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1" r:id="rId3"/>
    <p:sldId id="256" r:id="rId5"/>
    <p:sldId id="359" r:id="rId6"/>
    <p:sldId id="302" r:id="rId7"/>
    <p:sldId id="279" r:id="rId8"/>
    <p:sldId id="361" r:id="rId9"/>
    <p:sldId id="360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16" r:id="rId18"/>
    <p:sldId id="369" r:id="rId19"/>
    <p:sldId id="370" r:id="rId20"/>
    <p:sldId id="371" r:id="rId21"/>
    <p:sldId id="283" r:id="rId22"/>
    <p:sldId id="372" r:id="rId23"/>
    <p:sldId id="276" r:id="rId24"/>
    <p:sldId id="374" r:id="rId25"/>
    <p:sldId id="375" r:id="rId26"/>
    <p:sldId id="298" r:id="rId27"/>
    <p:sldId id="327" r:id="rId28"/>
    <p:sldId id="325" r:id="rId29"/>
    <p:sldId id="391" r:id="rId30"/>
    <p:sldId id="376" r:id="rId31"/>
    <p:sldId id="313" r:id="rId32"/>
    <p:sldId id="377" r:id="rId33"/>
    <p:sldId id="378" r:id="rId34"/>
    <p:sldId id="379" r:id="rId35"/>
    <p:sldId id="314" r:id="rId36"/>
    <p:sldId id="330" r:id="rId37"/>
    <p:sldId id="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24FF1F"/>
    <a:srgbClr val="F16649"/>
    <a:srgbClr val="0070C0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1922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0.GIF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1.jpeg"/><Relationship Id="rId1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4.xml"/><Relationship Id="rId10" Type="http://schemas.microsoft.com/office/2007/relationships/media" Target="../media/media4.mp3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audio2.wav"/><Relationship Id="rId1" Type="http://schemas.openxmlformats.org/officeDocument/2006/relationships/audio" Target="NULL" TargetMode="Externa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GIF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GIF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1630" y="2590800"/>
            <a:ext cx="44634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4324985" y="2571750"/>
            <a:ext cx="50787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Fireworks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2030" y="2590800"/>
            <a:ext cx="44634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3562985" y="2571750"/>
            <a:ext cx="75215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sticky rice cake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81380" y="2706370"/>
            <a:ext cx="44634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1812290" y="2628265"/>
            <a:ext cx="93110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 visit their grandparents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81380" y="2706370"/>
            <a:ext cx="44634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1812290" y="2628265"/>
            <a:ext cx="93110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exchange gifts.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Quick draw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confetti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97510" y="5462270"/>
            <a:ext cx="895985" cy="895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celebrate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3482" y="4810702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ăn mừng, tán dương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474451" y="3083592"/>
            <a:ext cx="30372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/ˈselɪbreɪt/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6010275" y="1515110"/>
            <a:ext cx="5589905" cy="156845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to show that a day or an event is important by doing something special on it</a:t>
            </a:r>
            <a:endParaRPr lang="en-US" sz="3200"/>
          </a:p>
        </p:txBody>
      </p:sp>
      <p:pic>
        <p:nvPicPr>
          <p:cNvPr id="5" name="Content Placeholder 4" descr="confetti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52765" y="3691890"/>
            <a:ext cx="2339340" cy="2339340"/>
          </a:xfrm>
          <a:prstGeom prst="rect">
            <a:avLst/>
          </a:prstGeom>
        </p:spPr>
      </p:pic>
      <p:pic>
        <p:nvPicPr>
          <p:cNvPr id="8" name="celebr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" y="2858770"/>
            <a:ext cx="1278890" cy="1278890"/>
          </a:xfrm>
          <a:prstGeom prst="rect">
            <a:avLst/>
          </a:prstGeom>
        </p:spPr>
      </p:pic>
      <p:pic>
        <p:nvPicPr>
          <p:cNvPr id="10" name="Content Placeholder 9" descr="0fd08499980059a89eb75a5edddcf5a6_w200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2793345" y="5600700"/>
            <a:ext cx="1037590" cy="778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decorate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3482" y="481070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trang trí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437621" y="3083592"/>
            <a:ext cx="31819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 /ˈdekəreɪt/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6010275" y="1515110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to make something look more attractive by putting things on it</a:t>
            </a:r>
            <a:endParaRPr lang="en-US" sz="3200"/>
          </a:p>
        </p:txBody>
      </p:sp>
      <p:pic>
        <p:nvPicPr>
          <p:cNvPr id="5" name="Content Placeholder 4" descr="confetti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1468755" y="5311140"/>
            <a:ext cx="734060" cy="734060"/>
          </a:xfrm>
          <a:prstGeom prst="rect">
            <a:avLst/>
          </a:prstGeom>
        </p:spPr>
      </p:pic>
      <p:pic>
        <p:nvPicPr>
          <p:cNvPr id="10" name="Content Placeholder 9" descr="0fd08499980059a89eb75a5edddcf5a6_w20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6700" y="3199765"/>
            <a:ext cx="3712210" cy="2784475"/>
          </a:xfrm>
          <a:prstGeom prst="rect">
            <a:avLst/>
          </a:prstGeom>
        </p:spPr>
      </p:pic>
      <p:pic>
        <p:nvPicPr>
          <p:cNvPr id="13" name="decorat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40" y="2917190"/>
            <a:ext cx="1162685" cy="1162685"/>
          </a:xfrm>
          <a:prstGeom prst="rect">
            <a:avLst/>
          </a:prstGeom>
        </p:spPr>
      </p:pic>
      <p:pic>
        <p:nvPicPr>
          <p:cNvPr id="14" name="Content Placeholder 8" descr="istockphoto-164323509-612x6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9750" y="5756275"/>
            <a:ext cx="13970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01930" y="1760855"/>
            <a:ext cx="569404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family gathering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3482" y="4810702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sum họp gia đình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411269" y="3117247"/>
            <a:ext cx="5132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/ˈfæməli ˈɡæðərɪŋ/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6074410" y="1551305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all members of a family meeting together for a social event</a:t>
            </a:r>
            <a:endParaRPr lang="en-US" sz="3200"/>
          </a:p>
        </p:txBody>
      </p:sp>
      <p:pic>
        <p:nvPicPr>
          <p:cNvPr id="10" name="Content Placeholder 9" descr="0fd08499980059a89eb75a5edddcf5a6_w20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flipV="1">
            <a:off x="-2299335" y="5475605"/>
            <a:ext cx="1052195" cy="789305"/>
          </a:xfrm>
          <a:prstGeom prst="rect">
            <a:avLst/>
          </a:prstGeom>
        </p:spPr>
      </p:pic>
      <p:pic>
        <p:nvPicPr>
          <p:cNvPr id="9" name="Content Placeholder 8" descr="istockphoto-164323509-612x61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6075" y="3470275"/>
            <a:ext cx="4803775" cy="2794635"/>
          </a:xfrm>
          <a:prstGeom prst="rect">
            <a:avLst/>
          </a:prstGeom>
        </p:spPr>
      </p:pic>
      <p:pic>
        <p:nvPicPr>
          <p:cNvPr id="16" name="tải xuống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495" y="2844800"/>
            <a:ext cx="1006475" cy="1006475"/>
          </a:xfrm>
          <a:prstGeom prst="rect">
            <a:avLst/>
          </a:prstGeom>
        </p:spPr>
      </p:pic>
      <p:pic>
        <p:nvPicPr>
          <p:cNvPr id="17" name="Content Placeholder 4" descr="tải xuố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7605" y="5475605"/>
            <a:ext cx="984250" cy="78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01930" y="1760855"/>
            <a:ext cx="569404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lucky money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7122" y="431476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tiền lì xì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524299" y="2890552"/>
            <a:ext cx="33401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/ˈlʌki ˈmʌni/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6042025" y="1404620"/>
            <a:ext cx="5589905" cy="156845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money placed in a red envelope and given as a gift, usually for Lunar New Year</a:t>
            </a:r>
            <a:endParaRPr lang="en-US" sz="3200"/>
          </a:p>
        </p:txBody>
      </p:sp>
      <p:pic>
        <p:nvPicPr>
          <p:cNvPr id="9" name="Content Placeholder 8" descr="istockphoto-164323509-612x61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flipV="1">
            <a:off x="-2567305" y="5476875"/>
            <a:ext cx="1437005" cy="836295"/>
          </a:xfrm>
          <a:prstGeom prst="rect">
            <a:avLst/>
          </a:prstGeom>
        </p:spPr>
      </p:pic>
      <p:pic>
        <p:nvPicPr>
          <p:cNvPr id="5" name="Content Placeholder 4" descr="tải xuống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45960" y="3302000"/>
            <a:ext cx="3582035" cy="2842895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45" y="2618105"/>
            <a:ext cx="1374775" cy="1374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97291" y="1464941"/>
          <a:ext cx="10031203" cy="39585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/>
                <a:gridCol w="3715751"/>
                <a:gridCol w="3088020"/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celebrate (v)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/ˈselɪbreɪt/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ăn mừng, tán dương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decorate (v) 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/ˈdekəreɪt/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trang trí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86130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family gathering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/ˈfæməli ˈɡæðərɪŋ/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 họp gia đình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85595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lucky money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/ˈlʌki ˈmʌni/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 lì xì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tải xuống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flipV="1">
            <a:off x="-2162810" y="6312535"/>
            <a:ext cx="984885" cy="781685"/>
          </a:xfrm>
          <a:prstGeom prst="rect">
            <a:avLst/>
          </a:prstGeom>
        </p:spPr>
      </p:pic>
      <p:pic>
        <p:nvPicPr>
          <p:cNvPr id="8" name="celebr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2262505"/>
            <a:ext cx="1054735" cy="1054735"/>
          </a:xfrm>
          <a:prstGeom prst="rect">
            <a:avLst/>
          </a:prstGeom>
        </p:spPr>
      </p:pic>
      <p:pic>
        <p:nvPicPr>
          <p:cNvPr id="10" name="decorat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3317240"/>
            <a:ext cx="1054735" cy="1054735"/>
          </a:xfrm>
          <a:prstGeom prst="rect">
            <a:avLst/>
          </a:prstGeom>
        </p:spPr>
      </p:pic>
      <p:pic>
        <p:nvPicPr>
          <p:cNvPr id="18" name="tải xuống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4146550"/>
            <a:ext cx="1054735" cy="1054735"/>
          </a:xfrm>
          <a:prstGeom prst="rect">
            <a:avLst/>
          </a:prstGeom>
        </p:spPr>
      </p:pic>
      <p:pic>
        <p:nvPicPr>
          <p:cNvPr id="21" name="tải xuống (1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4970780"/>
            <a:ext cx="1054735" cy="1054735"/>
          </a:xfrm>
          <a:prstGeom prst="rect">
            <a:avLst/>
          </a:prstGeom>
        </p:spPr>
      </p:pic>
      <p:sp>
        <p:nvSpPr>
          <p:cNvPr id="25" name="Content Placeholder 24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4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228470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2348726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3865" y="13271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OUR TET HOLIDAY</a:t>
            </a:r>
            <a:endParaRPr lang="en-US" sz="4000" b="1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93233" y="3013427"/>
            <a:ext cx="44277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26649"/>
                </a:solidFill>
              </a:rPr>
              <a:t>Happy New Year</a:t>
            </a:r>
            <a:endParaRPr lang="en-US" sz="4800" b="1" dirty="0" smtClean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21613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21" name="Picture 20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085" y="3947160"/>
            <a:ext cx="1880235" cy="1880235"/>
          </a:xfrm>
          <a:prstGeom prst="rect">
            <a:avLst/>
          </a:prstGeom>
        </p:spPr>
      </p:pic>
      <p:pic>
        <p:nvPicPr>
          <p:cNvPr id="22" name="Picture 21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2879090"/>
            <a:ext cx="1718945" cy="1718945"/>
          </a:xfrm>
          <a:prstGeom prst="rect">
            <a:avLst/>
          </a:prstGeom>
        </p:spPr>
      </p:pic>
      <p:pic>
        <p:nvPicPr>
          <p:cNvPr id="26" name="Picture 25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870" y="1243965"/>
            <a:ext cx="2225675" cy="2225675"/>
          </a:xfrm>
          <a:prstGeom prst="rect">
            <a:avLst/>
          </a:prstGeom>
        </p:spPr>
      </p:pic>
      <p:pic>
        <p:nvPicPr>
          <p:cNvPr id="27" name="Picture 26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360" y="3698240"/>
            <a:ext cx="1880235" cy="1880235"/>
          </a:xfrm>
          <a:prstGeom prst="rect">
            <a:avLst/>
          </a:prstGeom>
        </p:spPr>
      </p:pic>
      <p:pic>
        <p:nvPicPr>
          <p:cNvPr id="28" name="Picture 27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765" y="3582035"/>
            <a:ext cx="1880235" cy="1880235"/>
          </a:xfrm>
          <a:prstGeom prst="rect">
            <a:avLst/>
          </a:prstGeom>
        </p:spPr>
      </p:pic>
      <p:pic>
        <p:nvPicPr>
          <p:cNvPr id="29" name="Picture 28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320" y="989330"/>
            <a:ext cx="3021965" cy="3021965"/>
          </a:xfrm>
          <a:prstGeom prst="rect">
            <a:avLst/>
          </a:prstGeom>
        </p:spPr>
      </p:pic>
      <p:pic>
        <p:nvPicPr>
          <p:cNvPr id="32" name="Picture 31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735" y="2488565"/>
            <a:ext cx="1880235" cy="1880235"/>
          </a:xfrm>
          <a:prstGeom prst="rect">
            <a:avLst/>
          </a:prstGeom>
        </p:spPr>
      </p:pic>
      <p:pic>
        <p:nvPicPr>
          <p:cNvPr id="38" name="Picture 37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870" y="2068830"/>
            <a:ext cx="2106295" cy="2106295"/>
          </a:xfrm>
          <a:prstGeom prst="rect">
            <a:avLst/>
          </a:prstGeom>
        </p:spPr>
      </p:pic>
      <p:pic>
        <p:nvPicPr>
          <p:cNvPr id="48" name="Picture 47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730" y="2896870"/>
            <a:ext cx="1718945" cy="1718945"/>
          </a:xfrm>
          <a:prstGeom prst="rect">
            <a:avLst/>
          </a:prstGeom>
        </p:spPr>
      </p:pic>
      <p:pic>
        <p:nvPicPr>
          <p:cNvPr id="49" name="Picture 48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880" y="2766695"/>
            <a:ext cx="1718945" cy="1718945"/>
          </a:xfrm>
          <a:prstGeom prst="rect">
            <a:avLst/>
          </a:prstGeom>
        </p:spPr>
      </p:pic>
      <p:pic>
        <p:nvPicPr>
          <p:cNvPr id="52" name="Picture 51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950" y="1075690"/>
            <a:ext cx="2236470" cy="2236470"/>
          </a:xfrm>
          <a:prstGeom prst="rect">
            <a:avLst/>
          </a:prstGeom>
        </p:spPr>
      </p:pic>
      <p:pic>
        <p:nvPicPr>
          <p:cNvPr id="55" name="Picture 54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620" y="1470660"/>
            <a:ext cx="1632585" cy="1632585"/>
          </a:xfrm>
          <a:prstGeom prst="rect">
            <a:avLst/>
          </a:prstGeom>
        </p:spPr>
      </p:pic>
      <p:pic>
        <p:nvPicPr>
          <p:cNvPr id="56" name="Picture 55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950" y="1593215"/>
            <a:ext cx="1510030" cy="151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Quick draw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22939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(p. 58)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What are Linda and Phong talking about?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the sentences about Tet with the information from the conversation in 1.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Match the words/ phrases in the box with the pictures.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9290" y="7300595"/>
            <a:ext cx="1885950" cy="1238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619760" y="1936750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- Look at picture on page 58.</a:t>
            </a:r>
            <a:endParaRPr lang="en-US" sz="3200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" y="2360930"/>
            <a:ext cx="5966460" cy="39198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01715" y="1691005"/>
            <a:ext cx="5920740" cy="493014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5863590" y="1936750"/>
            <a:ext cx="6612890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 b="1">
                <a:solidFill>
                  <a:srgbClr val="FF0000"/>
                </a:solidFill>
              </a:rPr>
              <a:t>Questions: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" name="Rectangle 11"/>
          <p:cNvSpPr/>
          <p:nvPr/>
        </p:nvSpPr>
        <p:spPr>
          <a:xfrm>
            <a:off x="6267450" y="2520315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/>
            <a:r>
              <a:rPr lang="en-US" sz="3200"/>
              <a:t>1. What do you think they are talking about?</a:t>
            </a:r>
            <a:endParaRPr lang="en-US" sz="3200"/>
          </a:p>
        </p:txBody>
      </p:sp>
      <p:sp>
        <p:nvSpPr>
          <p:cNvPr id="13" name="Rectangle 11"/>
          <p:cNvSpPr/>
          <p:nvPr/>
        </p:nvSpPr>
        <p:spPr>
          <a:xfrm>
            <a:off x="4780280" y="3593465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2. When is Tet?</a:t>
            </a:r>
            <a:endParaRPr lang="en-US" sz="3200"/>
          </a:p>
        </p:txBody>
      </p:sp>
      <p:sp>
        <p:nvSpPr>
          <p:cNvPr id="18" name="Rectangle 11"/>
          <p:cNvSpPr/>
          <p:nvPr/>
        </p:nvSpPr>
        <p:spPr>
          <a:xfrm>
            <a:off x="4888865" y="4191635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3. Is it a holiday?</a:t>
            </a:r>
            <a:endParaRPr lang="en-US" sz="3200"/>
          </a:p>
        </p:txBody>
      </p:sp>
      <p:sp>
        <p:nvSpPr>
          <p:cNvPr id="19" name="Rectangle 11"/>
          <p:cNvSpPr/>
          <p:nvPr/>
        </p:nvSpPr>
        <p:spPr>
          <a:xfrm>
            <a:off x="5570220" y="4775200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3200"/>
              <a:t>4. What do we do at Tet?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6" grpId="1" animBg="1"/>
      <p:bldP spid="9" grpId="1"/>
      <p:bldP spid="10" grpId="0"/>
      <p:bldP spid="10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989965"/>
            <a:ext cx="12022455" cy="586740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2444115" y="2735580"/>
            <a:ext cx="7303770" cy="92202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sz="5400" b="1"/>
              <a:t>Now, listen and read.</a:t>
            </a:r>
            <a:endParaRPr lang="en-US" sz="5400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765810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91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1244600" y="619125"/>
            <a:ext cx="9587865" cy="65855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Phong, does Viet Nam celebrate New Years?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Yes, we do. We have Tet.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When is Tet?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At different times. This year, it’s in January. 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What do you do at Tet?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We clean our homes and decorate them  with ﬂowers.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Is Tet a time for family gatherings?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Yes. It’s a happy time for everybody.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Great.  </a:t>
            </a:r>
            <a:endParaRPr lang="en-US" sz="22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Yes, and another good thing about Tet is that children get lucky money.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That sounds interesting. Is there anything special people should do?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We should say “Happy New Year” when we meet people, and we shouldn’t break anything.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7" name="Bản sao của B1_38">
            <a:hlinkClick r:id="" action="ppaction://media"/>
          </p:cNvPr>
          <p:cNvPicPr>
            <a:picLocks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25.000000" end="1116.979492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064625" y="8890"/>
            <a:ext cx="957580" cy="95758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3610610" y="7811770"/>
            <a:ext cx="2259330" cy="55181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3685540" y="7896860"/>
            <a:ext cx="202628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400">
                <a:sym typeface="+mn-ea"/>
              </a:rPr>
              <a:t>A. New Years in the world</a:t>
            </a:r>
            <a:endParaRPr lang="en-US" sz="1400">
              <a:sym typeface="+mn-ea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3693795" y="7856855"/>
            <a:ext cx="2176145" cy="386080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3832860" y="7853680"/>
            <a:ext cx="164973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1600">
                <a:sym typeface="+mn-ea"/>
              </a:rPr>
              <a:t>B. Tet in Viet Nam</a:t>
            </a:r>
            <a:endParaRPr lang="en-US" sz="1600">
              <a:sym typeface="+mn-ea"/>
            </a:endParaRPr>
          </a:p>
        </p:txBody>
      </p:sp>
      <p:sp>
        <p:nvSpPr>
          <p:cNvPr id="12" name="Rectangles 11"/>
          <p:cNvSpPr/>
          <p:nvPr/>
        </p:nvSpPr>
        <p:spPr>
          <a:xfrm>
            <a:off x="3434715" y="7811770"/>
            <a:ext cx="3040380" cy="351790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3434080" y="7811770"/>
            <a:ext cx="30403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1600">
                <a:sym typeface="+mn-ea"/>
              </a:rPr>
              <a:t>C. What to eat and wear during tet</a:t>
            </a:r>
            <a:endParaRPr lang="en-US" sz="1600" i="1"/>
          </a:p>
          <a:p>
            <a:pPr algn="l"/>
            <a:endParaRPr lang="en-US" sz="1600" i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6278" y="1191148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What are Linda and Phong talking about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2457450" y="2228215"/>
            <a:ext cx="7792720" cy="112077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3850005" y="2512060"/>
            <a:ext cx="41382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000">
                <a:sym typeface="+mn-ea"/>
              </a:rPr>
              <a:t>A. New Years in the world</a:t>
            </a:r>
            <a:endParaRPr lang="en-US" sz="3000"/>
          </a:p>
        </p:txBody>
      </p:sp>
      <p:sp>
        <p:nvSpPr>
          <p:cNvPr id="20" name="Rectangles 19"/>
          <p:cNvSpPr/>
          <p:nvPr/>
        </p:nvSpPr>
        <p:spPr>
          <a:xfrm>
            <a:off x="2446655" y="3586480"/>
            <a:ext cx="7803515" cy="112077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3839210" y="3870325"/>
            <a:ext cx="29698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3000">
                <a:sym typeface="+mn-ea"/>
              </a:rPr>
              <a:t>B. T</a:t>
            </a:r>
            <a:r>
              <a:rPr lang="en-US" sz="3000">
                <a:sym typeface="+mn-ea"/>
              </a:rPr>
              <a:t>et in Viet Nam</a:t>
            </a:r>
            <a:endParaRPr lang="en-US" sz="3000"/>
          </a:p>
        </p:txBody>
      </p:sp>
      <p:sp>
        <p:nvSpPr>
          <p:cNvPr id="22" name="Rectangles 21"/>
          <p:cNvSpPr/>
          <p:nvPr/>
        </p:nvSpPr>
        <p:spPr>
          <a:xfrm>
            <a:off x="2381885" y="5031105"/>
            <a:ext cx="7933690" cy="112077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3774440" y="5314950"/>
            <a:ext cx="554545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3000">
                <a:sym typeface="+mn-ea"/>
              </a:rPr>
              <a:t>C. </a:t>
            </a:r>
            <a:r>
              <a:rPr lang="en-US" sz="3000">
                <a:sym typeface="+mn-ea"/>
              </a:rPr>
              <a:t>What to eat and wear during tet</a:t>
            </a:r>
            <a:endParaRPr lang="en-US" sz="3000" i="1"/>
          </a:p>
          <a:p>
            <a:pPr algn="l"/>
            <a:endParaRPr lang="en-US" sz="3000"/>
          </a:p>
        </p:txBody>
      </p:sp>
      <p:pic>
        <p:nvPicPr>
          <p:cNvPr id="43" name="Picture 42" descr="firework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840000">
            <a:off x="12986385" y="-629285"/>
            <a:ext cx="1001395" cy="1001395"/>
          </a:xfrm>
          <a:prstGeom prst="rect">
            <a:avLst/>
          </a:prstGeom>
        </p:spPr>
      </p:pic>
      <p:pic>
        <p:nvPicPr>
          <p:cNvPr id="48" name="Content Placeholder 31" descr="lanter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820" y="-1076325"/>
            <a:ext cx="764540" cy="764540"/>
          </a:xfrm>
          <a:prstGeom prst="rect">
            <a:avLst/>
          </a:prstGeom>
        </p:spPr>
      </p:pic>
      <p:pic>
        <p:nvPicPr>
          <p:cNvPr id="49" name="Content Placeholder 33" descr="happy-new-yea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6750" y="-836295"/>
            <a:ext cx="828675" cy="828675"/>
          </a:xfrm>
          <a:prstGeom prst="rect">
            <a:avLst/>
          </a:prstGeom>
        </p:spPr>
      </p:pic>
      <p:pic>
        <p:nvPicPr>
          <p:cNvPr id="50" name="Picture 49" descr="fire-crack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265" y="-1541780"/>
            <a:ext cx="930275" cy="93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15" y="4891405"/>
            <a:ext cx="1172845" cy="633730"/>
          </a:xfrm>
          <a:prstGeom prst="round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95" y="4850130"/>
            <a:ext cx="843915" cy="563245"/>
          </a:xfrm>
          <a:prstGeom prst="round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810" y="3101975"/>
            <a:ext cx="551180" cy="367665"/>
          </a:xfrm>
          <a:prstGeom prst="round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2775585"/>
            <a:ext cx="864235" cy="576580"/>
          </a:xfrm>
          <a:prstGeom prst="round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6979" y="914070"/>
            <a:ext cx="1081531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the sentences about Tet with the informatio n from the conversation in </a:t>
            </a:r>
            <a:r>
              <a:rPr lang="en-US" sz="3000" b="1" spc="-5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</a:t>
            </a:r>
            <a:r>
              <a:rPr lang="en-US" sz="30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004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978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01" y="1687964"/>
            <a:ext cx="7642081" cy="94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19" y="257579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19" y="37078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9" y="459871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54" y="566782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990025" y="1928296"/>
            <a:ext cx="6973597" cy="592218"/>
            <a:chOff x="363373" y="1262747"/>
            <a:chExt cx="6973597" cy="5922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dirty="0"/>
                <a:t>This year Tet is in</a:t>
              </a:r>
              <a:endParaRPr lang="en-US" sz="32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990025" y="2872733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070C0"/>
                </a:solidFill>
              </a:rPr>
              <a:t>2.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75555" y="2881386"/>
            <a:ext cx="65096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We decorate our</a:t>
            </a:r>
            <a:endParaRPr lang="en-US" sz="32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2990025" y="3900967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070C0"/>
                </a:solidFill>
              </a:rPr>
              <a:t>3.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16605" y="3872230"/>
            <a:ext cx="401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Tet is a time for family</a:t>
            </a:r>
            <a:endParaRPr lang="en-US" sz="32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2990025" y="4891584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070C0"/>
                </a:solidFill>
              </a:rPr>
              <a:t>4.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53765" y="4900295"/>
            <a:ext cx="2466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Children get</a:t>
            </a:r>
            <a:endParaRPr lang="en-US" sz="32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2990025" y="5978219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070C0"/>
                </a:solidFill>
              </a:rPr>
              <a:t>5.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316605" y="5904865"/>
            <a:ext cx="3174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People shouldn’t</a:t>
            </a:r>
            <a:endParaRPr lang="en-US" sz="3200" i="1" dirty="0"/>
          </a:p>
        </p:txBody>
      </p:sp>
      <p:sp>
        <p:nvSpPr>
          <p:cNvPr id="8" name="TextBox 4"/>
          <p:cNvSpPr txBox="1"/>
          <p:nvPr/>
        </p:nvSpPr>
        <p:spPr>
          <a:xfrm>
            <a:off x="6897370" y="1867535"/>
            <a:ext cx="14566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January</a:t>
            </a:r>
            <a:endParaRPr lang="en-US" sz="32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62145" y="2058506"/>
            <a:ext cx="1937597" cy="461665"/>
            <a:chOff x="3782291" y="1822567"/>
            <a:chExt cx="1937597" cy="46166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sz="2400" dirty="0"/>
                <a:t>.</a:t>
              </a:r>
              <a:endParaRPr lang="en-US" sz="24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19378" y="3017674"/>
            <a:ext cx="1937597" cy="521970"/>
            <a:chOff x="3782291" y="1822567"/>
            <a:chExt cx="1937597" cy="52197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382761" y="1822567"/>
              <a:ext cx="33712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sz="2800" dirty="0"/>
                <a:t>.</a:t>
              </a:r>
              <a:endParaRPr lang="en-US" sz="28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588125" y="2841625"/>
            <a:ext cx="12960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homes</a:t>
            </a:r>
            <a:endParaRPr lang="en-US" sz="32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7097121" y="3949038"/>
            <a:ext cx="1937597" cy="521970"/>
            <a:chOff x="3782291" y="1822567"/>
            <a:chExt cx="1937597" cy="52197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382761" y="1822567"/>
              <a:ext cx="33712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sz="2800" dirty="0"/>
                <a:t>.</a:t>
              </a:r>
              <a:endParaRPr lang="en-US" sz="2800" dirty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7127875" y="3822065"/>
            <a:ext cx="19069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gatherings</a:t>
            </a:r>
            <a:endParaRPr lang="en-US" sz="32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5780115" y="4961832"/>
            <a:ext cx="1937597" cy="521970"/>
            <a:chOff x="3782291" y="1822567"/>
            <a:chExt cx="1937597" cy="521970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382761" y="1822567"/>
              <a:ext cx="33712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sz="2800" dirty="0"/>
                <a:t>.</a:t>
              </a:r>
              <a:endParaRPr lang="en-US" sz="2800" dirty="0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5658485" y="4712335"/>
            <a:ext cx="22580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lucky money</a:t>
            </a:r>
            <a:endParaRPr lang="en-US" sz="32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6308725" y="6293485"/>
            <a:ext cx="1693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8000365" y="5904865"/>
            <a:ext cx="203136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anything.</a:t>
            </a:r>
            <a:endParaRPr lang="en-US" sz="3200" dirty="0"/>
          </a:p>
        </p:txBody>
      </p:sp>
      <p:sp>
        <p:nvSpPr>
          <p:cNvPr id="94" name="TextBox 93"/>
          <p:cNvSpPr txBox="1"/>
          <p:nvPr/>
        </p:nvSpPr>
        <p:spPr>
          <a:xfrm>
            <a:off x="6720840" y="5771515"/>
            <a:ext cx="11137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break</a:t>
            </a:r>
            <a:endParaRPr lang="en-US" sz="32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1862435" cy="892175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4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firework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840000">
            <a:off x="10200640" y="4747260"/>
            <a:ext cx="1649730" cy="1649730"/>
          </a:xfrm>
          <a:prstGeom prst="rect">
            <a:avLst/>
          </a:prstGeom>
        </p:spPr>
      </p:pic>
      <p:pic>
        <p:nvPicPr>
          <p:cNvPr id="32" name="Content Placeholder 31" descr="lantern"/>
          <p:cNvPicPr>
            <a:picLocks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629285" y="2032635"/>
            <a:ext cx="1570990" cy="1570990"/>
          </a:xfrm>
          <a:prstGeom prst="rect">
            <a:avLst/>
          </a:prstGeom>
        </p:spPr>
      </p:pic>
      <p:pic>
        <p:nvPicPr>
          <p:cNvPr id="34" name="Content Placeholder 33" descr="happy-new-year"/>
          <p:cNvPicPr>
            <a:picLocks noChangeAspect="1"/>
          </p:cNvPicPr>
          <p:nvPr>
            <p:ph sz="half" idx="2"/>
          </p:nvPr>
        </p:nvPicPr>
        <p:blipFill>
          <a:blip r:embed="rId12"/>
          <a:stretch>
            <a:fillRect/>
          </a:stretch>
        </p:blipFill>
        <p:spPr>
          <a:xfrm>
            <a:off x="567055" y="4598670"/>
            <a:ext cx="1694815" cy="1694815"/>
          </a:xfrm>
          <a:prstGeom prst="rect">
            <a:avLst/>
          </a:prstGeom>
        </p:spPr>
      </p:pic>
      <p:pic>
        <p:nvPicPr>
          <p:cNvPr id="37" name="Picture 36" descr="fire-cracker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0660" y="1729740"/>
            <a:ext cx="1622425" cy="1622425"/>
          </a:xfrm>
          <a:prstGeom prst="rect">
            <a:avLst/>
          </a:prstGeom>
        </p:spPr>
      </p:pic>
      <p:pic>
        <p:nvPicPr>
          <p:cNvPr id="38" name="Content Placeholder 31" descr="lanter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360" y="2032635"/>
            <a:ext cx="1570990" cy="1570990"/>
          </a:xfrm>
          <a:prstGeom prst="rect">
            <a:avLst/>
          </a:prstGeom>
        </p:spPr>
      </p:pic>
      <p:pic>
        <p:nvPicPr>
          <p:cNvPr id="40" name="Content Placeholder 33" descr="happy-new-yea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130" y="4598670"/>
            <a:ext cx="1694815" cy="1694815"/>
          </a:xfrm>
          <a:prstGeom prst="rect">
            <a:avLst/>
          </a:prstGeom>
        </p:spPr>
      </p:pic>
      <p:pic>
        <p:nvPicPr>
          <p:cNvPr id="41" name="Picture 40" descr="fire-cracker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5735" y="1729740"/>
            <a:ext cx="1622425" cy="1622425"/>
          </a:xfrm>
          <a:prstGeom prst="rect">
            <a:avLst/>
          </a:prstGeom>
        </p:spPr>
      </p:pic>
      <p:pic>
        <p:nvPicPr>
          <p:cNvPr id="43" name="Picture 42" descr="firework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840000">
            <a:off x="9878695" y="4747260"/>
            <a:ext cx="1649730" cy="1649730"/>
          </a:xfrm>
          <a:prstGeom prst="rect">
            <a:avLst/>
          </a:prstGeom>
        </p:spPr>
      </p:pic>
      <p:pic>
        <p:nvPicPr>
          <p:cNvPr id="48" name="Content Placeholder 31" descr="lanter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360" y="2032635"/>
            <a:ext cx="1570990" cy="1570990"/>
          </a:xfrm>
          <a:prstGeom prst="rect">
            <a:avLst/>
          </a:prstGeom>
        </p:spPr>
      </p:pic>
      <p:pic>
        <p:nvPicPr>
          <p:cNvPr id="49" name="Content Placeholder 33" descr="happy-new-yea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130" y="4598670"/>
            <a:ext cx="1694815" cy="1694815"/>
          </a:xfrm>
          <a:prstGeom prst="rect">
            <a:avLst/>
          </a:prstGeom>
        </p:spPr>
      </p:pic>
      <p:pic>
        <p:nvPicPr>
          <p:cNvPr id="50" name="Picture 49" descr="fire-cracker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5735" y="1729740"/>
            <a:ext cx="1622425" cy="162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9" grpId="0"/>
      <p:bldP spid="69" grpId="1"/>
      <p:bldP spid="75" grpId="0"/>
      <p:bldP spid="75" grpId="1"/>
      <p:bldP spid="94" grpId="0"/>
      <p:bldP spid="94" grpId="1"/>
      <p:bldP spid="88" grpId="0"/>
      <p:bldP spid="8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s 85"/>
          <p:cNvSpPr/>
          <p:nvPr/>
        </p:nvSpPr>
        <p:spPr>
          <a:xfrm>
            <a:off x="2042160" y="1404620"/>
            <a:ext cx="8295005" cy="947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1153653" y="888780"/>
            <a:ext cx="1081531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words / phrases in the box with the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90235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124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" y="-7620"/>
            <a:ext cx="11862435" cy="892175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9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8"/>
          <p:cNvSpPr txBox="1"/>
          <p:nvPr/>
        </p:nvSpPr>
        <p:spPr>
          <a:xfrm>
            <a:off x="2400935" y="1346835"/>
            <a:ext cx="342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  <a:endParaRPr lang="en-US" sz="3200" dirty="0"/>
          </a:p>
        </p:txBody>
      </p:sp>
      <p:sp>
        <p:nvSpPr>
          <p:cNvPr id="64" name="TextBox 10"/>
          <p:cNvSpPr txBox="1"/>
          <p:nvPr/>
        </p:nvSpPr>
        <p:spPr>
          <a:xfrm>
            <a:off x="2334260" y="1780540"/>
            <a:ext cx="347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  <a:endParaRPr lang="en-US" sz="3200" dirty="0"/>
          </a:p>
        </p:txBody>
      </p:sp>
      <p:sp>
        <p:nvSpPr>
          <p:cNvPr id="65" name="TextBox 12"/>
          <p:cNvSpPr txBox="1"/>
          <p:nvPr/>
        </p:nvSpPr>
        <p:spPr>
          <a:xfrm>
            <a:off x="5521325" y="1354455"/>
            <a:ext cx="5271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  <a:endParaRPr lang="en-US" sz="3200" i="1" dirty="0" err="1"/>
          </a:p>
        </p:txBody>
      </p:sp>
      <p:sp>
        <p:nvSpPr>
          <p:cNvPr id="66" name="TextBox 14"/>
          <p:cNvSpPr txBox="1"/>
          <p:nvPr/>
        </p:nvSpPr>
        <p:spPr>
          <a:xfrm>
            <a:off x="5476875" y="1793875"/>
            <a:ext cx="4859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1785620" y="2402205"/>
            <a:ext cx="3946525" cy="2731770"/>
            <a:chOff x="3536" y="4464"/>
            <a:chExt cx="4075" cy="2821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" y="4745"/>
              <a:ext cx="3810" cy="2540"/>
            </a:xfrm>
            <a:prstGeom prst="roundRect">
              <a:avLst/>
            </a:prstGeom>
          </p:spPr>
        </p:pic>
        <p:sp>
          <p:nvSpPr>
            <p:cNvPr id="71" name="Flowchart: Connector 70"/>
            <p:cNvSpPr/>
            <p:nvPr/>
          </p:nvSpPr>
          <p:spPr>
            <a:xfrm>
              <a:off x="3536" y="4464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1</a:t>
              </a:r>
              <a:endParaRPr lang="en-US" sz="36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04305" y="2734945"/>
            <a:ext cx="3704590" cy="2388870"/>
            <a:chOff x="10295" y="4596"/>
            <a:chExt cx="4256" cy="274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5" y="4596"/>
              <a:ext cx="4117" cy="2745"/>
            </a:xfrm>
            <a:prstGeom prst="roundRect">
              <a:avLst/>
            </a:prstGeom>
          </p:spPr>
        </p:pic>
        <p:sp>
          <p:nvSpPr>
            <p:cNvPr id="72" name="Flowchart: Connector 71"/>
            <p:cNvSpPr/>
            <p:nvPr/>
          </p:nvSpPr>
          <p:spPr>
            <a:xfrm>
              <a:off x="10295" y="4736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2</a:t>
              </a:r>
              <a:endParaRPr lang="en-US" sz="3600" b="1">
                <a:solidFill>
                  <a:srgbClr val="002060"/>
                </a:solidFill>
              </a:endParaRPr>
            </a:p>
          </p:txBody>
        </p:sp>
      </p:grpSp>
      <p:sp>
        <p:nvSpPr>
          <p:cNvPr id="75" name="TextBox 27"/>
          <p:cNvSpPr txBox="1"/>
          <p:nvPr/>
        </p:nvSpPr>
        <p:spPr>
          <a:xfrm>
            <a:off x="2400935" y="1350645"/>
            <a:ext cx="4124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  <a:endParaRPr lang="en-US" sz="3200" dirty="0"/>
          </a:p>
        </p:txBody>
      </p:sp>
      <p:sp>
        <p:nvSpPr>
          <p:cNvPr id="76" name="TextBox 28"/>
          <p:cNvSpPr txBox="1"/>
          <p:nvPr/>
        </p:nvSpPr>
        <p:spPr>
          <a:xfrm>
            <a:off x="2312035" y="1777365"/>
            <a:ext cx="3496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  <a:endParaRPr lang="en-US" sz="3200" dirty="0"/>
          </a:p>
        </p:txBody>
      </p:sp>
      <p:sp>
        <p:nvSpPr>
          <p:cNvPr id="77" name="TextBox 29"/>
          <p:cNvSpPr txBox="1"/>
          <p:nvPr/>
        </p:nvSpPr>
        <p:spPr>
          <a:xfrm>
            <a:off x="5511165" y="1369695"/>
            <a:ext cx="5652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  <a:endParaRPr lang="en-US" sz="3200" i="1" dirty="0" err="1"/>
          </a:p>
        </p:txBody>
      </p:sp>
      <p:sp>
        <p:nvSpPr>
          <p:cNvPr id="78" name="TextBox 30"/>
          <p:cNvSpPr txBox="1"/>
          <p:nvPr/>
        </p:nvSpPr>
        <p:spPr>
          <a:xfrm>
            <a:off x="5471795" y="1781175"/>
            <a:ext cx="466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  <a:endParaRPr lang="en-US" sz="3200" dirty="0"/>
          </a:p>
        </p:txBody>
      </p:sp>
      <p:sp>
        <p:nvSpPr>
          <p:cNvPr id="79" name="TextBox 31"/>
          <p:cNvSpPr txBox="1"/>
          <p:nvPr/>
        </p:nvSpPr>
        <p:spPr>
          <a:xfrm>
            <a:off x="6626225" y="5215890"/>
            <a:ext cx="338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a.  </a:t>
            </a:r>
            <a:r>
              <a:rPr lang="en-US" sz="3600" dirty="0">
                <a:solidFill>
                  <a:srgbClr val="00B050"/>
                </a:solidFill>
              </a:rPr>
              <a:t>lucky money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80" name="TextBox 32"/>
          <p:cNvSpPr txBox="1"/>
          <p:nvPr/>
        </p:nvSpPr>
        <p:spPr>
          <a:xfrm>
            <a:off x="1664335" y="5208905"/>
            <a:ext cx="4017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b.  </a:t>
            </a:r>
            <a:r>
              <a:rPr lang="en-US" sz="3600" dirty="0">
                <a:solidFill>
                  <a:srgbClr val="00B050"/>
                </a:solidFill>
              </a:rPr>
              <a:t>peach flowers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75" grpId="0"/>
      <p:bldP spid="75" grpId="1"/>
      <p:bldP spid="75" grpId="2"/>
      <p:bldP spid="76" grpId="0"/>
      <p:bldP spid="76" grpId="1"/>
      <p:bldP spid="76" grpId="2"/>
      <p:bldP spid="79" grpId="0"/>
      <p:bldP spid="8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s 85"/>
          <p:cNvSpPr/>
          <p:nvPr/>
        </p:nvSpPr>
        <p:spPr>
          <a:xfrm>
            <a:off x="2042160" y="1404620"/>
            <a:ext cx="8295005" cy="947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1153653" y="888780"/>
            <a:ext cx="1081531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words / phrases in the box with the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90235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124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" y="-7620"/>
            <a:ext cx="11862435" cy="892175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9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8"/>
          <p:cNvSpPr txBox="1"/>
          <p:nvPr/>
        </p:nvSpPr>
        <p:spPr>
          <a:xfrm>
            <a:off x="2400935" y="1346835"/>
            <a:ext cx="342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  <a:endParaRPr lang="en-US" sz="3200" dirty="0"/>
          </a:p>
        </p:txBody>
      </p:sp>
      <p:sp>
        <p:nvSpPr>
          <p:cNvPr id="64" name="TextBox 10"/>
          <p:cNvSpPr txBox="1"/>
          <p:nvPr/>
        </p:nvSpPr>
        <p:spPr>
          <a:xfrm>
            <a:off x="2334260" y="1780540"/>
            <a:ext cx="347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  <a:endParaRPr lang="en-US" sz="3200" dirty="0"/>
          </a:p>
        </p:txBody>
      </p:sp>
      <p:sp>
        <p:nvSpPr>
          <p:cNvPr id="65" name="TextBox 12"/>
          <p:cNvSpPr txBox="1"/>
          <p:nvPr/>
        </p:nvSpPr>
        <p:spPr>
          <a:xfrm>
            <a:off x="5521325" y="1354455"/>
            <a:ext cx="5271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  <a:endParaRPr lang="en-US" sz="3200" i="1" dirty="0" err="1"/>
          </a:p>
        </p:txBody>
      </p:sp>
      <p:sp>
        <p:nvSpPr>
          <p:cNvPr id="66" name="TextBox 14"/>
          <p:cNvSpPr txBox="1"/>
          <p:nvPr/>
        </p:nvSpPr>
        <p:spPr>
          <a:xfrm>
            <a:off x="5476875" y="1793875"/>
            <a:ext cx="4859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2167255" y="2702560"/>
            <a:ext cx="3460750" cy="2229485"/>
            <a:chOff x="3413" y="4681"/>
            <a:chExt cx="4231" cy="272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" y="4925"/>
              <a:ext cx="3968" cy="2483"/>
            </a:xfrm>
            <a:prstGeom prst="roundRect">
              <a:avLst/>
            </a:prstGeom>
          </p:spPr>
        </p:pic>
        <p:sp>
          <p:nvSpPr>
            <p:cNvPr id="73" name="Flowchart: Connector 72"/>
            <p:cNvSpPr/>
            <p:nvPr/>
          </p:nvSpPr>
          <p:spPr>
            <a:xfrm>
              <a:off x="3413" y="4681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3</a:t>
              </a:r>
              <a:endParaRPr lang="en-US" sz="32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65925" y="2623185"/>
            <a:ext cx="3700145" cy="2435860"/>
            <a:chOff x="10655" y="4912"/>
            <a:chExt cx="4094" cy="2695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" y="5067"/>
              <a:ext cx="3806" cy="2540"/>
            </a:xfrm>
            <a:prstGeom prst="roundRect">
              <a:avLst/>
            </a:prstGeom>
          </p:spPr>
        </p:pic>
        <p:sp>
          <p:nvSpPr>
            <p:cNvPr id="74" name="Flowchart: Connector 73"/>
            <p:cNvSpPr/>
            <p:nvPr/>
          </p:nvSpPr>
          <p:spPr>
            <a:xfrm>
              <a:off x="10655" y="4912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4</a:t>
              </a:r>
              <a:endParaRPr lang="en-US" sz="3200" b="1">
                <a:solidFill>
                  <a:srgbClr val="002060"/>
                </a:solidFill>
              </a:endParaRPr>
            </a:p>
          </p:txBody>
        </p:sp>
      </p:grpSp>
      <p:sp>
        <p:nvSpPr>
          <p:cNvPr id="75" name="TextBox 27"/>
          <p:cNvSpPr txBox="1"/>
          <p:nvPr/>
        </p:nvSpPr>
        <p:spPr>
          <a:xfrm>
            <a:off x="2400935" y="1350645"/>
            <a:ext cx="4124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  <a:endParaRPr lang="en-US" sz="3200" dirty="0"/>
          </a:p>
        </p:txBody>
      </p:sp>
      <p:sp>
        <p:nvSpPr>
          <p:cNvPr id="76" name="TextBox 28"/>
          <p:cNvSpPr txBox="1"/>
          <p:nvPr/>
        </p:nvSpPr>
        <p:spPr>
          <a:xfrm>
            <a:off x="2312035" y="1777365"/>
            <a:ext cx="3496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  <a:endParaRPr lang="en-US" sz="3200" dirty="0"/>
          </a:p>
        </p:txBody>
      </p:sp>
      <p:sp>
        <p:nvSpPr>
          <p:cNvPr id="77" name="TextBox 29"/>
          <p:cNvSpPr txBox="1"/>
          <p:nvPr/>
        </p:nvSpPr>
        <p:spPr>
          <a:xfrm>
            <a:off x="5511165" y="1369695"/>
            <a:ext cx="5652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  <a:endParaRPr lang="en-US" sz="3200" i="1" dirty="0" err="1"/>
          </a:p>
        </p:txBody>
      </p:sp>
      <p:sp>
        <p:nvSpPr>
          <p:cNvPr id="78" name="TextBox 30"/>
          <p:cNvSpPr txBox="1"/>
          <p:nvPr/>
        </p:nvSpPr>
        <p:spPr>
          <a:xfrm>
            <a:off x="5471795" y="1781175"/>
            <a:ext cx="466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  <a:endParaRPr lang="en-US" sz="3200" dirty="0"/>
          </a:p>
        </p:txBody>
      </p:sp>
      <p:sp>
        <p:nvSpPr>
          <p:cNvPr id="81" name="TextBox 33"/>
          <p:cNvSpPr txBox="1"/>
          <p:nvPr/>
        </p:nvSpPr>
        <p:spPr>
          <a:xfrm>
            <a:off x="1653540" y="5250180"/>
            <a:ext cx="481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>
                <a:solidFill>
                  <a:srgbClr val="00B050"/>
                </a:solidFill>
              </a:rPr>
              <a:t>banh </a:t>
            </a:r>
            <a:r>
              <a:rPr lang="en-US" sz="3200" i="1" dirty="0" err="1">
                <a:solidFill>
                  <a:srgbClr val="00B050"/>
                </a:solidFill>
              </a:rPr>
              <a:t>chung</a:t>
            </a:r>
            <a:r>
              <a:rPr lang="en-US" sz="3200" i="1" dirty="0">
                <a:solidFill>
                  <a:srgbClr val="00B050"/>
                </a:solidFill>
              </a:rPr>
              <a:t> </a:t>
            </a:r>
            <a:r>
              <a:rPr lang="en-US" sz="3200" dirty="0">
                <a:solidFill>
                  <a:srgbClr val="00B050"/>
                </a:solidFill>
              </a:rPr>
              <a:t>and </a:t>
            </a:r>
            <a:r>
              <a:rPr lang="en-US" sz="3200" i="1" dirty="0">
                <a:solidFill>
                  <a:srgbClr val="00B050"/>
                </a:solidFill>
              </a:rPr>
              <a:t>banh </a:t>
            </a:r>
            <a:r>
              <a:rPr lang="en-US" sz="3200" i="1" dirty="0" err="1">
                <a:solidFill>
                  <a:srgbClr val="00B050"/>
                </a:solidFill>
              </a:rPr>
              <a:t>tet</a:t>
            </a:r>
            <a:endParaRPr lang="en-US" sz="3200" i="1" dirty="0" err="1">
              <a:solidFill>
                <a:srgbClr val="00B050"/>
              </a:solidFill>
            </a:endParaRPr>
          </a:p>
        </p:txBody>
      </p:sp>
      <p:sp>
        <p:nvSpPr>
          <p:cNvPr id="82" name="TextBox 34"/>
          <p:cNvSpPr txBox="1"/>
          <p:nvPr/>
        </p:nvSpPr>
        <p:spPr>
          <a:xfrm>
            <a:off x="6748145" y="5249545"/>
            <a:ext cx="371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>
                <a:solidFill>
                  <a:srgbClr val="00B050"/>
                </a:solidFill>
              </a:rPr>
              <a:t>family gathering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0833 0.552593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9.25926e-05 L 0.132135 0.481481 " pathEditMode="relative" rAng="0" ptsTypes="">
                                      <p:cBhvr>
                                        <p:cTn id="3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75" grpId="2"/>
      <p:bldP spid="76" grpId="2"/>
      <p:bldP spid="77" grpId="0"/>
      <p:bldP spid="77" grpId="1"/>
      <p:bldP spid="77" grpId="2"/>
      <p:bldP spid="78" grpId="0"/>
      <p:bldP spid="78" grpId="1"/>
      <p:bldP spid="78" grpId="2"/>
      <p:bldP spid="81" grpId="0"/>
      <p:bldP spid="8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Quick draw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22939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(p. 58)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What are Linda and Phong talking about?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the sentences about Tet with the information from the conversation in 1.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Match the words/ phrases in the box with the pictures.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 – Is it about Tet? (p. 59)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925" y="5257165"/>
            <a:ext cx="598805" cy="512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19" y="1299553"/>
            <a:ext cx="1829210" cy="5346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0590" y="2640965"/>
            <a:ext cx="10147300" cy="4216400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chemeClr val="accent4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962429" y="135451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595" y="1750695"/>
            <a:ext cx="11579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1483360" y="2808605"/>
            <a:ext cx="20548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 b="1">
                <a:solidFill>
                  <a:srgbClr val="0070C0"/>
                </a:solidFill>
              </a:rPr>
              <a:t>Example: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781464" y="3170840"/>
            <a:ext cx="6099463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3000" b="1" i="1"/>
              <a:t>Student: </a:t>
            </a:r>
            <a:r>
              <a:rPr lang="en-US" sz="3000" i="1"/>
              <a:t>banh chung  </a:t>
            </a:r>
            <a:endParaRPr lang="en-US" sz="3000" i="1"/>
          </a:p>
          <a:p>
            <a:pPr>
              <a:lnSpc>
                <a:spcPct val="150000"/>
              </a:lnSpc>
            </a:pPr>
            <a:r>
              <a:rPr lang="en-US" sz="3000" b="1" i="1"/>
              <a:t>Class: </a:t>
            </a:r>
            <a:r>
              <a:rPr lang="en-US" sz="3000"/>
              <a:t>It’s about Tet. </a:t>
            </a:r>
            <a:endParaRPr lang="en-US" sz="3000"/>
          </a:p>
          <a:p>
            <a:pPr>
              <a:lnSpc>
                <a:spcPct val="150000"/>
              </a:lnSpc>
            </a:pPr>
            <a:r>
              <a:rPr lang="en-US" sz="3000" b="1" i="1"/>
              <a:t>Student: </a:t>
            </a:r>
            <a:r>
              <a:rPr lang="en-US" sz="3000"/>
              <a:t>flying a kite.</a:t>
            </a:r>
            <a:endParaRPr lang="en-US" sz="3000"/>
          </a:p>
          <a:p>
            <a:pPr>
              <a:lnSpc>
                <a:spcPct val="150000"/>
              </a:lnSpc>
            </a:pPr>
            <a:r>
              <a:rPr lang="en-US" sz="3000" b="1" i="1"/>
              <a:t>Class: </a:t>
            </a:r>
            <a:r>
              <a:rPr lang="en-US" sz="3000"/>
              <a:t>It’s not about Tet.</a:t>
            </a:r>
            <a:endParaRPr lang="en-US" sz="3000"/>
          </a:p>
        </p:txBody>
      </p:sp>
      <p:pic>
        <p:nvPicPr>
          <p:cNvPr id="18" name="Content Placeholder 17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5" y="2640330"/>
            <a:ext cx="4164965" cy="356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228470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2348726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3865" y="13271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OUR TET HOLIDAY</a:t>
            </a:r>
            <a:endParaRPr lang="en-US" sz="4000" b="1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93233" y="3013427"/>
            <a:ext cx="44277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26649"/>
                </a:solidFill>
              </a:rPr>
              <a:t>Happy New Year</a:t>
            </a:r>
            <a:endParaRPr lang="en-US" sz="4800" b="1" dirty="0" smtClean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21613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21" name="Picture 20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030" y="4768215"/>
            <a:ext cx="1981200" cy="1981200"/>
          </a:xfrm>
          <a:prstGeom prst="rect">
            <a:avLst/>
          </a:prstGeom>
        </p:spPr>
      </p:pic>
      <p:pic>
        <p:nvPicPr>
          <p:cNvPr id="22" name="Picture 21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3611880"/>
            <a:ext cx="1718945" cy="1718945"/>
          </a:xfrm>
          <a:prstGeom prst="rect">
            <a:avLst/>
          </a:prstGeom>
        </p:spPr>
      </p:pic>
      <p:pic>
        <p:nvPicPr>
          <p:cNvPr id="26" name="Picture 25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390" y="1240155"/>
            <a:ext cx="1355090" cy="1355090"/>
          </a:xfrm>
          <a:prstGeom prst="rect">
            <a:avLst/>
          </a:prstGeom>
        </p:spPr>
      </p:pic>
      <p:pic>
        <p:nvPicPr>
          <p:cNvPr id="27" name="Picture 26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0" y="5128895"/>
            <a:ext cx="1701165" cy="1701165"/>
          </a:xfrm>
          <a:prstGeom prst="rect">
            <a:avLst/>
          </a:prstGeom>
        </p:spPr>
      </p:pic>
      <p:pic>
        <p:nvPicPr>
          <p:cNvPr id="29" name="Picture 28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515" y="836930"/>
            <a:ext cx="1586230" cy="1586230"/>
          </a:xfrm>
          <a:prstGeom prst="rect">
            <a:avLst/>
          </a:prstGeom>
        </p:spPr>
      </p:pic>
      <p:pic>
        <p:nvPicPr>
          <p:cNvPr id="32" name="Picture 31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115" y="2605405"/>
            <a:ext cx="1880235" cy="1880235"/>
          </a:xfrm>
          <a:prstGeom prst="rect">
            <a:avLst/>
          </a:prstGeom>
        </p:spPr>
      </p:pic>
      <p:pic>
        <p:nvPicPr>
          <p:cNvPr id="38" name="Picture 37" descr="flower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15" y="2905125"/>
            <a:ext cx="1785620" cy="1785620"/>
          </a:xfrm>
          <a:prstGeom prst="rect">
            <a:avLst/>
          </a:prstGeom>
        </p:spPr>
      </p:pic>
      <p:pic>
        <p:nvPicPr>
          <p:cNvPr id="48" name="Picture 47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405" y="5030470"/>
            <a:ext cx="1718945" cy="1718945"/>
          </a:xfrm>
          <a:prstGeom prst="rect">
            <a:avLst/>
          </a:prstGeom>
        </p:spPr>
      </p:pic>
      <p:pic>
        <p:nvPicPr>
          <p:cNvPr id="49" name="Picture 48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685" y="3672205"/>
            <a:ext cx="1718945" cy="1718945"/>
          </a:xfrm>
          <a:prstGeom prst="rect">
            <a:avLst/>
          </a:prstGeom>
        </p:spPr>
      </p:pic>
      <p:pic>
        <p:nvPicPr>
          <p:cNvPr id="52" name="Picture 51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730" y="828040"/>
            <a:ext cx="1277620" cy="1277620"/>
          </a:xfrm>
          <a:prstGeom prst="rect">
            <a:avLst/>
          </a:prstGeom>
        </p:spPr>
      </p:pic>
      <p:pic>
        <p:nvPicPr>
          <p:cNvPr id="55" name="Picture 54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115" y="989330"/>
            <a:ext cx="1115060" cy="1115060"/>
          </a:xfrm>
          <a:prstGeom prst="rect">
            <a:avLst/>
          </a:prstGeom>
        </p:spPr>
      </p:pic>
      <p:pic>
        <p:nvPicPr>
          <p:cNvPr id="56" name="Picture 55" descr="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235" y="1075690"/>
            <a:ext cx="1115060" cy="1115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-su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840" y="6042660"/>
            <a:ext cx="649605" cy="487680"/>
          </a:xfrm>
          <a:prstGeom prst="rect">
            <a:avLst/>
          </a:prstGeom>
        </p:spPr>
      </p:pic>
      <p:pic>
        <p:nvPicPr>
          <p:cNvPr id="3" name="Picture 2" descr="clock-6030-256-un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80" y="5979795"/>
            <a:ext cx="496570" cy="49657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Quick draw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22939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(p. 58)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What are Linda and Phong talking about?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the sentences about Tet with the information from the conversation in 1.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Match the words/ phrases in the box with the pictures.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 – Is it about Tet? (p. 59)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896271"/>
            <a:ext cx="1144562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Tell me some words you remember from the lesson.</a:t>
            </a:r>
            <a:endParaRPr lang="en-US" sz="3600"/>
          </a:p>
        </p:txBody>
      </p:sp>
      <p:sp>
        <p:nvSpPr>
          <p:cNvPr id="2" name="TextBox 8"/>
          <p:cNvSpPr txBox="1"/>
          <p:nvPr/>
        </p:nvSpPr>
        <p:spPr>
          <a:xfrm>
            <a:off x="575967" y="2691291"/>
            <a:ext cx="1144562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3600"/>
              <a:t>- Make some sentences with vocabulary which they learned from the lesson.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1244600" y="568325"/>
            <a:ext cx="9587865" cy="65855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Phong, does Viet Nam celebrate New Years?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Yes, we do. We have Tet.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When is Tet?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At different times. This year, it’s in January. 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What do you do at Tet?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We clean our homes and decorate them  with ﬂowers.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Is Tet a time for family gatherings?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Yes. It’s a happy time for everybody.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Great.  </a:t>
            </a:r>
            <a:endParaRPr lang="en-US" sz="22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Yes, and another good thing about Tet is that children get lucky money.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Linda: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That sounds interesting. Is there anything special people should do?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r>
              <a:rPr lang="en-US" sz="2200" b="1" i="1">
                <a:latin typeface="Comic Sans MS" panose="030F0702030302020204" charset="0"/>
                <a:cs typeface="Comic Sans MS" panose="030F0702030302020204" charset="0"/>
                <a:sym typeface="+mn-ea"/>
              </a:rPr>
              <a:t>Phong: </a:t>
            </a:r>
            <a:r>
              <a:rPr lang="en-US" sz="2200">
                <a:latin typeface="Comic Sans MS" panose="030F0702030302020204" charset="0"/>
                <a:cs typeface="Comic Sans MS" panose="030F0702030302020204" charset="0"/>
                <a:sym typeface="+mn-ea"/>
              </a:rPr>
              <a:t>We should say “Happy New Year” when we meet people, and we shouldn’t break anything.</a:t>
            </a: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endParaRPr lang="en-US" sz="220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" y="5080"/>
            <a:ext cx="12192000" cy="653415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583555" y="1003300"/>
            <a:ext cx="130429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039745" y="3073400"/>
            <a:ext cx="2134235" cy="1079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831840" y="3030220"/>
            <a:ext cx="4429125" cy="2222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00270" y="3418205"/>
            <a:ext cx="2150745" cy="1016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79855" y="5024120"/>
            <a:ext cx="2150745" cy="1016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260965" y="4707890"/>
            <a:ext cx="690880" cy="381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846070" y="6200140"/>
            <a:ext cx="4321175" cy="2095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02995" y="6659880"/>
            <a:ext cx="4321175" cy="2095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642" y="87015"/>
            <a:ext cx="4132696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”Tet: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Use the vocabulary and structures to describe things and activities at Tet</a:t>
            </a:r>
            <a:endParaRPr lang="en-US" sz="360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Learn new words by heart.</a:t>
            </a:r>
            <a:endParaRPr lang="en-US" sz="3600"/>
          </a:p>
          <a:p>
            <a:pPr>
              <a:lnSpc>
                <a:spcPct val="150000"/>
              </a:lnSpc>
            </a:pPr>
            <a:r>
              <a:rPr lang="en-US" sz="3600"/>
              <a:t>- Practice using phrases they have learnt.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95" y="3491230"/>
            <a:ext cx="3116580" cy="311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-su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840" y="6042660"/>
            <a:ext cx="649605" cy="487680"/>
          </a:xfrm>
          <a:prstGeom prst="rect">
            <a:avLst/>
          </a:prstGeom>
        </p:spPr>
      </p:pic>
      <p:pic>
        <p:nvPicPr>
          <p:cNvPr id="3" name="Picture 2" descr="clock-6030-256-un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80" y="5979795"/>
            <a:ext cx="496570" cy="49657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Quick draw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22939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(p. 58)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What are Linda and Phong talking about?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the sentences about Tet with the information from the conversation in 1.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Match the words/ phrases in the box with the pictures. (p. 59)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 – Is it about Tet? (p. 59)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draw: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Content Placeholder 1" descr="clock-6030-256-unscree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308985" y="3808095"/>
            <a:ext cx="2438400" cy="2438400"/>
          </a:xfrm>
          <a:prstGeom prst="rect">
            <a:avLst/>
          </a:prstGeom>
        </p:spPr>
      </p:pic>
      <p:pic>
        <p:nvPicPr>
          <p:cNvPr id="6" name="Content Placeholder 5" descr="drawing-su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16295" y="3998595"/>
            <a:ext cx="2743835" cy="2058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1" descr="clock-6030-256-unscre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96390" y="9341485"/>
            <a:ext cx="706120" cy="706120"/>
          </a:xfrm>
          <a:prstGeom prst="rect">
            <a:avLst/>
          </a:prstGeom>
        </p:spPr>
      </p:pic>
      <p:pic>
        <p:nvPicPr>
          <p:cNvPr id="9" name="Content Placeholder 5" descr="drawing-su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-270510" y="9667240"/>
            <a:ext cx="757555" cy="56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0677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2330" y="482600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Work in groups</a:t>
            </a:r>
            <a:endParaRPr lang="en-US" sz="3200" dirty="0"/>
          </a:p>
        </p:txBody>
      </p:sp>
      <p:sp>
        <p:nvSpPr>
          <p:cNvPr id="8" name="TextBox 20"/>
          <p:cNvSpPr txBox="1"/>
          <p:nvPr/>
        </p:nvSpPr>
        <p:spPr>
          <a:xfrm>
            <a:off x="842645" y="1184275"/>
            <a:ext cx="10960100" cy="1764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70000"/>
              </a:lnSpc>
            </a:pPr>
            <a:r>
              <a:rPr lang="en-US" sz="3200" dirty="0"/>
              <a:t>- Each round, one student from each team stands up and faces away from the screen</a:t>
            </a:r>
            <a:endParaRPr lang="en-US" sz="3200" dirty="0"/>
          </a:p>
        </p:txBody>
      </p:sp>
      <p:sp>
        <p:nvSpPr>
          <p:cNvPr id="10" name="TextBox 20"/>
          <p:cNvSpPr txBox="1"/>
          <p:nvPr/>
        </p:nvSpPr>
        <p:spPr>
          <a:xfrm>
            <a:off x="862330" y="2759075"/>
            <a:ext cx="10864850" cy="26015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70000"/>
              </a:lnSpc>
            </a:pPr>
            <a:r>
              <a:rPr lang="en-US" sz="3200" dirty="0"/>
              <a:t>- There are the words/sentences on the screen. Members in each group will describe the words/sentences so that the students can draw the picture.</a:t>
            </a:r>
            <a:endParaRPr lang="en-US" sz="3200" dirty="0"/>
          </a:p>
        </p:txBody>
      </p:sp>
      <p:sp>
        <p:nvSpPr>
          <p:cNvPr id="4" name="TextBox 20"/>
          <p:cNvSpPr txBox="1"/>
          <p:nvPr/>
        </p:nvSpPr>
        <p:spPr>
          <a:xfrm>
            <a:off x="831215" y="5068570"/>
            <a:ext cx="10864850" cy="107632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200000"/>
              </a:lnSpc>
            </a:pPr>
            <a:r>
              <a:rPr lang="en-US" sz="3200" dirty="0"/>
              <a:t>- If you draw right picture, your team will have points.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PLAY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1630" y="2590800"/>
            <a:ext cx="44634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4940300" y="2590800"/>
            <a:ext cx="44634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Flowers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6115</Words>
  <Application>WPS Presentation</Application>
  <PresentationFormat>Widescreen</PresentationFormat>
  <Paragraphs>482</Paragraphs>
  <Slides>35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Times New Roman</vt:lpstr>
      <vt:lpstr>Comic Sans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Sang</cp:lastModifiedBy>
  <cp:revision>222</cp:revision>
  <dcterms:created xsi:type="dcterms:W3CDTF">2020-12-09T02:04:00Z</dcterms:created>
  <dcterms:modified xsi:type="dcterms:W3CDTF">2023-08-23T06:16:06Z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F508CF6D69D644F4A881E0C9410FCF22</vt:lpwstr>
  </property>
  <property fmtid="{D5CDD505-2E9C-101B-9397-08002B2CF9AE}" pid="3" name="KSOProductBuildVer">
    <vt:lpwstr>1033-11.2.0.11537</vt:lpwstr>
  </property>
</Properties>
</file>