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2" roundtripDataSignature="AMtx7mjWqncy5j7+dWcrApbJX3GAe3un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E09CE17-4B9C-4DAD-AA43-27FEF25F82AA}">
  <a:tblStyle styleId="{DE09CE17-4B9C-4DAD-AA43-27FEF25F82A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2438965-2FF5-47A9-ACD1-E172FEBD4041}"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 name="Google Shape;13;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36"/>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7"/>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 name="Google Shape;76;p37"/>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 name="Google Shape;19;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 name="Google Shape;20;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 name="Google Shape;25;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6" name="Google Shape;26;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1" name="Google Shape;31;p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 name="Google Shape;33;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8" name="Google Shape;38;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9" name="Google Shape;39;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0" name="Google Shape;40;p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1" name="Google Shape;41;p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 name="Google Shape;4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6" name="Google Shape;56;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3" name="Google Shape;63;p35"/>
          <p:cNvSpPr/>
          <p:nvPr>
            <p:ph idx="2" type="pic"/>
          </p:nvPr>
        </p:nvSpPr>
        <p:spPr>
          <a:xfrm>
            <a:off x="1792288" y="612775"/>
            <a:ext cx="5486400" cy="4114800"/>
          </a:xfrm>
          <a:prstGeom prst="rect">
            <a:avLst/>
          </a:prstGeom>
          <a:noFill/>
          <a:ln>
            <a:noFill/>
          </a:ln>
        </p:spPr>
      </p:sp>
      <p:sp>
        <p:nvSpPr>
          <p:cNvPr id="64" name="Google Shape;64;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 name="Google Shape;7;p2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611188" y="333375"/>
            <a:ext cx="7772400" cy="2808288"/>
          </a:xfrm>
          <a:prstGeom prst="rect">
            <a:avLst/>
          </a:prstGeom>
          <a:noFill/>
          <a:ln>
            <a:noFill/>
          </a:ln>
        </p:spPr>
        <p:txBody>
          <a:bodyPr anchorCtr="0" anchor="ctr" bIns="45700" lIns="91425" spcFirstLastPara="1" rIns="91425" wrap="square" tIns="45700">
            <a:normAutofit/>
          </a:bodyPr>
          <a:lstStyle/>
          <a:p>
            <a:pPr indent="0" lvl="0" marL="0" rtl="0" algn="ctr">
              <a:lnSpc>
                <a:spcPct val="150000"/>
              </a:lnSpc>
              <a:spcBef>
                <a:spcPts val="0"/>
              </a:spcBef>
              <a:spcAft>
                <a:spcPts val="0"/>
              </a:spcAft>
              <a:buNone/>
            </a:pPr>
            <a:r>
              <a:rPr b="1" i="1" lang="en-US" sz="4000" u="sng">
                <a:solidFill>
                  <a:srgbClr val="FF0000"/>
                </a:solidFill>
                <a:latin typeface="Times New Roman"/>
                <a:ea typeface="Times New Roman"/>
                <a:cs typeface="Times New Roman"/>
                <a:sym typeface="Times New Roman"/>
              </a:rPr>
              <a:t>BÀI 10</a:t>
            </a:r>
            <a:br>
              <a:rPr b="1" i="1" lang="en-US" sz="4000">
                <a:solidFill>
                  <a:srgbClr val="FF0000"/>
                </a:solidFill>
                <a:latin typeface="Times New Roman"/>
                <a:ea typeface="Times New Roman"/>
                <a:cs typeface="Times New Roman"/>
                <a:sym typeface="Times New Roman"/>
              </a:rPr>
            </a:br>
            <a:r>
              <a:rPr b="1" i="1" lang="en-US" sz="4000">
                <a:solidFill>
                  <a:srgbClr val="FF0000"/>
                </a:solidFill>
                <a:latin typeface="Times New Roman"/>
                <a:ea typeface="Times New Roman"/>
                <a:cs typeface="Times New Roman"/>
                <a:sym typeface="Times New Roman"/>
              </a:rPr>
              <a:t>LIÊN XÔ VÀ ĐÔNG ÂU TỪ NĂM 1945 ĐẾN NĂM 1991</a:t>
            </a:r>
            <a:br>
              <a:rPr lang="en-US" sz="3600">
                <a:latin typeface="Times New Roman"/>
                <a:ea typeface="Times New Roman"/>
                <a:cs typeface="Times New Roman"/>
                <a:sym typeface="Times New Roman"/>
              </a:rPr>
            </a:b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0"/>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graphicFrame>
        <p:nvGraphicFramePr>
          <p:cNvPr id="143" name="Google Shape;143;p10"/>
          <p:cNvGraphicFramePr/>
          <p:nvPr/>
        </p:nvGraphicFramePr>
        <p:xfrm>
          <a:off x="250825" y="908050"/>
          <a:ext cx="3000000" cy="3000000"/>
        </p:xfrm>
        <a:graphic>
          <a:graphicData uri="http://schemas.openxmlformats.org/drawingml/2006/table">
            <a:tbl>
              <a:tblPr>
                <a:noFill/>
                <a:tableStyleId>{DE09CE17-4B9C-4DAD-AA43-27FEF25F82AA}</a:tableStyleId>
              </a:tblPr>
              <a:tblGrid>
                <a:gridCol w="1152525"/>
                <a:gridCol w="7561275"/>
              </a:tblGrid>
              <a:tr h="5688025">
                <a:tc>
                  <a:txBody>
                    <a:bodyPr/>
                    <a:lstStyle/>
                    <a:p>
                      <a:pPr indent="0" lvl="0" marL="0" marR="0" rtl="0" algn="ctr">
                        <a:lnSpc>
                          <a:spcPct val="150000"/>
                        </a:lnSpc>
                        <a:spcBef>
                          <a:spcPts val="0"/>
                        </a:spcBef>
                        <a:spcAft>
                          <a:spcPts val="0"/>
                        </a:spcAft>
                        <a:buClr>
                          <a:srgbClr val="000000"/>
                        </a:buClr>
                        <a:buSzPts val="2300"/>
                        <a:buFont typeface="Times New Roman"/>
                        <a:buNone/>
                      </a:pPr>
                      <a:r>
                        <a:rPr b="1" i="0" lang="en-US" sz="2300" u="none" cap="none" strike="noStrike">
                          <a:solidFill>
                            <a:srgbClr val="000000"/>
                          </a:solidFill>
                          <a:latin typeface="Times New Roman"/>
                          <a:ea typeface="Times New Roman"/>
                          <a:cs typeface="Times New Roman"/>
                          <a:sym typeface="Times New Roman"/>
                        </a:rPr>
                        <a:t>Xã hội</a:t>
                      </a:r>
                      <a:r>
                        <a:rPr b="0" i="0" lang="en-US" sz="2300" u="none" cap="none" strike="noStrike">
                          <a:solidFill>
                            <a:schemeClr val="dk1"/>
                          </a:solidFill>
                          <a:latin typeface="Times New Roman"/>
                          <a:ea typeface="Times New Roman"/>
                          <a:cs typeface="Times New Roman"/>
                          <a:sym typeface="Times New Roman"/>
                        </a:rPr>
                        <a:t> - </a:t>
                      </a:r>
                      <a:r>
                        <a:rPr b="1" i="0" lang="en-US" sz="2300" u="none" cap="none" strike="noStrike">
                          <a:solidFill>
                            <a:srgbClr val="000000"/>
                          </a:solidFill>
                          <a:latin typeface="Times New Roman"/>
                          <a:ea typeface="Times New Roman"/>
                          <a:cs typeface="Times New Roman"/>
                          <a:sym typeface="Times New Roman"/>
                        </a:rPr>
                        <a:t>Văn hóa</a:t>
                      </a:r>
                      <a:endParaRPr b="0" i="0" sz="2300" u="none" cap="none" strike="noStrike">
                        <a:solidFill>
                          <a:schemeClr val="dk1"/>
                        </a:solidFill>
                        <a:latin typeface="Times New Roman"/>
                        <a:ea typeface="Times New Roman"/>
                        <a:cs typeface="Times New Roman"/>
                        <a:sym typeface="Times New Roman"/>
                      </a:endParaRPr>
                    </a:p>
                  </a:txBody>
                  <a:tcPr marT="0" marB="0" marR="50525" marL="50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50000"/>
                        </a:lnSpc>
                        <a:spcBef>
                          <a:spcPts val="0"/>
                        </a:spcBef>
                        <a:spcAft>
                          <a:spcPts val="0"/>
                        </a:spcAft>
                        <a:buClr>
                          <a:srgbClr val="000000"/>
                        </a:buClr>
                        <a:buSzPts val="2300"/>
                        <a:buFont typeface="Times New Roman"/>
                        <a:buNone/>
                      </a:pPr>
                      <a:r>
                        <a:rPr b="1" i="0" lang="en-US" sz="2300" u="none" cap="none" strike="noStrike">
                          <a:solidFill>
                            <a:srgbClr val="000000"/>
                          </a:solidFill>
                          <a:latin typeface="Times New Roman"/>
                          <a:ea typeface="Times New Roman"/>
                          <a:cs typeface="Times New Roman"/>
                          <a:sym typeface="Times New Roman"/>
                        </a:rPr>
                        <a:t>*Xã hội</a:t>
                      </a:r>
                      <a:endParaRPr b="0" i="0" sz="23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500"/>
                        </a:spcBef>
                        <a:spcAft>
                          <a:spcPts val="0"/>
                        </a:spcAft>
                        <a:buClr>
                          <a:srgbClr val="000000"/>
                        </a:buClr>
                        <a:buSzPts val="2300"/>
                        <a:buFont typeface="Times New Roman"/>
                        <a:buNone/>
                      </a:pPr>
                      <a:r>
                        <a:rPr b="0" i="0" lang="en-US" sz="2300" u="none" cap="none" strike="noStrike">
                          <a:solidFill>
                            <a:srgbClr val="000000"/>
                          </a:solidFill>
                          <a:latin typeface="Times New Roman"/>
                          <a:ea typeface="Times New Roman"/>
                          <a:cs typeface="Times New Roman"/>
                          <a:sym typeface="Times New Roman"/>
                        </a:rPr>
                        <a:t>-  Từ năm 1945 đến đầu những năm 70, cơ cấu xã hội Liên Xô có những biến đổi tích cực, thành phần công nhân và trí thức gia tăng: năm 1971, công nhân chiếm hơn 55% lực lượng lao động trong cả nước và có trên 30 triệu người làm việc trí óc.</a:t>
                      </a:r>
                      <a:endParaRPr b="0" i="0" sz="23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300"/>
                        <a:buFont typeface="Times New Roman"/>
                        <a:buNone/>
                      </a:pPr>
                      <a:r>
                        <a:rPr b="0" i="0" lang="en-US" sz="2300" u="none" cap="none" strike="noStrike">
                          <a:solidFill>
                            <a:srgbClr val="000000"/>
                          </a:solidFill>
                          <a:latin typeface="Times New Roman"/>
                          <a:ea typeface="Times New Roman"/>
                          <a:cs typeface="Times New Roman"/>
                          <a:sym typeface="Times New Roman"/>
                        </a:rPr>
                        <a:t>- Từ cuối những năm 70 đến năm 1991, sự trì trệ và khủng hoảng kinh tế làm cho đời sống của nhân dân Liên Xô suy giảm, niềm tin vào chủ nghĩa xã hội lung lay dẫn đến bất bình gia tăng. Từ năm 1989, nhiều cuộc biểu tình, bãi công đã nổ ra.</a:t>
                      </a:r>
                      <a:endParaRPr b="0" i="0" sz="2300" u="none" cap="none" strike="noStrike">
                        <a:solidFill>
                          <a:schemeClr val="dk1"/>
                        </a:solidFill>
                        <a:latin typeface="Times New Roman"/>
                        <a:ea typeface="Times New Roman"/>
                        <a:cs typeface="Times New Roman"/>
                        <a:sym typeface="Times New Roman"/>
                      </a:endParaRPr>
                    </a:p>
                  </a:txBody>
                  <a:tcPr marT="0" marB="0" marR="50525" marL="50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1"/>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graphicFrame>
        <p:nvGraphicFramePr>
          <p:cNvPr id="149" name="Google Shape;149;p11"/>
          <p:cNvGraphicFramePr/>
          <p:nvPr/>
        </p:nvGraphicFramePr>
        <p:xfrm>
          <a:off x="74613" y="908050"/>
          <a:ext cx="3000000" cy="3000000"/>
        </p:xfrm>
        <a:graphic>
          <a:graphicData uri="http://schemas.openxmlformats.org/drawingml/2006/table">
            <a:tbl>
              <a:tblPr>
                <a:noFill/>
                <a:tableStyleId>{DE09CE17-4B9C-4DAD-AA43-27FEF25F82AA}</a:tableStyleId>
              </a:tblPr>
              <a:tblGrid>
                <a:gridCol w="1257300"/>
                <a:gridCol w="7704125"/>
              </a:tblGrid>
              <a:tr h="4525975">
                <a:tc>
                  <a:txBody>
                    <a:bodyPr/>
                    <a:lstStyle/>
                    <a:p>
                      <a:pPr indent="0" lvl="0" marL="0" marR="0" rtl="0" algn="ctr">
                        <a:lnSpc>
                          <a:spcPct val="150000"/>
                        </a:lnSpc>
                        <a:spcBef>
                          <a:spcPts val="0"/>
                        </a:spcBef>
                        <a:spcAft>
                          <a:spcPts val="0"/>
                        </a:spcAft>
                        <a:buClr>
                          <a:srgbClr val="000000"/>
                        </a:buClr>
                        <a:buSzPts val="2300"/>
                        <a:buFont typeface="Times New Roman"/>
                        <a:buNone/>
                      </a:pPr>
                      <a:r>
                        <a:rPr b="1" i="0" lang="en-US" sz="2300" u="none" cap="none" strike="noStrike">
                          <a:solidFill>
                            <a:srgbClr val="000000"/>
                          </a:solidFill>
                          <a:latin typeface="Times New Roman"/>
                          <a:ea typeface="Times New Roman"/>
                          <a:cs typeface="Times New Roman"/>
                          <a:sym typeface="Times New Roman"/>
                        </a:rPr>
                        <a:t>Xã hội</a:t>
                      </a:r>
                      <a:r>
                        <a:rPr b="0" i="0" lang="en-US" sz="2300" u="none" cap="none" strike="noStrike">
                          <a:solidFill>
                            <a:schemeClr val="dk1"/>
                          </a:solidFill>
                          <a:latin typeface="Times New Roman"/>
                          <a:ea typeface="Times New Roman"/>
                          <a:cs typeface="Times New Roman"/>
                          <a:sym typeface="Times New Roman"/>
                        </a:rPr>
                        <a:t> - </a:t>
                      </a:r>
                      <a:r>
                        <a:rPr b="1" i="0" lang="en-US" sz="2300" u="none" cap="none" strike="noStrike">
                          <a:solidFill>
                            <a:srgbClr val="000000"/>
                          </a:solidFill>
                          <a:latin typeface="Times New Roman"/>
                          <a:ea typeface="Times New Roman"/>
                          <a:cs typeface="Times New Roman"/>
                          <a:sym typeface="Times New Roman"/>
                        </a:rPr>
                        <a:t>Văn hóa</a:t>
                      </a:r>
                      <a:endParaRPr b="0" i="0" sz="2300" u="none" cap="none" strike="noStrike">
                        <a:solidFill>
                          <a:schemeClr val="dk1"/>
                        </a:solidFill>
                        <a:latin typeface="Times New Roman"/>
                        <a:ea typeface="Times New Roman"/>
                        <a:cs typeface="Times New Roman"/>
                        <a:sym typeface="Times New Roman"/>
                      </a:endParaRPr>
                    </a:p>
                  </a:txBody>
                  <a:tcPr marT="0" marB="0" marR="50525" marL="50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Clr>
                          <a:srgbClr val="000000"/>
                        </a:buClr>
                        <a:buSzPts val="2300"/>
                        <a:buFont typeface="Times New Roman"/>
                        <a:buNone/>
                      </a:pPr>
                      <a:r>
                        <a:rPr b="1" i="0" lang="en-US" sz="2300" u="none" cap="none" strike="noStrike">
                          <a:solidFill>
                            <a:srgbClr val="000000"/>
                          </a:solidFill>
                          <a:latin typeface="Times New Roman"/>
                          <a:ea typeface="Times New Roman"/>
                          <a:cs typeface="Times New Roman"/>
                          <a:sym typeface="Times New Roman"/>
                        </a:rPr>
                        <a:t>*Văn hoá:</a:t>
                      </a:r>
                      <a:endParaRPr b="0" i="0" sz="23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300"/>
                        <a:buFont typeface="Times New Roman"/>
                        <a:buNone/>
                      </a:pPr>
                      <a:r>
                        <a:rPr b="0" i="0" lang="en-US" sz="2300" u="none" cap="none" strike="noStrike">
                          <a:solidFill>
                            <a:srgbClr val="000000"/>
                          </a:solidFill>
                          <a:latin typeface="Times New Roman"/>
                          <a:ea typeface="Times New Roman"/>
                          <a:cs typeface="Times New Roman"/>
                          <a:sym typeface="Times New Roman"/>
                        </a:rPr>
                        <a:t>+ Sau năm 1945, văn hoá của Liên Xô phát triển, thực hiện chế độ giáo dục miễn phí – thể hiện tính ưu việt của chủ nghĩa xã hội.</a:t>
                      </a:r>
                      <a:endParaRPr b="0" i="0" sz="23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300"/>
                        <a:buFont typeface="Times New Roman"/>
                        <a:buNone/>
                      </a:pPr>
                      <a:r>
                        <a:rPr b="0" i="0" lang="en-US" sz="2300" u="none" cap="none" strike="noStrike">
                          <a:solidFill>
                            <a:srgbClr val="000000"/>
                          </a:solidFill>
                          <a:latin typeface="Times New Roman"/>
                          <a:ea typeface="Times New Roman"/>
                          <a:cs typeface="Times New Roman"/>
                          <a:sym typeface="Times New Roman"/>
                        </a:rPr>
                        <a:t>+ Liên Xô thúc đẩy giao lưu văn hoá giữa các dân tộc trong nước và với các quốc gia trên thế giới.</a:t>
                      </a:r>
                      <a:endParaRPr b="0" i="0" sz="23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300"/>
                        <a:buFont typeface="Times New Roman"/>
                        <a:buNone/>
                      </a:pPr>
                      <a:r>
                        <a:rPr b="0" i="0" lang="en-US" sz="2300" u="none" cap="none" strike="noStrike">
                          <a:solidFill>
                            <a:srgbClr val="000000"/>
                          </a:solidFill>
                          <a:latin typeface="Times New Roman"/>
                          <a:ea typeface="Times New Roman"/>
                          <a:cs typeface="Times New Roman"/>
                          <a:sym typeface="Times New Roman"/>
                        </a:rPr>
                        <a:t>+ Từ năm 1985, với tinh thần “dân chủ” và “công khai”, nền văn hoá Liên Xô trở nên “cởi mở”, kích thích sự sáng tạo trong các hoạt động văn hoá. Song, sự buông lỏng quản lí văn hoá của Nhà nước đã thúc đẩy chủ nghĩa đa nguyên và tư tưởng chống chủ nghĩa xã hội trong nước gia tăng.</a:t>
                      </a:r>
                      <a:endParaRPr b="0" i="0" sz="2300" u="none" cap="none" strike="noStrike">
                        <a:solidFill>
                          <a:schemeClr val="dk1"/>
                        </a:solidFill>
                        <a:latin typeface="Times New Roman"/>
                        <a:ea typeface="Times New Roman"/>
                        <a:cs typeface="Times New Roman"/>
                        <a:sym typeface="Times New Roman"/>
                      </a:endParaRPr>
                    </a:p>
                  </a:txBody>
                  <a:tcPr marT="0" marB="0" marR="50525" marL="505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2"/>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pic>
        <p:nvPicPr>
          <p:cNvPr id="155" name="Google Shape;155;p12"/>
          <p:cNvPicPr preferRelativeResize="0"/>
          <p:nvPr/>
        </p:nvPicPr>
        <p:blipFill rotWithShape="1">
          <a:blip r:embed="rId3">
            <a:alphaModFix/>
          </a:blip>
          <a:srcRect b="0" l="0" r="0" t="0"/>
          <a:stretch/>
        </p:blipFill>
        <p:spPr>
          <a:xfrm>
            <a:off x="250825" y="744538"/>
            <a:ext cx="8535988" cy="4268787"/>
          </a:xfrm>
          <a:prstGeom prst="rect">
            <a:avLst/>
          </a:prstGeom>
          <a:noFill/>
          <a:ln>
            <a:noFill/>
          </a:ln>
        </p:spPr>
      </p:pic>
      <p:sp>
        <p:nvSpPr>
          <p:cNvPr id="156" name="Google Shape;156;p12"/>
          <p:cNvSpPr/>
          <p:nvPr/>
        </p:nvSpPr>
        <p:spPr>
          <a:xfrm>
            <a:off x="74613" y="5045075"/>
            <a:ext cx="8890000" cy="1870075"/>
          </a:xfrm>
          <a:prstGeom prst="rect">
            <a:avLst/>
          </a:prstGeom>
          <a:noFill/>
          <a:ln>
            <a:noFill/>
          </a:ln>
        </p:spPr>
        <p:txBody>
          <a:bodyPr anchorCtr="0" anchor="t" bIns="45700" lIns="91425" spcFirstLastPara="1" rIns="91425" wrap="square" tIns="45700">
            <a:spAutoFit/>
          </a:bodyPr>
          <a:lstStyle/>
          <a:p>
            <a:pPr indent="419100" lvl="0" marL="0" marR="0" rtl="0" algn="just">
              <a:lnSpc>
                <a:spcPct val="105000"/>
              </a:lnSpc>
              <a:spcBef>
                <a:spcPts val="0"/>
              </a:spcBef>
              <a:spcAft>
                <a:spcPts val="0"/>
              </a:spcAft>
              <a:buNone/>
            </a:pPr>
            <a:r>
              <a:rPr b="0" i="0" lang="en-US" sz="2200" u="none" cap="none" strike="noStrike">
                <a:solidFill>
                  <a:srgbClr val="FF0000"/>
                </a:solidFill>
                <a:latin typeface="Times New Roman"/>
                <a:ea typeface="Times New Roman"/>
                <a:cs typeface="Times New Roman"/>
                <a:sym typeface="Times New Roman"/>
              </a:rPr>
              <a:t>Liên hoan được tổ chức tại Mát-xcơ-va từ ngày 28-7 đến ngày 11 -8 -1957. Tham gia Liên hoan gồm 34 000 người đến từ 131 quốc gia, đại diện cho 5 châu lục trên thế giới. Đây là sự kiện tiêu biểu thể hiện hoạt động giao hiu văn hoá của Liên Xô với bên ngoài, góp phần làm phong phú đời sống văn hoá của nhân dân Liên Xô trong những năm 50 của thế kỉ XX.</a:t>
            </a:r>
            <a:endParaRPr b="0" i="0" sz="2200" u="none" cap="none" strike="noStrike">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3"/>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sp>
        <p:nvSpPr>
          <p:cNvPr id="162" name="Google Shape;162;p13"/>
          <p:cNvSpPr/>
          <p:nvPr/>
        </p:nvSpPr>
        <p:spPr>
          <a:xfrm>
            <a:off x="111125" y="908050"/>
            <a:ext cx="3168650" cy="27463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1" lang="en-US" sz="2300" u="none" cap="none" strike="noStrike">
                <a:solidFill>
                  <a:srgbClr val="FF0000"/>
                </a:solidFill>
                <a:latin typeface="Times New Roman"/>
                <a:ea typeface="Times New Roman"/>
                <a:cs typeface="Times New Roman"/>
                <a:sym typeface="Times New Roman"/>
              </a:rPr>
              <a:t>HS thảo luận cặp đôi để thực hiện yêu cầu: Nêu những biểu hiện và giải thích vì sao chủ nghĩa xã hội ở Liên Xô sụp đổ.</a:t>
            </a:r>
            <a:endParaRPr b="0" i="0" sz="2300" u="none" cap="none" strike="noStrike">
              <a:solidFill>
                <a:schemeClr val="dk1"/>
              </a:solidFill>
              <a:latin typeface="Times New Roman"/>
              <a:ea typeface="Times New Roman"/>
              <a:cs typeface="Times New Roman"/>
              <a:sym typeface="Times New Roman"/>
            </a:endParaRPr>
          </a:p>
        </p:txBody>
      </p:sp>
      <p:sp>
        <p:nvSpPr>
          <p:cNvPr id="163" name="Google Shape;163;p13"/>
          <p:cNvSpPr/>
          <p:nvPr/>
        </p:nvSpPr>
        <p:spPr>
          <a:xfrm>
            <a:off x="3419475" y="741363"/>
            <a:ext cx="5537200" cy="3278187"/>
          </a:xfrm>
          <a:prstGeom prst="rect">
            <a:avLst/>
          </a:prstGeom>
          <a:noFill/>
          <a:ln>
            <a:noFill/>
          </a:ln>
        </p:spPr>
        <p:txBody>
          <a:bodyPr anchorCtr="0" anchor="t" bIns="45700" lIns="91425" spcFirstLastPara="1" rIns="91425" wrap="square" tIns="45700">
            <a:spAutoFit/>
          </a:bodyPr>
          <a:lstStyle/>
          <a:p>
            <a:pPr indent="304800" lvl="0" marL="0" marR="0" rtl="0" algn="just">
              <a:lnSpc>
                <a:spcPct val="115000"/>
              </a:lnSpc>
              <a:spcBef>
                <a:spcPts val="0"/>
              </a:spcBef>
              <a:spcAft>
                <a:spcPts val="0"/>
              </a:spcAft>
              <a:buNone/>
            </a:pPr>
            <a:r>
              <a:rPr b="0" i="0" lang="en-US" sz="2000" u="none" cap="none" strike="noStrike">
                <a:solidFill>
                  <a:srgbClr val="000000"/>
                </a:solidFill>
                <a:latin typeface="Times New Roman"/>
                <a:ea typeface="Times New Roman"/>
                <a:cs typeface="Times New Roman"/>
                <a:sym typeface="Times New Roman"/>
              </a:rPr>
              <a:t>Sự khủng hoảng, sụp đổ trên tất cả các lĩnh vực chính trị, kinh tế, xã hội, văn hoá, trong đó quan trọng nhất là chính trị (Đảng Cộng sản bị đình chỉ hoạt động, chính quyền Liên bang tê liệt, các nước cộng hoà tuyên bố độc lập, tách khỏi Liên bang và M. Goóc-ba-chốp buộc phải từ chức Tổng thống vào ngày 25 - 12 - 1991, đánh dấu cho sự tan rã của Liên bang Xô viết và sự sụp đổ hoàn toàn của chủ nghĩa xã hội ở Liên Xô).</a:t>
            </a:r>
            <a:endParaRPr b="0" i="0" sz="2000" u="none" cap="none" strike="noStrike">
              <a:solidFill>
                <a:schemeClr val="dk1"/>
              </a:solidFill>
              <a:latin typeface="Times New Roman"/>
              <a:ea typeface="Times New Roman"/>
              <a:cs typeface="Times New Roman"/>
              <a:sym typeface="Times New Roman"/>
            </a:endParaRPr>
          </a:p>
        </p:txBody>
      </p:sp>
      <p:sp>
        <p:nvSpPr>
          <p:cNvPr id="164" name="Google Shape;164;p13"/>
          <p:cNvSpPr/>
          <p:nvPr/>
        </p:nvSpPr>
        <p:spPr>
          <a:xfrm>
            <a:off x="388938" y="3902075"/>
            <a:ext cx="8567737" cy="2817813"/>
          </a:xfrm>
          <a:prstGeom prst="rect">
            <a:avLst/>
          </a:prstGeom>
          <a:noFill/>
          <a:ln>
            <a:noFill/>
          </a:ln>
        </p:spPr>
        <p:txBody>
          <a:bodyPr anchorCtr="0" anchor="t" bIns="45700" lIns="91425" spcFirstLastPara="1" rIns="91425" wrap="square" tIns="45700">
            <a:spAutoFit/>
          </a:bodyPr>
          <a:lstStyle/>
          <a:p>
            <a:pPr indent="304800" lvl="0" marL="0" marR="0" rtl="0" algn="just">
              <a:lnSpc>
                <a:spcPct val="115000"/>
              </a:lnSpc>
              <a:spcBef>
                <a:spcPts val="0"/>
              </a:spcBef>
              <a:spcAft>
                <a:spcPts val="0"/>
              </a:spcAft>
              <a:buNone/>
            </a:pPr>
            <a:r>
              <a:rPr b="0" i="0" lang="en-US" sz="2200" u="none" cap="none" strike="noStrike">
                <a:solidFill>
                  <a:srgbClr val="000000"/>
                </a:solidFill>
                <a:latin typeface="Times New Roman"/>
                <a:ea typeface="Times New Roman"/>
                <a:cs typeface="Times New Roman"/>
                <a:sym typeface="Times New Roman"/>
              </a:rPr>
              <a:t>Nguyên nhân CNXH ở Liên Xô sụp đổ: Đến đầu những năm 80, Liên Xô lâm vào cuộc khủng hoảng toàn diện vê' chính trị, kinh tế, xã hội. Liên Xô đã tiến hành công cuộc cải tổ để khắc phục khủng hoảng (1985), nhưng mắc phải nhiều sai lầm: thực hiện đa nguyên, đa đảng vê' chính trị (sai lầm lớn nhất), nóng vội, thiếu đồng bộ vê' kinh tế, buông lỏng quản lí vê' văn hoá, dẫn đến khủng hoảng ngày càng trầm trọng đến mức không thể kiểm soát và Liên bang Xô viết tan rã, chủ nghĩa xã hội sụp đổ.</a:t>
            </a:r>
            <a:endParaRPr b="0" i="0" sz="2200" u="none" cap="none" strike="noStrike">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500"/>
                                        <p:tgtEl>
                                          <p:spTgt spid="1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500"/>
                                        <p:tgtEl>
                                          <p:spTgt spid="16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500"/>
                                        <p:tgtEl>
                                          <p:spTgt spid="1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4"/>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sp>
        <p:nvSpPr>
          <p:cNvPr id="170" name="Google Shape;170;p14"/>
          <p:cNvSpPr/>
          <p:nvPr/>
        </p:nvSpPr>
        <p:spPr>
          <a:xfrm>
            <a:off x="684213" y="773113"/>
            <a:ext cx="7704137" cy="221615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2400" u="none" cap="none" strike="noStrike">
                <a:solidFill>
                  <a:srgbClr val="FF0000"/>
                </a:solidFill>
                <a:latin typeface="Times New Roman"/>
                <a:ea typeface="Times New Roman"/>
                <a:cs typeface="Times New Roman"/>
                <a:sym typeface="Times New Roman"/>
              </a:rPr>
              <a:t>11 nước cộng hoà trong Cộng đồng các quốc gia độc lập (SNG) sau khi Liên bang Xô viết tan rã: Liên bang Nga, U-crai-na, Bê-lô-rút-xi-a, Ca-dắc-xtan, Môn-đô-va, Ác-mê-ni-a, A-déc-bai-gian, Cư-rơ-gư-xtan, Tuốc-mê-ni-xtan, U-dơ-bê-ki-xtan và Tát-gi-ki-xtan.</a:t>
            </a:r>
            <a:endParaRPr b="0" i="0" sz="2400" u="none" cap="none" strike="noStrike">
              <a:solidFill>
                <a:srgbClr val="FF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5"/>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2. Các nước Đông Âu từ năm 1945 đến năm 1991</a:t>
            </a:r>
            <a:endParaRPr b="0" i="0" sz="1800" u="none" cap="none" strike="noStrike">
              <a:solidFill>
                <a:schemeClr val="dk1"/>
              </a:solidFill>
              <a:latin typeface="Times New Roman"/>
              <a:ea typeface="Times New Roman"/>
              <a:cs typeface="Times New Roman"/>
              <a:sym typeface="Times New Roman"/>
            </a:endParaRPr>
          </a:p>
        </p:txBody>
      </p:sp>
      <p:sp>
        <p:nvSpPr>
          <p:cNvPr id="176" name="Google Shape;176;p15"/>
          <p:cNvSpPr/>
          <p:nvPr/>
        </p:nvSpPr>
        <p:spPr>
          <a:xfrm>
            <a:off x="490538" y="1052513"/>
            <a:ext cx="8280400" cy="209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FF0000"/>
                </a:solidFill>
                <a:latin typeface="Times New Roman"/>
                <a:ea typeface="Times New Roman"/>
                <a:cs typeface="Times New Roman"/>
                <a:sym typeface="Times New Roman"/>
              </a:rPr>
              <a:t>Thảo luận nhóm: Chia lớp thành 3 nhóm </a:t>
            </a:r>
            <a:endParaRPr b="1" i="0" sz="1800" u="none" cap="none" strike="noStrike">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rPr b="1" i="0" lang="en-US" sz="1800" u="none" cap="none" strike="noStrike">
                <a:solidFill>
                  <a:srgbClr val="0070C0"/>
                </a:solidFill>
                <a:latin typeface="Times New Roman"/>
                <a:ea typeface="Times New Roman"/>
                <a:cs typeface="Times New Roman"/>
                <a:sym typeface="Times New Roman"/>
              </a:rPr>
              <a:t>+ Nhóm 1: Tìm hiểu về tình hình chính trị của các nước Đông Âu từ năm 1945 đến năm 1991.</a:t>
            </a:r>
            <a:endParaRPr b="0" i="0" sz="1600" u="none" cap="none" strike="noStrike">
              <a:solidFill>
                <a:srgbClr val="0070C0"/>
              </a:solidFill>
              <a:latin typeface="Times New Roman"/>
              <a:ea typeface="Times New Roman"/>
              <a:cs typeface="Times New Roman"/>
              <a:sym typeface="Times New Roman"/>
            </a:endParaRPr>
          </a:p>
          <a:p>
            <a:pPr indent="0" lvl="0" marL="0" marR="0" rtl="0" algn="just">
              <a:spcBef>
                <a:spcPts val="0"/>
              </a:spcBef>
              <a:spcAft>
                <a:spcPts val="0"/>
              </a:spcAft>
              <a:buNone/>
            </a:pPr>
            <a:r>
              <a:rPr b="1" i="0" lang="en-US" sz="1800" u="none" cap="none" strike="noStrike">
                <a:solidFill>
                  <a:srgbClr val="0070C0"/>
                </a:solidFill>
                <a:latin typeface="Times New Roman"/>
                <a:ea typeface="Times New Roman"/>
                <a:cs typeface="Times New Roman"/>
                <a:sym typeface="Times New Roman"/>
              </a:rPr>
              <a:t>+ Nhóm 2: Tìm hiểu về tình hình kinh tế của các nước Đông Âu từ năm 1945 đến năm 1991.</a:t>
            </a:r>
            <a:endParaRPr b="0" i="0" sz="1600" u="none" cap="none" strike="noStrike">
              <a:solidFill>
                <a:srgbClr val="0070C0"/>
              </a:solidFill>
              <a:latin typeface="Times New Roman"/>
              <a:ea typeface="Times New Roman"/>
              <a:cs typeface="Times New Roman"/>
              <a:sym typeface="Times New Roman"/>
            </a:endParaRPr>
          </a:p>
          <a:p>
            <a:pPr indent="0" lvl="0" marL="0" marR="0" rtl="0" algn="just">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 Nhóm 3: Tìm hiểu về tình hình xã hội và văn hoá của các nước Đông Âu từ năm 1945 đến năm 1991.</a:t>
            </a:r>
            <a:endParaRPr b="0" i="0" sz="1600" u="none" cap="none" strike="noStrike">
              <a:solidFill>
                <a:srgbClr val="0070C0"/>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6"/>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2. Các nước Đông Âu từ năm 1945 đến năm 1991</a:t>
            </a:r>
            <a:endParaRPr b="0" i="0" sz="1800" u="none" cap="none" strike="noStrike">
              <a:solidFill>
                <a:schemeClr val="dk1"/>
              </a:solidFill>
              <a:latin typeface="Times New Roman"/>
              <a:ea typeface="Times New Roman"/>
              <a:cs typeface="Times New Roman"/>
              <a:sym typeface="Times New Roman"/>
            </a:endParaRPr>
          </a:p>
        </p:txBody>
      </p:sp>
      <p:sp>
        <p:nvSpPr>
          <p:cNvPr id="182" name="Google Shape;182;p16"/>
          <p:cNvSpPr/>
          <p:nvPr/>
        </p:nvSpPr>
        <p:spPr>
          <a:xfrm>
            <a:off x="4429125" y="825500"/>
            <a:ext cx="4572000" cy="501173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 Chính trị:</a:t>
            </a:r>
            <a:r>
              <a:rPr b="0" i="0" lang="en-US" sz="2400" u="none" cap="none" strike="noStrike">
                <a:solidFill>
                  <a:srgbClr val="000000"/>
                </a:solidFill>
                <a:latin typeface="Times New Roman"/>
                <a:ea typeface="Times New Roman"/>
                <a:cs typeface="Times New Roman"/>
                <a:sym typeface="Times New Roman"/>
              </a:rPr>
              <a:t> </a:t>
            </a:r>
            <a:endParaRPr b="0" i="0" sz="24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b="0" i="0" lang="en-US" sz="2400" u="none" cap="none" strike="noStrike">
                <a:solidFill>
                  <a:srgbClr val="000000"/>
                </a:solidFill>
                <a:latin typeface="Times New Roman"/>
                <a:ea typeface="Times New Roman"/>
                <a:cs typeface="Times New Roman"/>
                <a:sym typeface="Times New Roman"/>
              </a:rPr>
              <a:t>- Từ năm 1944 đến năm 1946, nhân dân các nước Đông Âu dưới sự lãnh đạo của những người cộng sản và sự giúp đỡ của Hồng quân Liên Xô đã thành lập các nhà nước dân chủ nhân dân. Riêng ở Đông Đức, Nhà nước Cộng hoà Dân chủ Đức thành lập năm 1949. </a:t>
            </a:r>
            <a:endParaRPr b="0" i="0" sz="2400" u="none" cap="none" strike="noStrike">
              <a:solidFill>
                <a:schemeClr val="dk1"/>
              </a:solidFill>
              <a:latin typeface="Times New Roman"/>
              <a:ea typeface="Times New Roman"/>
              <a:cs typeface="Times New Roman"/>
              <a:sym typeface="Times New Roman"/>
            </a:endParaRPr>
          </a:p>
        </p:txBody>
      </p:sp>
      <p:pic>
        <p:nvPicPr>
          <p:cNvPr id="183" name="Google Shape;183;p16"/>
          <p:cNvPicPr preferRelativeResize="0"/>
          <p:nvPr/>
        </p:nvPicPr>
        <p:blipFill rotWithShape="1">
          <a:blip r:embed="rId3">
            <a:alphaModFix/>
          </a:blip>
          <a:srcRect b="0" l="0" r="0" t="0"/>
          <a:stretch/>
        </p:blipFill>
        <p:spPr>
          <a:xfrm>
            <a:off x="179388" y="836613"/>
            <a:ext cx="4105275" cy="50403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7"/>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2. Các nước Đông Âu từ năm 1945 đến năm 1991</a:t>
            </a:r>
            <a:endParaRPr b="0" i="0" sz="1800" u="none" cap="none" strike="noStrike">
              <a:solidFill>
                <a:schemeClr val="dk1"/>
              </a:solidFill>
              <a:latin typeface="Times New Roman"/>
              <a:ea typeface="Times New Roman"/>
              <a:cs typeface="Times New Roman"/>
              <a:sym typeface="Times New Roman"/>
            </a:endParaRPr>
          </a:p>
        </p:txBody>
      </p:sp>
      <p:sp>
        <p:nvSpPr>
          <p:cNvPr id="189" name="Google Shape;189;p17"/>
          <p:cNvSpPr/>
          <p:nvPr/>
        </p:nvSpPr>
        <p:spPr>
          <a:xfrm>
            <a:off x="323850" y="798513"/>
            <a:ext cx="8351838" cy="465137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 Kinh tế:</a:t>
            </a:r>
            <a:r>
              <a:rPr b="0" i="0" lang="en-US" sz="2400" u="none" cap="none" strike="noStrike">
                <a:solidFill>
                  <a:srgbClr val="000000"/>
                </a:solidFill>
                <a:latin typeface="Times New Roman"/>
                <a:ea typeface="Times New Roman"/>
                <a:cs typeface="Times New Roman"/>
                <a:sym typeface="Times New Roman"/>
              </a:rPr>
              <a:t> </a:t>
            </a:r>
            <a:endParaRPr b="0" i="0" sz="24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500"/>
              </a:spcBef>
              <a:spcAft>
                <a:spcPts val="0"/>
              </a:spcAft>
              <a:buNone/>
            </a:pPr>
            <a:r>
              <a:rPr b="0" i="0" lang="en-US" sz="2400" u="none" cap="none" strike="noStrike">
                <a:solidFill>
                  <a:srgbClr val="000000"/>
                </a:solidFill>
                <a:latin typeface="Times New Roman"/>
                <a:ea typeface="Times New Roman"/>
                <a:cs typeface="Times New Roman"/>
                <a:sym typeface="Times New Roman"/>
              </a:rPr>
              <a:t>- Sau khi thành lập nhà nước dân chủ nhân dân, các nước Đông Âu đã thực hiện cải cách nhằm xây dựng cơ sở vật chất cho chủ nghĩa xã hội. Các nước hợp tác kinh tế trong Hội đồng Tương trợ kinh tế (SEV). </a:t>
            </a:r>
            <a:endParaRPr b="0" i="0" sz="24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500"/>
              </a:spcBef>
              <a:spcAft>
                <a:spcPts val="0"/>
              </a:spcAft>
              <a:buNone/>
            </a:pPr>
            <a:r>
              <a:rPr b="0" i="0" lang="en-US" sz="2400" u="none" cap="none" strike="noStrike">
                <a:solidFill>
                  <a:srgbClr val="000000"/>
                </a:solidFill>
                <a:latin typeface="Times New Roman"/>
                <a:ea typeface="Times New Roman"/>
                <a:cs typeface="Times New Roman"/>
                <a:sym typeface="Times New Roman"/>
              </a:rPr>
              <a:t>- Đầu những năm 70 của thế kỉ XX, các nước Đông Âu đã trở thành những nước công nghiệp hoặc công - nông nghiệp. Đến năm 1991, SEV bị giải thể.</a:t>
            </a:r>
            <a:endParaRPr b="0"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8"/>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2. Các nước Đông Âu từ năm 1945 đến năm 1991</a:t>
            </a:r>
            <a:endParaRPr b="0" i="0" sz="1800" u="none" cap="none" strike="noStrike">
              <a:solidFill>
                <a:schemeClr val="dk1"/>
              </a:solidFill>
              <a:latin typeface="Times New Roman"/>
              <a:ea typeface="Times New Roman"/>
              <a:cs typeface="Times New Roman"/>
              <a:sym typeface="Times New Roman"/>
            </a:endParaRPr>
          </a:p>
        </p:txBody>
      </p:sp>
      <p:sp>
        <p:nvSpPr>
          <p:cNvPr id="195" name="Google Shape;195;p18"/>
          <p:cNvSpPr/>
          <p:nvPr/>
        </p:nvSpPr>
        <p:spPr>
          <a:xfrm>
            <a:off x="4859338" y="971550"/>
            <a:ext cx="3962400" cy="4749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200" u="none" cap="none" strike="noStrike">
                <a:solidFill>
                  <a:srgbClr val="000000"/>
                </a:solidFill>
                <a:latin typeface="Times New Roman"/>
                <a:ea typeface="Times New Roman"/>
                <a:cs typeface="Times New Roman"/>
                <a:sym typeface="Times New Roman"/>
              </a:rPr>
              <a:t>+ Xã hội:</a:t>
            </a:r>
            <a:r>
              <a:rPr b="0" i="0" lang="en-US" sz="2200" u="none" cap="none" strike="noStrike">
                <a:solidFill>
                  <a:srgbClr val="000000"/>
                </a:solidFill>
                <a:latin typeface="Times New Roman"/>
                <a:ea typeface="Times New Roman"/>
                <a:cs typeface="Times New Roman"/>
                <a:sym typeface="Times New Roman"/>
              </a:rPr>
              <a:t> </a:t>
            </a:r>
            <a:endParaRPr b="0" i="0" sz="2200" u="none" cap="none" strike="noStrike">
              <a:solidFill>
                <a:schemeClr val="dk1"/>
              </a:solidFill>
              <a:latin typeface="Times New Roman"/>
              <a:ea typeface="Times New Roman"/>
              <a:cs typeface="Times New Roman"/>
              <a:sym typeface="Times New Roman"/>
            </a:endParaRPr>
          </a:p>
          <a:p>
            <a:pPr indent="0" lvl="0" marL="0" marR="0" rtl="0" algn="just">
              <a:spcBef>
                <a:spcPts val="500"/>
              </a:spcBef>
              <a:spcAft>
                <a:spcPts val="0"/>
              </a:spcAft>
              <a:buNone/>
            </a:pPr>
            <a:r>
              <a:rPr b="0" i="0" lang="en-US" sz="2200" u="none" cap="none" strike="noStrike">
                <a:solidFill>
                  <a:srgbClr val="000000"/>
                </a:solidFill>
                <a:latin typeface="Times New Roman"/>
                <a:ea typeface="Times New Roman"/>
                <a:cs typeface="Times New Roman"/>
                <a:sym typeface="Times New Roman"/>
              </a:rPr>
              <a:t>- Đời sống vật chất và tinh thần của người dân không ngừng được cải thiện và nâng cao. </a:t>
            </a:r>
            <a:endParaRPr b="0" i="0" sz="2200" u="none" cap="none" strike="noStrike">
              <a:solidFill>
                <a:schemeClr val="dk1"/>
              </a:solidFill>
              <a:latin typeface="Times New Roman"/>
              <a:ea typeface="Times New Roman"/>
              <a:cs typeface="Times New Roman"/>
              <a:sym typeface="Times New Roman"/>
            </a:endParaRPr>
          </a:p>
          <a:p>
            <a:pPr indent="0" lvl="0" marL="0" marR="0" rtl="0" algn="just">
              <a:spcBef>
                <a:spcPts val="500"/>
              </a:spcBef>
              <a:spcAft>
                <a:spcPts val="0"/>
              </a:spcAft>
              <a:buNone/>
            </a:pPr>
            <a:r>
              <a:rPr b="0" i="0" lang="en-US" sz="2200" u="none" cap="none" strike="noStrike">
                <a:solidFill>
                  <a:srgbClr val="000000"/>
                </a:solidFill>
                <a:latin typeface="Times New Roman"/>
                <a:ea typeface="Times New Roman"/>
                <a:cs typeface="Times New Roman"/>
                <a:sym typeface="Times New Roman"/>
              </a:rPr>
              <a:t>- Từ cuối những năm 70 đến năm 1990, khủng hoảng kinh tế làm cho đời sống của các tầng lớp nhân dân khó khăn. </a:t>
            </a:r>
            <a:endParaRPr b="0" i="0" sz="2200" u="none" cap="none" strike="noStrike">
              <a:solidFill>
                <a:schemeClr val="dk1"/>
              </a:solidFill>
              <a:latin typeface="Times New Roman"/>
              <a:ea typeface="Times New Roman"/>
              <a:cs typeface="Times New Roman"/>
              <a:sym typeface="Times New Roman"/>
            </a:endParaRPr>
          </a:p>
          <a:p>
            <a:pPr indent="0" lvl="0" marL="0" marR="0" rtl="0" algn="just">
              <a:spcBef>
                <a:spcPts val="500"/>
              </a:spcBef>
              <a:spcAft>
                <a:spcPts val="0"/>
              </a:spcAft>
              <a:buNone/>
            </a:pPr>
            <a:r>
              <a:rPr b="1" i="0" lang="en-US" sz="2200" u="none" cap="none" strike="noStrike">
                <a:solidFill>
                  <a:srgbClr val="000000"/>
                </a:solidFill>
                <a:latin typeface="Times New Roman"/>
                <a:ea typeface="Times New Roman"/>
                <a:cs typeface="Times New Roman"/>
                <a:sym typeface="Times New Roman"/>
              </a:rPr>
              <a:t>+ Văn hoá</a:t>
            </a:r>
            <a:r>
              <a:rPr b="0" i="0" lang="en-US" sz="2200" u="none" cap="none" strike="noStrike">
                <a:solidFill>
                  <a:srgbClr val="000000"/>
                </a:solidFill>
                <a:latin typeface="Times New Roman"/>
                <a:ea typeface="Times New Roman"/>
                <a:cs typeface="Times New Roman"/>
                <a:sym typeface="Times New Roman"/>
              </a:rPr>
              <a:t> </a:t>
            </a:r>
            <a:endParaRPr b="0" i="0" sz="2200" u="none" cap="none" strike="noStrike">
              <a:solidFill>
                <a:schemeClr val="dk1"/>
              </a:solidFill>
              <a:latin typeface="Times New Roman"/>
              <a:ea typeface="Times New Roman"/>
              <a:cs typeface="Times New Roman"/>
              <a:sym typeface="Times New Roman"/>
            </a:endParaRPr>
          </a:p>
          <a:p>
            <a:pPr indent="0" lvl="0" marL="0" marR="0" rtl="0" algn="l">
              <a:spcBef>
                <a:spcPts val="500"/>
              </a:spcBef>
              <a:spcAft>
                <a:spcPts val="0"/>
              </a:spcAft>
              <a:buNone/>
            </a:pPr>
            <a:r>
              <a:rPr b="0" i="0" lang="en-US" sz="2200" u="none" cap="none" strike="noStrike">
                <a:solidFill>
                  <a:srgbClr val="000000"/>
                </a:solidFill>
                <a:latin typeface="Times New Roman"/>
                <a:ea typeface="Times New Roman"/>
                <a:cs typeface="Times New Roman"/>
                <a:sym typeface="Times New Roman"/>
              </a:rPr>
              <a:t>- Có bước phát triển vượt bậc: xoá được nạn mù chữ được xoá bỏ, thực hiện chính sách giáo dục bắt buộc và miễn phí. </a:t>
            </a:r>
            <a:endParaRPr b="0" i="0" sz="2200" u="none" cap="none" strike="noStrike">
              <a:solidFill>
                <a:schemeClr val="dk1"/>
              </a:solidFill>
              <a:latin typeface="Calibri"/>
              <a:ea typeface="Calibri"/>
              <a:cs typeface="Calibri"/>
              <a:sym typeface="Calibri"/>
            </a:endParaRPr>
          </a:p>
        </p:txBody>
      </p:sp>
      <p:pic>
        <p:nvPicPr>
          <p:cNvPr id="196" name="Google Shape;196;p18"/>
          <p:cNvPicPr preferRelativeResize="0"/>
          <p:nvPr/>
        </p:nvPicPr>
        <p:blipFill rotWithShape="1">
          <a:blip r:embed="rId3">
            <a:alphaModFix/>
          </a:blip>
          <a:srcRect b="0" l="0" r="0" t="0"/>
          <a:stretch/>
        </p:blipFill>
        <p:spPr>
          <a:xfrm>
            <a:off x="95250" y="981075"/>
            <a:ext cx="4548188" cy="52562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9"/>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2. Các nước Đông Âu từ năm 1945 đến năm 1991</a:t>
            </a:r>
            <a:endParaRPr b="0" i="0" sz="1800" u="none" cap="none" strike="noStrike">
              <a:solidFill>
                <a:schemeClr val="dk1"/>
              </a:solidFill>
              <a:latin typeface="Times New Roman"/>
              <a:ea typeface="Times New Roman"/>
              <a:cs typeface="Times New Roman"/>
              <a:sym typeface="Times New Roman"/>
            </a:endParaRPr>
          </a:p>
        </p:txBody>
      </p:sp>
      <p:sp>
        <p:nvSpPr>
          <p:cNvPr id="202" name="Google Shape;202;p19"/>
          <p:cNvSpPr/>
          <p:nvPr/>
        </p:nvSpPr>
        <p:spPr>
          <a:xfrm>
            <a:off x="2051050" y="836613"/>
            <a:ext cx="5616575" cy="1944687"/>
          </a:xfrm>
          <a:prstGeom prst="cloud">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i="1" lang="en-US" sz="2400" u="none" cap="none" strike="noStrike">
                <a:solidFill>
                  <a:schemeClr val="lt1"/>
                </a:solidFill>
                <a:latin typeface="Times New Roman"/>
                <a:ea typeface="Times New Roman"/>
                <a:cs typeface="Times New Roman"/>
                <a:sym typeface="Times New Roman"/>
              </a:rPr>
              <a:t>Nêu những biểu hiện và giải thích vì sao chủ nghĩa xã hội ở Đông Âu sụp đổ?</a:t>
            </a:r>
            <a:endParaRPr b="0" i="0" sz="2400" u="none" cap="none" strike="noStrike">
              <a:solidFill>
                <a:schemeClr val="lt1"/>
              </a:solidFill>
              <a:latin typeface="Times New Roman"/>
              <a:ea typeface="Times New Roman"/>
              <a:cs typeface="Times New Roman"/>
              <a:sym typeface="Times New Roman"/>
            </a:endParaRPr>
          </a:p>
        </p:txBody>
      </p:sp>
      <p:sp>
        <p:nvSpPr>
          <p:cNvPr id="203" name="Google Shape;203;p19"/>
          <p:cNvSpPr/>
          <p:nvPr/>
        </p:nvSpPr>
        <p:spPr>
          <a:xfrm>
            <a:off x="217488" y="2924175"/>
            <a:ext cx="8747125" cy="35433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200" u="none" cap="none" strike="noStrike">
                <a:solidFill>
                  <a:srgbClr val="FF0000"/>
                </a:solidFill>
                <a:latin typeface="Times New Roman"/>
                <a:ea typeface="Times New Roman"/>
                <a:cs typeface="Times New Roman"/>
                <a:sym typeface="Times New Roman"/>
              </a:rPr>
              <a:t>+ Sự sụp đổ của chủ nghĩa xã hội ở Đông Âu trên tất cả các lĩnh vực chính trị, kinh tế, xã hội, văn hoá, trong đó quan trọng nhất là lĩnh vực chính trị.</a:t>
            </a:r>
            <a:endParaRPr/>
          </a:p>
          <a:p>
            <a:pPr indent="0" lvl="0" marL="0" marR="0" rtl="0" algn="l">
              <a:spcBef>
                <a:spcPts val="500"/>
              </a:spcBef>
              <a:spcAft>
                <a:spcPts val="0"/>
              </a:spcAft>
              <a:buNone/>
            </a:pPr>
            <a:r>
              <a:rPr b="0" i="0" lang="en-US" sz="2200" u="none" cap="none" strike="noStrike">
                <a:solidFill>
                  <a:srgbClr val="FF0000"/>
                </a:solidFill>
                <a:latin typeface="Times New Roman"/>
                <a:ea typeface="Times New Roman"/>
                <a:cs typeface="Times New Roman"/>
                <a:sym typeface="Times New Roman"/>
              </a:rPr>
              <a:t>+ Về nguyên nhân chủ nghĩa xã hội ở các nước Đông Âu sụp đổ: Trong khi tiến hành cải cách để khắc phục khủng hoảng thiếu hiệu quả, lãnh đạo các nước đã mắc phải sai lầm nghiêm trọng, đó là thoả hiệp, chấp nhận thực hiện đa nguyên, đa đảng và tổ chức tổng tuyển cử tự do, tạo cơ hội cho thế lực chống chủ nghĩa xã hội cơ hội tấn công trực diện, làm sụp đổ chủ nghĩa xã hội. Ngoài ra, chính sách không “can thiệp” của Liên Xô trước cuộc khủng hoảng và sự thoả hiệp của ban lãnh đạo các nước Đông Âu cũng góp phần dẫn đến sự sụp đổ của chủ nghĩa xã hội ở các nước này.</a:t>
            </a:r>
            <a:endParaRPr b="0" i="0" sz="2200" u="none" cap="none" strike="noStrike">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5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2"/>
          <p:cNvSpPr/>
          <p:nvPr/>
        </p:nvSpPr>
        <p:spPr>
          <a:xfrm>
            <a:off x="468313" y="115888"/>
            <a:ext cx="8207375" cy="7699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400" u="none" cap="none" strike="noStrike">
                <a:solidFill>
                  <a:srgbClr val="390BFC"/>
                </a:solidFill>
                <a:latin typeface="Times New Roman"/>
                <a:ea typeface="Times New Roman"/>
                <a:cs typeface="Times New Roman"/>
                <a:sym typeface="Times New Roman"/>
              </a:rPr>
              <a:t>HOẠT ĐỘNG KHỞI ĐỘNG</a:t>
            </a:r>
            <a:endParaRPr b="0" i="0" sz="1800" u="none" cap="none" strike="noStrike">
              <a:solidFill>
                <a:srgbClr val="000000"/>
              </a:solidFill>
              <a:latin typeface="Calibri"/>
              <a:ea typeface="Calibri"/>
              <a:cs typeface="Calibri"/>
              <a:sym typeface="Calibri"/>
            </a:endParaRPr>
          </a:p>
        </p:txBody>
      </p:sp>
      <p:sp>
        <p:nvSpPr>
          <p:cNvPr id="90" name="Google Shape;90;p2"/>
          <p:cNvSpPr/>
          <p:nvPr/>
        </p:nvSpPr>
        <p:spPr>
          <a:xfrm>
            <a:off x="179388" y="874713"/>
            <a:ext cx="8785225" cy="260032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Quan sát hai hình dưới đây, em liên hệ đến quốc gia và khu vực nào? Tình hình chính trị, kinh tế, văn hóa, xã hội của quốc gia và khu vực từ sau chiến tranh thế giới thứ</a:t>
            </a:r>
            <a:r>
              <a:rPr b="1" lang="en-US" sz="2800">
                <a:solidFill>
                  <a:srgbClr val="FF0000"/>
                </a:solidFill>
                <a:latin typeface="Times New Roman"/>
                <a:ea typeface="Times New Roman"/>
                <a:cs typeface="Times New Roman"/>
                <a:sym typeface="Times New Roman"/>
              </a:rPr>
              <a:t> hai</a:t>
            </a:r>
            <a:r>
              <a:rPr b="1" i="0" lang="en-US" sz="2800" u="none" cap="none" strike="noStrike">
                <a:solidFill>
                  <a:srgbClr val="FF0000"/>
                </a:solidFill>
                <a:latin typeface="Times New Roman"/>
                <a:ea typeface="Times New Roman"/>
                <a:cs typeface="Times New Roman"/>
                <a:sym typeface="Times New Roman"/>
              </a:rPr>
              <a:t> đến năm 1991 có gì nổi bật?</a:t>
            </a:r>
            <a:endParaRPr b="0" i="0" sz="2800" u="none" cap="none" strike="noStrike">
              <a:solidFill>
                <a:srgbClr val="FF0000"/>
              </a:solidFill>
              <a:latin typeface="Times New Roman"/>
              <a:ea typeface="Times New Roman"/>
              <a:cs typeface="Times New Roman"/>
              <a:sym typeface="Times New Roman"/>
            </a:endParaRPr>
          </a:p>
        </p:txBody>
      </p:sp>
      <p:pic>
        <p:nvPicPr>
          <p:cNvPr id="91" name="Google Shape;91;p2"/>
          <p:cNvPicPr preferRelativeResize="0"/>
          <p:nvPr/>
        </p:nvPicPr>
        <p:blipFill rotWithShape="1">
          <a:blip r:embed="rId3">
            <a:alphaModFix/>
          </a:blip>
          <a:srcRect b="0" l="0" r="0" t="0"/>
          <a:stretch/>
        </p:blipFill>
        <p:spPr>
          <a:xfrm>
            <a:off x="50800" y="3495675"/>
            <a:ext cx="4160838" cy="3068638"/>
          </a:xfrm>
          <a:prstGeom prst="rect">
            <a:avLst/>
          </a:prstGeom>
          <a:noFill/>
          <a:ln>
            <a:noFill/>
          </a:ln>
        </p:spPr>
      </p:pic>
      <p:pic>
        <p:nvPicPr>
          <p:cNvPr id="92" name="Google Shape;92;p2"/>
          <p:cNvPicPr preferRelativeResize="0"/>
          <p:nvPr/>
        </p:nvPicPr>
        <p:blipFill rotWithShape="1">
          <a:blip r:embed="rId4">
            <a:alphaModFix/>
          </a:blip>
          <a:srcRect b="0" l="0" r="0" t="0"/>
          <a:stretch/>
        </p:blipFill>
        <p:spPr>
          <a:xfrm>
            <a:off x="4017963" y="3716338"/>
            <a:ext cx="4875212" cy="31416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0"/>
          <p:cNvSpPr/>
          <p:nvPr/>
        </p:nvSpPr>
        <p:spPr>
          <a:xfrm>
            <a:off x="74613" y="30163"/>
            <a:ext cx="8712200" cy="369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p:txBody>
      </p:sp>
      <p:graphicFrame>
        <p:nvGraphicFramePr>
          <p:cNvPr id="209" name="Google Shape;209;p20"/>
          <p:cNvGraphicFramePr/>
          <p:nvPr/>
        </p:nvGraphicFramePr>
        <p:xfrm>
          <a:off x="434975" y="1557338"/>
          <a:ext cx="3000000" cy="3000000"/>
        </p:xfrm>
        <a:graphic>
          <a:graphicData uri="http://schemas.openxmlformats.org/drawingml/2006/table">
            <a:tbl>
              <a:tblPr bandRow="1" firstRow="1">
                <a:noFill/>
                <a:tableStyleId>{12438965-2FF5-47A9-ACD1-E172FEBD4041}</a:tableStyleId>
              </a:tblPr>
              <a:tblGrid>
                <a:gridCol w="1727975"/>
                <a:gridCol w="3023950"/>
                <a:gridCol w="3599925"/>
              </a:tblGrid>
              <a:tr h="522875">
                <a:tc>
                  <a:txBody>
                    <a:bodyPr/>
                    <a:lstStyle/>
                    <a:p>
                      <a:pPr indent="0" lvl="0" marL="0" marR="0" rtl="0" algn="ctr">
                        <a:spcBef>
                          <a:spcPts val="0"/>
                        </a:spcBef>
                        <a:spcAft>
                          <a:spcPts val="0"/>
                        </a:spcAft>
                        <a:buNone/>
                      </a:pPr>
                      <a:r>
                        <a:rPr lang="en-US" sz="1800" u="none" cap="none" strike="noStrike"/>
                        <a:t>NỘI DUNG</a:t>
                      </a:r>
                      <a:endParaRPr sz="1800" u="none" cap="none" strike="noStrike"/>
                    </a:p>
                  </a:txBody>
                  <a:tcPr marT="45700" marB="45700" marR="91425" marL="91425"/>
                </a:tc>
                <a:tc>
                  <a:txBody>
                    <a:bodyPr/>
                    <a:lstStyle/>
                    <a:p>
                      <a:pPr indent="0" lvl="0" marL="0" marR="0" rtl="0" algn="ctr">
                        <a:spcBef>
                          <a:spcPts val="0"/>
                        </a:spcBef>
                        <a:spcAft>
                          <a:spcPts val="0"/>
                        </a:spcAft>
                        <a:buNone/>
                      </a:pPr>
                      <a:r>
                        <a:rPr lang="en-US" sz="1800" u="none" cap="none" strike="noStrike"/>
                        <a:t>LIÊN XÔ</a:t>
                      </a:r>
                      <a:endParaRPr sz="1800" u="none" cap="none" strike="noStrike"/>
                    </a:p>
                  </a:txBody>
                  <a:tcPr marT="45700" marB="45700" marR="91425" marL="91425"/>
                </a:tc>
                <a:tc>
                  <a:txBody>
                    <a:bodyPr/>
                    <a:lstStyle/>
                    <a:p>
                      <a:pPr indent="0" lvl="0" marL="0" marR="0" rtl="0" algn="ctr">
                        <a:spcBef>
                          <a:spcPts val="0"/>
                        </a:spcBef>
                        <a:spcAft>
                          <a:spcPts val="0"/>
                        </a:spcAft>
                        <a:buNone/>
                      </a:pPr>
                      <a:r>
                        <a:rPr lang="en-US" sz="1800" u="none" cap="none" strike="noStrike"/>
                        <a:t>ĐÔNG ÂU</a:t>
                      </a:r>
                      <a:endParaRPr sz="1800" u="none" cap="none" strike="noStrike"/>
                    </a:p>
                  </a:txBody>
                  <a:tcPr marT="45700" marB="45700" marR="91425" marL="91425"/>
                </a:tc>
              </a:tr>
              <a:tr h="1481475">
                <a:tc>
                  <a:txBody>
                    <a:bodyPr/>
                    <a:lstStyle/>
                    <a:p>
                      <a:pPr indent="0" lvl="0" marL="0" marR="0" rtl="0" algn="l">
                        <a:spcBef>
                          <a:spcPts val="0"/>
                        </a:spcBef>
                        <a:spcAft>
                          <a:spcPts val="0"/>
                        </a:spcAft>
                        <a:buNone/>
                      </a:pPr>
                      <a:r>
                        <a:rPr lang="en-US" sz="1800" u="none" cap="none" strike="noStrike"/>
                        <a:t>Chính trị</a:t>
                      </a:r>
                      <a:endParaRPr sz="1800"/>
                    </a:p>
                  </a:txBody>
                  <a:tcPr marT="45700" marB="45700" marR="91425" marL="91425"/>
                </a:tc>
                <a:tc>
                  <a:txBody>
                    <a:bodyPr/>
                    <a:lstStyle/>
                    <a:p>
                      <a:pPr indent="0" lvl="0" marL="0" marR="0" rtl="0" algn="l">
                        <a:spcBef>
                          <a:spcPts val="0"/>
                        </a:spcBef>
                        <a:spcAft>
                          <a:spcPts val="0"/>
                        </a:spcAft>
                        <a:buNone/>
                      </a:pPr>
                      <a:r>
                        <a:t/>
                      </a:r>
                      <a:endParaRPr sz="1800"/>
                    </a:p>
                  </a:txBody>
                  <a:tcPr marT="45700" marB="45700" marR="91425" marL="91425"/>
                </a:tc>
                <a:tc>
                  <a:txBody>
                    <a:bodyPr/>
                    <a:lstStyle/>
                    <a:p>
                      <a:pPr indent="0" lvl="0" marL="0" marR="0" rtl="0" algn="l">
                        <a:spcBef>
                          <a:spcPts val="0"/>
                        </a:spcBef>
                        <a:spcAft>
                          <a:spcPts val="0"/>
                        </a:spcAft>
                        <a:buNone/>
                      </a:pPr>
                      <a:r>
                        <a:t/>
                      </a:r>
                      <a:endParaRPr sz="1800"/>
                    </a:p>
                  </a:txBody>
                  <a:tcPr marT="45700" marB="45700" marR="91425" marL="91425"/>
                </a:tc>
              </a:tr>
              <a:tr h="1481475">
                <a:tc>
                  <a:txBody>
                    <a:bodyPr/>
                    <a:lstStyle/>
                    <a:p>
                      <a:pPr indent="0" lvl="0" marL="0" marR="0" rtl="0" algn="l">
                        <a:spcBef>
                          <a:spcPts val="0"/>
                        </a:spcBef>
                        <a:spcAft>
                          <a:spcPts val="0"/>
                        </a:spcAft>
                        <a:buNone/>
                      </a:pPr>
                      <a:r>
                        <a:rPr lang="en-US" sz="1800"/>
                        <a:t>Kinh tế</a:t>
                      </a:r>
                      <a:endParaRPr/>
                    </a:p>
                  </a:txBody>
                  <a:tcPr marT="45700" marB="45700" marR="91425" marL="91425"/>
                </a:tc>
                <a:tc>
                  <a:txBody>
                    <a:bodyPr/>
                    <a:lstStyle/>
                    <a:p>
                      <a:pPr indent="0" lvl="0" marL="0" marR="0" rtl="0" algn="l">
                        <a:spcBef>
                          <a:spcPts val="0"/>
                        </a:spcBef>
                        <a:spcAft>
                          <a:spcPts val="0"/>
                        </a:spcAft>
                        <a:buNone/>
                      </a:pPr>
                      <a:r>
                        <a:t/>
                      </a:r>
                      <a:endParaRPr sz="1800"/>
                    </a:p>
                  </a:txBody>
                  <a:tcPr marT="45700" marB="45700" marR="91425" marL="91425"/>
                </a:tc>
                <a:tc>
                  <a:txBody>
                    <a:bodyPr/>
                    <a:lstStyle/>
                    <a:p>
                      <a:pPr indent="0" lvl="0" marL="0" marR="0" rtl="0" algn="l">
                        <a:spcBef>
                          <a:spcPts val="0"/>
                        </a:spcBef>
                        <a:spcAft>
                          <a:spcPts val="0"/>
                        </a:spcAft>
                        <a:buNone/>
                      </a:pPr>
                      <a:r>
                        <a:t/>
                      </a:r>
                      <a:endParaRPr sz="1800"/>
                    </a:p>
                  </a:txBody>
                  <a:tcPr marT="45700" marB="45700" marR="91425" marL="91425"/>
                </a:tc>
              </a:tr>
              <a:tr h="1481475">
                <a:tc>
                  <a:txBody>
                    <a:bodyPr/>
                    <a:lstStyle/>
                    <a:p>
                      <a:pPr indent="0" lvl="0" marL="0" marR="0" rtl="0" algn="l">
                        <a:spcBef>
                          <a:spcPts val="0"/>
                        </a:spcBef>
                        <a:spcAft>
                          <a:spcPts val="0"/>
                        </a:spcAft>
                        <a:buNone/>
                      </a:pPr>
                      <a:r>
                        <a:rPr lang="en-US" sz="1800"/>
                        <a:t>Văn</a:t>
                      </a:r>
                      <a:r>
                        <a:rPr lang="en-US" sz="1800"/>
                        <a:t> hóa – xã hội</a:t>
                      </a:r>
                      <a:endParaRPr sz="1800"/>
                    </a:p>
                  </a:txBody>
                  <a:tcPr marT="45700" marB="45700" marR="91425" marL="91425"/>
                </a:tc>
                <a:tc>
                  <a:txBody>
                    <a:bodyPr/>
                    <a:lstStyle/>
                    <a:p>
                      <a:pPr indent="0" lvl="0" marL="0" marR="0" rtl="0" algn="l">
                        <a:spcBef>
                          <a:spcPts val="0"/>
                        </a:spcBef>
                        <a:spcAft>
                          <a:spcPts val="0"/>
                        </a:spcAft>
                        <a:buNone/>
                      </a:pPr>
                      <a:r>
                        <a:t/>
                      </a:r>
                      <a:endParaRPr sz="1800"/>
                    </a:p>
                  </a:txBody>
                  <a:tcPr marT="45700" marB="45700" marR="91425" marL="91425"/>
                </a:tc>
                <a:tc>
                  <a:txBody>
                    <a:bodyPr/>
                    <a:lstStyle/>
                    <a:p>
                      <a:pPr indent="0" lvl="0" marL="0" marR="0" rtl="0" algn="l">
                        <a:spcBef>
                          <a:spcPts val="0"/>
                        </a:spcBef>
                        <a:spcAft>
                          <a:spcPts val="0"/>
                        </a:spcAft>
                        <a:buNone/>
                      </a:pPr>
                      <a:r>
                        <a:t/>
                      </a:r>
                      <a:endParaRPr sz="1800"/>
                    </a:p>
                  </a:txBody>
                  <a:tcPr marT="45700" marB="45700" marR="91425" marL="91425"/>
                </a:tc>
              </a:tr>
            </a:tbl>
          </a:graphicData>
        </a:graphic>
      </p:graphicFrame>
      <p:sp>
        <p:nvSpPr>
          <p:cNvPr id="210" name="Google Shape;210;p20"/>
          <p:cNvSpPr/>
          <p:nvPr/>
        </p:nvSpPr>
        <p:spPr>
          <a:xfrm>
            <a:off x="1116013" y="765175"/>
            <a:ext cx="7200900" cy="431800"/>
          </a:xfrm>
          <a:prstGeom prst="rect">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AI NHANH HƠN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1"/>
          <p:cNvSpPr/>
          <p:nvPr/>
        </p:nvSpPr>
        <p:spPr>
          <a:xfrm>
            <a:off x="74613" y="30163"/>
            <a:ext cx="8712200" cy="369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p:txBody>
      </p:sp>
      <p:graphicFrame>
        <p:nvGraphicFramePr>
          <p:cNvPr id="216" name="Google Shape;216;p21"/>
          <p:cNvGraphicFramePr/>
          <p:nvPr/>
        </p:nvGraphicFramePr>
        <p:xfrm>
          <a:off x="434975" y="1268413"/>
          <a:ext cx="3000000" cy="3000000"/>
        </p:xfrm>
        <a:graphic>
          <a:graphicData uri="http://schemas.openxmlformats.org/drawingml/2006/table">
            <a:tbl>
              <a:tblPr>
                <a:noFill/>
                <a:tableStyleId>{DE09CE17-4B9C-4DAD-AA43-27FEF25F82AA}</a:tableStyleId>
              </a:tblPr>
              <a:tblGrid>
                <a:gridCol w="1112850"/>
                <a:gridCol w="3638550"/>
                <a:gridCol w="3600450"/>
              </a:tblGrid>
              <a:tr h="854075">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NỘI DUNG</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LIÊN XÔ</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ĐÔNG ÂU</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4473575">
                <a:tc>
                  <a:txBody>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Chính trị</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Từ năm 1944 đến năm 1946, nhân dân các nước Đông Âu dưới sự lãnh đạo của những người cộng sản và sự giúp đỡ của Hồng quân Liên Xô đã thành lập các nhà nước dân chủ nhân dân. Riêng ở Đông Đức, Nhà nước Cộng hoà Dân chủ Đức thành lập năm 1949. </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217" name="Google Shape;217;p21"/>
          <p:cNvSpPr/>
          <p:nvPr/>
        </p:nvSpPr>
        <p:spPr>
          <a:xfrm>
            <a:off x="1116013" y="765175"/>
            <a:ext cx="7200900" cy="431800"/>
          </a:xfrm>
          <a:prstGeom prst="rect">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AI NHANH HƠN</a:t>
            </a:r>
            <a:endParaRPr/>
          </a:p>
        </p:txBody>
      </p:sp>
      <p:sp>
        <p:nvSpPr>
          <p:cNvPr id="218" name="Google Shape;218;p21"/>
          <p:cNvSpPr/>
          <p:nvPr/>
        </p:nvSpPr>
        <p:spPr>
          <a:xfrm>
            <a:off x="1619250" y="2060575"/>
            <a:ext cx="3529013" cy="38163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200" u="none" cap="none" strike="noStrike">
                <a:solidFill>
                  <a:srgbClr val="000000"/>
                </a:solidFill>
                <a:latin typeface="Times New Roman"/>
                <a:ea typeface="Times New Roman"/>
                <a:cs typeface="Times New Roman"/>
                <a:sym typeface="Times New Roman"/>
              </a:rPr>
              <a:t>Tiến hành bầu cử Xô viết các cấp, thực hiện dân chủ hoá hệ thống chính trị.</a:t>
            </a:r>
            <a:endParaRPr/>
          </a:p>
          <a:p>
            <a:pPr indent="0" lvl="0" marL="0" marR="0" rtl="0" algn="just">
              <a:spcBef>
                <a:spcPts val="0"/>
              </a:spcBef>
              <a:spcAft>
                <a:spcPts val="0"/>
              </a:spcAft>
              <a:buNone/>
            </a:pPr>
            <a:r>
              <a:rPr b="0" i="0" lang="en-US" sz="2200" u="none" cap="none" strike="noStrike">
                <a:solidFill>
                  <a:srgbClr val="000000"/>
                </a:solidFill>
                <a:latin typeface="Times New Roman"/>
                <a:ea typeface="Times New Roman"/>
                <a:cs typeface="Times New Roman"/>
                <a:sym typeface="Times New Roman"/>
              </a:rPr>
              <a:t>Chủ trương duy trì hoà bình và an ninh thế giới</a:t>
            </a:r>
            <a:endParaRPr/>
          </a:p>
          <a:p>
            <a:pPr indent="0" lvl="0" marL="0" marR="0" rtl="0" algn="just">
              <a:spcBef>
                <a:spcPts val="0"/>
              </a:spcBef>
              <a:spcAft>
                <a:spcPts val="0"/>
              </a:spcAft>
              <a:buNone/>
            </a:pPr>
            <a:r>
              <a:rPr b="0" i="0" lang="en-US" sz="2200" u="none" cap="none" strike="noStrike">
                <a:solidFill>
                  <a:srgbClr val="000000"/>
                </a:solidFill>
                <a:latin typeface="Times New Roman"/>
                <a:ea typeface="Times New Roman"/>
                <a:cs typeface="Times New Roman"/>
                <a:sym typeface="Times New Roman"/>
              </a:rPr>
              <a:t>Đầu những năm 80 của thế kỉ XX, lâm vào khủng hoảng chính trị.</a:t>
            </a:r>
            <a:endParaRPr/>
          </a:p>
          <a:p>
            <a:pPr indent="0" lvl="0" marL="0" marR="0" rtl="0" algn="just">
              <a:spcBef>
                <a:spcPts val="0"/>
              </a:spcBef>
              <a:spcAft>
                <a:spcPts val="0"/>
              </a:spcAft>
              <a:buNone/>
            </a:pPr>
            <a:r>
              <a:rPr b="0" i="0" lang="en-US" sz="2200" u="none" cap="none" strike="noStrike">
                <a:solidFill>
                  <a:srgbClr val="000000"/>
                </a:solidFill>
                <a:latin typeface="Times New Roman"/>
                <a:ea typeface="Times New Roman"/>
                <a:cs typeface="Times New Roman"/>
                <a:sym typeface="Times New Roman"/>
              </a:rPr>
              <a:t>Mâu thuẫn chính trị gia tăng, Đảng Cộng sản bị đình chỉ hoạt động.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2"/>
          <p:cNvSpPr/>
          <p:nvPr/>
        </p:nvSpPr>
        <p:spPr>
          <a:xfrm>
            <a:off x="74613" y="30163"/>
            <a:ext cx="8712200" cy="369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p:txBody>
      </p:sp>
      <p:graphicFrame>
        <p:nvGraphicFramePr>
          <p:cNvPr id="224" name="Google Shape;224;p22"/>
          <p:cNvGraphicFramePr/>
          <p:nvPr/>
        </p:nvGraphicFramePr>
        <p:xfrm>
          <a:off x="434975" y="1557338"/>
          <a:ext cx="3000000" cy="3000000"/>
        </p:xfrm>
        <a:graphic>
          <a:graphicData uri="http://schemas.openxmlformats.org/drawingml/2006/table">
            <a:tbl>
              <a:tblPr>
                <a:noFill/>
                <a:tableStyleId>{DE09CE17-4B9C-4DAD-AA43-27FEF25F82AA}</a:tableStyleId>
              </a:tblPr>
              <a:tblGrid>
                <a:gridCol w="1400175"/>
                <a:gridCol w="3351225"/>
                <a:gridCol w="3600450"/>
              </a:tblGrid>
              <a:tr h="419100">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NỘI DUNG</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LIÊN XÔ</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ĐÔNG ÂU</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4765675">
                <a:tc>
                  <a:txBody>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Kinh tế</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Năm 1946, bắt tay vào công cuộc khôi phục kinh tế, đến năm 1950 đã phục hồi được mức trước chiến tranh.</a:t>
                      </a:r>
                      <a:endParaRPr/>
                    </a:p>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Đến những năm 60, trở thành cường quốc công nghiệp thứ hai thế giới (sau Mỹ).</a:t>
                      </a:r>
                      <a:endParaRPr/>
                    </a:p>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Từ giữa những năm 70 của thế kỉ XX, nền kinh tế Liên Xô có dấu hiệu trì trệ. </a:t>
                      </a:r>
                      <a:endParaRPr b="0" i="0" sz="22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Sau khi thành lập nhà nước DCND, các nước Đông Âu đã thực hiện cải cách nhằm xây dựng CSVC cho chủ nghĩa xã hội. Các nước hợp tác kinh tế trong Hội đồng Tương trợ kinh tế (SEV). </a:t>
                      </a:r>
                      <a:endParaRPr/>
                    </a:p>
                    <a:p>
                      <a:pPr indent="0" lvl="0" marL="0" marR="0" rtl="0" algn="just">
                        <a:lnSpc>
                          <a:spcPct val="100000"/>
                        </a:lnSpc>
                        <a:spcBef>
                          <a:spcPts val="50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Đầu những năm 70 của thế kỉ XX, các nước Đông Âu đã trở thành những nước công nghiệp hoặc công - nông nghiệp. Đến năm 1991, SEV bị giải thể.</a:t>
                      </a:r>
                      <a:endParaRPr/>
                    </a:p>
                    <a:p>
                      <a:pPr indent="0" lvl="0" marL="0" marR="0" rtl="0" algn="l">
                        <a:lnSpc>
                          <a:spcPct val="100000"/>
                        </a:lnSpc>
                        <a:spcBef>
                          <a:spcPts val="50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225" name="Google Shape;225;p22"/>
          <p:cNvSpPr/>
          <p:nvPr/>
        </p:nvSpPr>
        <p:spPr>
          <a:xfrm>
            <a:off x="1116013" y="765175"/>
            <a:ext cx="7200900" cy="431800"/>
          </a:xfrm>
          <a:prstGeom prst="rect">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AI NHANH HƠN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3"/>
          <p:cNvSpPr/>
          <p:nvPr/>
        </p:nvSpPr>
        <p:spPr>
          <a:xfrm>
            <a:off x="74613" y="30163"/>
            <a:ext cx="8712200" cy="369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p:txBody>
      </p:sp>
      <p:graphicFrame>
        <p:nvGraphicFramePr>
          <p:cNvPr id="231" name="Google Shape;231;p23"/>
          <p:cNvGraphicFramePr/>
          <p:nvPr/>
        </p:nvGraphicFramePr>
        <p:xfrm>
          <a:off x="414338" y="1052513"/>
          <a:ext cx="3000000" cy="3000000"/>
        </p:xfrm>
        <a:graphic>
          <a:graphicData uri="http://schemas.openxmlformats.org/drawingml/2006/table">
            <a:tbl>
              <a:tblPr>
                <a:noFill/>
                <a:tableStyleId>{DE09CE17-4B9C-4DAD-AA43-27FEF25F82AA}</a:tableStyleId>
              </a:tblPr>
              <a:tblGrid>
                <a:gridCol w="1257300"/>
                <a:gridCol w="3636950"/>
                <a:gridCol w="3708400"/>
              </a:tblGrid>
              <a:tr h="598500">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NỘI DUNG</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LIÊN XÔ</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ĐÔNG ÂU</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4370400">
                <a:tc>
                  <a:txBody>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Văn hóa – xã hội</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just">
                        <a:lnSpc>
                          <a:spcPct val="100000"/>
                        </a:lnSpc>
                        <a:spcBef>
                          <a:spcPts val="0"/>
                        </a:spcBef>
                        <a:spcAft>
                          <a:spcPts val="0"/>
                        </a:spcAft>
                        <a:buClr>
                          <a:srgbClr val="000000"/>
                        </a:buClr>
                        <a:buSzPts val="2200"/>
                        <a:buFont typeface="Times New Roman"/>
                        <a:buNone/>
                      </a:pPr>
                      <a:r>
                        <a:rPr b="1" i="0" lang="en-US" sz="2200" u="none" cap="none" strike="noStrike">
                          <a:solidFill>
                            <a:srgbClr val="000000"/>
                          </a:solidFill>
                          <a:latin typeface="Times New Roman"/>
                          <a:ea typeface="Times New Roman"/>
                          <a:cs typeface="Times New Roman"/>
                          <a:sym typeface="Times New Roman"/>
                        </a:rPr>
                        <a:t>* Xã hội:</a:t>
                      </a:r>
                      <a:r>
                        <a:rPr b="0" i="0" lang="en-US" sz="2200" u="none" cap="none" strike="noStrike">
                          <a:solidFill>
                            <a:srgbClr val="000000"/>
                          </a:solidFill>
                          <a:latin typeface="Times New Roman"/>
                          <a:ea typeface="Times New Roman"/>
                          <a:cs typeface="Times New Roman"/>
                          <a:sym typeface="Times New Roman"/>
                        </a:rPr>
                        <a:t> </a:t>
                      </a:r>
                      <a:endParaRPr b="0" i="0" sz="20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000"/>
                        <a:buFont typeface="Times New Roman"/>
                        <a:buNone/>
                      </a:pPr>
                      <a:r>
                        <a:rPr b="0" i="0" lang="en-US" sz="2000" u="none" cap="none" strike="noStrike">
                          <a:solidFill>
                            <a:srgbClr val="000000"/>
                          </a:solidFill>
                          <a:latin typeface="Times New Roman"/>
                          <a:ea typeface="Times New Roman"/>
                          <a:cs typeface="Times New Roman"/>
                          <a:sym typeface="Times New Roman"/>
                        </a:rPr>
                        <a:t>-  Từ năm 1945 đến đầu những năm 70, cơ cấu xã hội Liên Xô có những biến đổi tích cực, thành phần công nhân và trí thức gia tăng.</a:t>
                      </a:r>
                      <a:endParaRPr/>
                    </a:p>
                    <a:p>
                      <a:pPr indent="0" lvl="0" marL="0" marR="0" rtl="0" algn="just">
                        <a:lnSpc>
                          <a:spcPct val="100000"/>
                        </a:lnSpc>
                        <a:spcBef>
                          <a:spcPts val="0"/>
                        </a:spcBef>
                        <a:spcAft>
                          <a:spcPts val="0"/>
                        </a:spcAft>
                        <a:buClr>
                          <a:srgbClr val="000000"/>
                        </a:buClr>
                        <a:buSzPts val="2000"/>
                        <a:buFont typeface="Times New Roman"/>
                        <a:buNone/>
                      </a:pPr>
                      <a:r>
                        <a:rPr b="0" i="0" lang="en-US" sz="2000" u="none" cap="none" strike="noStrike">
                          <a:solidFill>
                            <a:srgbClr val="000000"/>
                          </a:solidFill>
                          <a:latin typeface="Times New Roman"/>
                          <a:ea typeface="Times New Roman"/>
                          <a:cs typeface="Times New Roman"/>
                          <a:sym typeface="Times New Roman"/>
                        </a:rPr>
                        <a:t>- Từ cuối những năm 70 đến năm 1991, sự trì trệ và khủng hoảng kinh tế làm cho đời sống của nhân dân Liên Xô suy giảm, niềm tin vào chủ nghĩa xã hội lung lay dẫn đến bất bình gia tăng. Từ năm 1989, nhiều cuộc biểu tình, bãi công đã nổ ra.</a:t>
                      </a:r>
                      <a:endParaRPr b="0" i="0" sz="20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just">
                        <a:lnSpc>
                          <a:spcPct val="100000"/>
                        </a:lnSpc>
                        <a:spcBef>
                          <a:spcPts val="0"/>
                        </a:spcBef>
                        <a:spcAft>
                          <a:spcPts val="0"/>
                        </a:spcAft>
                        <a:buClr>
                          <a:srgbClr val="000000"/>
                        </a:buClr>
                        <a:buSzPts val="2200"/>
                        <a:buFont typeface="Times New Roman"/>
                        <a:buNone/>
                      </a:pPr>
                      <a:r>
                        <a:rPr b="1" i="0" lang="en-US" sz="2200" u="none" cap="none" strike="noStrike">
                          <a:solidFill>
                            <a:srgbClr val="000000"/>
                          </a:solidFill>
                          <a:latin typeface="Times New Roman"/>
                          <a:ea typeface="Times New Roman"/>
                          <a:cs typeface="Times New Roman"/>
                          <a:sym typeface="Times New Roman"/>
                        </a:rPr>
                        <a:t>+ Xã hội:</a:t>
                      </a:r>
                      <a:r>
                        <a:rPr b="0" i="0" lang="en-US" sz="2200" u="none" cap="none" strike="noStrike">
                          <a:solidFill>
                            <a:srgbClr val="000000"/>
                          </a:solidFill>
                          <a:latin typeface="Times New Roman"/>
                          <a:ea typeface="Times New Roman"/>
                          <a:cs typeface="Times New Roman"/>
                          <a:sym typeface="Times New Roman"/>
                        </a:rPr>
                        <a:t> </a:t>
                      </a:r>
                      <a:endParaRPr/>
                    </a:p>
                    <a:p>
                      <a:pPr indent="0" lvl="0" marL="0" marR="0" rtl="0" algn="just">
                        <a:lnSpc>
                          <a:spcPct val="100000"/>
                        </a:lnSpc>
                        <a:spcBef>
                          <a:spcPts val="50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Đời sống vật chất và tinh thần của người dân không ngừng được cải thiện và nâng cao. </a:t>
                      </a:r>
                      <a:endParaRPr/>
                    </a:p>
                    <a:p>
                      <a:pPr indent="0" lvl="0" marL="0" marR="0" rtl="0" algn="just">
                        <a:lnSpc>
                          <a:spcPct val="100000"/>
                        </a:lnSpc>
                        <a:spcBef>
                          <a:spcPts val="50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Từ cuối những năm 70 đến năm 1990, khủng hoảng kinh tế làm cho đời sống của các tầng lớp nhân dân khó khăn. </a:t>
                      </a:r>
                      <a:endParaRPr/>
                    </a:p>
                    <a:p>
                      <a:pPr indent="0" lvl="0" marL="0" marR="0" rtl="0" algn="just">
                        <a:lnSpc>
                          <a:spcPct val="100000"/>
                        </a:lnSpc>
                        <a:spcBef>
                          <a:spcPts val="500"/>
                        </a:spcBef>
                        <a:spcAft>
                          <a:spcPts val="0"/>
                        </a:spcAft>
                        <a:buClr>
                          <a:srgbClr val="000000"/>
                        </a:buClr>
                        <a:buSzPts val="2200"/>
                        <a:buFont typeface="Times New Roman"/>
                        <a:buNone/>
                      </a:pPr>
                      <a:r>
                        <a:rPr b="1" i="0" lang="en-US" sz="2200" u="none" cap="none" strike="noStrike">
                          <a:solidFill>
                            <a:srgbClr val="000000"/>
                          </a:solidFill>
                          <a:latin typeface="Times New Roman"/>
                          <a:ea typeface="Times New Roman"/>
                          <a:cs typeface="Times New Roman"/>
                          <a:sym typeface="Times New Roman"/>
                        </a:rPr>
                        <a:t>+ Văn hoá</a:t>
                      </a:r>
                      <a:r>
                        <a:rPr b="0" i="0" lang="en-US" sz="2200" u="none" cap="none" strike="noStrike">
                          <a:solidFill>
                            <a:srgbClr val="000000"/>
                          </a:solidFill>
                          <a:latin typeface="Times New Roman"/>
                          <a:ea typeface="Times New Roman"/>
                          <a:cs typeface="Times New Roman"/>
                          <a:sym typeface="Times New Roman"/>
                        </a:rPr>
                        <a:t> </a:t>
                      </a:r>
                      <a:endParaRPr/>
                    </a:p>
                    <a:p>
                      <a:pPr indent="0" lvl="0" marL="0" marR="0" rtl="0" algn="l">
                        <a:lnSpc>
                          <a:spcPct val="100000"/>
                        </a:lnSpc>
                        <a:spcBef>
                          <a:spcPts val="50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Có bước phát triển vượt bậc: xoá được nạn mù chữ được xoá bỏ, thực hiện chính sách giáo dục bắt buộc và miễn phí. </a:t>
                      </a:r>
                      <a:endParaRPr b="0" i="0" sz="22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232" name="Google Shape;232;p23"/>
          <p:cNvSpPr/>
          <p:nvPr/>
        </p:nvSpPr>
        <p:spPr>
          <a:xfrm>
            <a:off x="1116013" y="444500"/>
            <a:ext cx="7200900" cy="431800"/>
          </a:xfrm>
          <a:prstGeom prst="rect">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AI NHANH HƠN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24"/>
          <p:cNvSpPr/>
          <p:nvPr/>
        </p:nvSpPr>
        <p:spPr>
          <a:xfrm>
            <a:off x="74613" y="30163"/>
            <a:ext cx="8712200" cy="369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p:txBody>
      </p:sp>
      <p:graphicFrame>
        <p:nvGraphicFramePr>
          <p:cNvPr id="238" name="Google Shape;238;p24"/>
          <p:cNvGraphicFramePr/>
          <p:nvPr/>
        </p:nvGraphicFramePr>
        <p:xfrm>
          <a:off x="434975" y="1125538"/>
          <a:ext cx="3000000" cy="3000000"/>
        </p:xfrm>
        <a:graphic>
          <a:graphicData uri="http://schemas.openxmlformats.org/drawingml/2006/table">
            <a:tbl>
              <a:tblPr>
                <a:noFill/>
                <a:tableStyleId>{DE09CE17-4B9C-4DAD-AA43-27FEF25F82AA}</a:tableStyleId>
              </a:tblPr>
              <a:tblGrid>
                <a:gridCol w="1328750"/>
                <a:gridCol w="5616575"/>
                <a:gridCol w="1406525"/>
              </a:tblGrid>
              <a:tr h="576275">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NỘI DUNG</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LIÊN XÔ</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FFFFFF"/>
                        </a:buClr>
                        <a:buSzPts val="1800"/>
                        <a:buFont typeface="Calibri"/>
                        <a:buNone/>
                      </a:pPr>
                      <a:r>
                        <a:rPr b="1" i="0" lang="en-US" sz="1800" u="none" cap="none" strike="noStrike">
                          <a:solidFill>
                            <a:srgbClr val="FFFFFF"/>
                          </a:solidFill>
                          <a:latin typeface="Calibri"/>
                          <a:ea typeface="Calibri"/>
                          <a:cs typeface="Calibri"/>
                          <a:sym typeface="Calibri"/>
                        </a:rPr>
                        <a:t>ĐÔNG ÂU</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3619500">
                <a:tc>
                  <a:txBody>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Văn hóa – xã hội</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just">
                        <a:lnSpc>
                          <a:spcPct val="100000"/>
                        </a:lnSpc>
                        <a:spcBef>
                          <a:spcPts val="0"/>
                        </a:spcBef>
                        <a:spcAft>
                          <a:spcPts val="0"/>
                        </a:spcAft>
                        <a:buClr>
                          <a:srgbClr val="000000"/>
                        </a:buClr>
                        <a:buSzPts val="2200"/>
                        <a:buFont typeface="Times New Roman"/>
                        <a:buNone/>
                      </a:pPr>
                      <a:r>
                        <a:rPr b="1" i="0" lang="en-US" sz="2200" u="none" cap="none" strike="noStrike">
                          <a:solidFill>
                            <a:srgbClr val="000000"/>
                          </a:solidFill>
                          <a:latin typeface="Times New Roman"/>
                          <a:ea typeface="Times New Roman"/>
                          <a:cs typeface="Times New Roman"/>
                          <a:sym typeface="Times New Roman"/>
                        </a:rPr>
                        <a:t>*Văn hoá:</a:t>
                      </a:r>
                      <a:endParaRPr b="0" i="0" sz="2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Sau năm 1945, văn hoá của Liên Xô phát triển, thực hiện chế độ giáo dục miễn phí – thể hiện tính ưu việt của chủ nghĩa xã hội.</a:t>
                      </a:r>
                      <a:endParaRPr/>
                    </a:p>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Liên Xô thúc đẩy giao lưu văn hoá giữa các dân tộc trong nước và với các quốc gia trên thế giới.</a:t>
                      </a:r>
                      <a:endParaRPr/>
                    </a:p>
                    <a:p>
                      <a:pPr indent="0" lvl="0" marL="0" marR="0" rtl="0" algn="just">
                        <a:lnSpc>
                          <a:spcPct val="10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Từ năm 1985, với tinh thần “dân chủ” và “công khai”, nền văn hoá Liên Xô trở nên “cởi mở”, kích thích sự sáng tạo trong các hoạt động văn hoá. Song, sự buông lỏng quản lí văn hoá của Nhà nước đã thúc đẩy chủ nghĩa đa nguyên và tư tưởng chống chủ nghĩa xã hội trong nước gia tăng.</a:t>
                      </a:r>
                      <a:endParaRPr b="0" i="0" sz="22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
        <p:nvSpPr>
          <p:cNvPr id="239" name="Google Shape;239;p24"/>
          <p:cNvSpPr/>
          <p:nvPr/>
        </p:nvSpPr>
        <p:spPr>
          <a:xfrm>
            <a:off x="1187450" y="549275"/>
            <a:ext cx="7200900" cy="431800"/>
          </a:xfrm>
          <a:prstGeom prst="rect">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FFFF"/>
                </a:solidFill>
                <a:latin typeface="Times New Roman"/>
                <a:ea typeface="Times New Roman"/>
                <a:cs typeface="Times New Roman"/>
                <a:sym typeface="Times New Roman"/>
              </a:rPr>
              <a:t>AI NHANH HƠN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5"/>
          <p:cNvSpPr/>
          <p:nvPr/>
        </p:nvSpPr>
        <p:spPr>
          <a:xfrm>
            <a:off x="74613" y="30163"/>
            <a:ext cx="8712200" cy="369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p:txBody>
      </p:sp>
      <p:sp>
        <p:nvSpPr>
          <p:cNvPr id="245" name="Google Shape;245;p25"/>
          <p:cNvSpPr/>
          <p:nvPr/>
        </p:nvSpPr>
        <p:spPr>
          <a:xfrm>
            <a:off x="395288" y="692150"/>
            <a:ext cx="8569325" cy="29273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400" u="none" cap="none" strike="noStrike">
                <a:solidFill>
                  <a:srgbClr val="0070C0"/>
                </a:solidFill>
                <a:latin typeface="Times New Roman"/>
                <a:ea typeface="Times New Roman"/>
                <a:cs typeface="Times New Roman"/>
                <a:sym typeface="Times New Roman"/>
              </a:rPr>
              <a:t>Hoạt động vận dụng</a:t>
            </a:r>
            <a:endParaRPr b="0" i="0" sz="2400" u="none" cap="none" strike="noStrike">
              <a:solidFill>
                <a:srgbClr val="0070C0"/>
              </a:solidFill>
              <a:latin typeface="Times New Roman"/>
              <a:ea typeface="Times New Roman"/>
              <a:cs typeface="Times New Roman"/>
              <a:sym typeface="Times New Roman"/>
            </a:endParaRPr>
          </a:p>
          <a:p>
            <a:pPr indent="0" lvl="0" marL="0" marR="0" rtl="0" algn="just">
              <a:lnSpc>
                <a:spcPct val="150000"/>
              </a:lnSpc>
              <a:spcBef>
                <a:spcPts val="500"/>
              </a:spcBef>
              <a:spcAft>
                <a:spcPts val="0"/>
              </a:spcAft>
              <a:buNone/>
            </a:pPr>
            <a:r>
              <a:rPr b="0" i="0" lang="en-US" sz="2400" u="none" cap="none" strike="noStrike">
                <a:solidFill>
                  <a:srgbClr val="0070C0"/>
                </a:solidFill>
                <a:latin typeface="Times New Roman"/>
                <a:ea typeface="Times New Roman"/>
                <a:cs typeface="Times New Roman"/>
                <a:sym typeface="Times New Roman"/>
              </a:rPr>
              <a:t>HS vận dụng được kiến thức, kĩ năng đã học để viết bài giới thiệu hoặc thuyết trình trước lớp một số thành tựu tiêu biểu về chính trị, kinh tế, xã hội, văn hoá của Liên Xô hoặc một nước Đông Âu từ sau năm 1945.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
          <p:cNvSpPr/>
          <p:nvPr/>
        </p:nvSpPr>
        <p:spPr>
          <a:xfrm>
            <a:off x="74613" y="30163"/>
            <a:ext cx="8712200" cy="18811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u="sng" cap="none" strike="noStrike">
                <a:solidFill>
                  <a:srgbClr val="FF0000"/>
                </a:solidFill>
                <a:latin typeface="Times New Roman"/>
                <a:ea typeface="Times New Roman"/>
                <a:cs typeface="Times New Roman"/>
                <a:sym typeface="Times New Roman"/>
              </a:rPr>
              <a:t>BÀI 10</a:t>
            </a:r>
            <a:r>
              <a:rPr b="1" i="1" lang="en-US" sz="2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2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2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2800" u="none" cap="none" strike="noStrike">
              <a:solidFill>
                <a:schemeClr val="dk1"/>
              </a:solidFill>
              <a:latin typeface="Times New Roman"/>
              <a:ea typeface="Times New Roman"/>
              <a:cs typeface="Times New Roman"/>
              <a:sym typeface="Times New Roman"/>
            </a:endParaRPr>
          </a:p>
        </p:txBody>
      </p:sp>
      <p:sp>
        <p:nvSpPr>
          <p:cNvPr id="98" name="Google Shape;98;p3"/>
          <p:cNvSpPr/>
          <p:nvPr/>
        </p:nvSpPr>
        <p:spPr>
          <a:xfrm>
            <a:off x="250825" y="1700213"/>
            <a:ext cx="3744913" cy="50419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Thảo luận nhóm:</a:t>
            </a:r>
            <a:endParaRPr/>
          </a:p>
          <a:p>
            <a:pPr indent="0" lvl="0" marL="0" marR="0" rtl="0" algn="l">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Chia lớp thành 3 nhóm, mỗi nhóm tìm hiểu một lĩnh vực để hoàn thành Phiếu học tập: </a:t>
            </a:r>
            <a:r>
              <a:rPr b="1" i="0" lang="en-US" sz="2800" u="none" cap="none" strike="noStrike">
                <a:solidFill>
                  <a:srgbClr val="FFFFFF"/>
                </a:solidFill>
                <a:latin typeface="Times New Roman"/>
                <a:ea typeface="Times New Roman"/>
                <a:cs typeface="Times New Roman"/>
                <a:sym typeface="Times New Roman"/>
              </a:rPr>
              <a:t>Nêu những nét chính về tình hình chính trị, kinh tế, xã hội và văn hoá của Liên Xô từ năm 1945 đến năm 1991. </a:t>
            </a:r>
            <a:endParaRPr b="1" i="0" sz="2800" u="none" cap="none" strike="noStrike">
              <a:solidFill>
                <a:schemeClr val="lt1"/>
              </a:solidFill>
              <a:latin typeface="Times New Roman"/>
              <a:ea typeface="Times New Roman"/>
              <a:cs typeface="Times New Roman"/>
              <a:sym typeface="Times New Roman"/>
            </a:endParaRPr>
          </a:p>
        </p:txBody>
      </p:sp>
      <p:graphicFrame>
        <p:nvGraphicFramePr>
          <p:cNvPr id="99" name="Google Shape;99;p3"/>
          <p:cNvGraphicFramePr/>
          <p:nvPr/>
        </p:nvGraphicFramePr>
        <p:xfrm>
          <a:off x="4067175" y="1989138"/>
          <a:ext cx="3000000" cy="3000000"/>
        </p:xfrm>
        <a:graphic>
          <a:graphicData uri="http://schemas.openxmlformats.org/drawingml/2006/table">
            <a:tbl>
              <a:tblPr>
                <a:noFill/>
                <a:tableStyleId>{DE09CE17-4B9C-4DAD-AA43-27FEF25F82AA}</a:tableStyleId>
              </a:tblPr>
              <a:tblGrid>
                <a:gridCol w="2552700"/>
                <a:gridCol w="2273300"/>
              </a:tblGrid>
              <a:tr h="950925">
                <a:tc gridSpan="2">
                  <a:txBody>
                    <a:bodyPr/>
                    <a:lstStyle/>
                    <a:p>
                      <a:pPr indent="0" lvl="0" marL="0" marR="0" rtl="0" algn="ctr">
                        <a:lnSpc>
                          <a:spcPct val="150000"/>
                        </a:lnSpc>
                        <a:spcBef>
                          <a:spcPts val="0"/>
                        </a:spcBef>
                        <a:spcAft>
                          <a:spcPts val="0"/>
                        </a:spcAft>
                        <a:buClr>
                          <a:schemeClr val="dk1"/>
                        </a:buClr>
                        <a:buSzPts val="2800"/>
                        <a:buFont typeface="Times New Roman"/>
                        <a:buNone/>
                      </a:pPr>
                      <a:r>
                        <a:rPr b="0" i="0" lang="en-US" sz="2800" u="none" cap="none" strike="noStrike">
                          <a:solidFill>
                            <a:schemeClr val="dk1"/>
                          </a:solidFill>
                          <a:latin typeface="Times New Roman"/>
                          <a:ea typeface="Times New Roman"/>
                          <a:cs typeface="Times New Roman"/>
                          <a:sym typeface="Times New Roman"/>
                        </a:rPr>
                        <a:t>PHIẾU HỌC TẬP</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r>
              <a:tr h="950925">
                <a:tc>
                  <a:txBody>
                    <a:bodyPr/>
                    <a:lstStyle/>
                    <a:p>
                      <a:pPr indent="0" lvl="0" marL="0" marR="0" rtl="0" algn="ctr">
                        <a:lnSpc>
                          <a:spcPct val="15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Lĩnh vực</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Nét chính</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50925">
                <a:tc>
                  <a:txBody>
                    <a:bodyPr/>
                    <a:lstStyle/>
                    <a:p>
                      <a:pPr indent="0" lvl="0" marL="0" marR="0" rtl="0" algn="just">
                        <a:lnSpc>
                          <a:spcPct val="15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Chính trị</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 </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16000">
                <a:tc>
                  <a:txBody>
                    <a:bodyPr/>
                    <a:lstStyle/>
                    <a:p>
                      <a:pPr indent="0" lvl="0" marL="0" marR="0" rtl="0" algn="just">
                        <a:lnSpc>
                          <a:spcPct val="15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Kinh tế</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 </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85850">
                <a:tc>
                  <a:txBody>
                    <a:bodyPr/>
                    <a:lstStyle/>
                    <a:p>
                      <a:pPr indent="0" lvl="0" marL="0" marR="0" rtl="0" algn="just">
                        <a:lnSpc>
                          <a:spcPct val="15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Xã hội, văn hóa</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 </a:t>
                      </a:r>
                      <a:endParaRPr b="0" i="0" sz="28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p:nvPr/>
        </p:nvSpPr>
        <p:spPr>
          <a:xfrm>
            <a:off x="74613" y="30163"/>
            <a:ext cx="8712200" cy="773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000" u="sng" cap="none" strike="noStrike">
                <a:solidFill>
                  <a:srgbClr val="FF0000"/>
                </a:solidFill>
                <a:latin typeface="Times New Roman"/>
                <a:ea typeface="Times New Roman"/>
                <a:cs typeface="Times New Roman"/>
                <a:sym typeface="Times New Roman"/>
              </a:rPr>
              <a:t>BÀI 10</a:t>
            </a:r>
            <a:r>
              <a:rPr b="1" i="1" lang="en-US" sz="2000" u="none" cap="none" strike="noStrike">
                <a:solidFill>
                  <a:srgbClr val="FF0000"/>
                </a:solidFill>
                <a:latin typeface="Times New Roman"/>
                <a:ea typeface="Times New Roman"/>
                <a:cs typeface="Times New Roman"/>
                <a:sym typeface="Times New Roman"/>
              </a:rPr>
              <a:t>. LIÊN XÔ VÀ ĐÔNG ÂU TỪ NĂM 1945 ĐẾN NĂM 1991</a:t>
            </a:r>
            <a:endParaRPr b="1" i="0" sz="20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20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2000" u="none" cap="none" strike="noStrike">
              <a:solidFill>
                <a:schemeClr val="dk1"/>
              </a:solidFill>
              <a:latin typeface="Times New Roman"/>
              <a:ea typeface="Times New Roman"/>
              <a:cs typeface="Times New Roman"/>
              <a:sym typeface="Times New Roman"/>
            </a:endParaRPr>
          </a:p>
        </p:txBody>
      </p:sp>
      <p:graphicFrame>
        <p:nvGraphicFramePr>
          <p:cNvPr id="105" name="Google Shape;105;p4"/>
          <p:cNvGraphicFramePr/>
          <p:nvPr/>
        </p:nvGraphicFramePr>
        <p:xfrm>
          <a:off x="290513" y="831850"/>
          <a:ext cx="3000000" cy="3000000"/>
        </p:xfrm>
        <a:graphic>
          <a:graphicData uri="http://schemas.openxmlformats.org/drawingml/2006/table">
            <a:tbl>
              <a:tblPr>
                <a:noFill/>
                <a:tableStyleId>{DE09CE17-4B9C-4DAD-AA43-27FEF25F82AA}</a:tableStyleId>
              </a:tblPr>
              <a:tblGrid>
                <a:gridCol w="1746250"/>
                <a:gridCol w="6750050"/>
              </a:tblGrid>
              <a:tr h="266700">
                <a:tc>
                  <a:txBody>
                    <a:bodyPr/>
                    <a:lstStyle/>
                    <a:p>
                      <a:pPr indent="0" lvl="0" marL="0" marR="0" rtl="0" algn="ctr">
                        <a:lnSpc>
                          <a:spcPct val="150000"/>
                        </a:lnSpc>
                        <a:spcBef>
                          <a:spcPts val="0"/>
                        </a:spcBef>
                        <a:spcAft>
                          <a:spcPts val="0"/>
                        </a:spcAft>
                        <a:buClr>
                          <a:srgbClr val="FF0000"/>
                        </a:buClr>
                        <a:buSzPts val="2000"/>
                        <a:buFont typeface="Times New Roman"/>
                        <a:buNone/>
                      </a:pPr>
                      <a:r>
                        <a:rPr b="1" i="0" lang="en-US" sz="2000" u="none" cap="none" strike="noStrike">
                          <a:solidFill>
                            <a:srgbClr val="FF0000"/>
                          </a:solidFill>
                          <a:latin typeface="Times New Roman"/>
                          <a:ea typeface="Times New Roman"/>
                          <a:cs typeface="Times New Roman"/>
                          <a:sym typeface="Times New Roman"/>
                        </a:rPr>
                        <a:t>Lĩnh vực</a:t>
                      </a:r>
                      <a:endParaRPr b="0" i="0" sz="2000" u="none" cap="none" strike="noStrike">
                        <a:solidFill>
                          <a:schemeClr val="dk1"/>
                        </a:solidFill>
                        <a:latin typeface="Times New Roman"/>
                        <a:ea typeface="Times New Roman"/>
                        <a:cs typeface="Times New Roman"/>
                        <a:sym typeface="Times New Roman"/>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FF0000"/>
                        </a:buClr>
                        <a:buSzPts val="2000"/>
                        <a:buFont typeface="Times New Roman"/>
                        <a:buNone/>
                      </a:pPr>
                      <a:r>
                        <a:rPr b="1" i="0" lang="en-US" sz="2000" u="none" cap="none" strike="noStrike">
                          <a:solidFill>
                            <a:srgbClr val="FF0000"/>
                          </a:solidFill>
                          <a:latin typeface="Times New Roman"/>
                          <a:ea typeface="Times New Roman"/>
                          <a:cs typeface="Times New Roman"/>
                          <a:sym typeface="Times New Roman"/>
                        </a:rPr>
                        <a:t>Nét chính</a:t>
                      </a:r>
                      <a:endParaRPr b="0" i="0" sz="2000" u="none" cap="none" strike="noStrike">
                        <a:solidFill>
                          <a:schemeClr val="dk1"/>
                        </a:solidFill>
                        <a:latin typeface="Times New Roman"/>
                        <a:ea typeface="Times New Roman"/>
                        <a:cs typeface="Times New Roman"/>
                        <a:sym typeface="Times New Roman"/>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59275">
                <a:tc>
                  <a:txBody>
                    <a:bodyPr/>
                    <a:lstStyle/>
                    <a:p>
                      <a:pPr indent="0" lvl="0" marL="0" marR="0" rtl="0" algn="ctr">
                        <a:lnSpc>
                          <a:spcPct val="150000"/>
                        </a:lnSpc>
                        <a:spcBef>
                          <a:spcPts val="0"/>
                        </a:spcBef>
                        <a:spcAft>
                          <a:spcPts val="0"/>
                        </a:spcAft>
                        <a:buClr>
                          <a:srgbClr val="000000"/>
                        </a:buClr>
                        <a:buSzPts val="2000"/>
                        <a:buFont typeface="Times New Roman"/>
                        <a:buNone/>
                      </a:pPr>
                      <a:r>
                        <a:rPr b="1" i="0" lang="en-US" sz="2000" u="none" cap="none" strike="noStrike">
                          <a:solidFill>
                            <a:srgbClr val="000000"/>
                          </a:solidFill>
                          <a:latin typeface="Times New Roman"/>
                          <a:ea typeface="Times New Roman"/>
                          <a:cs typeface="Times New Roman"/>
                          <a:sym typeface="Times New Roman"/>
                        </a:rPr>
                        <a:t>Chính trị</a:t>
                      </a:r>
                      <a:endParaRPr b="0" i="0" sz="2000" u="none" cap="none" strike="noStrike">
                        <a:solidFill>
                          <a:schemeClr val="dk1"/>
                        </a:solidFill>
                        <a:latin typeface="Times New Roman"/>
                        <a:ea typeface="Times New Roman"/>
                        <a:cs typeface="Times New Roman"/>
                        <a:sym typeface="Times New Roman"/>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Tiến hành bầu cử Xô viết các cấp, thực hiện dân chủ hoá hệ thống chính trị bằng cách khôi phục đại hội các tổ chức chính trị – xã hội từ năm 1949.</a:t>
                      </a:r>
                      <a:endParaRPr b="0" i="0" sz="24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Chủ trương duy trì hoà bình và an ninh thế giới, giúp đỡ to lớn về vật chất và tinh thần cho các nước xã hội chủ nghĩa và phong trào đấu tranh giải phóng dân tộc trên thế giới.</a:t>
                      </a:r>
                      <a:endParaRPr b="0" i="0" sz="24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5"/>
          <p:cNvSpPr/>
          <p:nvPr/>
        </p:nvSpPr>
        <p:spPr>
          <a:xfrm>
            <a:off x="74613" y="30163"/>
            <a:ext cx="8712200" cy="773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000" u="sng" cap="none" strike="noStrike">
                <a:solidFill>
                  <a:srgbClr val="FF0000"/>
                </a:solidFill>
                <a:latin typeface="Times New Roman"/>
                <a:ea typeface="Times New Roman"/>
                <a:cs typeface="Times New Roman"/>
                <a:sym typeface="Times New Roman"/>
              </a:rPr>
              <a:t>BÀI 10</a:t>
            </a:r>
            <a:r>
              <a:rPr b="1" i="1" lang="en-US" sz="2000" u="none" cap="none" strike="noStrike">
                <a:solidFill>
                  <a:srgbClr val="FF0000"/>
                </a:solidFill>
                <a:latin typeface="Times New Roman"/>
                <a:ea typeface="Times New Roman"/>
                <a:cs typeface="Times New Roman"/>
                <a:sym typeface="Times New Roman"/>
              </a:rPr>
              <a:t>. LIÊN XÔ VÀ ĐÔNG ÂU TỪ NĂM 1945 ĐẾN NĂM 1991</a:t>
            </a:r>
            <a:endParaRPr b="1" i="0" sz="20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20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2000" u="none" cap="none" strike="noStrike">
              <a:solidFill>
                <a:schemeClr val="dk1"/>
              </a:solidFill>
              <a:latin typeface="Times New Roman"/>
              <a:ea typeface="Times New Roman"/>
              <a:cs typeface="Times New Roman"/>
              <a:sym typeface="Times New Roman"/>
            </a:endParaRPr>
          </a:p>
        </p:txBody>
      </p:sp>
      <p:graphicFrame>
        <p:nvGraphicFramePr>
          <p:cNvPr id="111" name="Google Shape;111;p5"/>
          <p:cNvGraphicFramePr/>
          <p:nvPr/>
        </p:nvGraphicFramePr>
        <p:xfrm>
          <a:off x="290513" y="831850"/>
          <a:ext cx="3000000" cy="3000000"/>
        </p:xfrm>
        <a:graphic>
          <a:graphicData uri="http://schemas.openxmlformats.org/drawingml/2006/table">
            <a:tbl>
              <a:tblPr>
                <a:noFill/>
                <a:tableStyleId>{DE09CE17-4B9C-4DAD-AA43-27FEF25F82AA}</a:tableStyleId>
              </a:tblPr>
              <a:tblGrid>
                <a:gridCol w="1746250"/>
                <a:gridCol w="6750050"/>
              </a:tblGrid>
              <a:tr h="266700">
                <a:tc>
                  <a:txBody>
                    <a:bodyPr/>
                    <a:lstStyle/>
                    <a:p>
                      <a:pPr indent="0" lvl="0" marL="0" marR="0" rtl="0" algn="ctr">
                        <a:lnSpc>
                          <a:spcPct val="150000"/>
                        </a:lnSpc>
                        <a:spcBef>
                          <a:spcPts val="0"/>
                        </a:spcBef>
                        <a:spcAft>
                          <a:spcPts val="0"/>
                        </a:spcAft>
                        <a:buClr>
                          <a:srgbClr val="FF0000"/>
                        </a:buClr>
                        <a:buSzPts val="2000"/>
                        <a:buFont typeface="Times New Roman"/>
                        <a:buNone/>
                      </a:pPr>
                      <a:r>
                        <a:rPr b="1" i="0" lang="en-US" sz="2000" u="none" cap="none" strike="noStrike">
                          <a:solidFill>
                            <a:srgbClr val="FF0000"/>
                          </a:solidFill>
                          <a:latin typeface="Times New Roman"/>
                          <a:ea typeface="Times New Roman"/>
                          <a:cs typeface="Times New Roman"/>
                          <a:sym typeface="Times New Roman"/>
                        </a:rPr>
                        <a:t>Lĩnh vực</a:t>
                      </a:r>
                      <a:endParaRPr b="0" i="0" sz="2000" u="none" cap="none" strike="noStrike">
                        <a:solidFill>
                          <a:schemeClr val="dk1"/>
                        </a:solidFill>
                        <a:latin typeface="Times New Roman"/>
                        <a:ea typeface="Times New Roman"/>
                        <a:cs typeface="Times New Roman"/>
                        <a:sym typeface="Times New Roman"/>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50000"/>
                        </a:lnSpc>
                        <a:spcBef>
                          <a:spcPts val="0"/>
                        </a:spcBef>
                        <a:spcAft>
                          <a:spcPts val="0"/>
                        </a:spcAft>
                        <a:buClr>
                          <a:srgbClr val="FF0000"/>
                        </a:buClr>
                        <a:buSzPts val="2000"/>
                        <a:buFont typeface="Times New Roman"/>
                        <a:buNone/>
                      </a:pPr>
                      <a:r>
                        <a:rPr b="1" i="0" lang="en-US" sz="2000" u="none" cap="none" strike="noStrike">
                          <a:solidFill>
                            <a:srgbClr val="FF0000"/>
                          </a:solidFill>
                          <a:latin typeface="Times New Roman"/>
                          <a:ea typeface="Times New Roman"/>
                          <a:cs typeface="Times New Roman"/>
                          <a:sym typeface="Times New Roman"/>
                        </a:rPr>
                        <a:t>Nét chính</a:t>
                      </a:r>
                      <a:endParaRPr b="0" i="0" sz="2000" u="none" cap="none" strike="noStrike">
                        <a:solidFill>
                          <a:schemeClr val="dk1"/>
                        </a:solidFill>
                        <a:latin typeface="Times New Roman"/>
                        <a:ea typeface="Times New Roman"/>
                        <a:cs typeface="Times New Roman"/>
                        <a:sym typeface="Times New Roman"/>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59275">
                <a:tc>
                  <a:txBody>
                    <a:bodyPr/>
                    <a:lstStyle/>
                    <a:p>
                      <a:pPr indent="0" lvl="0" marL="0" marR="0" rtl="0" algn="ctr">
                        <a:lnSpc>
                          <a:spcPct val="150000"/>
                        </a:lnSpc>
                        <a:spcBef>
                          <a:spcPts val="0"/>
                        </a:spcBef>
                        <a:spcAft>
                          <a:spcPts val="0"/>
                        </a:spcAft>
                        <a:buClr>
                          <a:srgbClr val="000000"/>
                        </a:buClr>
                        <a:buSzPts val="2000"/>
                        <a:buFont typeface="Times New Roman"/>
                        <a:buNone/>
                      </a:pPr>
                      <a:r>
                        <a:rPr b="1" i="0" lang="en-US" sz="2000" u="none" cap="none" strike="noStrike">
                          <a:solidFill>
                            <a:srgbClr val="000000"/>
                          </a:solidFill>
                          <a:latin typeface="Times New Roman"/>
                          <a:ea typeface="Times New Roman"/>
                          <a:cs typeface="Times New Roman"/>
                          <a:sym typeface="Times New Roman"/>
                        </a:rPr>
                        <a:t>Chính trị</a:t>
                      </a:r>
                      <a:endParaRPr b="0" i="0" sz="2000" u="none" cap="none" strike="noStrike">
                        <a:solidFill>
                          <a:schemeClr val="dk1"/>
                        </a:solidFill>
                        <a:latin typeface="Times New Roman"/>
                        <a:ea typeface="Times New Roman"/>
                        <a:cs typeface="Times New Roman"/>
                        <a:sym typeface="Times New Roman"/>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Đầu những năm 80 của thế kỉ XX, Liên Xô lâm vào khủng hoảng chính trị. Trước tình hình đó, Liên Xô đã tiến hành công cuộc cải tổ (3 – 1985). Cải tổ chính trị được thực hiện với khẩu hiệu “dân chủ hoá”, “công khai hoá” đã xác lập chế độ đa nguyên, đa đảng và hệ thống chính quyền tổng thống.</a:t>
                      </a:r>
                      <a:endParaRPr b="0" i="0" sz="22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200"/>
                        <a:buFont typeface="Times New Roman"/>
                        <a:buNone/>
                      </a:pPr>
                      <a:r>
                        <a:rPr b="0" i="0" lang="en-US" sz="2200" u="none" cap="none" strike="noStrike">
                          <a:solidFill>
                            <a:srgbClr val="000000"/>
                          </a:solidFill>
                          <a:latin typeface="Times New Roman"/>
                          <a:ea typeface="Times New Roman"/>
                          <a:cs typeface="Times New Roman"/>
                          <a:sym typeface="Times New Roman"/>
                        </a:rPr>
                        <a:t>– Mâu thuẫn chính trị gia tăng, Đảng Cộng sản bị đình chỉ hoạt động, chính quyền Liên bang bị tê liệt, các nước cộng hoà tuyên bố độc lập, tách khỏi Liên bang dẫn đến việc M. Goóc-ba-chốp buộc phải từ chức Tổng thống vào ngày 25 – 12 – 1991, đánh dấu sự tan rã của Liên bang Xô viết.</a:t>
                      </a:r>
                      <a:endParaRPr b="0" i="0" sz="2200" u="none" cap="none" strike="noStrike">
                        <a:solidFill>
                          <a:schemeClr val="dk1"/>
                        </a:solidFill>
                        <a:latin typeface="Times New Roman"/>
                        <a:ea typeface="Times New Roman"/>
                        <a:cs typeface="Times New Roman"/>
                        <a:sym typeface="Times New Roman"/>
                      </a:endParaRPr>
                    </a:p>
                  </a:txBody>
                  <a:tcPr marT="0" marB="0" marR="57050" marL="570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6"/>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pic>
        <p:nvPicPr>
          <p:cNvPr id="117" name="Google Shape;117;p6"/>
          <p:cNvPicPr preferRelativeResize="0"/>
          <p:nvPr/>
        </p:nvPicPr>
        <p:blipFill rotWithShape="1">
          <a:blip r:embed="rId3">
            <a:alphaModFix/>
          </a:blip>
          <a:srcRect b="0" l="0" r="0" t="0"/>
          <a:stretch/>
        </p:blipFill>
        <p:spPr>
          <a:xfrm>
            <a:off x="323850" y="981075"/>
            <a:ext cx="8351838" cy="3240088"/>
          </a:xfrm>
          <a:prstGeom prst="rect">
            <a:avLst/>
          </a:prstGeom>
          <a:noFill/>
          <a:ln>
            <a:noFill/>
          </a:ln>
        </p:spPr>
      </p:pic>
      <p:sp>
        <p:nvSpPr>
          <p:cNvPr id="118" name="Google Shape;118;p6"/>
          <p:cNvSpPr/>
          <p:nvPr/>
        </p:nvSpPr>
        <p:spPr>
          <a:xfrm>
            <a:off x="323850" y="4221163"/>
            <a:ext cx="8351838" cy="2397125"/>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0" i="0" lang="en-US" sz="2800" u="none" cap="none" strike="noStrike">
                <a:solidFill>
                  <a:srgbClr val="FF0000"/>
                </a:solidFill>
                <a:latin typeface="Times New Roman"/>
                <a:ea typeface="Times New Roman"/>
                <a:cs typeface="Times New Roman"/>
                <a:sym typeface="Times New Roman"/>
              </a:rPr>
              <a:t>Đây là bức áp phích do hoạ sĩ Liên Xô Vích-to I-va-nốp vẽ năm 1958, thể hiện tình cảm, quan hệ nồng thắm giữa Liên Xô và Việt Nam, là một minh chứng sinh động cho sự ủng hộ, giúp đỡ của Liên Xô đối với Việt Nam nói riêng và các nước xã hội chủ nghĩa nói chung.</a:t>
            </a:r>
            <a:endParaRPr b="0" i="0" sz="2800" u="none" cap="none" strike="noStrike">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7"/>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graphicFrame>
        <p:nvGraphicFramePr>
          <p:cNvPr id="124" name="Google Shape;124;p7"/>
          <p:cNvGraphicFramePr/>
          <p:nvPr/>
        </p:nvGraphicFramePr>
        <p:xfrm>
          <a:off x="179388" y="774700"/>
          <a:ext cx="3000000" cy="3000000"/>
        </p:xfrm>
        <a:graphic>
          <a:graphicData uri="http://schemas.openxmlformats.org/drawingml/2006/table">
            <a:tbl>
              <a:tblPr>
                <a:noFill/>
                <a:tableStyleId>{DE09CE17-4B9C-4DAD-AA43-27FEF25F82AA}</a:tableStyleId>
              </a:tblPr>
              <a:tblGrid>
                <a:gridCol w="1792275"/>
                <a:gridCol w="6921500"/>
              </a:tblGrid>
              <a:tr h="304800">
                <a:tc>
                  <a:txBody>
                    <a:bodyPr/>
                    <a:lstStyle/>
                    <a:p>
                      <a:pPr indent="0" lvl="0" marL="0" marR="0" rtl="0" algn="ctr">
                        <a:lnSpc>
                          <a:spcPct val="150000"/>
                        </a:lnSpc>
                        <a:spcBef>
                          <a:spcPts val="0"/>
                        </a:spcBef>
                        <a:spcAft>
                          <a:spcPts val="0"/>
                        </a:spcAft>
                        <a:buClr>
                          <a:srgbClr val="000000"/>
                        </a:buClr>
                        <a:buSzPts val="2400"/>
                        <a:buFont typeface="Times New Roman"/>
                        <a:buNone/>
                      </a:pPr>
                      <a:r>
                        <a:rPr b="1" i="0" lang="en-US" sz="2400" u="none" cap="none" strike="noStrike">
                          <a:solidFill>
                            <a:srgbClr val="000000"/>
                          </a:solidFill>
                          <a:latin typeface="Times New Roman"/>
                          <a:ea typeface="Times New Roman"/>
                          <a:cs typeface="Times New Roman"/>
                          <a:sym typeface="Times New Roman"/>
                        </a:rPr>
                        <a:t>Kinh tế</a:t>
                      </a:r>
                      <a:endParaRPr b="0" i="0" sz="24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Năm 1946, Liên Xô bắt tay vào công cuộc khôi phục kinh tế, đến năm 1950 đã phục hồi được mức trước chiến tranh. Từ đây, Liên Xô tiến hành xây dựng cơ sở vật chất cho chủ nghĩa xã hội.</a:t>
                      </a:r>
                      <a:endParaRPr b="0" i="0" sz="2400" u="none" cap="none" strike="noStrike">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Đến những năm 60, Liên Xô trở thành cường quốc công nghiệp thứ hai thế giới (sau Mỹ). Liên Xô là nước đầu tiên trên thế giới phóng thành công vệ tinh nhân tạo (1957), phóng tàu vũ trụ có người lái vào quỹ đạo Trái Đất (1961), mở đầu kỉ nguyên chinh phục vũ trụ của loài người...</a:t>
                      </a:r>
                      <a:endParaRPr b="0" i="0" sz="24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8"/>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rgbClr val="000000"/>
              </a:solidFill>
              <a:latin typeface="Times New Roman"/>
              <a:ea typeface="Times New Roman"/>
              <a:cs typeface="Times New Roman"/>
              <a:sym typeface="Times New Roman"/>
            </a:endParaRPr>
          </a:p>
        </p:txBody>
      </p:sp>
      <p:graphicFrame>
        <p:nvGraphicFramePr>
          <p:cNvPr id="130" name="Google Shape;130;p8"/>
          <p:cNvGraphicFramePr/>
          <p:nvPr/>
        </p:nvGraphicFramePr>
        <p:xfrm>
          <a:off x="250825" y="741363"/>
          <a:ext cx="3000000" cy="3000000"/>
        </p:xfrm>
        <a:graphic>
          <a:graphicData uri="http://schemas.openxmlformats.org/drawingml/2006/table">
            <a:tbl>
              <a:tblPr>
                <a:noFill/>
                <a:tableStyleId>{DE09CE17-4B9C-4DAD-AA43-27FEF25F82AA}</a:tableStyleId>
              </a:tblPr>
              <a:tblGrid>
                <a:gridCol w="1755775"/>
                <a:gridCol w="6780225"/>
              </a:tblGrid>
              <a:tr h="304800">
                <a:tc>
                  <a:txBody>
                    <a:bodyPr/>
                    <a:lstStyle/>
                    <a:p>
                      <a:pPr indent="0" lvl="0" marL="0" marR="0" rtl="0" algn="ctr">
                        <a:lnSpc>
                          <a:spcPct val="150000"/>
                        </a:lnSpc>
                        <a:spcBef>
                          <a:spcPts val="0"/>
                        </a:spcBef>
                        <a:spcAft>
                          <a:spcPts val="0"/>
                        </a:spcAft>
                        <a:buClr>
                          <a:srgbClr val="000000"/>
                        </a:buClr>
                        <a:buSzPts val="2400"/>
                        <a:buFont typeface="Times New Roman"/>
                        <a:buNone/>
                      </a:pPr>
                      <a:r>
                        <a:rPr b="1" i="0" lang="en-US" sz="2400" u="none" cap="none" strike="noStrike">
                          <a:solidFill>
                            <a:srgbClr val="000000"/>
                          </a:solidFill>
                          <a:latin typeface="Times New Roman"/>
                          <a:ea typeface="Times New Roman"/>
                          <a:cs typeface="Times New Roman"/>
                          <a:sym typeface="Times New Roman"/>
                        </a:rPr>
                        <a:t>Kinh tế</a:t>
                      </a:r>
                      <a:endParaRPr b="0" i="0" sz="24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Từ giữa những năm 70 của thế kỉ XX, nền kinh tế Liên Xô có dấu hiệu trì trệ. Công cuộc cải tổ kinh tế được thực hiện từ năm 1985, nhưng thiếu đồng bộ và hiệu quả, dẫn đến khủng hoảng kinh tế trầm trọng trong những năm 1989 – 1991 với sự khan hiếm lương thực, thực phẩm và các hàng hoá tiêu dùng thiết yếu.</a:t>
                      </a:r>
                      <a:endParaRPr b="0" i="0" sz="2400" u="none" cap="none" strike="noStrike">
                        <a:solidFill>
                          <a:schemeClr val="dk1"/>
                        </a:solidFill>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9"/>
          <p:cNvSpPr/>
          <p:nvPr/>
        </p:nvSpPr>
        <p:spPr>
          <a:xfrm>
            <a:off x="74613" y="30163"/>
            <a:ext cx="8712200" cy="711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cap="none" strike="noStrike">
                <a:solidFill>
                  <a:srgbClr val="FF0000"/>
                </a:solidFill>
                <a:latin typeface="Times New Roman"/>
                <a:ea typeface="Times New Roman"/>
                <a:cs typeface="Times New Roman"/>
                <a:sym typeface="Times New Roman"/>
              </a:rPr>
              <a:t>BÀI 10</a:t>
            </a:r>
            <a:r>
              <a:rPr b="1" i="1" lang="en-US" sz="1800" u="none" cap="none" strike="noStrike">
                <a:solidFill>
                  <a:srgbClr val="FF0000"/>
                </a:solidFill>
                <a:latin typeface="Times New Roman"/>
                <a:ea typeface="Times New Roman"/>
                <a:cs typeface="Times New Roman"/>
                <a:sym typeface="Times New Roman"/>
              </a:rPr>
              <a:t>. LIÊN XÔ VÀ ĐÔNG ÂU TỪ NĂM 1945 ĐẾN NĂM 1991</a:t>
            </a:r>
            <a:endParaRPr b="1" i="0" sz="1800" u="none" cap="none" strike="noStrike">
              <a:solidFill>
                <a:srgbClr val="0070C0"/>
              </a:solidFill>
              <a:latin typeface="Times New Roman"/>
              <a:ea typeface="Times New Roman"/>
              <a:cs typeface="Times New Roman"/>
              <a:sym typeface="Times New Roman"/>
            </a:endParaRPr>
          </a:p>
          <a:p>
            <a:pPr indent="0" lvl="0" marL="0" marR="0" rtl="0" algn="ctr">
              <a:spcBef>
                <a:spcPts val="500"/>
              </a:spcBef>
              <a:spcAft>
                <a:spcPts val="0"/>
              </a:spcAft>
              <a:buNone/>
            </a:pPr>
            <a:r>
              <a:rPr b="1" i="0" lang="en-US" sz="1800" u="none" cap="none" strike="noStrike">
                <a:solidFill>
                  <a:srgbClr val="0070C0"/>
                </a:solidFill>
                <a:latin typeface="Times New Roman"/>
                <a:ea typeface="Times New Roman"/>
                <a:cs typeface="Times New Roman"/>
                <a:sym typeface="Times New Roman"/>
              </a:rPr>
              <a:t>1. Tình hình chính trị, kinh tế, xã hội và văn hoá của Liên Xô</a:t>
            </a:r>
            <a:endParaRPr b="0" i="0" sz="1800" u="none" cap="none" strike="noStrike">
              <a:solidFill>
                <a:schemeClr val="dk1"/>
              </a:solidFill>
              <a:latin typeface="Times New Roman"/>
              <a:ea typeface="Times New Roman"/>
              <a:cs typeface="Times New Roman"/>
              <a:sym typeface="Times New Roman"/>
            </a:endParaRPr>
          </a:p>
        </p:txBody>
      </p:sp>
      <p:pic>
        <p:nvPicPr>
          <p:cNvPr id="136" name="Google Shape;136;p9"/>
          <p:cNvPicPr preferRelativeResize="0"/>
          <p:nvPr/>
        </p:nvPicPr>
        <p:blipFill rotWithShape="1">
          <a:blip r:embed="rId3">
            <a:alphaModFix/>
          </a:blip>
          <a:srcRect b="0" l="0" r="0" t="0"/>
          <a:stretch/>
        </p:blipFill>
        <p:spPr>
          <a:xfrm>
            <a:off x="363538" y="908050"/>
            <a:ext cx="8494712" cy="3702050"/>
          </a:xfrm>
          <a:prstGeom prst="rect">
            <a:avLst/>
          </a:prstGeom>
          <a:noFill/>
          <a:ln>
            <a:noFill/>
          </a:ln>
        </p:spPr>
      </p:pic>
      <p:sp>
        <p:nvSpPr>
          <p:cNvPr id="137" name="Google Shape;137;p9"/>
          <p:cNvSpPr/>
          <p:nvPr/>
        </p:nvSpPr>
        <p:spPr>
          <a:xfrm>
            <a:off x="363538" y="4691063"/>
            <a:ext cx="8494712" cy="1673225"/>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0" i="0" lang="en-US" sz="2400" u="none" cap="none" strike="noStrike">
                <a:solidFill>
                  <a:srgbClr val="FF0000"/>
                </a:solidFill>
                <a:latin typeface="Times New Roman"/>
                <a:ea typeface="Times New Roman"/>
                <a:cs typeface="Times New Roman"/>
                <a:sym typeface="Times New Roman"/>
              </a:rPr>
              <a:t>Bức ảnh thể hiện sự sầm uất của thành phố Mát-xcơ-va với các toà nhà vừa hiện đại, vừa cổ kính. Trong đó, điểm nhấn là toà khách sạn U-crai-na được xây dựng năm 1953 và được coi là biểu tượng cho sự phát triển của Liên Xô trong nhưng nam 50 cua thế kỉ XX.</a:t>
            </a:r>
            <a:endParaRPr b="0" i="0" sz="2400" u="none" cap="none" strike="noStrike">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2024-06-29T10:38:23Z</dcterms:created>
  <dc:creator>Admin</dc:creator>
</cp:coreProperties>
</file>