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01" r:id="rId2"/>
    <p:sldId id="402" r:id="rId3"/>
    <p:sldId id="258" r:id="rId4"/>
    <p:sldId id="257" r:id="rId5"/>
    <p:sldId id="362" r:id="rId6"/>
    <p:sldId id="403" r:id="rId7"/>
    <p:sldId id="404" r:id="rId8"/>
    <p:sldId id="405" r:id="rId9"/>
    <p:sldId id="400" r:id="rId10"/>
    <p:sldId id="339" r:id="rId11"/>
    <p:sldId id="340" r:id="rId12"/>
    <p:sldId id="337" r:id="rId13"/>
    <p:sldId id="274" r:id="rId14"/>
    <p:sldId id="366" r:id="rId15"/>
    <p:sldId id="273" r:id="rId16"/>
    <p:sldId id="271" r:id="rId17"/>
    <p:sldId id="387" r:id="rId18"/>
    <p:sldId id="364" r:id="rId19"/>
    <p:sldId id="363" r:id="rId20"/>
    <p:sldId id="368" r:id="rId21"/>
    <p:sldId id="268" r:id="rId22"/>
    <p:sldId id="346" r:id="rId23"/>
    <p:sldId id="348" r:id="rId24"/>
    <p:sldId id="358" r:id="rId25"/>
    <p:sldId id="357" r:id="rId26"/>
    <p:sldId id="356" r:id="rId27"/>
    <p:sldId id="351" r:id="rId28"/>
    <p:sldId id="392" r:id="rId29"/>
    <p:sldId id="390" r:id="rId30"/>
    <p:sldId id="395" r:id="rId31"/>
    <p:sldId id="394" r:id="rId32"/>
    <p:sldId id="376" r:id="rId33"/>
    <p:sldId id="371" r:id="rId34"/>
    <p:sldId id="399" r:id="rId35"/>
    <p:sldId id="397" r:id="rId36"/>
    <p:sldId id="406" r:id="rId37"/>
    <p:sldId id="377" r:id="rId38"/>
    <p:sldId id="382" r:id="rId39"/>
    <p:sldId id="381" r:id="rId40"/>
    <p:sldId id="378" r:id="rId41"/>
    <p:sldId id="355" r:id="rId42"/>
    <p:sldId id="352" r:id="rId43"/>
    <p:sldId id="335" r:id="rId44"/>
    <p:sldId id="278" r:id="rId45"/>
    <p:sldId id="302" r:id="rId46"/>
    <p:sldId id="303" r:id="rId47"/>
    <p:sldId id="304" r:id="rId48"/>
    <p:sldId id="305" r:id="rId49"/>
    <p:sldId id="289" r:id="rId50"/>
    <p:sldId id="318" r:id="rId51"/>
    <p:sldId id="324" r:id="rId52"/>
    <p:sldId id="330" r:id="rId53"/>
    <p:sldId id="326" r:id="rId54"/>
    <p:sldId id="328" r:id="rId55"/>
    <p:sldId id="285" r:id="rId56"/>
    <p:sldId id="386" r:id="rId57"/>
    <p:sldId id="384" r:id="rId5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368AA"/>
    <a:srgbClr val="F1BDDC"/>
    <a:srgbClr val="FEDFD4"/>
    <a:srgbClr val="D9D5D8"/>
    <a:srgbClr val="EF3C2D"/>
    <a:srgbClr val="9DCEE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5326" autoAdjust="0"/>
  </p:normalViewPr>
  <p:slideViewPr>
    <p:cSldViewPr snapToGrid="0">
      <p:cViewPr varScale="1">
        <p:scale>
          <a:sx n="88" d="100"/>
          <a:sy n="88" d="100"/>
        </p:scale>
        <p:origin x="-57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5D3768-E91C-4B8F-89B3-653D9E3EB8EE}" type="datetimeFigureOut">
              <a:rPr lang="en-US"/>
              <a:pPr>
                <a:defRPr/>
              </a:pPr>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B9D80D-5876-4A98-8C56-DE5BE9D94C51}" type="slidenum">
              <a:rPr lang="en-US"/>
              <a:pPr/>
              <a:t>‹#›</a:t>
            </a:fld>
            <a:endParaRPr lang="en-US"/>
          </a:p>
        </p:txBody>
      </p:sp>
    </p:spTree>
    <p:extLst>
      <p:ext uri="{BB962C8B-B14F-4D97-AF65-F5344CB8AC3E}">
        <p14:creationId xmlns:p14="http://schemas.microsoft.com/office/powerpoint/2010/main" val="475625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C014E57-E40C-422E-8B64-47CDE1E3D633}" type="slidenum">
              <a:rPr lang="en-US" altLang="en-US"/>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663C0FC-8D2E-4992-B941-C0F87D62E048}" type="slidenum">
              <a:rPr lang="en-US" altLang="en-US">
                <a:latin typeface="Times New Roman" pitchFamily="18" charset="0"/>
                <a:cs typeface="Lucida Sans Unicode" pitchFamily="34" charset="0"/>
              </a:rPr>
              <a:pPr/>
              <a:t>22</a:t>
            </a:fld>
            <a:endParaRPr lang="en-US" altLang="en-US">
              <a:latin typeface="Times New Roman" pitchFamily="18" charset="0"/>
              <a:cs typeface="Lucida Sans Unicode" pitchFamily="34" charset="0"/>
            </a:endParaRPr>
          </a:p>
        </p:txBody>
      </p:sp>
      <p:sp>
        <p:nvSpPr>
          <p:cNvPr id="3072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vi-VN" alt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Calibri"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C8C8496-F8C3-45D3-AEAC-7D0483913531}" type="slidenum">
              <a:rPr lang="en-US" altLang="en-US">
                <a:latin typeface="Arial" pitchFamily="34" charset="0"/>
                <a:cs typeface="Arial" pitchFamily="34" charset="0"/>
              </a:rPr>
              <a:pPr/>
              <a:t>23</a:t>
            </a:fld>
            <a:endParaRPr lang="en-US" altLang="en-US">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028625B-E791-4ED8-92CF-B734A021B84F}" type="slidenum">
              <a:rPr lang="en-US" altLang="en-US">
                <a:latin typeface="Times New Roman" pitchFamily="18" charset="0"/>
                <a:cs typeface="Lucida Sans Unicode" pitchFamily="34" charset="0"/>
              </a:rPr>
              <a:pPr/>
              <a:t>28</a:t>
            </a:fld>
            <a:endParaRPr lang="en-US" altLang="en-US">
              <a:latin typeface="Times New Roman" pitchFamily="18" charset="0"/>
              <a:cs typeface="Lucida Sans Unicode" pitchFamily="34" charset="0"/>
            </a:endParaRPr>
          </a:p>
        </p:txBody>
      </p:sp>
      <p:sp>
        <p:nvSpPr>
          <p:cNvPr id="3891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6"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vi-VN" alt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C185A81-ADBB-4EAF-850E-68AC2E8AA971}" type="slidenum">
              <a:rPr lang="en-US" altLang="en-US">
                <a:latin typeface="Times New Roman" pitchFamily="18" charset="0"/>
              </a:rPr>
              <a:pPr/>
              <a:t>33</a:t>
            </a:fld>
            <a:endParaRPr lang="en-US" altLang="en-US">
              <a:latin typeface="Times New Roman" pitchFamily="18"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5CE8CF-4198-4DBC-A9B6-3AFC9FE2774D}" type="datetimeFigureOut">
              <a:rPr lang="en-US"/>
              <a:pPr>
                <a:defRPr/>
              </a:pPr>
              <a:t>9/5/2024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74C137-339E-408C-88BA-326A26A94C60}" type="slidenum">
              <a:rPr lang="en-US"/>
              <a:pPr/>
              <a:t>‹#›</a:t>
            </a:fld>
            <a:endParaRPr lang="en-US"/>
          </a:p>
        </p:txBody>
      </p:sp>
    </p:spTree>
    <p:extLst>
      <p:ext uri="{BB962C8B-B14F-4D97-AF65-F5344CB8AC3E}">
        <p14:creationId xmlns:p14="http://schemas.microsoft.com/office/powerpoint/2010/main" val="233373532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061B89-8FDA-4FD2-A35E-DB8F5FBD20B0}" type="datetimeFigureOut">
              <a:rPr lang="en-US"/>
              <a:pPr>
                <a:defRPr/>
              </a:pPr>
              <a:t>9/5/2024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DE96225-C1D5-49F0-A78E-9650281CBA94}" type="slidenum">
              <a:rPr lang="en-US"/>
              <a:pPr/>
              <a:t>‹#›</a:t>
            </a:fld>
            <a:endParaRPr lang="en-US"/>
          </a:p>
        </p:txBody>
      </p:sp>
    </p:spTree>
    <p:extLst>
      <p:ext uri="{BB962C8B-B14F-4D97-AF65-F5344CB8AC3E}">
        <p14:creationId xmlns:p14="http://schemas.microsoft.com/office/powerpoint/2010/main" val="286681687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400D0E-8738-4A8C-A584-8655F3AA175B}" type="datetimeFigureOut">
              <a:rPr lang="en-US"/>
              <a:pPr>
                <a:defRPr/>
              </a:pPr>
              <a:t>9/5/2024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1E7A6D-2015-44A4-81B1-4E8167BA9C7A}" type="slidenum">
              <a:rPr lang="en-US"/>
              <a:pPr/>
              <a:t>‹#›</a:t>
            </a:fld>
            <a:endParaRPr lang="en-US"/>
          </a:p>
        </p:txBody>
      </p:sp>
    </p:spTree>
    <p:extLst>
      <p:ext uri="{BB962C8B-B14F-4D97-AF65-F5344CB8AC3E}">
        <p14:creationId xmlns:p14="http://schemas.microsoft.com/office/powerpoint/2010/main" val="341209753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1ACDD486-3D12-4620-B5B5-5AD4F9322002}" type="slidenum">
              <a:rPr lang="en-US" altLang="en-US"/>
              <a:pPr/>
              <a:t>‹#›</a:t>
            </a:fld>
            <a:endParaRPr lang="en-US" altLang="en-US"/>
          </a:p>
        </p:txBody>
      </p:sp>
    </p:spTree>
    <p:extLst>
      <p:ext uri="{BB962C8B-B14F-4D97-AF65-F5344CB8AC3E}">
        <p14:creationId xmlns:p14="http://schemas.microsoft.com/office/powerpoint/2010/main" val="353064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FC6861AA-05A2-4F2F-9DE3-E76566FAD907}" type="slidenum">
              <a:rPr lang="en-US" altLang="en-US"/>
              <a:pPr/>
              <a:t>‹#›</a:t>
            </a:fld>
            <a:endParaRPr lang="en-US" altLang="en-US"/>
          </a:p>
        </p:txBody>
      </p:sp>
    </p:spTree>
    <p:extLst>
      <p:ext uri="{BB962C8B-B14F-4D97-AF65-F5344CB8AC3E}">
        <p14:creationId xmlns:p14="http://schemas.microsoft.com/office/powerpoint/2010/main" val="145603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973E96EA-D5CE-4AB0-880C-EB2A97C989F5}" type="slidenum">
              <a:rPr lang="en-US" altLang="en-US"/>
              <a:pPr/>
              <a:t>‹#›</a:t>
            </a:fld>
            <a:endParaRPr lang="en-US" altLang="en-US"/>
          </a:p>
        </p:txBody>
      </p:sp>
    </p:spTree>
    <p:extLst>
      <p:ext uri="{BB962C8B-B14F-4D97-AF65-F5344CB8AC3E}">
        <p14:creationId xmlns:p14="http://schemas.microsoft.com/office/powerpoint/2010/main" val="8834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C5FECD4E-B5D0-4A3B-BF8C-2BFD047BB06B}" type="slidenum">
              <a:rPr lang="en-US" altLang="en-US"/>
              <a:pPr/>
              <a:t>‹#›</a:t>
            </a:fld>
            <a:endParaRPr lang="en-US" altLang="en-US"/>
          </a:p>
        </p:txBody>
      </p:sp>
    </p:spTree>
    <p:extLst>
      <p:ext uri="{BB962C8B-B14F-4D97-AF65-F5344CB8AC3E}">
        <p14:creationId xmlns:p14="http://schemas.microsoft.com/office/powerpoint/2010/main" val="370067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84DAFC-844D-4485-8F54-8FA15C6F64C3}" type="datetimeFigureOut">
              <a:rPr lang="en-US"/>
              <a:pPr>
                <a:defRPr/>
              </a:pPr>
              <a:t>9/5/2024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274EA9-B2E7-4FA0-AF76-B0E286427B72}" type="slidenum">
              <a:rPr lang="en-US"/>
              <a:pPr/>
              <a:t>‹#›</a:t>
            </a:fld>
            <a:endParaRPr lang="en-US"/>
          </a:p>
        </p:txBody>
      </p:sp>
    </p:spTree>
    <p:extLst>
      <p:ext uri="{BB962C8B-B14F-4D97-AF65-F5344CB8AC3E}">
        <p14:creationId xmlns:p14="http://schemas.microsoft.com/office/powerpoint/2010/main" val="40013459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1FF75F2-62D8-4323-A9F6-926D143DC62C}" type="datetimeFigureOut">
              <a:rPr lang="en-US"/>
              <a:pPr>
                <a:defRPr/>
              </a:pPr>
              <a:t>9/5/2024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2DF68A-B6BB-48DB-B4B0-74A7824D16B2}" type="slidenum">
              <a:rPr lang="en-US"/>
              <a:pPr/>
              <a:t>‹#›</a:t>
            </a:fld>
            <a:endParaRPr lang="en-US"/>
          </a:p>
        </p:txBody>
      </p:sp>
    </p:spTree>
    <p:extLst>
      <p:ext uri="{BB962C8B-B14F-4D97-AF65-F5344CB8AC3E}">
        <p14:creationId xmlns:p14="http://schemas.microsoft.com/office/powerpoint/2010/main" val="331739175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6B2848-4CD2-4C4A-83FA-8581C63E3221}" type="datetimeFigureOut">
              <a:rPr lang="en-US"/>
              <a:pPr>
                <a:defRPr/>
              </a:pPr>
              <a:t>9/5/2024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AD9D40-806C-4F0B-A4A0-85FB9ED4FF6D}" type="slidenum">
              <a:rPr lang="en-US"/>
              <a:pPr/>
              <a:t>‹#›</a:t>
            </a:fld>
            <a:endParaRPr lang="en-US"/>
          </a:p>
        </p:txBody>
      </p:sp>
    </p:spTree>
    <p:extLst>
      <p:ext uri="{BB962C8B-B14F-4D97-AF65-F5344CB8AC3E}">
        <p14:creationId xmlns:p14="http://schemas.microsoft.com/office/powerpoint/2010/main" val="328437852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F6EC0B6-C543-47AA-AE0A-3401F33EE937}" type="datetimeFigureOut">
              <a:rPr lang="en-US"/>
              <a:pPr>
                <a:defRPr/>
              </a:pPr>
              <a:t>9/5/2024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31CF2FF-F1C5-4A39-A048-DD3B2FE5F0A5}" type="slidenum">
              <a:rPr lang="en-US"/>
              <a:pPr/>
              <a:t>‹#›</a:t>
            </a:fld>
            <a:endParaRPr lang="en-US"/>
          </a:p>
        </p:txBody>
      </p:sp>
    </p:spTree>
    <p:extLst>
      <p:ext uri="{BB962C8B-B14F-4D97-AF65-F5344CB8AC3E}">
        <p14:creationId xmlns:p14="http://schemas.microsoft.com/office/powerpoint/2010/main" val="269500700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42180D7-7E80-4E4B-94C7-EC88A717F9D0}" type="datetimeFigureOut">
              <a:rPr lang="en-US"/>
              <a:pPr>
                <a:defRPr/>
              </a:pPr>
              <a:t>9/5/2024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59155D0-EE4A-4709-A132-DFC683DEC4B5}" type="slidenum">
              <a:rPr lang="en-US"/>
              <a:pPr/>
              <a:t>‹#›</a:t>
            </a:fld>
            <a:endParaRPr lang="en-US"/>
          </a:p>
        </p:txBody>
      </p:sp>
    </p:spTree>
    <p:extLst>
      <p:ext uri="{BB962C8B-B14F-4D97-AF65-F5344CB8AC3E}">
        <p14:creationId xmlns:p14="http://schemas.microsoft.com/office/powerpoint/2010/main" val="269383211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0C1AEC-9B82-4A10-BB1D-B67375AFBF7F}" type="datetimeFigureOut">
              <a:rPr lang="en-US"/>
              <a:pPr>
                <a:defRPr/>
              </a:pPr>
              <a:t>9/5/2024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BA1362F-30C8-403F-A8C9-F8BF108C220F}" type="slidenum">
              <a:rPr lang="en-US"/>
              <a:pPr/>
              <a:t>‹#›</a:t>
            </a:fld>
            <a:endParaRPr lang="en-US"/>
          </a:p>
        </p:txBody>
      </p:sp>
    </p:spTree>
    <p:extLst>
      <p:ext uri="{BB962C8B-B14F-4D97-AF65-F5344CB8AC3E}">
        <p14:creationId xmlns:p14="http://schemas.microsoft.com/office/powerpoint/2010/main" val="400800784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63548C-2592-4C84-A35B-A7983D42E6BE}" type="datetimeFigureOut">
              <a:rPr lang="en-US"/>
              <a:pPr>
                <a:defRPr/>
              </a:pPr>
              <a:t>9/5/2024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09CE28D-0AED-4D20-865C-FAF04157BC14}" type="slidenum">
              <a:rPr lang="en-US"/>
              <a:pPr/>
              <a:t>‹#›</a:t>
            </a:fld>
            <a:endParaRPr lang="en-US"/>
          </a:p>
        </p:txBody>
      </p:sp>
    </p:spTree>
    <p:extLst>
      <p:ext uri="{BB962C8B-B14F-4D97-AF65-F5344CB8AC3E}">
        <p14:creationId xmlns:p14="http://schemas.microsoft.com/office/powerpoint/2010/main" val="366854569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5660FA-88E5-48BD-B958-8DA0D22815B3}" type="datetimeFigureOut">
              <a:rPr lang="en-US"/>
              <a:pPr>
                <a:defRPr/>
              </a:pPr>
              <a:t>9/5/2024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4658689-39A1-4725-A69B-5487325E1D97}" type="slidenum">
              <a:rPr lang="en-US"/>
              <a:pPr/>
              <a:t>‹#›</a:t>
            </a:fld>
            <a:endParaRPr lang="en-US"/>
          </a:p>
        </p:txBody>
      </p:sp>
    </p:spTree>
    <p:extLst>
      <p:ext uri="{BB962C8B-B14F-4D97-AF65-F5344CB8AC3E}">
        <p14:creationId xmlns:p14="http://schemas.microsoft.com/office/powerpoint/2010/main" val="42411969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1A13771-1060-4882-B4A0-7E4D75005309}" type="datetimeFigureOut">
              <a:rPr lang="en-US"/>
              <a:pPr>
                <a:defRPr/>
              </a:pPr>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E2291C1-5FEE-45D4-BEF9-CAE0F02878C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vi.wikipedia.org/wiki/H%C3%ACnh:Boeing_B-52_dropping_bombs.jpg" TargetMode="External"/><Relationship Id="rId1" Type="http://schemas.openxmlformats.org/officeDocument/2006/relationships/slideLayout" Target="../slideLayouts/slideLayout2.xml"/><Relationship Id="rId6" Type="http://schemas.openxmlformats.org/officeDocument/2006/relationships/hyperlink" Target="http://vi.wikipedia.org/wiki/H%C3%ACnh:Fat_man.jpg" TargetMode="External"/><Relationship Id="rId5" Type="http://schemas.openxmlformats.org/officeDocument/2006/relationships/image" Target="../media/image23.jpeg"/><Relationship Id="rId4" Type="http://schemas.openxmlformats.org/officeDocument/2006/relationships/hyperlink" Target="http://vi.wikipedia.org/wiki/H%C3%ACnh:Atlas_missile_launch.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vi.wikipedia.org/wiki/H%C3%ACnh:Burning_Viet_Cong_base_camp.jpg"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5"/>
          <p:cNvGrpSpPr>
            <a:grpSpLocks/>
          </p:cNvGrpSpPr>
          <p:nvPr/>
        </p:nvGrpSpPr>
        <p:grpSpPr bwMode="auto">
          <a:xfrm>
            <a:off x="6096000" y="0"/>
            <a:ext cx="6096000" cy="6858000"/>
            <a:chOff x="6096000" y="0"/>
            <a:chExt cx="6096000" cy="6858000"/>
          </a:xfrm>
        </p:grpSpPr>
        <p:sp>
          <p:nvSpPr>
            <p:cNvPr id="3" name="Rectangle 2"/>
            <p:cNvSpPr/>
            <p:nvPr/>
          </p:nvSpPr>
          <p:spPr>
            <a:xfrm>
              <a:off x="6096000" y="0"/>
              <a:ext cx="609600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23" name="TextBox 4"/>
            <p:cNvSpPr txBox="1">
              <a:spLocks noChangeArrowheads="1"/>
            </p:cNvSpPr>
            <p:nvPr/>
          </p:nvSpPr>
          <p:spPr bwMode="auto">
            <a:xfrm>
              <a:off x="6964219" y="1387566"/>
              <a:ext cx="42487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endParaRPr lang="en-US" altLang="en-US" sz="3600" b="1"/>
            </a:p>
          </p:txBody>
        </p:sp>
      </p:grpSp>
      <p:grpSp>
        <p:nvGrpSpPr>
          <p:cNvPr id="17411" name="Group 14"/>
          <p:cNvGrpSpPr>
            <a:grpSpLocks/>
          </p:cNvGrpSpPr>
          <p:nvPr/>
        </p:nvGrpSpPr>
        <p:grpSpPr bwMode="auto">
          <a:xfrm>
            <a:off x="0" y="0"/>
            <a:ext cx="6096000" cy="6858000"/>
            <a:chOff x="0" y="1"/>
            <a:chExt cx="6096000" cy="6858000"/>
          </a:xfrm>
        </p:grpSpPr>
        <p:sp>
          <p:nvSpPr>
            <p:cNvPr id="2" name="Rectangle 1"/>
            <p:cNvSpPr/>
            <p:nvPr/>
          </p:nvSpPr>
          <p:spPr>
            <a:xfrm>
              <a:off x="0" y="1"/>
              <a:ext cx="6096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20" name="TextBox 3"/>
            <p:cNvSpPr txBox="1">
              <a:spLocks noChangeArrowheads="1"/>
            </p:cNvSpPr>
            <p:nvPr/>
          </p:nvSpPr>
          <p:spPr bwMode="auto">
            <a:xfrm>
              <a:off x="923636" y="1429299"/>
              <a:ext cx="42487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endParaRPr lang="en-US" altLang="en-US" sz="3600" b="1">
                <a:solidFill>
                  <a:srgbClr val="112D4E"/>
                </a:solidFill>
              </a:endParaRPr>
            </a:p>
          </p:txBody>
        </p:sp>
        <p:sp>
          <p:nvSpPr>
            <p:cNvPr id="17421" name="TextBox 10"/>
            <p:cNvSpPr txBox="1">
              <a:spLocks noChangeArrowheads="1"/>
            </p:cNvSpPr>
            <p:nvPr/>
          </p:nvSpPr>
          <p:spPr bwMode="auto">
            <a:xfrm>
              <a:off x="951345" y="1969411"/>
              <a:ext cx="4248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endParaRPr lang="en-US" altLang="en-US" b="1">
                <a:solidFill>
                  <a:srgbClr val="990000"/>
                </a:solidFill>
              </a:endParaRPr>
            </a:p>
          </p:txBody>
        </p:sp>
      </p:grpSp>
      <p:sp>
        <p:nvSpPr>
          <p:cNvPr id="6" name="Rectangle: Rounded Corners 5"/>
          <p:cNvSpPr/>
          <p:nvPr/>
        </p:nvSpPr>
        <p:spPr>
          <a:xfrm>
            <a:off x="6227763" y="1857375"/>
            <a:ext cx="5935662" cy="234315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kern="0" dirty="0" err="1">
                <a:solidFill>
                  <a:schemeClr val="tx1"/>
                </a:solidFill>
                <a:cs typeface="Arial" pitchFamily="34" charset="0"/>
              </a:rPr>
              <a:t>Nhóm</a:t>
            </a:r>
            <a:r>
              <a:rPr lang="en-US" sz="3200" b="1" kern="0" dirty="0">
                <a:solidFill>
                  <a:schemeClr val="tx1"/>
                </a:solidFill>
                <a:cs typeface="Arial" pitchFamily="34" charset="0"/>
              </a:rPr>
              <a:t> 2: </a:t>
            </a:r>
            <a:r>
              <a:rPr lang="en-US" sz="3200" b="1" kern="0" dirty="0" err="1">
                <a:solidFill>
                  <a:schemeClr val="tx1"/>
                </a:solidFill>
                <a:cs typeface="Arial" pitchFamily="34" charset="0"/>
              </a:rPr>
              <a:t>Để</a:t>
            </a:r>
            <a:r>
              <a:rPr lang="en-US" sz="3200" b="1" kern="0" dirty="0">
                <a:solidFill>
                  <a:schemeClr val="tx1"/>
                </a:solidFill>
                <a:cs typeface="Arial" pitchFamily="34" charset="0"/>
              </a:rPr>
              <a:t> </a:t>
            </a:r>
            <a:r>
              <a:rPr lang="en-US" sz="3200" b="1" kern="0" dirty="0" err="1">
                <a:solidFill>
                  <a:schemeClr val="tx1"/>
                </a:solidFill>
                <a:cs typeface="Arial" pitchFamily="34" charset="0"/>
              </a:rPr>
              <a:t>chống</a:t>
            </a:r>
            <a:r>
              <a:rPr lang="en-US" sz="3200" b="1" kern="0" dirty="0">
                <a:solidFill>
                  <a:schemeClr val="tx1"/>
                </a:solidFill>
                <a:cs typeface="Arial" pitchFamily="34" charset="0"/>
              </a:rPr>
              <a:t> </a:t>
            </a:r>
            <a:r>
              <a:rPr lang="en-US" sz="3200" b="1" kern="0" dirty="0" err="1">
                <a:solidFill>
                  <a:schemeClr val="tx1"/>
                </a:solidFill>
                <a:cs typeface="Arial" pitchFamily="34" charset="0"/>
              </a:rPr>
              <a:t>lại</a:t>
            </a:r>
            <a:r>
              <a:rPr lang="en-US" sz="3200" b="1" kern="0" dirty="0">
                <a:solidFill>
                  <a:schemeClr val="tx1"/>
                </a:solidFill>
                <a:cs typeface="Arial" pitchFamily="34" charset="0"/>
              </a:rPr>
              <a:t> </a:t>
            </a:r>
            <a:r>
              <a:rPr lang="en-US" sz="3200" b="1" kern="0" dirty="0" err="1">
                <a:solidFill>
                  <a:schemeClr val="tx1"/>
                </a:solidFill>
                <a:cs typeface="Arial" pitchFamily="34" charset="0"/>
              </a:rPr>
              <a:t>Liên</a:t>
            </a:r>
            <a:r>
              <a:rPr lang="en-US" sz="3200" b="1" kern="0" dirty="0">
                <a:solidFill>
                  <a:schemeClr val="tx1"/>
                </a:solidFill>
                <a:cs typeface="Arial" pitchFamily="34" charset="0"/>
              </a:rPr>
              <a:t> </a:t>
            </a:r>
            <a:r>
              <a:rPr lang="en-US" sz="3200" b="1" kern="0" dirty="0" err="1">
                <a:solidFill>
                  <a:schemeClr val="tx1"/>
                </a:solidFill>
                <a:cs typeface="Arial" pitchFamily="34" charset="0"/>
              </a:rPr>
              <a:t>Xô</a:t>
            </a:r>
            <a:r>
              <a:rPr lang="en-US" sz="3200" b="1" kern="0" dirty="0">
                <a:solidFill>
                  <a:schemeClr val="tx1"/>
                </a:solidFill>
                <a:cs typeface="Arial" pitchFamily="34" charset="0"/>
              </a:rPr>
              <a:t> </a:t>
            </a:r>
            <a:r>
              <a:rPr lang="en-US" sz="3200" b="1" kern="0" dirty="0" err="1">
                <a:solidFill>
                  <a:schemeClr val="tx1"/>
                </a:solidFill>
                <a:cs typeface="Arial" pitchFamily="34" charset="0"/>
              </a:rPr>
              <a:t>và</a:t>
            </a:r>
            <a:r>
              <a:rPr lang="en-US" sz="3200" b="1" kern="0" dirty="0">
                <a:solidFill>
                  <a:schemeClr val="tx1"/>
                </a:solidFill>
                <a:cs typeface="Arial" pitchFamily="34" charset="0"/>
              </a:rPr>
              <a:t> </a:t>
            </a:r>
            <a:r>
              <a:rPr lang="en-US" sz="3200" b="1" kern="0" dirty="0" err="1">
                <a:solidFill>
                  <a:schemeClr val="tx1"/>
                </a:solidFill>
                <a:cs typeface="Arial" pitchFamily="34" charset="0"/>
              </a:rPr>
              <a:t>các</a:t>
            </a:r>
            <a:r>
              <a:rPr lang="en-US" sz="3200" b="1" kern="0" dirty="0">
                <a:solidFill>
                  <a:schemeClr val="tx1"/>
                </a:solidFill>
                <a:cs typeface="Arial" pitchFamily="34" charset="0"/>
              </a:rPr>
              <a:t> </a:t>
            </a:r>
            <a:r>
              <a:rPr lang="en-US" sz="3200" b="1" kern="0" dirty="0" err="1">
                <a:solidFill>
                  <a:schemeClr val="tx1"/>
                </a:solidFill>
                <a:cs typeface="Arial" pitchFamily="34" charset="0"/>
              </a:rPr>
              <a:t>nước</a:t>
            </a:r>
            <a:r>
              <a:rPr lang="en-US" sz="3200" b="1" kern="0" dirty="0">
                <a:solidFill>
                  <a:schemeClr val="tx1"/>
                </a:solidFill>
                <a:cs typeface="Arial" pitchFamily="34" charset="0"/>
              </a:rPr>
              <a:t> </a:t>
            </a:r>
            <a:r>
              <a:rPr lang="en-US" sz="3200" b="1" kern="0" dirty="0" err="1">
                <a:solidFill>
                  <a:schemeClr val="tx1"/>
                </a:solidFill>
                <a:cs typeface="Arial" pitchFamily="34" charset="0"/>
              </a:rPr>
              <a:t>xã</a:t>
            </a:r>
            <a:r>
              <a:rPr lang="en-US" sz="3200" b="1" kern="0" dirty="0">
                <a:solidFill>
                  <a:schemeClr val="tx1"/>
                </a:solidFill>
                <a:cs typeface="Arial" pitchFamily="34" charset="0"/>
              </a:rPr>
              <a:t> </a:t>
            </a:r>
            <a:r>
              <a:rPr lang="en-US" sz="3200" b="1" kern="0" dirty="0" err="1">
                <a:solidFill>
                  <a:schemeClr val="tx1"/>
                </a:solidFill>
                <a:cs typeface="Arial" pitchFamily="34" charset="0"/>
              </a:rPr>
              <a:t>hội</a:t>
            </a:r>
            <a:r>
              <a:rPr lang="en-US" sz="3200" b="1" kern="0" dirty="0">
                <a:solidFill>
                  <a:schemeClr val="tx1"/>
                </a:solidFill>
                <a:cs typeface="Arial" pitchFamily="34" charset="0"/>
              </a:rPr>
              <a:t> </a:t>
            </a:r>
            <a:r>
              <a:rPr lang="en-US" sz="3200" b="1" kern="0" dirty="0" err="1">
                <a:solidFill>
                  <a:schemeClr val="tx1"/>
                </a:solidFill>
                <a:cs typeface="Arial" pitchFamily="34" charset="0"/>
              </a:rPr>
              <a:t>chủ</a:t>
            </a:r>
            <a:r>
              <a:rPr lang="en-US" sz="3200" b="1" kern="0" dirty="0">
                <a:solidFill>
                  <a:schemeClr val="tx1"/>
                </a:solidFill>
                <a:cs typeface="Arial" pitchFamily="34" charset="0"/>
              </a:rPr>
              <a:t> </a:t>
            </a:r>
            <a:r>
              <a:rPr lang="en-US" sz="3200" b="1" kern="0" dirty="0" err="1">
                <a:solidFill>
                  <a:schemeClr val="tx1"/>
                </a:solidFill>
                <a:cs typeface="Arial" pitchFamily="34" charset="0"/>
              </a:rPr>
              <a:t>nghĩa</a:t>
            </a:r>
            <a:r>
              <a:rPr lang="en-US" sz="3200" b="1" kern="0" dirty="0">
                <a:solidFill>
                  <a:schemeClr val="tx1"/>
                </a:solidFill>
                <a:cs typeface="Arial" pitchFamily="34" charset="0"/>
              </a:rPr>
              <a:t> </a:t>
            </a:r>
            <a:r>
              <a:rPr lang="en-US" sz="3200" b="1" kern="0" dirty="0" err="1">
                <a:solidFill>
                  <a:schemeClr val="tx1"/>
                </a:solidFill>
                <a:cs typeface="Arial" pitchFamily="34" charset="0"/>
              </a:rPr>
              <a:t>Mĩ</a:t>
            </a:r>
            <a:r>
              <a:rPr lang="en-US" sz="3200" b="1" kern="0" dirty="0">
                <a:solidFill>
                  <a:schemeClr val="tx1"/>
                </a:solidFill>
                <a:cs typeface="Arial" pitchFamily="34" charset="0"/>
              </a:rPr>
              <a:t> </a:t>
            </a:r>
            <a:r>
              <a:rPr lang="en-US" sz="3200" b="1" kern="0" dirty="0" err="1">
                <a:solidFill>
                  <a:schemeClr val="tx1"/>
                </a:solidFill>
                <a:cs typeface="Arial" pitchFamily="34" charset="0"/>
              </a:rPr>
              <a:t>và</a:t>
            </a:r>
            <a:r>
              <a:rPr lang="en-US" sz="3200" b="1" kern="0" dirty="0">
                <a:solidFill>
                  <a:schemeClr val="tx1"/>
                </a:solidFill>
                <a:cs typeface="Arial" pitchFamily="34" charset="0"/>
              </a:rPr>
              <a:t> </a:t>
            </a:r>
            <a:r>
              <a:rPr lang="en-US" sz="3200" b="1" kern="0" dirty="0" err="1">
                <a:solidFill>
                  <a:schemeClr val="tx1"/>
                </a:solidFill>
                <a:cs typeface="Arial" pitchFamily="34" charset="0"/>
              </a:rPr>
              <a:t>các</a:t>
            </a:r>
            <a:r>
              <a:rPr lang="en-US" sz="3200" b="1" kern="0" dirty="0">
                <a:solidFill>
                  <a:schemeClr val="tx1"/>
                </a:solidFill>
                <a:cs typeface="Arial" pitchFamily="34" charset="0"/>
              </a:rPr>
              <a:t> </a:t>
            </a:r>
            <a:r>
              <a:rPr lang="en-US" sz="3200" b="1" kern="0" dirty="0" err="1">
                <a:solidFill>
                  <a:schemeClr val="tx1"/>
                </a:solidFill>
                <a:cs typeface="Arial" pitchFamily="34" charset="0"/>
              </a:rPr>
              <a:t>nước</a:t>
            </a:r>
            <a:r>
              <a:rPr lang="en-US" sz="3200" b="1" kern="0" dirty="0">
                <a:solidFill>
                  <a:schemeClr val="tx1"/>
                </a:solidFill>
                <a:cs typeface="Arial" pitchFamily="34" charset="0"/>
              </a:rPr>
              <a:t> </a:t>
            </a:r>
            <a:r>
              <a:rPr lang="en-US" sz="3200" b="1" kern="0" dirty="0" err="1">
                <a:solidFill>
                  <a:schemeClr val="tx1"/>
                </a:solidFill>
                <a:cs typeface="Arial" pitchFamily="34" charset="0"/>
              </a:rPr>
              <a:t>tư</a:t>
            </a:r>
            <a:r>
              <a:rPr lang="en-US" sz="3200" b="1" kern="0" dirty="0">
                <a:solidFill>
                  <a:schemeClr val="tx1"/>
                </a:solidFill>
                <a:cs typeface="Arial" pitchFamily="34" charset="0"/>
              </a:rPr>
              <a:t> </a:t>
            </a:r>
            <a:r>
              <a:rPr lang="en-US" sz="3200" b="1" kern="0" dirty="0" err="1">
                <a:solidFill>
                  <a:schemeClr val="tx1"/>
                </a:solidFill>
                <a:cs typeface="Arial" pitchFamily="34" charset="0"/>
              </a:rPr>
              <a:t>bản</a:t>
            </a:r>
            <a:r>
              <a:rPr lang="en-US" sz="3200" b="1" kern="0" dirty="0">
                <a:solidFill>
                  <a:schemeClr val="tx1"/>
                </a:solidFill>
                <a:cs typeface="Arial" pitchFamily="34" charset="0"/>
              </a:rPr>
              <a:t> </a:t>
            </a:r>
            <a:r>
              <a:rPr lang="en-US" sz="3200" b="1" kern="0" dirty="0" err="1">
                <a:solidFill>
                  <a:schemeClr val="tx1"/>
                </a:solidFill>
                <a:cs typeface="Arial" pitchFamily="34" charset="0"/>
              </a:rPr>
              <a:t>đã</a:t>
            </a:r>
            <a:r>
              <a:rPr lang="en-US" sz="3200" b="1" kern="0" dirty="0">
                <a:solidFill>
                  <a:schemeClr val="tx1"/>
                </a:solidFill>
                <a:cs typeface="Arial" pitchFamily="34" charset="0"/>
              </a:rPr>
              <a:t> </a:t>
            </a:r>
            <a:r>
              <a:rPr lang="en-US" sz="3200" b="1" kern="0" dirty="0" err="1">
                <a:solidFill>
                  <a:schemeClr val="tx1"/>
                </a:solidFill>
                <a:cs typeface="Arial" pitchFamily="34" charset="0"/>
              </a:rPr>
              <a:t>có</a:t>
            </a:r>
            <a:r>
              <a:rPr lang="en-US" sz="3200" b="1" kern="0" dirty="0">
                <a:solidFill>
                  <a:schemeClr val="tx1"/>
                </a:solidFill>
                <a:cs typeface="Arial" pitchFamily="34" charset="0"/>
              </a:rPr>
              <a:t> </a:t>
            </a:r>
            <a:r>
              <a:rPr lang="en-US" sz="3200" b="1" kern="0" dirty="0" err="1">
                <a:solidFill>
                  <a:schemeClr val="tx1"/>
                </a:solidFill>
                <a:cs typeface="Arial" pitchFamily="34" charset="0"/>
              </a:rPr>
              <a:t>những</a:t>
            </a:r>
            <a:r>
              <a:rPr lang="en-US" sz="3200" b="1" kern="0" dirty="0">
                <a:solidFill>
                  <a:schemeClr val="tx1"/>
                </a:solidFill>
                <a:cs typeface="Arial" pitchFamily="34" charset="0"/>
              </a:rPr>
              <a:t> </a:t>
            </a:r>
            <a:r>
              <a:rPr lang="en-US" sz="3200" b="1" kern="0" dirty="0" err="1">
                <a:solidFill>
                  <a:schemeClr val="tx1"/>
                </a:solidFill>
                <a:cs typeface="Arial" pitchFamily="34" charset="0"/>
              </a:rPr>
              <a:t>hành</a:t>
            </a:r>
            <a:r>
              <a:rPr lang="en-US" sz="3200" b="1" kern="0" dirty="0">
                <a:solidFill>
                  <a:schemeClr val="tx1"/>
                </a:solidFill>
                <a:cs typeface="Arial" pitchFamily="34" charset="0"/>
              </a:rPr>
              <a:t> </a:t>
            </a:r>
            <a:r>
              <a:rPr lang="en-US" sz="3200" b="1" kern="0" dirty="0" err="1">
                <a:solidFill>
                  <a:schemeClr val="tx1"/>
                </a:solidFill>
                <a:cs typeface="Arial" pitchFamily="34" charset="0"/>
              </a:rPr>
              <a:t>động</a:t>
            </a:r>
            <a:r>
              <a:rPr lang="en-US" sz="3200" b="1" kern="0" dirty="0">
                <a:solidFill>
                  <a:schemeClr val="tx1"/>
                </a:solidFill>
                <a:cs typeface="Arial" pitchFamily="34" charset="0"/>
              </a:rPr>
              <a:t> </a:t>
            </a:r>
            <a:r>
              <a:rPr lang="en-US" sz="3200" b="1" kern="0" dirty="0" err="1">
                <a:solidFill>
                  <a:schemeClr val="tx1"/>
                </a:solidFill>
                <a:cs typeface="Arial" pitchFamily="34" charset="0"/>
              </a:rPr>
              <a:t>gì</a:t>
            </a:r>
            <a:r>
              <a:rPr lang="en-US" sz="3200" b="1" kern="0" dirty="0">
                <a:solidFill>
                  <a:schemeClr val="tx1"/>
                </a:solidFill>
                <a:cs typeface="Arial" pitchFamily="34" charset="0"/>
              </a:rPr>
              <a:t>?</a:t>
            </a:r>
          </a:p>
        </p:txBody>
      </p:sp>
      <p:sp>
        <p:nvSpPr>
          <p:cNvPr id="7" name="Rectangle: Rounded Corners 6"/>
          <p:cNvSpPr/>
          <p:nvPr/>
        </p:nvSpPr>
        <p:spPr>
          <a:xfrm>
            <a:off x="6221413" y="4670425"/>
            <a:ext cx="5784850" cy="203358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kern="0" dirty="0" err="1">
                <a:solidFill>
                  <a:schemeClr val="tx1"/>
                </a:solidFill>
                <a:cs typeface="Arial" pitchFamily="34" charset="0"/>
              </a:rPr>
              <a:t>Nhóm</a:t>
            </a:r>
            <a:r>
              <a:rPr lang="en-US" sz="3200" b="1" kern="0" dirty="0">
                <a:solidFill>
                  <a:schemeClr val="tx1"/>
                </a:solidFill>
                <a:cs typeface="Arial" pitchFamily="34" charset="0"/>
              </a:rPr>
              <a:t> 4: </a:t>
            </a:r>
            <a:r>
              <a:rPr lang="en-US" sz="3200" b="1" kern="0" dirty="0" err="1">
                <a:solidFill>
                  <a:schemeClr val="tx1"/>
                </a:solidFill>
                <a:cs typeface="Arial" pitchFamily="34" charset="0"/>
              </a:rPr>
              <a:t>Sự</a:t>
            </a:r>
            <a:r>
              <a:rPr lang="en-US" sz="3200" b="1" kern="0" dirty="0">
                <a:solidFill>
                  <a:schemeClr val="tx1"/>
                </a:solidFill>
                <a:cs typeface="Arial" pitchFamily="34" charset="0"/>
              </a:rPr>
              <a:t> </a:t>
            </a:r>
            <a:r>
              <a:rPr lang="en-US" sz="3200" b="1" kern="0" dirty="0" err="1">
                <a:solidFill>
                  <a:schemeClr val="tx1"/>
                </a:solidFill>
                <a:cs typeface="Arial" pitchFamily="34" charset="0"/>
              </a:rPr>
              <a:t>đối</a:t>
            </a:r>
            <a:r>
              <a:rPr lang="en-US" sz="3200" b="1" kern="0" dirty="0">
                <a:solidFill>
                  <a:schemeClr val="tx1"/>
                </a:solidFill>
                <a:cs typeface="Arial" pitchFamily="34" charset="0"/>
              </a:rPr>
              <a:t> </a:t>
            </a:r>
            <a:r>
              <a:rPr lang="en-US" sz="3200" b="1" kern="0" dirty="0" err="1">
                <a:solidFill>
                  <a:schemeClr val="tx1"/>
                </a:solidFill>
                <a:cs typeface="Arial" pitchFamily="34" charset="0"/>
              </a:rPr>
              <a:t>đầu</a:t>
            </a:r>
            <a:r>
              <a:rPr lang="en-US" sz="3200" b="1" kern="0" dirty="0">
                <a:solidFill>
                  <a:schemeClr val="tx1"/>
                </a:solidFill>
                <a:cs typeface="Arial" pitchFamily="34" charset="0"/>
              </a:rPr>
              <a:t> </a:t>
            </a:r>
            <a:r>
              <a:rPr lang="en-US" sz="3200" b="1" kern="0" dirty="0" err="1">
                <a:solidFill>
                  <a:schemeClr val="tx1"/>
                </a:solidFill>
                <a:cs typeface="Arial" pitchFamily="34" charset="0"/>
              </a:rPr>
              <a:t>giữa</a:t>
            </a:r>
            <a:r>
              <a:rPr lang="en-US" sz="3200" b="1" kern="0" dirty="0">
                <a:solidFill>
                  <a:schemeClr val="tx1"/>
                </a:solidFill>
                <a:cs typeface="Arial" pitchFamily="34" charset="0"/>
              </a:rPr>
              <a:t> </a:t>
            </a:r>
            <a:r>
              <a:rPr lang="en-US" sz="3200" b="1" kern="0" dirty="0" err="1">
                <a:solidFill>
                  <a:schemeClr val="tx1"/>
                </a:solidFill>
                <a:cs typeface="Arial" pitchFamily="34" charset="0"/>
              </a:rPr>
              <a:t>Liên</a:t>
            </a:r>
            <a:r>
              <a:rPr lang="en-US" sz="3200" b="1" kern="0" dirty="0">
                <a:solidFill>
                  <a:schemeClr val="tx1"/>
                </a:solidFill>
                <a:cs typeface="Arial" pitchFamily="34" charset="0"/>
              </a:rPr>
              <a:t> </a:t>
            </a:r>
            <a:r>
              <a:rPr lang="en-US" sz="3200" b="1" kern="0" dirty="0" err="1">
                <a:solidFill>
                  <a:schemeClr val="tx1"/>
                </a:solidFill>
                <a:cs typeface="Arial" pitchFamily="34" charset="0"/>
              </a:rPr>
              <a:t>Xô</a:t>
            </a:r>
            <a:r>
              <a:rPr lang="en-US" sz="3200" b="1" kern="0" dirty="0">
                <a:solidFill>
                  <a:schemeClr val="tx1"/>
                </a:solidFill>
                <a:cs typeface="Arial" pitchFamily="34" charset="0"/>
              </a:rPr>
              <a:t> </a:t>
            </a:r>
            <a:r>
              <a:rPr lang="en-US" sz="3200" b="1" kern="0" dirty="0" err="1">
                <a:solidFill>
                  <a:schemeClr val="tx1"/>
                </a:solidFill>
                <a:cs typeface="Arial" pitchFamily="34" charset="0"/>
              </a:rPr>
              <a:t>và</a:t>
            </a:r>
            <a:r>
              <a:rPr lang="en-US" sz="3200" b="1" kern="0" dirty="0">
                <a:solidFill>
                  <a:schemeClr val="tx1"/>
                </a:solidFill>
                <a:cs typeface="Arial" pitchFamily="34" charset="0"/>
              </a:rPr>
              <a:t> </a:t>
            </a:r>
            <a:r>
              <a:rPr lang="en-US" sz="3200" b="1" kern="0" dirty="0" err="1">
                <a:solidFill>
                  <a:schemeClr val="tx1"/>
                </a:solidFill>
                <a:cs typeface="Arial" pitchFamily="34" charset="0"/>
              </a:rPr>
              <a:t>Mĩ</a:t>
            </a:r>
            <a:r>
              <a:rPr lang="en-US" sz="3200" b="1" kern="0" dirty="0">
                <a:solidFill>
                  <a:schemeClr val="tx1"/>
                </a:solidFill>
                <a:cs typeface="Arial" pitchFamily="34" charset="0"/>
              </a:rPr>
              <a:t> </a:t>
            </a:r>
            <a:r>
              <a:rPr lang="en-US" sz="3200" b="1" kern="0" dirty="0" err="1">
                <a:solidFill>
                  <a:schemeClr val="tx1"/>
                </a:solidFill>
                <a:cs typeface="Arial" pitchFamily="34" charset="0"/>
              </a:rPr>
              <a:t>đã</a:t>
            </a:r>
            <a:r>
              <a:rPr lang="en-US" sz="3200" b="1" kern="0" dirty="0">
                <a:solidFill>
                  <a:schemeClr val="tx1"/>
                </a:solidFill>
                <a:cs typeface="Arial" pitchFamily="34" charset="0"/>
              </a:rPr>
              <a:t> </a:t>
            </a:r>
            <a:r>
              <a:rPr lang="en-US" sz="3200" b="1" kern="0" dirty="0" err="1">
                <a:solidFill>
                  <a:schemeClr val="tx1"/>
                </a:solidFill>
                <a:cs typeface="Arial" pitchFamily="34" charset="0"/>
              </a:rPr>
              <a:t>tác</a:t>
            </a:r>
            <a:r>
              <a:rPr lang="en-US" sz="3200" b="1" kern="0" dirty="0">
                <a:solidFill>
                  <a:schemeClr val="tx1"/>
                </a:solidFill>
                <a:cs typeface="Arial" pitchFamily="34" charset="0"/>
              </a:rPr>
              <a:t> </a:t>
            </a:r>
            <a:r>
              <a:rPr lang="en-US" sz="3200" b="1" kern="0" dirty="0" err="1">
                <a:solidFill>
                  <a:schemeClr val="tx1"/>
                </a:solidFill>
                <a:cs typeface="Arial" pitchFamily="34" charset="0"/>
              </a:rPr>
              <a:t>động</a:t>
            </a:r>
            <a:r>
              <a:rPr lang="en-US" sz="3200" b="1" kern="0" dirty="0">
                <a:solidFill>
                  <a:schemeClr val="tx1"/>
                </a:solidFill>
                <a:cs typeface="Arial" pitchFamily="34" charset="0"/>
              </a:rPr>
              <a:t> </a:t>
            </a:r>
            <a:r>
              <a:rPr lang="en-US" sz="3200" b="1" kern="0" dirty="0" err="1">
                <a:solidFill>
                  <a:schemeClr val="tx1"/>
                </a:solidFill>
                <a:cs typeface="Arial" pitchFamily="34" charset="0"/>
              </a:rPr>
              <a:t>như</a:t>
            </a:r>
            <a:r>
              <a:rPr lang="en-US" sz="3200" b="1" kern="0" dirty="0">
                <a:solidFill>
                  <a:schemeClr val="tx1"/>
                </a:solidFill>
                <a:cs typeface="Arial" pitchFamily="34" charset="0"/>
              </a:rPr>
              <a:t> </a:t>
            </a:r>
            <a:r>
              <a:rPr lang="en-US" sz="3200" b="1" kern="0" dirty="0" err="1">
                <a:solidFill>
                  <a:schemeClr val="tx1"/>
                </a:solidFill>
                <a:cs typeface="Arial" pitchFamily="34" charset="0"/>
              </a:rPr>
              <a:t>thế</a:t>
            </a:r>
            <a:r>
              <a:rPr lang="en-US" sz="3200" b="1" kern="0" dirty="0">
                <a:solidFill>
                  <a:schemeClr val="tx1"/>
                </a:solidFill>
                <a:cs typeface="Arial" pitchFamily="34" charset="0"/>
              </a:rPr>
              <a:t> </a:t>
            </a:r>
            <a:r>
              <a:rPr lang="en-US" sz="3200" b="1" kern="0" dirty="0" err="1">
                <a:solidFill>
                  <a:schemeClr val="tx1"/>
                </a:solidFill>
                <a:cs typeface="Arial" pitchFamily="34" charset="0"/>
              </a:rPr>
              <a:t>nào</a:t>
            </a:r>
            <a:r>
              <a:rPr lang="en-US" sz="3200" b="1" kern="0" dirty="0">
                <a:solidFill>
                  <a:schemeClr val="tx1"/>
                </a:solidFill>
                <a:cs typeface="Arial" pitchFamily="34" charset="0"/>
              </a:rPr>
              <a:t> </a:t>
            </a:r>
            <a:r>
              <a:rPr lang="en-US" sz="3200" b="1" kern="0" dirty="0" err="1">
                <a:solidFill>
                  <a:schemeClr val="tx1"/>
                </a:solidFill>
                <a:cs typeface="Arial" pitchFamily="34" charset="0"/>
              </a:rPr>
              <a:t>đến</a:t>
            </a:r>
            <a:r>
              <a:rPr lang="en-US" sz="3200" b="1" kern="0" dirty="0">
                <a:solidFill>
                  <a:schemeClr val="tx1"/>
                </a:solidFill>
                <a:cs typeface="Arial" pitchFamily="34" charset="0"/>
              </a:rPr>
              <a:t> </a:t>
            </a:r>
            <a:r>
              <a:rPr lang="en-US" sz="3200" b="1" kern="0" dirty="0" err="1">
                <a:solidFill>
                  <a:schemeClr val="tx1"/>
                </a:solidFill>
                <a:cs typeface="Arial" pitchFamily="34" charset="0"/>
              </a:rPr>
              <a:t>các</a:t>
            </a:r>
            <a:r>
              <a:rPr lang="en-US" sz="3200" b="1" kern="0" dirty="0">
                <a:solidFill>
                  <a:schemeClr val="tx1"/>
                </a:solidFill>
                <a:cs typeface="Arial" pitchFamily="34" charset="0"/>
              </a:rPr>
              <a:t> </a:t>
            </a:r>
            <a:r>
              <a:rPr lang="en-US" sz="3200" b="1" kern="0" dirty="0" err="1">
                <a:solidFill>
                  <a:schemeClr val="tx1"/>
                </a:solidFill>
                <a:cs typeface="Arial" pitchFamily="34" charset="0"/>
              </a:rPr>
              <a:t>khu</a:t>
            </a:r>
            <a:r>
              <a:rPr lang="en-US" sz="3200" b="1" kern="0" dirty="0">
                <a:solidFill>
                  <a:schemeClr val="tx1"/>
                </a:solidFill>
                <a:cs typeface="Arial" pitchFamily="34" charset="0"/>
              </a:rPr>
              <a:t> </a:t>
            </a:r>
            <a:r>
              <a:rPr lang="en-US" sz="3200" b="1" kern="0" dirty="0" err="1">
                <a:solidFill>
                  <a:schemeClr val="tx1"/>
                </a:solidFill>
                <a:cs typeface="Arial" pitchFamily="34" charset="0"/>
              </a:rPr>
              <a:t>vực</a:t>
            </a:r>
            <a:r>
              <a:rPr lang="en-US" sz="3200" b="1" kern="0" dirty="0">
                <a:solidFill>
                  <a:schemeClr val="tx1"/>
                </a:solidFill>
                <a:cs typeface="Arial" pitchFamily="34" charset="0"/>
              </a:rPr>
              <a:t> </a:t>
            </a:r>
            <a:r>
              <a:rPr lang="en-US" sz="3200" b="1" kern="0" dirty="0" err="1">
                <a:solidFill>
                  <a:schemeClr val="tx1"/>
                </a:solidFill>
                <a:cs typeface="Arial" pitchFamily="34" charset="0"/>
              </a:rPr>
              <a:t>trên</a:t>
            </a:r>
            <a:r>
              <a:rPr lang="en-US" sz="3200" b="1" kern="0" dirty="0">
                <a:solidFill>
                  <a:schemeClr val="tx1"/>
                </a:solidFill>
                <a:cs typeface="Arial" pitchFamily="34" charset="0"/>
              </a:rPr>
              <a:t> </a:t>
            </a:r>
            <a:r>
              <a:rPr lang="en-US" sz="3200" b="1" kern="0" dirty="0" err="1">
                <a:solidFill>
                  <a:schemeClr val="tx1"/>
                </a:solidFill>
                <a:cs typeface="Arial" pitchFamily="34" charset="0"/>
              </a:rPr>
              <a:t>thế</a:t>
            </a:r>
            <a:r>
              <a:rPr lang="en-US" sz="3200" b="1" kern="0" dirty="0">
                <a:solidFill>
                  <a:schemeClr val="tx1"/>
                </a:solidFill>
                <a:cs typeface="Arial" pitchFamily="34" charset="0"/>
              </a:rPr>
              <a:t> </a:t>
            </a:r>
            <a:r>
              <a:rPr lang="en-US" sz="3200" b="1" kern="0" dirty="0" err="1">
                <a:solidFill>
                  <a:schemeClr val="tx1"/>
                </a:solidFill>
                <a:cs typeface="Arial" pitchFamily="34" charset="0"/>
              </a:rPr>
              <a:t>giới</a:t>
            </a:r>
            <a:endParaRPr lang="vi-VN" sz="3200" b="1" kern="0" dirty="0">
              <a:solidFill>
                <a:schemeClr val="tx1"/>
              </a:solidFill>
              <a:cs typeface="Arial" pitchFamily="34" charset="0"/>
            </a:endParaRPr>
          </a:p>
        </p:txBody>
      </p:sp>
      <p:sp>
        <p:nvSpPr>
          <p:cNvPr id="10" name="Rectangle 2"/>
          <p:cNvSpPr txBox="1">
            <a:spLocks noRot="1" noChangeArrowheads="1"/>
          </p:cNvSpPr>
          <p:nvPr/>
        </p:nvSpPr>
        <p:spPr>
          <a:xfrm>
            <a:off x="3627438" y="1022350"/>
            <a:ext cx="6411912" cy="681038"/>
          </a:xfrm>
          <a:prstGeom prst="round2SameRect">
            <a:avLst>
              <a:gd name="adj1" fmla="val 0"/>
              <a:gd name="adj2" fmla="val 35869"/>
            </a:avLst>
          </a:prstGeom>
          <a:solidFill>
            <a:srgbClr val="00B050">
              <a:alpha val="71000"/>
            </a:srgbClr>
          </a:solidFill>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err="1">
                <a:solidFill>
                  <a:schemeClr val="bg1"/>
                </a:solidFill>
                <a:latin typeface="+mn-lt"/>
                <a:cs typeface="Times New Roman" panose="02020603050405020304" pitchFamily="18" charset="0"/>
              </a:rPr>
              <a:t>Thảo</a:t>
            </a:r>
            <a:r>
              <a:rPr lang="en-US" altLang="en-US" b="1" dirty="0">
                <a:solidFill>
                  <a:schemeClr val="bg1"/>
                </a:solidFill>
                <a:latin typeface="+mn-lt"/>
                <a:cs typeface="Times New Roman" panose="02020603050405020304" pitchFamily="18" charset="0"/>
              </a:rPr>
              <a:t> </a:t>
            </a:r>
            <a:r>
              <a:rPr lang="en-US" altLang="en-US" b="1" dirty="0" err="1">
                <a:solidFill>
                  <a:schemeClr val="bg1"/>
                </a:solidFill>
                <a:latin typeface="+mn-lt"/>
                <a:cs typeface="Times New Roman" panose="02020603050405020304" pitchFamily="18" charset="0"/>
              </a:rPr>
              <a:t>luận</a:t>
            </a:r>
            <a:r>
              <a:rPr lang="en-US" altLang="en-US" b="1" dirty="0">
                <a:solidFill>
                  <a:schemeClr val="bg1"/>
                </a:solidFill>
                <a:latin typeface="+mn-lt"/>
                <a:cs typeface="Times New Roman" panose="02020603050405020304" pitchFamily="18" charset="0"/>
              </a:rPr>
              <a:t> </a:t>
            </a:r>
            <a:r>
              <a:rPr lang="en-US" altLang="en-US" b="1" dirty="0" err="1">
                <a:solidFill>
                  <a:schemeClr val="bg1"/>
                </a:solidFill>
                <a:latin typeface="+mn-lt"/>
                <a:cs typeface="Times New Roman" panose="02020603050405020304" pitchFamily="18" charset="0"/>
              </a:rPr>
              <a:t>nhóm</a:t>
            </a:r>
            <a:r>
              <a:rPr lang="en-US" altLang="en-US" b="1" dirty="0">
                <a:solidFill>
                  <a:schemeClr val="bg1"/>
                </a:solidFill>
                <a:latin typeface="+mn-lt"/>
                <a:cs typeface="Times New Roman" panose="02020603050405020304" pitchFamily="18" charset="0"/>
              </a:rPr>
              <a:t> (5 </a:t>
            </a:r>
            <a:r>
              <a:rPr lang="en-US" altLang="en-US" b="1" dirty="0" err="1">
                <a:solidFill>
                  <a:schemeClr val="bg1"/>
                </a:solidFill>
                <a:latin typeface="+mn-lt"/>
                <a:cs typeface="Times New Roman" panose="02020603050405020304" pitchFamily="18" charset="0"/>
              </a:rPr>
              <a:t>phút</a:t>
            </a:r>
            <a:r>
              <a:rPr lang="en-US" altLang="en-US" b="1" dirty="0">
                <a:solidFill>
                  <a:schemeClr val="bg1"/>
                </a:solidFill>
                <a:latin typeface="+mn-lt"/>
                <a:cs typeface="Times New Roman" panose="02020603050405020304" pitchFamily="18" charset="0"/>
              </a:rPr>
              <a:t>)</a:t>
            </a:r>
            <a:endParaRPr lang="vi-VN" altLang="en-US" b="1" dirty="0">
              <a:solidFill>
                <a:schemeClr val="bg1"/>
              </a:solidFill>
              <a:latin typeface="+mn-lt"/>
              <a:cs typeface="Times New Roman" panose="02020603050405020304" pitchFamily="18" charset="0"/>
            </a:endParaRPr>
          </a:p>
        </p:txBody>
      </p:sp>
      <p:sp>
        <p:nvSpPr>
          <p:cNvPr id="17415" name="TextBox 18"/>
          <p:cNvSpPr txBox="1">
            <a:spLocks noChangeArrowheads="1"/>
          </p:cNvSpPr>
          <p:nvPr/>
        </p:nvSpPr>
        <p:spPr bwMode="auto">
          <a:xfrm>
            <a:off x="354013" y="4403725"/>
            <a:ext cx="4659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endParaRPr lang="en-US" altLang="en-US" sz="3600" b="1">
              <a:solidFill>
                <a:srgbClr val="112D4E"/>
              </a:solidFill>
            </a:endParaRPr>
          </a:p>
        </p:txBody>
      </p:sp>
      <p:sp>
        <p:nvSpPr>
          <p:cNvPr id="22" name="Rounded Rectangle 3"/>
          <p:cNvSpPr/>
          <p:nvPr/>
        </p:nvSpPr>
        <p:spPr>
          <a:xfrm>
            <a:off x="230188" y="4646613"/>
            <a:ext cx="5635625" cy="2057400"/>
          </a:xfrm>
          <a:prstGeom prst="roundRect">
            <a:avLst>
              <a:gd name="adj" fmla="val 9005"/>
            </a:avLst>
          </a:prstGeom>
          <a:solidFill>
            <a:schemeClr val="accent4">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algn="just" eaLnBrk="1" fontAlgn="auto" hangingPunct="1">
              <a:spcBef>
                <a:spcPts val="0"/>
              </a:spcBef>
              <a:spcAft>
                <a:spcPts val="0"/>
              </a:spcAft>
              <a:defRPr/>
            </a:pPr>
            <a:r>
              <a:rPr lang="en-US" sz="3200" b="1" dirty="0" err="1">
                <a:solidFill>
                  <a:schemeClr val="tx1"/>
                </a:solidFill>
              </a:rPr>
              <a:t>Nhóm</a:t>
            </a:r>
            <a:r>
              <a:rPr lang="en-US" sz="3200" b="1" dirty="0">
                <a:solidFill>
                  <a:schemeClr val="tx1"/>
                </a:solidFill>
              </a:rPr>
              <a:t> 3: </a:t>
            </a:r>
            <a:r>
              <a:rPr lang="en-US" sz="3200" b="1" dirty="0" err="1">
                <a:solidFill>
                  <a:schemeClr val="tx1"/>
                </a:solidFill>
              </a:rPr>
              <a:t>Đối</a:t>
            </a:r>
            <a:r>
              <a:rPr lang="en-US" sz="3200" b="1" dirty="0">
                <a:solidFill>
                  <a:schemeClr val="tx1"/>
                </a:solidFill>
              </a:rPr>
              <a:t> </a:t>
            </a:r>
            <a:r>
              <a:rPr lang="en-US" sz="3200" b="1" dirty="0" err="1">
                <a:solidFill>
                  <a:schemeClr val="tx1"/>
                </a:solidFill>
              </a:rPr>
              <a:t>sách</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Liên</a:t>
            </a:r>
            <a:r>
              <a:rPr lang="en-US" sz="3200" b="1" dirty="0">
                <a:solidFill>
                  <a:schemeClr val="tx1"/>
                </a:solidFill>
              </a:rPr>
              <a:t> </a:t>
            </a:r>
            <a:r>
              <a:rPr lang="en-US" sz="3200" b="1" dirty="0" err="1">
                <a:solidFill>
                  <a:schemeClr val="tx1"/>
                </a:solidFill>
              </a:rPr>
              <a:t>Xô</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các</a:t>
            </a:r>
            <a:r>
              <a:rPr lang="en-US" sz="3200" b="1" dirty="0">
                <a:solidFill>
                  <a:schemeClr val="tx1"/>
                </a:solidFill>
              </a:rPr>
              <a:t> </a:t>
            </a:r>
            <a:r>
              <a:rPr lang="en-US" sz="3200" b="1" dirty="0" err="1">
                <a:solidFill>
                  <a:schemeClr val="tx1"/>
                </a:solidFill>
              </a:rPr>
              <a:t>nước</a:t>
            </a:r>
            <a:r>
              <a:rPr lang="en-US" sz="3200" b="1" dirty="0">
                <a:solidFill>
                  <a:schemeClr val="tx1"/>
                </a:solidFill>
              </a:rPr>
              <a:t> </a:t>
            </a:r>
            <a:r>
              <a:rPr lang="en-US" sz="3200" b="1" dirty="0" err="1">
                <a:solidFill>
                  <a:schemeClr val="tx1"/>
                </a:solidFill>
              </a:rPr>
              <a:t>xã</a:t>
            </a:r>
            <a:r>
              <a:rPr lang="en-US" sz="3200" b="1" dirty="0">
                <a:solidFill>
                  <a:schemeClr val="tx1"/>
                </a:solidFill>
              </a:rPr>
              <a:t> </a:t>
            </a:r>
            <a:r>
              <a:rPr lang="en-US" sz="3200" b="1" dirty="0" err="1">
                <a:solidFill>
                  <a:schemeClr val="tx1"/>
                </a:solidFill>
              </a:rPr>
              <a:t>hội</a:t>
            </a:r>
            <a:r>
              <a:rPr lang="en-US" sz="3200" b="1" dirty="0">
                <a:solidFill>
                  <a:schemeClr val="tx1"/>
                </a:solidFill>
              </a:rPr>
              <a:t> </a:t>
            </a:r>
            <a:r>
              <a:rPr lang="en-US" sz="3200" b="1" dirty="0" err="1">
                <a:solidFill>
                  <a:schemeClr val="tx1"/>
                </a:solidFill>
              </a:rPr>
              <a:t>chủ</a:t>
            </a:r>
            <a:r>
              <a:rPr lang="en-US" sz="3200" b="1" dirty="0">
                <a:solidFill>
                  <a:schemeClr val="tx1"/>
                </a:solidFill>
              </a:rPr>
              <a:t> </a:t>
            </a:r>
            <a:r>
              <a:rPr lang="en-US" sz="3200" b="1" dirty="0" err="1">
                <a:solidFill>
                  <a:schemeClr val="tx1"/>
                </a:solidFill>
              </a:rPr>
              <a:t>nghĩa</a:t>
            </a:r>
            <a:r>
              <a:rPr lang="en-US" sz="3200" b="1" dirty="0">
                <a:solidFill>
                  <a:schemeClr val="tx1"/>
                </a:solidFill>
              </a:rPr>
              <a:t> </a:t>
            </a:r>
            <a:r>
              <a:rPr lang="en-US" sz="3200" b="1" dirty="0" err="1">
                <a:solidFill>
                  <a:schemeClr val="tx1"/>
                </a:solidFill>
              </a:rPr>
              <a:t>đối</a:t>
            </a:r>
            <a:r>
              <a:rPr lang="en-US" sz="3200" b="1" dirty="0">
                <a:solidFill>
                  <a:schemeClr val="tx1"/>
                </a:solidFill>
              </a:rPr>
              <a:t> </a:t>
            </a:r>
            <a:r>
              <a:rPr lang="en-US" sz="3200" b="1" dirty="0" err="1">
                <a:solidFill>
                  <a:schemeClr val="tx1"/>
                </a:solidFill>
              </a:rPr>
              <a:t>với</a:t>
            </a:r>
            <a:r>
              <a:rPr lang="en-US" sz="3200" b="1" dirty="0">
                <a:solidFill>
                  <a:schemeClr val="tx1"/>
                </a:solidFill>
              </a:rPr>
              <a:t> </a:t>
            </a:r>
            <a:r>
              <a:rPr lang="en-US" sz="3200" b="1" dirty="0" err="1">
                <a:solidFill>
                  <a:schemeClr val="tx1"/>
                </a:solidFill>
              </a:rPr>
              <a:t>Mĩ</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các</a:t>
            </a:r>
            <a:r>
              <a:rPr lang="en-US" sz="3200" b="1" dirty="0">
                <a:solidFill>
                  <a:schemeClr val="tx1"/>
                </a:solidFill>
              </a:rPr>
              <a:t> </a:t>
            </a:r>
            <a:r>
              <a:rPr lang="en-US" sz="3200" b="1" dirty="0" err="1">
                <a:solidFill>
                  <a:schemeClr val="tx1"/>
                </a:solidFill>
              </a:rPr>
              <a:t>nước</a:t>
            </a:r>
            <a:r>
              <a:rPr lang="en-US" sz="3200" b="1" dirty="0">
                <a:solidFill>
                  <a:schemeClr val="tx1"/>
                </a:solidFill>
              </a:rPr>
              <a:t> </a:t>
            </a:r>
            <a:r>
              <a:rPr lang="en-US" sz="3200" b="1" dirty="0" err="1">
                <a:solidFill>
                  <a:schemeClr val="tx1"/>
                </a:solidFill>
              </a:rPr>
              <a:t>tư</a:t>
            </a:r>
            <a:r>
              <a:rPr lang="en-US" sz="3200" b="1" dirty="0">
                <a:solidFill>
                  <a:schemeClr val="tx1"/>
                </a:solidFill>
              </a:rPr>
              <a:t> </a:t>
            </a:r>
            <a:r>
              <a:rPr lang="en-US" sz="3200" b="1" dirty="0" err="1">
                <a:solidFill>
                  <a:schemeClr val="tx1"/>
                </a:solidFill>
              </a:rPr>
              <a:t>bản</a:t>
            </a:r>
            <a:r>
              <a:rPr lang="en-US" sz="3200" b="1" dirty="0">
                <a:solidFill>
                  <a:schemeClr val="tx1"/>
                </a:solidFill>
              </a:rPr>
              <a:t> </a:t>
            </a:r>
            <a:r>
              <a:rPr lang="en-US" sz="3200" b="1" dirty="0" err="1">
                <a:solidFill>
                  <a:schemeClr val="tx1"/>
                </a:solidFill>
              </a:rPr>
              <a:t>chủ</a:t>
            </a:r>
            <a:r>
              <a:rPr lang="en-US" sz="3200" b="1" dirty="0">
                <a:solidFill>
                  <a:schemeClr val="tx1"/>
                </a:solidFill>
              </a:rPr>
              <a:t> </a:t>
            </a:r>
            <a:r>
              <a:rPr lang="en-US" sz="3200" b="1" dirty="0" err="1">
                <a:solidFill>
                  <a:schemeClr val="tx1"/>
                </a:solidFill>
              </a:rPr>
              <a:t>nghĩa</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6"/>
          <p:cNvSpPr/>
          <p:nvPr/>
        </p:nvSpPr>
        <p:spPr>
          <a:xfrm>
            <a:off x="1341438" y="-23813"/>
            <a:ext cx="9286875" cy="909638"/>
          </a:xfrm>
          <a:prstGeom prst="roundRect">
            <a:avLst/>
          </a:prstGeom>
          <a:solidFill>
            <a:srgbClr val="FF7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04813" eaLnBrk="1" fontAlgn="auto" hangingPunct="1">
              <a:spcBef>
                <a:spcPts val="0"/>
              </a:spcBef>
              <a:spcAft>
                <a:spcPts val="0"/>
              </a:spcAft>
              <a:defRPr/>
            </a:pPr>
            <a:r>
              <a:rPr lang="en-US" sz="3600" dirty="0">
                <a:solidFill>
                  <a:schemeClr val="bg1"/>
                </a:solidFill>
                <a:latin typeface="Times New Roman" panose="02020603050405020304" pitchFamily="18" charset="0"/>
                <a:cs typeface="Times New Roman" panose="02020603050405020304" pitchFamily="18" charset="0"/>
              </a:rPr>
              <a:t>2. </a:t>
            </a:r>
            <a:r>
              <a:rPr lang="en-US" sz="3600" dirty="0" err="1">
                <a:solidFill>
                  <a:schemeClr val="bg1"/>
                </a:solidFill>
                <a:latin typeface="Times New Roman" panose="02020603050405020304" pitchFamily="18" charset="0"/>
                <a:cs typeface="Times New Roman" panose="02020603050405020304" pitchFamily="18" charset="0"/>
              </a:rPr>
              <a:t>Biểu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hiện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của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Chiến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tranh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lạnh</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3" name="Rectangle: Rounded Corners 5"/>
          <p:cNvSpPr/>
          <p:nvPr/>
        </p:nvSpPr>
        <p:spPr>
          <a:xfrm>
            <a:off x="160338" y="1798638"/>
            <a:ext cx="5935662" cy="2401887"/>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3200" b="1" dirty="0" err="1">
                <a:solidFill>
                  <a:schemeClr val="tx1"/>
                </a:solidFill>
              </a:rPr>
              <a:t>Nhóm</a:t>
            </a:r>
            <a:r>
              <a:rPr lang="en-US" sz="3200" b="1" dirty="0">
                <a:solidFill>
                  <a:schemeClr val="tx1"/>
                </a:solidFill>
              </a:rPr>
              <a:t> 1: </a:t>
            </a:r>
            <a:r>
              <a:rPr lang="en-US" sz="3200" b="1" dirty="0" err="1">
                <a:solidFill>
                  <a:schemeClr val="tx1"/>
                </a:solidFill>
              </a:rPr>
              <a:t>Quan</a:t>
            </a:r>
            <a:r>
              <a:rPr lang="en-US" sz="3200" b="1" dirty="0">
                <a:solidFill>
                  <a:schemeClr val="tx1"/>
                </a:solidFill>
              </a:rPr>
              <a:t> </a:t>
            </a:r>
            <a:r>
              <a:rPr lang="en-US" sz="3200" b="1" dirty="0" err="1">
                <a:solidFill>
                  <a:schemeClr val="tx1"/>
                </a:solidFill>
              </a:rPr>
              <a:t>sát</a:t>
            </a:r>
            <a:r>
              <a:rPr lang="en-US" sz="3200" b="1" dirty="0">
                <a:solidFill>
                  <a:schemeClr val="tx1"/>
                </a:solidFill>
              </a:rPr>
              <a:t> </a:t>
            </a:r>
            <a:r>
              <a:rPr lang="en-US" sz="3200" b="1" dirty="0" err="1">
                <a:solidFill>
                  <a:schemeClr val="tx1"/>
                </a:solidFill>
              </a:rPr>
              <a:t>bảng</a:t>
            </a:r>
            <a:r>
              <a:rPr lang="en-US" sz="3200" b="1" dirty="0">
                <a:solidFill>
                  <a:schemeClr val="tx1"/>
                </a:solidFill>
              </a:rPr>
              <a:t> </a:t>
            </a:r>
            <a:r>
              <a:rPr lang="en-US" sz="3200" b="1" dirty="0" err="1">
                <a:solidFill>
                  <a:schemeClr val="tx1"/>
                </a:solidFill>
              </a:rPr>
              <a:t>số</a:t>
            </a:r>
            <a:r>
              <a:rPr lang="en-US" sz="3200" b="1" dirty="0">
                <a:solidFill>
                  <a:schemeClr val="tx1"/>
                </a:solidFill>
              </a:rPr>
              <a:t> </a:t>
            </a:r>
            <a:r>
              <a:rPr lang="en-US" sz="3200" b="1" dirty="0" err="1">
                <a:solidFill>
                  <a:schemeClr val="tx1"/>
                </a:solidFill>
              </a:rPr>
              <a:t>liệu</a:t>
            </a:r>
            <a:r>
              <a:rPr lang="en-US" sz="3200" b="1" dirty="0">
                <a:solidFill>
                  <a:schemeClr val="tx1"/>
                </a:solidFill>
              </a:rPr>
              <a:t> </a:t>
            </a:r>
            <a:r>
              <a:rPr lang="en-US" sz="3200" b="1" dirty="0" err="1">
                <a:solidFill>
                  <a:schemeClr val="tx1"/>
                </a:solidFill>
              </a:rPr>
              <a:t>trong</a:t>
            </a:r>
            <a:r>
              <a:rPr lang="en-US" sz="3200" b="1" dirty="0">
                <a:solidFill>
                  <a:schemeClr val="tx1"/>
                </a:solidFill>
              </a:rPr>
              <a:t> </a:t>
            </a:r>
            <a:r>
              <a:rPr lang="en-US" sz="3200" b="1" dirty="0" err="1">
                <a:solidFill>
                  <a:schemeClr val="tx1"/>
                </a:solidFill>
              </a:rPr>
              <a:t>sgk</a:t>
            </a:r>
            <a:r>
              <a:rPr lang="en-US" sz="3200" b="1" dirty="0">
                <a:solidFill>
                  <a:schemeClr val="tx1"/>
                </a:solidFill>
              </a:rPr>
              <a:t> </a:t>
            </a:r>
            <a:r>
              <a:rPr lang="en-US" sz="3200" b="1" dirty="0" err="1">
                <a:solidFill>
                  <a:schemeClr val="tx1"/>
                </a:solidFill>
              </a:rPr>
              <a:t>trang</a:t>
            </a:r>
            <a:r>
              <a:rPr lang="en-US" sz="3200" b="1" dirty="0">
                <a:solidFill>
                  <a:schemeClr val="tx1"/>
                </a:solidFill>
              </a:rPr>
              <a:t> 42, </a:t>
            </a:r>
            <a:r>
              <a:rPr lang="en-US" sz="3200" b="1" dirty="0" err="1">
                <a:solidFill>
                  <a:schemeClr val="tx1"/>
                </a:solidFill>
              </a:rPr>
              <a:t>em</a:t>
            </a:r>
            <a:r>
              <a:rPr lang="en-US" sz="3200" b="1" dirty="0">
                <a:solidFill>
                  <a:schemeClr val="tx1"/>
                </a:solidFill>
              </a:rPr>
              <a:t> </a:t>
            </a:r>
            <a:r>
              <a:rPr lang="en-US" sz="3200" b="1" dirty="0" err="1">
                <a:solidFill>
                  <a:schemeClr val="tx1"/>
                </a:solidFill>
              </a:rPr>
              <a:t>hãy</a:t>
            </a:r>
            <a:r>
              <a:rPr lang="en-US" sz="3200" b="1" dirty="0">
                <a:solidFill>
                  <a:schemeClr val="tx1"/>
                </a:solidFill>
              </a:rPr>
              <a:t> </a:t>
            </a:r>
            <a:r>
              <a:rPr lang="en-US" sz="3200" b="1" dirty="0" err="1">
                <a:solidFill>
                  <a:schemeClr val="tx1"/>
                </a:solidFill>
              </a:rPr>
              <a:t>rút</a:t>
            </a:r>
            <a:r>
              <a:rPr lang="en-US" sz="3200" b="1" dirty="0">
                <a:solidFill>
                  <a:schemeClr val="tx1"/>
                </a:solidFill>
              </a:rPr>
              <a:t> </a:t>
            </a:r>
            <a:r>
              <a:rPr lang="en-US" sz="3200" b="1" dirty="0" err="1">
                <a:solidFill>
                  <a:schemeClr val="tx1"/>
                </a:solidFill>
              </a:rPr>
              <a:t>ra</a:t>
            </a:r>
            <a:r>
              <a:rPr lang="en-US" sz="3200" b="1" dirty="0">
                <a:solidFill>
                  <a:schemeClr val="tx1"/>
                </a:solidFill>
              </a:rPr>
              <a:t> </a:t>
            </a:r>
            <a:r>
              <a:rPr lang="en-US" sz="3200" b="1" dirty="0" err="1">
                <a:solidFill>
                  <a:schemeClr val="tx1"/>
                </a:solidFill>
              </a:rPr>
              <a:t>nhận</a:t>
            </a:r>
            <a:r>
              <a:rPr lang="en-US" sz="3200" b="1" dirty="0">
                <a:solidFill>
                  <a:schemeClr val="tx1"/>
                </a:solidFill>
              </a:rPr>
              <a:t> </a:t>
            </a:r>
            <a:r>
              <a:rPr lang="en-US" sz="3200" b="1" dirty="0" err="1">
                <a:solidFill>
                  <a:schemeClr val="tx1"/>
                </a:solidFill>
              </a:rPr>
              <a:t>xét</a:t>
            </a:r>
            <a:r>
              <a:rPr lang="en-US" sz="3200" b="1" dirty="0">
                <a:solidFill>
                  <a:schemeClr val="tx1"/>
                </a:solidFill>
              </a:rPr>
              <a:t> </a:t>
            </a:r>
            <a:r>
              <a:rPr lang="en-US" sz="3200" b="1" dirty="0" err="1">
                <a:solidFill>
                  <a:schemeClr val="tx1"/>
                </a:solidFill>
              </a:rPr>
              <a:t>gì</a:t>
            </a:r>
            <a:r>
              <a:rPr lang="en-US" sz="3200" b="1" dirty="0">
                <a:solidFill>
                  <a:schemeClr val="tx1"/>
                </a:solidFill>
              </a:rPr>
              <a:t> </a:t>
            </a:r>
            <a:r>
              <a:rPr lang="en-US" sz="3200" b="1" dirty="0" err="1">
                <a:solidFill>
                  <a:schemeClr val="tx1"/>
                </a:solidFill>
              </a:rPr>
              <a:t>về</a:t>
            </a:r>
            <a:r>
              <a:rPr lang="en-US" sz="3200" b="1" dirty="0">
                <a:solidFill>
                  <a:schemeClr val="tx1"/>
                </a:solidFill>
              </a:rPr>
              <a:t> </a:t>
            </a:r>
            <a:r>
              <a:rPr lang="en-US" sz="3200" b="1" dirty="0" err="1">
                <a:solidFill>
                  <a:schemeClr val="tx1"/>
                </a:solidFill>
              </a:rPr>
              <a:t>sự</a:t>
            </a:r>
            <a:r>
              <a:rPr lang="en-US" sz="3200" b="1" dirty="0">
                <a:solidFill>
                  <a:schemeClr val="tx1"/>
                </a:solidFill>
              </a:rPr>
              <a:t> </a:t>
            </a:r>
            <a:r>
              <a:rPr lang="en-US" sz="3200" b="1" dirty="0" err="1">
                <a:solidFill>
                  <a:schemeClr val="tx1"/>
                </a:solidFill>
              </a:rPr>
              <a:t>đối</a:t>
            </a:r>
            <a:r>
              <a:rPr lang="en-US" sz="3200" b="1" dirty="0">
                <a:solidFill>
                  <a:schemeClr val="tx1"/>
                </a:solidFill>
              </a:rPr>
              <a:t> </a:t>
            </a:r>
            <a:r>
              <a:rPr lang="en-US" sz="3200" b="1" dirty="0" err="1">
                <a:solidFill>
                  <a:schemeClr val="tx1"/>
                </a:solidFill>
              </a:rPr>
              <a:t>đầu</a:t>
            </a:r>
            <a:r>
              <a:rPr lang="en-US" sz="3200" b="1" dirty="0">
                <a:solidFill>
                  <a:schemeClr val="tx1"/>
                </a:solidFill>
              </a:rPr>
              <a:t> </a:t>
            </a:r>
            <a:r>
              <a:rPr lang="en-US" sz="3200" b="1" dirty="0" err="1">
                <a:solidFill>
                  <a:schemeClr val="tx1"/>
                </a:solidFill>
              </a:rPr>
              <a:t>giữa</a:t>
            </a:r>
            <a:r>
              <a:rPr lang="en-US" sz="3200" b="1" dirty="0">
                <a:solidFill>
                  <a:schemeClr val="tx1"/>
                </a:solidFill>
              </a:rPr>
              <a:t> </a:t>
            </a:r>
            <a:r>
              <a:rPr lang="en-US" sz="3200" b="1" dirty="0" err="1">
                <a:solidFill>
                  <a:schemeClr val="tx1"/>
                </a:solidFill>
              </a:rPr>
              <a:t>Mĩ</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Liên</a:t>
            </a:r>
            <a:r>
              <a:rPr lang="en-US" sz="3200" b="1" dirty="0">
                <a:solidFill>
                  <a:schemeClr val="tx1"/>
                </a:solidFill>
              </a:rPr>
              <a:t> </a:t>
            </a:r>
            <a:r>
              <a:rPr lang="en-US" sz="3200" b="1" dirty="0" err="1">
                <a:solidFill>
                  <a:schemeClr val="tx1"/>
                </a:solidFill>
              </a:rPr>
              <a:t>Xô</a:t>
            </a:r>
            <a:r>
              <a:rPr lang="en-US" sz="3200" b="1" dirty="0">
                <a:solidFill>
                  <a:schemeClr val="tx1"/>
                </a:solidFill>
                <a:cs typeface="Times New Roman" panose="02020603050405020304" pitchFamily="18" charset="0"/>
              </a:rPr>
              <a:t> </a:t>
            </a:r>
            <a:endParaRPr lang="vi-VN" sz="3200" b="1" dirty="0">
              <a:solidFill>
                <a:schemeClr val="tx1"/>
              </a:solidFill>
              <a:cs typeface="Times New Roman" panose="02020603050405020304" pitchFamily="18" charset="0"/>
            </a:endParaRPr>
          </a:p>
        </p:txBody>
      </p:sp>
    </p:spTree>
    <p:custDataLst>
      <p:tags r:id="rId1"/>
    </p:custDataLst>
  </p:cSld>
  <p:clrMapOvr>
    <a:masterClrMapping/>
  </p:clrMapOvr>
  <p:transition spd="med" advTm="30919">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323850" y="3605213"/>
            <a:ext cx="11712575" cy="3109912"/>
          </a:xfrm>
          <a:prstGeom prst="round2SameRect">
            <a:avLst>
              <a:gd name="adj1" fmla="val 0"/>
              <a:gd name="adj2" fmla="val 35869"/>
            </a:avLst>
          </a:prstGeom>
          <a:solidFill>
            <a:srgbClr val="00B050">
              <a:alpha val="71000"/>
            </a:srgbClr>
          </a:solidFill>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sz="3200" dirty="0">
                <a:solidFill>
                  <a:schemeClr val="bg1"/>
                </a:solidFill>
                <a:latin typeface="+mn-lt"/>
                <a:cs typeface="Times New Roman" panose="02020603050405020304" pitchFamily="18" charset="0"/>
              </a:rPr>
              <a:t> </a:t>
            </a:r>
            <a:r>
              <a:rPr lang="en-US" altLang="en-US" sz="3200" b="1" dirty="0">
                <a:latin typeface="+mn-lt"/>
                <a:cs typeface="Times New Roman" panose="02020603050405020304" pitchFamily="18" charset="0"/>
              </a:rPr>
              <a:t>=&gt; </a:t>
            </a:r>
            <a:r>
              <a:rPr lang="en-US" altLang="en-US" sz="3200" b="1" dirty="0" err="1">
                <a:latin typeface="+mn-lt"/>
                <a:cs typeface="Times New Roman" panose="02020603050405020304" pitchFamily="18" charset="0"/>
              </a:rPr>
              <a:t>Mĩ</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đứng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đầu</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hệ</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thống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tư</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bản</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chủ</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nghĩa</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và</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Liên</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Xô</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đứng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đầu</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hệ</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thống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xã</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hội</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chủ</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nghĩa</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luôn</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trong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tình</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trạng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đối</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đầu</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căng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thẳng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trên</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các</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lĩnh</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vực</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kinh</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tế</a:t>
            </a:r>
            <a:r>
              <a:rPr lang="en-US" altLang="en-US" sz="3200" b="1" dirty="0">
                <a:latin typeface="+mn-lt"/>
                <a:cs typeface="Times New Roman" panose="02020603050405020304" pitchFamily="18" charset="0"/>
              </a:rPr>
              <a:t> , </a:t>
            </a:r>
            <a:r>
              <a:rPr lang="en-US" altLang="en-US" sz="3200" b="1" dirty="0" err="1">
                <a:latin typeface="+mn-lt"/>
                <a:cs typeface="Times New Roman" panose="02020603050405020304" pitchFamily="18" charset="0"/>
              </a:rPr>
              <a:t>chính</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trị</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quân</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sự</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Tuy</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hai</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cường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quốc</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Mĩ</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và</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Liên</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xô</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không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trực</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tiếp</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đánh</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nhau</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nhưng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tất</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cả</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các</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điểm</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nóng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quân</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sự</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trên</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thế</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giới</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đều</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có</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mặt</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hai</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cường</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quốc</a:t>
            </a:r>
            <a:r>
              <a:rPr lang="en-US" altLang="en-US" sz="3200" b="1" dirty="0">
                <a:latin typeface="+mn-lt"/>
                <a:cs typeface="Times New Roman" panose="02020603050405020304" pitchFamily="18" charset="0"/>
              </a:rPr>
              <a:t> </a:t>
            </a:r>
            <a:r>
              <a:rPr lang="en-US" altLang="en-US" sz="3200" b="1" dirty="0" err="1">
                <a:latin typeface="+mn-lt"/>
                <a:cs typeface="Times New Roman" panose="02020603050405020304" pitchFamily="18" charset="0"/>
              </a:rPr>
              <a:t>này</a:t>
            </a:r>
            <a:endParaRPr lang="vi-VN" altLang="en-US" sz="3200" b="1" dirty="0">
              <a:latin typeface="+mn-lt"/>
              <a:cs typeface="Times New Roman" panose="02020603050405020304" pitchFamily="18" charset="0"/>
            </a:endParaRPr>
          </a:p>
        </p:txBody>
      </p:sp>
      <p:sp>
        <p:nvSpPr>
          <p:cNvPr id="5" name="Rectangle 4"/>
          <p:cNvSpPr/>
          <p:nvPr/>
        </p:nvSpPr>
        <p:spPr>
          <a:xfrm>
            <a:off x="157163" y="1584325"/>
            <a:ext cx="8151812" cy="1892300"/>
          </a:xfrm>
          <a:prstGeom prst="rect">
            <a:avLst/>
          </a:prstGeom>
          <a:solidFill>
            <a:srgbClr val="EF3C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rgbClr val="112D4E"/>
                </a:solidFill>
              </a:rPr>
              <a:t> Nhóm 1: Quan sát bảng số liệu trong sgk trang 42, em hãy rút ra nhận xét gì về sự đối đầu giữa hai hệ thống tư bản chủ nghĩa và xã hội chủ nghĩa?</a:t>
            </a:r>
            <a:endParaRPr lang="vi-VN" sz="2800" b="1">
              <a:solidFill>
                <a:schemeClr val="bg1"/>
              </a:solidFill>
              <a:cs typeface="Times New Roman" panose="02020603050405020304" pitchFamily="18" charset="0"/>
            </a:endParaRPr>
          </a:p>
        </p:txBody>
      </p:sp>
      <p:sp>
        <p:nvSpPr>
          <p:cNvPr id="6" name="Rounded Rectangle 5"/>
          <p:cNvSpPr/>
          <p:nvPr/>
        </p:nvSpPr>
        <p:spPr>
          <a:xfrm>
            <a:off x="169863" y="-3175"/>
            <a:ext cx="5959475" cy="1431925"/>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2800">
                <a:solidFill>
                  <a:schemeClr val="bg1"/>
                </a:solidFill>
                <a:latin typeface="Times New Roman" panose="02020603050405020304" pitchFamily="18" charset="0"/>
                <a:cs typeface="Times New Roman" panose="02020603050405020304" pitchFamily="18" charset="0"/>
              </a:rPr>
              <a:t>2. Biểu hiện của Chiến tranh lạnh</a:t>
            </a:r>
            <a:endParaRPr 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duotone>
              <a:schemeClr val="accent1">
                <a:shade val="45000"/>
                <a:satMod val="135000"/>
              </a:schemeClr>
              <a:prstClr val="white"/>
            </a:duotone>
          </a:blip>
          <a:srcRect l="35105"/>
          <a:stretch/>
        </p:blipFill>
        <p:spPr>
          <a:xfrm>
            <a:off x="0" y="0"/>
            <a:ext cx="12192000" cy="6849485"/>
          </a:xfrm>
          <a:prstGeom prst="rect">
            <a:avLst/>
          </a:prstGeom>
        </p:spPr>
      </p:pic>
      <p:sp>
        <p:nvSpPr>
          <p:cNvPr id="2" name="Rounded Rectangle 2"/>
          <p:cNvSpPr/>
          <p:nvPr/>
        </p:nvSpPr>
        <p:spPr>
          <a:xfrm>
            <a:off x="300038" y="3070225"/>
            <a:ext cx="5668962" cy="1100138"/>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Ngày 12-3-1947, Mĩ đưa ra </a:t>
            </a:r>
            <a:r>
              <a:rPr lang="en-US" sz="2600" dirty="0">
                <a:solidFill>
                  <a:srgbClr val="0000FF"/>
                </a:solidFill>
                <a:latin typeface="Times New Roman" panose="02020603050405020304" pitchFamily="18" charset="0"/>
                <a:cs typeface="Times New Roman" panose="02020603050405020304" pitchFamily="18" charset="0"/>
              </a:rPr>
              <a:t>Học thuyết Truman</a:t>
            </a:r>
          </a:p>
        </p:txBody>
      </p:sp>
      <p:grpSp>
        <p:nvGrpSpPr>
          <p:cNvPr id="15" name="Group 14"/>
          <p:cNvGrpSpPr>
            <a:grpSpLocks/>
          </p:cNvGrpSpPr>
          <p:nvPr/>
        </p:nvGrpSpPr>
        <p:grpSpPr bwMode="auto">
          <a:xfrm>
            <a:off x="300038" y="1922463"/>
            <a:ext cx="5668962" cy="889000"/>
            <a:chOff x="299399" y="850225"/>
            <a:chExt cx="5669279" cy="888816"/>
          </a:xfrm>
        </p:grpSpPr>
        <p:sp>
          <p:nvSpPr>
            <p:cNvPr id="8" name="Rectangle: Top Corners Rounded 7"/>
            <p:cNvSpPr/>
            <p:nvPr/>
          </p:nvSpPr>
          <p:spPr>
            <a:xfrm>
              <a:off x="299399" y="850225"/>
              <a:ext cx="5669279" cy="888816"/>
            </a:xfrm>
            <a:prstGeom prst="round2Same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algn="ctr" eaLnBrk="1" hangingPunct="1">
                <a:spcBef>
                  <a:spcPts val="0"/>
                </a:spcBef>
                <a:spcAft>
                  <a:spcPts val="0"/>
                </a:spcAft>
                <a:defRPr/>
              </a:pPr>
              <a:r>
                <a:rPr lang="en-US" sz="2800" b="1" dirty="0" err="1">
                  <a:solidFill>
                    <a:schemeClr val="bg1"/>
                  </a:solidFill>
                  <a:latin typeface="Times New Roman" panose="02020603050405020304" pitchFamily="18" charset="0"/>
                  <a:cs typeface="Times New Roman" panose="02020603050405020304" pitchFamily="18" charset="0"/>
                </a:rPr>
                <a: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Mĩ</a:t>
              </a:r>
              <a:r>
                <a:rPr lang="en-US" sz="2800" b="1" dirty="0">
                  <a:solidFill>
                    <a:schemeClr val="bg1"/>
                  </a:solidFill>
                  <a:latin typeface="Times New Roman" panose="02020603050405020304" pitchFamily="18" charset="0"/>
                  <a:cs typeface="Times New Roman" panose="02020603050405020304" pitchFamily="18" charset="0"/>
                </a:rPr>
                <a:t> </a:t>
              </a:r>
              <a:endParaRPr lang="vi-VN" sz="2800" b="1" dirty="0">
                <a:solidFill>
                  <a:schemeClr val="bg1"/>
                </a:solidFill>
                <a:latin typeface="Times New Roman" panose="02020603050405020304" pitchFamily="18" charset="0"/>
                <a:cs typeface="Times New Roman" panose="02020603050405020304" pitchFamily="18" charset="0"/>
              </a:endParaRPr>
            </a:p>
            <a:p>
              <a:pPr marL="914400" algn="ctr" eaLnBrk="1" hangingPunct="1">
                <a:spcBef>
                  <a:spcPts val="0"/>
                </a:spcBef>
                <a:spcAft>
                  <a:spcPts val="0"/>
                </a:spcAft>
                <a:defRPr/>
              </a:pP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nước</a:t>
              </a:r>
              <a:r>
                <a:rPr lang="en-US" sz="2800" b="1" dirty="0">
                  <a:solidFill>
                    <a:schemeClr val="bg1"/>
                  </a:solidFill>
                  <a:latin typeface="Times New Roman" panose="02020603050405020304" pitchFamily="18" charset="0"/>
                  <a:cs typeface="Times New Roman" panose="02020603050405020304" pitchFamily="18" charset="0"/>
                </a:rPr>
                <a:t> TBCN</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1" name="Picture 2" descr="American-flag-icon | Hướng dẫn Bảo hiểm Nhân thọ Hoa Kỳ"/>
            <p:cNvPicPr>
              <a:picLocks noChangeAspect="1" noChangeArrowheads="1"/>
            </p:cNvPicPr>
            <p:nvPr/>
          </p:nvPicPr>
          <p:blipFill rotWithShape="1">
            <a:blip r:embed="rId4" cstate="print"/>
            <a:srcRect l="1565" r="1565"/>
            <a:stretch/>
          </p:blipFill>
          <p:spPr bwMode="auto">
            <a:xfrm>
              <a:off x="1197907" y="957761"/>
              <a:ext cx="673739" cy="673739"/>
            </a:xfrm>
            <a:prstGeom prst="ellipse">
              <a:avLst/>
            </a:prstGeom>
            <a:noFill/>
          </p:spPr>
        </p:pic>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1763713"/>
            <a:ext cx="6394450"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
          <p:cNvSpPr>
            <a:spLocks noRot="1" noChangeArrowheads="1"/>
          </p:cNvSpPr>
          <p:nvPr/>
        </p:nvSpPr>
        <p:spPr bwMode="auto">
          <a:xfrm>
            <a:off x="6181725" y="5973763"/>
            <a:ext cx="57483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400" b="1" i="1">
                <a:solidFill>
                  <a:srgbClr val="FF0000"/>
                </a:solidFill>
                <a:latin typeface="Times New Roman" pitchFamily="18" charset="0"/>
                <a:cs typeface="Times New Roman" pitchFamily="18" charset="0"/>
              </a:rPr>
              <a:t>Thông điệp của tổng thống Mĩ Tơruman tại Quốc Hội (12-3-1947)</a:t>
            </a:r>
            <a:endParaRPr lang="vi-VN" altLang="en-US" sz="2400" b="1" i="1">
              <a:solidFill>
                <a:srgbClr val="FF000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788988" y="3619500"/>
            <a:ext cx="5180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2600">
                <a:solidFill>
                  <a:srgbClr val="FF0000"/>
                </a:solidFill>
                <a:cs typeface="Times New Roman" pitchFamily="18" charset="0"/>
              </a:rPr>
              <a:t>         </a:t>
            </a:r>
            <a:r>
              <a:rPr lang="en-US" altLang="en-US" sz="2600" b="1" i="1">
                <a:solidFill>
                  <a:srgbClr val="FF0000"/>
                </a:solidFill>
                <a:latin typeface="Times New Roman" pitchFamily="18" charset="0"/>
                <a:cs typeface="Times New Roman" pitchFamily="18" charset="0"/>
                <a:sym typeface="Wingdings" pitchFamily="2" charset="2"/>
              </a:rPr>
              <a:t></a:t>
            </a:r>
            <a:r>
              <a:rPr lang="en-US" altLang="en-US" sz="2600" b="1" i="1">
                <a:solidFill>
                  <a:srgbClr val="FF0000"/>
                </a:solidFill>
                <a:latin typeface="Times New Roman" pitchFamily="18" charset="0"/>
                <a:cs typeface="Times New Roman" pitchFamily="18" charset="0"/>
              </a:rPr>
              <a:t> khởi đầu Chiến tranh lạnh</a:t>
            </a:r>
          </a:p>
        </p:txBody>
      </p:sp>
      <p:sp>
        <p:nvSpPr>
          <p:cNvPr id="13" name="Rounded Rectangle 1"/>
          <p:cNvSpPr/>
          <p:nvPr/>
        </p:nvSpPr>
        <p:spPr>
          <a:xfrm>
            <a:off x="1330325" y="-2555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3200" b="1"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2</a:t>
            </a:r>
            <a:r>
              <a:rPr lang="en-US" sz="3200" b="1">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 Biểu hiện của </a:t>
            </a:r>
            <a:r>
              <a:rPr lang="en-US" sz="3200" b="1"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Chiến tranh lạnh</a:t>
            </a:r>
          </a:p>
        </p:txBody>
      </p:sp>
      <p:sp>
        <p:nvSpPr>
          <p:cNvPr id="16" name="Rounded Rectangle 15"/>
          <p:cNvSpPr/>
          <p:nvPr/>
        </p:nvSpPr>
        <p:spPr>
          <a:xfrm>
            <a:off x="163513" y="765175"/>
            <a:ext cx="12028487" cy="1084263"/>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2800">
                <a:solidFill>
                  <a:schemeClr val="bg1"/>
                </a:solidFill>
                <a:latin typeface="Times New Roman" panose="02020603050405020304" pitchFamily="18" charset="0"/>
                <a:cs typeface="Times New Roman" panose="02020603050405020304" pitchFamily="18" charset="0"/>
              </a:rPr>
              <a:t>Nhóm 2: Để chống lại Liên Xô và các nước XHCN, Mĩ và các nước TBCN đã   có những hành động gì?</a:t>
            </a:r>
            <a:endParaRPr lang="en-US" sz="28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med" advTm="16755">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duotone>
              <a:schemeClr val="accent1">
                <a:shade val="45000"/>
                <a:satMod val="135000"/>
              </a:schemeClr>
              <a:prstClr val="white"/>
            </a:duotone>
          </a:blip>
          <a:srcRect l="35105"/>
          <a:stretch/>
        </p:blipFill>
        <p:spPr>
          <a:xfrm>
            <a:off x="-47879" y="0"/>
            <a:ext cx="12192000" cy="6849485"/>
          </a:xfrm>
          <a:prstGeom prst="rect">
            <a:avLst/>
          </a:prstGeom>
        </p:spPr>
      </p:pic>
      <p:sp>
        <p:nvSpPr>
          <p:cNvPr id="2" name="Rounded Rectangle 2"/>
          <p:cNvSpPr/>
          <p:nvPr/>
        </p:nvSpPr>
        <p:spPr>
          <a:xfrm>
            <a:off x="300038" y="1738313"/>
            <a:ext cx="5668962" cy="979487"/>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Ngày 12-3-1947, Mĩ đưa ra </a:t>
            </a:r>
            <a:r>
              <a:rPr lang="en-US" sz="2600" dirty="0">
                <a:solidFill>
                  <a:srgbClr val="0000FF"/>
                </a:solidFill>
                <a:latin typeface="Times New Roman" panose="02020603050405020304" pitchFamily="18" charset="0"/>
                <a:cs typeface="Times New Roman" panose="02020603050405020304" pitchFamily="18" charset="0"/>
              </a:rPr>
              <a:t>Học </a:t>
            </a:r>
            <a:r>
              <a:rPr lang="en-US" sz="2600" dirty="0" err="1">
                <a:solidFill>
                  <a:srgbClr val="0000FF"/>
                </a:solidFill>
                <a:latin typeface="Times New Roman" panose="02020603050405020304" pitchFamily="18" charset="0"/>
                <a:cs typeface="Times New Roman" panose="02020603050405020304" pitchFamily="18" charset="0"/>
              </a:rPr>
              <a:t>thuyết</a:t>
            </a:r>
            <a:r>
              <a:rPr lang="en-US" sz="2600" dirty="0">
                <a:solidFill>
                  <a:srgbClr val="0000FF"/>
                </a:solidFill>
                <a:latin typeface="Times New Roman" panose="02020603050405020304" pitchFamily="18" charset="0"/>
                <a:cs typeface="Times New Roman" panose="02020603050405020304" pitchFamily="18" charset="0"/>
              </a:rPr>
              <a:t> Truman </a:t>
            </a:r>
            <a:r>
              <a:rPr lang="en-US" sz="26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600" dirty="0">
                <a:solidFill>
                  <a:srgbClr val="FF0000"/>
                </a:solidFill>
                <a:latin typeface="Times New Roman" panose="02020603050405020304" pitchFamily="18" charset="0"/>
                <a:cs typeface="Times New Roman" panose="02020603050405020304" pitchFamily="18" charset="0"/>
              </a:rPr>
              <a:t> </a:t>
            </a:r>
            <a:r>
              <a:rPr lang="en-US" sz="2600" b="1" i="1" dirty="0">
                <a:solidFill>
                  <a:srgbClr val="FF0000"/>
                </a:solidFill>
                <a:latin typeface="Times New Roman" panose="02020603050405020304" pitchFamily="18" charset="0"/>
                <a:cs typeface="Times New Roman" panose="02020603050405020304" pitchFamily="18" charset="0"/>
              </a:rPr>
              <a:t>khởi đầu Chiến tranh lạnh.</a:t>
            </a:r>
            <a:endParaRPr lang="en-US" sz="2600" b="1" i="1" dirty="0">
              <a:solidFill>
                <a:prstClr val="black"/>
              </a:solidFill>
              <a:latin typeface="Times New Roman" panose="02020603050405020304" pitchFamily="18" charset="0"/>
              <a:cs typeface="Times New Roman" panose="02020603050405020304" pitchFamily="18" charset="0"/>
            </a:endParaRPr>
          </a:p>
        </p:txBody>
      </p:sp>
      <p:sp>
        <p:nvSpPr>
          <p:cNvPr id="10" name="Rounded Rectangle 1"/>
          <p:cNvSpPr/>
          <p:nvPr/>
        </p:nvSpPr>
        <p:spPr>
          <a:xfrm>
            <a:off x="1330325" y="-2555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2</a:t>
            </a:r>
            <a:r>
              <a:rPr lang="en-US" sz="2800" b="1">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 Biểu hiện của  </a:t>
            </a:r>
            <a:r>
              <a:rPr lang="en-US" sz="2800" b="1"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Chiến tranh lạnh</a:t>
            </a:r>
          </a:p>
        </p:txBody>
      </p:sp>
      <p:grpSp>
        <p:nvGrpSpPr>
          <p:cNvPr id="20485" name="Group 14"/>
          <p:cNvGrpSpPr>
            <a:grpSpLocks/>
          </p:cNvGrpSpPr>
          <p:nvPr/>
        </p:nvGrpSpPr>
        <p:grpSpPr bwMode="auto">
          <a:xfrm>
            <a:off x="300038" y="850900"/>
            <a:ext cx="5668962" cy="887413"/>
            <a:chOff x="299399" y="850225"/>
            <a:chExt cx="5669279" cy="888816"/>
          </a:xfrm>
        </p:grpSpPr>
        <p:sp>
          <p:nvSpPr>
            <p:cNvPr id="8" name="Rectangle: Top Corners Rounded 7"/>
            <p:cNvSpPr/>
            <p:nvPr/>
          </p:nvSpPr>
          <p:spPr>
            <a:xfrm>
              <a:off x="299399" y="850225"/>
              <a:ext cx="5669279" cy="888816"/>
            </a:xfrm>
            <a:prstGeom prst="round2Same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algn="ctr" eaLnBrk="1" hangingPunct="1">
                <a:spcBef>
                  <a:spcPts val="0"/>
                </a:spcBef>
                <a:spcAft>
                  <a:spcPts val="0"/>
                </a:spcAft>
                <a:defRPr/>
              </a:pPr>
              <a:r>
                <a:rPr lang="en-US" sz="2800" b="1" dirty="0" err="1">
                  <a:solidFill>
                    <a:schemeClr val="bg1"/>
                  </a:solidFill>
                  <a:latin typeface="Times New Roman" panose="02020603050405020304" pitchFamily="18" charset="0"/>
                  <a:cs typeface="Times New Roman" panose="02020603050405020304" pitchFamily="18" charset="0"/>
                </a:rPr>
                <a: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Mĩ</a:t>
              </a:r>
              <a:r>
                <a:rPr lang="en-US" sz="2800" b="1" dirty="0">
                  <a:solidFill>
                    <a:schemeClr val="bg1"/>
                  </a:solidFill>
                  <a:latin typeface="Times New Roman" panose="02020603050405020304" pitchFamily="18" charset="0"/>
                  <a:cs typeface="Times New Roman" panose="02020603050405020304" pitchFamily="18" charset="0"/>
                </a:rPr>
                <a:t> </a:t>
              </a:r>
              <a:endParaRPr lang="vi-VN" sz="2800" b="1" dirty="0">
                <a:solidFill>
                  <a:schemeClr val="bg1"/>
                </a:solidFill>
                <a:latin typeface="Times New Roman" panose="02020603050405020304" pitchFamily="18" charset="0"/>
                <a:cs typeface="Times New Roman" panose="02020603050405020304" pitchFamily="18" charset="0"/>
              </a:endParaRPr>
            </a:p>
            <a:p>
              <a:pPr marL="914400" algn="ctr" eaLnBrk="1" hangingPunct="1">
                <a:spcBef>
                  <a:spcPts val="0"/>
                </a:spcBef>
                <a:spcAft>
                  <a:spcPts val="0"/>
                </a:spcAft>
                <a:defRPr/>
              </a:pP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nước</a:t>
              </a:r>
              <a:r>
                <a:rPr lang="en-US" sz="2800" b="1" dirty="0">
                  <a:solidFill>
                    <a:schemeClr val="bg1"/>
                  </a:solidFill>
                  <a:latin typeface="Times New Roman" panose="02020603050405020304" pitchFamily="18" charset="0"/>
                  <a:cs typeface="Times New Roman" panose="02020603050405020304" pitchFamily="18" charset="0"/>
                </a:rPr>
                <a:t> TBCN</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1" name="Picture 2" descr="American-flag-icon | Hướng dẫn Bảo hiểm Nhân thọ Hoa Kỳ"/>
            <p:cNvPicPr>
              <a:picLocks noChangeAspect="1" noChangeArrowheads="1"/>
            </p:cNvPicPr>
            <p:nvPr/>
          </p:nvPicPr>
          <p:blipFill rotWithShape="1">
            <a:blip r:embed="rId4" cstate="print"/>
            <a:srcRect l="1565" r="1565"/>
            <a:stretch/>
          </p:blipFill>
          <p:spPr bwMode="auto">
            <a:xfrm>
              <a:off x="1197907" y="957761"/>
              <a:ext cx="673739" cy="673739"/>
            </a:xfrm>
            <a:prstGeom prst="ellipse">
              <a:avLst/>
            </a:prstGeom>
            <a:noFill/>
          </p:spPr>
        </p:pic>
      </p:grpSp>
      <p:sp>
        <p:nvSpPr>
          <p:cNvPr id="9" name="Rounded Rectangle 6"/>
          <p:cNvSpPr/>
          <p:nvPr/>
        </p:nvSpPr>
        <p:spPr>
          <a:xfrm>
            <a:off x="300038" y="2732088"/>
            <a:ext cx="5668962" cy="2046287"/>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Tháng 6 -1947, Mĩ đưa ra </a:t>
            </a:r>
            <a:r>
              <a:rPr lang="en-US" sz="2600" dirty="0">
                <a:solidFill>
                  <a:srgbClr val="0000FF"/>
                </a:solidFill>
                <a:latin typeface="Times New Roman" panose="02020603050405020304" pitchFamily="18" charset="0"/>
                <a:cs typeface="Times New Roman" panose="02020603050405020304" pitchFamily="18" charset="0"/>
              </a:rPr>
              <a:t>kế hoạch Macsan,</a:t>
            </a:r>
            <a:r>
              <a:rPr lang="en-US" sz="2600" dirty="0">
                <a:solidFill>
                  <a:prstClr val="black"/>
                </a:solidFill>
                <a:latin typeface="Times New Roman" panose="02020603050405020304" pitchFamily="18" charset="0"/>
                <a:cs typeface="Times New Roman" panose="02020603050405020304" pitchFamily="18" charset="0"/>
              </a:rPr>
              <a:t> viện trợ Tây Âu để khôi phục kinh tế sau chiến tranh</a:t>
            </a:r>
          </a:p>
        </p:txBody>
      </p:sp>
      <p:grpSp>
        <p:nvGrpSpPr>
          <p:cNvPr id="12" name="Group 11"/>
          <p:cNvGrpSpPr>
            <a:grpSpLocks/>
          </p:cNvGrpSpPr>
          <p:nvPr/>
        </p:nvGrpSpPr>
        <p:grpSpPr bwMode="auto">
          <a:xfrm>
            <a:off x="6113463" y="1738313"/>
            <a:ext cx="4122737" cy="5111750"/>
            <a:chOff x="731144" y="514351"/>
            <a:chExt cx="4608513" cy="5439720"/>
          </a:xfrm>
        </p:grpSpPr>
        <p:pic>
          <p:nvPicPr>
            <p:cNvPr id="13" name="Picture 11" descr="George_Catlett_Marshall,_general_of_the_US_army.jpg"/>
            <p:cNvPicPr>
              <a:picLocks noChangeAspect="1"/>
            </p:cNvPicPr>
            <p:nvPr/>
          </p:nvPicPr>
          <p:blipFill>
            <a:blip r:embed="rId5"/>
            <a:srcRect/>
            <a:stretch>
              <a:fillRect/>
            </a:stretch>
          </p:blipFill>
          <p:spPr bwMode="auto">
            <a:xfrm>
              <a:off x="731144" y="514351"/>
              <a:ext cx="4608513" cy="4834931"/>
            </a:xfrm>
            <a:prstGeom prst="rect">
              <a:avLst/>
            </a:prstGeom>
            <a:ln>
              <a:noFill/>
            </a:ln>
            <a:effectLst>
              <a:outerShdw blurRad="292100" dist="139700" dir="2700000" algn="tl" rotWithShape="0">
                <a:srgbClr val="333333">
                  <a:alpha val="65000"/>
                </a:srgbClr>
              </a:outerShdw>
            </a:effectLst>
          </p:spPr>
        </p:pic>
        <p:sp>
          <p:nvSpPr>
            <p:cNvPr id="20493" name="TextBox 15"/>
            <p:cNvSpPr txBox="1">
              <a:spLocks noChangeArrowheads="1"/>
            </p:cNvSpPr>
            <p:nvPr/>
          </p:nvSpPr>
          <p:spPr bwMode="auto">
            <a:xfrm>
              <a:off x="731144" y="5430852"/>
              <a:ext cx="4608513"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a:solidFill>
                    <a:srgbClr val="112D4E"/>
                  </a:solidFill>
                  <a:cs typeface="Times New Roman" pitchFamily="18" charset="0"/>
                </a:rPr>
                <a:t>Ngoại trưởng Mác-san</a:t>
              </a:r>
            </a:p>
          </p:txBody>
        </p:sp>
      </p:grpSp>
      <p:grpSp>
        <p:nvGrpSpPr>
          <p:cNvPr id="18" name="Group 17"/>
          <p:cNvGrpSpPr>
            <a:grpSpLocks/>
          </p:cNvGrpSpPr>
          <p:nvPr/>
        </p:nvGrpSpPr>
        <p:grpSpPr bwMode="auto">
          <a:xfrm>
            <a:off x="10410825" y="1660525"/>
            <a:ext cx="1733550" cy="4619625"/>
            <a:chOff x="10188813" y="1660533"/>
            <a:chExt cx="1995613" cy="4842925"/>
          </a:xfrm>
        </p:grpSpPr>
        <p:sp>
          <p:nvSpPr>
            <p:cNvPr id="19" name="Rectangle 18"/>
            <p:cNvSpPr/>
            <p:nvPr/>
          </p:nvSpPr>
          <p:spPr>
            <a:xfrm>
              <a:off x="10188813" y="1668855"/>
              <a:ext cx="1995613" cy="4834603"/>
            </a:xfrm>
            <a:prstGeom prst="rect">
              <a:avLst/>
            </a:prstGeom>
            <a:solidFill>
              <a:srgbClr val="EF3C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bg1"/>
                  </a:solidFill>
                  <a:cs typeface="Times New Roman" panose="02020603050405020304" pitchFamily="18" charset="0"/>
                </a:rPr>
                <a:t>Âm mưu của Mĩ trong kế hoạch </a:t>
              </a:r>
              <a:endParaRPr lang="vi-VN" sz="2800" b="1" dirty="0">
                <a:solidFill>
                  <a:schemeClr val="bg1"/>
                </a:solidFill>
                <a:cs typeface="Times New Roman" panose="02020603050405020304" pitchFamily="18" charset="0"/>
              </a:endParaRPr>
            </a:p>
            <a:p>
              <a:pPr algn="ctr" eaLnBrk="1" fontAlgn="auto" hangingPunct="1">
                <a:spcBef>
                  <a:spcPts val="0"/>
                </a:spcBef>
                <a:spcAft>
                  <a:spcPts val="0"/>
                </a:spcAft>
                <a:defRPr/>
              </a:pPr>
              <a:r>
                <a:rPr lang="vi-VN" sz="2800" b="1" dirty="0">
                  <a:solidFill>
                    <a:schemeClr val="bg1"/>
                  </a:solidFill>
                  <a:cs typeface="Times New Roman" panose="02020603050405020304" pitchFamily="18" charset="0"/>
                </a:rPr>
                <a:t>Mác-</a:t>
              </a:r>
              <a:r>
                <a:rPr lang="en-US" sz="2800" b="1" dirty="0">
                  <a:solidFill>
                    <a:schemeClr val="bg1"/>
                  </a:solidFill>
                  <a:cs typeface="Times New Roman" panose="02020603050405020304" pitchFamily="18" charset="0"/>
                </a:rPr>
                <a:t>san ?</a:t>
              </a:r>
            </a:p>
          </p:txBody>
        </p:sp>
        <p:sp>
          <p:nvSpPr>
            <p:cNvPr id="20" name="Oval 19"/>
            <p:cNvSpPr/>
            <p:nvPr/>
          </p:nvSpPr>
          <p:spPr>
            <a:xfrm>
              <a:off x="10718783" y="1660533"/>
              <a:ext cx="1061769" cy="1060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400">
                  <a:solidFill>
                    <a:schemeClr val="accent5">
                      <a:lumMod val="50000"/>
                    </a:schemeClr>
                  </a:solidFill>
                </a:rPr>
                <a:t>?</a:t>
              </a:r>
              <a:endParaRPr lang="en-US">
                <a:solidFill>
                  <a:schemeClr val="accent5">
                    <a:lumMod val="50000"/>
                  </a:schemeClr>
                </a:solidFill>
              </a:endParaRPr>
            </a:p>
          </p:txBody>
        </p:sp>
      </p:grpSp>
      <p:sp>
        <p:nvSpPr>
          <p:cNvPr id="21" name="TextBox 20"/>
          <p:cNvSpPr txBox="1">
            <a:spLocks noChangeArrowheads="1"/>
          </p:cNvSpPr>
          <p:nvPr/>
        </p:nvSpPr>
        <p:spPr bwMode="auto">
          <a:xfrm>
            <a:off x="428625" y="3886200"/>
            <a:ext cx="5540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2600">
                <a:solidFill>
                  <a:srgbClr val="FF0000"/>
                </a:solidFill>
                <a:latin typeface="Times New Roman" pitchFamily="18" charset="0"/>
                <a:cs typeface="Times New Roman" pitchFamily="18" charset="0"/>
                <a:sym typeface="Wingdings" pitchFamily="2" charset="2"/>
              </a:rPr>
              <a:t></a:t>
            </a:r>
            <a:r>
              <a:rPr lang="en-US" altLang="en-US" sz="2600">
                <a:solidFill>
                  <a:srgbClr val="FF0000"/>
                </a:solidFill>
                <a:latin typeface="Times New Roman" pitchFamily="18" charset="0"/>
                <a:cs typeface="Times New Roman" pitchFamily="18" charset="0"/>
              </a:rPr>
              <a:t> </a:t>
            </a:r>
            <a:r>
              <a:rPr lang="en-US" altLang="en-US" sz="2600" i="1">
                <a:solidFill>
                  <a:srgbClr val="FF0000"/>
                </a:solidFill>
                <a:latin typeface="Times New Roman" pitchFamily="18" charset="0"/>
                <a:cs typeface="Times New Roman" pitchFamily="18" charset="0"/>
              </a:rPr>
              <a:t>tập hợp Tây Âu vào liên minh chống Liên Xô và Đông Âu.</a:t>
            </a:r>
          </a:p>
        </p:txBody>
      </p:sp>
    </p:spTree>
    <p:custDataLst>
      <p:tags r:id="rId1"/>
    </p:custDataLst>
  </p:cSld>
  <p:clrMapOvr>
    <a:masterClrMapping/>
  </p:clrMapOvr>
  <p:transition spd="med" advTm="3193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0"/>
          <p:cNvSpPr txBox="1">
            <a:spLocks noChangeArrowheads="1"/>
          </p:cNvSpPr>
          <p:nvPr/>
        </p:nvSpPr>
        <p:spPr bwMode="auto">
          <a:xfrm>
            <a:off x="5549900" y="5589588"/>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000">
                <a:solidFill>
                  <a:srgbClr val="FF0000"/>
                </a:solidFill>
                <a:latin typeface="Times New Roman" pitchFamily="18" charset="0"/>
                <a:cs typeface="Times New Roman" pitchFamily="18" charset="0"/>
              </a:rPr>
              <a:t>Bản đồ </a:t>
            </a:r>
            <a:r>
              <a:rPr lang="vi-VN" altLang="en-US" sz="2000">
                <a:solidFill>
                  <a:srgbClr val="FF0000"/>
                </a:solidFill>
                <a:latin typeface="Times New Roman" pitchFamily="18" charset="0"/>
                <a:cs typeface="Times New Roman" pitchFamily="18" charset="0"/>
              </a:rPr>
              <a:t>các nước đã nhận viện trợ </a:t>
            </a:r>
            <a:endParaRPr lang="en-US" altLang="en-US" sz="2000">
              <a:solidFill>
                <a:srgbClr val="FF0000"/>
              </a:solidFill>
              <a:latin typeface="Times New Roman" pitchFamily="18" charset="0"/>
              <a:cs typeface="Times New Roman" pitchFamily="18" charset="0"/>
            </a:endParaRPr>
          </a:p>
          <a:p>
            <a:pPr algn="ctr" eaLnBrk="1" hangingPunct="1"/>
            <a:r>
              <a:rPr lang="vi-VN" altLang="en-US" sz="2000">
                <a:solidFill>
                  <a:srgbClr val="FF0000"/>
                </a:solidFill>
                <a:latin typeface="Times New Roman" pitchFamily="18" charset="0"/>
                <a:cs typeface="Times New Roman" pitchFamily="18" charset="0"/>
              </a:rPr>
              <a:t>theo Kế hoạch Marshall. </a:t>
            </a:r>
            <a:endParaRPr lang="en-US" altLang="en-US" sz="2000">
              <a:solidFill>
                <a:srgbClr val="FF0000"/>
              </a:solidFill>
              <a:latin typeface="Times New Roman" pitchFamily="18" charset="0"/>
              <a:cs typeface="Times New Roman" pitchFamily="18" charset="0"/>
            </a:endParaRPr>
          </a:p>
        </p:txBody>
      </p:sp>
      <p:pic>
        <p:nvPicPr>
          <p:cNvPr id="5126" name="Picture 11" descr="George_Catlett_Marshall,_general_of_the_US_arm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88913"/>
            <a:ext cx="614362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2"/>
          <p:cNvSpPr txBox="1">
            <a:spLocks noChangeArrowheads="1"/>
          </p:cNvSpPr>
          <p:nvPr/>
        </p:nvSpPr>
        <p:spPr bwMode="auto">
          <a:xfrm>
            <a:off x="46038" y="5486400"/>
            <a:ext cx="54737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000">
                <a:solidFill>
                  <a:srgbClr val="FF0000"/>
                </a:solidFill>
                <a:latin typeface="Times New Roman" pitchFamily="18" charset="0"/>
                <a:cs typeface="Times New Roman" pitchFamily="18" charset="0"/>
              </a:rPr>
              <a:t>Ngoại trưởng </a:t>
            </a:r>
            <a:r>
              <a:rPr lang="vi-VN" altLang="en-US" sz="2000">
                <a:solidFill>
                  <a:srgbClr val="FF0000"/>
                </a:solidFill>
                <a:latin typeface="Times New Roman" pitchFamily="18" charset="0"/>
                <a:cs typeface="Times New Roman" pitchFamily="18" charset="0"/>
              </a:rPr>
              <a:t>G</a:t>
            </a:r>
            <a:r>
              <a:rPr lang="en-US" altLang="en-US" sz="2000">
                <a:solidFill>
                  <a:srgbClr val="FF0000"/>
                </a:solidFill>
                <a:latin typeface="Times New Roman" pitchFamily="18" charset="0"/>
                <a:cs typeface="Times New Roman" pitchFamily="18" charset="0"/>
              </a:rPr>
              <a:t>.</a:t>
            </a:r>
            <a:r>
              <a:rPr lang="vi-VN" altLang="en-US" sz="2000">
                <a:solidFill>
                  <a:srgbClr val="FF0000"/>
                </a:solidFill>
                <a:latin typeface="Times New Roman" pitchFamily="18" charset="0"/>
                <a:cs typeface="Times New Roman" pitchFamily="18" charset="0"/>
              </a:rPr>
              <a:t> M</a:t>
            </a:r>
            <a:r>
              <a:rPr lang="en-US" altLang="en-US" sz="2000">
                <a:solidFill>
                  <a:srgbClr val="FF0000"/>
                </a:solidFill>
                <a:latin typeface="Times New Roman" pitchFamily="18" charset="0"/>
                <a:cs typeface="Times New Roman" pitchFamily="18" charset="0"/>
              </a:rPr>
              <a:t>ácsan</a:t>
            </a:r>
            <a:endParaRPr lang="vi-VN" altLang="en-US" sz="2000">
              <a:solidFill>
                <a:srgbClr val="FF0000"/>
              </a:solidFill>
              <a:latin typeface="Times New Roman" pitchFamily="18" charset="0"/>
              <a:cs typeface="Times New Roman" pitchFamily="18" charset="0"/>
            </a:endParaRPr>
          </a:p>
          <a:p>
            <a:pPr eaLnBrk="1" hangingPunct="1"/>
            <a:endParaRPr lang="en-US" altLang="en-US" sz="1800">
              <a:latin typeface="Times New Roman" pitchFamily="18" charset="0"/>
            </a:endParaRPr>
          </a:p>
        </p:txBody>
      </p:sp>
      <p:pic>
        <p:nvPicPr>
          <p:cNvPr id="10" name="Picture 9" descr="454px-Marshall_Pla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88913"/>
            <a:ext cx="5541962"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linds(horizontal)">
                                      <p:cBhvr>
                                        <p:cTn id="7" dur="500"/>
                                        <p:tgtEl>
                                          <p:spTgt spid="51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blinds(horizontal)">
                                      <p:cBhvr>
                                        <p:cTn id="10" dur="500"/>
                                        <p:tgtEl>
                                          <p:spTgt spid="51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25"/>
                                        </p:tgtEl>
                                        <p:attrNameLst>
                                          <p:attrName>style.visibility</p:attrName>
                                        </p:attrNameLst>
                                      </p:cBhvr>
                                      <p:to>
                                        <p:strVal val="visible"/>
                                      </p:to>
                                    </p:set>
                                    <p:animEffect transition="in" filter="blinds(horizontal)">
                                      <p:cBhvr>
                                        <p:cTn id="15" dur="500"/>
                                        <p:tgtEl>
                                          <p:spTgt spid="5125"/>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duotone>
              <a:schemeClr val="accent1">
                <a:shade val="45000"/>
                <a:satMod val="135000"/>
              </a:schemeClr>
              <a:prstClr val="white"/>
            </a:duotone>
          </a:blip>
          <a:srcRect l="35105"/>
          <a:stretch/>
        </p:blipFill>
        <p:spPr>
          <a:xfrm>
            <a:off x="0" y="0"/>
            <a:ext cx="12192000" cy="6849485"/>
          </a:xfrm>
          <a:prstGeom prst="rect">
            <a:avLst/>
          </a:prstGeom>
        </p:spPr>
      </p:pic>
      <p:sp>
        <p:nvSpPr>
          <p:cNvPr id="2" name="Rounded Rectangle 2"/>
          <p:cNvSpPr/>
          <p:nvPr/>
        </p:nvSpPr>
        <p:spPr>
          <a:xfrm>
            <a:off x="300038" y="1758950"/>
            <a:ext cx="5668962" cy="876300"/>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Ngày 12-3-1947, </a:t>
            </a:r>
            <a:r>
              <a:rPr lang="en-US" sz="2600" dirty="0">
                <a:solidFill>
                  <a:srgbClr val="0000FF"/>
                </a:solidFill>
                <a:latin typeface="Times New Roman" panose="02020603050405020304" pitchFamily="18" charset="0"/>
                <a:cs typeface="Times New Roman" panose="02020603050405020304" pitchFamily="18" charset="0"/>
              </a:rPr>
              <a:t>Mĩ đưa ra Học thuyết Truman</a:t>
            </a:r>
            <a:r>
              <a:rPr lang="en-US" sz="26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2600" dirty="0">
                <a:solidFill>
                  <a:srgbClr val="FF0000"/>
                </a:solidFill>
                <a:latin typeface="Times New Roman" panose="02020603050405020304" pitchFamily="18" charset="0"/>
                <a:cs typeface="Times New Roman" panose="02020603050405020304" pitchFamily="18" charset="0"/>
              </a:rPr>
              <a:t> </a:t>
            </a:r>
            <a:r>
              <a:rPr lang="en-US" sz="2600" b="1" i="1" dirty="0">
                <a:solidFill>
                  <a:srgbClr val="FF0000"/>
                </a:solidFill>
                <a:latin typeface="Times New Roman" panose="02020603050405020304" pitchFamily="18" charset="0"/>
                <a:cs typeface="Times New Roman" panose="02020603050405020304" pitchFamily="18" charset="0"/>
              </a:rPr>
              <a:t>khởi đầu Chiến tranh lạnh.</a:t>
            </a:r>
            <a:endParaRPr lang="en-US" sz="2600" b="1" i="1" dirty="0">
              <a:solidFill>
                <a:prstClr val="black"/>
              </a:solidFill>
              <a:latin typeface="Times New Roman" panose="02020603050405020304" pitchFamily="18" charset="0"/>
              <a:cs typeface="Times New Roman" panose="02020603050405020304" pitchFamily="18" charset="0"/>
            </a:endParaRPr>
          </a:p>
        </p:txBody>
      </p:sp>
      <p:sp>
        <p:nvSpPr>
          <p:cNvPr id="3" name="Rounded Rectangle 6"/>
          <p:cNvSpPr/>
          <p:nvPr/>
        </p:nvSpPr>
        <p:spPr>
          <a:xfrm>
            <a:off x="300038" y="2673350"/>
            <a:ext cx="5668962" cy="1646238"/>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Tháng 6 -1947, Mĩ đưa ra </a:t>
            </a:r>
            <a:r>
              <a:rPr lang="en-US" sz="2600" dirty="0">
                <a:solidFill>
                  <a:srgbClr val="0000FF"/>
                </a:solidFill>
                <a:latin typeface="Times New Roman" panose="02020603050405020304" pitchFamily="18" charset="0"/>
                <a:cs typeface="Times New Roman" panose="02020603050405020304" pitchFamily="18" charset="0"/>
              </a:rPr>
              <a:t>kế hoạch Macsan,</a:t>
            </a:r>
            <a:r>
              <a:rPr lang="en-US" sz="2600" dirty="0">
                <a:solidFill>
                  <a:prstClr val="black"/>
                </a:solidFill>
                <a:latin typeface="Times New Roman" panose="02020603050405020304" pitchFamily="18" charset="0"/>
                <a:cs typeface="Times New Roman" panose="02020603050405020304" pitchFamily="18" charset="0"/>
              </a:rPr>
              <a:t> viện trợ Tây Âu để khôi phục kinh tế sau chiến tranh </a:t>
            </a:r>
            <a:r>
              <a:rPr lang="en-US" sz="2600" i="1"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2600" i="1" dirty="0">
                <a:solidFill>
                  <a:srgbClr val="FF0000"/>
                </a:solidFill>
                <a:latin typeface="Times New Roman" panose="02020603050405020304" pitchFamily="18" charset="0"/>
                <a:cs typeface="Times New Roman" panose="02020603050405020304" pitchFamily="18" charset="0"/>
              </a:rPr>
              <a:t> tập hợp Tây Âu vào liên minh chống LX và Đông Âu.</a:t>
            </a:r>
          </a:p>
          <a:p>
            <a:pPr algn="just" eaLnBrk="1" fontAlgn="auto" hangingPunct="1">
              <a:spcBef>
                <a:spcPts val="0"/>
              </a:spcBef>
              <a:spcAft>
                <a:spcPts val="0"/>
              </a:spcAft>
              <a:defRPr/>
            </a:pPr>
            <a:endParaRPr lang="en-US" sz="2600" dirty="0">
              <a:solidFill>
                <a:prstClr val="black"/>
              </a:solidFill>
              <a:cs typeface="Times New Roman" pitchFamily="18" charset="0"/>
            </a:endParaRPr>
          </a:p>
        </p:txBody>
      </p:sp>
      <p:sp>
        <p:nvSpPr>
          <p:cNvPr id="4" name="Rounded Rectangle 7"/>
          <p:cNvSpPr/>
          <p:nvPr/>
        </p:nvSpPr>
        <p:spPr>
          <a:xfrm>
            <a:off x="300038" y="4357688"/>
            <a:ext cx="5668962" cy="1495425"/>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Năm 1949, </a:t>
            </a:r>
            <a:r>
              <a:rPr lang="en-US" sz="2600" dirty="0" err="1">
                <a:solidFill>
                  <a:srgbClr val="0000FF"/>
                </a:solidFill>
                <a:latin typeface="Times New Roman" panose="02020603050405020304" pitchFamily="18" charset="0"/>
                <a:cs typeface="Times New Roman" panose="02020603050405020304" pitchFamily="18" charset="0"/>
              </a:rPr>
              <a:t>Mĩ</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a:solidFill>
                  <a:srgbClr val="0000FF"/>
                </a:solidFill>
                <a:latin typeface="Times New Roman" panose="02020603050405020304" pitchFamily="18" charset="0"/>
                <a:cs typeface="Times New Roman" panose="02020603050405020304" pitchFamily="18" charset="0"/>
              </a:rPr>
              <a:t>thành lập khối quân sự NATO </a:t>
            </a:r>
            <a:r>
              <a:rPr lang="en-US" sz="2600" dirty="0">
                <a:solidFill>
                  <a:srgbClr val="FF0000"/>
                </a:solidFill>
                <a:cs typeface="Times New Roman" pitchFamily="18" charset="0"/>
                <a:sym typeface="Wingdings" pitchFamily="2" charset="2"/>
              </a:rPr>
              <a:t></a:t>
            </a:r>
            <a:r>
              <a:rPr lang="en-US" sz="2600" dirty="0">
                <a:solidFill>
                  <a:srgbClr val="FF0000"/>
                </a:solidFill>
                <a:cs typeface="Times New Roman" pitchFamily="18" charset="0"/>
              </a:rPr>
              <a:t> </a:t>
            </a:r>
            <a:r>
              <a:rPr lang="en-US" sz="2600" i="1" dirty="0">
                <a:solidFill>
                  <a:srgbClr val="FF0000"/>
                </a:solidFill>
                <a:latin typeface="Times New Roman" panose="02020603050405020304" pitchFamily="18" charset="0"/>
                <a:cs typeface="Times New Roman" panose="02020603050405020304" pitchFamily="18" charset="0"/>
              </a:rPr>
              <a:t>chống lại Liên Xô và các nước XHCN</a:t>
            </a:r>
          </a:p>
        </p:txBody>
      </p:sp>
      <p:grpSp>
        <p:nvGrpSpPr>
          <p:cNvPr id="22534" name="Group 14"/>
          <p:cNvGrpSpPr>
            <a:grpSpLocks/>
          </p:cNvGrpSpPr>
          <p:nvPr/>
        </p:nvGrpSpPr>
        <p:grpSpPr bwMode="auto">
          <a:xfrm>
            <a:off x="300038" y="850900"/>
            <a:ext cx="5668962" cy="887413"/>
            <a:chOff x="299399" y="850225"/>
            <a:chExt cx="5669279" cy="888816"/>
          </a:xfrm>
        </p:grpSpPr>
        <p:sp>
          <p:nvSpPr>
            <p:cNvPr id="8" name="Rectangle: Top Corners Rounded 7"/>
            <p:cNvSpPr/>
            <p:nvPr/>
          </p:nvSpPr>
          <p:spPr>
            <a:xfrm>
              <a:off x="299399" y="850225"/>
              <a:ext cx="5669279" cy="888816"/>
            </a:xfrm>
            <a:prstGeom prst="round2Same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algn="ctr" eaLnBrk="1" hangingPunct="1">
                <a:spcBef>
                  <a:spcPts val="0"/>
                </a:spcBef>
                <a:spcAft>
                  <a:spcPts val="0"/>
                </a:spcAft>
                <a:defRPr/>
              </a:pPr>
              <a:r>
                <a:rPr lang="en-US" sz="2800" b="1" dirty="0" err="1">
                  <a:solidFill>
                    <a:schemeClr val="bg1"/>
                  </a:solidFill>
                  <a:latin typeface="Times New Roman" panose="02020603050405020304" pitchFamily="18" charset="0"/>
                  <a:cs typeface="Times New Roman" panose="02020603050405020304" pitchFamily="18" charset="0"/>
                </a:rPr>
                <a: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Mĩ</a:t>
              </a:r>
              <a:r>
                <a:rPr lang="en-US" sz="2800" b="1" dirty="0">
                  <a:solidFill>
                    <a:schemeClr val="bg1"/>
                  </a:solidFill>
                  <a:latin typeface="Times New Roman" panose="02020603050405020304" pitchFamily="18" charset="0"/>
                  <a:cs typeface="Times New Roman" panose="02020603050405020304" pitchFamily="18" charset="0"/>
                </a:rPr>
                <a:t> </a:t>
              </a:r>
              <a:endParaRPr lang="vi-VN" sz="2800" b="1" dirty="0">
                <a:solidFill>
                  <a:schemeClr val="bg1"/>
                </a:solidFill>
                <a:latin typeface="Times New Roman" panose="02020603050405020304" pitchFamily="18" charset="0"/>
                <a:cs typeface="Times New Roman" panose="02020603050405020304" pitchFamily="18" charset="0"/>
              </a:endParaRPr>
            </a:p>
            <a:p>
              <a:pPr marL="914400" algn="ctr" eaLnBrk="1" hangingPunct="1">
                <a:spcBef>
                  <a:spcPts val="0"/>
                </a:spcBef>
                <a:spcAft>
                  <a:spcPts val="0"/>
                </a:spcAft>
                <a:defRPr/>
              </a:pP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nước</a:t>
              </a:r>
              <a:r>
                <a:rPr lang="en-US" sz="2800" b="1" dirty="0">
                  <a:solidFill>
                    <a:schemeClr val="bg1"/>
                  </a:solidFill>
                  <a:latin typeface="Times New Roman" panose="02020603050405020304" pitchFamily="18" charset="0"/>
                  <a:cs typeface="Times New Roman" panose="02020603050405020304" pitchFamily="18" charset="0"/>
                </a:rPr>
                <a:t> TBCN</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1" name="Picture 2" descr="American-flag-icon | Hướng dẫn Bảo hiểm Nhân thọ Hoa Kỳ"/>
            <p:cNvPicPr>
              <a:picLocks noChangeAspect="1" noChangeArrowheads="1"/>
            </p:cNvPicPr>
            <p:nvPr/>
          </p:nvPicPr>
          <p:blipFill rotWithShape="1">
            <a:blip r:embed="rId4" cstate="print"/>
            <a:srcRect l="1565" r="1565"/>
            <a:stretch/>
          </p:blipFill>
          <p:spPr bwMode="auto">
            <a:xfrm>
              <a:off x="1197907" y="957761"/>
              <a:ext cx="673739" cy="673739"/>
            </a:xfrm>
            <a:prstGeom prst="ellipse">
              <a:avLst/>
            </a:prstGeom>
            <a:noFill/>
          </p:spPr>
        </p:pic>
      </p:grpSp>
      <p:pic>
        <p:nvPicPr>
          <p:cNvPr id="12" name="Picture 2" descr="Káº¿t quáº£ hÃ¬nh áº£nh cho hÃ¬nh áº£nh vá» trá»¥ sá» nato"/>
          <p:cNvPicPr>
            <a:picLocks noChangeAspect="1" noChangeArrowheads="1"/>
          </p:cNvPicPr>
          <p:nvPr/>
        </p:nvPicPr>
        <p:blipFill>
          <a:blip r:embed="rId5"/>
          <a:srcRect/>
          <a:stretch>
            <a:fillRect/>
          </a:stretch>
        </p:blipFill>
        <p:spPr bwMode="auto">
          <a:xfrm>
            <a:off x="5943600" y="2620963"/>
            <a:ext cx="6248400" cy="3668712"/>
          </a:xfrm>
          <a:prstGeom prst="rect">
            <a:avLst/>
          </a:prstGeom>
          <a:ln>
            <a:noFill/>
          </a:ln>
          <a:effectLst>
            <a:outerShdw blurRad="292100" dist="139700" dir="2700000" algn="tl" rotWithShape="0">
              <a:srgbClr val="333333">
                <a:alpha val="65000"/>
              </a:srgbClr>
            </a:outerShdw>
          </a:effectLst>
        </p:spPr>
      </p:pic>
      <p:sp>
        <p:nvSpPr>
          <p:cNvPr id="13" name="TextBox 12"/>
          <p:cNvSpPr txBox="1">
            <a:spLocks noChangeArrowheads="1"/>
          </p:cNvSpPr>
          <p:nvPr/>
        </p:nvSpPr>
        <p:spPr bwMode="auto">
          <a:xfrm>
            <a:off x="5943600" y="6246813"/>
            <a:ext cx="6248400" cy="523875"/>
          </a:xfrm>
          <a:prstGeom prst="rect">
            <a:avLst/>
          </a:prstGeom>
          <a:solidFill>
            <a:srgbClr val="CB1B16">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a:solidFill>
                  <a:schemeClr val="bg1"/>
                </a:solidFill>
                <a:cs typeface="Times New Roman" pitchFamily="18" charset="0"/>
              </a:rPr>
              <a:t>Trụ sở NATO tại Bruxells – Bỉ</a:t>
            </a:r>
          </a:p>
        </p:txBody>
      </p:sp>
      <p:pic>
        <p:nvPicPr>
          <p:cNvPr id="16" name="Picture 9" descr="Flag_of_NATO.sv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5038" y="911225"/>
            <a:ext cx="2859087"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8964613" y="1590675"/>
            <a:ext cx="3113087" cy="523875"/>
          </a:xfrm>
          <a:prstGeom prst="rect">
            <a:avLst/>
          </a:prstGeom>
          <a:solidFill>
            <a:srgbClr val="CB1B16">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a:solidFill>
                  <a:schemeClr val="bg1"/>
                </a:solidFill>
                <a:cs typeface="Times New Roman" pitchFamily="18" charset="0"/>
              </a:rPr>
              <a:t>Lá cờ NATO</a:t>
            </a:r>
          </a:p>
        </p:txBody>
      </p:sp>
      <p:sp>
        <p:nvSpPr>
          <p:cNvPr id="19" name="Rounded Rectangle 1"/>
          <p:cNvSpPr/>
          <p:nvPr/>
        </p:nvSpPr>
        <p:spPr>
          <a:xfrm>
            <a:off x="1330325" y="-2555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Chiến tranh lạnh</a:t>
            </a:r>
          </a:p>
        </p:txBody>
      </p:sp>
    </p:spTree>
    <p:custDataLst>
      <p:tags r:id="rId1"/>
    </p:custDataLst>
  </p:cSld>
  <p:clrMapOvr>
    <a:masterClrMapping/>
  </p:clrMapOvr>
  <p:transition spd="med" advTm="32232">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9"/>
          <p:cNvSpPr/>
          <p:nvPr/>
        </p:nvSpPr>
        <p:spPr>
          <a:xfrm>
            <a:off x="6289675" y="1781175"/>
            <a:ext cx="5670550" cy="1039813"/>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Tháng 1- 1949</a:t>
            </a:r>
            <a:r>
              <a:rPr lang="en-US" sz="2600">
                <a:solidFill>
                  <a:prstClr val="black"/>
                </a:solidFill>
                <a:latin typeface="Times New Roman" panose="02020603050405020304" pitchFamily="18" charset="0"/>
                <a:cs typeface="Times New Roman" panose="02020603050405020304" pitchFamily="18" charset="0"/>
              </a:rPr>
              <a:t>, Liên Xô </a:t>
            </a:r>
            <a:r>
              <a:rPr lang="en-US" sz="2600" dirty="0">
                <a:solidFill>
                  <a:prstClr val="black"/>
                </a:solidFill>
                <a:latin typeface="Times New Roman" panose="02020603050405020304" pitchFamily="18" charset="0"/>
                <a:cs typeface="Times New Roman" panose="02020603050405020304" pitchFamily="18" charset="0"/>
              </a:rPr>
              <a:t>và các nước XHCN thành lập Hội đồng tương trợ </a:t>
            </a:r>
            <a:r>
              <a:rPr lang="en-US" sz="2600">
                <a:solidFill>
                  <a:prstClr val="black"/>
                </a:solidFill>
                <a:latin typeface="Times New Roman" panose="02020603050405020304" pitchFamily="18" charset="0"/>
                <a:cs typeface="Times New Roman" panose="02020603050405020304" pitchFamily="18" charset="0"/>
              </a:rPr>
              <a:t>KT </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7" name="Rounded Rectangle 10"/>
          <p:cNvSpPr/>
          <p:nvPr/>
        </p:nvSpPr>
        <p:spPr>
          <a:xfrm>
            <a:off x="6280150" y="3765550"/>
            <a:ext cx="5668963" cy="1262063"/>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Tháng 5 - 1955, Liên Xô và các nước XHCN thành lập khối chính trị- quân sự </a:t>
            </a:r>
            <a:r>
              <a:rPr lang="en-US" sz="2600" dirty="0">
                <a:solidFill>
                  <a:srgbClr val="0000FF"/>
                </a:solidFill>
                <a:latin typeface="Times New Roman" panose="02020603050405020304" pitchFamily="18" charset="0"/>
                <a:cs typeface="Times New Roman" panose="02020603050405020304" pitchFamily="18" charset="0"/>
              </a:rPr>
              <a:t>Vacsava</a:t>
            </a:r>
          </a:p>
        </p:txBody>
      </p:sp>
      <p:grpSp>
        <p:nvGrpSpPr>
          <p:cNvPr id="16" name="Group 15"/>
          <p:cNvGrpSpPr>
            <a:grpSpLocks/>
          </p:cNvGrpSpPr>
          <p:nvPr/>
        </p:nvGrpSpPr>
        <p:grpSpPr bwMode="auto">
          <a:xfrm>
            <a:off x="6269038" y="762000"/>
            <a:ext cx="5670550" cy="889000"/>
            <a:chOff x="6269619" y="850224"/>
            <a:chExt cx="5669279" cy="888816"/>
          </a:xfrm>
        </p:grpSpPr>
        <p:sp>
          <p:nvSpPr>
            <p:cNvPr id="9" name="Rectangle: Top Corners Rounded 8"/>
            <p:cNvSpPr/>
            <p:nvPr/>
          </p:nvSpPr>
          <p:spPr>
            <a:xfrm>
              <a:off x="6269619" y="850224"/>
              <a:ext cx="5669279" cy="88881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69963" algn="ctr" eaLnBrk="1" hangingPunct="1">
                <a:spcBef>
                  <a:spcPts val="0"/>
                </a:spcBef>
                <a:spcAft>
                  <a:spcPts val="0"/>
                </a:spcAft>
                <a:defRPr/>
              </a:pPr>
              <a:r>
                <a:rPr lang="en-US" sz="2800" b="1">
                  <a:solidFill>
                    <a:schemeClr val="bg1"/>
                  </a:solidFill>
                  <a:cs typeface="Times New Roman" panose="02020603050405020304" pitchFamily="18" charset="0"/>
                </a:rPr>
                <a:t>Đối sách của Liên Xô </a:t>
              </a:r>
              <a:endParaRPr lang="vi-VN" sz="2800" b="1">
                <a:solidFill>
                  <a:schemeClr val="bg1"/>
                </a:solidFill>
                <a:cs typeface="Times New Roman" panose="02020603050405020304" pitchFamily="18" charset="0"/>
              </a:endParaRPr>
            </a:p>
            <a:p>
              <a:pPr marL="969963" algn="ctr" eaLnBrk="1" hangingPunct="1">
                <a:spcBef>
                  <a:spcPts val="0"/>
                </a:spcBef>
                <a:spcAft>
                  <a:spcPts val="0"/>
                </a:spcAft>
                <a:defRPr/>
              </a:pPr>
              <a:r>
                <a:rPr lang="en-US" sz="2800" b="1">
                  <a:solidFill>
                    <a:schemeClr val="bg1"/>
                  </a:solidFill>
                  <a:cs typeface="Times New Roman" panose="02020603050405020304" pitchFamily="18" charset="0"/>
                </a:rPr>
                <a:t>và các nước XHCN</a:t>
              </a:r>
            </a:p>
          </p:txBody>
        </p:sp>
        <p:pic>
          <p:nvPicPr>
            <p:cNvPr id="12" name="Picture 4" descr="Flag USSR Icons PNG - Free PNG and Icons Downloads"/>
            <p:cNvPicPr>
              <a:picLocks noChangeAspect="1" noChangeArrowheads="1"/>
            </p:cNvPicPr>
            <p:nvPr/>
          </p:nvPicPr>
          <p:blipFill rotWithShape="1">
            <a:blip r:embed="rId3"/>
            <a:srcRect l="16878" t="4825" r="17186" b="5666"/>
            <a:stretch/>
          </p:blipFill>
          <p:spPr bwMode="auto">
            <a:xfrm>
              <a:off x="6945615" y="905205"/>
              <a:ext cx="778850" cy="778850"/>
            </a:xfrm>
            <a:prstGeom prst="ellipse">
              <a:avLst/>
            </a:prstGeom>
            <a:noFill/>
          </p:spPr>
        </p:pic>
      </p:grpSp>
      <p:sp>
        <p:nvSpPr>
          <p:cNvPr id="19" name="Rectangle 18"/>
          <p:cNvSpPr>
            <a:spLocks noChangeArrowheads="1"/>
          </p:cNvSpPr>
          <p:nvPr/>
        </p:nvSpPr>
        <p:spPr bwMode="auto">
          <a:xfrm>
            <a:off x="6269038" y="2809875"/>
            <a:ext cx="5691187" cy="892175"/>
          </a:xfrm>
          <a:prstGeom prst="rect">
            <a:avLst/>
          </a:prstGeom>
          <a:solidFill>
            <a:srgbClr val="FEDF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600" i="1">
                <a:solidFill>
                  <a:srgbClr val="FF0000"/>
                </a:solidFill>
                <a:latin typeface="Times New Roman" pitchFamily="18" charset="0"/>
                <a:cs typeface="Times New Roman" pitchFamily="18" charset="0"/>
                <a:sym typeface="Wingdings" pitchFamily="2" charset="2"/>
              </a:rPr>
              <a:t></a:t>
            </a:r>
            <a:r>
              <a:rPr lang="en-US" altLang="en-US" sz="2600" i="1">
                <a:solidFill>
                  <a:srgbClr val="FF0000"/>
                </a:solidFill>
                <a:latin typeface="Times New Roman" pitchFamily="18" charset="0"/>
                <a:cs typeface="Times New Roman" pitchFamily="18" charset="0"/>
              </a:rPr>
              <a:t> hợp tác, giúp đỡ giữa các nước XHCN về KT, KHKT.</a:t>
            </a:r>
          </a:p>
        </p:txBody>
      </p:sp>
      <p:sp>
        <p:nvSpPr>
          <p:cNvPr id="20" name="Rectangle 19"/>
          <p:cNvSpPr>
            <a:spLocks noChangeArrowheads="1"/>
          </p:cNvSpPr>
          <p:nvPr/>
        </p:nvSpPr>
        <p:spPr bwMode="auto">
          <a:xfrm>
            <a:off x="0" y="2714625"/>
            <a:ext cx="5830888" cy="2216150"/>
          </a:xfrm>
          <a:prstGeom prst="rect">
            <a:avLst/>
          </a:prstGeom>
          <a:solidFill>
            <a:srgbClr val="FEDF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b="1">
                <a:solidFill>
                  <a:srgbClr val="FF0000"/>
                </a:solidFill>
                <a:sym typeface="Wingdings" pitchFamily="2" charset="2"/>
              </a:rPr>
              <a:t>? Khối hiệp ước Vac-sa-va ra đời nhằm mục đích gì?</a:t>
            </a:r>
            <a:r>
              <a:rPr lang="en-US" altLang="en-US" sz="2800" b="1" i="1">
                <a:solidFill>
                  <a:schemeClr val="bg1"/>
                </a:solidFill>
                <a:latin typeface="Times New Roman" pitchFamily="18" charset="0"/>
                <a:sym typeface="Wingdings" pitchFamily="2" charset="2"/>
              </a:rPr>
              <a:t> </a:t>
            </a:r>
            <a:r>
              <a:rPr lang="en-US" altLang="en-US" sz="2800" b="1">
                <a:solidFill>
                  <a:srgbClr val="FF0000"/>
                </a:solidFill>
                <a:latin typeface="Times New Roman" pitchFamily="18" charset="0"/>
                <a:sym typeface="Wingdings" pitchFamily="2" charset="2"/>
              </a:rPr>
              <a:t>Em đánh giá như thế nào về vai trò của khối quân sự này? </a:t>
            </a:r>
            <a:endParaRPr lang="en-US" altLang="en-US" sz="2800" b="1">
              <a:solidFill>
                <a:srgbClr val="FF0000"/>
              </a:solidFill>
              <a:latin typeface="Times New Roman" pitchFamily="18" charset="0"/>
            </a:endParaRPr>
          </a:p>
          <a:p>
            <a:pPr algn="just" eaLnBrk="1" hangingPunct="1"/>
            <a:endParaRPr lang="vi-VN" altLang="en-US" sz="2600" i="1">
              <a:solidFill>
                <a:srgbClr val="FF0000"/>
              </a:solidFill>
              <a:latin typeface="Times New Roman" pitchFamily="18" charset="0"/>
              <a:cs typeface="Times New Roman" pitchFamily="18" charset="0"/>
            </a:endParaRPr>
          </a:p>
        </p:txBody>
      </p:sp>
      <p:sp>
        <p:nvSpPr>
          <p:cNvPr id="21" name="TextBox 20"/>
          <p:cNvSpPr txBox="1">
            <a:spLocks noChangeArrowheads="1"/>
          </p:cNvSpPr>
          <p:nvPr/>
        </p:nvSpPr>
        <p:spPr bwMode="auto">
          <a:xfrm>
            <a:off x="88900" y="5049838"/>
            <a:ext cx="12066588" cy="1446212"/>
          </a:xfrm>
          <a:prstGeom prst="rect">
            <a:avLst/>
          </a:prstGeom>
          <a:solidFill>
            <a:schemeClr val="accent1">
              <a:alpha val="8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i="1">
                <a:solidFill>
                  <a:srgbClr val="FF0000"/>
                </a:solidFill>
                <a:latin typeface="Times New Roman" pitchFamily="18" charset="0"/>
                <a:cs typeface="Times New Roman" pitchFamily="18" charset="0"/>
                <a:sym typeface="Wingdings" pitchFamily="2" charset="2"/>
              </a:rPr>
              <a:t></a:t>
            </a:r>
            <a:r>
              <a:rPr lang="en-US" altLang="en-US" b="1" i="1">
                <a:solidFill>
                  <a:srgbClr val="FF0000"/>
                </a:solidFill>
                <a:latin typeface="Times New Roman" pitchFamily="18" charset="0"/>
                <a:cs typeface="Times New Roman" pitchFamily="18" charset="0"/>
              </a:rPr>
              <a:t> Bảo vệ công cuộc xây dựng CNXH của Liên xô và các nước Đông Âu. Đây là một liên mang tính chất phòng thủ tập thể , c</a:t>
            </a:r>
            <a:r>
              <a:rPr lang="vi-VN" altLang="en-US" b="1" i="1">
                <a:solidFill>
                  <a:srgbClr val="FF0000"/>
                </a:solidFill>
                <a:latin typeface="Times New Roman" pitchFamily="18" charset="0"/>
                <a:cs typeface="Times New Roman" pitchFamily="18" charset="0"/>
              </a:rPr>
              <a:t>hống lại sự đe dọa của Mĩ</a:t>
            </a:r>
            <a:r>
              <a:rPr lang="en-US" altLang="en-US" b="1" i="1">
                <a:solidFill>
                  <a:srgbClr val="FF0000"/>
                </a:solidFill>
                <a:latin typeface="Times New Roman" pitchFamily="18" charset="0"/>
                <a:cs typeface="Times New Roman" pitchFamily="18" charset="0"/>
              </a:rPr>
              <a:t> và các nước tư bản chủ nghĩa</a:t>
            </a:r>
            <a:r>
              <a:rPr lang="vi-VN" altLang="en-US" b="1" i="1">
                <a:solidFill>
                  <a:srgbClr val="FF0000"/>
                </a:solidFill>
                <a:latin typeface="Times New Roman" pitchFamily="18" charset="0"/>
                <a:cs typeface="Times New Roman" pitchFamily="18" charset="0"/>
              </a:rPr>
              <a:t>.</a:t>
            </a:r>
            <a:r>
              <a:rPr lang="en-US" altLang="en-US" sz="3200" b="1">
                <a:solidFill>
                  <a:srgbClr val="FF0000"/>
                </a:solidFill>
                <a:cs typeface="Times New Roman" pitchFamily="18" charset="0"/>
                <a:sym typeface="Wingdings" pitchFamily="2" charset="2"/>
              </a:rPr>
              <a:t> </a:t>
            </a:r>
            <a:endParaRPr lang="en-US" altLang="en-US" b="1" i="1">
              <a:solidFill>
                <a:schemeClr val="bg1"/>
              </a:solidFill>
              <a:latin typeface="Times New Roman" pitchFamily="18" charset="0"/>
              <a:cs typeface="Times New Roman" pitchFamily="18" charset="0"/>
            </a:endParaRPr>
          </a:p>
        </p:txBody>
      </p:sp>
      <p:sp>
        <p:nvSpPr>
          <p:cNvPr id="22" name="Rounded Rectangle 1"/>
          <p:cNvSpPr/>
          <p:nvPr/>
        </p:nvSpPr>
        <p:spPr>
          <a:xfrm>
            <a:off x="1330325" y="-2555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Chiến tranh lạnh</a:t>
            </a:r>
          </a:p>
        </p:txBody>
      </p:sp>
      <p:sp>
        <p:nvSpPr>
          <p:cNvPr id="17" name="Rectangle: Top Corners Rounded 8"/>
          <p:cNvSpPr/>
          <p:nvPr/>
        </p:nvSpPr>
        <p:spPr>
          <a:xfrm>
            <a:off x="88900" y="682625"/>
            <a:ext cx="5799138" cy="176371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69963" algn="ctr" eaLnBrk="1" hangingPunct="1">
              <a:spcBef>
                <a:spcPts val="0"/>
              </a:spcBef>
              <a:spcAft>
                <a:spcPts val="0"/>
              </a:spcAft>
              <a:defRPr/>
            </a:pPr>
            <a:r>
              <a:rPr lang="en-US" sz="2800" b="1">
                <a:solidFill>
                  <a:schemeClr val="bg1"/>
                </a:solidFill>
                <a:cs typeface="Times New Roman" panose="02020603050405020304" pitchFamily="18" charset="0"/>
              </a:rPr>
              <a:t>Nhóm 3: Đối sách của Liên Xô </a:t>
            </a:r>
            <a:endParaRPr lang="vi-VN" sz="2800" b="1">
              <a:solidFill>
                <a:schemeClr val="bg1"/>
              </a:solidFill>
              <a:cs typeface="Times New Roman" panose="02020603050405020304" pitchFamily="18" charset="0"/>
            </a:endParaRPr>
          </a:p>
          <a:p>
            <a:pPr marL="969963" algn="ctr" eaLnBrk="1" hangingPunct="1">
              <a:spcBef>
                <a:spcPts val="0"/>
              </a:spcBef>
              <a:spcAft>
                <a:spcPts val="0"/>
              </a:spcAft>
              <a:defRPr/>
            </a:pPr>
            <a:r>
              <a:rPr lang="en-US" sz="2800" b="1">
                <a:solidFill>
                  <a:schemeClr val="bg1"/>
                </a:solidFill>
                <a:cs typeface="Times New Roman" panose="02020603050405020304" pitchFamily="18" charset="0"/>
              </a:rPr>
              <a:t>và các nước XHCN với Mĩ và các nước TBCN?</a:t>
            </a:r>
          </a:p>
        </p:txBody>
      </p:sp>
    </p:spTree>
    <p:custDataLst>
      <p:tags r:id="rId1"/>
    </p:custDataLst>
  </p:cSld>
  <p:clrMapOvr>
    <a:masterClrMapping/>
  </p:clrMapOvr>
  <p:transition spd="med" advTm="47312">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88" y="1092200"/>
            <a:ext cx="598805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7"/>
          <p:cNvSpPr>
            <a:spLocks noChangeArrowheads="1"/>
          </p:cNvSpPr>
          <p:nvPr/>
        </p:nvSpPr>
        <p:spPr bwMode="auto">
          <a:xfrm>
            <a:off x="0" y="5291138"/>
            <a:ext cx="12192000" cy="9540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800">
                <a:solidFill>
                  <a:srgbClr val="002060"/>
                </a:solidFill>
                <a:latin typeface="Times New Roman" pitchFamily="18" charset="0"/>
                <a:cs typeface="Times New Roman" pitchFamily="18" charset="0"/>
              </a:rPr>
              <a:t>Một tem k</a:t>
            </a:r>
            <a:r>
              <a:rPr lang="en-US" altLang="en-US" sz="2800">
                <a:solidFill>
                  <a:srgbClr val="002060"/>
                </a:solidFill>
                <a:latin typeface="Times New Roman" pitchFamily="18" charset="0"/>
                <a:cs typeface="Times New Roman" pitchFamily="18" charset="0"/>
              </a:rPr>
              <a:t>ỉ</a:t>
            </a:r>
            <a:r>
              <a:rPr lang="vi-VN" altLang="en-US" sz="2800">
                <a:solidFill>
                  <a:srgbClr val="002060"/>
                </a:solidFill>
                <a:latin typeface="Times New Roman" pitchFamily="18" charset="0"/>
                <a:cs typeface="Times New Roman" pitchFamily="18" charset="0"/>
              </a:rPr>
              <a:t> niệm của </a:t>
            </a:r>
            <a:r>
              <a:rPr lang="vi-VN" altLang="en-US" sz="2800" u="sng">
                <a:solidFill>
                  <a:srgbClr val="002060"/>
                </a:solidFill>
                <a:latin typeface="Times New Roman" pitchFamily="18" charset="0"/>
                <a:cs typeface="Times New Roman" pitchFamily="18" charset="0"/>
              </a:rPr>
              <a:t>Liên Xô</a:t>
            </a:r>
            <a:r>
              <a:rPr lang="vi-VN" altLang="en-US" sz="2800">
                <a:solidFill>
                  <a:srgbClr val="002060"/>
                </a:solidFill>
                <a:latin typeface="Times New Roman" pitchFamily="18" charset="0"/>
                <a:cs typeface="Times New Roman" pitchFamily="18" charset="0"/>
              </a:rPr>
              <a:t>  20 năm thành lập Hiệp ước Warsaw vào năm 1975</a:t>
            </a:r>
            <a:r>
              <a:rPr lang="en-US" altLang="en-US" sz="2800">
                <a:solidFill>
                  <a:srgbClr val="002060"/>
                </a:solidFill>
                <a:latin typeface="Times New Roman" pitchFamily="18" charset="0"/>
                <a:cs typeface="Times New Roman" pitchFamily="18" charset="0"/>
              </a:rPr>
              <a:t>: </a:t>
            </a:r>
            <a:r>
              <a:rPr lang="vi-VN" altLang="en-US" sz="2800">
                <a:solidFill>
                  <a:srgbClr val="002060"/>
                </a:solidFill>
                <a:latin typeface="Times New Roman" pitchFamily="18" charset="0"/>
                <a:cs typeface="Times New Roman" pitchFamily="18" charset="0"/>
              </a:rPr>
              <a:t> </a:t>
            </a:r>
            <a:endParaRPr lang="en-US" altLang="en-US" sz="2800">
              <a:solidFill>
                <a:srgbClr val="002060"/>
              </a:solidFill>
              <a:latin typeface="Times New Roman" pitchFamily="18" charset="0"/>
              <a:cs typeface="Times New Roman" pitchFamily="18" charset="0"/>
            </a:endParaRPr>
          </a:p>
          <a:p>
            <a:pPr eaLnBrk="1" hangingPunct="1"/>
            <a:r>
              <a:rPr lang="en-US" altLang="en-US" sz="2800">
                <a:solidFill>
                  <a:srgbClr val="002060"/>
                </a:solidFill>
                <a:latin typeface="Times New Roman" pitchFamily="18" charset="0"/>
                <a:cs typeface="Times New Roman" pitchFamily="18" charset="0"/>
              </a:rPr>
              <a:t>                         </a:t>
            </a:r>
            <a:r>
              <a:rPr lang="vi-VN" altLang="en-US" sz="2800" b="1">
                <a:solidFill>
                  <a:srgbClr val="00B050"/>
                </a:solidFill>
                <a:latin typeface="Times New Roman" pitchFamily="18" charset="0"/>
                <a:cs typeface="Times New Roman" pitchFamily="18" charset="0"/>
              </a:rPr>
              <a:t>"Bảo vệ hòa bình và chủ nghĩa xã hội</a:t>
            </a:r>
            <a:r>
              <a:rPr lang="en-US" altLang="en-US" sz="2800" b="1">
                <a:solidFill>
                  <a:srgbClr val="00B050"/>
                </a:solidFill>
                <a:latin typeface="Times New Roman" pitchFamily="18" charset="0"/>
                <a:cs typeface="Times New Roman" pitchFamily="18" charset="0"/>
              </a:rPr>
              <a:t>”</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p:cNvSpPr/>
          <p:nvPr/>
        </p:nvSpPr>
        <p:spPr>
          <a:xfrm>
            <a:off x="300038" y="1758950"/>
            <a:ext cx="5668962" cy="958850"/>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Ngày 12-3-1947, Mĩ đưa ra </a:t>
            </a:r>
            <a:r>
              <a:rPr lang="en-US" sz="2600" dirty="0">
                <a:solidFill>
                  <a:srgbClr val="0000FF"/>
                </a:solidFill>
                <a:latin typeface="Times New Roman" panose="02020603050405020304" pitchFamily="18" charset="0"/>
                <a:cs typeface="Times New Roman" panose="02020603050405020304" pitchFamily="18" charset="0"/>
              </a:rPr>
              <a:t>Học thuyết Truman </a:t>
            </a:r>
            <a:r>
              <a:rPr lang="en-US" sz="2600" b="1"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2600" b="1" dirty="0">
                <a:solidFill>
                  <a:srgbClr val="FF0000"/>
                </a:solidFill>
                <a:latin typeface="Times New Roman" panose="02020603050405020304" pitchFamily="18" charset="0"/>
                <a:cs typeface="Times New Roman" panose="02020603050405020304" pitchFamily="18" charset="0"/>
              </a:rPr>
              <a:t> khởi đầu Chiến tranh lạnh.</a:t>
            </a:r>
            <a:endParaRPr lang="en-US" sz="2600" b="1" dirty="0">
              <a:solidFill>
                <a:prstClr val="black"/>
              </a:solidFill>
              <a:latin typeface="Times New Roman" panose="02020603050405020304" pitchFamily="18" charset="0"/>
              <a:cs typeface="Times New Roman" panose="02020603050405020304" pitchFamily="18" charset="0"/>
            </a:endParaRPr>
          </a:p>
        </p:txBody>
      </p:sp>
      <p:sp>
        <p:nvSpPr>
          <p:cNvPr id="3" name="Rounded Rectangle 6"/>
          <p:cNvSpPr/>
          <p:nvPr/>
        </p:nvSpPr>
        <p:spPr>
          <a:xfrm>
            <a:off x="300038" y="2757488"/>
            <a:ext cx="5668962" cy="1646237"/>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Tháng 6 -1947, Mĩ đưa ra </a:t>
            </a:r>
            <a:r>
              <a:rPr lang="en-US" sz="2600" dirty="0">
                <a:solidFill>
                  <a:srgbClr val="0000FF"/>
                </a:solidFill>
                <a:latin typeface="Times New Roman" panose="02020603050405020304" pitchFamily="18" charset="0"/>
                <a:cs typeface="Times New Roman" panose="02020603050405020304" pitchFamily="18" charset="0"/>
              </a:rPr>
              <a:t>kế hoạch Macsan,</a:t>
            </a:r>
            <a:r>
              <a:rPr lang="en-US" sz="2600" dirty="0">
                <a:solidFill>
                  <a:prstClr val="black"/>
                </a:solidFill>
                <a:latin typeface="Times New Roman" panose="02020603050405020304" pitchFamily="18" charset="0"/>
                <a:cs typeface="Times New Roman" panose="02020603050405020304" pitchFamily="18" charset="0"/>
              </a:rPr>
              <a:t> viện trợ Tây Âu để khôi phục kinh tế sau chiến tranh </a:t>
            </a:r>
            <a:r>
              <a:rPr lang="en-US" sz="2600" i="1"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2600" i="1" dirty="0">
                <a:solidFill>
                  <a:srgbClr val="FF0000"/>
                </a:solidFill>
                <a:latin typeface="Times New Roman" panose="02020603050405020304" pitchFamily="18" charset="0"/>
                <a:cs typeface="Times New Roman" panose="02020603050405020304" pitchFamily="18" charset="0"/>
              </a:rPr>
              <a:t> tập hợp Tây Âu vào liên minh chống LX và Đông Âu.</a:t>
            </a:r>
          </a:p>
          <a:p>
            <a:pPr algn="just" eaLnBrk="1" fontAlgn="auto" hangingPunct="1">
              <a:spcBef>
                <a:spcPts val="0"/>
              </a:spcBef>
              <a:spcAft>
                <a:spcPts val="0"/>
              </a:spcAft>
              <a:defRPr/>
            </a:pPr>
            <a:endParaRPr lang="en-US" sz="2600" dirty="0">
              <a:solidFill>
                <a:prstClr val="black"/>
              </a:solidFill>
              <a:cs typeface="Times New Roman" pitchFamily="18" charset="0"/>
            </a:endParaRPr>
          </a:p>
        </p:txBody>
      </p:sp>
      <p:sp>
        <p:nvSpPr>
          <p:cNvPr id="4" name="Rounded Rectangle 7"/>
          <p:cNvSpPr/>
          <p:nvPr/>
        </p:nvSpPr>
        <p:spPr>
          <a:xfrm>
            <a:off x="300038" y="4441825"/>
            <a:ext cx="5668962" cy="1393825"/>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Năm 1949, </a:t>
            </a:r>
            <a:r>
              <a:rPr lang="en-US" sz="2600" dirty="0" err="1">
                <a:solidFill>
                  <a:srgbClr val="0000FF"/>
                </a:solidFill>
                <a:latin typeface="Times New Roman" panose="02020603050405020304" pitchFamily="18" charset="0"/>
                <a:cs typeface="Times New Roman" panose="02020603050405020304" pitchFamily="18" charset="0"/>
              </a:rPr>
              <a:t>Mĩ</a:t>
            </a:r>
            <a:r>
              <a:rPr lang="en-US" sz="2600" dirty="0">
                <a:solidFill>
                  <a:srgbClr val="0000FF"/>
                </a:solidFill>
                <a:latin typeface="Times New Roman" panose="02020603050405020304" pitchFamily="18" charset="0"/>
                <a:cs typeface="Times New Roman" panose="02020603050405020304" pitchFamily="18" charset="0"/>
              </a:rPr>
              <a:t> thành lập khối quân sự NATO </a:t>
            </a:r>
            <a:r>
              <a:rPr lang="en-US" sz="2600"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600" i="1" dirty="0">
                <a:solidFill>
                  <a:srgbClr val="FF0000"/>
                </a:solidFill>
                <a:latin typeface="Times New Roman" panose="02020603050405020304" pitchFamily="18" charset="0"/>
                <a:cs typeface="Times New Roman" panose="02020603050405020304" pitchFamily="18" charset="0"/>
              </a:rPr>
              <a:t>chống lại Liên Xô và các nước XHCN.</a:t>
            </a:r>
          </a:p>
        </p:txBody>
      </p:sp>
      <p:sp>
        <p:nvSpPr>
          <p:cNvPr id="6" name="Rounded Rectangle 9"/>
          <p:cNvSpPr/>
          <p:nvPr/>
        </p:nvSpPr>
        <p:spPr>
          <a:xfrm>
            <a:off x="6289675" y="1781175"/>
            <a:ext cx="5670550" cy="1039813"/>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Tháng 1- 1949, LX và các nước XHCN thành lập Hội đồng tương trợ KT </a:t>
            </a:r>
            <a:r>
              <a:rPr lang="en-US" sz="2600" dirty="0">
                <a:solidFill>
                  <a:srgbClr val="0000FF"/>
                </a:solidFill>
                <a:latin typeface="Times New Roman" panose="02020603050405020304" pitchFamily="18" charset="0"/>
                <a:cs typeface="Times New Roman" panose="02020603050405020304" pitchFamily="18" charset="0"/>
              </a:rPr>
              <a:t>(SEV)</a:t>
            </a:r>
          </a:p>
        </p:txBody>
      </p:sp>
      <p:sp>
        <p:nvSpPr>
          <p:cNvPr id="7" name="Rounded Rectangle 10"/>
          <p:cNvSpPr/>
          <p:nvPr/>
        </p:nvSpPr>
        <p:spPr>
          <a:xfrm>
            <a:off x="6280150" y="3765550"/>
            <a:ext cx="5668963" cy="1262063"/>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Tháng 5 - 1955, Liên Xô và các nước XHCN thành lập khối chính trị- quân sự </a:t>
            </a:r>
            <a:r>
              <a:rPr lang="en-US" sz="2600" dirty="0">
                <a:solidFill>
                  <a:srgbClr val="0000FF"/>
                </a:solidFill>
                <a:latin typeface="Times New Roman" panose="02020603050405020304" pitchFamily="18" charset="0"/>
                <a:cs typeface="Times New Roman" panose="02020603050405020304" pitchFamily="18" charset="0"/>
              </a:rPr>
              <a:t>Vacsava</a:t>
            </a:r>
          </a:p>
        </p:txBody>
      </p:sp>
      <p:grpSp>
        <p:nvGrpSpPr>
          <p:cNvPr id="25607" name="Group 14"/>
          <p:cNvGrpSpPr>
            <a:grpSpLocks/>
          </p:cNvGrpSpPr>
          <p:nvPr/>
        </p:nvGrpSpPr>
        <p:grpSpPr bwMode="auto">
          <a:xfrm>
            <a:off x="300038" y="850900"/>
            <a:ext cx="5668962" cy="887413"/>
            <a:chOff x="299399" y="850225"/>
            <a:chExt cx="5669279" cy="888816"/>
          </a:xfrm>
        </p:grpSpPr>
        <p:sp>
          <p:nvSpPr>
            <p:cNvPr id="8" name="Rectangle: Top Corners Rounded 7"/>
            <p:cNvSpPr/>
            <p:nvPr/>
          </p:nvSpPr>
          <p:spPr>
            <a:xfrm>
              <a:off x="299399" y="850225"/>
              <a:ext cx="5669279" cy="888816"/>
            </a:xfrm>
            <a:prstGeom prst="round2Same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algn="ctr" eaLnBrk="1" hangingPunct="1">
                <a:spcBef>
                  <a:spcPts val="0"/>
                </a:spcBef>
                <a:spcAft>
                  <a:spcPts val="0"/>
                </a:spcAft>
                <a:defRPr/>
              </a:pPr>
              <a:r>
                <a:rPr lang="en-US" sz="2800" b="1">
                  <a:solidFill>
                    <a:schemeClr val="bg1"/>
                  </a:solidFill>
                  <a:cs typeface="Times New Roman" panose="02020603050405020304" pitchFamily="18" charset="0"/>
                </a:rPr>
                <a:t>Hành động của Mĩ </a:t>
              </a:r>
              <a:endParaRPr lang="vi-VN" sz="2800" b="1">
                <a:solidFill>
                  <a:schemeClr val="bg1"/>
                </a:solidFill>
                <a:cs typeface="Times New Roman" panose="02020603050405020304" pitchFamily="18" charset="0"/>
              </a:endParaRPr>
            </a:p>
            <a:p>
              <a:pPr marL="914400" algn="ctr" eaLnBrk="1" hangingPunct="1">
                <a:spcBef>
                  <a:spcPts val="0"/>
                </a:spcBef>
                <a:spcAft>
                  <a:spcPts val="0"/>
                </a:spcAft>
                <a:defRPr/>
              </a:pPr>
              <a:r>
                <a:rPr lang="en-US" sz="2800" b="1">
                  <a:solidFill>
                    <a:schemeClr val="bg1"/>
                  </a:solidFill>
                  <a:cs typeface="Times New Roman" panose="02020603050405020304" pitchFamily="18" charset="0"/>
                </a:rPr>
                <a:t>và các nước TBCN</a:t>
              </a:r>
              <a:endParaRPr lang="en-US" sz="2800">
                <a:solidFill>
                  <a:schemeClr val="bg1"/>
                </a:solidFill>
              </a:endParaRPr>
            </a:p>
          </p:txBody>
        </p:sp>
        <p:pic>
          <p:nvPicPr>
            <p:cNvPr id="11" name="Picture 2" descr="American-flag-icon | Hướng dẫn Bảo hiểm Nhân thọ Hoa Kỳ"/>
            <p:cNvPicPr>
              <a:picLocks noChangeAspect="1" noChangeArrowheads="1"/>
            </p:cNvPicPr>
            <p:nvPr/>
          </p:nvPicPr>
          <p:blipFill rotWithShape="1">
            <a:blip r:embed="rId3" cstate="print"/>
            <a:srcRect l="1565" r="1565"/>
            <a:stretch/>
          </p:blipFill>
          <p:spPr bwMode="auto">
            <a:xfrm>
              <a:off x="1197907" y="957761"/>
              <a:ext cx="673739" cy="673739"/>
            </a:xfrm>
            <a:prstGeom prst="ellipse">
              <a:avLst/>
            </a:prstGeom>
            <a:noFill/>
          </p:spPr>
        </p:pic>
      </p:grpSp>
      <p:grpSp>
        <p:nvGrpSpPr>
          <p:cNvPr id="25608" name="Group 15"/>
          <p:cNvGrpSpPr>
            <a:grpSpLocks/>
          </p:cNvGrpSpPr>
          <p:nvPr/>
        </p:nvGrpSpPr>
        <p:grpSpPr bwMode="auto">
          <a:xfrm>
            <a:off x="6269038" y="850900"/>
            <a:ext cx="5670550" cy="887413"/>
            <a:chOff x="6269619" y="850224"/>
            <a:chExt cx="5669279" cy="888816"/>
          </a:xfrm>
        </p:grpSpPr>
        <p:sp>
          <p:nvSpPr>
            <p:cNvPr id="9" name="Rectangle: Top Corners Rounded 8"/>
            <p:cNvSpPr/>
            <p:nvPr/>
          </p:nvSpPr>
          <p:spPr>
            <a:xfrm>
              <a:off x="6269619" y="850224"/>
              <a:ext cx="5669279" cy="88881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69963" algn="ctr" eaLnBrk="1" hangingPunct="1">
                <a:spcBef>
                  <a:spcPts val="0"/>
                </a:spcBef>
                <a:spcAft>
                  <a:spcPts val="0"/>
                </a:spcAft>
                <a:defRPr/>
              </a:pPr>
              <a:r>
                <a:rPr lang="en-US" sz="2800" b="1">
                  <a:solidFill>
                    <a:schemeClr val="bg1"/>
                  </a:solidFill>
                  <a:cs typeface="Times New Roman" panose="02020603050405020304" pitchFamily="18" charset="0"/>
                </a:rPr>
                <a:t>Đối sách của Liên Xô </a:t>
              </a:r>
              <a:endParaRPr lang="vi-VN" sz="2800" b="1">
                <a:solidFill>
                  <a:schemeClr val="bg1"/>
                </a:solidFill>
                <a:cs typeface="Times New Roman" panose="02020603050405020304" pitchFamily="18" charset="0"/>
              </a:endParaRPr>
            </a:p>
            <a:p>
              <a:pPr marL="969963" algn="ctr" eaLnBrk="1" hangingPunct="1">
                <a:spcBef>
                  <a:spcPts val="0"/>
                </a:spcBef>
                <a:spcAft>
                  <a:spcPts val="0"/>
                </a:spcAft>
                <a:defRPr/>
              </a:pPr>
              <a:r>
                <a:rPr lang="en-US" sz="2800" b="1">
                  <a:solidFill>
                    <a:schemeClr val="bg1"/>
                  </a:solidFill>
                  <a:cs typeface="Times New Roman" panose="02020603050405020304" pitchFamily="18" charset="0"/>
                </a:rPr>
                <a:t>và các nước XHCN</a:t>
              </a:r>
            </a:p>
          </p:txBody>
        </p:sp>
        <p:pic>
          <p:nvPicPr>
            <p:cNvPr id="12" name="Picture 4" descr="Flag USSR Icons PNG - Free PNG and Icons Downloads"/>
            <p:cNvPicPr>
              <a:picLocks noChangeAspect="1" noChangeArrowheads="1"/>
            </p:cNvPicPr>
            <p:nvPr/>
          </p:nvPicPr>
          <p:blipFill rotWithShape="1">
            <a:blip r:embed="rId4"/>
            <a:srcRect l="16878" t="4825" r="17186" b="5666"/>
            <a:stretch/>
          </p:blipFill>
          <p:spPr bwMode="auto">
            <a:xfrm>
              <a:off x="6945615" y="905205"/>
              <a:ext cx="778850" cy="778850"/>
            </a:xfrm>
            <a:prstGeom prst="ellipse">
              <a:avLst/>
            </a:prstGeom>
            <a:noFill/>
          </p:spPr>
        </p:pic>
      </p:grpSp>
      <p:sp>
        <p:nvSpPr>
          <p:cNvPr id="25609" name="Rectangle 18"/>
          <p:cNvSpPr>
            <a:spLocks noChangeArrowheads="1"/>
          </p:cNvSpPr>
          <p:nvPr/>
        </p:nvSpPr>
        <p:spPr bwMode="auto">
          <a:xfrm>
            <a:off x="6269038" y="2809875"/>
            <a:ext cx="5691187" cy="892175"/>
          </a:xfrm>
          <a:prstGeom prst="rect">
            <a:avLst/>
          </a:prstGeom>
          <a:solidFill>
            <a:srgbClr val="FEDF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600" i="1">
                <a:solidFill>
                  <a:srgbClr val="FF0000"/>
                </a:solidFill>
                <a:latin typeface="Times New Roman" pitchFamily="18" charset="0"/>
                <a:cs typeface="Times New Roman" pitchFamily="18" charset="0"/>
                <a:sym typeface="Wingdings" pitchFamily="2" charset="2"/>
              </a:rPr>
              <a:t></a:t>
            </a:r>
            <a:r>
              <a:rPr lang="en-US" altLang="en-US" sz="2600" i="1">
                <a:solidFill>
                  <a:srgbClr val="FF0000"/>
                </a:solidFill>
                <a:latin typeface="Times New Roman" pitchFamily="18" charset="0"/>
                <a:cs typeface="Times New Roman" pitchFamily="18" charset="0"/>
              </a:rPr>
              <a:t> hợp tác, giúp đỡ giữa các nước XHCN về KT, KHKT.</a:t>
            </a:r>
          </a:p>
        </p:txBody>
      </p:sp>
      <p:sp>
        <p:nvSpPr>
          <p:cNvPr id="25610" name="Rectangle 19"/>
          <p:cNvSpPr>
            <a:spLocks noChangeArrowheads="1"/>
          </p:cNvSpPr>
          <p:nvPr/>
        </p:nvSpPr>
        <p:spPr bwMode="auto">
          <a:xfrm>
            <a:off x="6269038" y="4943475"/>
            <a:ext cx="5670550" cy="892175"/>
          </a:xfrm>
          <a:prstGeom prst="rect">
            <a:avLst/>
          </a:prstGeom>
          <a:solidFill>
            <a:srgbClr val="FEDF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600" i="1">
                <a:solidFill>
                  <a:srgbClr val="FF0000"/>
                </a:solidFill>
                <a:latin typeface="Times New Roman" pitchFamily="18" charset="0"/>
                <a:cs typeface="Times New Roman" pitchFamily="18" charset="0"/>
                <a:sym typeface="Wingdings" pitchFamily="2" charset="2"/>
              </a:rPr>
              <a:t></a:t>
            </a:r>
            <a:r>
              <a:rPr lang="en-US" altLang="en-US" sz="2600" i="1">
                <a:solidFill>
                  <a:srgbClr val="FF0000"/>
                </a:solidFill>
                <a:latin typeface="Times New Roman" pitchFamily="18" charset="0"/>
                <a:cs typeface="Times New Roman" pitchFamily="18" charset="0"/>
              </a:rPr>
              <a:t> </a:t>
            </a:r>
            <a:r>
              <a:rPr lang="vi-VN" altLang="en-US" sz="2600" i="1">
                <a:solidFill>
                  <a:srgbClr val="FF0000"/>
                </a:solidFill>
                <a:latin typeface="Times New Roman" pitchFamily="18" charset="0"/>
                <a:cs typeface="Times New Roman" pitchFamily="18" charset="0"/>
              </a:rPr>
              <a:t>tăng cường sự phòng thủ và chống lại sự đe dọa của Mĩ</a:t>
            </a:r>
            <a:r>
              <a:rPr lang="en-US" altLang="en-US" sz="2600" i="1">
                <a:solidFill>
                  <a:srgbClr val="FF0000"/>
                </a:solidFill>
                <a:latin typeface="Times New Roman" pitchFamily="18" charset="0"/>
                <a:cs typeface="Times New Roman" pitchFamily="18" charset="0"/>
              </a:rPr>
              <a:t> và các nước TBCN</a:t>
            </a:r>
            <a:endParaRPr lang="vi-VN" altLang="en-US" sz="2600" i="1">
              <a:solidFill>
                <a:srgbClr val="FF0000"/>
              </a:solidFill>
              <a:latin typeface="Times New Roman" pitchFamily="18" charset="0"/>
              <a:cs typeface="Times New Roman" pitchFamily="18" charset="0"/>
            </a:endParaRPr>
          </a:p>
        </p:txBody>
      </p:sp>
      <p:sp>
        <p:nvSpPr>
          <p:cNvPr id="21" name="TextBox 20"/>
          <p:cNvSpPr txBox="1">
            <a:spLocks noChangeArrowheads="1"/>
          </p:cNvSpPr>
          <p:nvPr/>
        </p:nvSpPr>
        <p:spPr bwMode="auto">
          <a:xfrm>
            <a:off x="165100" y="5854700"/>
            <a:ext cx="12026900" cy="522288"/>
          </a:xfrm>
          <a:prstGeom prst="rect">
            <a:avLst/>
          </a:prstGeom>
          <a:solidFill>
            <a:schemeClr val="accent1">
              <a:alpha val="8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a:solidFill>
                  <a:srgbClr val="FF0000"/>
                </a:solidFill>
                <a:cs typeface="Times New Roman" pitchFamily="18" charset="0"/>
              </a:rPr>
              <a:t>      </a:t>
            </a:r>
            <a:r>
              <a:rPr lang="en-US" altLang="en-US" b="1" i="1">
                <a:solidFill>
                  <a:schemeClr val="bg1"/>
                </a:solidFill>
                <a:latin typeface="Times New Roman" pitchFamily="18" charset="0"/>
                <a:cs typeface="Times New Roman" pitchFamily="18" charset="0"/>
                <a:sym typeface="Wingdings" pitchFamily="2" charset="2"/>
              </a:rPr>
              <a:t>? Sự ra đời của NATO và VACSAVA đã đ</a:t>
            </a:r>
            <a:r>
              <a:rPr lang="en-US" altLang="en-US" b="1" i="1">
                <a:solidFill>
                  <a:schemeClr val="bg1"/>
                </a:solidFill>
                <a:latin typeface="Times New Roman" pitchFamily="18" charset="0"/>
                <a:cs typeface="Times New Roman" pitchFamily="18" charset="0"/>
              </a:rPr>
              <a:t>ánh dấu điều gi?</a:t>
            </a:r>
          </a:p>
        </p:txBody>
      </p:sp>
      <p:sp>
        <p:nvSpPr>
          <p:cNvPr id="22" name="Rounded Rectangle 1"/>
          <p:cNvSpPr/>
          <p:nvPr/>
        </p:nvSpPr>
        <p:spPr>
          <a:xfrm>
            <a:off x="1330325" y="-2555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Chiến tranh lạnh</a:t>
            </a:r>
          </a:p>
        </p:txBody>
      </p:sp>
    </p:spTree>
    <p:custDataLst>
      <p:tags r:id="rId1"/>
    </p:custDataLst>
  </p:cSld>
  <p:clrMapOvr>
    <a:masterClrMapping/>
  </p:clrMapOvr>
  <p:transition spd="med" advTm="47312">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4"/>
          <p:cNvGrpSpPr>
            <a:grpSpLocks/>
          </p:cNvGrpSpPr>
          <p:nvPr/>
        </p:nvGrpSpPr>
        <p:grpSpPr bwMode="auto">
          <a:xfrm>
            <a:off x="300038" y="850900"/>
            <a:ext cx="5668962" cy="887413"/>
            <a:chOff x="299399" y="850225"/>
            <a:chExt cx="5669279" cy="888816"/>
          </a:xfrm>
        </p:grpSpPr>
        <p:sp>
          <p:nvSpPr>
            <p:cNvPr id="8" name="Rectangle: Top Corners Rounded 7"/>
            <p:cNvSpPr/>
            <p:nvPr/>
          </p:nvSpPr>
          <p:spPr>
            <a:xfrm>
              <a:off x="299399" y="850225"/>
              <a:ext cx="5669279" cy="888816"/>
            </a:xfrm>
            <a:prstGeom prst="round2Same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algn="ctr" eaLnBrk="1" hangingPunct="1">
                <a:spcBef>
                  <a:spcPts val="0"/>
                </a:spcBef>
                <a:spcAft>
                  <a:spcPts val="0"/>
                </a:spcAft>
                <a:defRPr/>
              </a:pPr>
              <a:r>
                <a:rPr lang="en-US" sz="2800" b="1">
                  <a:solidFill>
                    <a:schemeClr val="bg1"/>
                  </a:solidFill>
                  <a:cs typeface="Times New Roman" panose="02020603050405020304" pitchFamily="18" charset="0"/>
                </a:rPr>
                <a:t>Hành động của Mĩ </a:t>
              </a:r>
              <a:endParaRPr lang="vi-VN" sz="2800" b="1">
                <a:solidFill>
                  <a:schemeClr val="bg1"/>
                </a:solidFill>
                <a:cs typeface="Times New Roman" panose="02020603050405020304" pitchFamily="18" charset="0"/>
              </a:endParaRPr>
            </a:p>
            <a:p>
              <a:pPr marL="914400" algn="ctr" eaLnBrk="1" hangingPunct="1">
                <a:spcBef>
                  <a:spcPts val="0"/>
                </a:spcBef>
                <a:spcAft>
                  <a:spcPts val="0"/>
                </a:spcAft>
                <a:defRPr/>
              </a:pPr>
              <a:r>
                <a:rPr lang="en-US" sz="2800" b="1">
                  <a:solidFill>
                    <a:schemeClr val="bg1"/>
                  </a:solidFill>
                  <a:cs typeface="Times New Roman" panose="02020603050405020304" pitchFamily="18" charset="0"/>
                </a:rPr>
                <a:t>và các nước TBCN</a:t>
              </a:r>
              <a:endParaRPr lang="en-US" sz="2800">
                <a:solidFill>
                  <a:schemeClr val="bg1"/>
                </a:solidFill>
              </a:endParaRPr>
            </a:p>
          </p:txBody>
        </p:sp>
        <p:pic>
          <p:nvPicPr>
            <p:cNvPr id="11" name="Picture 2" descr="American-flag-icon | Hướng dẫn Bảo hiểm Nhân thọ Hoa Kỳ"/>
            <p:cNvPicPr>
              <a:picLocks noChangeAspect="1" noChangeArrowheads="1"/>
            </p:cNvPicPr>
            <p:nvPr/>
          </p:nvPicPr>
          <p:blipFill rotWithShape="1">
            <a:blip r:embed="rId3" cstate="print"/>
            <a:srcRect l="1565" r="1565"/>
            <a:stretch/>
          </p:blipFill>
          <p:spPr bwMode="auto">
            <a:xfrm>
              <a:off x="1197907" y="957761"/>
              <a:ext cx="673739" cy="673739"/>
            </a:xfrm>
            <a:prstGeom prst="ellipse">
              <a:avLst/>
            </a:prstGeom>
            <a:noFill/>
          </p:spPr>
        </p:pic>
      </p:grpSp>
      <p:grpSp>
        <p:nvGrpSpPr>
          <p:cNvPr id="26627" name="Group 15"/>
          <p:cNvGrpSpPr>
            <a:grpSpLocks/>
          </p:cNvGrpSpPr>
          <p:nvPr/>
        </p:nvGrpSpPr>
        <p:grpSpPr bwMode="auto">
          <a:xfrm>
            <a:off x="6269038" y="850900"/>
            <a:ext cx="5670550" cy="887413"/>
            <a:chOff x="6269619" y="850224"/>
            <a:chExt cx="5669279" cy="888816"/>
          </a:xfrm>
        </p:grpSpPr>
        <p:sp>
          <p:nvSpPr>
            <p:cNvPr id="9" name="Rectangle: Top Corners Rounded 8"/>
            <p:cNvSpPr/>
            <p:nvPr/>
          </p:nvSpPr>
          <p:spPr>
            <a:xfrm>
              <a:off x="6269619" y="850224"/>
              <a:ext cx="5669279" cy="88881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69963" algn="ctr" eaLnBrk="1" hangingPunct="1">
                <a:spcBef>
                  <a:spcPts val="0"/>
                </a:spcBef>
                <a:spcAft>
                  <a:spcPts val="0"/>
                </a:spcAft>
                <a:defRPr/>
              </a:pPr>
              <a:r>
                <a:rPr lang="en-US" sz="2800" b="1">
                  <a:solidFill>
                    <a:schemeClr val="bg1"/>
                  </a:solidFill>
                  <a:cs typeface="Times New Roman" panose="02020603050405020304" pitchFamily="18" charset="0"/>
                </a:rPr>
                <a:t>Đối sách của Liên Xô </a:t>
              </a:r>
              <a:endParaRPr lang="vi-VN" sz="2800" b="1">
                <a:solidFill>
                  <a:schemeClr val="bg1"/>
                </a:solidFill>
                <a:cs typeface="Times New Roman" panose="02020603050405020304" pitchFamily="18" charset="0"/>
              </a:endParaRPr>
            </a:p>
            <a:p>
              <a:pPr marL="969963" algn="ctr" eaLnBrk="1" hangingPunct="1">
                <a:spcBef>
                  <a:spcPts val="0"/>
                </a:spcBef>
                <a:spcAft>
                  <a:spcPts val="0"/>
                </a:spcAft>
                <a:defRPr/>
              </a:pPr>
              <a:r>
                <a:rPr lang="en-US" sz="2800" b="1">
                  <a:solidFill>
                    <a:schemeClr val="bg1"/>
                  </a:solidFill>
                  <a:cs typeface="Times New Roman" panose="02020603050405020304" pitchFamily="18" charset="0"/>
                </a:rPr>
                <a:t>và các nước XHCN</a:t>
              </a:r>
            </a:p>
          </p:txBody>
        </p:sp>
        <p:pic>
          <p:nvPicPr>
            <p:cNvPr id="12" name="Picture 4" descr="Flag USSR Icons PNG - Free PNG and Icons Downloads"/>
            <p:cNvPicPr>
              <a:picLocks noChangeAspect="1" noChangeArrowheads="1"/>
            </p:cNvPicPr>
            <p:nvPr/>
          </p:nvPicPr>
          <p:blipFill rotWithShape="1">
            <a:blip r:embed="rId4"/>
            <a:srcRect l="16878" t="4825" r="17186" b="5666"/>
            <a:stretch/>
          </p:blipFill>
          <p:spPr bwMode="auto">
            <a:xfrm>
              <a:off x="6945615" y="905205"/>
              <a:ext cx="778850" cy="778850"/>
            </a:xfrm>
            <a:prstGeom prst="ellipse">
              <a:avLst/>
            </a:prstGeom>
            <a:noFill/>
          </p:spPr>
        </p:pic>
      </p:grpSp>
      <p:sp>
        <p:nvSpPr>
          <p:cNvPr id="21" name="TextBox 20"/>
          <p:cNvSpPr txBox="1">
            <a:spLocks noChangeArrowheads="1"/>
          </p:cNvSpPr>
          <p:nvPr/>
        </p:nvSpPr>
        <p:spPr bwMode="auto">
          <a:xfrm>
            <a:off x="165100" y="2492375"/>
            <a:ext cx="12026900" cy="954088"/>
          </a:xfrm>
          <a:prstGeom prst="rect">
            <a:avLst/>
          </a:prstGeom>
          <a:solidFill>
            <a:schemeClr val="accent1">
              <a:alpha val="8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a:solidFill>
                  <a:srgbClr val="FF0000"/>
                </a:solidFill>
                <a:cs typeface="Times New Roman" pitchFamily="18" charset="0"/>
              </a:rPr>
              <a:t>      </a:t>
            </a:r>
            <a:r>
              <a:rPr lang="en-US" altLang="en-US" b="1" i="1">
                <a:solidFill>
                  <a:schemeClr val="bg1"/>
                </a:solidFill>
                <a:latin typeface="Times New Roman" pitchFamily="18" charset="0"/>
                <a:cs typeface="Times New Roman" pitchFamily="18" charset="0"/>
                <a:sym typeface="Wingdings" pitchFamily="2" charset="2"/>
              </a:rPr>
              <a:t> Sự ra đời của NATO và VACSAVA đã đ</a:t>
            </a:r>
            <a:r>
              <a:rPr lang="en-US" altLang="en-US" b="1" i="1">
                <a:solidFill>
                  <a:schemeClr val="bg1"/>
                </a:solidFill>
                <a:latin typeface="Times New Roman" pitchFamily="18" charset="0"/>
                <a:cs typeface="Times New Roman" pitchFamily="18" charset="0"/>
              </a:rPr>
              <a:t>ánh dấu sự xác lập </a:t>
            </a:r>
          </a:p>
          <a:p>
            <a:pPr algn="ctr" eaLnBrk="1" hangingPunct="1"/>
            <a:r>
              <a:rPr lang="en-US" altLang="en-US" b="1" i="1">
                <a:solidFill>
                  <a:schemeClr val="bg1"/>
                </a:solidFill>
                <a:latin typeface="Times New Roman" pitchFamily="18" charset="0"/>
                <a:cs typeface="Times New Roman" pitchFamily="18" charset="0"/>
              </a:rPr>
              <a:t> trật tự 2 cực, 2 phe. Chiến tranh lạnh bao trùm toàn thế giới.</a:t>
            </a:r>
          </a:p>
        </p:txBody>
      </p:sp>
      <p:sp>
        <p:nvSpPr>
          <p:cNvPr id="22" name="Rounded Rectangle 1"/>
          <p:cNvSpPr/>
          <p:nvPr/>
        </p:nvSpPr>
        <p:spPr>
          <a:xfrm>
            <a:off x="1330325" y="-2555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Chiến tranh lạnh</a:t>
            </a:r>
          </a:p>
        </p:txBody>
      </p:sp>
    </p:spTree>
    <p:custDataLst>
      <p:tags r:id="rId1"/>
    </p:custDataLst>
  </p:cSld>
  <p:clrMapOvr>
    <a:masterClrMapping/>
  </p:clrMapOvr>
  <p:transition spd="med" advTm="47312">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138" y="1096963"/>
            <a:ext cx="11406187" cy="5653087"/>
          </a:xfrm>
          <a:prstGeom prst="rect">
            <a:avLst/>
          </a:prstGeom>
          <a:solidFill>
            <a:schemeClr val="accent5">
              <a:lumMod val="20000"/>
              <a:lumOff val="80000"/>
            </a:schemeClr>
          </a:solidFill>
          <a:ln w="9525">
            <a:solidFill>
              <a:schemeClr val="tx1"/>
            </a:solidFill>
          </a:ln>
        </p:spPr>
        <p:txBody>
          <a:bodyPr>
            <a:spAutoFit/>
          </a:bodyPr>
          <a:lstStyle/>
          <a:p>
            <a:pPr eaLnBrk="1" fontAlgn="auto" hangingPunct="1">
              <a:spcBef>
                <a:spcPts val="0"/>
              </a:spcBef>
              <a:spcAft>
                <a:spcPts val="0"/>
              </a:spcAft>
              <a:defRPr/>
            </a:pPr>
            <a:endParaRPr lang="en-US" dirty="0">
              <a:latin typeface="+mn-lt"/>
            </a:endParaRPr>
          </a:p>
        </p:txBody>
      </p:sp>
      <p:sp>
        <p:nvSpPr>
          <p:cNvPr id="3" name="Content Placeholder 2"/>
          <p:cNvSpPr>
            <a:spLocks noGrp="1" noChangeArrowheads="1"/>
          </p:cNvSpPr>
          <p:nvPr>
            <p:ph idx="1"/>
          </p:nvPr>
        </p:nvSpPr>
        <p:spPr>
          <a:xfrm>
            <a:off x="465138" y="1096963"/>
            <a:ext cx="11406187" cy="917575"/>
          </a:xfrm>
        </p:spPr>
        <p:txBody>
          <a:bodyPr/>
          <a:lstStyle/>
          <a:p>
            <a:pPr marL="0" indent="0" algn="just" eaLnBrk="1" hangingPunct="1">
              <a:lnSpc>
                <a:spcPct val="110000"/>
              </a:lnSpc>
              <a:buFont typeface="Arial" pitchFamily="34" charset="0"/>
              <a:buNone/>
            </a:pPr>
            <a:r>
              <a:rPr lang="en-US" altLang="en-US" sz="3000" b="1" smtClean="0"/>
              <a:t>Đọc thông tin phần mở đầu SGK – T41 và trả lời câu hỏi theo bảng thông tin:</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133350"/>
            <a:ext cx="58467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noChangeArrowheads="1"/>
          </p:cNvSpPr>
          <p:nvPr/>
        </p:nvSpPr>
        <p:spPr bwMode="auto">
          <a:xfrm>
            <a:off x="582613" y="1979613"/>
            <a:ext cx="111379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20000"/>
              </a:lnSpc>
              <a:spcBef>
                <a:spcPts val="1000"/>
              </a:spcBef>
              <a:buFont typeface="Arial" pitchFamily="34" charset="0"/>
              <a:buNone/>
            </a:pPr>
            <a:r>
              <a:rPr lang="en-US" altLang="en-US" sz="3000" b="1" i="1" u="sng"/>
              <a:t>Câu hỏi:</a:t>
            </a:r>
          </a:p>
          <a:p>
            <a:pPr algn="just" eaLnBrk="1" hangingPunct="1">
              <a:lnSpc>
                <a:spcPct val="120000"/>
              </a:lnSpc>
              <a:spcBef>
                <a:spcPts val="1000"/>
              </a:spcBef>
              <a:buFont typeface="Arial" pitchFamily="34" charset="0"/>
              <a:buNone/>
            </a:pPr>
            <a:r>
              <a:rPr lang="en-US" altLang="en-US" sz="3000"/>
              <a:t>? </a:t>
            </a:r>
            <a:r>
              <a:rPr lang="en-US" altLang="en-US" sz="3000" i="1"/>
              <a:t>Vì sao Rây-mân A-ron lại nhận định như vậy? Em hiểu như thế nào về nhận định đó? Chiến tranh lạnh là gì? Hãy chia sẻ những hiểu biết của em về nguyên nhân, những biểu hiện và hậu quả của Chiến tranh lạnh.</a:t>
            </a:r>
          </a:p>
        </p:txBody>
      </p:sp>
      <p:sp>
        <p:nvSpPr>
          <p:cNvPr id="6" name="Content Placeholder 2"/>
          <p:cNvSpPr txBox="1">
            <a:spLocks/>
          </p:cNvSpPr>
          <p:nvPr/>
        </p:nvSpPr>
        <p:spPr>
          <a:xfrm>
            <a:off x="704850" y="4246563"/>
            <a:ext cx="10515600" cy="2430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3600" b="1" i="1" u="sng" dirty="0" err="1"/>
              <a:t>Bảng</a:t>
            </a:r>
            <a:r>
              <a:rPr lang="en-US" sz="3600" b="1" i="1" u="sng" dirty="0"/>
              <a:t> </a:t>
            </a:r>
            <a:r>
              <a:rPr lang="en-US" sz="3600" b="1" i="1" u="sng" dirty="0" err="1"/>
              <a:t>thông</a:t>
            </a:r>
            <a:r>
              <a:rPr lang="en-US" sz="3600" b="1" i="1" u="sng" dirty="0"/>
              <a:t> tin</a:t>
            </a:r>
          </a:p>
          <a:p>
            <a:pPr marL="0" indent="0" fontAlgn="auto">
              <a:spcAft>
                <a:spcPts val="0"/>
              </a:spcAft>
              <a:buFont typeface="Arial" panose="020B0604020202020204" pitchFamily="34" charset="0"/>
              <a:buNone/>
              <a:defRPr/>
            </a:pPr>
            <a:endParaRPr lang="en-US" sz="3600" b="1" dirty="0"/>
          </a:p>
          <a:p>
            <a:pPr fontAlgn="auto">
              <a:spcAft>
                <a:spcPts val="0"/>
              </a:spcAft>
              <a:defRPr/>
            </a:pPr>
            <a:endParaRPr lang="en-US" sz="3600" b="1" dirty="0"/>
          </a:p>
        </p:txBody>
      </p:sp>
      <p:graphicFrame>
        <p:nvGraphicFramePr>
          <p:cNvPr id="7" name="Table 6"/>
          <p:cNvGraphicFramePr>
            <a:graphicFrameLocks noGrp="1"/>
          </p:cNvGraphicFramePr>
          <p:nvPr/>
        </p:nvGraphicFramePr>
        <p:xfrm>
          <a:off x="2476500" y="4991100"/>
          <a:ext cx="6983413" cy="1685924"/>
        </p:xfrm>
        <a:graphic>
          <a:graphicData uri="http://schemas.openxmlformats.org/drawingml/2006/table">
            <a:tbl>
              <a:tblPr firstRow="1" firstCol="1" bandRow="1">
                <a:tableStyleId>{5C22544A-7EE6-4342-B048-85BDC9FD1C3A}</a:tableStyleId>
              </a:tblPr>
              <a:tblGrid>
                <a:gridCol w="2230274"/>
                <a:gridCol w="2310885"/>
                <a:gridCol w="2442254"/>
              </a:tblGrid>
              <a:tr h="543678">
                <a:tc>
                  <a:txBody>
                    <a:bodyPr/>
                    <a:lstStyle/>
                    <a:p>
                      <a:pPr algn="ctr">
                        <a:spcAft>
                          <a:spcPts val="0"/>
                        </a:spcAft>
                      </a:pPr>
                      <a:r>
                        <a:rPr lang="en-US" sz="3200" dirty="0" err="1">
                          <a:solidFill>
                            <a:schemeClr val="tx1"/>
                          </a:solidFill>
                          <a:effectLst/>
                        </a:rPr>
                        <a:t>Biết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3200" dirty="0" err="1">
                          <a:solidFill>
                            <a:schemeClr val="tx1"/>
                          </a:solidFill>
                          <a:effectLst/>
                        </a:rPr>
                        <a:t>Thắc</a:t>
                      </a:r>
                      <a:r>
                        <a:rPr lang="en-US" sz="3200" dirty="0">
                          <a:solidFill>
                            <a:schemeClr val="tx1"/>
                          </a:solidFill>
                          <a:effectLst/>
                        </a:rPr>
                        <a:t> </a:t>
                      </a:r>
                      <a:r>
                        <a:rPr lang="en-US" sz="3200" dirty="0" err="1">
                          <a:solidFill>
                            <a:schemeClr val="tx1"/>
                          </a:solidFill>
                          <a:effectLst/>
                        </a:rPr>
                        <a:t>mắc</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3200" dirty="0" err="1">
                          <a:solidFill>
                            <a:schemeClr val="tx1"/>
                          </a:solidFill>
                          <a:effectLst/>
                        </a:rPr>
                        <a:t>Hiểu</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71123">
                <a:tc>
                  <a:txBody>
                    <a:bodyPr/>
                    <a:lstStyle/>
                    <a:p>
                      <a:pPr algn="just">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71123">
                <a:tc>
                  <a:txBody>
                    <a:bodyPr/>
                    <a:lstStyle/>
                    <a:p>
                      <a:pPr algn="just">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750"/>
                                        <p:tgtEl>
                                          <p:spTgt spid="6"/>
                                        </p:tgtEl>
                                      </p:cBhvr>
                                    </p:animEffect>
                                    <p:anim calcmode="lin" valueType="num">
                                      <p:cBhvr>
                                        <p:cTn id="18" dur="1750" fill="hold"/>
                                        <p:tgtEl>
                                          <p:spTgt spid="6"/>
                                        </p:tgtEl>
                                        <p:attrNameLst>
                                          <p:attrName>ppt_x</p:attrName>
                                        </p:attrNameLst>
                                      </p:cBhvr>
                                      <p:tavLst>
                                        <p:tav tm="0">
                                          <p:val>
                                            <p:strVal val="#ppt_x"/>
                                          </p:val>
                                        </p:tav>
                                        <p:tav tm="100000">
                                          <p:val>
                                            <p:strVal val="#ppt_x"/>
                                          </p:val>
                                        </p:tav>
                                      </p:tavLst>
                                    </p:anim>
                                    <p:anim calcmode="lin" valueType="num">
                                      <p:cBhvr>
                                        <p:cTn id="19" dur="1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8" descr="NATO_vs_Warsaw_(1949-199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1639888"/>
            <a:ext cx="12106275"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Flag_of_NATO.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3" y="115888"/>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220px-Logo_The_Warsaw_Pa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963" y="0"/>
            <a:ext cx="38036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p:nvSpPr>
        <p:spPr bwMode="auto">
          <a:xfrm>
            <a:off x="8218488" y="1409700"/>
            <a:ext cx="393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b="1">
                <a:solidFill>
                  <a:srgbClr val="FF0000"/>
                </a:solidFill>
                <a:latin typeface="Times New Roman" pitchFamily="18" charset="0"/>
                <a:cs typeface="Times New Roman" pitchFamily="18" charset="0"/>
              </a:rPr>
              <a:t>Khối quân sự Vác-sa-va</a:t>
            </a:r>
          </a:p>
        </p:txBody>
      </p:sp>
      <p:sp>
        <p:nvSpPr>
          <p:cNvPr id="8" name="TextBox 17"/>
          <p:cNvSpPr txBox="1">
            <a:spLocks noChangeArrowheads="1"/>
          </p:cNvSpPr>
          <p:nvPr/>
        </p:nvSpPr>
        <p:spPr bwMode="auto">
          <a:xfrm>
            <a:off x="-88900" y="1639888"/>
            <a:ext cx="3592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a:latin typeface="Times New Roman" pitchFamily="18" charset="0"/>
                <a:cs typeface="Times New Roman" pitchFamily="18" charset="0"/>
              </a:rPr>
              <a:t>Khối quân sự NATO</a:t>
            </a:r>
          </a:p>
        </p:txBody>
      </p:sp>
      <p:sp>
        <p:nvSpPr>
          <p:cNvPr id="27655" name="Rectangle 6"/>
          <p:cNvSpPr>
            <a:spLocks noChangeArrowheads="1"/>
          </p:cNvSpPr>
          <p:nvPr/>
        </p:nvSpPr>
        <p:spPr bwMode="auto">
          <a:xfrm>
            <a:off x="3714750" y="-150813"/>
            <a:ext cx="184150" cy="3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27656" name="Object 2"/>
          <p:cNvGraphicFramePr>
            <a:graphicFrameLocks noChangeAspect="1"/>
          </p:cNvGraphicFramePr>
          <p:nvPr/>
        </p:nvGraphicFramePr>
        <p:xfrm>
          <a:off x="3746500" y="0"/>
          <a:ext cx="4114800" cy="1639888"/>
        </p:xfrm>
        <a:graphic>
          <a:graphicData uri="http://schemas.openxmlformats.org/presentationml/2006/ole">
            <mc:AlternateContent xmlns:mc="http://schemas.openxmlformats.org/markup-compatibility/2006">
              <mc:Choice xmlns:v="urn:schemas-microsoft-com:vml" Requires="v">
                <p:oleObj spid="_x0000_s27658" name="Bitmap Image" r:id="rId6" imgW="4982270" imgH="2180952" progId="Paint.Picture">
                  <p:embed/>
                </p:oleObj>
              </mc:Choice>
              <mc:Fallback>
                <p:oleObj name="Bitmap Image" r:id="rId6" imgW="4982270" imgH="2180952" progId="Paint.Picture">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6500" y="0"/>
                        <a:ext cx="41148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1039813" y="5886450"/>
            <a:ext cx="11233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400" b="1">
                <a:latin typeface="Times New Roman" pitchFamily="18" charset="0"/>
              </a:rPr>
              <a:t>S</a:t>
            </a:r>
            <a:r>
              <a:rPr lang="en-US" altLang="en-US" sz="2400" b="1">
                <a:latin typeface="Times New Roman" pitchFamily="18" charset="0"/>
                <a:cs typeface="Times New Roman" pitchFamily="18" charset="0"/>
              </a:rPr>
              <a:t>ự xác lập của trật tự 2 cực, 2 phe. Chiến tranh lạnh bao trùm toàn thế giới.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blinds(horizontal)">
                                      <p:cBhvr>
                                        <p:cTn id="11" dur="500"/>
                                        <p:tgtEl>
                                          <p:spTgt spid="2150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a:grpSpLocks/>
          </p:cNvGrpSpPr>
          <p:nvPr/>
        </p:nvGrpSpPr>
        <p:grpSpPr bwMode="auto">
          <a:xfrm>
            <a:off x="6096000" y="0"/>
            <a:ext cx="6096000" cy="6858000"/>
            <a:chOff x="6096000" y="0"/>
            <a:chExt cx="6096000" cy="6858000"/>
          </a:xfrm>
        </p:grpSpPr>
        <p:sp>
          <p:nvSpPr>
            <p:cNvPr id="3" name="Rectangle 2"/>
            <p:cNvSpPr/>
            <p:nvPr/>
          </p:nvSpPr>
          <p:spPr>
            <a:xfrm>
              <a:off x="6096000" y="0"/>
              <a:ext cx="609600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87" name="TextBox 4"/>
            <p:cNvSpPr txBox="1">
              <a:spLocks noChangeArrowheads="1"/>
            </p:cNvSpPr>
            <p:nvPr/>
          </p:nvSpPr>
          <p:spPr bwMode="auto">
            <a:xfrm>
              <a:off x="6964219" y="1387566"/>
              <a:ext cx="42487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3600" b="1">
                  <a:solidFill>
                    <a:srgbClr val="C00000"/>
                  </a:solidFill>
                </a:rPr>
                <a:t>XÃ HỘI CHỦ NGHĨA</a:t>
              </a:r>
              <a:endParaRPr lang="en-US" altLang="en-US" sz="3600" b="1">
                <a:solidFill>
                  <a:srgbClr val="C00000"/>
                </a:solidFill>
              </a:endParaRPr>
            </a:p>
          </p:txBody>
        </p:sp>
        <p:sp>
          <p:nvSpPr>
            <p:cNvPr id="28688" name="TextBox 11"/>
            <p:cNvSpPr txBox="1">
              <a:spLocks noChangeArrowheads="1"/>
            </p:cNvSpPr>
            <p:nvPr/>
          </p:nvSpPr>
          <p:spPr bwMode="auto">
            <a:xfrm>
              <a:off x="6991928" y="1927678"/>
              <a:ext cx="4248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b="1">
                  <a:solidFill>
                    <a:srgbClr val="112D4E"/>
                  </a:solidFill>
                </a:rPr>
                <a:t>LIÊN XÔ ĐÔNG ÂU</a:t>
              </a:r>
              <a:endParaRPr lang="en-US" altLang="en-US" b="1">
                <a:solidFill>
                  <a:srgbClr val="112D4E"/>
                </a:solidFill>
              </a:endParaRPr>
            </a:p>
          </p:txBody>
        </p:sp>
      </p:grpSp>
      <p:grpSp>
        <p:nvGrpSpPr>
          <p:cNvPr id="15" name="Group 14"/>
          <p:cNvGrpSpPr>
            <a:grpSpLocks/>
          </p:cNvGrpSpPr>
          <p:nvPr/>
        </p:nvGrpSpPr>
        <p:grpSpPr bwMode="auto">
          <a:xfrm>
            <a:off x="0" y="0"/>
            <a:ext cx="6096000" cy="6858000"/>
            <a:chOff x="0" y="1"/>
            <a:chExt cx="6096000" cy="6858000"/>
          </a:xfrm>
        </p:grpSpPr>
        <p:sp>
          <p:nvSpPr>
            <p:cNvPr id="2" name="Rectangle 1"/>
            <p:cNvSpPr/>
            <p:nvPr/>
          </p:nvSpPr>
          <p:spPr>
            <a:xfrm>
              <a:off x="0" y="1"/>
              <a:ext cx="6096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84" name="TextBox 3"/>
            <p:cNvSpPr txBox="1">
              <a:spLocks noChangeArrowheads="1"/>
            </p:cNvSpPr>
            <p:nvPr/>
          </p:nvSpPr>
          <p:spPr bwMode="auto">
            <a:xfrm>
              <a:off x="923636" y="1429299"/>
              <a:ext cx="42487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3600" b="1">
                  <a:solidFill>
                    <a:srgbClr val="112D4E"/>
                  </a:solidFill>
                </a:rPr>
                <a:t>TƯ BẢN CHỦ NGHĨA</a:t>
              </a:r>
              <a:endParaRPr lang="en-US" altLang="en-US" sz="3600" b="1">
                <a:solidFill>
                  <a:srgbClr val="112D4E"/>
                </a:solidFill>
              </a:endParaRPr>
            </a:p>
          </p:txBody>
        </p:sp>
        <p:sp>
          <p:nvSpPr>
            <p:cNvPr id="28685" name="TextBox 10"/>
            <p:cNvSpPr txBox="1">
              <a:spLocks noChangeArrowheads="1"/>
            </p:cNvSpPr>
            <p:nvPr/>
          </p:nvSpPr>
          <p:spPr bwMode="auto">
            <a:xfrm>
              <a:off x="951345" y="1969411"/>
              <a:ext cx="4248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b="1">
                  <a:solidFill>
                    <a:srgbClr val="990000"/>
                  </a:solidFill>
                </a:rPr>
                <a:t>MĨ TÂY ÂU</a:t>
              </a:r>
              <a:endParaRPr lang="en-US" altLang="en-US" b="1">
                <a:solidFill>
                  <a:srgbClr val="990000"/>
                </a:solidFill>
              </a:endParaRPr>
            </a:p>
          </p:txBody>
        </p:sp>
      </p:grpSp>
      <p:sp>
        <p:nvSpPr>
          <p:cNvPr id="6" name="Rectangle: Rounded Corners 5"/>
          <p:cNvSpPr/>
          <p:nvPr/>
        </p:nvSpPr>
        <p:spPr>
          <a:xfrm>
            <a:off x="385763" y="2706688"/>
            <a:ext cx="4629150" cy="1714500"/>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kern="0">
                <a:solidFill>
                  <a:schemeClr val="bg1"/>
                </a:solidFill>
                <a:cs typeface="Arial" pitchFamily="34" charset="0"/>
              </a:rPr>
              <a:t>KẾ HOẠCH </a:t>
            </a:r>
            <a:r>
              <a:rPr lang="en-US" sz="2800" kern="0">
                <a:solidFill>
                  <a:srgbClr val="FFFF00"/>
                </a:solidFill>
                <a:cs typeface="Arial" pitchFamily="34" charset="0"/>
              </a:rPr>
              <a:t>MÁC SAN </a:t>
            </a:r>
            <a:r>
              <a:rPr lang="en-US" sz="2800" kern="0">
                <a:solidFill>
                  <a:schemeClr val="bg1"/>
                </a:solidFill>
                <a:cs typeface="Arial" pitchFamily="34" charset="0"/>
              </a:rPr>
              <a:t>6/1947</a:t>
            </a:r>
          </a:p>
          <a:p>
            <a:pPr algn="ctr">
              <a:defRPr/>
            </a:pPr>
            <a:r>
              <a:rPr lang="en-US" sz="2800" kern="0">
                <a:solidFill>
                  <a:schemeClr val="bg1"/>
                </a:solidFill>
                <a:cs typeface="Arial" pitchFamily="34" charset="0"/>
              </a:rPr>
              <a:t>Khống chế các nước nhận viện trợ</a:t>
            </a:r>
            <a:endParaRPr lang="en-US" sz="2800">
              <a:solidFill>
                <a:schemeClr val="bg1"/>
              </a:solidFill>
            </a:endParaRPr>
          </a:p>
        </p:txBody>
      </p:sp>
      <p:sp>
        <p:nvSpPr>
          <p:cNvPr id="7" name="Rectangle: Rounded Corners 6"/>
          <p:cNvSpPr/>
          <p:nvPr/>
        </p:nvSpPr>
        <p:spPr>
          <a:xfrm>
            <a:off x="7232650" y="2706688"/>
            <a:ext cx="4260850" cy="1714500"/>
          </a:xfrm>
          <a:prstGeom prst="roundRect">
            <a:avLst/>
          </a:prstGeom>
          <a:solidFill>
            <a:srgbClr val="FF7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kern="0">
                <a:solidFill>
                  <a:schemeClr val="bg1"/>
                </a:solidFill>
                <a:cs typeface="Arial" pitchFamily="34" charset="0"/>
              </a:rPr>
              <a:t>TỔ CHỨC </a:t>
            </a:r>
            <a:r>
              <a:rPr lang="vi-VN" sz="2800" kern="0">
                <a:solidFill>
                  <a:srgbClr val="C00000"/>
                </a:solidFill>
                <a:cs typeface="Arial" pitchFamily="34" charset="0"/>
              </a:rPr>
              <a:t>SEV </a:t>
            </a:r>
          </a:p>
          <a:p>
            <a:pPr algn="ctr">
              <a:defRPr/>
            </a:pPr>
            <a:r>
              <a:rPr lang="vi-VN" sz="2800" kern="0">
                <a:solidFill>
                  <a:schemeClr val="bg1"/>
                </a:solidFill>
                <a:cs typeface="Arial" pitchFamily="34" charset="0"/>
              </a:rPr>
              <a:t>1/1949 – Tương trợ</a:t>
            </a:r>
          </a:p>
        </p:txBody>
      </p:sp>
      <p:sp>
        <p:nvSpPr>
          <p:cNvPr id="8" name="Rectangle: Rounded Corners 7"/>
          <p:cNvSpPr/>
          <p:nvPr/>
        </p:nvSpPr>
        <p:spPr>
          <a:xfrm>
            <a:off x="385763" y="4645025"/>
            <a:ext cx="4629150" cy="1533525"/>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kern="0">
                <a:solidFill>
                  <a:schemeClr val="bg1"/>
                </a:solidFill>
                <a:cs typeface="Arial" pitchFamily="34" charset="0"/>
              </a:rPr>
              <a:t>TỔ CHỨC </a:t>
            </a:r>
          </a:p>
          <a:p>
            <a:pPr algn="ctr">
              <a:defRPr/>
            </a:pPr>
            <a:r>
              <a:rPr lang="en-US" sz="2800" kern="0">
                <a:solidFill>
                  <a:schemeClr val="bg1"/>
                </a:solidFill>
                <a:cs typeface="Arial" pitchFamily="34" charset="0"/>
              </a:rPr>
              <a:t>QUÂN SỰ </a:t>
            </a:r>
            <a:r>
              <a:rPr lang="en-US" sz="2800" kern="0">
                <a:solidFill>
                  <a:srgbClr val="FFFF00"/>
                </a:solidFill>
                <a:cs typeface="Arial" pitchFamily="34" charset="0"/>
              </a:rPr>
              <a:t>NATO</a:t>
            </a:r>
          </a:p>
          <a:p>
            <a:pPr algn="ctr">
              <a:defRPr/>
            </a:pPr>
            <a:r>
              <a:rPr lang="en-US" sz="2800" kern="0">
                <a:solidFill>
                  <a:schemeClr val="bg1"/>
                </a:solidFill>
                <a:cs typeface="Arial" pitchFamily="34" charset="0"/>
              </a:rPr>
              <a:t>4/1949 – chống XHCN</a:t>
            </a:r>
          </a:p>
        </p:txBody>
      </p:sp>
      <p:sp>
        <p:nvSpPr>
          <p:cNvPr id="9" name="Rectangle: Rounded Corners 8"/>
          <p:cNvSpPr/>
          <p:nvPr/>
        </p:nvSpPr>
        <p:spPr>
          <a:xfrm>
            <a:off x="7232650" y="4645025"/>
            <a:ext cx="4260850" cy="1533525"/>
          </a:xfrm>
          <a:prstGeom prst="roundRect">
            <a:avLst/>
          </a:prstGeom>
          <a:solidFill>
            <a:srgbClr val="FF7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kern="0">
                <a:solidFill>
                  <a:schemeClr val="bg1"/>
                </a:solidFill>
                <a:cs typeface="Arial" pitchFamily="34" charset="0"/>
              </a:rPr>
              <a:t>TỔ CHỨC </a:t>
            </a:r>
            <a:r>
              <a:rPr lang="vi-VN" sz="2800" kern="0">
                <a:solidFill>
                  <a:srgbClr val="C00000"/>
                </a:solidFill>
                <a:cs typeface="Arial" pitchFamily="34" charset="0"/>
              </a:rPr>
              <a:t>VACSAVA</a:t>
            </a:r>
            <a:r>
              <a:rPr lang="vi-VN" sz="2800" kern="0">
                <a:solidFill>
                  <a:schemeClr val="bg1"/>
                </a:solidFill>
                <a:cs typeface="Arial" pitchFamily="34" charset="0"/>
              </a:rPr>
              <a:t>  5/1955</a:t>
            </a:r>
          </a:p>
          <a:p>
            <a:pPr algn="ctr">
              <a:defRPr/>
            </a:pPr>
            <a:r>
              <a:rPr lang="vi-VN" sz="2800" kern="0">
                <a:solidFill>
                  <a:schemeClr val="bg1"/>
                </a:solidFill>
                <a:cs typeface="Arial" pitchFamily="34" charset="0"/>
              </a:rPr>
              <a:t>Phòng thủ</a:t>
            </a:r>
          </a:p>
        </p:txBody>
      </p:sp>
      <p:sp>
        <p:nvSpPr>
          <p:cNvPr id="10" name="Rectangle 2"/>
          <p:cNvSpPr txBox="1">
            <a:spLocks noRot="1" noChangeArrowheads="1"/>
          </p:cNvSpPr>
          <p:nvPr/>
        </p:nvSpPr>
        <p:spPr>
          <a:xfrm>
            <a:off x="1676400" y="-147638"/>
            <a:ext cx="8839200" cy="1290638"/>
          </a:xfrm>
          <a:prstGeom prst="round2SameRect">
            <a:avLst>
              <a:gd name="adj1" fmla="val 0"/>
              <a:gd name="adj2" fmla="val 35869"/>
            </a:avLst>
          </a:prstGeom>
          <a:solidFill>
            <a:srgbClr val="00B050">
              <a:alpha val="71000"/>
            </a:srgbClr>
          </a:solidFill>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sz="3200">
                <a:solidFill>
                  <a:schemeClr val="bg1"/>
                </a:solidFill>
                <a:latin typeface="+mn-lt"/>
                <a:cs typeface="Times New Roman" panose="02020603050405020304" pitchFamily="18" charset="0"/>
              </a:rPr>
              <a:t>Sơ đồ hành động của Mĩ và Liên Xô </a:t>
            </a:r>
            <a:endParaRPr lang="vi-VN" altLang="en-US" sz="3200">
              <a:solidFill>
                <a:schemeClr val="bg1"/>
              </a:solidFill>
              <a:latin typeface="+mn-lt"/>
              <a:cs typeface="Times New Roman" panose="02020603050405020304" pitchFamily="18" charset="0"/>
            </a:endParaRPr>
          </a:p>
          <a:p>
            <a:pPr algn="ctr" fontAlgn="auto">
              <a:spcAft>
                <a:spcPts val="0"/>
              </a:spcAft>
              <a:defRPr/>
            </a:pPr>
            <a:r>
              <a:rPr lang="en-US" altLang="en-US" sz="3200">
                <a:solidFill>
                  <a:schemeClr val="bg1"/>
                </a:solidFill>
                <a:latin typeface="+mn-lt"/>
                <a:cs typeface="Times New Roman" panose="02020603050405020304" pitchFamily="18" charset="0"/>
              </a:rPr>
              <a:t>trong Chiến tranh lạnh</a:t>
            </a:r>
            <a:endParaRPr lang="en-US" altLang="en-US" sz="3200" dirty="0">
              <a:solidFill>
                <a:schemeClr val="bg1"/>
              </a:solidFill>
              <a:latin typeface="+mn-lt"/>
              <a:cs typeface="Times New Roman" panose="02020603050405020304" pitchFamily="18" charset="0"/>
            </a:endParaRPr>
          </a:p>
        </p:txBody>
      </p:sp>
      <p:sp>
        <p:nvSpPr>
          <p:cNvPr id="13" name="Arrow: Left-Right 12"/>
          <p:cNvSpPr/>
          <p:nvPr/>
        </p:nvSpPr>
        <p:spPr>
          <a:xfrm>
            <a:off x="5357813" y="3341688"/>
            <a:ext cx="1476375" cy="682625"/>
          </a:xfrm>
          <a:prstGeom prst="leftRightArrow">
            <a:avLst/>
          </a:prstGeom>
          <a:gradFill flip="none" rotWithShape="1">
            <a:gsLst>
              <a:gs pos="0">
                <a:srgbClr val="4472C4"/>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Arrow: Left-Right 13"/>
          <p:cNvSpPr/>
          <p:nvPr/>
        </p:nvSpPr>
        <p:spPr>
          <a:xfrm>
            <a:off x="5384800" y="5070475"/>
            <a:ext cx="1477963" cy="684213"/>
          </a:xfrm>
          <a:prstGeom prst="leftRightArrow">
            <a:avLst/>
          </a:prstGeom>
          <a:gradFill flip="none" rotWithShape="1">
            <a:gsLst>
              <a:gs pos="0">
                <a:srgbClr val="4472C4"/>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ustDataLst>
      <p:tags r:id="rId1"/>
    </p:custDataLst>
  </p:cSld>
  <p:clrMapOvr>
    <a:masterClrMapping/>
  </p:clrMapOvr>
  <p:transition spd="med" advTm="30919">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ppt_x"/>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750"/>
                            </p:stCondLst>
                            <p:childTnLst>
                              <p:par>
                                <p:cTn id="28" presetID="16" presetClass="entr" presetSubtype="37"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outVertical)">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ppt_x"/>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750"/>
                            </p:stCondLst>
                            <p:childTnLst>
                              <p:par>
                                <p:cTn id="42" presetID="16" presetClass="entr" presetSubtype="37"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outVertical)">
                                      <p:cBhvr>
                                        <p:cTn id="44" dur="5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1" fill="hold" grpId="1" nodeType="click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0-ppt_h/2"/>
                                          </p:val>
                                        </p:tav>
                                      </p:tavLst>
                                    </p:anim>
                                    <p:set>
                                      <p:cBhvr>
                                        <p:cTn id="5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68263"/>
            <a:ext cx="10694988" cy="648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699" name="Rectangle 2"/>
          <p:cNvSpPr>
            <a:spLocks noChangeArrowheads="1"/>
          </p:cNvSpPr>
          <p:nvPr/>
        </p:nvSpPr>
        <p:spPr bwMode="auto">
          <a:xfrm>
            <a:off x="4368800" y="2438400"/>
            <a:ext cx="1219200" cy="304800"/>
          </a:xfrm>
          <a:prstGeom prst="rect">
            <a:avLst/>
          </a:prstGeom>
          <a:solidFill>
            <a:srgbClr val="FF0066"/>
          </a:solidFill>
          <a:ln w="9360" cap="sq">
            <a:solidFill>
              <a:srgbClr val="000000"/>
            </a:solidFill>
            <a:miter lim="800000"/>
            <a:headEnd/>
            <a:tailEnd/>
          </a:ln>
        </p:spPr>
        <p:txBody>
          <a:bodyPr wrap="none" lIns="90000" tIns="46800" rIns="90000" bIns="46800" anchor="ct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b="1">
                <a:solidFill>
                  <a:srgbClr val="FFFFFF"/>
                </a:solidFill>
              </a:rPr>
              <a:t>NATO</a:t>
            </a:r>
          </a:p>
        </p:txBody>
      </p:sp>
      <p:sp>
        <p:nvSpPr>
          <p:cNvPr id="29700" name="Rectangle 3"/>
          <p:cNvSpPr>
            <a:spLocks noChangeArrowheads="1"/>
          </p:cNvSpPr>
          <p:nvPr/>
        </p:nvSpPr>
        <p:spPr bwMode="auto">
          <a:xfrm>
            <a:off x="10668000" y="4191000"/>
            <a:ext cx="1219200" cy="304800"/>
          </a:xfrm>
          <a:prstGeom prst="rect">
            <a:avLst/>
          </a:prstGeom>
          <a:solidFill>
            <a:srgbClr val="FF0066"/>
          </a:solidFill>
          <a:ln w="9360" cap="sq">
            <a:solidFill>
              <a:srgbClr val="000000"/>
            </a:solidFill>
            <a:miter lim="800000"/>
            <a:headEnd/>
            <a:tailEnd/>
          </a:ln>
        </p:spPr>
        <p:txBody>
          <a:bodyPr wrap="none" lIns="90000" tIns="46800" rIns="90000" bIns="46800" anchor="ct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b="1">
                <a:solidFill>
                  <a:srgbClr val="FFFFFF"/>
                </a:solidFill>
              </a:rPr>
              <a:t>ANZUS</a:t>
            </a:r>
          </a:p>
        </p:txBody>
      </p:sp>
      <p:sp>
        <p:nvSpPr>
          <p:cNvPr id="29701" name="Rectangle 4"/>
          <p:cNvSpPr>
            <a:spLocks noChangeArrowheads="1"/>
          </p:cNvSpPr>
          <p:nvPr/>
        </p:nvSpPr>
        <p:spPr bwMode="auto">
          <a:xfrm>
            <a:off x="7518400" y="2667000"/>
            <a:ext cx="1219200" cy="304800"/>
          </a:xfrm>
          <a:prstGeom prst="rect">
            <a:avLst/>
          </a:prstGeom>
          <a:solidFill>
            <a:srgbClr val="FF0066"/>
          </a:solidFill>
          <a:ln w="9360" cap="sq">
            <a:solidFill>
              <a:srgbClr val="000000"/>
            </a:solidFill>
            <a:miter lim="800000"/>
            <a:headEnd/>
            <a:tailEnd/>
          </a:ln>
        </p:spPr>
        <p:txBody>
          <a:bodyPr wrap="none" lIns="90000" tIns="46800" rIns="90000" bIns="46800" anchor="ct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b="1">
                <a:solidFill>
                  <a:srgbClr val="FFFFFF"/>
                </a:solidFill>
              </a:rPr>
              <a:t>CENTO</a:t>
            </a:r>
          </a:p>
        </p:txBody>
      </p:sp>
      <p:sp>
        <p:nvSpPr>
          <p:cNvPr id="29702" name="Rectangle 5"/>
          <p:cNvSpPr>
            <a:spLocks noChangeArrowheads="1"/>
          </p:cNvSpPr>
          <p:nvPr/>
        </p:nvSpPr>
        <p:spPr bwMode="auto">
          <a:xfrm>
            <a:off x="9042400" y="3505200"/>
            <a:ext cx="1219200" cy="304800"/>
          </a:xfrm>
          <a:prstGeom prst="rect">
            <a:avLst/>
          </a:prstGeom>
          <a:solidFill>
            <a:srgbClr val="FF0066"/>
          </a:solidFill>
          <a:ln w="9360" cap="sq">
            <a:solidFill>
              <a:srgbClr val="000000"/>
            </a:solidFill>
            <a:miter lim="800000"/>
            <a:headEnd/>
            <a:tailEnd/>
          </a:ln>
        </p:spPr>
        <p:txBody>
          <a:bodyPr wrap="none" lIns="90000" tIns="46800" rIns="90000" bIns="46800" anchor="ct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b="1">
                <a:solidFill>
                  <a:srgbClr val="FFFFFF"/>
                </a:solidFill>
              </a:rPr>
              <a:t>SEATO</a:t>
            </a:r>
          </a:p>
        </p:txBody>
      </p:sp>
      <p:sp>
        <p:nvSpPr>
          <p:cNvPr id="29703" name="Rectangle 6"/>
          <p:cNvSpPr>
            <a:spLocks noChangeArrowheads="1"/>
          </p:cNvSpPr>
          <p:nvPr/>
        </p:nvSpPr>
        <p:spPr bwMode="auto">
          <a:xfrm>
            <a:off x="2654300" y="3505200"/>
            <a:ext cx="3059113" cy="533400"/>
          </a:xfrm>
          <a:prstGeom prst="rect">
            <a:avLst/>
          </a:prstGeom>
          <a:solidFill>
            <a:srgbClr val="FF0066"/>
          </a:solidFill>
          <a:ln w="9360" cap="sq">
            <a:solidFill>
              <a:srgbClr val="000000"/>
            </a:solidFill>
            <a:miter lim="800000"/>
            <a:headEnd/>
            <a:tailEnd/>
          </a:ln>
        </p:spPr>
        <p:txBody>
          <a:bodyPr wrap="none" lIns="90000" tIns="46800" rIns="90000" bIns="46800" anchor="ct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600" b="1">
                <a:solidFill>
                  <a:srgbClr val="FFFFFF"/>
                </a:solidFill>
              </a:rPr>
              <a:t>Khối phòng thủ chung Tây Bán Cầu</a:t>
            </a:r>
          </a:p>
        </p:txBody>
      </p:sp>
      <p:sp>
        <p:nvSpPr>
          <p:cNvPr id="29704" name="Text Box 7"/>
          <p:cNvSpPr txBox="1">
            <a:spLocks noChangeArrowheads="1"/>
          </p:cNvSpPr>
          <p:nvPr/>
        </p:nvSpPr>
        <p:spPr bwMode="auto">
          <a:xfrm>
            <a:off x="1765300" y="6300788"/>
            <a:ext cx="104092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eaLnBrk="0" fontAlgn="base" hangingPunct="0">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eaLnBrk="0" fontAlgn="base" hangingPunct="0">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eaLnBrk="0" fontAlgn="base" hangingPunct="0">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eaLnBrk="0" fontAlgn="base" hangingPunct="0">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spcBef>
                <a:spcPts val="1250"/>
              </a:spcBef>
            </a:pPr>
            <a:r>
              <a:rPr lang="vi-VN" altLang="en-US" sz="2000" b="1">
                <a:solidFill>
                  <a:srgbClr val="FF3300"/>
                </a:solidFill>
                <a:latin typeface="Arial" pitchFamily="34" charset="0"/>
                <a:cs typeface="Arial" pitchFamily="34" charset="0"/>
              </a:rPr>
              <a:t>CÁC KHỐI LIÊN MINH QUÂN SỰ SAU CHIẾN TRANH THẾ GIỚI THỨ HAI</a:t>
            </a:r>
          </a:p>
        </p:txBody>
      </p:sp>
      <p:sp>
        <p:nvSpPr>
          <p:cNvPr id="29705" name="Rectangle 8"/>
          <p:cNvSpPr>
            <a:spLocks noChangeArrowheads="1"/>
          </p:cNvSpPr>
          <p:nvPr/>
        </p:nvSpPr>
        <p:spPr bwMode="auto">
          <a:xfrm>
            <a:off x="7112000" y="2057400"/>
            <a:ext cx="1727200" cy="304800"/>
          </a:xfrm>
          <a:prstGeom prst="rect">
            <a:avLst/>
          </a:prstGeom>
          <a:solidFill>
            <a:srgbClr val="FFFFFF"/>
          </a:solidFill>
          <a:ln w="9360" cap="sq">
            <a:solidFill>
              <a:srgbClr val="FF0000"/>
            </a:solidFill>
            <a:miter lim="800000"/>
            <a:headEnd/>
            <a:tailEnd/>
          </a:ln>
        </p:spPr>
        <p:txBody>
          <a:bodyPr wrap="none" lIns="90000" tIns="46800" rIns="90000" bIns="46800" anchor="ct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b="1">
                <a:solidFill>
                  <a:srgbClr val="000000"/>
                </a:solidFill>
              </a:rPr>
              <a:t>VAC</a:t>
            </a:r>
            <a:r>
              <a:rPr lang="en-US" altLang="en-US" b="1">
                <a:solidFill>
                  <a:srgbClr val="000000"/>
                </a:solidFill>
              </a:rPr>
              <a:t>-S</a:t>
            </a:r>
            <a:r>
              <a:rPr lang="vi-VN" altLang="en-US" b="1">
                <a:solidFill>
                  <a:srgbClr val="000000"/>
                </a:solidFill>
              </a:rPr>
              <a:t>A</a:t>
            </a:r>
            <a:r>
              <a:rPr lang="en-US" altLang="en-US" b="1">
                <a:solidFill>
                  <a:srgbClr val="000000"/>
                </a:solidFill>
              </a:rPr>
              <a:t>-</a:t>
            </a:r>
            <a:r>
              <a:rPr lang="vi-VN" altLang="en-US" b="1">
                <a:solidFill>
                  <a:srgbClr val="000000"/>
                </a:solidFill>
              </a:rPr>
              <a:t>VA</a:t>
            </a:r>
          </a:p>
        </p:txBody>
      </p:sp>
      <p:sp>
        <p:nvSpPr>
          <p:cNvPr id="29706" name="TextBox 1"/>
          <p:cNvSpPr txBox="1">
            <a:spLocks noChangeArrowheads="1"/>
          </p:cNvSpPr>
          <p:nvPr/>
        </p:nvSpPr>
        <p:spPr bwMode="auto">
          <a:xfrm>
            <a:off x="287338" y="681038"/>
            <a:ext cx="13890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b="1">
                <a:solidFill>
                  <a:srgbClr val="1368AA"/>
                </a:solidFill>
              </a:rPr>
              <a:t>Theo em Mĩ Thành lập 5 khối quân sự trên thế giới nhằm mục đích gì?</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16" name="Group 48"/>
          <p:cNvGraphicFramePr>
            <a:graphicFrameLocks noGrp="1"/>
          </p:cNvGraphicFramePr>
          <p:nvPr>
            <p:ph idx="4294967295"/>
          </p:nvPr>
        </p:nvGraphicFramePr>
        <p:xfrm>
          <a:off x="0" y="973138"/>
          <a:ext cx="12192000" cy="5842000"/>
        </p:xfrm>
        <a:graphic>
          <a:graphicData uri="http://schemas.openxmlformats.org/drawingml/2006/table">
            <a:tbl>
              <a:tblPr/>
              <a:tblGrid>
                <a:gridCol w="4876800"/>
                <a:gridCol w="3759200"/>
                <a:gridCol w="3556000"/>
              </a:tblGrid>
              <a:tr h="89609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vi-VN" sz="2400" b="1" i="0" u="none" strike="noStrike" cap="none" normalizeH="0" baseline="0" dirty="0">
                          <a:ln>
                            <a:noFill/>
                          </a:ln>
                          <a:solidFill>
                            <a:schemeClr val="tx1"/>
                          </a:solidFill>
                          <a:effectLst/>
                          <a:latin typeface="Times New Roman" pitchFamily="18" charset="0"/>
                          <a:cs typeface="Times New Roman" pitchFamily="18" charset="0"/>
                        </a:rPr>
                        <a:t>SỐ LƯỢNG</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Khối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NATO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Khối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VACSAVA</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57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16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6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3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16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76" name="Text Box 32"/>
          <p:cNvSpPr txBox="1">
            <a:spLocks noChangeArrowheads="1"/>
          </p:cNvSpPr>
          <p:nvPr/>
        </p:nvSpPr>
        <p:spPr bwMode="auto">
          <a:xfrm>
            <a:off x="914400" y="2057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Quân số</a:t>
            </a:r>
          </a:p>
        </p:txBody>
      </p:sp>
      <p:sp>
        <p:nvSpPr>
          <p:cNvPr id="31777" name="Text Box 33"/>
          <p:cNvSpPr txBox="1">
            <a:spLocks noChangeArrowheads="1"/>
          </p:cNvSpPr>
          <p:nvPr/>
        </p:nvSpPr>
        <p:spPr bwMode="auto">
          <a:xfrm>
            <a:off x="5588000" y="2024063"/>
            <a:ext cx="2641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b="1">
                <a:latin typeface="Arial" pitchFamily="34" charset="0"/>
                <a:cs typeface="Arial" pitchFamily="34" charset="0"/>
              </a:rPr>
              <a:t> </a:t>
            </a:r>
            <a:r>
              <a:rPr lang="en-US" altLang="en-US" b="1">
                <a:latin typeface="Times New Roman" pitchFamily="18" charset="0"/>
                <a:cs typeface="Times New Roman" pitchFamily="18" charset="0"/>
              </a:rPr>
              <a:t>3.660</a:t>
            </a:r>
            <a:r>
              <a:rPr lang="vi-VN" altLang="en-US" b="1">
                <a:latin typeface="Times New Roman" pitchFamily="18" charset="0"/>
                <a:cs typeface="Times New Roman" pitchFamily="18" charset="0"/>
              </a:rPr>
              <a:t> </a:t>
            </a:r>
            <a:r>
              <a:rPr lang="en-US" altLang="en-US" b="1">
                <a:latin typeface="Times New Roman" pitchFamily="18" charset="0"/>
                <a:cs typeface="Times New Roman" pitchFamily="18" charset="0"/>
              </a:rPr>
              <a:t>200</a:t>
            </a:r>
          </a:p>
          <a:p>
            <a:pPr eaLnBrk="1" hangingPunct="1">
              <a:spcBef>
                <a:spcPct val="50000"/>
              </a:spcBef>
            </a:pPr>
            <a:endParaRPr lang="en-US" altLang="en-US" b="1">
              <a:latin typeface="Arial" pitchFamily="34" charset="0"/>
              <a:cs typeface="Arial" pitchFamily="34" charset="0"/>
            </a:endParaRPr>
          </a:p>
        </p:txBody>
      </p:sp>
      <p:sp>
        <p:nvSpPr>
          <p:cNvPr id="31778" name="Text Box 34"/>
          <p:cNvSpPr txBox="1">
            <a:spLocks noChangeArrowheads="1"/>
          </p:cNvSpPr>
          <p:nvPr/>
        </p:nvSpPr>
        <p:spPr bwMode="auto">
          <a:xfrm>
            <a:off x="9144000" y="1989138"/>
            <a:ext cx="3048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20000"/>
              </a:spcBef>
              <a:buClr>
                <a:schemeClr val="hlink"/>
              </a:buClr>
              <a:buSzPct val="60000"/>
            </a:pPr>
            <a:r>
              <a:rPr lang="en-US" altLang="en-US" b="1">
                <a:latin typeface="Times New Roman" pitchFamily="18" charset="0"/>
                <a:cs typeface="Times New Roman" pitchFamily="18" charset="0"/>
              </a:rPr>
              <a:t>5.373</a:t>
            </a:r>
            <a:r>
              <a:rPr lang="vi-VN" altLang="en-US" b="1">
                <a:latin typeface="Times New Roman" pitchFamily="18" charset="0"/>
                <a:cs typeface="Times New Roman" pitchFamily="18" charset="0"/>
              </a:rPr>
              <a:t> </a:t>
            </a:r>
            <a:r>
              <a:rPr lang="en-US" altLang="en-US" b="1">
                <a:latin typeface="Times New Roman" pitchFamily="18" charset="0"/>
                <a:cs typeface="Times New Roman" pitchFamily="18" charset="0"/>
              </a:rPr>
              <a:t>100</a:t>
            </a:r>
          </a:p>
          <a:p>
            <a:pPr eaLnBrk="1" hangingPunct="1">
              <a:spcBef>
                <a:spcPct val="20000"/>
              </a:spcBef>
              <a:buClr>
                <a:schemeClr val="hlink"/>
              </a:buClr>
              <a:buSzPct val="60000"/>
              <a:buFont typeface="Wingdings" pitchFamily="2" charset="2"/>
              <a:buNone/>
            </a:pPr>
            <a:endParaRPr lang="en-US" altLang="en-US" b="1">
              <a:latin typeface="Arial" pitchFamily="34" charset="0"/>
              <a:cs typeface="Arial" pitchFamily="34" charset="0"/>
            </a:endParaRPr>
          </a:p>
        </p:txBody>
      </p:sp>
      <p:sp>
        <p:nvSpPr>
          <p:cNvPr id="31779" name="Text Box 35"/>
          <p:cNvSpPr txBox="1">
            <a:spLocks noChangeArrowheads="1"/>
          </p:cNvSpPr>
          <p:nvPr/>
        </p:nvSpPr>
        <p:spPr bwMode="auto">
          <a:xfrm>
            <a:off x="914400" y="3048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Xe tăng</a:t>
            </a:r>
          </a:p>
        </p:txBody>
      </p:sp>
      <p:sp>
        <p:nvSpPr>
          <p:cNvPr id="31780" name="Text Box 36"/>
          <p:cNvSpPr txBox="1">
            <a:spLocks noChangeArrowheads="1"/>
          </p:cNvSpPr>
          <p:nvPr/>
        </p:nvSpPr>
        <p:spPr bwMode="auto">
          <a:xfrm>
            <a:off x="711200" y="4038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20000"/>
              </a:spcBef>
              <a:buClr>
                <a:schemeClr val="hlink"/>
              </a:buClr>
              <a:buSzPct val="60000"/>
              <a:buFont typeface="Wingdings" pitchFamily="2" charset="2"/>
              <a:buNone/>
            </a:pPr>
            <a:r>
              <a:rPr lang="en-US" altLang="en-US" sz="2400" b="1">
                <a:solidFill>
                  <a:srgbClr val="0000FF"/>
                </a:solidFill>
                <a:latin typeface="Times New Roman" pitchFamily="18" charset="0"/>
                <a:cs typeface="Times New Roman" pitchFamily="18" charset="0"/>
              </a:rPr>
              <a:t>Máy bay chiến đấu</a:t>
            </a:r>
          </a:p>
        </p:txBody>
      </p:sp>
      <p:sp>
        <p:nvSpPr>
          <p:cNvPr id="31781" name="Text Box 37"/>
          <p:cNvSpPr txBox="1">
            <a:spLocks noChangeArrowheads="1"/>
          </p:cNvSpPr>
          <p:nvPr/>
        </p:nvSpPr>
        <p:spPr bwMode="auto">
          <a:xfrm>
            <a:off x="671513" y="4941888"/>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Tàu chiến các loại</a:t>
            </a:r>
          </a:p>
        </p:txBody>
      </p:sp>
      <p:sp>
        <p:nvSpPr>
          <p:cNvPr id="31782" name="Text Box 38"/>
          <p:cNvSpPr txBox="1">
            <a:spLocks noChangeArrowheads="1"/>
          </p:cNvSpPr>
          <p:nvPr/>
        </p:nvSpPr>
        <p:spPr bwMode="auto">
          <a:xfrm>
            <a:off x="711200" y="5791200"/>
            <a:ext cx="386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Vũ khí hạt nhân chiến lược</a:t>
            </a:r>
          </a:p>
        </p:txBody>
      </p:sp>
      <p:sp>
        <p:nvSpPr>
          <p:cNvPr id="31783" name="Text Box 39"/>
          <p:cNvSpPr txBox="1">
            <a:spLocks noChangeArrowheads="1"/>
          </p:cNvSpPr>
          <p:nvPr/>
        </p:nvSpPr>
        <p:spPr bwMode="auto">
          <a:xfrm>
            <a:off x="5808663" y="3048000"/>
            <a:ext cx="27257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b="1">
                <a:latin typeface="Times New Roman" pitchFamily="18" charset="0"/>
                <a:cs typeface="Times New Roman" pitchFamily="18" charset="0"/>
              </a:rPr>
              <a:t>30</a:t>
            </a:r>
            <a:r>
              <a:rPr lang="vi-VN" altLang="en-US" b="1">
                <a:latin typeface="Times New Roman" pitchFamily="18" charset="0"/>
                <a:cs typeface="Times New Roman" pitchFamily="18" charset="0"/>
              </a:rPr>
              <a:t> </a:t>
            </a:r>
            <a:r>
              <a:rPr lang="en-US" altLang="en-US" b="1">
                <a:latin typeface="Times New Roman" pitchFamily="18" charset="0"/>
                <a:cs typeface="Times New Roman" pitchFamily="18" charset="0"/>
              </a:rPr>
              <a:t>690</a:t>
            </a:r>
          </a:p>
          <a:p>
            <a:pPr eaLnBrk="1" hangingPunct="1">
              <a:spcBef>
                <a:spcPct val="50000"/>
              </a:spcBef>
            </a:pPr>
            <a:endParaRPr lang="en-US" altLang="en-US" b="1">
              <a:latin typeface="Arial" pitchFamily="34" charset="0"/>
              <a:cs typeface="Arial" pitchFamily="34" charset="0"/>
            </a:endParaRPr>
          </a:p>
        </p:txBody>
      </p:sp>
      <p:sp>
        <p:nvSpPr>
          <p:cNvPr id="31784" name="Text Box 40"/>
          <p:cNvSpPr txBox="1">
            <a:spLocks noChangeArrowheads="1"/>
          </p:cNvSpPr>
          <p:nvPr/>
        </p:nvSpPr>
        <p:spPr bwMode="auto">
          <a:xfrm>
            <a:off x="9245600" y="3048000"/>
            <a:ext cx="19304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20000"/>
              </a:spcBef>
              <a:buClr>
                <a:schemeClr val="hlink"/>
              </a:buClr>
              <a:buSzPct val="60000"/>
            </a:pPr>
            <a:r>
              <a:rPr lang="en-US" altLang="en-US" b="1">
                <a:latin typeface="Times New Roman" pitchFamily="18" charset="0"/>
                <a:cs typeface="Times New Roman" pitchFamily="18" charset="0"/>
              </a:rPr>
              <a:t>59</a:t>
            </a:r>
            <a:r>
              <a:rPr lang="vi-VN" altLang="en-US" b="1">
                <a:latin typeface="Times New Roman" pitchFamily="18" charset="0"/>
                <a:cs typeface="Times New Roman" pitchFamily="18" charset="0"/>
              </a:rPr>
              <a:t> </a:t>
            </a:r>
            <a:r>
              <a:rPr lang="en-US" altLang="en-US" b="1">
                <a:latin typeface="Times New Roman" pitchFamily="18" charset="0"/>
                <a:cs typeface="Times New Roman" pitchFamily="18" charset="0"/>
              </a:rPr>
              <a:t>470</a:t>
            </a:r>
          </a:p>
          <a:p>
            <a:pPr eaLnBrk="1" hangingPunct="1">
              <a:spcBef>
                <a:spcPct val="20000"/>
              </a:spcBef>
              <a:buClr>
                <a:schemeClr val="hlink"/>
              </a:buClr>
              <a:buSzPct val="60000"/>
              <a:buFont typeface="Wingdings" pitchFamily="2" charset="2"/>
              <a:buNone/>
            </a:pPr>
            <a:endParaRPr lang="en-US" altLang="en-US" b="1">
              <a:latin typeface="Arial" pitchFamily="34" charset="0"/>
              <a:cs typeface="Arial" pitchFamily="34" charset="0"/>
            </a:endParaRPr>
          </a:p>
        </p:txBody>
      </p:sp>
      <p:sp>
        <p:nvSpPr>
          <p:cNvPr id="31785" name="Text Box 41"/>
          <p:cNvSpPr txBox="1">
            <a:spLocks noChangeArrowheads="1"/>
          </p:cNvSpPr>
          <p:nvPr/>
        </p:nvSpPr>
        <p:spPr bwMode="auto">
          <a:xfrm>
            <a:off x="5892800" y="4038600"/>
            <a:ext cx="26416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20000"/>
              </a:spcBef>
              <a:buClr>
                <a:schemeClr val="hlink"/>
              </a:buClr>
              <a:buSzPct val="60000"/>
            </a:pPr>
            <a:r>
              <a:rPr lang="en-US" altLang="en-US" b="1">
                <a:latin typeface="Times New Roman" pitchFamily="18" charset="0"/>
                <a:cs typeface="Times New Roman" pitchFamily="18" charset="0"/>
              </a:rPr>
              <a:t>7.876</a:t>
            </a:r>
          </a:p>
          <a:p>
            <a:pPr eaLnBrk="1" hangingPunct="1">
              <a:spcBef>
                <a:spcPct val="20000"/>
              </a:spcBef>
              <a:buClr>
                <a:schemeClr val="hlink"/>
              </a:buClr>
              <a:buSzPct val="60000"/>
              <a:buFont typeface="Wingdings" pitchFamily="2" charset="2"/>
              <a:buNone/>
            </a:pPr>
            <a:endParaRPr lang="en-US" altLang="en-US">
              <a:latin typeface="Arial" pitchFamily="34" charset="0"/>
              <a:cs typeface="Arial" pitchFamily="34" charset="0"/>
            </a:endParaRPr>
          </a:p>
        </p:txBody>
      </p:sp>
      <p:sp>
        <p:nvSpPr>
          <p:cNvPr id="31786" name="Text Box 43"/>
          <p:cNvSpPr txBox="1">
            <a:spLocks noChangeArrowheads="1"/>
          </p:cNvSpPr>
          <p:nvPr/>
        </p:nvSpPr>
        <p:spPr bwMode="auto">
          <a:xfrm>
            <a:off x="5994400" y="5029200"/>
            <a:ext cx="1422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b="1">
                <a:latin typeface="Times New Roman" pitchFamily="18" charset="0"/>
                <a:cs typeface="Times New Roman" pitchFamily="18" charset="0"/>
              </a:rPr>
              <a:t>499</a:t>
            </a:r>
          </a:p>
          <a:p>
            <a:pPr eaLnBrk="1" hangingPunct="1">
              <a:spcBef>
                <a:spcPct val="50000"/>
              </a:spcBef>
            </a:pPr>
            <a:endParaRPr lang="en-US" altLang="en-US" b="1">
              <a:latin typeface="Arial" pitchFamily="34" charset="0"/>
              <a:cs typeface="Arial" pitchFamily="34" charset="0"/>
            </a:endParaRPr>
          </a:p>
        </p:txBody>
      </p:sp>
      <p:sp>
        <p:nvSpPr>
          <p:cNvPr id="31787" name="Text Box 44"/>
          <p:cNvSpPr txBox="1">
            <a:spLocks noChangeArrowheads="1"/>
          </p:cNvSpPr>
          <p:nvPr/>
        </p:nvSpPr>
        <p:spPr bwMode="auto">
          <a:xfrm>
            <a:off x="9347200" y="5029200"/>
            <a:ext cx="1422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b="1">
                <a:latin typeface="Times New Roman" pitchFamily="18" charset="0"/>
                <a:cs typeface="Times New Roman" pitchFamily="18" charset="0"/>
              </a:rPr>
              <a:t>102</a:t>
            </a:r>
          </a:p>
          <a:p>
            <a:pPr eaLnBrk="1" hangingPunct="1">
              <a:spcBef>
                <a:spcPct val="50000"/>
              </a:spcBef>
            </a:pPr>
            <a:endParaRPr lang="en-US" altLang="en-US" b="1">
              <a:latin typeface="Arial" pitchFamily="34" charset="0"/>
              <a:cs typeface="Arial" pitchFamily="34" charset="0"/>
            </a:endParaRPr>
          </a:p>
        </p:txBody>
      </p:sp>
      <p:sp>
        <p:nvSpPr>
          <p:cNvPr id="31788" name="Text Box 45"/>
          <p:cNvSpPr txBox="1">
            <a:spLocks noChangeArrowheads="1"/>
          </p:cNvSpPr>
          <p:nvPr/>
        </p:nvSpPr>
        <p:spPr bwMode="auto">
          <a:xfrm>
            <a:off x="5994400" y="6019800"/>
            <a:ext cx="203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b="1">
                <a:latin typeface="Times New Roman" pitchFamily="18" charset="0"/>
                <a:cs typeface="Times New Roman" pitchFamily="18" charset="0"/>
              </a:rPr>
              <a:t>1018</a:t>
            </a:r>
          </a:p>
          <a:p>
            <a:pPr eaLnBrk="1" hangingPunct="1">
              <a:spcBef>
                <a:spcPct val="50000"/>
              </a:spcBef>
            </a:pPr>
            <a:endParaRPr lang="en-US" altLang="en-US" b="1">
              <a:latin typeface="Arial" pitchFamily="34" charset="0"/>
              <a:cs typeface="Arial" pitchFamily="34" charset="0"/>
            </a:endParaRPr>
          </a:p>
        </p:txBody>
      </p:sp>
      <p:sp>
        <p:nvSpPr>
          <p:cNvPr id="31789" name="Text Box 46"/>
          <p:cNvSpPr txBox="1">
            <a:spLocks noChangeArrowheads="1"/>
          </p:cNvSpPr>
          <p:nvPr/>
        </p:nvSpPr>
        <p:spPr bwMode="auto">
          <a:xfrm>
            <a:off x="9144000" y="6019800"/>
            <a:ext cx="203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b="1">
                <a:latin typeface="Times New Roman" pitchFamily="18" charset="0"/>
                <a:cs typeface="Times New Roman" pitchFamily="18" charset="0"/>
              </a:rPr>
              <a:t>1398</a:t>
            </a:r>
          </a:p>
          <a:p>
            <a:pPr eaLnBrk="1" hangingPunct="1">
              <a:spcBef>
                <a:spcPct val="50000"/>
              </a:spcBef>
            </a:pPr>
            <a:endParaRPr lang="en-US" altLang="en-US" b="1">
              <a:latin typeface="Arial" pitchFamily="34" charset="0"/>
              <a:cs typeface="Arial" pitchFamily="34" charset="0"/>
            </a:endParaRPr>
          </a:p>
        </p:txBody>
      </p:sp>
      <p:sp>
        <p:nvSpPr>
          <p:cNvPr id="35886" name="Text Box 47"/>
          <p:cNvSpPr txBox="1">
            <a:spLocks noChangeArrowheads="1"/>
          </p:cNvSpPr>
          <p:nvPr/>
        </p:nvSpPr>
        <p:spPr bwMode="auto">
          <a:xfrm>
            <a:off x="115888" y="0"/>
            <a:ext cx="119872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altLang="en-US" b="1">
                <a:solidFill>
                  <a:srgbClr val="FF0000"/>
                </a:solidFill>
                <a:latin typeface="Times New Roman" pitchFamily="18" charset="0"/>
                <a:cs typeface="Times New Roman" pitchFamily="18" charset="0"/>
              </a:rPr>
              <a:t>Quan sát Bảng  lực lượng quân sự giữa hai khối NATO và VACSAVA (giữa thập kỉ 70), Em rút ra nhận xét gì?</a:t>
            </a:r>
          </a:p>
        </p:txBody>
      </p:sp>
      <p:sp>
        <p:nvSpPr>
          <p:cNvPr id="31791" name="TextBox 18"/>
          <p:cNvSpPr txBox="1">
            <a:spLocks noChangeArrowheads="1"/>
          </p:cNvSpPr>
          <p:nvPr/>
        </p:nvSpPr>
        <p:spPr bwMode="auto">
          <a:xfrm>
            <a:off x="9347200" y="4114800"/>
            <a:ext cx="1930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b="1">
                <a:latin typeface="Times New Roman" pitchFamily="18" charset="0"/>
                <a:cs typeface="Times New Roman" pitchFamily="18" charset="0"/>
              </a:rPr>
              <a:t>7</a:t>
            </a:r>
            <a:r>
              <a:rPr lang="vi-VN" altLang="en-US" b="1">
                <a:latin typeface="Times New Roman" pitchFamily="18" charset="0"/>
                <a:cs typeface="Times New Roman" pitchFamily="18" charset="0"/>
              </a:rPr>
              <a:t> </a:t>
            </a:r>
            <a:r>
              <a:rPr lang="en-US" altLang="en-US" b="1">
                <a:latin typeface="Times New Roman" pitchFamily="18" charset="0"/>
                <a:cs typeface="Times New Roman" pitchFamily="18" charset="0"/>
              </a:rPr>
              <a:t>130</a:t>
            </a:r>
            <a:endParaRPr lang="en-US" altLang="en-US">
              <a:latin typeface="Times New Roman" pitchFamily="18" charset="0"/>
              <a:cs typeface="Times New Roman" pitchFamily="18" charset="0"/>
            </a:endParaRPr>
          </a:p>
          <a:p>
            <a:pPr eaLnBrk="1" hangingPunct="1"/>
            <a:endParaRPr lang="en-US" altLang="en-US" sz="1800">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5886"/>
                                        </p:tgtEl>
                                        <p:attrNameLst>
                                          <p:attrName>style.visibility</p:attrName>
                                        </p:attrNameLst>
                                      </p:cBhvr>
                                      <p:to>
                                        <p:strVal val="visible"/>
                                      </p:to>
                                    </p:set>
                                    <p:animEffect transition="in" filter="diamond(in)">
                                      <p:cBhvr>
                                        <p:cTn id="7" dur="1000"/>
                                        <p:tgtEl>
                                          <p:spTgt spid="35886"/>
                                        </p:tgtEl>
                                      </p:cBhvr>
                                    </p:animEffect>
                                  </p:childTnLst>
                                </p:cTn>
                              </p:par>
                              <p:par>
                                <p:cTn id="8" presetID="9" presetClass="entr" presetSubtype="0" fill="hold" nodeType="withEffect">
                                  <p:stCondLst>
                                    <p:cond delay="0"/>
                                  </p:stCondLst>
                                  <p:childTnLst>
                                    <p:set>
                                      <p:cBhvr>
                                        <p:cTn id="9" dur="1" fill="hold">
                                          <p:stCondLst>
                                            <p:cond delay="0"/>
                                          </p:stCondLst>
                                        </p:cTn>
                                        <p:tgtEl>
                                          <p:spTgt spid="84016"/>
                                        </p:tgtEl>
                                        <p:attrNameLst>
                                          <p:attrName>style.visibility</p:attrName>
                                        </p:attrNameLst>
                                      </p:cBhvr>
                                      <p:to>
                                        <p:strVal val="visible"/>
                                      </p:to>
                                    </p:set>
                                    <p:animEffect transition="in" filter="dissolve">
                                      <p:cBhvr>
                                        <p:cTn id="10" dur="500"/>
                                        <p:tgtEl>
                                          <p:spTgt spid="84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2" name="Picture 14" descr="TAUFNGAM NG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33600" y="9525"/>
            <a:ext cx="8305800" cy="3562350"/>
          </a:xfrm>
        </p:spPr>
      </p:pic>
      <p:pic>
        <p:nvPicPr>
          <p:cNvPr id="37903" name="Picture 15" descr="TÀU NGẦM"/>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119313" y="3598863"/>
            <a:ext cx="8382000" cy="3200400"/>
          </a:xfrm>
        </p:spPr>
      </p:pic>
      <p:sp>
        <p:nvSpPr>
          <p:cNvPr id="37905" name="Rectangle 17"/>
          <p:cNvSpPr>
            <a:spLocks noChangeArrowheads="1"/>
          </p:cNvSpPr>
          <p:nvPr/>
        </p:nvSpPr>
        <p:spPr bwMode="auto">
          <a:xfrm>
            <a:off x="7350125" y="3027363"/>
            <a:ext cx="3068638" cy="522287"/>
          </a:xfrm>
          <a:prstGeom prst="rect">
            <a:avLst/>
          </a:prstGeom>
          <a:solidFill>
            <a:schemeClr val="bg2"/>
          </a:solidFill>
          <a:ln>
            <a:noFill/>
          </a:ln>
        </p:spPr>
        <p:txBody>
          <a:bodyPr wrap="none">
            <a:spAutoFit/>
          </a:bodyPr>
          <a:lstStyle/>
          <a:p>
            <a:pPr eaLnBrk="1" fontAlgn="auto" hangingPunct="1">
              <a:spcBef>
                <a:spcPts val="0"/>
              </a:spcBef>
              <a:spcAft>
                <a:spcPts val="0"/>
              </a:spcAft>
              <a:defRPr/>
            </a:pPr>
            <a:r>
              <a:rPr lang="en-US" sz="2800" b="1" dirty="0" err="1">
                <a:solidFill>
                  <a:srgbClr val="FF0000"/>
                </a:solidFill>
                <a:effectLst>
                  <a:outerShdw blurRad="38100" dist="38100" dir="2700000" algn="tl">
                    <a:srgbClr val="000000">
                      <a:alpha val="43137"/>
                    </a:srgbClr>
                  </a:outerShdw>
                </a:effectLst>
                <a:latin typeface="+mn-lt"/>
              </a:rPr>
              <a:t>Tàu</a:t>
            </a:r>
            <a:r>
              <a:rPr lang="en-US" sz="2800" b="1" dirty="0">
                <a:solidFill>
                  <a:srgbClr val="FF0000"/>
                </a:solidFill>
                <a:effectLst>
                  <a:outerShdw blurRad="38100" dist="38100" dir="2700000" algn="tl">
                    <a:srgbClr val="000000">
                      <a:alpha val="43137"/>
                    </a:srgbClr>
                  </a:outerShdw>
                </a:effectLst>
                <a:latin typeface="+mn-lt"/>
              </a:rPr>
              <a:t> </a:t>
            </a:r>
            <a:r>
              <a:rPr lang="en-US" sz="2800" b="1" dirty="0" err="1">
                <a:solidFill>
                  <a:srgbClr val="FF0000"/>
                </a:solidFill>
                <a:effectLst>
                  <a:outerShdw blurRad="38100" dist="38100" dir="2700000" algn="tl">
                    <a:srgbClr val="000000">
                      <a:alpha val="43137"/>
                    </a:srgbClr>
                  </a:outerShdw>
                </a:effectLst>
                <a:latin typeface="+mn-lt"/>
              </a:rPr>
              <a:t>ngầm</a:t>
            </a:r>
            <a:r>
              <a:rPr lang="en-US" sz="2800" b="1" dirty="0">
                <a:solidFill>
                  <a:srgbClr val="FF0000"/>
                </a:solidFill>
                <a:effectLst>
                  <a:outerShdw blurRad="38100" dist="38100" dir="2700000" algn="tl">
                    <a:srgbClr val="000000">
                      <a:alpha val="43137"/>
                    </a:srgbClr>
                  </a:outerShdw>
                </a:effectLst>
                <a:latin typeface="+mn-lt"/>
              </a:rPr>
              <a:t> </a:t>
            </a:r>
            <a:r>
              <a:rPr lang="en-US" sz="2800" b="1" dirty="0" err="1">
                <a:solidFill>
                  <a:srgbClr val="FF0000"/>
                </a:solidFill>
                <a:effectLst>
                  <a:outerShdw blurRad="38100" dist="38100" dir="2700000" algn="tl">
                    <a:srgbClr val="000000">
                      <a:alpha val="43137"/>
                    </a:srgbClr>
                  </a:outerShdw>
                </a:effectLst>
                <a:latin typeface="+mn-lt"/>
              </a:rPr>
              <a:t>Liên</a:t>
            </a:r>
            <a:r>
              <a:rPr lang="en-US" sz="2800" b="1" dirty="0">
                <a:solidFill>
                  <a:srgbClr val="FF0000"/>
                </a:solidFill>
                <a:effectLst>
                  <a:outerShdw blurRad="38100" dist="38100" dir="2700000" algn="tl">
                    <a:srgbClr val="000000">
                      <a:alpha val="43137"/>
                    </a:srgbClr>
                  </a:outerShdw>
                </a:effectLst>
                <a:latin typeface="+mn-lt"/>
              </a:rPr>
              <a:t> </a:t>
            </a:r>
            <a:r>
              <a:rPr lang="en-US" sz="2800" b="1" dirty="0" err="1">
                <a:solidFill>
                  <a:srgbClr val="FF0000"/>
                </a:solidFill>
                <a:effectLst>
                  <a:outerShdw blurRad="38100" dist="38100" dir="2700000" algn="tl">
                    <a:srgbClr val="000000">
                      <a:alpha val="43137"/>
                    </a:srgbClr>
                  </a:outerShdw>
                </a:effectLst>
                <a:latin typeface="+mn-lt"/>
              </a:rPr>
              <a:t>Xô</a:t>
            </a:r>
            <a:endParaRPr lang="en-US" sz="2800" b="1" dirty="0">
              <a:solidFill>
                <a:srgbClr val="FF0000"/>
              </a:solidFill>
              <a:effectLst>
                <a:outerShdw blurRad="38100" dist="38100" dir="2700000" algn="tl">
                  <a:srgbClr val="000000">
                    <a:alpha val="43137"/>
                  </a:srgbClr>
                </a:outerShdw>
              </a:effectLst>
              <a:latin typeface="+mn-lt"/>
            </a:endParaRPr>
          </a:p>
        </p:txBody>
      </p:sp>
      <p:sp>
        <p:nvSpPr>
          <p:cNvPr id="37906" name="Rectangle 18"/>
          <p:cNvSpPr>
            <a:spLocks noChangeArrowheads="1"/>
          </p:cNvSpPr>
          <p:nvPr/>
        </p:nvSpPr>
        <p:spPr bwMode="auto">
          <a:xfrm>
            <a:off x="2168525" y="6172200"/>
            <a:ext cx="2279650" cy="523875"/>
          </a:xfrm>
          <a:prstGeom prst="rect">
            <a:avLst/>
          </a:prstGeom>
          <a:solidFill>
            <a:schemeClr val="bg2"/>
          </a:solidFill>
          <a:ln>
            <a:noFill/>
          </a:ln>
        </p:spPr>
        <p:txBody>
          <a:bodyPr wrap="none">
            <a:spAutoFit/>
          </a:bodyPr>
          <a:lstStyle/>
          <a:p>
            <a:pPr eaLnBrk="1" fontAlgn="auto" hangingPunct="1">
              <a:spcBef>
                <a:spcPts val="0"/>
              </a:spcBef>
              <a:spcAft>
                <a:spcPts val="0"/>
              </a:spcAft>
              <a:defRPr/>
            </a:pPr>
            <a:r>
              <a:rPr lang="en-US" sz="2800" b="1" dirty="0" err="1">
                <a:solidFill>
                  <a:srgbClr val="FF0000"/>
                </a:solidFill>
                <a:effectLst>
                  <a:outerShdw blurRad="38100" dist="38100" dir="2700000" algn="tl">
                    <a:srgbClr val="000000">
                      <a:alpha val="43137"/>
                    </a:srgbClr>
                  </a:outerShdw>
                </a:effectLst>
                <a:latin typeface="+mn-lt"/>
              </a:rPr>
              <a:t>Tàu</a:t>
            </a:r>
            <a:r>
              <a:rPr lang="en-US" sz="2800" b="1" dirty="0">
                <a:solidFill>
                  <a:srgbClr val="FF0000"/>
                </a:solidFill>
                <a:effectLst>
                  <a:outerShdw blurRad="38100" dist="38100" dir="2700000" algn="tl">
                    <a:srgbClr val="000000">
                      <a:alpha val="43137"/>
                    </a:srgbClr>
                  </a:outerShdw>
                </a:effectLst>
                <a:latin typeface="+mn-lt"/>
              </a:rPr>
              <a:t> </a:t>
            </a:r>
            <a:r>
              <a:rPr lang="en-US" sz="2800" b="1" dirty="0" err="1">
                <a:solidFill>
                  <a:srgbClr val="FF0000"/>
                </a:solidFill>
                <a:effectLst>
                  <a:outerShdw blurRad="38100" dist="38100" dir="2700000" algn="tl">
                    <a:srgbClr val="000000">
                      <a:alpha val="43137"/>
                    </a:srgbClr>
                  </a:outerShdw>
                </a:effectLst>
                <a:latin typeface="+mn-lt"/>
              </a:rPr>
              <a:t>ngầm</a:t>
            </a:r>
            <a:r>
              <a:rPr lang="en-US" sz="2800" b="1" dirty="0">
                <a:solidFill>
                  <a:srgbClr val="FF0000"/>
                </a:solidFill>
                <a:effectLst>
                  <a:outerShdw blurRad="38100" dist="38100" dir="2700000" algn="tl">
                    <a:srgbClr val="000000">
                      <a:alpha val="43137"/>
                    </a:srgbClr>
                  </a:outerShdw>
                </a:effectLst>
                <a:latin typeface="+mn-lt"/>
              </a:rPr>
              <a:t> </a:t>
            </a:r>
            <a:r>
              <a:rPr lang="en-US" sz="2800" b="1" dirty="0" err="1">
                <a:solidFill>
                  <a:srgbClr val="FF0000"/>
                </a:solidFill>
                <a:effectLst>
                  <a:outerShdw blurRad="38100" dist="38100" dir="2700000" algn="tl">
                    <a:srgbClr val="000000">
                      <a:alpha val="43137"/>
                    </a:srgbClr>
                  </a:outerShdw>
                </a:effectLst>
                <a:latin typeface="+mn-lt"/>
              </a:rPr>
              <a:t>Mĩ</a:t>
            </a:r>
            <a:endParaRPr lang="en-US" sz="2800" b="1"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7902"/>
                                        </p:tgtEl>
                                        <p:attrNameLst>
                                          <p:attrName>style.visibility</p:attrName>
                                        </p:attrNameLst>
                                      </p:cBhvr>
                                      <p:to>
                                        <p:strVal val="visible"/>
                                      </p:to>
                                    </p:set>
                                    <p:animEffect transition="in" filter="plus(in)">
                                      <p:cBhvr>
                                        <p:cTn id="7" dur="2000"/>
                                        <p:tgtEl>
                                          <p:spTgt spid="3790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7905"/>
                                        </p:tgtEl>
                                        <p:attrNameLst>
                                          <p:attrName>style.visibility</p:attrName>
                                        </p:attrNameLst>
                                      </p:cBhvr>
                                      <p:to>
                                        <p:strVal val="visible"/>
                                      </p:to>
                                    </p:set>
                                    <p:animEffect transition="in" filter="plus(in)">
                                      <p:cBhvr>
                                        <p:cTn id="10" dur="2000"/>
                                        <p:tgtEl>
                                          <p:spTgt spid="37905"/>
                                        </p:tgtEl>
                                      </p:cBhvr>
                                    </p:animEffect>
                                  </p:childTnLst>
                                </p:cTn>
                              </p:par>
                              <p:par>
                                <p:cTn id="11" presetID="13" presetClass="entr" presetSubtype="16" fill="hold" nodeType="withEffect">
                                  <p:stCondLst>
                                    <p:cond delay="0"/>
                                  </p:stCondLst>
                                  <p:childTnLst>
                                    <p:set>
                                      <p:cBhvr>
                                        <p:cTn id="12" dur="1" fill="hold">
                                          <p:stCondLst>
                                            <p:cond delay="0"/>
                                          </p:stCondLst>
                                        </p:cTn>
                                        <p:tgtEl>
                                          <p:spTgt spid="37903"/>
                                        </p:tgtEl>
                                        <p:attrNameLst>
                                          <p:attrName>style.visibility</p:attrName>
                                        </p:attrNameLst>
                                      </p:cBhvr>
                                      <p:to>
                                        <p:strVal val="visible"/>
                                      </p:to>
                                    </p:set>
                                    <p:animEffect transition="in" filter="plus(in)">
                                      <p:cBhvr>
                                        <p:cTn id="13" dur="2000"/>
                                        <p:tgtEl>
                                          <p:spTgt spid="37903"/>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37906"/>
                                        </p:tgtEl>
                                        <p:attrNameLst>
                                          <p:attrName>style.visibility</p:attrName>
                                        </p:attrNameLst>
                                      </p:cBhvr>
                                      <p:to>
                                        <p:strVal val="visible"/>
                                      </p:to>
                                    </p:set>
                                    <p:animEffect transition="in" filter="plus(in)">
                                      <p:cBhvr>
                                        <p:cTn id="16" dur="20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5" grpId="0" animBg="1"/>
      <p:bldP spid="379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1"/>
          <p:cNvGrpSpPr>
            <a:grpSpLocks/>
          </p:cNvGrpSpPr>
          <p:nvPr/>
        </p:nvGrpSpPr>
        <p:grpSpPr bwMode="auto">
          <a:xfrm>
            <a:off x="228600" y="685800"/>
            <a:ext cx="11963400" cy="6119813"/>
            <a:chOff x="-816" y="432"/>
            <a:chExt cx="7536" cy="3855"/>
          </a:xfrm>
        </p:grpSpPr>
        <p:grpSp>
          <p:nvGrpSpPr>
            <p:cNvPr id="34820" name="Group 20"/>
            <p:cNvGrpSpPr>
              <a:grpSpLocks/>
            </p:cNvGrpSpPr>
            <p:nvPr/>
          </p:nvGrpSpPr>
          <p:grpSpPr bwMode="auto">
            <a:xfrm>
              <a:off x="-816" y="432"/>
              <a:ext cx="7536" cy="3855"/>
              <a:chOff x="-816" y="286"/>
              <a:chExt cx="7536" cy="3855"/>
            </a:xfrm>
          </p:grpSpPr>
          <p:pic>
            <p:nvPicPr>
              <p:cNvPr id="34823" name="Picture 6" descr="Pháo đài bay B-52 của Không lực Hoa Kỳ">
                <a:hlinkClick r:id="rId2" tooltip="Pháo đài bay B-52 của Không lực Hoa Kỳ"/>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2137"/>
                <a:ext cx="3264"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9"/>
              <p:cNvSpPr>
                <a:spLocks noChangeArrowheads="1"/>
              </p:cNvSpPr>
              <p:nvPr/>
            </p:nvSpPr>
            <p:spPr bwMode="auto">
              <a:xfrm>
                <a:off x="-792" y="3756"/>
                <a:ext cx="31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000" b="1"/>
                  <a:t>Pháo đài bay B-52 của Không lực Hoa Kỳ.</a:t>
                </a:r>
              </a:p>
            </p:txBody>
          </p:sp>
          <p:pic>
            <p:nvPicPr>
              <p:cNvPr id="34825" name="Picture 11" descr="Tên lửa liên lục địa Mỹ Atlas-A">
                <a:hlinkClick r:id="rId4" tooltip="Tên lửa liên lục địa Mỹ Atlas-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86"/>
                <a:ext cx="3216" cy="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Rectangle 12"/>
              <p:cNvSpPr>
                <a:spLocks noChangeArrowheads="1"/>
              </p:cNvSpPr>
              <p:nvPr/>
            </p:nvSpPr>
            <p:spPr bwMode="auto">
              <a:xfrm>
                <a:off x="-552" y="1809"/>
                <a:ext cx="29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000" b="1"/>
                  <a:t>Tên lửa liên lục địa Mỹ Atlas-A </a:t>
                </a:r>
              </a:p>
            </p:txBody>
          </p:sp>
          <p:pic>
            <p:nvPicPr>
              <p:cNvPr id="34827" name="Picture 13" descr="Những quả bom hạt nhân đầu tiên, giống như Fat Man, lớn hơn và phức tạp hơn bom hấp dẫn.">
                <a:hlinkClick r:id="rId6" tooltip="Những quả bom hạt nhân đầu tiên, giống như Fat Man, lớn hơn và phức tạp hơn bom hấp dẫ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 y="2172"/>
                <a:ext cx="34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14"/>
              <p:cNvSpPr>
                <a:spLocks noChangeArrowheads="1"/>
              </p:cNvSpPr>
              <p:nvPr/>
            </p:nvSpPr>
            <p:spPr bwMode="auto">
              <a:xfrm>
                <a:off x="3168" y="3695"/>
                <a:ext cx="355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000" b="1"/>
                  <a:t>Những quả bom hạt nhân đầu tiên, giống như </a:t>
                </a:r>
              </a:p>
              <a:p>
                <a:pPr eaLnBrk="1" hangingPunct="1"/>
                <a:r>
                  <a:rPr lang="en-US" altLang="en-US" sz="2000" b="1" i="1"/>
                  <a:t>Fat Man</a:t>
                </a:r>
                <a:r>
                  <a:rPr lang="en-US" altLang="en-US" sz="2000" b="1"/>
                  <a:t>, lớn hơn và phức tạp hơn bom hấp dẫn. </a:t>
                </a:r>
              </a:p>
            </p:txBody>
          </p:sp>
        </p:grpSp>
        <p:pic>
          <p:nvPicPr>
            <p:cNvPr id="34821" name="Picture 15" descr="bomb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 y="432"/>
              <a:ext cx="3456"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6"/>
            <p:cNvSpPr>
              <a:spLocks noChangeArrowheads="1"/>
            </p:cNvSpPr>
            <p:nvPr/>
          </p:nvSpPr>
          <p:spPr bwMode="auto">
            <a:xfrm>
              <a:off x="3207" y="1863"/>
              <a:ext cx="350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000" b="1"/>
                <a:t>Quả bom được cho là mạnh nhất thế giới </a:t>
              </a:r>
            </a:p>
            <a:p>
              <a:pPr algn="ctr" eaLnBrk="1" hangingPunct="1"/>
              <a:r>
                <a:rPr lang="en-US" altLang="en-US" sz="2000" b="1"/>
                <a:t>khi nổ tạo ra một quầng lửa lớn. </a:t>
              </a:r>
            </a:p>
          </p:txBody>
        </p:sp>
      </p:grpSp>
      <p:sp>
        <p:nvSpPr>
          <p:cNvPr id="34819" name="Text Box 19"/>
          <p:cNvSpPr txBox="1">
            <a:spLocks noChangeArrowheads="1"/>
          </p:cNvSpPr>
          <p:nvPr/>
        </p:nvSpPr>
        <p:spPr bwMode="auto">
          <a:xfrm>
            <a:off x="4343400" y="71438"/>
            <a:ext cx="352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2400" b="1">
                <a:solidFill>
                  <a:srgbClr val="008A3E"/>
                </a:solidFill>
                <a:latin typeface="Times New Roman" pitchFamily="18" charset="0"/>
              </a:rPr>
              <a:t>CHẠY ĐUA VŨ TRANG</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242050" y="990600"/>
            <a:ext cx="5410200" cy="2514600"/>
          </a:xfrm>
        </p:spPr>
      </p:pic>
      <p:pic>
        <p:nvPicPr>
          <p:cNvPr id="35843" name="Picture 12" descr="TAU SANBA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 y="792163"/>
            <a:ext cx="5486400" cy="2713037"/>
          </a:xfrm>
        </p:spPr>
      </p:pic>
      <p:pic>
        <p:nvPicPr>
          <p:cNvPr id="35844" name="Picture 20" descr="may ba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3888" y="4056063"/>
            <a:ext cx="5410200" cy="2286000"/>
          </a:xfrm>
        </p:spPr>
      </p:pic>
      <p:pic>
        <p:nvPicPr>
          <p:cNvPr id="35845" name="Picture 22" descr="mic21"/>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242050" y="4017963"/>
            <a:ext cx="5575300" cy="2362200"/>
          </a:xfrm>
        </p:spPr>
      </p:pic>
      <p:sp>
        <p:nvSpPr>
          <p:cNvPr id="35846" name="Rectangle 15"/>
          <p:cNvSpPr>
            <a:spLocks noChangeArrowheads="1"/>
          </p:cNvSpPr>
          <p:nvPr/>
        </p:nvSpPr>
        <p:spPr bwMode="auto">
          <a:xfrm>
            <a:off x="7361238" y="3536950"/>
            <a:ext cx="3648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b="1">
                <a:solidFill>
                  <a:srgbClr val="FF0000"/>
                </a:solidFill>
                <a:ea typeface="Tahoma" pitchFamily="34" charset="0"/>
                <a:cs typeface="Times New Roman" pitchFamily="18" charset="0"/>
              </a:rPr>
              <a:t>Tàu </a:t>
            </a:r>
            <a:r>
              <a:rPr lang="vi-VN" altLang="en-US" sz="2800" b="1">
                <a:solidFill>
                  <a:srgbClr val="FF0000"/>
                </a:solidFill>
                <a:ea typeface="Tahoma" pitchFamily="34" charset="0"/>
                <a:cs typeface="Times New Roman" pitchFamily="18" charset="0"/>
              </a:rPr>
              <a:t>sân bay</a:t>
            </a:r>
            <a:r>
              <a:rPr lang="en-US" altLang="en-US" sz="2800" b="1">
                <a:solidFill>
                  <a:srgbClr val="FF0000"/>
                </a:solidFill>
                <a:ea typeface="Tahoma" pitchFamily="34" charset="0"/>
                <a:cs typeface="Times New Roman" pitchFamily="18" charset="0"/>
              </a:rPr>
              <a:t> – Liên Xô</a:t>
            </a:r>
          </a:p>
        </p:txBody>
      </p:sp>
      <p:sp>
        <p:nvSpPr>
          <p:cNvPr id="35847" name="Rectangle 16"/>
          <p:cNvSpPr>
            <a:spLocks noChangeArrowheads="1"/>
          </p:cNvSpPr>
          <p:nvPr/>
        </p:nvSpPr>
        <p:spPr bwMode="auto">
          <a:xfrm>
            <a:off x="1774825" y="3560763"/>
            <a:ext cx="2940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en-US" sz="2800" b="1">
                <a:solidFill>
                  <a:srgbClr val="FF0000"/>
                </a:solidFill>
                <a:cs typeface="Times New Roman" pitchFamily="18" charset="0"/>
              </a:rPr>
              <a:t>Tàu sân bay – Mỹ</a:t>
            </a:r>
          </a:p>
        </p:txBody>
      </p:sp>
      <p:sp>
        <p:nvSpPr>
          <p:cNvPr id="35848" name="Rectangle 17"/>
          <p:cNvSpPr>
            <a:spLocks noChangeArrowheads="1"/>
          </p:cNvSpPr>
          <p:nvPr/>
        </p:nvSpPr>
        <p:spPr bwMode="auto">
          <a:xfrm>
            <a:off x="2105025" y="6380163"/>
            <a:ext cx="2636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b="1">
                <a:solidFill>
                  <a:srgbClr val="FF0000"/>
                </a:solidFill>
                <a:cs typeface="Times New Roman" pitchFamily="18" charset="0"/>
              </a:rPr>
              <a:t>Máy bay F4–Mĩ</a:t>
            </a:r>
          </a:p>
        </p:txBody>
      </p:sp>
      <p:sp>
        <p:nvSpPr>
          <p:cNvPr id="35849" name="Rectangle 23"/>
          <p:cNvSpPr>
            <a:spLocks noChangeArrowheads="1"/>
          </p:cNvSpPr>
          <p:nvPr/>
        </p:nvSpPr>
        <p:spPr bwMode="auto">
          <a:xfrm>
            <a:off x="6989763" y="6369050"/>
            <a:ext cx="4392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b="1">
                <a:solidFill>
                  <a:srgbClr val="FF0000"/>
                </a:solidFill>
                <a:ea typeface="Tahoma" pitchFamily="34" charset="0"/>
                <a:cs typeface="Times New Roman" pitchFamily="18" charset="0"/>
              </a:rPr>
              <a:t>Máy bay MIC 21 – Liên Xô</a:t>
            </a:r>
          </a:p>
        </p:txBody>
      </p:sp>
      <p:sp>
        <p:nvSpPr>
          <p:cNvPr id="13" name="Rectangle 12"/>
          <p:cNvSpPr>
            <a:spLocks noChangeArrowheads="1"/>
          </p:cNvSpPr>
          <p:nvPr/>
        </p:nvSpPr>
        <p:spPr bwMode="auto">
          <a:xfrm>
            <a:off x="2209800" y="146050"/>
            <a:ext cx="8077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cs typeface="Times New Roman" pitchFamily="18" charset="0"/>
              </a:rPr>
              <a:t>Chạy đua vũ trang, tăng cường ngân sách quân sự</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repeatCount="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p:cNvSpPr/>
          <p:nvPr/>
        </p:nvSpPr>
        <p:spPr>
          <a:xfrm>
            <a:off x="914400" y="2360613"/>
            <a:ext cx="5786438" cy="1533525"/>
          </a:xfrm>
          <a:prstGeom prst="roundRect">
            <a:avLst/>
          </a:prstGeom>
          <a:solidFill>
            <a:srgbClr val="FF7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kern="0">
                <a:solidFill>
                  <a:schemeClr val="bg1"/>
                </a:solidFill>
                <a:cs typeface="Arial" pitchFamily="34" charset="0"/>
              </a:rPr>
              <a:t>Nhóm 4: Sự đối đầu giữa Liên Xô và Mĩ đã tác động như thế nào đến các khu vực trên thế giới</a:t>
            </a:r>
            <a:endParaRPr lang="vi-VN" sz="2800" kern="0">
              <a:solidFill>
                <a:srgbClr val="C00000"/>
              </a:solidFill>
              <a:cs typeface="Arial" pitchFamily="34" charset="0"/>
            </a:endParaRPr>
          </a:p>
        </p:txBody>
      </p:sp>
      <p:sp>
        <p:nvSpPr>
          <p:cNvPr id="3" name="Rectangle: Rounded Corners 6"/>
          <p:cNvSpPr/>
          <p:nvPr/>
        </p:nvSpPr>
        <p:spPr>
          <a:xfrm>
            <a:off x="1246188" y="-31750"/>
            <a:ext cx="9285287" cy="1631950"/>
          </a:xfrm>
          <a:prstGeom prst="roundRect">
            <a:avLst/>
          </a:prstGeom>
          <a:solidFill>
            <a:srgbClr val="FF7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3600">
                <a:solidFill>
                  <a:srgbClr val="3F72AF"/>
                </a:solidFill>
                <a:latin typeface="Segoe UI Black" pitchFamily="34" charset="0"/>
                <a:ea typeface="Segoe UI Black" pitchFamily="34" charset="0"/>
                <a:cs typeface="Segoe UI Black" pitchFamily="34" charset="0"/>
              </a:rPr>
              <a:t>Bài 9 : </a:t>
            </a:r>
            <a:r>
              <a:rPr lang="vi-VN" altLang="en-US" sz="3600">
                <a:solidFill>
                  <a:srgbClr val="3F72AF"/>
                </a:solidFill>
                <a:latin typeface="Segoe UI Black" pitchFamily="34" charset="0"/>
                <a:ea typeface="Segoe UI Black" pitchFamily="34" charset="0"/>
                <a:cs typeface="Segoe UI Black" pitchFamily="34" charset="0"/>
              </a:rPr>
              <a:t>CHIẾN TRANH LẠNH</a:t>
            </a:r>
            <a:endParaRPr lang="vi-VN" altLang="en-US" sz="3600">
              <a:solidFill>
                <a:srgbClr val="C00000"/>
              </a:solidFill>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785600" cy="6754813"/>
          </a:xfrm>
          <a:prstGeom prst="rect">
            <a:avLst/>
          </a:prstGeom>
          <a:noFill/>
          <a:ln w="1908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178050"/>
            <a:ext cx="1182846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2"/>
          <p:cNvSpPr txBox="1">
            <a:spLocks noChangeArrowheads="1"/>
          </p:cNvSpPr>
          <p:nvPr/>
        </p:nvSpPr>
        <p:spPr bwMode="auto">
          <a:xfrm>
            <a:off x="544513" y="6164263"/>
            <a:ext cx="11507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2400" b="1">
                <a:solidFill>
                  <a:srgbClr val="FF0000"/>
                </a:solidFill>
              </a:rPr>
              <a:t>Bức tường Béc lin ngăn cách Đông Đức và Tây Đức- một biểu hiện của Chiến tranh Lạnh</a:t>
            </a:r>
          </a:p>
        </p:txBody>
      </p:sp>
      <p:sp>
        <p:nvSpPr>
          <p:cNvPr id="4" name="Rounded Rectangle 1"/>
          <p:cNvSpPr/>
          <p:nvPr/>
        </p:nvSpPr>
        <p:spPr>
          <a:xfrm>
            <a:off x="1330325" y="-85725"/>
            <a:ext cx="9367838" cy="889000"/>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Chiến tranh lạnh</a:t>
            </a:r>
          </a:p>
        </p:txBody>
      </p:sp>
      <p:sp>
        <p:nvSpPr>
          <p:cNvPr id="5" name="Rounded Rectangle 9"/>
          <p:cNvSpPr/>
          <p:nvPr/>
        </p:nvSpPr>
        <p:spPr>
          <a:xfrm>
            <a:off x="152400" y="1130300"/>
            <a:ext cx="11807825" cy="1047750"/>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b="1">
                <a:solidFill>
                  <a:prstClr val="black"/>
                </a:solidFill>
                <a:latin typeface="Times New Roman" panose="02020603050405020304" pitchFamily="18" charset="0"/>
                <a:cs typeface="Times New Roman" panose="02020603050405020304" pitchFamily="18" charset="0"/>
              </a:rPr>
              <a:t>-Nước Đức bị chia cắt. Tây Đức chịu ảnh hưởng của Mĩ . Đông Đức chịu ảnh </a:t>
            </a:r>
            <a:r>
              <a:rPr lang="en-US" sz="2800" b="1">
                <a:solidFill>
                  <a:prstClr val="black"/>
                </a:solidFill>
                <a:latin typeface="Times New Roman" panose="02020603050405020304" pitchFamily="18" charset="0"/>
                <a:cs typeface="Times New Roman" panose="02020603050405020304" pitchFamily="18" charset="0"/>
              </a:rPr>
              <a:t>hưởng</a:t>
            </a:r>
            <a:r>
              <a:rPr lang="en-US" sz="2600" b="1">
                <a:solidFill>
                  <a:prstClr val="black"/>
                </a:solidFill>
                <a:latin typeface="Times New Roman" panose="02020603050405020304" pitchFamily="18" charset="0"/>
                <a:cs typeface="Times New Roman" panose="02020603050405020304" pitchFamily="18" charset="0"/>
              </a:rPr>
              <a:t> của Liên Xô </a:t>
            </a:r>
            <a:endParaRPr lang="en-US" sz="26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a:grpSpLocks/>
          </p:cNvGrpSpPr>
          <p:nvPr/>
        </p:nvGrpSpPr>
        <p:grpSpPr bwMode="auto">
          <a:xfrm>
            <a:off x="422275" y="1274763"/>
            <a:ext cx="5319713" cy="2382837"/>
            <a:chOff x="986246" y="1274170"/>
            <a:chExt cx="4508282" cy="2383031"/>
          </a:xfrm>
        </p:grpSpPr>
        <p:sp>
          <p:nvSpPr>
            <p:cNvPr id="9226" name="TextBox 47"/>
            <p:cNvSpPr txBox="1">
              <a:spLocks noChangeArrowheads="1"/>
            </p:cNvSpPr>
            <p:nvPr/>
          </p:nvSpPr>
          <p:spPr bwMode="auto">
            <a:xfrm>
              <a:off x="986246" y="1274170"/>
              <a:ext cx="4508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3200" b="1">
                  <a:solidFill>
                    <a:srgbClr val="0000FF"/>
                  </a:solidFill>
                  <a:latin typeface="Segoe UI Black" pitchFamily="34" charset="0"/>
                  <a:ea typeface="Segoe UI Black" pitchFamily="34" charset="0"/>
                  <a:cs typeface="Segoe UI Black" pitchFamily="34" charset="0"/>
                </a:rPr>
                <a:t>CHƯƠNG </a:t>
              </a:r>
              <a:r>
                <a:rPr lang="en-US" altLang="en-US" sz="3200" b="1">
                  <a:solidFill>
                    <a:srgbClr val="0000FF"/>
                  </a:solidFill>
                  <a:latin typeface="Segoe UI Black" pitchFamily="34" charset="0"/>
                  <a:ea typeface="Segoe UI Black" pitchFamily="34" charset="0"/>
                  <a:cs typeface="Segoe UI Black" pitchFamily="34" charset="0"/>
                </a:rPr>
                <a:t>III</a:t>
              </a:r>
            </a:p>
          </p:txBody>
        </p:sp>
        <p:sp>
          <p:nvSpPr>
            <p:cNvPr id="9227" name="TextBox 48"/>
            <p:cNvSpPr txBox="1">
              <a:spLocks noChangeArrowheads="1"/>
            </p:cNvSpPr>
            <p:nvPr/>
          </p:nvSpPr>
          <p:spPr bwMode="auto">
            <a:xfrm>
              <a:off x="986246" y="1902875"/>
              <a:ext cx="450828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3600">
                  <a:solidFill>
                    <a:srgbClr val="0000FF"/>
                  </a:solidFill>
                  <a:latin typeface="Segoe UI Black" pitchFamily="34" charset="0"/>
                  <a:ea typeface="Segoe UI Black" pitchFamily="34" charset="0"/>
                  <a:cs typeface="Segoe UI Black" pitchFamily="34" charset="0"/>
                </a:rPr>
                <a:t>THẾ GIỚI TỪ NĂM 1945 ĐẾN NĂM 1991</a:t>
              </a:r>
            </a:p>
          </p:txBody>
        </p:sp>
      </p:grpSp>
      <p:grpSp>
        <p:nvGrpSpPr>
          <p:cNvPr id="59" name="Group 58"/>
          <p:cNvGrpSpPr>
            <a:grpSpLocks/>
          </p:cNvGrpSpPr>
          <p:nvPr/>
        </p:nvGrpSpPr>
        <p:grpSpPr bwMode="auto">
          <a:xfrm>
            <a:off x="112713" y="3944938"/>
            <a:ext cx="6256337" cy="1481137"/>
            <a:chOff x="112358" y="3944983"/>
            <a:chExt cx="6256059" cy="1481119"/>
          </a:xfrm>
        </p:grpSpPr>
        <p:sp>
          <p:nvSpPr>
            <p:cNvPr id="9224" name="TextBox 49"/>
            <p:cNvSpPr txBox="1">
              <a:spLocks noChangeArrowheads="1"/>
            </p:cNvSpPr>
            <p:nvPr/>
          </p:nvSpPr>
          <p:spPr bwMode="auto">
            <a:xfrm>
              <a:off x="1018902" y="3944983"/>
              <a:ext cx="4475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4000" b="1">
                  <a:solidFill>
                    <a:srgbClr val="FF0000"/>
                  </a:solidFill>
                  <a:latin typeface="Segoe UI Black" pitchFamily="34" charset="0"/>
                  <a:ea typeface="Segoe UI Black" pitchFamily="34" charset="0"/>
                  <a:cs typeface="Segoe UI Black" pitchFamily="34" charset="0"/>
                </a:rPr>
                <a:t>BÀI 9</a:t>
              </a:r>
              <a:endParaRPr lang="en-US" altLang="en-US" sz="4000" b="1">
                <a:solidFill>
                  <a:srgbClr val="FF0000"/>
                </a:solidFill>
                <a:latin typeface="Segoe UI Black" pitchFamily="34" charset="0"/>
                <a:ea typeface="Segoe UI Black" pitchFamily="34" charset="0"/>
                <a:cs typeface="Segoe UI Black" pitchFamily="34" charset="0"/>
              </a:endParaRPr>
            </a:p>
          </p:txBody>
        </p:sp>
        <p:sp>
          <p:nvSpPr>
            <p:cNvPr id="9225" name="TextBox 50"/>
            <p:cNvSpPr txBox="1">
              <a:spLocks noChangeArrowheads="1"/>
            </p:cNvSpPr>
            <p:nvPr/>
          </p:nvSpPr>
          <p:spPr bwMode="auto">
            <a:xfrm>
              <a:off x="112358" y="4656661"/>
              <a:ext cx="62560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4400">
                  <a:solidFill>
                    <a:srgbClr val="3F72AF"/>
                  </a:solidFill>
                  <a:latin typeface="Segoe UI Black" pitchFamily="34" charset="0"/>
                  <a:ea typeface="Segoe UI Black" pitchFamily="34" charset="0"/>
                  <a:cs typeface="Segoe UI Black" pitchFamily="34" charset="0"/>
                </a:rPr>
                <a:t> </a:t>
              </a:r>
              <a:r>
                <a:rPr lang="vi-VN" altLang="en-US" sz="4400">
                  <a:solidFill>
                    <a:srgbClr val="FF0000"/>
                  </a:solidFill>
                  <a:latin typeface="Segoe UI Black" pitchFamily="34" charset="0"/>
                  <a:ea typeface="Segoe UI Black" pitchFamily="34" charset="0"/>
                  <a:cs typeface="Segoe UI Black" pitchFamily="34" charset="0"/>
                </a:rPr>
                <a:t>CHIẾN TRANH LẠNH</a:t>
              </a:r>
              <a:endParaRPr lang="en-US" altLang="en-US" sz="4400">
                <a:solidFill>
                  <a:srgbClr val="FF0000"/>
                </a:solidFill>
                <a:latin typeface="Segoe UI Black" pitchFamily="34" charset="0"/>
                <a:ea typeface="Segoe UI Black" pitchFamily="34" charset="0"/>
                <a:cs typeface="Segoe UI Black" pitchFamily="34" charset="0"/>
              </a:endParaRPr>
            </a:p>
          </p:txBody>
        </p:sp>
      </p:grpSp>
      <p:sp>
        <p:nvSpPr>
          <p:cNvPr id="52" name="Rectangle 51"/>
          <p:cNvSpPr/>
          <p:nvPr/>
        </p:nvSpPr>
        <p:spPr>
          <a:xfrm>
            <a:off x="912813" y="3306763"/>
            <a:ext cx="4656137" cy="46037"/>
          </a:xfrm>
          <a:prstGeom prst="rect">
            <a:avLst/>
          </a:prstGeom>
          <a:solidFill>
            <a:srgbClr val="112D4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Parallelogram 56"/>
          <p:cNvSpPr/>
          <p:nvPr/>
        </p:nvSpPr>
        <p:spPr>
          <a:xfrm flipH="1">
            <a:off x="320675" y="250825"/>
            <a:ext cx="3206750" cy="539750"/>
          </a:xfrm>
          <a:prstGeom prst="parallelogram">
            <a:avLst>
              <a:gd name="adj" fmla="val 25000"/>
            </a:avLst>
          </a:prstGeom>
          <a:solidFill>
            <a:srgbClr val="CB1B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800" dirty="0"/>
              <a:t>       LỊCH SỬ </a:t>
            </a:r>
            <a:r>
              <a:rPr lang="en-US" sz="2800" dirty="0"/>
              <a:t>9</a:t>
            </a:r>
          </a:p>
        </p:txBody>
      </p:sp>
      <p:pic>
        <p:nvPicPr>
          <p:cNvPr id="15" name="!!A1" descr="sách - đọc hình nền (39791228) - fanpop"/>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334000" y="0"/>
            <a:ext cx="6858000" cy="6858000"/>
          </a:xfrm>
          <a:custGeom>
            <a:avLst/>
            <a:gdLst>
              <a:gd name="connsiteX0" fmla="*/ 121206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6857998 h 6858000"/>
              <a:gd name="connsiteX5" fmla="*/ 1635550 w 6858000"/>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6858000">
                <a:moveTo>
                  <a:pt x="121206" y="0"/>
                </a:moveTo>
                <a:lnTo>
                  <a:pt x="6858000" y="0"/>
                </a:lnTo>
                <a:lnTo>
                  <a:pt x="6858000" y="6858000"/>
                </a:lnTo>
                <a:lnTo>
                  <a:pt x="0" y="6858000"/>
                </a:lnTo>
                <a:lnTo>
                  <a:pt x="0" y="6857998"/>
                </a:lnTo>
                <a:lnTo>
                  <a:pt x="1635550" y="6857998"/>
                </a:lnTo>
                <a:close/>
              </a:path>
            </a:pathLst>
          </a:custGeom>
          <a:noFill/>
        </p:spPr>
      </p:pic>
      <p:pic>
        <p:nvPicPr>
          <p:cNvPr id="9223" name="Picture 2" descr="Hình ảnh Tay Cầm Bút PNG, Vector, PSD, và biểu tượng để tải về miễn phí |  png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00" y="903288"/>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49485">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1500" fill="hold"/>
                                        <p:tgtEl>
                                          <p:spTgt spid="57"/>
                                        </p:tgtEl>
                                        <p:attrNameLst>
                                          <p:attrName>ppt_x</p:attrName>
                                        </p:attrNameLst>
                                      </p:cBhvr>
                                      <p:tavLst>
                                        <p:tav tm="0">
                                          <p:val>
                                            <p:strVal val="0-#ppt_w/2"/>
                                          </p:val>
                                        </p:tav>
                                        <p:tav tm="100000">
                                          <p:val>
                                            <p:strVal val="#ppt_x"/>
                                          </p:val>
                                        </p:tav>
                                      </p:tavLst>
                                    </p:anim>
                                    <p:anim calcmode="lin" valueType="num">
                                      <p:cBhvr additive="base">
                                        <p:cTn id="12" dur="1500" fill="hold"/>
                                        <p:tgtEl>
                                          <p:spTgt spid="57"/>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75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750"/>
                                        <p:tgtEl>
                                          <p:spTgt spid="52"/>
                                        </p:tgtEl>
                                      </p:cBhvr>
                                    </p:animEffect>
                                  </p:childTnLst>
                                </p:cTn>
                              </p:par>
                              <p:par>
                                <p:cTn id="16" presetID="42" presetClass="entr" presetSubtype="0" fill="hold" nodeType="withEffect">
                                  <p:stCondLst>
                                    <p:cond delay="150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528638" y="765175"/>
            <a:ext cx="11431587" cy="892175"/>
          </a:xfrm>
          <a:prstGeom prst="rect">
            <a:avLst/>
          </a:prstGeom>
          <a:solidFill>
            <a:srgbClr val="FEDF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600" b="1">
                <a:solidFill>
                  <a:srgbClr val="000000"/>
                </a:solidFill>
                <a:latin typeface="Times New Roman" pitchFamily="18" charset="0"/>
                <a:cs typeface="Times New Roman" pitchFamily="18" charset="0"/>
              </a:rPr>
              <a:t>- Bán đảo Triều Tiên bị chia cắt. Hàn quốc chịu ảnh hưởng của Mĩ. Triều tiên chịu ảnh hưởng của Liên xô. Sự chia cắt kéo dài đến hiện nay</a:t>
            </a:r>
            <a:endParaRPr lang="en-US" altLang="en-US" sz="2600" b="1" i="1">
              <a:solidFill>
                <a:srgbClr val="FF0000"/>
              </a:solidFill>
              <a:latin typeface="Times New Roman" pitchFamily="18" charset="0"/>
              <a:cs typeface="Times New Roman" pitchFamily="18" charset="0"/>
            </a:endParaRPr>
          </a:p>
        </p:txBody>
      </p:sp>
      <p:sp>
        <p:nvSpPr>
          <p:cNvPr id="22" name="Rounded Rectangle 1"/>
          <p:cNvSpPr/>
          <p:nvPr/>
        </p:nvSpPr>
        <p:spPr>
          <a:xfrm>
            <a:off x="1330325" y="-2555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Chiến tranh lạnh</a:t>
            </a:r>
          </a:p>
        </p:txBody>
      </p:sp>
      <p:pic>
        <p:nvPicPr>
          <p:cNvPr id="4096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213" y="1666875"/>
            <a:ext cx="5665787"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717675"/>
            <a:ext cx="586263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3"/>
          <p:cNvSpPr>
            <a:spLocks noChangeArrowheads="1"/>
          </p:cNvSpPr>
          <p:nvPr/>
        </p:nvSpPr>
        <p:spPr bwMode="auto">
          <a:xfrm>
            <a:off x="0" y="5611813"/>
            <a:ext cx="6015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400" b="1" i="1"/>
              <a:t>Khối vỏ đạn pháo và cối khổng lồ của lính Mỹ và Hàn Quốc bắn về đối phương trong 4 ngày được thu gom tại đồn Harry, ngày 18/6/1953.</a:t>
            </a:r>
            <a:endParaRPr lang="en-US" altLang="en-US" sz="2400"/>
          </a:p>
        </p:txBody>
      </p:sp>
      <p:sp>
        <p:nvSpPr>
          <p:cNvPr id="40967" name="Rectangle 4"/>
          <p:cNvSpPr>
            <a:spLocks noChangeArrowheads="1"/>
          </p:cNvSpPr>
          <p:nvPr/>
        </p:nvSpPr>
        <p:spPr bwMode="auto">
          <a:xfrm>
            <a:off x="6346825" y="5754688"/>
            <a:ext cx="6096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a:t> </a:t>
            </a:r>
            <a:r>
              <a:rPr lang="en-US" altLang="en-US" sz="2400" b="1">
                <a:solidFill>
                  <a:srgbClr val="FF0000"/>
                </a:solidFill>
              </a:rPr>
              <a:t> L</a:t>
            </a:r>
            <a:r>
              <a:rPr lang="vi-VN" altLang="en-US" sz="2400" b="1">
                <a:solidFill>
                  <a:srgbClr val="FF0000"/>
                </a:solidFill>
              </a:rPr>
              <a:t>iên Xô và Mỹ đồng ý chia bán đảo </a:t>
            </a:r>
            <a:r>
              <a:rPr lang="en-US" altLang="en-US" sz="2400" b="1">
                <a:solidFill>
                  <a:srgbClr val="FF0000"/>
                </a:solidFill>
              </a:rPr>
              <a:t>Triều Tiên </a:t>
            </a:r>
            <a:r>
              <a:rPr lang="vi-VN" altLang="en-US" sz="2400" b="1">
                <a:solidFill>
                  <a:srgbClr val="FF0000"/>
                </a:solidFill>
              </a:rPr>
              <a:t>thành hai phần, với đường phân cách là vĩ tuyến 38</a:t>
            </a:r>
            <a:r>
              <a:rPr lang="vi-VN" altLang="en-US" sz="2400" b="1"/>
              <a:t>. </a:t>
            </a:r>
            <a:endParaRPr lang="en-US" altLang="en-US" sz="2400" b="1"/>
          </a:p>
        </p:txBody>
      </p:sp>
    </p:spTree>
    <p:custDataLst>
      <p:tags r:id="rId1"/>
    </p:custDataLst>
  </p:cSld>
  <p:clrMapOvr>
    <a:masterClrMapping/>
  </p:clrMapOvr>
  <p:transition spd="med" advTm="47312">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0"/>
          <p:cNvSpPr/>
          <p:nvPr/>
        </p:nvSpPr>
        <p:spPr>
          <a:xfrm>
            <a:off x="528638" y="690563"/>
            <a:ext cx="11420475" cy="1262062"/>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800" b="1">
                <a:solidFill>
                  <a:schemeClr val="tx1"/>
                </a:solidFill>
              </a:rPr>
              <a:t>Mĩ </a:t>
            </a:r>
            <a:r>
              <a:rPr lang="vi-VN" sz="2800" b="1">
                <a:solidFill>
                  <a:schemeClr val="tx1"/>
                </a:solidFill>
              </a:rPr>
              <a:t> tiến hành phong toả hải quân đối với Cu-ba (10 – 1962). Liên Xô đã hỗ trợ kinh tế cho Chính phủ Cu-ba, thậm chí đưa quân đội thường trực và một số tên lửa hạt nhân vào Cu-ba (10 – 1962)</a:t>
            </a:r>
            <a:endParaRPr lang="en-US" sz="2600" b="1" i="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1"/>
          <p:cNvSpPr/>
          <p:nvPr/>
        </p:nvSpPr>
        <p:spPr>
          <a:xfrm>
            <a:off x="1330325" y="-2555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Chiến tranh lạnh</a:t>
            </a:r>
          </a:p>
        </p:txBody>
      </p:sp>
      <p:pic>
        <p:nvPicPr>
          <p:cNvPr id="4198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2625"/>
            <a:ext cx="68421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25" y="2017713"/>
            <a:ext cx="5349875"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3"/>
          <p:cNvSpPr>
            <a:spLocks noChangeArrowheads="1"/>
          </p:cNvSpPr>
          <p:nvPr/>
        </p:nvSpPr>
        <p:spPr bwMode="auto">
          <a:xfrm>
            <a:off x="88900" y="5894388"/>
            <a:ext cx="118602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800" b="1">
                <a:solidFill>
                  <a:srgbClr val="FF0000"/>
                </a:solidFill>
              </a:rPr>
              <a:t>Cuộc khủng hoảng tên lửa Cuba kéo dài 13 ngày (từ ngày 14-10 đến 28-10-1962)</a:t>
            </a:r>
            <a:r>
              <a:rPr lang="en-US" altLang="en-US" sz="2800" b="1">
                <a:solidFill>
                  <a:srgbClr val="FF0000"/>
                </a:solidFill>
              </a:rPr>
              <a:t> </a:t>
            </a:r>
            <a:r>
              <a:rPr lang="vi-VN" altLang="en-US" sz="2800" b="1">
                <a:solidFill>
                  <a:srgbClr val="FF0000"/>
                </a:solidFill>
              </a:rPr>
              <a:t>suýt dẫn đến “Ngày tận thế hạt nhân”</a:t>
            </a:r>
          </a:p>
        </p:txBody>
      </p:sp>
    </p:spTree>
    <p:custDataLst>
      <p:tags r:id="rId1"/>
    </p:custDataLst>
  </p:cSld>
  <p:clrMapOvr>
    <a:masterClrMapping/>
  </p:clrMapOvr>
  <p:transition spd="med" advTm="47312">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19275"/>
            <a:ext cx="5951538"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9275"/>
            <a:ext cx="5597525"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3"/>
          <p:cNvSpPr txBox="1">
            <a:spLocks noChangeArrowheads="1"/>
          </p:cNvSpPr>
          <p:nvPr/>
        </p:nvSpPr>
        <p:spPr bwMode="auto">
          <a:xfrm>
            <a:off x="0" y="5857875"/>
            <a:ext cx="1219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b="1">
                <a:solidFill>
                  <a:srgbClr val="FF0000"/>
                </a:solidFill>
              </a:rPr>
              <a:t>Vĩ tuyến 17 là ranh giới chia cắt hai miền Việt Nam. Cầu Hiền Lương và nỗi đau chia cắt( một biểu hiện của Chiến tranh Lạnh)</a:t>
            </a:r>
          </a:p>
        </p:txBody>
      </p:sp>
      <p:sp>
        <p:nvSpPr>
          <p:cNvPr id="5" name="Rounded Rectangle 1"/>
          <p:cNvSpPr/>
          <p:nvPr/>
        </p:nvSpPr>
        <p:spPr>
          <a:xfrm>
            <a:off x="1330325" y="-22225"/>
            <a:ext cx="9367838" cy="889000"/>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Chiến tranh lạnh</a:t>
            </a:r>
          </a:p>
        </p:txBody>
      </p:sp>
      <p:sp>
        <p:nvSpPr>
          <p:cNvPr id="6" name="Rounded Rectangle 10"/>
          <p:cNvSpPr/>
          <p:nvPr/>
        </p:nvSpPr>
        <p:spPr>
          <a:xfrm>
            <a:off x="0" y="735013"/>
            <a:ext cx="11949113" cy="914400"/>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sz="2800" b="1">
                <a:solidFill>
                  <a:schemeClr val="tx1"/>
                </a:solidFill>
                <a:latin typeface="Times New Roman" panose="02020603050405020304" pitchFamily="18" charset="0"/>
              </a:rPr>
              <a:t>Việt Nam  bị Mĩ xâm lược. Liên Xô giúp Việt Nam chống Pháp và chống Mĩ</a:t>
            </a:r>
            <a:endParaRPr lang="en-US" altLang="en-US" sz="2800" b="1" dirty="0">
              <a:solidFill>
                <a:schemeClr val="tx1"/>
              </a:solidFill>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Group 2"/>
          <p:cNvGraphicFramePr>
            <a:graphicFrameLocks noGrp="1"/>
          </p:cNvGraphicFramePr>
          <p:nvPr/>
        </p:nvGraphicFramePr>
        <p:xfrm>
          <a:off x="-244506750" y="-3389313"/>
          <a:ext cx="207962" cy="15900401"/>
        </p:xfrm>
        <a:graphic>
          <a:graphicData uri="http://schemas.openxmlformats.org/drawingml/2006/table">
            <a:tbl>
              <a:tblPr/>
              <a:tblGrid>
                <a:gridCol w="207962"/>
              </a:tblGrid>
              <a:tr h="6509979">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rgbClr val="000000"/>
                          </a:solidFill>
                          <a:effectLst/>
                          <a:latin typeface="Arial" charset="0"/>
                        </a:rPr>
                        <a:t>Chiến tranh Việt Nam</a:t>
                      </a:r>
                      <a:endParaRPr kumimoji="0" lang="en-US" sz="2100" b="0" i="0" u="none" strike="noStrike" cap="none" normalizeH="0" baseline="0">
                        <a:ln>
                          <a:noFill/>
                        </a:ln>
                        <a:solidFill>
                          <a:schemeClr val="tx1"/>
                        </a:solidFill>
                        <a:effectLst/>
                        <a:latin typeface="Arial" charset="0"/>
                      </a:endParaRPr>
                    </a:p>
                  </a:txBody>
                  <a:tcPr marL="91281" marR="91281" marT="54498" marB="54498" horzOverflow="overflow">
                    <a:lnL w="0" cap="flat" cmpd="sng" algn="ctr">
                      <a:solidFill>
                        <a:srgbClr val="AAAAAA"/>
                      </a:solidFill>
                      <a:prstDash val="solid"/>
                      <a:round/>
                      <a:headEnd type="none" w="med" len="med"/>
                      <a:tailEnd type="none" w="med" len="med"/>
                    </a:lnL>
                    <a:lnR cap="flat">
                      <a:noFill/>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B0C4DE"/>
                    </a:solidFill>
                  </a:tcPr>
                </a:tc>
              </a:tr>
              <a:tr h="9390422">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rial" charset="0"/>
                        </a:rPr>
                        <a:t>Một phần của </a:t>
                      </a:r>
                      <a:r>
                        <a:rPr kumimoji="0" lang="en-US" sz="2100" b="0" i="0" u="none" strike="noStrike" cap="none" normalizeH="0" baseline="0">
                          <a:ln>
                            <a:noFill/>
                          </a:ln>
                          <a:solidFill>
                            <a:srgbClr val="000000"/>
                          </a:solidFill>
                          <a:effectLst/>
                          <a:latin typeface="Arial" charset="0"/>
                          <a:hlinkClick r:id="" action="ppaction://noaction"/>
                        </a:rPr>
                        <a:t>Chiến tranh lạnh</a:t>
                      </a:r>
                      <a:endParaRPr kumimoji="0" lang="en-US" sz="2100" b="0" i="0" u="none" strike="noStrike" cap="none" normalizeH="0" baseline="0">
                        <a:ln>
                          <a:noFill/>
                        </a:ln>
                        <a:solidFill>
                          <a:schemeClr val="tx1"/>
                        </a:solidFill>
                        <a:effectLst/>
                        <a:latin typeface="Arial" charset="0"/>
                      </a:endParaRPr>
                    </a:p>
                  </a:txBody>
                  <a:tcPr marL="91281" marR="91281" marT="54498" marB="54498" horzOverflow="overflow">
                    <a:lnL w="0" cap="flat" cmpd="sng" algn="ctr">
                      <a:solidFill>
                        <a:srgbClr val="AAAAAA"/>
                      </a:solidFill>
                      <a:prstDash val="solid"/>
                      <a:round/>
                      <a:headEnd type="none" w="med" len="med"/>
                      <a:tailEnd type="none" w="med" len="med"/>
                    </a:lnL>
                    <a:lnR cap="flat">
                      <a:noFill/>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B0C4DE"/>
                    </a:solidFill>
                  </a:tcPr>
                </a:tc>
              </a:tr>
            </a:tbl>
          </a:graphicData>
        </a:graphic>
      </p:graphicFrame>
      <p:sp>
        <p:nvSpPr>
          <p:cNvPr id="44041" name="Line 10"/>
          <p:cNvSpPr>
            <a:spLocks noChangeShapeType="1"/>
          </p:cNvSpPr>
          <p:nvPr/>
        </p:nvSpPr>
        <p:spPr bwMode="auto">
          <a:xfrm>
            <a:off x="-244475000" y="-3389313"/>
            <a:ext cx="0" cy="0"/>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1"/>
          <p:cNvSpPr>
            <a:spLocks noChangeShapeType="1"/>
          </p:cNvSpPr>
          <p:nvPr/>
        </p:nvSpPr>
        <p:spPr bwMode="auto">
          <a:xfrm>
            <a:off x="-244475000" y="-3022600"/>
            <a:ext cx="0" cy="0"/>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Line 12"/>
          <p:cNvSpPr>
            <a:spLocks noChangeShapeType="1"/>
          </p:cNvSpPr>
          <p:nvPr/>
        </p:nvSpPr>
        <p:spPr bwMode="auto">
          <a:xfrm>
            <a:off x="256698750" y="-3389313"/>
            <a:ext cx="0" cy="733425"/>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13"/>
          <p:cNvSpPr>
            <a:spLocks noChangeShapeType="1"/>
          </p:cNvSpPr>
          <p:nvPr/>
        </p:nvSpPr>
        <p:spPr bwMode="auto">
          <a:xfrm>
            <a:off x="-244475000" y="-3022600"/>
            <a:ext cx="0" cy="0"/>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Line 14"/>
          <p:cNvSpPr>
            <a:spLocks noChangeShapeType="1"/>
          </p:cNvSpPr>
          <p:nvPr/>
        </p:nvSpPr>
        <p:spPr bwMode="auto">
          <a:xfrm>
            <a:off x="-244475000" y="-2655888"/>
            <a:ext cx="0" cy="0"/>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6" name="Line 15"/>
          <p:cNvSpPr>
            <a:spLocks noChangeShapeType="1"/>
          </p:cNvSpPr>
          <p:nvPr/>
        </p:nvSpPr>
        <p:spPr bwMode="auto">
          <a:xfrm>
            <a:off x="256698750" y="-3389313"/>
            <a:ext cx="0" cy="733425"/>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4047" name="Group 26"/>
          <p:cNvGrpSpPr>
            <a:grpSpLocks/>
          </p:cNvGrpSpPr>
          <p:nvPr/>
        </p:nvGrpSpPr>
        <p:grpSpPr bwMode="auto">
          <a:xfrm>
            <a:off x="331788" y="685800"/>
            <a:ext cx="11734800" cy="5630863"/>
            <a:chOff x="51" y="432"/>
            <a:chExt cx="5760" cy="3547"/>
          </a:xfrm>
        </p:grpSpPr>
        <p:pic>
          <p:nvPicPr>
            <p:cNvPr id="44049" name="Picture 17" descr="Một khu làng của Việt Nam sau một trận tập kích">
              <a:hlinkClick r:id="rId3" tooltip="Một khu làng của Việt Nam sau một trận tập kích"/>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432"/>
              <a:ext cx="2880" cy="307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4050" name="Picture 18" descr="1st_marine_1951_ko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432"/>
              <a:ext cx="2640" cy="1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4051" name="Rectangle 19"/>
            <p:cNvSpPr>
              <a:spLocks noChangeArrowheads="1"/>
            </p:cNvSpPr>
            <p:nvPr/>
          </p:nvSpPr>
          <p:spPr bwMode="auto">
            <a:xfrm>
              <a:off x="3219" y="3456"/>
              <a:ext cx="25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400" b="1" i="1"/>
                <a:t>Chiến tranh xâm lược Việt Nam của Mĩ (1954 – 1975)</a:t>
              </a:r>
              <a:endParaRPr lang="en-US" altLang="en-US" sz="2400"/>
            </a:p>
          </p:txBody>
        </p:sp>
        <p:sp>
          <p:nvSpPr>
            <p:cNvPr id="44052" name="Text Box 21"/>
            <p:cNvSpPr txBox="1">
              <a:spLocks noChangeArrowheads="1"/>
            </p:cNvSpPr>
            <p:nvPr/>
          </p:nvSpPr>
          <p:spPr bwMode="auto">
            <a:xfrm>
              <a:off x="51" y="1882"/>
              <a:ext cx="28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400" b="1" i="1">
                  <a:latin typeface="Times New Roman" pitchFamily="18" charset="0"/>
                </a:rPr>
                <a:t>Chiến tranh </a:t>
              </a:r>
              <a:r>
                <a:rPr lang="en-US" altLang="en-US" sz="2400" b="1" i="1">
                  <a:solidFill>
                    <a:srgbClr val="C00000"/>
                  </a:solidFill>
                  <a:latin typeface="Times New Roman" pitchFamily="18" charset="0"/>
                </a:rPr>
                <a:t>Triều Tiên </a:t>
              </a:r>
              <a:r>
                <a:rPr lang="en-US" altLang="en-US" sz="2400" b="1" i="1">
                  <a:latin typeface="Times New Roman" pitchFamily="18" charset="0"/>
                </a:rPr>
                <a:t>vào thập niên 1950.</a:t>
              </a:r>
            </a:p>
          </p:txBody>
        </p:sp>
        <p:pic>
          <p:nvPicPr>
            <p:cNvPr id="44053" name="Picture 22" descr="Hàng không mẫu hạm USS John C. Stennis (CVN 74), tàu sân bay nguyên tử USS Nimitz (CVN 69) và tàu đổ bộ USS Bonhomme Richard (LHD 6) của Mỹ quá cảnh qua Vịnh O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2160"/>
              <a:ext cx="2640" cy="13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4054" name="Text Box 23"/>
            <p:cNvSpPr txBox="1">
              <a:spLocks noChangeArrowheads="1"/>
            </p:cNvSpPr>
            <p:nvPr/>
          </p:nvSpPr>
          <p:spPr bwMode="auto">
            <a:xfrm>
              <a:off x="195" y="3610"/>
              <a:ext cx="25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400" b="1" i="1">
                  <a:latin typeface="Times New Roman" pitchFamily="18" charset="0"/>
                </a:rPr>
                <a:t>Tàu chiến Mỹ đổ bộ vào vùng</a:t>
              </a:r>
              <a:r>
                <a:rPr lang="en-US" altLang="en-US" sz="2400" b="1" i="1">
                  <a:solidFill>
                    <a:srgbClr val="C00000"/>
                  </a:solidFill>
                  <a:latin typeface="Times New Roman" pitchFamily="18" charset="0"/>
                </a:rPr>
                <a:t> Vịnh</a:t>
              </a:r>
            </a:p>
          </p:txBody>
        </p:sp>
      </p:grpSp>
      <p:sp>
        <p:nvSpPr>
          <p:cNvPr id="44048" name="Text Box 27"/>
          <p:cNvSpPr txBox="1">
            <a:spLocks noChangeArrowheads="1"/>
          </p:cNvSpPr>
          <p:nvPr/>
        </p:nvSpPr>
        <p:spPr bwMode="auto">
          <a:xfrm>
            <a:off x="4648200" y="1524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r" eaLnBrk="1" hangingPunct="1"/>
            <a:r>
              <a:rPr lang="en-US" altLang="en-US" sz="2400" b="1">
                <a:solidFill>
                  <a:srgbClr val="008A3E"/>
                </a:solidFill>
                <a:latin typeface="Times New Roman" pitchFamily="18" charset="0"/>
              </a:rPr>
              <a:t>CHIẾN TRANH KHU VỰC</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9"/>
          <p:cNvSpPr/>
          <p:nvPr/>
        </p:nvSpPr>
        <p:spPr>
          <a:xfrm>
            <a:off x="638175" y="866775"/>
            <a:ext cx="11322050" cy="1701800"/>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Nước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Đức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bị</a:t>
            </a:r>
            <a:r>
              <a:rPr lang="en-US" sz="2600" dirty="0">
                <a:solidFill>
                  <a:prstClr val="black"/>
                </a:solidFill>
                <a:latin typeface="Times New Roman" panose="02020603050405020304" pitchFamily="18" charset="0"/>
                <a:cs typeface="Times New Roman" panose="02020603050405020304" pitchFamily="18" charset="0"/>
              </a:rPr>
              <a:t> chia </a:t>
            </a:r>
            <a:r>
              <a:rPr lang="en-US" sz="2600" dirty="0" err="1">
                <a:solidFill>
                  <a:prstClr val="black"/>
                </a:solidFill>
                <a:latin typeface="Times New Roman" panose="02020603050405020304" pitchFamily="18" charset="0"/>
                <a:cs typeface="Times New Roman" panose="02020603050405020304" pitchFamily="18" charset="0"/>
              </a:rPr>
              <a:t>cắt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Tây</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Đức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chịu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ảnh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hưởng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Mĩ</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Đông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Đức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chịu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ảnh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hưởng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Liên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Xô</a:t>
            </a:r>
            <a:r>
              <a:rPr lang="en-US" sz="2600" dirty="0">
                <a:solidFill>
                  <a:prstClr val="black"/>
                </a:solidFill>
                <a:latin typeface="Times New Roman" panose="02020603050405020304" pitchFamily="18" charset="0"/>
                <a:cs typeface="Times New Roman" panose="02020603050405020304" pitchFamily="18" charset="0"/>
              </a:rPr>
              <a:t> </a:t>
            </a:r>
            <a:endParaRPr lang="en-US" sz="2600" b="1" dirty="0">
              <a:solidFill>
                <a:prstClr val="black"/>
              </a:solidFill>
              <a:latin typeface="Times New Roman" panose="02020603050405020304" pitchFamily="18" charset="0"/>
              <a:cs typeface="Times New Roman" panose="02020603050405020304" pitchFamily="18" charset="0"/>
            </a:endParaRPr>
          </a:p>
        </p:txBody>
      </p:sp>
      <p:sp>
        <p:nvSpPr>
          <p:cNvPr id="7" name="Rounded Rectangle 10"/>
          <p:cNvSpPr/>
          <p:nvPr/>
        </p:nvSpPr>
        <p:spPr>
          <a:xfrm>
            <a:off x="528638" y="3765550"/>
            <a:ext cx="11420475" cy="1262063"/>
          </a:xfrm>
          <a:prstGeom prst="rect">
            <a:avLst/>
          </a:prstGeom>
          <a:solidFill>
            <a:srgbClr val="FF7C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400">
                <a:solidFill>
                  <a:schemeClr val="tx1"/>
                </a:solidFill>
                <a:latin typeface="Times New Roman" pitchFamily="18" charset="0"/>
                <a:cs typeface="Times New Roman" pitchFamily="18" charset="0"/>
              </a:rPr>
              <a:t>- Mĩ </a:t>
            </a:r>
            <a:r>
              <a:rPr lang="vi-VN" sz="2400">
                <a:solidFill>
                  <a:schemeClr val="tx1"/>
                </a:solidFill>
                <a:latin typeface="Times New Roman" pitchFamily="18" charset="0"/>
                <a:cs typeface="Times New Roman" pitchFamily="18" charset="0"/>
              </a:rPr>
              <a:t> tiến hành phong toả hải quân đối với Cu-ba (10 – 1962). Liên Xô đã hỗ trợ kinh tế cho Chính phủ Cu-ba, thậm chí đưa quân đội thường trực và một số tên lửa hạt nhân vào Cu-ba (10 – 1962)</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528638" y="2809875"/>
            <a:ext cx="11431587" cy="892175"/>
          </a:xfrm>
          <a:prstGeom prst="rect">
            <a:avLst/>
          </a:prstGeom>
          <a:solidFill>
            <a:srgbClr val="FEDF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600">
                <a:solidFill>
                  <a:srgbClr val="000000"/>
                </a:solidFill>
                <a:latin typeface="Times New Roman" pitchFamily="18" charset="0"/>
                <a:cs typeface="Times New Roman" pitchFamily="18" charset="0"/>
              </a:rPr>
              <a:t>- Bán đảo Triều Tiên bị chia cắt. Hàn quốc chịu ảnh hưởng của Mĩ. Triều tiên chịu ảnh hưởng của Liên xô. Sự chia cắt kéo dài đến hiện nay</a:t>
            </a:r>
            <a:endParaRPr lang="en-US" altLang="en-US" sz="2600" i="1">
              <a:solidFill>
                <a:srgbClr val="FF0000"/>
              </a:solidFill>
              <a:latin typeface="Times New Roman" pitchFamily="18" charset="0"/>
              <a:cs typeface="Times New Roman" pitchFamily="18" charset="0"/>
            </a:endParaRPr>
          </a:p>
        </p:txBody>
      </p:sp>
      <p:sp>
        <p:nvSpPr>
          <p:cNvPr id="21" name="TextBox 20"/>
          <p:cNvSpPr txBox="1">
            <a:spLocks noChangeArrowheads="1"/>
          </p:cNvSpPr>
          <p:nvPr/>
        </p:nvSpPr>
        <p:spPr bwMode="auto">
          <a:xfrm>
            <a:off x="165100" y="5854700"/>
            <a:ext cx="12026900" cy="954088"/>
          </a:xfrm>
          <a:prstGeom prst="rect">
            <a:avLst/>
          </a:prstGeom>
          <a:solidFill>
            <a:schemeClr val="accent1">
              <a:alpha val="8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i="1">
                <a:solidFill>
                  <a:schemeClr val="bg1"/>
                </a:solidFill>
                <a:latin typeface="Times New Roman" pitchFamily="18" charset="0"/>
                <a:cs typeface="Times New Roman" pitchFamily="18" charset="0"/>
              </a:rPr>
              <a:t>Ba nước Đông Dương bị Mĩ xâm lược. Liên Xô giúp Việt Nam chống Pháp và chống mĩ</a:t>
            </a:r>
          </a:p>
        </p:txBody>
      </p:sp>
      <p:sp>
        <p:nvSpPr>
          <p:cNvPr id="22" name="Rounded Rectangle 1"/>
          <p:cNvSpPr/>
          <p:nvPr/>
        </p:nvSpPr>
        <p:spPr>
          <a:xfrm>
            <a:off x="1330325" y="-90488"/>
            <a:ext cx="9367838" cy="889001"/>
          </a:xfrm>
          <a:prstGeom prst="roundRect">
            <a:avLst>
              <a:gd name="adj" fmla="val 1513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r>
              <a:rPr lang="en-US" sz="2800" b="1">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 Biểu hiện của </a:t>
            </a:r>
            <a:r>
              <a:rPr lang="en-US" sz="28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Chiến tranh lạnh</a:t>
            </a:r>
          </a:p>
        </p:txBody>
      </p:sp>
      <p:pic>
        <p:nvPicPr>
          <p:cNvPr id="46087" name="Picture 2" descr="Hình ảnh Tay Cầm Bút PNG, Vector, PSD, và biểu tượng để tải về miễn phí |  png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85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Tm="47312">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remium Vector | Military illustration, army background."/>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85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2"/>
          <p:cNvSpPr/>
          <p:nvPr/>
        </p:nvSpPr>
        <p:spPr>
          <a:xfrm>
            <a:off x="4122738" y="684213"/>
            <a:ext cx="7259637" cy="1663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just" eaLnBrk="1" fontAlgn="auto" hangingPunct="1">
              <a:lnSpc>
                <a:spcPct val="130000"/>
              </a:lnSpc>
              <a:spcAft>
                <a:spcPts val="0"/>
              </a:spcAft>
              <a:defRPr/>
            </a:pPr>
            <a:r>
              <a:rPr lang="en-US" altLang="en-US" sz="2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Là cuộc </a:t>
            </a:r>
            <a:r>
              <a:rPr lang="en-US" altLang="en-US" sz="2800" dirty="0">
                <a:solidFill>
                  <a:srgbClr val="CB1B16"/>
                </a:solidFill>
                <a:latin typeface="Times New Roman" panose="02020603050405020304" pitchFamily="18" charset="0"/>
                <a:ea typeface="Calibri" panose="020F0502020204030204" pitchFamily="34" charset="0"/>
                <a:cs typeface="Times New Roman" panose="02020603050405020304" pitchFamily="18" charset="0"/>
              </a:rPr>
              <a:t>đối đầu căng thẳng </a:t>
            </a:r>
            <a:r>
              <a:rPr lang="en-US" altLang="en-US" sz="2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giữa hai phe TBCN </a:t>
            </a:r>
            <a:r>
              <a:rPr lang="vi-VN" altLang="en-US" sz="2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do</a:t>
            </a:r>
            <a:r>
              <a:rPr lang="en-US" altLang="en-US" sz="2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Mĩ đứng đầu và phe XHCN do Liên Xô làm trụ cột.</a:t>
            </a:r>
            <a:endParaRPr lang="en-US" alt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Rounded Rectangle 3"/>
          <p:cNvSpPr/>
          <p:nvPr/>
        </p:nvSpPr>
        <p:spPr>
          <a:xfrm>
            <a:off x="4122738" y="2597150"/>
            <a:ext cx="7345362" cy="1663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just" eaLnBrk="1" fontAlgn="auto" hangingPunct="1">
              <a:lnSpc>
                <a:spcPct val="130000"/>
              </a:lnSpc>
              <a:spcAft>
                <a:spcPts val="0"/>
              </a:spcAft>
              <a:defRPr/>
            </a:pPr>
            <a:r>
              <a:rPr lang="en-US" altLang="en-US" sz="2800" dirty="0">
                <a:solidFill>
                  <a:schemeClr val="accent1">
                    <a:lumMod val="50000"/>
                  </a:schemeClr>
                </a:solidFill>
                <a:latin typeface="Times New Roman" panose="02020603050405020304" pitchFamily="18" charset="0"/>
                <a:cs typeface="Times New Roman" panose="02020603050405020304" pitchFamily="18" charset="0"/>
              </a:rPr>
              <a:t>Diễn ra trên </a:t>
            </a:r>
            <a:r>
              <a:rPr lang="en-US" altLang="en-US" sz="2800" dirty="0">
                <a:solidFill>
                  <a:srgbClr val="CB1B16"/>
                </a:solidFill>
                <a:latin typeface="Times New Roman" panose="02020603050405020304" pitchFamily="18" charset="0"/>
                <a:cs typeface="Times New Roman" panose="02020603050405020304" pitchFamily="18" charset="0"/>
              </a:rPr>
              <a:t>hầu hết các lĩnh </a:t>
            </a:r>
            <a:r>
              <a:rPr lang="en-US" altLang="en-US" sz="2800" dirty="0">
                <a:solidFill>
                  <a:schemeClr val="accent1">
                    <a:lumMod val="50000"/>
                  </a:schemeClr>
                </a:solidFill>
                <a:latin typeface="Times New Roman" panose="02020603050405020304" pitchFamily="18" charset="0"/>
                <a:cs typeface="Times New Roman" panose="02020603050405020304" pitchFamily="18" charset="0"/>
              </a:rPr>
              <a:t>vực từ CT, QS đến KT, văn hóa – tư tưởng. Ngoại trừ xung đột trực tiếp bằng quân sự giữa hai siêu cường Xô - Mĩ.</a:t>
            </a:r>
          </a:p>
        </p:txBody>
      </p:sp>
      <p:sp>
        <p:nvSpPr>
          <p:cNvPr id="4" name="Rectangle 3"/>
          <p:cNvSpPr/>
          <p:nvPr/>
        </p:nvSpPr>
        <p:spPr>
          <a:xfrm>
            <a:off x="0" y="0"/>
            <a:ext cx="3449638" cy="6886575"/>
          </a:xfrm>
          <a:prstGeom prst="rect">
            <a:avLst/>
          </a:prstGeom>
          <a:solidFill>
            <a:srgbClr val="CB1B16">
              <a:alpha val="71000"/>
            </a:srgbClr>
          </a:solidFill>
        </p:spPr>
        <p:txBody>
          <a:bodyPr anchor="ctr"/>
          <a:lstStyle/>
          <a:p>
            <a:pPr algn="r" eaLnBrk="1" fontAlgn="auto" hangingPunct="1">
              <a:lnSpc>
                <a:spcPct val="90000"/>
              </a:lnSpc>
              <a:spcAft>
                <a:spcPts val="0"/>
              </a:spcAft>
              <a:defRPr/>
            </a:pPr>
            <a:endParaRPr lang="en-US" sz="6000" dirty="0">
              <a:solidFill>
                <a:schemeClr val="bg1"/>
              </a:solidFill>
              <a:latin typeface="+mn-lt"/>
              <a:ea typeface="+mj-ea"/>
              <a:cs typeface="Times New Roman" panose="02020603050405020304" pitchFamily="18" charset="0"/>
            </a:endParaRPr>
          </a:p>
        </p:txBody>
      </p:sp>
      <p:sp>
        <p:nvSpPr>
          <p:cNvPr id="5" name="Rounded Rectangle 6"/>
          <p:cNvSpPr/>
          <p:nvPr/>
        </p:nvSpPr>
        <p:spPr>
          <a:xfrm>
            <a:off x="4122738" y="4624388"/>
            <a:ext cx="7345362" cy="16652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just" eaLnBrk="1" fontAlgn="auto" hangingPunct="1">
              <a:lnSpc>
                <a:spcPct val="130000"/>
              </a:lnSpc>
              <a:spcAft>
                <a:spcPts val="0"/>
              </a:spcAft>
              <a:defRPr/>
            </a:pPr>
            <a:r>
              <a:rPr lang="en-US" altLang="en-US" sz="2800" dirty="0">
                <a:solidFill>
                  <a:schemeClr val="accent1">
                    <a:lumMod val="50000"/>
                  </a:schemeClr>
                </a:solidFill>
                <a:latin typeface="Times New Roman" panose="02020603050405020304" pitchFamily="18" charset="0"/>
                <a:cs typeface="Times New Roman" panose="02020603050405020304" pitchFamily="18" charset="0"/>
              </a:rPr>
              <a:t>Là </a:t>
            </a:r>
            <a:r>
              <a:rPr lang="en-US" altLang="en-US" sz="2800" dirty="0">
                <a:solidFill>
                  <a:srgbClr val="CB1B16"/>
                </a:solidFill>
                <a:latin typeface="Times New Roman" panose="02020603050405020304" pitchFamily="18" charset="0"/>
                <a:cs typeface="Times New Roman" panose="02020603050405020304" pitchFamily="18" charset="0"/>
              </a:rPr>
              <a:t>“chiến tranh không nổ súng, không đổ máu” </a:t>
            </a:r>
            <a:r>
              <a:rPr lang="en-US" altLang="en-US" sz="2800" dirty="0">
                <a:solidFill>
                  <a:schemeClr val="accent1">
                    <a:lumMod val="50000"/>
                  </a:schemeClr>
                </a:solidFill>
                <a:latin typeface="Times New Roman" panose="02020603050405020304" pitchFamily="18" charset="0"/>
                <a:cs typeface="Times New Roman" panose="02020603050405020304" pitchFamily="18" charset="0"/>
              </a:rPr>
              <a:t>nhưng thế giới “luôn ở trong tình trạng chiến tranh”.</a:t>
            </a:r>
          </a:p>
        </p:txBody>
      </p:sp>
      <p:sp>
        <p:nvSpPr>
          <p:cNvPr id="7" name="!!Q"/>
          <p:cNvSpPr txBox="1"/>
          <p:nvPr/>
        </p:nvSpPr>
        <p:spPr>
          <a:xfrm flipH="1">
            <a:off x="323850" y="2136775"/>
            <a:ext cx="2640013" cy="2584450"/>
          </a:xfrm>
          <a:prstGeom prst="rect">
            <a:avLst/>
          </a:prstGeom>
          <a:noFill/>
        </p:spPr>
        <p:txBody>
          <a:bodyPr>
            <a:spAutoFit/>
          </a:bodyPr>
          <a:lstStyle/>
          <a:p>
            <a:pPr algn="r" eaLnBrk="1" fontAlgn="auto" hangingPunct="1">
              <a:lnSpc>
                <a:spcPct val="90000"/>
              </a:lnSpc>
              <a:spcAft>
                <a:spcPts val="0"/>
              </a:spcAft>
              <a:defRPr/>
            </a:pPr>
            <a:r>
              <a:rPr lang="en-US" sz="6000">
                <a:solidFill>
                  <a:schemeClr val="bg1"/>
                </a:solidFill>
                <a:latin typeface="+mn-lt"/>
                <a:ea typeface="+mj-ea"/>
                <a:cs typeface="Times New Roman" panose="02020603050405020304" pitchFamily="18" charset="0"/>
              </a:rPr>
              <a:t>CHIẾN TRANH LẠNH</a:t>
            </a:r>
            <a:endParaRPr lang="en-US" sz="6000" dirty="0">
              <a:solidFill>
                <a:schemeClr val="bg1"/>
              </a:solidFill>
              <a:latin typeface="+mn-lt"/>
              <a:ea typeface="+mj-ea"/>
              <a:cs typeface="Times New Roman" panose="02020603050405020304" pitchFamily="18" charset="0"/>
            </a:endParaRPr>
          </a:p>
        </p:txBody>
      </p:sp>
      <p:sp>
        <p:nvSpPr>
          <p:cNvPr id="8" name="Oval 7"/>
          <p:cNvSpPr/>
          <p:nvPr/>
        </p:nvSpPr>
        <p:spPr>
          <a:xfrm>
            <a:off x="3132138" y="1203325"/>
            <a:ext cx="625475" cy="625475"/>
          </a:xfrm>
          <a:prstGeom prst="ellipse">
            <a:avLst/>
          </a:prstGeom>
          <a:solidFill>
            <a:srgbClr val="1368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a:t>
            </a:r>
          </a:p>
        </p:txBody>
      </p:sp>
      <p:sp>
        <p:nvSpPr>
          <p:cNvPr id="9" name="Oval 8"/>
          <p:cNvSpPr/>
          <p:nvPr/>
        </p:nvSpPr>
        <p:spPr>
          <a:xfrm>
            <a:off x="3113088" y="3116263"/>
            <a:ext cx="625475" cy="625475"/>
          </a:xfrm>
          <a:prstGeom prst="ellipse">
            <a:avLst/>
          </a:prstGeom>
          <a:solidFill>
            <a:srgbClr val="1368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a:t>
            </a:r>
          </a:p>
        </p:txBody>
      </p:sp>
      <p:sp>
        <p:nvSpPr>
          <p:cNvPr id="10" name="Oval 9"/>
          <p:cNvSpPr/>
          <p:nvPr/>
        </p:nvSpPr>
        <p:spPr>
          <a:xfrm>
            <a:off x="3113088" y="5029200"/>
            <a:ext cx="625475" cy="625475"/>
          </a:xfrm>
          <a:prstGeom prst="ellipse">
            <a:avLst/>
          </a:prstGeom>
          <a:solidFill>
            <a:srgbClr val="1368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a:t>
            </a:r>
          </a:p>
        </p:txBody>
      </p:sp>
      <p:sp>
        <p:nvSpPr>
          <p:cNvPr id="47115" name="TextBox 10"/>
          <p:cNvSpPr txBox="1">
            <a:spLocks noChangeArrowheads="1"/>
          </p:cNvSpPr>
          <p:nvPr/>
        </p:nvSpPr>
        <p:spPr bwMode="auto">
          <a:xfrm>
            <a:off x="323850" y="430213"/>
            <a:ext cx="26400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b="1"/>
              <a:t>? Em hiểu Chiến tranh lạnh là gì? </a:t>
            </a:r>
          </a:p>
        </p:txBody>
      </p:sp>
    </p:spTree>
    <p:custDataLst>
      <p:tags r:id="rId1"/>
    </p:custDataLst>
  </p:cSld>
  <p:clrMapOvr>
    <a:masterClrMapping/>
  </p:clrMapOvr>
  <p:transition spd="slow" advTm="5869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250" fill="hold"/>
                                        <p:tgtEl>
                                          <p:spTgt spid="9"/>
                                        </p:tgtEl>
                                        <p:attrNameLst>
                                          <p:attrName>ppt_x</p:attrName>
                                        </p:attrNameLst>
                                      </p:cBhvr>
                                      <p:tavLst>
                                        <p:tav tm="0">
                                          <p:val>
                                            <p:strVal val="#ppt_x"/>
                                          </p:val>
                                        </p:tav>
                                        <p:tav tm="100000">
                                          <p:val>
                                            <p:strVal val="#ppt_x"/>
                                          </p:val>
                                        </p:tav>
                                      </p:tavLst>
                                    </p:anim>
                                    <p:anim calcmode="lin" valueType="num">
                                      <p:cBhvr additive="base">
                                        <p:cTn id="18" dur="125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p:cNvSpPr/>
          <p:nvPr/>
        </p:nvSpPr>
        <p:spPr>
          <a:xfrm>
            <a:off x="1246188" y="111125"/>
            <a:ext cx="9285287" cy="1179513"/>
          </a:xfrm>
          <a:prstGeom prst="roundRect">
            <a:avLst/>
          </a:prstGeom>
          <a:solidFill>
            <a:srgbClr val="FF7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3600">
                <a:solidFill>
                  <a:schemeClr val="tx1"/>
                </a:solidFill>
                <a:latin typeface="Segoe UI Black" pitchFamily="34" charset="0"/>
                <a:ea typeface="Segoe UI Black" pitchFamily="34" charset="0"/>
                <a:cs typeface="Segoe UI Black" pitchFamily="34" charset="0"/>
              </a:rPr>
              <a:t>Bài 9 : </a:t>
            </a:r>
            <a:r>
              <a:rPr lang="vi-VN" altLang="en-US" sz="3600">
                <a:solidFill>
                  <a:schemeClr val="tx1"/>
                </a:solidFill>
                <a:latin typeface="Segoe UI Black" pitchFamily="34" charset="0"/>
                <a:ea typeface="Segoe UI Black" pitchFamily="34" charset="0"/>
                <a:cs typeface="Segoe UI Black" pitchFamily="34" charset="0"/>
              </a:rPr>
              <a:t>CHIẾN TRANH LẠNH</a:t>
            </a:r>
            <a:endParaRPr lang="vi-VN" altLang="en-US" sz="3600">
              <a:solidFill>
                <a:schemeClr val="tx1"/>
              </a:solidFill>
              <a:cs typeface="Arial" pitchFamily="34" charset="0"/>
            </a:endParaRPr>
          </a:p>
        </p:txBody>
      </p:sp>
      <p:sp>
        <p:nvSpPr>
          <p:cNvPr id="4" name="Rounded Rectangle 3"/>
          <p:cNvSpPr/>
          <p:nvPr/>
        </p:nvSpPr>
        <p:spPr>
          <a:xfrm>
            <a:off x="1392238" y="3076575"/>
            <a:ext cx="8993187" cy="1431925"/>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4400" b="1" dirty="0">
                <a:solidFill>
                  <a:schemeClr val="bg1"/>
                </a:solidFill>
                <a:latin typeface="Times New Roman" panose="02020603050405020304" pitchFamily="18" charset="0"/>
                <a:cs typeface="Times New Roman" panose="02020603050405020304" pitchFamily="18" charset="0"/>
              </a:rPr>
              <a:t>2. </a:t>
            </a:r>
            <a:r>
              <a:rPr lang="en-US" sz="4400" b="1" dirty="0" err="1">
                <a:solidFill>
                  <a:schemeClr val="bg1"/>
                </a:solidFill>
                <a:latin typeface="Times New Roman" panose="02020603050405020304" pitchFamily="18" charset="0"/>
                <a:cs typeface="Times New Roman" panose="02020603050405020304" pitchFamily="18" charset="0"/>
              </a:rPr>
              <a:t>Biểu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hiện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của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Chiến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tranh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lạnh</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392238" y="1538288"/>
            <a:ext cx="8993187" cy="1431925"/>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3600" b="1" dirty="0">
                <a:solidFill>
                  <a:schemeClr val="bg1"/>
                </a:solidFill>
                <a:latin typeface="Times New Roman" panose="02020603050405020304" pitchFamily="18" charset="0"/>
                <a:cs typeface="Times New Roman" panose="02020603050405020304" pitchFamily="18" charset="0"/>
              </a:rPr>
              <a:t>1. </a:t>
            </a:r>
            <a:r>
              <a:rPr lang="nl-NL" sz="3600" b="1" dirty="0">
                <a:solidFill>
                  <a:schemeClr val="bg1"/>
                </a:solidFill>
                <a:latin typeface="Times New Roman" panose="02020603050405020304" pitchFamily="18" charset="0"/>
                <a:cs typeface="Times New Roman" panose="02020603050405020304" pitchFamily="18" charset="0"/>
              </a:rPr>
              <a:t>Nguyên nhân xuất hiện Chiến tranh lạnh</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8133" name="Picture 2" descr="Hình ảnh Tay Cầm Bút PNG, Vector, PSD, và biểu tượng để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903288"/>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392238" y="4614863"/>
            <a:ext cx="8993187" cy="1431925"/>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4400" b="1" dirty="0">
                <a:solidFill>
                  <a:schemeClr val="bg1"/>
                </a:solidFill>
                <a:latin typeface="Times New Roman" panose="02020603050405020304" pitchFamily="18" charset="0"/>
                <a:cs typeface="Times New Roman" panose="02020603050405020304" pitchFamily="18" charset="0"/>
              </a:rPr>
              <a:t>3. </a:t>
            </a:r>
            <a:r>
              <a:rPr lang="en-US" sz="4400" b="1" dirty="0" err="1">
                <a:solidFill>
                  <a:schemeClr val="bg1"/>
                </a:solidFill>
                <a:latin typeface="Times New Roman" panose="02020603050405020304" pitchFamily="18" charset="0"/>
                <a:cs typeface="Times New Roman" panose="02020603050405020304" pitchFamily="18" charset="0"/>
              </a:rPr>
              <a:t>Hậu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quả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của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Chiến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tranh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lạnh</a:t>
            </a:r>
            <a:endParaRPr lang="en-US"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1"/>
          <p:cNvSpPr txBox="1">
            <a:spLocks noChangeArrowheads="1"/>
          </p:cNvSpPr>
          <p:nvPr/>
        </p:nvSpPr>
        <p:spPr bwMode="auto">
          <a:xfrm>
            <a:off x="488950" y="79375"/>
            <a:ext cx="10402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4000">
                <a:solidFill>
                  <a:srgbClr val="CB1B16"/>
                </a:solidFill>
                <a:latin typeface="Segoe UI Black" pitchFamily="34" charset="0"/>
                <a:ea typeface="Segoe UI Black" pitchFamily="34" charset="0"/>
                <a:cs typeface="Segoe UI Black" pitchFamily="34" charset="0"/>
              </a:rPr>
              <a:t>Bài 9: CHIẾN TRANH LẠNH( 1947-1989)</a:t>
            </a:r>
          </a:p>
        </p:txBody>
      </p:sp>
      <p:sp>
        <p:nvSpPr>
          <p:cNvPr id="2" name="Rectangle 1"/>
          <p:cNvSpPr/>
          <p:nvPr/>
        </p:nvSpPr>
        <p:spPr>
          <a:xfrm>
            <a:off x="0" y="6457950"/>
            <a:ext cx="12192000" cy="4000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9156" name="Group 10"/>
          <p:cNvGrpSpPr>
            <a:grpSpLocks/>
          </p:cNvGrpSpPr>
          <p:nvPr/>
        </p:nvGrpSpPr>
        <p:grpSpPr bwMode="auto">
          <a:xfrm>
            <a:off x="312738" y="890588"/>
            <a:ext cx="10844212" cy="1001712"/>
            <a:chOff x="5673524" y="2712937"/>
            <a:chExt cx="6344857" cy="1432126"/>
          </a:xfrm>
        </p:grpSpPr>
        <p:sp>
          <p:nvSpPr>
            <p:cNvPr id="12" name="Rounded Rectangle 3"/>
            <p:cNvSpPr/>
            <p:nvPr/>
          </p:nvSpPr>
          <p:spPr>
            <a:xfrm>
              <a:off x="6096143" y="2712937"/>
              <a:ext cx="5922238" cy="1432126"/>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2800" dirty="0" err="1">
                  <a:solidFill>
                    <a:schemeClr val="bg1"/>
                  </a:solidFill>
                  <a:latin typeface="Times New Roman" panose="02020603050405020304" pitchFamily="18" charset="0"/>
                  <a:cs typeface="Times New Roman" panose="02020603050405020304" pitchFamily="18" charset="0"/>
                </a:rPr>
                <a:t>Hậu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quả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Chiến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5673524" y="2996638"/>
              <a:ext cx="485779" cy="844297"/>
            </a:xfrm>
            <a:prstGeom prst="ellipse">
              <a:avLst/>
            </a:prstGeom>
            <a:solidFill>
              <a:srgbClr val="CB1B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a:solidFill>
                    <a:schemeClr val="bg1"/>
                  </a:solidFill>
                </a:rPr>
                <a:t>3</a:t>
              </a:r>
              <a:endParaRPr lang="en-US">
                <a:solidFill>
                  <a:schemeClr val="bg1"/>
                </a:solidFill>
              </a:endParaRPr>
            </a:p>
          </p:txBody>
        </p:sp>
      </p:grpSp>
      <p:sp>
        <p:nvSpPr>
          <p:cNvPr id="20" name="Rounded Rectangle 3"/>
          <p:cNvSpPr/>
          <p:nvPr/>
        </p:nvSpPr>
        <p:spPr>
          <a:xfrm>
            <a:off x="1035050" y="2111375"/>
            <a:ext cx="10121900" cy="1431925"/>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3600">
                <a:solidFill>
                  <a:schemeClr val="bg1"/>
                </a:solidFill>
                <a:latin typeface="Times New Roman" panose="02020603050405020304" pitchFamily="18" charset="0"/>
                <a:cs typeface="Times New Roman" panose="02020603050405020304" pitchFamily="18" charset="0"/>
              </a:rPr>
              <a:t>Em cho biết  Chiến tranh lạnh đã để lại hậu quả như thế nào?</a:t>
            </a:r>
            <a:endParaRPr lang="en-US"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advTm="1745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78" name="Group 82"/>
          <p:cNvGraphicFramePr>
            <a:graphicFrameLocks noGrp="1"/>
          </p:cNvGraphicFramePr>
          <p:nvPr>
            <p:ph/>
          </p:nvPr>
        </p:nvGraphicFramePr>
        <p:xfrm>
          <a:off x="304800" y="493713"/>
          <a:ext cx="11353800" cy="5737225"/>
        </p:xfrm>
        <a:graphic>
          <a:graphicData uri="http://schemas.openxmlformats.org/drawingml/2006/table">
            <a:tbl>
              <a:tblPr/>
              <a:tblGrid>
                <a:gridCol w="5523470"/>
                <a:gridCol w="5830330"/>
              </a:tblGrid>
              <a:tr h="1467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vi-VN" sz="2400" b="1" i="0" u="none" strike="noStrike" cap="none" normalizeH="0" baseline="0" dirty="0">
                        <a:ln>
                          <a:noFill/>
                        </a:ln>
                        <a:solidFill>
                          <a:srgbClr val="FF0000"/>
                        </a:solidFill>
                        <a:effectLst/>
                        <a:latin typeface="+mj-lt"/>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vi-VN" sz="2400" b="1" i="0" u="none" strike="noStrike" cap="none" normalizeH="0" baseline="0" dirty="0">
                        <a:ln>
                          <a:noFill/>
                        </a:ln>
                        <a:solidFill>
                          <a:srgbClr val="FF0000"/>
                        </a:solidFill>
                        <a:effectLst/>
                        <a:latin typeface="+mj-lt"/>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vi-VN" sz="2400" b="1" i="0" u="none" strike="noStrike" cap="none" normalizeH="0" baseline="0">
                        <a:ln>
                          <a:noFill/>
                        </a:ln>
                        <a:solidFill>
                          <a:srgbClr val="FF0000"/>
                        </a:solidFill>
                        <a:effectLst/>
                        <a:latin typeface="+mj-lt"/>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vi-VN" sz="2400" b="1" i="0" u="none" strike="noStrike" cap="none" normalizeH="0" baseline="0">
                        <a:ln>
                          <a:noFill/>
                        </a:ln>
                        <a:solidFill>
                          <a:srgbClr val="FF0000"/>
                        </a:solidFill>
                        <a:effectLst/>
                        <a:latin typeface="+mj-lt"/>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vi-VN" sz="2400" b="1" i="0" u="none" strike="noStrike" cap="none" normalizeH="0" baseline="0">
                        <a:ln>
                          <a:noFill/>
                        </a:ln>
                        <a:solidFill>
                          <a:srgbClr val="FF0000"/>
                        </a:solidFill>
                        <a:effectLst/>
                        <a:latin typeface="+mj-lt"/>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395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itchFamily="18" charset="0"/>
                          <a:cs typeface="Times New Roman" pitchFamily="18" charset="0"/>
                        </a:rPr>
                        <a:t>100 máy bay ném bom B1B + 7000 tên lửa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vi-VN" sz="1800" b="1" i="0" u="none" strike="noStrike" cap="none" normalizeH="0" baseline="0" dirty="0">
                        <a:ln>
                          <a:noFill/>
                        </a:ln>
                        <a:solidFill>
                          <a:schemeClr val="accent2"/>
                        </a:solidFill>
                        <a:effectLst/>
                        <a:latin typeface="+mj-lt"/>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1800" b="1" i="0" u="none" strike="noStrike" cap="none" normalizeH="0" baseline="0" dirty="0">
                        <a:ln>
                          <a:noFill/>
                        </a:ln>
                        <a:solidFill>
                          <a:schemeClr val="tx1"/>
                        </a:solidFill>
                        <a:effectLst/>
                        <a:latin typeface="+mj-lt"/>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1800" b="1" i="0" u="none" strike="noStrike" cap="none" normalizeH="0" baseline="0" dirty="0">
                        <a:ln>
                          <a:noFill/>
                        </a:ln>
                        <a:solidFill>
                          <a:schemeClr val="tx1"/>
                        </a:solidFill>
                        <a:effectLst/>
                        <a:latin typeface="+mj-lt"/>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391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itchFamily="18" charset="0"/>
                          <a:cs typeface="Times New Roman" pitchFamily="18" charset="0"/>
                        </a:rPr>
                        <a:t>10 chiếc tàu sân bay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400" b="1" i="0" u="none" strike="noStrike" cap="none" normalizeH="0" baseline="0">
                        <a:ln>
                          <a:noFill/>
                        </a:ln>
                        <a:solidFill>
                          <a:schemeClr val="tx1"/>
                        </a:solidFill>
                        <a:effectLst/>
                        <a:latin typeface="+mj-lt"/>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400" b="1" i="0" u="none" strike="noStrike" cap="none" normalizeH="0" baseline="0">
                        <a:ln>
                          <a:noFill/>
                        </a:ln>
                        <a:solidFill>
                          <a:schemeClr val="tx1"/>
                        </a:solidFill>
                        <a:effectLst/>
                        <a:latin typeface="+mj-lt"/>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400" b="1" i="0" u="none" strike="noStrike" cap="none" normalizeH="0" baseline="0">
                        <a:ln>
                          <a:noFill/>
                        </a:ln>
                        <a:solidFill>
                          <a:schemeClr val="tx1"/>
                        </a:solidFill>
                        <a:effectLst/>
                        <a:latin typeface="+mj-lt"/>
                        <a:cs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vi-VN" sz="1800" b="1" i="0" u="none" strike="noStrike" cap="none" normalizeH="0" baseline="0">
                        <a:ln>
                          <a:noFill/>
                        </a:ln>
                        <a:solidFill>
                          <a:schemeClr val="tx1"/>
                        </a:solidFill>
                        <a:effectLst/>
                        <a:latin typeface="+mj-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1800" b="1" i="0" u="none" strike="noStrike" cap="none" normalizeH="0" baseline="0">
                        <a:ln>
                          <a:noFill/>
                        </a:ln>
                        <a:solidFill>
                          <a:schemeClr val="tx1"/>
                        </a:solidFill>
                        <a:effectLst/>
                        <a:latin typeface="+mj-lt"/>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14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itchFamily="18" charset="0"/>
                          <a:cs typeface="Times New Roman" pitchFamily="18" charset="0"/>
                        </a:rPr>
                        <a:t>2 tàu ngầm mang vũ khí hạt nhân </a:t>
                      </a:r>
                      <a:endParaRPr kumimoji="0" lang="en-US" altLang="vi-VN" sz="2400" b="1" i="0" u="none" strike="noStrike" cap="none" normalizeH="0" baseline="0">
                        <a:ln>
                          <a:noFill/>
                        </a:ln>
                        <a:solidFill>
                          <a:schemeClr val="accent2"/>
                        </a:solidFill>
                        <a:effectLst/>
                        <a:latin typeface="Times New Roman" pitchFamily="18" charset="0"/>
                        <a:cs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dirty="0">
                          <a:ln>
                            <a:noFill/>
                          </a:ln>
                          <a:solidFill>
                            <a:srgbClr val="0000FF"/>
                          </a:solidFill>
                          <a:effectLst/>
                          <a:latin typeface="Times New Roman" pitchFamily="18" charset="0"/>
                          <a:cs typeface="Times New Roman" pitchFamily="18" charset="0"/>
                        </a:rPr>
                        <a:t>Đủ tiền xóa nạn mù chữ cho toàn thế giới.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1800" b="1" i="0" u="none" strike="noStrike" cap="none" normalizeH="0" baseline="0" dirty="0">
                        <a:ln>
                          <a:noFill/>
                        </a:ln>
                        <a:solidFill>
                          <a:srgbClr val="0000FF"/>
                        </a:solidFill>
                        <a:effectLst/>
                        <a:latin typeface="+mj-lt"/>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195" name="Rectangle 25"/>
          <p:cNvSpPr>
            <a:spLocks noChangeArrowheads="1"/>
          </p:cNvSpPr>
          <p:nvPr/>
        </p:nvSpPr>
        <p:spPr bwMode="auto">
          <a:xfrm>
            <a:off x="6242050" y="698500"/>
            <a:ext cx="38211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kumimoji="1" lang="en-US" altLang="vi-VN" sz="2800" b="1">
                <a:solidFill>
                  <a:srgbClr val="FF0000"/>
                </a:solidFill>
                <a:ea typeface="-소망M"/>
                <a:cs typeface="-소망M"/>
              </a:rPr>
              <a:t>Chi phí đầu tư cho các </a:t>
            </a:r>
          </a:p>
          <a:p>
            <a:pPr algn="ctr" eaLnBrk="1" hangingPunct="1"/>
            <a:r>
              <a:rPr kumimoji="1" lang="en-US" altLang="vi-VN" sz="2800" b="1">
                <a:solidFill>
                  <a:srgbClr val="FF0000"/>
                </a:solidFill>
                <a:ea typeface="-소망M"/>
                <a:cs typeface="-소망M"/>
              </a:rPr>
              <a:t>lĩnh vực đời sống xã hội</a:t>
            </a:r>
          </a:p>
        </p:txBody>
      </p:sp>
      <p:pic>
        <p:nvPicPr>
          <p:cNvPr id="50196" name="Picture 26"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1371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27"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3643313"/>
            <a:ext cx="1447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Rectangle 32"/>
          <p:cNvSpPr>
            <a:spLocks noChangeArrowheads="1"/>
          </p:cNvSpPr>
          <p:nvPr/>
        </p:nvSpPr>
        <p:spPr bwMode="auto">
          <a:xfrm>
            <a:off x="6172200" y="1981200"/>
            <a:ext cx="533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altLang="vi-VN" sz="2200" b="1">
                <a:solidFill>
                  <a:srgbClr val="0000CC"/>
                </a:solidFill>
                <a:cs typeface="Arial" pitchFamily="34" charset="0"/>
              </a:rPr>
              <a:t>Đủ để giải quyết những vấn đề cấp bách, cứu trợ y tế, giáo dục cho 500 triệu trẻ em nghèo trên thế giới (Chương trình UNICEF, năm 1982)</a:t>
            </a:r>
          </a:p>
        </p:txBody>
      </p:sp>
      <p:sp>
        <p:nvSpPr>
          <p:cNvPr id="50199" name="Rectangle 34"/>
          <p:cNvSpPr>
            <a:spLocks noChangeArrowheads="1"/>
          </p:cNvSpPr>
          <p:nvPr/>
        </p:nvSpPr>
        <p:spPr bwMode="auto">
          <a:xfrm>
            <a:off x="6219825" y="3700463"/>
            <a:ext cx="528637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vi-VN" sz="2200" b="1">
                <a:solidFill>
                  <a:srgbClr val="0000FF"/>
                </a:solidFill>
                <a:cs typeface="Arial" pitchFamily="34" charset="0"/>
              </a:rPr>
              <a:t>Đủ tiền phòng bệnh 14 năm, phòng bệnh sốt rét cho 1 tỉ người và cứu 14  triệu trẻ em châu Phi</a:t>
            </a:r>
          </a:p>
        </p:txBody>
      </p:sp>
      <p:sp>
        <p:nvSpPr>
          <p:cNvPr id="50200" name="Text Box 40"/>
          <p:cNvSpPr txBox="1">
            <a:spLocks noChangeArrowheads="1"/>
          </p:cNvSpPr>
          <p:nvPr/>
        </p:nvSpPr>
        <p:spPr bwMode="auto">
          <a:xfrm>
            <a:off x="1489075" y="6210300"/>
            <a:ext cx="9461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vi-VN" b="1" i="1">
                <a:solidFill>
                  <a:srgbClr val="000000"/>
                </a:solidFill>
                <a:latin typeface="Times New Roman" pitchFamily="18" charset="0"/>
              </a:rPr>
              <a:t>Trích “Đấu tranh cho một thế giới hoà bình” (Gacxia Macket)</a:t>
            </a:r>
          </a:p>
        </p:txBody>
      </p:sp>
      <p:sp>
        <p:nvSpPr>
          <p:cNvPr id="50201" name="Rectangle 71"/>
          <p:cNvSpPr>
            <a:spLocks noChangeArrowheads="1"/>
          </p:cNvSpPr>
          <p:nvPr/>
        </p:nvSpPr>
        <p:spPr bwMode="auto">
          <a:xfrm>
            <a:off x="914400" y="935038"/>
            <a:ext cx="4210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20000"/>
              </a:spcBef>
            </a:pPr>
            <a:r>
              <a:rPr lang="en-US" altLang="vi-VN" sz="2800" b="1">
                <a:solidFill>
                  <a:srgbClr val="FF0000"/>
                </a:solidFill>
              </a:rPr>
              <a:t>Chi phí chạy đua vũ trang</a:t>
            </a:r>
          </a:p>
        </p:txBody>
      </p:sp>
    </p:spTree>
  </p:cSld>
  <p:clrMapOvr>
    <a:masterClrMapping/>
  </p:clrMapOvr>
  <p:transition>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1"/>
          <p:cNvSpPr txBox="1">
            <a:spLocks noChangeArrowheads="1"/>
          </p:cNvSpPr>
          <p:nvPr/>
        </p:nvSpPr>
        <p:spPr bwMode="auto">
          <a:xfrm>
            <a:off x="1308100" y="344488"/>
            <a:ext cx="10344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a:solidFill>
                  <a:srgbClr val="1368AA"/>
                </a:solidFill>
                <a:cs typeface="Times New Roman" pitchFamily="18" charset="0"/>
              </a:rPr>
              <a:t> </a:t>
            </a:r>
          </a:p>
        </p:txBody>
      </p:sp>
      <p:sp>
        <p:nvSpPr>
          <p:cNvPr id="44" name="Rounded Rectangle 3"/>
          <p:cNvSpPr/>
          <p:nvPr/>
        </p:nvSpPr>
        <p:spPr>
          <a:xfrm>
            <a:off x="425450" y="996950"/>
            <a:ext cx="11461750" cy="1990725"/>
          </a:xfrm>
          <a:prstGeom prst="roundRect">
            <a:avLst>
              <a:gd name="adj" fmla="val 5000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just" eaLnBrk="1" fontAlgn="auto" hangingPunct="1">
              <a:spcBef>
                <a:spcPts val="0"/>
              </a:spcBef>
              <a:spcAft>
                <a:spcPts val="0"/>
              </a:spcAft>
              <a:defRPr/>
            </a:pPr>
            <a:r>
              <a:rPr lang="en-US" sz="2800" b="1" dirty="0">
                <a:solidFill>
                  <a:schemeClr val="tx1"/>
                </a:solidFill>
                <a:latin typeface="Times New Roman" panose="02020603050405020304" pitchFamily="18" charset="0"/>
                <a:cs typeface="Times New Roman" panose="02020603050405020304" pitchFamily="18" charset="0"/>
              </a:rPr>
              <a:t>T</a:t>
            </a:r>
            <a:r>
              <a:rPr lang="vi-VN" sz="2800" b="1" dirty="0">
                <a:solidFill>
                  <a:schemeClr val="tx1"/>
                </a:solidFill>
                <a:latin typeface="Times New Roman" panose="02020603050405020304" pitchFamily="18" charset="0"/>
                <a:cs typeface="Times New Roman" panose="02020603050405020304" pitchFamily="18" charset="0"/>
              </a:rPr>
              <a:t>ình</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hình ở nhiều quốc gia, khu vực và toàn thế giới luôn ở trong tình trạng đối đầu, căng</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thẳng</a:t>
            </a:r>
            <a:r>
              <a:rPr lang="en-US" sz="2800" b="1" dirty="0">
                <a:solidFill>
                  <a:schemeClr val="tx1"/>
                </a:solidFill>
                <a:latin typeface="Times New Roman" panose="02020603050405020304" pitchFamily="18" charset="0"/>
                <a:cs typeface="Times New Roman" panose="02020603050405020304" pitchFamily="18" charset="0"/>
              </a:rPr>
              <a:t>.</a:t>
            </a:r>
            <a:r>
              <a:rPr lang="vi-VN" sz="2800" b="1" dirty="0">
                <a:solidFill>
                  <a:schemeClr val="tx1"/>
                </a:solidFill>
                <a:latin typeface="Times New Roman" panose="02020603050405020304" pitchFamily="18" charset="0"/>
                <a:cs typeface="Times New Roman" panose="02020603050405020304" pitchFamily="18" charset="0"/>
              </a:rPr>
              <a:t> xuất hiện xung đột, chiến tranh cục bộ, như chiến tranh Triều</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Tiên, chiến tranh ở Việt Nam,... thậm chí dẫn đến nguy cơ một cuộc chiến tranh thế</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giới</a:t>
            </a:r>
            <a:endParaRPr lang="en-US" sz="2800" b="1" dirty="0">
              <a:solidFill>
                <a:schemeClr val="tx1"/>
              </a:solidFill>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defRPr/>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7" name="Rounded Rectangle 8"/>
          <p:cNvSpPr/>
          <p:nvPr/>
        </p:nvSpPr>
        <p:spPr>
          <a:xfrm>
            <a:off x="425450" y="3060700"/>
            <a:ext cx="11587163" cy="1857375"/>
          </a:xfrm>
          <a:prstGeom prst="roundRect">
            <a:avLst>
              <a:gd name="adj" fmla="val 50000"/>
            </a:avLst>
          </a:prstGeom>
          <a:ln/>
        </p:spPr>
        <p:style>
          <a:lnRef idx="1">
            <a:schemeClr val="accent2"/>
          </a:lnRef>
          <a:fillRef idx="2">
            <a:schemeClr val="accent2"/>
          </a:fillRef>
          <a:effectRef idx="1">
            <a:schemeClr val="accent2"/>
          </a:effectRef>
          <a:fontRef idx="minor">
            <a:schemeClr val="dk1"/>
          </a:fontRef>
        </p:style>
        <p:txBody>
          <a:bodyPr anchor="ctr"/>
          <a:lstStyle/>
          <a:p>
            <a:pPr algn="just" eaLnBrk="1" fontAlgn="auto" hangingPunct="1">
              <a:spcBef>
                <a:spcPts val="0"/>
              </a:spcBef>
              <a:spcAft>
                <a:spcPts val="0"/>
              </a:spcAft>
              <a:defRPr/>
            </a:pPr>
            <a:r>
              <a:rPr lang="vi-VN" sz="2800" b="1" dirty="0">
                <a:solidFill>
                  <a:schemeClr val="tx1"/>
                </a:solidFill>
                <a:latin typeface="Times New Roman" panose="02020603050405020304" pitchFamily="18" charset="0"/>
                <a:cs typeface="Times New Roman" panose="02020603050405020304" pitchFamily="18" charset="0"/>
              </a:rPr>
              <a:t>Chiến tranh lạnh cũng đưa đến sự chia cắt lãnh thổ, chia rẽ dân tộc,</a:t>
            </a:r>
          </a:p>
          <a:p>
            <a:pPr algn="just" eaLnBrk="1" fontAlgn="auto" hangingPunct="1">
              <a:spcBef>
                <a:spcPts val="0"/>
              </a:spcBef>
              <a:spcAft>
                <a:spcPts val="0"/>
              </a:spcAft>
              <a:defRPr/>
            </a:pPr>
            <a:r>
              <a:rPr lang="vi-VN" sz="2800" b="1" dirty="0">
                <a:solidFill>
                  <a:schemeClr val="tx1"/>
                </a:solidFill>
                <a:latin typeface="Times New Roman" panose="02020603050405020304" pitchFamily="18" charset="0"/>
                <a:cs typeface="Times New Roman" panose="02020603050405020304" pitchFamily="18" charset="0"/>
              </a:rPr>
              <a:t>xung đột tôn giáo,... ở nhiều quốc gia, khu vực với hệ luỵ sâu sắc và lâu dài, như nước</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Đức (1949 – 1989), bán đảo Triều Tiên (1948 đến nay).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9"/>
          <p:cNvSpPr/>
          <p:nvPr/>
        </p:nvSpPr>
        <p:spPr>
          <a:xfrm>
            <a:off x="425450" y="5116513"/>
            <a:ext cx="11587163" cy="163195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b="1">
                <a:solidFill>
                  <a:schemeClr val="tx1"/>
                </a:solidFill>
                <a:latin typeface="Times New Roman" panose="02020603050405020304" pitchFamily="18" charset="0"/>
                <a:cs typeface="Times New Roman" panose="02020603050405020304" pitchFamily="18" charset="0"/>
              </a:rPr>
              <a:t>Các cường quốc chi rất nhiều tiền của sức người cho chạy đua vũ trang, sản xuất ra những loại vũ khí hủy diệt. Con người nhiều nơi phải chịu nghèo đói dịch bệnh, ô nhiễm môi trường,  phải thiệt mạng do các cuộc chiến tranh cục bộ</a:t>
            </a:r>
            <a:endParaRPr lang="en-US" sz="2800" b="1" dirty="0">
              <a:solidFill>
                <a:schemeClr val="tx1"/>
              </a:solidFill>
              <a:latin typeface="Times New Roman" panose="02020603050405020304" pitchFamily="18" charset="0"/>
              <a:cs typeface="Times New Roman" panose="02020603050405020304" pitchFamily="18" charset="0"/>
            </a:endParaRPr>
          </a:p>
        </p:txBody>
      </p:sp>
      <p:grpSp>
        <p:nvGrpSpPr>
          <p:cNvPr id="51206" name="Group 22"/>
          <p:cNvGrpSpPr>
            <a:grpSpLocks/>
          </p:cNvGrpSpPr>
          <p:nvPr/>
        </p:nvGrpSpPr>
        <p:grpSpPr bwMode="auto">
          <a:xfrm>
            <a:off x="425450" y="14288"/>
            <a:ext cx="10731500" cy="982662"/>
            <a:chOff x="5673522" y="2712937"/>
            <a:chExt cx="6344859" cy="1432126"/>
          </a:xfrm>
        </p:grpSpPr>
        <p:sp>
          <p:nvSpPr>
            <p:cNvPr id="24" name="Rounded Rectangle 3"/>
            <p:cNvSpPr/>
            <p:nvPr/>
          </p:nvSpPr>
          <p:spPr>
            <a:xfrm>
              <a:off x="6095887" y="2712937"/>
              <a:ext cx="5922494" cy="1432126"/>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2800" b="1">
                  <a:solidFill>
                    <a:schemeClr val="bg1"/>
                  </a:solidFill>
                  <a:latin typeface="Times New Roman" panose="02020603050405020304" pitchFamily="18" charset="0"/>
                  <a:cs typeface="Times New Roman" panose="02020603050405020304" pitchFamily="18" charset="0"/>
                </a:rPr>
                <a:t>Hậu quả của Chiến tranh lạnh</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5" name="Oval 24"/>
            <p:cNvSpPr/>
            <p:nvPr/>
          </p:nvSpPr>
          <p:spPr>
            <a:xfrm>
              <a:off x="5673522" y="2997511"/>
              <a:ext cx="521855" cy="844470"/>
            </a:xfrm>
            <a:prstGeom prst="ellipse">
              <a:avLst/>
            </a:prstGeom>
            <a:solidFill>
              <a:srgbClr val="CB1B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a:solidFill>
                    <a:schemeClr val="bg1"/>
                  </a:solidFill>
                </a:rPr>
                <a:t>3</a:t>
              </a:r>
              <a:endParaRPr lang="en-US">
                <a:solidFill>
                  <a:schemeClr val="bg1"/>
                </a:solidFill>
              </a:endParaRPr>
            </a:p>
          </p:txBody>
        </p:sp>
      </p:grpSp>
      <p:pic>
        <p:nvPicPr>
          <p:cNvPr id="51207" name="Picture 2" descr="Hình ảnh Tay Cầm Bút PNG, Vector, PSD, và biểu tượng để tải về miễn phí |  png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184150"/>
            <a:ext cx="74771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Tm="1443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animBg="1"/>
      <p:bldP spid="47"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1"/>
          <p:cNvSpPr txBox="1">
            <a:spLocks noChangeArrowheads="1"/>
          </p:cNvSpPr>
          <p:nvPr/>
        </p:nvSpPr>
        <p:spPr bwMode="auto">
          <a:xfrm>
            <a:off x="488950" y="1114425"/>
            <a:ext cx="3316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4000">
                <a:solidFill>
                  <a:srgbClr val="CB1B16"/>
                </a:solidFill>
                <a:latin typeface="Segoe UI Black" pitchFamily="34" charset="0"/>
                <a:ea typeface="Segoe UI Black" pitchFamily="34" charset="0"/>
                <a:cs typeface="Segoe UI Black" pitchFamily="34" charset="0"/>
              </a:rPr>
              <a:t>NỘI DUNG BÀI HỌC</a:t>
            </a:r>
            <a:endParaRPr lang="en-US" altLang="en-US" sz="4000">
              <a:solidFill>
                <a:srgbClr val="CB1B16"/>
              </a:solidFill>
              <a:latin typeface="Segoe UI Black" pitchFamily="34" charset="0"/>
              <a:ea typeface="Segoe UI Black" pitchFamily="34" charset="0"/>
              <a:cs typeface="Segoe UI Black" pitchFamily="34" charset="0"/>
            </a:endParaRPr>
          </a:p>
        </p:txBody>
      </p:sp>
      <p:grpSp>
        <p:nvGrpSpPr>
          <p:cNvPr id="17" name="Group 16"/>
          <p:cNvGrpSpPr>
            <a:grpSpLocks/>
          </p:cNvGrpSpPr>
          <p:nvPr/>
        </p:nvGrpSpPr>
        <p:grpSpPr bwMode="auto">
          <a:xfrm>
            <a:off x="3973513" y="1076325"/>
            <a:ext cx="7713662" cy="1431925"/>
            <a:chOff x="5673522" y="1045240"/>
            <a:chExt cx="6344859" cy="1432126"/>
          </a:xfrm>
        </p:grpSpPr>
        <p:sp>
          <p:nvSpPr>
            <p:cNvPr id="13" name="Rounded Rectangle 3"/>
            <p:cNvSpPr/>
            <p:nvPr/>
          </p:nvSpPr>
          <p:spPr>
            <a:xfrm>
              <a:off x="6096600" y="1045240"/>
              <a:ext cx="5921781" cy="1432126"/>
            </a:xfrm>
            <a:prstGeom prst="roundRect">
              <a:avLst>
                <a:gd name="adj" fmla="val 11559"/>
              </a:avLst>
            </a:prstGeom>
            <a:solidFill>
              <a:srgbClr val="4091C9"/>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dẫn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Chiến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tranh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lạnh</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4" name="Oval 13"/>
            <p:cNvSpPr/>
            <p:nvPr/>
          </p:nvSpPr>
          <p:spPr>
            <a:xfrm>
              <a:off x="5673522" y="1364373"/>
              <a:ext cx="844849" cy="844669"/>
            </a:xfrm>
            <a:prstGeom prst="ellipse">
              <a:avLst/>
            </a:prstGeom>
            <a:solidFill>
              <a:srgbClr val="CB1B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600">
                  <a:solidFill>
                    <a:schemeClr val="bg1"/>
                  </a:solidFill>
                </a:rPr>
                <a:t>1</a:t>
              </a:r>
              <a:endParaRPr lang="en-US" sz="2000">
                <a:solidFill>
                  <a:schemeClr val="bg1"/>
                </a:solidFill>
              </a:endParaRPr>
            </a:p>
          </p:txBody>
        </p:sp>
      </p:grpSp>
      <p:grpSp>
        <p:nvGrpSpPr>
          <p:cNvPr id="18" name="Group 17"/>
          <p:cNvGrpSpPr>
            <a:grpSpLocks/>
          </p:cNvGrpSpPr>
          <p:nvPr/>
        </p:nvGrpSpPr>
        <p:grpSpPr bwMode="auto">
          <a:xfrm>
            <a:off x="3973513" y="2743200"/>
            <a:ext cx="7713662" cy="1431925"/>
            <a:chOff x="5673522" y="2712937"/>
            <a:chExt cx="6344859" cy="1432126"/>
          </a:xfrm>
        </p:grpSpPr>
        <p:sp>
          <p:nvSpPr>
            <p:cNvPr id="10" name="Rounded Rectangle 3"/>
            <p:cNvSpPr/>
            <p:nvPr/>
          </p:nvSpPr>
          <p:spPr>
            <a:xfrm>
              <a:off x="6096600" y="2712937"/>
              <a:ext cx="5921781" cy="1432126"/>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3200">
                  <a:solidFill>
                    <a:schemeClr val="bg1"/>
                  </a:solidFill>
                  <a:latin typeface="Times New Roman" panose="02020603050405020304" pitchFamily="18" charset="0"/>
                  <a:cs typeface="Times New Roman" panose="02020603050405020304" pitchFamily="18" charset="0"/>
                </a:rPr>
                <a:t>Biểu hiện của Chiến tranh lạnh</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5" name="Oval 14"/>
            <p:cNvSpPr/>
            <p:nvPr/>
          </p:nvSpPr>
          <p:spPr>
            <a:xfrm>
              <a:off x="5673522" y="2997140"/>
              <a:ext cx="844849" cy="844669"/>
            </a:xfrm>
            <a:prstGeom prst="ellipse">
              <a:avLst/>
            </a:prstGeom>
            <a:solidFill>
              <a:srgbClr val="CB1B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600">
                  <a:solidFill>
                    <a:schemeClr val="bg1"/>
                  </a:solidFill>
                </a:rPr>
                <a:t>2</a:t>
              </a:r>
              <a:endParaRPr lang="en-US" sz="2000">
                <a:solidFill>
                  <a:schemeClr val="bg1"/>
                </a:solidFill>
              </a:endParaRPr>
            </a:p>
          </p:txBody>
        </p:sp>
      </p:grpSp>
      <p:pic>
        <p:nvPicPr>
          <p:cNvPr id="11269" name="!!A1" descr="21 Books Highly Recommended by Successful Executives | Inc.com"/>
          <p:cNvPicPr>
            <a:picLocks noChangeAspect="1" noChangeArrowheads="1"/>
          </p:cNvPicPr>
          <p:nvPr/>
        </p:nvPicPr>
        <p:blipFill>
          <a:blip r:embed="rId2">
            <a:extLst>
              <a:ext uri="{28A0092B-C50C-407E-A947-70E740481C1C}">
                <a14:useLocalDpi xmlns:a14="http://schemas.microsoft.com/office/drawing/2010/main" val="0"/>
              </a:ext>
            </a:extLst>
          </a:blip>
          <a:srcRect r="36559"/>
          <a:stretch>
            <a:fillRect/>
          </a:stretch>
        </p:blipFill>
        <p:spPr bwMode="auto">
          <a:xfrm>
            <a:off x="-277813" y="2392363"/>
            <a:ext cx="4581526"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457950"/>
            <a:ext cx="12192000" cy="4000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 name="Group 10"/>
          <p:cNvGrpSpPr>
            <a:grpSpLocks/>
          </p:cNvGrpSpPr>
          <p:nvPr/>
        </p:nvGrpSpPr>
        <p:grpSpPr bwMode="auto">
          <a:xfrm>
            <a:off x="4044950" y="4508500"/>
            <a:ext cx="7715250" cy="1431925"/>
            <a:chOff x="5673522" y="2712937"/>
            <a:chExt cx="6344859" cy="1432126"/>
          </a:xfrm>
        </p:grpSpPr>
        <p:sp>
          <p:nvSpPr>
            <p:cNvPr id="12" name="Rounded Rectangle 3"/>
            <p:cNvSpPr/>
            <p:nvPr/>
          </p:nvSpPr>
          <p:spPr>
            <a:xfrm>
              <a:off x="6096513" y="2712937"/>
              <a:ext cx="5921868" cy="1432126"/>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3200">
                  <a:solidFill>
                    <a:schemeClr val="bg1"/>
                  </a:solidFill>
                  <a:latin typeface="Times New Roman" panose="02020603050405020304" pitchFamily="18" charset="0"/>
                  <a:cs typeface="Times New Roman" panose="02020603050405020304" pitchFamily="18" charset="0"/>
                </a:rPr>
                <a:t>Hậu quả của Chiến tranh lạnh</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5673522" y="2997140"/>
              <a:ext cx="844676" cy="844669"/>
            </a:xfrm>
            <a:prstGeom prst="ellipse">
              <a:avLst/>
            </a:prstGeom>
            <a:solidFill>
              <a:srgbClr val="CB1B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a:solidFill>
                    <a:schemeClr val="bg1"/>
                  </a:solidFill>
                </a:rPr>
                <a:t>3</a:t>
              </a:r>
              <a:endParaRPr lang="en-US" sz="2000">
                <a:solidFill>
                  <a:schemeClr val="bg1"/>
                </a:solidFill>
              </a:endParaRPr>
            </a:p>
          </p:txBody>
        </p:sp>
      </p:grpSp>
    </p:spTree>
  </p:cSld>
  <p:clrMapOvr>
    <a:masterClrMapping/>
  </p:clrMapOvr>
  <p:transition spd="slow" advTm="1745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1000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accel="10000" fill="hold" nodeType="withEffect">
                                  <p:stCondLst>
                                    <p:cond delay="1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accel="1000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media.doisongphapluat.com/266/2014/3/14/thegioi-chat-doc-da-cam-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725" y="0"/>
            <a:ext cx="62642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Hình ảnh trẻ em Việt Nam bị chất độc da cam lên báo Anh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3"/>
            <a:ext cx="583247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3"/>
          <p:cNvSpPr>
            <a:spLocks noChangeArrowheads="1"/>
          </p:cNvSpPr>
          <p:nvPr/>
        </p:nvSpPr>
        <p:spPr bwMode="auto">
          <a:xfrm>
            <a:off x="44450" y="5651500"/>
            <a:ext cx="5883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sz="2400" b="1">
                <a:solidFill>
                  <a:srgbClr val="FF0000"/>
                </a:solidFill>
              </a:rPr>
              <a:t>Một em bé </a:t>
            </a:r>
            <a:r>
              <a:rPr lang="en-US" altLang="en-US" sz="2400" b="1">
                <a:solidFill>
                  <a:srgbClr val="FF0000"/>
                </a:solidFill>
              </a:rPr>
              <a:t>ở Việt Nam</a:t>
            </a:r>
            <a:r>
              <a:rPr lang="vi-VN" altLang="en-US" sz="2400" b="1">
                <a:solidFill>
                  <a:srgbClr val="FF0000"/>
                </a:solidFill>
              </a:rPr>
              <a:t> đang phải chống chọi từng ngày với những di chứng mà chất độc dioxin gây ra.</a:t>
            </a:r>
            <a:endParaRPr lang="en-US" altLang="en-US" sz="2400" b="1">
              <a:solidFill>
                <a:srgbClr val="FF0000"/>
              </a:solidFill>
            </a:endParaRPr>
          </a:p>
        </p:txBody>
      </p:sp>
      <p:sp>
        <p:nvSpPr>
          <p:cNvPr id="52229" name="Rectangle 4"/>
          <p:cNvSpPr>
            <a:spLocks noChangeArrowheads="1"/>
          </p:cNvSpPr>
          <p:nvPr/>
        </p:nvSpPr>
        <p:spPr bwMode="auto">
          <a:xfrm>
            <a:off x="5927725" y="5272088"/>
            <a:ext cx="6251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sz="2400" b="1">
                <a:solidFill>
                  <a:srgbClr val="FF0000"/>
                </a:solidFill>
              </a:rPr>
              <a:t>Trong 10 năm, từ 1961 đến 1971,  quân đội Mỹ đã rải hơn 18,2 triệu gallon chất độc da cam với thành phần chứa dioxin xuống hơn 10% diện tích đất ở miền Nam Việt Nam.</a:t>
            </a:r>
            <a:endParaRPr lang="en-US" altLang="en-US" sz="2400" b="1">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ao Ma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477838"/>
            <a:ext cx="9458325"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Bush_and_Gorbachev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457200"/>
            <a:ext cx="9936163" cy="5562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3492" name="Rectangle 4"/>
          <p:cNvSpPr>
            <a:spLocks noChangeArrowheads="1"/>
          </p:cNvSpPr>
          <p:nvPr/>
        </p:nvSpPr>
        <p:spPr bwMode="auto">
          <a:xfrm>
            <a:off x="1422400" y="6019800"/>
            <a:ext cx="6151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a:cs typeface="Times New Roman" pitchFamily="18" charset="0"/>
              </a:rPr>
              <a:t>Bush, Gorbachov tại Hội nghị Malta,1989</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edge">
                                      <p:cBhvr>
                                        <p:cTn id="7" dur="2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checkerboard(across)">
                                      <p:cBhvr>
                                        <p:cTn id="12" dur="500"/>
                                        <p:tgtEl>
                                          <p:spTgt spid="63491"/>
                                        </p:tgtEl>
                                      </p:cBhvr>
                                    </p:animEffect>
                                  </p:childTnLst>
                                </p:cTn>
                              </p:par>
                            </p:childTnLst>
                          </p:cTn>
                        </p:par>
                        <p:par>
                          <p:cTn id="13" fill="hold" nodeType="afterGroup">
                            <p:stCondLst>
                              <p:cond delay="500"/>
                            </p:stCondLst>
                            <p:childTnLst>
                              <p:par>
                                <p:cTn id="14" presetID="13" presetClass="entr" presetSubtype="16" fill="hold" grpId="0" nodeType="afterEffect">
                                  <p:stCondLst>
                                    <p:cond delay="0"/>
                                  </p:stCondLst>
                                  <p:childTnLst>
                                    <p:set>
                                      <p:cBhvr>
                                        <p:cTn id="15" dur="1" fill="hold">
                                          <p:stCondLst>
                                            <p:cond delay="0"/>
                                          </p:stCondLst>
                                        </p:cTn>
                                        <p:tgtEl>
                                          <p:spTgt spid="63492"/>
                                        </p:tgtEl>
                                        <p:attrNameLst>
                                          <p:attrName>style.visibility</p:attrName>
                                        </p:attrNameLst>
                                      </p:cBhvr>
                                      <p:to>
                                        <p:strVal val="visible"/>
                                      </p:to>
                                    </p:set>
                                    <p:animEffect transition="in" filter="plus(in)">
                                      <p:cBhvr>
                                        <p:cTn id="16" dur="2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8000" y="1676400"/>
            <a:ext cx="9652000" cy="5181600"/>
          </a:xfrm>
        </p:spPr>
      </p:pic>
      <p:sp>
        <p:nvSpPr>
          <p:cNvPr id="10" name="Right Arrow 9"/>
          <p:cNvSpPr/>
          <p:nvPr/>
        </p:nvSpPr>
        <p:spPr>
          <a:xfrm rot="665858" flipV="1">
            <a:off x="3600450" y="3482975"/>
            <a:ext cx="798513" cy="404813"/>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013" name="TextBox 7"/>
          <p:cNvSpPr txBox="1">
            <a:spLocks noChangeArrowheads="1"/>
          </p:cNvSpPr>
          <p:nvPr/>
        </p:nvSpPr>
        <p:spPr bwMode="auto">
          <a:xfrm>
            <a:off x="7897813" y="2600325"/>
            <a:ext cx="4294187" cy="39703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eaLnBrk="1" fontAlgn="auto" hangingPunct="1">
              <a:spcBef>
                <a:spcPts val="0"/>
              </a:spcBef>
              <a:spcAft>
                <a:spcPts val="0"/>
              </a:spcAft>
              <a:defRPr/>
            </a:pPr>
            <a:r>
              <a:rPr lang="en-US" sz="2800" b="1" dirty="0" err="1">
                <a:solidFill>
                  <a:schemeClr val="tx1"/>
                </a:solidFill>
                <a:latin typeface="Times New Roman" pitchFamily="18" charset="0"/>
                <a:cs typeface="Times New Roman" pitchFamily="18" charset="0"/>
              </a:rPr>
              <a:t>Tháng</a:t>
            </a:r>
            <a:r>
              <a:rPr lang="en-US" sz="2800" b="1" dirty="0">
                <a:solidFill>
                  <a:schemeClr val="tx1"/>
                </a:solidFill>
                <a:latin typeface="Times New Roman" pitchFamily="18" charset="0"/>
                <a:cs typeface="Times New Roman" pitchFamily="18" charset="0"/>
              </a:rPr>
              <a:t> 12/1989, </a:t>
            </a:r>
            <a:r>
              <a:rPr lang="en-US" sz="2800" b="1" dirty="0" err="1">
                <a:solidFill>
                  <a:schemeClr val="tx1"/>
                </a:solidFill>
                <a:latin typeface="Times New Roman" pitchFamily="18" charset="0"/>
                <a:cs typeface="Times New Roman" pitchFamily="18" charset="0"/>
              </a:rPr>
              <a:t>trong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cuộc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gặp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không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chính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thức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tại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đảo</a:t>
            </a:r>
            <a:r>
              <a:rPr lang="en-US" sz="2800" b="1" dirty="0">
                <a:solidFill>
                  <a:schemeClr val="tx1"/>
                </a:solidFill>
                <a:latin typeface="Times New Roman" pitchFamily="18" charset="0"/>
                <a:cs typeface="Times New Roman" pitchFamily="18" charset="0"/>
              </a:rPr>
              <a:t> Manta (</a:t>
            </a:r>
            <a:r>
              <a:rPr lang="en-US" sz="2800" b="1" dirty="0" err="1">
                <a:solidFill>
                  <a:schemeClr val="tx1"/>
                </a:solidFill>
                <a:latin typeface="Times New Roman" pitchFamily="18" charset="0"/>
                <a:cs typeface="Times New Roman" pitchFamily="18" charset="0"/>
              </a:rPr>
              <a:t>Địa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Trung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Hải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Tổng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thư</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Đảng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Công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sản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LiênXô</a:t>
            </a:r>
            <a:r>
              <a:rPr lang="en-US" sz="2800" b="1" dirty="0">
                <a:solidFill>
                  <a:schemeClr val="tx1"/>
                </a:solidFill>
                <a:latin typeface="Times New Roman" pitchFamily="18" charset="0"/>
                <a:cs typeface="Times New Roman" pitchFamily="18" charset="0"/>
              </a:rPr>
              <a:t> </a:t>
            </a:r>
            <a:r>
              <a:rPr lang="vi-VN" sz="2800" b="1" dirty="0">
                <a:solidFill>
                  <a:schemeClr val="tx1"/>
                </a:solidFill>
                <a:latin typeface="Times New Roman" pitchFamily="18" charset="0"/>
                <a:cs typeface="Times New Roman" pitchFamily="18" charset="0"/>
              </a:rPr>
              <a:t>G</a:t>
            </a:r>
            <a:r>
              <a:rPr lang="en-US" sz="2800" b="1" dirty="0" err="1">
                <a:solidFill>
                  <a:schemeClr val="tx1"/>
                </a:solidFill>
                <a:latin typeface="Times New Roman" pitchFamily="18" charset="0"/>
                <a:cs typeface="Times New Roman" pitchFamily="18" charset="0"/>
              </a:rPr>
              <a:t>oocbachop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Tổng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thống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Mĩ</a:t>
            </a:r>
            <a:r>
              <a:rPr lang="en-US" sz="2800" b="1" dirty="0">
                <a:solidFill>
                  <a:schemeClr val="tx1"/>
                </a:solidFill>
                <a:latin typeface="Times New Roman" pitchFamily="18" charset="0"/>
                <a:cs typeface="Times New Roman" pitchFamily="18" charset="0"/>
              </a:rPr>
              <a:t> Bush (cha) </a:t>
            </a:r>
            <a:r>
              <a:rPr lang="en-US" sz="2800" b="1" dirty="0" err="1">
                <a:solidFill>
                  <a:schemeClr val="tx1"/>
                </a:solidFill>
                <a:latin typeface="Times New Roman" pitchFamily="18" charset="0"/>
                <a:cs typeface="Times New Roman" pitchFamily="18" charset="0"/>
              </a:rPr>
              <a:t>cùng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tuyên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bố</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chấm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dứt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Chiến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tranh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lạnh</a:t>
            </a:r>
            <a:r>
              <a:rPr lang="en-US" sz="2800" b="1" dirty="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pic>
        <p:nvPicPr>
          <p:cNvPr id="12" name="Picture 4" descr="Bush_and_Gorbachev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0050"/>
            <a:ext cx="3556000" cy="2362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4278" name="!!T1"/>
          <p:cNvSpPr>
            <a:spLocks noGrp="1" noChangeArrowheads="1"/>
          </p:cNvSpPr>
          <p:nvPr>
            <p:ph type="title"/>
          </p:nvPr>
        </p:nvSpPr>
        <p:spPr>
          <a:xfrm>
            <a:off x="0" y="0"/>
            <a:ext cx="12192000" cy="1905000"/>
          </a:xfrm>
        </p:spPr>
        <p:txBody>
          <a:bodyPr>
            <a:spAutoFit/>
          </a:bodyPr>
          <a:lstStyle/>
          <a:p>
            <a:pPr algn="ctr" eaLnBrk="1" hangingPunct="1"/>
            <a:r>
              <a:rPr lang="en-US" altLang="en-US" sz="4000" smtClean="0">
                <a:solidFill>
                  <a:srgbClr val="CB1B16"/>
                </a:solidFill>
                <a:latin typeface="Segoe UI Black" pitchFamily="34" charset="0"/>
                <a:ea typeface="Segoe UI Black" pitchFamily="34" charset="0"/>
                <a:cs typeface="Segoe UI Black" pitchFamily="34" charset="0"/>
              </a:rPr>
              <a:t>Bài 9: CHIẾN TRANH LẠNH( 1947-1989)</a:t>
            </a:r>
          </a:p>
        </p:txBody>
      </p:sp>
      <p:grpSp>
        <p:nvGrpSpPr>
          <p:cNvPr id="8" name="Group 7"/>
          <p:cNvGrpSpPr>
            <a:grpSpLocks/>
          </p:cNvGrpSpPr>
          <p:nvPr/>
        </p:nvGrpSpPr>
        <p:grpSpPr bwMode="auto">
          <a:xfrm>
            <a:off x="312738" y="1231900"/>
            <a:ext cx="10844212" cy="938213"/>
            <a:chOff x="5673524" y="3295285"/>
            <a:chExt cx="6344857" cy="1432118"/>
          </a:xfrm>
        </p:grpSpPr>
        <p:sp>
          <p:nvSpPr>
            <p:cNvPr id="9" name="Rounded Rectangle 3"/>
            <p:cNvSpPr/>
            <p:nvPr/>
          </p:nvSpPr>
          <p:spPr>
            <a:xfrm>
              <a:off x="6096143" y="3295285"/>
              <a:ext cx="5922238" cy="1432118"/>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2800" b="1">
                  <a:solidFill>
                    <a:schemeClr val="bg1"/>
                  </a:solidFill>
                  <a:latin typeface="Times New Roman" panose="02020603050405020304" pitchFamily="18" charset="0"/>
                  <a:cs typeface="Times New Roman" panose="02020603050405020304" pitchFamily="18" charset="0"/>
                </a:rPr>
                <a:t>Hậu quả của Chiến tranh lạnh</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673524" y="3610302"/>
              <a:ext cx="485779" cy="845701"/>
            </a:xfrm>
            <a:prstGeom prst="ellipse">
              <a:avLst/>
            </a:prstGeom>
            <a:solidFill>
              <a:srgbClr val="CB1B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a:solidFill>
                    <a:schemeClr val="bg1"/>
                  </a:solidFill>
                </a:rPr>
                <a:t>3</a:t>
              </a:r>
              <a:endParaRPr lang="en-US">
                <a:solidFill>
                  <a:schemeClr val="bg1"/>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ppt_x"/>
                                          </p:val>
                                        </p:tav>
                                        <p:tav tm="100000">
                                          <p:val>
                                            <p:strVal val="#ppt_x"/>
                                          </p:val>
                                        </p:tav>
                                      </p:tavLst>
                                    </p:anim>
                                    <p:anim calcmode="lin" valueType="num">
                                      <p:cBhvr additive="base">
                                        <p:cTn id="14" dur="2000" fill="hold"/>
                                        <p:tgtEl>
                                          <p:spTgt spid="12"/>
                                        </p:tgtEl>
                                        <p:attrNameLst>
                                          <p:attrName>ppt_y</p:attrName>
                                        </p:attrNameLst>
                                      </p:cBhvr>
                                      <p:tavLst>
                                        <p:tav tm="0">
                                          <p:val>
                                            <p:strVal val="1+#ppt_h/2"/>
                                          </p:val>
                                        </p:tav>
                                        <p:tav tm="100000">
                                          <p:val>
                                            <p:strVal val="#ppt_y"/>
                                          </p:val>
                                        </p:tav>
                                      </p:tavLst>
                                    </p:anim>
                                  </p:childTnLst>
                                </p:cTn>
                              </p:par>
                              <p:par>
                                <p:cTn id="15" presetID="21"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500"/>
                                        <p:tgtEl>
                                          <p:spTgt spid="10"/>
                                        </p:tgtEl>
                                      </p:cBhvr>
                                    </p:animEffect>
                                  </p:childTnLst>
                                </p:cTn>
                              </p:par>
                              <p:par>
                                <p:cTn id="18" presetID="2" presetClass="entr" presetSubtype="4" accel="10000" fill="hold"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ppt_x"/>
                                          </p:val>
                                        </p:tav>
                                        <p:tav tm="100000">
                                          <p:val>
                                            <p:strVal val="#ppt_x"/>
                                          </p:val>
                                        </p:tav>
                                      </p:tavLst>
                                    </p:anim>
                                    <p:anim calcmode="lin" valueType="num">
                                      <p:cBhvr additive="base">
                                        <p:cTn id="21"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hoc24.vn/images/summary/B%E1%BB%A9c%20t%C6%B0%E1%BB%9Dng%20b%C3%A9c%20lin%20b%E1%BB%8B%20ph%C3%A1%20b%E1%BB%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508000"/>
            <a:ext cx="57245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731838"/>
            <a:ext cx="5656263"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18"/>
          <p:cNvSpPr txBox="1">
            <a:spLocks noChangeArrowheads="1"/>
          </p:cNvSpPr>
          <p:nvPr/>
        </p:nvSpPr>
        <p:spPr bwMode="auto">
          <a:xfrm>
            <a:off x="3844925" y="5589588"/>
            <a:ext cx="4572000" cy="684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400" b="1">
                <a:solidFill>
                  <a:srgbClr val="FF0000"/>
                </a:solidFill>
                <a:cs typeface="Times New Roman" pitchFamily="18" charset="0"/>
              </a:rPr>
              <a:t> Bức tường Beclin sụp đổ, ngày 3/10/1990 Đức tái thống nhất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1"/>
          <p:cNvSpPr txBox="1">
            <a:spLocks noChangeArrowheads="1"/>
          </p:cNvSpPr>
          <p:nvPr/>
        </p:nvSpPr>
        <p:spPr bwMode="auto">
          <a:xfrm>
            <a:off x="1308100" y="344488"/>
            <a:ext cx="10344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b="1">
                <a:solidFill>
                  <a:srgbClr val="1368AA"/>
                </a:solidFill>
                <a:cs typeface="Times New Roman" pitchFamily="18" charset="0"/>
              </a:rPr>
              <a:t>? Tại sao Liên Xô và Mĩ phải tuyên bố chấm dứt chiến tranh lạnh?</a:t>
            </a:r>
          </a:p>
        </p:txBody>
      </p:sp>
      <p:sp>
        <p:nvSpPr>
          <p:cNvPr id="43" name="Rounded Rectangle 2"/>
          <p:cNvSpPr/>
          <p:nvPr/>
        </p:nvSpPr>
        <p:spPr>
          <a:xfrm>
            <a:off x="546100" y="1468438"/>
            <a:ext cx="2133600" cy="501650"/>
          </a:xfrm>
          <a:prstGeom prst="roundRect">
            <a:avLst>
              <a:gd name="adj" fmla="val 50000"/>
            </a:avLst>
          </a:prstGeom>
          <a:solidFill>
            <a:srgbClr val="EF3C2D"/>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Aft>
                <a:spcPts val="0"/>
              </a:spcAft>
              <a:defRPr/>
            </a:pPr>
            <a:r>
              <a:rPr lang="en-US" altLang="en-US" sz="2400" b="1" i="1" dirty="0">
                <a:solidFill>
                  <a:schemeClr val="bg1"/>
                </a:solidFill>
                <a:ea typeface="Calibri" panose="020F0502020204030204" pitchFamily="34" charset="0"/>
                <a:cs typeface="Calibri" panose="020F0502020204030204" pitchFamily="34" charset="0"/>
              </a:rPr>
              <a:t>Nguyên nhân</a:t>
            </a:r>
            <a:endParaRPr lang="en-US" altLang="en-US" sz="2400" b="1" i="1" dirty="0">
              <a:solidFill>
                <a:schemeClr val="bg1"/>
              </a:solidFill>
            </a:endParaRPr>
          </a:p>
        </p:txBody>
      </p:sp>
      <p:sp>
        <p:nvSpPr>
          <p:cNvPr id="44" name="Rounded Rectangle 3"/>
          <p:cNvSpPr/>
          <p:nvPr/>
        </p:nvSpPr>
        <p:spPr>
          <a:xfrm>
            <a:off x="2808288" y="2024063"/>
            <a:ext cx="7440612" cy="822325"/>
          </a:xfrm>
          <a:prstGeom prst="roundRect">
            <a:avLst>
              <a:gd name="adj" fmla="val 5000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just"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Cuộc chạy đua vũ trang làm cho hai siêu cường quá tốn kém và suy giảm thế mạnh</a:t>
            </a:r>
          </a:p>
        </p:txBody>
      </p:sp>
      <p:sp>
        <p:nvSpPr>
          <p:cNvPr id="45" name="Rounded Rectangle 6"/>
          <p:cNvSpPr/>
          <p:nvPr/>
        </p:nvSpPr>
        <p:spPr>
          <a:xfrm>
            <a:off x="2808288" y="2960688"/>
            <a:ext cx="7373937" cy="822325"/>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anchor="ctr"/>
          <a:lstStyle/>
          <a:p>
            <a:pPr algn="just"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Nhiều khó khăn và thách thức đặt ra cho hai nước do sự vươn lên mạnh mẽ của Nhật Bản, Tây Âu…</a:t>
            </a:r>
          </a:p>
        </p:txBody>
      </p:sp>
      <p:sp>
        <p:nvSpPr>
          <p:cNvPr id="47" name="Rounded Rectangle 8"/>
          <p:cNvSpPr/>
          <p:nvPr/>
        </p:nvSpPr>
        <p:spPr>
          <a:xfrm>
            <a:off x="2808288" y="3911600"/>
            <a:ext cx="7373937" cy="1098550"/>
          </a:xfrm>
          <a:prstGeom prst="roundRect">
            <a:avLst>
              <a:gd name="adj" fmla="val 50000"/>
            </a:avLst>
          </a:prstGeom>
          <a:ln/>
        </p:spPr>
        <p:style>
          <a:lnRef idx="1">
            <a:schemeClr val="accent2"/>
          </a:lnRef>
          <a:fillRef idx="2">
            <a:schemeClr val="accent2"/>
          </a:fillRef>
          <a:effectRef idx="1">
            <a:schemeClr val="accent2"/>
          </a:effectRef>
          <a:fontRef idx="minor">
            <a:schemeClr val="dk1"/>
          </a:fontRef>
        </p:style>
        <p:txBody>
          <a:bodyPr anchor="ctr"/>
          <a:lstStyle/>
          <a:p>
            <a:pPr algn="just"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Tác động của CM KHKT và tính 2 mặt của xu thế toàn cầu hóa </a:t>
            </a:r>
            <a:r>
              <a:rPr lang="en-US" sz="2400" dirty="0">
                <a:solidFill>
                  <a:schemeClr val="tx1"/>
                </a:solidFill>
                <a:latin typeface="Times New Roman" panose="02020603050405020304" pitchFamily="18" charset="0"/>
                <a:cs typeface="Times New Roman" panose="02020603050405020304" pitchFamily="18" charset="0"/>
                <a:sym typeface="Wingdings" pitchFamily="2" charset="2"/>
              </a:rPr>
              <a:t> các cường quốc có nhiều vấn đề cần chung tay giải quyết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8" name="Rounded Rectangle 9"/>
          <p:cNvSpPr/>
          <p:nvPr/>
        </p:nvSpPr>
        <p:spPr>
          <a:xfrm>
            <a:off x="2841625" y="5099050"/>
            <a:ext cx="7373938" cy="987425"/>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Liên kết khu vực, hòa hoãn trở thành xu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chung</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2" name="Rectangle 1"/>
          <p:cNvSpPr/>
          <p:nvPr/>
        </p:nvSpPr>
        <p:spPr>
          <a:xfrm>
            <a:off x="1620838" y="1970088"/>
            <a:ext cx="55562" cy="3419475"/>
          </a:xfrm>
          <a:prstGeom prst="rect">
            <a:avLst/>
          </a:prstGeom>
          <a:solidFill>
            <a:srgbClr val="EF3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520825" y="2306638"/>
            <a:ext cx="255588" cy="25717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p:cNvCxnSpPr>
            <a:cxnSpLocks/>
            <a:stCxn id="4" idx="6"/>
            <a:endCxn id="44" idx="1"/>
          </p:cNvCxnSpPr>
          <p:nvPr/>
        </p:nvCxnSpPr>
        <p:spPr>
          <a:xfrm>
            <a:off x="1776413" y="2435225"/>
            <a:ext cx="103187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520825" y="3300413"/>
            <a:ext cx="255588" cy="25717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0" name="Straight Connector 49"/>
          <p:cNvCxnSpPr>
            <a:stCxn id="49" idx="6"/>
          </p:cNvCxnSpPr>
          <p:nvPr/>
        </p:nvCxnSpPr>
        <p:spPr>
          <a:xfrm>
            <a:off x="1776413" y="3429000"/>
            <a:ext cx="103187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520825" y="4251325"/>
            <a:ext cx="255588" cy="25717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4" name="Straight Connector 53"/>
          <p:cNvCxnSpPr>
            <a:stCxn id="53" idx="6"/>
          </p:cNvCxnSpPr>
          <p:nvPr/>
        </p:nvCxnSpPr>
        <p:spPr>
          <a:xfrm>
            <a:off x="1776413" y="4379913"/>
            <a:ext cx="103187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1520825" y="5245100"/>
            <a:ext cx="255588" cy="25558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6" name="Straight Connector 55"/>
          <p:cNvCxnSpPr>
            <a:stCxn id="55" idx="6"/>
          </p:cNvCxnSpPr>
          <p:nvPr/>
        </p:nvCxnSpPr>
        <p:spPr>
          <a:xfrm>
            <a:off x="1776413" y="5373688"/>
            <a:ext cx="103187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advTm="1443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nodeType="afterGroup">
                            <p:stCondLst>
                              <p:cond delay="1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nodeType="afterGroup">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500"/>
                                        <p:tgtEl>
                                          <p:spTgt spid="4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500"/>
                                        <p:tgtEl>
                                          <p:spTgt spid="54"/>
                                        </p:tgtEl>
                                      </p:cBhvr>
                                    </p:animEffect>
                                  </p:childTnLst>
                                </p:cTn>
                              </p:par>
                            </p:childTnLst>
                          </p:cTn>
                        </p:par>
                        <p:par>
                          <p:cTn id="53" fill="hold" nodeType="afterGroup">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nodeType="afterGroup">
                            <p:stCondLst>
                              <p:cond delay="500"/>
                            </p:stCondLst>
                            <p:childTnLst>
                              <p:par>
                                <p:cTn id="63" presetID="22" presetClass="entr" presetSubtype="8"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500"/>
                                        <p:tgtEl>
                                          <p:spTgt spid="56"/>
                                        </p:tgtEl>
                                      </p:cBhvr>
                                    </p:animEffect>
                                  </p:childTnLst>
                                </p:cTn>
                              </p:par>
                            </p:childTnLst>
                          </p:cTn>
                        </p:par>
                        <p:par>
                          <p:cTn id="66" fill="hold" nodeType="afterGroup">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animBg="1"/>
      <p:bldP spid="44" grpId="0" animBg="1"/>
      <p:bldP spid="45" grpId="0" animBg="1"/>
      <p:bldP spid="47" grpId="0" animBg="1"/>
      <p:bldP spid="48" grpId="0" animBg="1"/>
      <p:bldP spid="2" grpId="0" animBg="1"/>
      <p:bldP spid="4" grpId="0" animBg="1"/>
      <p:bldP spid="49" grpId="0" animBg="1"/>
      <p:bldP spid="53" grpId="0" animBg="1"/>
      <p:bldP spid="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7"/>
          <p:cNvGrpSpPr>
            <a:grpSpLocks/>
          </p:cNvGrpSpPr>
          <p:nvPr/>
        </p:nvGrpSpPr>
        <p:grpSpPr bwMode="auto">
          <a:xfrm>
            <a:off x="3879850" y="457200"/>
            <a:ext cx="4432300" cy="584200"/>
            <a:chOff x="3880201" y="457199"/>
            <a:chExt cx="4431598" cy="584776"/>
          </a:xfrm>
        </p:grpSpPr>
        <p:sp>
          <p:nvSpPr>
            <p:cNvPr id="57352" name="TextBox 1"/>
            <p:cNvSpPr txBox="1">
              <a:spLocks noChangeArrowheads="1"/>
            </p:cNvSpPr>
            <p:nvPr/>
          </p:nvSpPr>
          <p:spPr bwMode="auto">
            <a:xfrm>
              <a:off x="3880201" y="457199"/>
              <a:ext cx="4431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3200" b="1">
                  <a:solidFill>
                    <a:srgbClr val="1368AA"/>
                  </a:solidFill>
                  <a:latin typeface="Times New Roman" pitchFamily="18" charset="0"/>
                  <a:cs typeface="Times New Roman" pitchFamily="18" charset="0"/>
                </a:rPr>
                <a:t>CÂU HỎI </a:t>
              </a:r>
              <a:r>
                <a:rPr lang="en-US" altLang="en-US" sz="3200" b="1">
                  <a:solidFill>
                    <a:srgbClr val="1368AA"/>
                  </a:solidFill>
                  <a:latin typeface="Times New Roman" pitchFamily="18" charset="0"/>
                  <a:cs typeface="Times New Roman" pitchFamily="18" charset="0"/>
                </a:rPr>
                <a:t>LUYỆN TẬP</a:t>
              </a:r>
            </a:p>
          </p:txBody>
        </p:sp>
        <p:cxnSp>
          <p:nvCxnSpPr>
            <p:cNvPr id="4" name="Straight Connector 3"/>
            <p:cNvCxnSpPr>
              <a:cxnSpLocks/>
            </p:cNvCxnSpPr>
            <p:nvPr/>
          </p:nvCxnSpPr>
          <p:spPr>
            <a:xfrm>
              <a:off x="4472245" y="1041975"/>
              <a:ext cx="3247511"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5" name="Rectangle 4"/>
          <p:cNvSpPr/>
          <p:nvPr/>
        </p:nvSpPr>
        <p:spPr>
          <a:xfrm>
            <a:off x="1527175" y="1571625"/>
            <a:ext cx="9137650" cy="4981575"/>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lnSpc>
                <a:spcPct val="130000"/>
              </a:lnSpc>
              <a:spcBef>
                <a:spcPts val="0"/>
              </a:spcBef>
              <a:spcAft>
                <a:spcPts val="0"/>
              </a:spcAft>
              <a:defRPr/>
            </a:pPr>
            <a:endParaRPr lang="en-US" sz="2600" b="1" dirty="0">
              <a:solidFill>
                <a:schemeClr val="tx1"/>
              </a:solidFill>
              <a:cs typeface="Times New Roman" panose="02020603050405020304" pitchFamily="18" charset="0"/>
            </a:endParaRPr>
          </a:p>
        </p:txBody>
      </p:sp>
      <p:sp>
        <p:nvSpPr>
          <p:cNvPr id="7" name="TextBox 6"/>
          <p:cNvSpPr>
            <a:spLocks noChangeArrowheads="1"/>
          </p:cNvSpPr>
          <p:nvPr/>
        </p:nvSpPr>
        <p:spPr bwMode="auto">
          <a:xfrm>
            <a:off x="690563" y="1246188"/>
            <a:ext cx="4389437" cy="650875"/>
          </a:xfrm>
          <a:prstGeom prst="parallelogram">
            <a:avLst>
              <a:gd name="adj" fmla="val 24946"/>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800" b="1">
                <a:solidFill>
                  <a:schemeClr val="bg1"/>
                </a:solidFill>
                <a:cs typeface="Times New Roman" pitchFamily="18" charset="0"/>
              </a:rPr>
              <a:t>Câu 1</a:t>
            </a:r>
          </a:p>
        </p:txBody>
      </p:sp>
      <p:sp>
        <p:nvSpPr>
          <p:cNvPr id="3" name="TextBox 2"/>
          <p:cNvSpPr txBox="1">
            <a:spLocks noChangeArrowheads="1"/>
          </p:cNvSpPr>
          <p:nvPr/>
        </p:nvSpPr>
        <p:spPr bwMode="auto">
          <a:xfrm>
            <a:off x="1919288" y="2303463"/>
            <a:ext cx="8745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vi-VN" altLang="en-US" sz="2400" b="1"/>
              <a:t>Mĩ phá</a:t>
            </a:r>
            <a:r>
              <a:rPr lang="pt-BR" altLang="en-US" sz="2400" b="1"/>
              <a:t>t </a:t>
            </a:r>
            <a:r>
              <a:rPr lang="vi-VN" altLang="en-US" sz="2400" b="1"/>
              <a:t>độ</a:t>
            </a:r>
            <a:r>
              <a:rPr lang="pt-BR" altLang="en-US" sz="2400" b="1"/>
              <a:t>ng </a:t>
            </a:r>
            <a:r>
              <a:rPr lang="vi-VN" altLang="en-US" sz="2400" b="1"/>
              <a:t>cuộ</a:t>
            </a:r>
            <a:r>
              <a:rPr lang="pt-BR" altLang="en-US" sz="2400" b="1"/>
              <a:t>c </a:t>
            </a:r>
            <a:r>
              <a:rPr lang="vi-VN" altLang="en-US" sz="2400" b="1"/>
              <a:t>Chiế</a:t>
            </a:r>
            <a:r>
              <a:rPr lang="pt-BR" altLang="en-US" sz="2400" b="1"/>
              <a:t>n tranh </a:t>
            </a:r>
            <a:r>
              <a:rPr lang="vi-VN" altLang="en-US" sz="2400" b="1"/>
              <a:t>lạ</a:t>
            </a:r>
            <a:r>
              <a:rPr lang="pt-BR" altLang="en-US" sz="2400" b="1"/>
              <a:t>nh </a:t>
            </a:r>
            <a:r>
              <a:rPr lang="vi-VN" altLang="en-US" sz="2400" b="1"/>
              <a:t>chố</a:t>
            </a:r>
            <a:r>
              <a:rPr lang="pt-BR" altLang="en-US" sz="2400" b="1"/>
              <a:t>ng Liên Xô </a:t>
            </a:r>
            <a:r>
              <a:rPr lang="vi-VN" altLang="en-US" sz="2400" b="1"/>
              <a:t>và cá</a:t>
            </a:r>
            <a:r>
              <a:rPr lang="pt-BR" altLang="en-US" sz="2400" b="1"/>
              <a:t>c </a:t>
            </a:r>
            <a:r>
              <a:rPr lang="vi-VN" altLang="en-US" sz="2400" b="1"/>
              <a:t>nướ</a:t>
            </a:r>
            <a:r>
              <a:rPr lang="pt-BR" altLang="en-US" sz="2400" b="1"/>
              <a:t>c XHCN </a:t>
            </a:r>
            <a:r>
              <a:rPr lang="vi-VN" altLang="en-US" sz="2400" b="1"/>
              <a:t>và</a:t>
            </a:r>
            <a:r>
              <a:rPr lang="pt-BR" altLang="en-US" sz="2400" b="1"/>
              <a:t>o </a:t>
            </a:r>
            <a:r>
              <a:rPr lang="vi-VN" altLang="en-US" sz="2400" b="1"/>
              <a:t>thờ</a:t>
            </a:r>
            <a:r>
              <a:rPr lang="pt-BR" altLang="en-US" sz="2400" b="1"/>
              <a:t>i gian </a:t>
            </a:r>
            <a:r>
              <a:rPr lang="vi-VN" altLang="en-US" sz="2400" b="1"/>
              <a:t>nà</a:t>
            </a:r>
            <a:r>
              <a:rPr lang="pt-BR" altLang="en-US" sz="2400" b="1"/>
              <a:t>o ?</a:t>
            </a:r>
            <a:endParaRPr lang="en-US" altLang="en-US" sz="2400" b="1"/>
          </a:p>
        </p:txBody>
      </p:sp>
      <p:sp>
        <p:nvSpPr>
          <p:cNvPr id="10" name="TextBox 9"/>
          <p:cNvSpPr txBox="1"/>
          <p:nvPr/>
        </p:nvSpPr>
        <p:spPr>
          <a:xfrm>
            <a:off x="2382838" y="3286125"/>
            <a:ext cx="7096125" cy="2108200"/>
          </a:xfrm>
          <a:prstGeom prst="rect">
            <a:avLst/>
          </a:prstGeom>
          <a:noFill/>
        </p:spPr>
        <p:txBody>
          <a:bodyPr lIns="76191" tIns="38095" rIns="76191" bIns="38095">
            <a:spAutoFit/>
          </a:bodyPr>
          <a:lstStyle/>
          <a:p>
            <a:pPr marL="457200" indent="-457200" eaLnBrk="1" fontAlgn="auto" hangingPunct="1">
              <a:spcBef>
                <a:spcPts val="0"/>
              </a:spcBef>
              <a:spcAft>
                <a:spcPts val="0"/>
              </a:spcAft>
              <a:buFontTx/>
              <a:buAutoNum type="alphaUcPeriod"/>
              <a:defRPr/>
            </a:pPr>
            <a:r>
              <a:rPr lang="en-US" sz="2400">
                <a:latin typeface="+mn-lt"/>
              </a:rPr>
              <a:t>  </a:t>
            </a:r>
            <a:r>
              <a:rPr lang="vi-VN" sz="2400">
                <a:latin typeface="+mn-lt"/>
              </a:rPr>
              <a:t>Thá</a:t>
            </a:r>
            <a:r>
              <a:rPr lang="en-US" sz="2400">
                <a:latin typeface="+mn-lt"/>
              </a:rPr>
              <a:t>ng 2/1945</a:t>
            </a:r>
            <a:r>
              <a:rPr lang="vi-VN" sz="2400">
                <a:latin typeface="+mn-lt"/>
              </a:rPr>
              <a:t>.</a:t>
            </a:r>
            <a:r>
              <a:rPr lang="en-US" sz="2400">
                <a:latin typeface="+mn-lt"/>
              </a:rPr>
              <a:t> 		</a:t>
            </a:r>
          </a:p>
          <a:p>
            <a:pPr marL="457200" indent="-457200" eaLnBrk="1" fontAlgn="auto" hangingPunct="1">
              <a:spcBef>
                <a:spcPts val="0"/>
              </a:spcBef>
              <a:spcAft>
                <a:spcPts val="0"/>
              </a:spcAft>
              <a:buFontTx/>
              <a:buAutoNum type="alphaUcPeriod"/>
              <a:defRPr/>
            </a:pPr>
            <a:r>
              <a:rPr lang="en-US" sz="2400">
                <a:latin typeface="+mn-lt"/>
              </a:rPr>
              <a:t>   Tháng 3/1947</a:t>
            </a:r>
          </a:p>
          <a:p>
            <a:pPr eaLnBrk="1" fontAlgn="auto" hangingPunct="1">
              <a:spcBef>
                <a:spcPts val="0"/>
              </a:spcBef>
              <a:spcAft>
                <a:spcPts val="0"/>
              </a:spcAft>
              <a:defRPr/>
            </a:pPr>
            <a:r>
              <a:rPr lang="en-US" sz="2400">
                <a:latin typeface="+mn-lt"/>
              </a:rPr>
              <a:t>C.      </a:t>
            </a:r>
            <a:r>
              <a:rPr lang="vi-VN" sz="2400">
                <a:latin typeface="+mn-lt"/>
              </a:rPr>
              <a:t>Thá</a:t>
            </a:r>
            <a:r>
              <a:rPr lang="en-US" sz="2400">
                <a:latin typeface="+mn-lt"/>
              </a:rPr>
              <a:t>ng 7/1947</a:t>
            </a:r>
            <a:r>
              <a:rPr lang="vi-VN" sz="2400">
                <a:latin typeface="+mn-lt"/>
              </a:rPr>
              <a:t>.</a:t>
            </a:r>
            <a:r>
              <a:rPr lang="en-US" sz="2400">
                <a:latin typeface="+mn-lt"/>
              </a:rPr>
              <a:t> 	                </a:t>
            </a:r>
          </a:p>
          <a:p>
            <a:pPr eaLnBrk="1" fontAlgn="auto" hangingPunct="1">
              <a:spcBef>
                <a:spcPts val="0"/>
              </a:spcBef>
              <a:spcAft>
                <a:spcPts val="0"/>
              </a:spcAft>
              <a:defRPr/>
            </a:pPr>
            <a:r>
              <a:rPr lang="en-US" sz="2400">
                <a:latin typeface="+mn-lt"/>
              </a:rPr>
              <a:t>D.      Tháng 4/1949</a:t>
            </a:r>
            <a:r>
              <a:rPr lang="vi-VN" sz="2400">
                <a:latin typeface="+mn-lt"/>
              </a:rPr>
              <a:t>.</a:t>
            </a:r>
            <a:r>
              <a:rPr lang="en-US" sz="2400">
                <a:latin typeface="+mn-lt"/>
              </a:rPr>
              <a:t>	</a:t>
            </a:r>
          </a:p>
          <a:p>
            <a:pPr marL="428574" indent="-428574" eaLnBrk="1" fontAlgn="auto" hangingPunct="1">
              <a:lnSpc>
                <a:spcPct val="150000"/>
              </a:lnSpc>
              <a:spcBef>
                <a:spcPts val="0"/>
              </a:spcBef>
              <a:spcAft>
                <a:spcPts val="0"/>
              </a:spcAft>
              <a:buFontTx/>
              <a:buAutoNum type="alphaUcPeriod"/>
              <a:defRPr/>
            </a:pPr>
            <a:endParaRPr lang="en-US" sz="2400" dirty="0">
              <a:solidFill>
                <a:prstClr val="black"/>
              </a:solidFill>
              <a:latin typeface="Times New Roman" pitchFamily="18" charset="0"/>
              <a:cs typeface="Times New Roman" pitchFamily="18" charset="0"/>
            </a:endParaRPr>
          </a:p>
        </p:txBody>
      </p:sp>
      <p:sp>
        <p:nvSpPr>
          <p:cNvPr id="11" name="Oval 10"/>
          <p:cNvSpPr/>
          <p:nvPr/>
        </p:nvSpPr>
        <p:spPr>
          <a:xfrm>
            <a:off x="2382838" y="3679825"/>
            <a:ext cx="373062" cy="425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500"/>
                                        <p:tgtEl>
                                          <p:spTgt spid="5">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P spid="3" grpId="0"/>
      <p:bldP spid="10" grpId="0"/>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7"/>
          <p:cNvGrpSpPr>
            <a:grpSpLocks/>
          </p:cNvGrpSpPr>
          <p:nvPr/>
        </p:nvGrpSpPr>
        <p:grpSpPr bwMode="auto">
          <a:xfrm>
            <a:off x="3879850" y="457200"/>
            <a:ext cx="4432300" cy="584200"/>
            <a:chOff x="3880201" y="457199"/>
            <a:chExt cx="4431598" cy="584776"/>
          </a:xfrm>
        </p:grpSpPr>
        <p:sp>
          <p:nvSpPr>
            <p:cNvPr id="58376" name="TextBox 1"/>
            <p:cNvSpPr txBox="1">
              <a:spLocks noChangeArrowheads="1"/>
            </p:cNvSpPr>
            <p:nvPr/>
          </p:nvSpPr>
          <p:spPr bwMode="auto">
            <a:xfrm>
              <a:off x="3880201" y="457199"/>
              <a:ext cx="4431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3200" b="1">
                  <a:solidFill>
                    <a:srgbClr val="1368AA"/>
                  </a:solidFill>
                  <a:latin typeface="Times New Roman" pitchFamily="18" charset="0"/>
                  <a:cs typeface="Times New Roman" pitchFamily="18" charset="0"/>
                </a:rPr>
                <a:t>CÂU HỎI </a:t>
              </a:r>
              <a:r>
                <a:rPr lang="en-US" altLang="en-US" sz="3200" b="1">
                  <a:solidFill>
                    <a:srgbClr val="1368AA"/>
                  </a:solidFill>
                  <a:latin typeface="Times New Roman" pitchFamily="18" charset="0"/>
                  <a:cs typeface="Times New Roman" pitchFamily="18" charset="0"/>
                </a:rPr>
                <a:t>LUYỆN TẬP</a:t>
              </a:r>
            </a:p>
          </p:txBody>
        </p:sp>
        <p:cxnSp>
          <p:nvCxnSpPr>
            <p:cNvPr id="4" name="Straight Connector 3"/>
            <p:cNvCxnSpPr>
              <a:cxnSpLocks/>
            </p:cNvCxnSpPr>
            <p:nvPr/>
          </p:nvCxnSpPr>
          <p:spPr>
            <a:xfrm>
              <a:off x="4472245" y="1041975"/>
              <a:ext cx="3247511"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5" name="Rectangle 4"/>
          <p:cNvSpPr/>
          <p:nvPr/>
        </p:nvSpPr>
        <p:spPr>
          <a:xfrm>
            <a:off x="1527175" y="1571625"/>
            <a:ext cx="9137650" cy="4981575"/>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lnSpc>
                <a:spcPct val="130000"/>
              </a:lnSpc>
              <a:spcBef>
                <a:spcPts val="0"/>
              </a:spcBef>
              <a:spcAft>
                <a:spcPts val="0"/>
              </a:spcAft>
              <a:defRPr/>
            </a:pPr>
            <a:endParaRPr lang="en-US" sz="2600" b="1" dirty="0">
              <a:solidFill>
                <a:schemeClr val="tx1"/>
              </a:solidFill>
              <a:cs typeface="Times New Roman" panose="02020603050405020304" pitchFamily="18" charset="0"/>
            </a:endParaRPr>
          </a:p>
        </p:txBody>
      </p:sp>
      <p:sp>
        <p:nvSpPr>
          <p:cNvPr id="7" name="TextBox 6"/>
          <p:cNvSpPr>
            <a:spLocks noChangeArrowheads="1"/>
          </p:cNvSpPr>
          <p:nvPr/>
        </p:nvSpPr>
        <p:spPr bwMode="auto">
          <a:xfrm>
            <a:off x="690563" y="1246188"/>
            <a:ext cx="4389437" cy="650875"/>
          </a:xfrm>
          <a:prstGeom prst="parallelogram">
            <a:avLst>
              <a:gd name="adj" fmla="val 24946"/>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800" b="1">
                <a:solidFill>
                  <a:schemeClr val="bg1"/>
                </a:solidFill>
                <a:cs typeface="Times New Roman" pitchFamily="18" charset="0"/>
              </a:rPr>
              <a:t>Câu 2</a:t>
            </a:r>
          </a:p>
        </p:txBody>
      </p:sp>
      <p:sp>
        <p:nvSpPr>
          <p:cNvPr id="3" name="TextBox 2"/>
          <p:cNvSpPr txBox="1">
            <a:spLocks noChangeArrowheads="1"/>
          </p:cNvSpPr>
          <p:nvPr/>
        </p:nvSpPr>
        <p:spPr bwMode="auto">
          <a:xfrm>
            <a:off x="1919288" y="2122488"/>
            <a:ext cx="8577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2400" b="1">
                <a:solidFill>
                  <a:srgbClr val="FF0000"/>
                </a:solidFill>
                <a:latin typeface="Times New Roman" pitchFamily="18" charset="0"/>
                <a:cs typeface="Times New Roman" pitchFamily="18" charset="0"/>
              </a:rPr>
              <a:t>Nhân tố chủ yếu chi phối quan hệ quốc tế trong phần lớn nửa sau thế kỉ XX là gì? </a:t>
            </a:r>
          </a:p>
        </p:txBody>
      </p:sp>
      <p:sp>
        <p:nvSpPr>
          <p:cNvPr id="10" name="TextBox 9"/>
          <p:cNvSpPr txBox="1">
            <a:spLocks noChangeArrowheads="1"/>
          </p:cNvSpPr>
          <p:nvPr/>
        </p:nvSpPr>
        <p:spPr bwMode="auto">
          <a:xfrm>
            <a:off x="2420938" y="3067050"/>
            <a:ext cx="92710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1" tIns="38095" rIns="76191" bIns="38095">
            <a:spAutoFit/>
          </a:bodyPr>
          <a:lstStyle>
            <a:lvl1pPr marL="427038" indent="-427038">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Sự hình thành các liên minh kinh tế.</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Sự ra đời của các khối quân sự đối lập.</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Cục diện “Chiến tranh lạnh”.</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Xu thế toàn cầu hóa.</a:t>
            </a:r>
          </a:p>
        </p:txBody>
      </p:sp>
      <p:sp>
        <p:nvSpPr>
          <p:cNvPr id="9" name="Oval 8"/>
          <p:cNvSpPr/>
          <p:nvPr/>
        </p:nvSpPr>
        <p:spPr>
          <a:xfrm>
            <a:off x="2420938" y="4340225"/>
            <a:ext cx="373062" cy="425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500"/>
                                        <p:tgtEl>
                                          <p:spTgt spid="5">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P spid="3" grpId="0"/>
      <p:bldP spid="10"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7"/>
          <p:cNvGrpSpPr>
            <a:grpSpLocks/>
          </p:cNvGrpSpPr>
          <p:nvPr/>
        </p:nvGrpSpPr>
        <p:grpSpPr bwMode="auto">
          <a:xfrm>
            <a:off x="4300538" y="457200"/>
            <a:ext cx="3590925" cy="584200"/>
            <a:chOff x="4301053" y="457199"/>
            <a:chExt cx="3589894" cy="584776"/>
          </a:xfrm>
        </p:grpSpPr>
        <p:sp>
          <p:nvSpPr>
            <p:cNvPr id="59400" name="TextBox 1"/>
            <p:cNvSpPr txBox="1">
              <a:spLocks noChangeArrowheads="1"/>
            </p:cNvSpPr>
            <p:nvPr/>
          </p:nvSpPr>
          <p:spPr bwMode="auto">
            <a:xfrm>
              <a:off x="4301053" y="457199"/>
              <a:ext cx="35898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3200" b="1">
                  <a:solidFill>
                    <a:srgbClr val="1368AA"/>
                  </a:solidFill>
                </a:rPr>
                <a:t>CÂU HỎI </a:t>
              </a:r>
              <a:r>
                <a:rPr lang="en-US" altLang="en-US" sz="3200" b="1">
                  <a:solidFill>
                    <a:srgbClr val="1368AA"/>
                  </a:solidFill>
                </a:rPr>
                <a:t>LUYỆN TẬP</a:t>
              </a:r>
            </a:p>
          </p:txBody>
        </p:sp>
        <p:cxnSp>
          <p:nvCxnSpPr>
            <p:cNvPr id="4" name="Straight Connector 3"/>
            <p:cNvCxnSpPr>
              <a:cxnSpLocks/>
            </p:cNvCxnSpPr>
            <p:nvPr/>
          </p:nvCxnSpPr>
          <p:spPr>
            <a:xfrm>
              <a:off x="4472454" y="1041975"/>
              <a:ext cx="3247092"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5" name="Rectangle 4"/>
          <p:cNvSpPr/>
          <p:nvPr/>
        </p:nvSpPr>
        <p:spPr>
          <a:xfrm>
            <a:off x="1527175" y="1571625"/>
            <a:ext cx="9137650" cy="4981575"/>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lnSpc>
                <a:spcPct val="130000"/>
              </a:lnSpc>
              <a:spcBef>
                <a:spcPts val="0"/>
              </a:spcBef>
              <a:spcAft>
                <a:spcPts val="0"/>
              </a:spcAft>
              <a:defRPr/>
            </a:pPr>
            <a:endParaRPr lang="en-US" sz="2600" b="1" dirty="0">
              <a:solidFill>
                <a:schemeClr val="tx1"/>
              </a:solidFill>
              <a:cs typeface="Times New Roman" panose="02020603050405020304" pitchFamily="18" charset="0"/>
            </a:endParaRPr>
          </a:p>
        </p:txBody>
      </p:sp>
      <p:sp>
        <p:nvSpPr>
          <p:cNvPr id="7" name="TextBox 6"/>
          <p:cNvSpPr>
            <a:spLocks noChangeArrowheads="1"/>
          </p:cNvSpPr>
          <p:nvPr/>
        </p:nvSpPr>
        <p:spPr bwMode="auto">
          <a:xfrm>
            <a:off x="690563" y="1246188"/>
            <a:ext cx="4389437" cy="650875"/>
          </a:xfrm>
          <a:prstGeom prst="parallelogram">
            <a:avLst>
              <a:gd name="adj" fmla="val 24946"/>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800" b="1">
                <a:solidFill>
                  <a:schemeClr val="bg1"/>
                </a:solidFill>
                <a:cs typeface="Times New Roman" pitchFamily="18" charset="0"/>
              </a:rPr>
              <a:t>Câu 3</a:t>
            </a:r>
          </a:p>
        </p:txBody>
      </p:sp>
      <p:sp>
        <p:nvSpPr>
          <p:cNvPr id="3" name="TextBox 2"/>
          <p:cNvSpPr txBox="1">
            <a:spLocks noChangeArrowheads="1"/>
          </p:cNvSpPr>
          <p:nvPr/>
        </p:nvSpPr>
        <p:spPr bwMode="auto">
          <a:xfrm>
            <a:off x="1919288" y="2122488"/>
            <a:ext cx="8537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2400" b="1">
                <a:solidFill>
                  <a:srgbClr val="FF0000"/>
                </a:solidFill>
                <a:latin typeface="Times New Roman" pitchFamily="18" charset="0"/>
                <a:cs typeface="Times New Roman" pitchFamily="18" charset="0"/>
              </a:rPr>
              <a:t>Nguyên nhân chủ yếu buộc Mĩ và Liên Xô chấm dứt Chiến tranh lạnh là do </a:t>
            </a:r>
          </a:p>
        </p:txBody>
      </p:sp>
      <p:sp>
        <p:nvSpPr>
          <p:cNvPr id="10" name="TextBox 9"/>
          <p:cNvSpPr txBox="1">
            <a:spLocks noChangeArrowheads="1"/>
          </p:cNvSpPr>
          <p:nvPr/>
        </p:nvSpPr>
        <p:spPr bwMode="auto">
          <a:xfrm>
            <a:off x="1854200" y="3054350"/>
            <a:ext cx="830738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1" tIns="38095" rIns="76191" bIns="38095">
            <a:spAutoFit/>
          </a:bodyPr>
          <a:lstStyle>
            <a:lvl1pPr marL="427038" indent="-427038">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sự phát triển của khoa học kĩ thuật và xu thế toàn cầu hóa.</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sự phát triển mạnh mẽ của phong trào giải phóng dân tộc.</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cuộc chạy đua vũ trang kéo dài làm 2 nước tốn kém, suy giảm thế mạnh .</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Tây Âu và Nhật Bản vươn lên mạnh mẽ trở thành đối thủ cạnh tranh của Mĩ.</a:t>
            </a:r>
          </a:p>
        </p:txBody>
      </p:sp>
      <p:sp>
        <p:nvSpPr>
          <p:cNvPr id="9" name="Oval 8"/>
          <p:cNvSpPr/>
          <p:nvPr/>
        </p:nvSpPr>
        <p:spPr>
          <a:xfrm>
            <a:off x="1866900" y="4291013"/>
            <a:ext cx="374650" cy="425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500"/>
                                        <p:tgtEl>
                                          <p:spTgt spid="5">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P spid="3" grpId="0"/>
      <p:bldP spid="10" grpId="0"/>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7"/>
          <p:cNvGrpSpPr>
            <a:grpSpLocks/>
          </p:cNvGrpSpPr>
          <p:nvPr/>
        </p:nvGrpSpPr>
        <p:grpSpPr bwMode="auto">
          <a:xfrm>
            <a:off x="4300538" y="457200"/>
            <a:ext cx="3590925" cy="584200"/>
            <a:chOff x="4301053" y="457199"/>
            <a:chExt cx="3589894" cy="584776"/>
          </a:xfrm>
        </p:grpSpPr>
        <p:sp>
          <p:nvSpPr>
            <p:cNvPr id="60424" name="TextBox 1"/>
            <p:cNvSpPr txBox="1">
              <a:spLocks noChangeArrowheads="1"/>
            </p:cNvSpPr>
            <p:nvPr/>
          </p:nvSpPr>
          <p:spPr bwMode="auto">
            <a:xfrm>
              <a:off x="4301053" y="457199"/>
              <a:ext cx="35898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3200" b="1">
                  <a:solidFill>
                    <a:srgbClr val="1368AA"/>
                  </a:solidFill>
                </a:rPr>
                <a:t>CÂU HỎI </a:t>
              </a:r>
              <a:r>
                <a:rPr lang="en-US" altLang="en-US" sz="3200" b="1">
                  <a:solidFill>
                    <a:srgbClr val="1368AA"/>
                  </a:solidFill>
                </a:rPr>
                <a:t>LUYỆN TẬP</a:t>
              </a:r>
            </a:p>
          </p:txBody>
        </p:sp>
        <p:cxnSp>
          <p:nvCxnSpPr>
            <p:cNvPr id="4" name="Straight Connector 3"/>
            <p:cNvCxnSpPr>
              <a:cxnSpLocks/>
            </p:cNvCxnSpPr>
            <p:nvPr/>
          </p:nvCxnSpPr>
          <p:spPr>
            <a:xfrm>
              <a:off x="4472454" y="1041975"/>
              <a:ext cx="3247092"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5" name="Rectangle 4"/>
          <p:cNvSpPr/>
          <p:nvPr/>
        </p:nvSpPr>
        <p:spPr>
          <a:xfrm>
            <a:off x="1527175" y="1571625"/>
            <a:ext cx="9137650" cy="4981575"/>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lnSpc>
                <a:spcPct val="130000"/>
              </a:lnSpc>
              <a:spcBef>
                <a:spcPts val="0"/>
              </a:spcBef>
              <a:spcAft>
                <a:spcPts val="0"/>
              </a:spcAft>
              <a:defRPr/>
            </a:pPr>
            <a:endParaRPr lang="en-US" sz="2600" b="1" dirty="0">
              <a:solidFill>
                <a:schemeClr val="tx1"/>
              </a:solidFill>
              <a:cs typeface="Times New Roman" panose="02020603050405020304" pitchFamily="18" charset="0"/>
            </a:endParaRPr>
          </a:p>
        </p:txBody>
      </p:sp>
      <p:sp>
        <p:nvSpPr>
          <p:cNvPr id="7" name="TextBox 6"/>
          <p:cNvSpPr>
            <a:spLocks noChangeArrowheads="1"/>
          </p:cNvSpPr>
          <p:nvPr/>
        </p:nvSpPr>
        <p:spPr bwMode="auto">
          <a:xfrm>
            <a:off x="690563" y="1246188"/>
            <a:ext cx="4389437" cy="650875"/>
          </a:xfrm>
          <a:prstGeom prst="parallelogram">
            <a:avLst>
              <a:gd name="adj" fmla="val 24946"/>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800" b="1">
                <a:solidFill>
                  <a:schemeClr val="bg1"/>
                </a:solidFill>
                <a:cs typeface="Times New Roman" pitchFamily="18" charset="0"/>
              </a:rPr>
              <a:t>Câu 4</a:t>
            </a:r>
          </a:p>
        </p:txBody>
      </p:sp>
      <p:sp>
        <p:nvSpPr>
          <p:cNvPr id="3" name="TextBox 2"/>
          <p:cNvSpPr txBox="1">
            <a:spLocks noChangeArrowheads="1"/>
          </p:cNvSpPr>
          <p:nvPr/>
        </p:nvSpPr>
        <p:spPr bwMode="auto">
          <a:xfrm>
            <a:off x="1919288" y="2303463"/>
            <a:ext cx="8486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2400" b="1">
                <a:solidFill>
                  <a:srgbClr val="FF0000"/>
                </a:solidFill>
                <a:latin typeface="Times New Roman" pitchFamily="18" charset="0"/>
                <a:cs typeface="Times New Roman" pitchFamily="18" charset="0"/>
              </a:rPr>
              <a:t>Cuộc Chiến tranh lạnh đã kết thúc từ tháng 12/1989 nhưng hậu quả của nó vẫn còn để lại đến ngày nay đó là </a:t>
            </a:r>
          </a:p>
        </p:txBody>
      </p:sp>
      <p:sp>
        <p:nvSpPr>
          <p:cNvPr id="10" name="TextBox 9"/>
          <p:cNvSpPr txBox="1">
            <a:spLocks noChangeArrowheads="1"/>
          </p:cNvSpPr>
          <p:nvPr/>
        </p:nvSpPr>
        <p:spPr bwMode="auto">
          <a:xfrm>
            <a:off x="1917700" y="3376613"/>
            <a:ext cx="92710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1" tIns="38095" rIns="76191" bIns="38095">
            <a:spAutoFit/>
          </a:bodyPr>
          <a:lstStyle>
            <a:lvl1pPr marL="427038" indent="-427038">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sự tranh chấp chủ quyền trên biển Hoa Đông.</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NATO mở rộng phạm vi ảnh hưởng về phía đông.</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sự khác biệt về chính trị giữa Đông Âu và Tây Âu.</a:t>
            </a:r>
          </a:p>
          <a:p>
            <a:pPr eaLnBrk="1" hangingPunct="1">
              <a:lnSpc>
                <a:spcPct val="150000"/>
              </a:lnSpc>
              <a:buFontTx/>
              <a:buAutoNum type="alphaUcPeriod"/>
            </a:pPr>
            <a:r>
              <a:rPr lang="en-US" altLang="en-US" sz="2400">
                <a:solidFill>
                  <a:srgbClr val="000000"/>
                </a:solidFill>
                <a:latin typeface="Times New Roman" pitchFamily="18" charset="0"/>
                <a:cs typeface="Times New Roman" pitchFamily="18" charset="0"/>
              </a:rPr>
              <a:t>tình trạng chia cắt trên bán đảo Triều Tiên.</a:t>
            </a:r>
          </a:p>
        </p:txBody>
      </p:sp>
      <p:sp>
        <p:nvSpPr>
          <p:cNvPr id="6" name="Oval 5"/>
          <p:cNvSpPr/>
          <p:nvPr/>
        </p:nvSpPr>
        <p:spPr>
          <a:xfrm>
            <a:off x="1917700" y="5176838"/>
            <a:ext cx="374650" cy="4270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500"/>
                                        <p:tgtEl>
                                          <p:spTgt spid="5">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P spid="3" grpId="0"/>
      <p:bldP spid="10"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7"/>
          <p:cNvGrpSpPr>
            <a:grpSpLocks/>
          </p:cNvGrpSpPr>
          <p:nvPr/>
        </p:nvGrpSpPr>
        <p:grpSpPr bwMode="auto">
          <a:xfrm>
            <a:off x="4422775" y="457200"/>
            <a:ext cx="4270375" cy="584200"/>
            <a:chOff x="4422496" y="457200"/>
            <a:chExt cx="4271297" cy="584775"/>
          </a:xfrm>
        </p:grpSpPr>
        <p:sp>
          <p:nvSpPr>
            <p:cNvPr id="61445" name="TextBox 1"/>
            <p:cNvSpPr txBox="1">
              <a:spLocks noChangeArrowheads="1"/>
            </p:cNvSpPr>
            <p:nvPr/>
          </p:nvSpPr>
          <p:spPr bwMode="auto">
            <a:xfrm>
              <a:off x="4422496" y="457200"/>
              <a:ext cx="4271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vi-VN" altLang="en-US" sz="3200" b="1">
                  <a:solidFill>
                    <a:srgbClr val="1368AA"/>
                  </a:solidFill>
                  <a:latin typeface="Times New Roman" pitchFamily="18" charset="0"/>
                  <a:cs typeface="Times New Roman" pitchFamily="18" charset="0"/>
                </a:rPr>
                <a:t>CÂU HỎI </a:t>
              </a:r>
              <a:r>
                <a:rPr lang="en-US" altLang="en-US" sz="3200" b="1">
                  <a:solidFill>
                    <a:srgbClr val="1368AA"/>
                  </a:solidFill>
                  <a:latin typeface="Times New Roman" pitchFamily="18" charset="0"/>
                  <a:cs typeface="Times New Roman" pitchFamily="18" charset="0"/>
                </a:rPr>
                <a:t>VẬN DỤNG</a:t>
              </a:r>
            </a:p>
          </p:txBody>
        </p:sp>
        <p:cxnSp>
          <p:nvCxnSpPr>
            <p:cNvPr id="4" name="Straight Connector 3"/>
            <p:cNvCxnSpPr>
              <a:cxnSpLocks/>
            </p:cNvCxnSpPr>
            <p:nvPr/>
          </p:nvCxnSpPr>
          <p:spPr>
            <a:xfrm>
              <a:off x="4471720" y="1041975"/>
              <a:ext cx="4006127"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5" name="Rectangle: Rounded Corners 4"/>
          <p:cNvSpPr/>
          <p:nvPr/>
        </p:nvSpPr>
        <p:spPr>
          <a:xfrm>
            <a:off x="1527175" y="1643063"/>
            <a:ext cx="9137650" cy="2033587"/>
          </a:xfrm>
          <a:prstGeom prst="round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ct val="50000"/>
              </a:spcBef>
              <a:spcAft>
                <a:spcPts val="0"/>
              </a:spcAft>
              <a:defRPr/>
            </a:pPr>
            <a:r>
              <a:rPr lang="en-US" altLang="en-US" sz="2800" i="1" dirty="0">
                <a:solidFill>
                  <a:schemeClr val="tx1"/>
                </a:solidFill>
                <a:latin typeface="Times New Roman" panose="02020603050405020304" pitchFamily="18" charset="0"/>
                <a:cs typeface="Times New Roman" panose="02020603050405020304" pitchFamily="18" charset="0"/>
              </a:rPr>
              <a:t>1. Chiến tranh lạnh chấm dứt đã mang lại </a:t>
            </a:r>
            <a:r>
              <a:rPr lang="en-US" altLang="en-US" sz="2800" i="1" dirty="0">
                <a:solidFill>
                  <a:srgbClr val="C00000"/>
                </a:solidFill>
                <a:latin typeface="Times New Roman" panose="02020603050405020304" pitchFamily="18" charset="0"/>
                <a:cs typeface="Times New Roman" panose="02020603050405020304" pitchFamily="18" charset="0"/>
              </a:rPr>
              <a:t>thời cơ và thách thức gì cho các dân tộc</a:t>
            </a:r>
            <a:r>
              <a:rPr lang="en-US" altLang="en-US" sz="2800" i="1" dirty="0">
                <a:solidFill>
                  <a:schemeClr val="tx1"/>
                </a:solidFill>
                <a:latin typeface="Times New Roman" panose="02020603050405020304" pitchFamily="18" charset="0"/>
                <a:cs typeface="Times New Roman" panose="02020603050405020304" pitchFamily="18" charset="0"/>
              </a:rPr>
              <a:t>, trong đó có Việt Nam? Trước tình hình đó Đảng ta đã có những </a:t>
            </a:r>
            <a:r>
              <a:rPr lang="en-US" altLang="en-US" sz="2800" i="1" dirty="0">
                <a:solidFill>
                  <a:srgbClr val="C00000"/>
                </a:solidFill>
                <a:latin typeface="Times New Roman" panose="02020603050405020304" pitchFamily="18" charset="0"/>
                <a:cs typeface="Times New Roman" panose="02020603050405020304" pitchFamily="18" charset="0"/>
              </a:rPr>
              <a:t>chủ trương </a:t>
            </a:r>
            <a:r>
              <a:rPr lang="en-US" altLang="en-US" sz="2800" i="1" dirty="0">
                <a:solidFill>
                  <a:schemeClr val="tx1"/>
                </a:solidFill>
                <a:latin typeface="Times New Roman" panose="02020603050405020304" pitchFamily="18" charset="0"/>
                <a:cs typeface="Times New Roman" panose="02020603050405020304" pitchFamily="18" charset="0"/>
              </a:rPr>
              <a:t>gì ?</a:t>
            </a:r>
          </a:p>
        </p:txBody>
      </p:sp>
      <p:sp>
        <p:nvSpPr>
          <p:cNvPr id="9" name="Rectangle: Rounded Corners 8"/>
          <p:cNvSpPr/>
          <p:nvPr/>
        </p:nvSpPr>
        <p:spPr>
          <a:xfrm>
            <a:off x="1622425" y="4319588"/>
            <a:ext cx="9137650" cy="2033587"/>
          </a:xfrm>
          <a:prstGeom prst="round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ct val="50000"/>
              </a:spcBef>
              <a:spcAft>
                <a:spcPts val="0"/>
              </a:spcAft>
              <a:defRPr/>
            </a:pPr>
            <a:r>
              <a:rPr lang="vi-VN" altLang="en-US" sz="2800" i="1" dirty="0">
                <a:solidFill>
                  <a:schemeClr val="tx1"/>
                </a:solidFill>
                <a:latin typeface="Times New Roman" panose="02020603050405020304" pitchFamily="18" charset="0"/>
                <a:cs typeface="Times New Roman" panose="02020603050405020304" pitchFamily="18" charset="0"/>
              </a:rPr>
              <a:t>2. Sau Chiến tranh lạnh, tuy hoà bình thế giới được củng cố, nhưng vẫn còn chất chứa nhiều nguy cơ. Theo em, đó là những </a:t>
            </a:r>
            <a:r>
              <a:rPr lang="vi-VN" altLang="en-US" sz="2800" i="1" dirty="0">
                <a:solidFill>
                  <a:srgbClr val="C00000"/>
                </a:solidFill>
                <a:latin typeface="Times New Roman" panose="02020603050405020304" pitchFamily="18" charset="0"/>
                <a:cs typeface="Times New Roman" panose="02020603050405020304" pitchFamily="18" charset="0"/>
              </a:rPr>
              <a:t>nguy cơ nào </a:t>
            </a:r>
            <a:r>
              <a:rPr lang="vi-VN" altLang="en-US" sz="2800" i="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p:cNvSpPr/>
          <p:nvPr/>
        </p:nvSpPr>
        <p:spPr>
          <a:xfrm>
            <a:off x="1246188" y="111125"/>
            <a:ext cx="9285287" cy="1179513"/>
          </a:xfrm>
          <a:prstGeom prst="roundRect">
            <a:avLst/>
          </a:prstGeom>
          <a:solidFill>
            <a:srgbClr val="FF7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4000">
                <a:solidFill>
                  <a:schemeClr val="tx1"/>
                </a:solidFill>
                <a:latin typeface="Segoe UI Black" pitchFamily="34" charset="0"/>
                <a:ea typeface="Segoe UI Black" pitchFamily="34" charset="0"/>
                <a:cs typeface="Segoe UI Black" pitchFamily="34" charset="0"/>
              </a:rPr>
              <a:t>Bài 9 : </a:t>
            </a:r>
            <a:r>
              <a:rPr lang="vi-VN" altLang="en-US" sz="4000">
                <a:solidFill>
                  <a:schemeClr val="tx1"/>
                </a:solidFill>
                <a:latin typeface="Segoe UI Black" pitchFamily="34" charset="0"/>
                <a:ea typeface="Segoe UI Black" pitchFamily="34" charset="0"/>
                <a:cs typeface="Segoe UI Black" pitchFamily="34" charset="0"/>
              </a:rPr>
              <a:t>CHIẾN TRANH LẠNH</a:t>
            </a:r>
            <a:endParaRPr lang="vi-VN" altLang="en-US" sz="4000">
              <a:solidFill>
                <a:schemeClr val="tx1"/>
              </a:solidFill>
              <a:cs typeface="Arial" pitchFamily="34" charset="0"/>
            </a:endParaRPr>
          </a:p>
        </p:txBody>
      </p:sp>
      <p:sp>
        <p:nvSpPr>
          <p:cNvPr id="4" name="Rounded Rectangle 3"/>
          <p:cNvSpPr/>
          <p:nvPr/>
        </p:nvSpPr>
        <p:spPr>
          <a:xfrm>
            <a:off x="1246188" y="1985963"/>
            <a:ext cx="8993187" cy="1433512"/>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3600" b="1" dirty="0">
                <a:solidFill>
                  <a:schemeClr val="bg1"/>
                </a:solidFill>
                <a:latin typeface="Times New Roman" panose="02020603050405020304" pitchFamily="18" charset="0"/>
                <a:cs typeface="Times New Roman" panose="02020603050405020304" pitchFamily="18" charset="0"/>
              </a:rPr>
              <a:t>1. </a:t>
            </a:r>
            <a:r>
              <a:rPr lang="nl-NL" sz="3600" b="1" dirty="0">
                <a:solidFill>
                  <a:schemeClr val="bg1"/>
                </a:solidFill>
                <a:latin typeface="Times New Roman" panose="02020603050405020304" pitchFamily="18" charset="0"/>
                <a:cs typeface="Times New Roman" panose="02020603050405020304" pitchFamily="18" charset="0"/>
              </a:rPr>
              <a:t>Nguyên nhân xuất hiện Chiến tranh lạnh</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12292" name="Picture 2" descr="Hình ảnh Tay Cầm Bút PNG, Vector, PSD, và biểu tượng để tải về miễn phí |  png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 y="812800"/>
            <a:ext cx="11731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4614863" y="1190625"/>
            <a:ext cx="32480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Rectangle: Rounded Corners 4"/>
          <p:cNvSpPr/>
          <p:nvPr/>
        </p:nvSpPr>
        <p:spPr>
          <a:xfrm>
            <a:off x="1670050" y="2428875"/>
            <a:ext cx="9137650" cy="2305050"/>
          </a:xfrm>
          <a:prstGeom prst="round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ct val="50000"/>
              </a:spcBef>
              <a:spcAft>
                <a:spcPts val="0"/>
              </a:spcAft>
              <a:defRPr/>
            </a:pPr>
            <a:r>
              <a:rPr lang="en-US" altLang="en-US" sz="2800" i="1" dirty="0">
                <a:solidFill>
                  <a:schemeClr val="tx1"/>
                </a:solidFill>
                <a:latin typeface="Times New Roman" panose="02020603050405020304" pitchFamily="18" charset="0"/>
                <a:cs typeface="Times New Roman" panose="02020603050405020304" pitchFamily="18" charset="0"/>
              </a:rPr>
              <a:t>1. Chiến tranh lạnh chấm dứt đã mang lại </a:t>
            </a:r>
            <a:r>
              <a:rPr lang="en-US" altLang="en-US" sz="2800" i="1" dirty="0">
                <a:solidFill>
                  <a:srgbClr val="C00000"/>
                </a:solidFill>
                <a:latin typeface="Times New Roman" panose="02020603050405020304" pitchFamily="18" charset="0"/>
                <a:cs typeface="Times New Roman" panose="02020603050405020304" pitchFamily="18" charset="0"/>
              </a:rPr>
              <a:t>thời cơ và thách thức gì cho các dân tộc</a:t>
            </a:r>
            <a:r>
              <a:rPr lang="en-US" altLang="en-US" sz="2800" i="1" dirty="0">
                <a:solidFill>
                  <a:schemeClr val="tx1"/>
                </a:solidFill>
                <a:latin typeface="Times New Roman" panose="02020603050405020304" pitchFamily="18" charset="0"/>
                <a:cs typeface="Times New Roman" panose="02020603050405020304" pitchFamily="18" charset="0"/>
              </a:rPr>
              <a:t>, trong đó có Việt Nam? Trước tình hình đó Đảng ta đã có những </a:t>
            </a:r>
            <a:r>
              <a:rPr lang="en-US" altLang="en-US" sz="2800" i="1" dirty="0">
                <a:solidFill>
                  <a:srgbClr val="C00000"/>
                </a:solidFill>
                <a:latin typeface="Times New Roman" panose="02020603050405020304" pitchFamily="18" charset="0"/>
                <a:cs typeface="Times New Roman" panose="02020603050405020304" pitchFamily="18" charset="0"/>
              </a:rPr>
              <a:t>chủ trương </a:t>
            </a:r>
            <a:r>
              <a:rPr lang="en-US" altLang="en-US" sz="2800" i="1" dirty="0">
                <a:solidFill>
                  <a:schemeClr val="tx1"/>
                </a:solidFill>
                <a:latin typeface="Times New Roman" panose="02020603050405020304" pitchFamily="18" charset="0"/>
                <a:cs typeface="Times New Roman" panose="02020603050405020304" pitchFamily="18" charset="0"/>
              </a:rPr>
              <a:t>gì ?</a:t>
            </a:r>
          </a:p>
        </p:txBody>
      </p:sp>
      <p:sp>
        <p:nvSpPr>
          <p:cNvPr id="62468" name="TextBox 5"/>
          <p:cNvSpPr txBox="1">
            <a:spLocks noChangeArrowheads="1"/>
          </p:cNvSpPr>
          <p:nvPr/>
        </p:nvSpPr>
        <p:spPr bwMode="auto">
          <a:xfrm>
            <a:off x="3908425" y="511175"/>
            <a:ext cx="4375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3200" b="1">
                <a:solidFill>
                  <a:srgbClr val="1368AA"/>
                </a:solidFill>
                <a:latin typeface="Times New Roman" pitchFamily="18" charset="0"/>
                <a:cs typeface="Times New Roman" pitchFamily="18" charset="0"/>
              </a:rPr>
              <a:t> </a:t>
            </a:r>
            <a:r>
              <a:rPr lang="vi-VN" altLang="en-US" sz="3200" b="1">
                <a:solidFill>
                  <a:srgbClr val="1368AA"/>
                </a:solidFill>
                <a:latin typeface="Times New Roman" pitchFamily="18" charset="0"/>
                <a:cs typeface="Times New Roman" pitchFamily="18" charset="0"/>
              </a:rPr>
              <a:t>CÂU HỎI </a:t>
            </a:r>
            <a:r>
              <a:rPr lang="en-US" altLang="en-US" sz="3200" b="1">
                <a:solidFill>
                  <a:srgbClr val="1368AA"/>
                </a:solidFill>
                <a:latin typeface="Times New Roman" pitchFamily="18" charset="0"/>
                <a:cs typeface="Times New Roman" pitchFamily="18" charset="0"/>
              </a:rPr>
              <a:t>VẬN DỤNG</a:t>
            </a: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08125"/>
            <a:ext cx="6286500" cy="5245100"/>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just" eaLnBrk="1" fontAlgn="auto" hangingPunct="1">
              <a:lnSpc>
                <a:spcPct val="130000"/>
              </a:lnSpc>
              <a:spcBef>
                <a:spcPts val="0"/>
              </a:spcBef>
              <a:spcAft>
                <a:spcPts val="0"/>
              </a:spcAft>
              <a:defRPr/>
            </a:pPr>
            <a:r>
              <a:rPr lang="en-US" sz="2400" b="1" dirty="0">
                <a:solidFill>
                  <a:schemeClr val="tx1"/>
                </a:solidFill>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Từ sau Chiến tranh lạnh, hòa bình thế giới được củng cố, nguy cơ chiến tranh thế giới bị đẩy lùi, xu thế chung của thế giới là hòa bình, ổn định và hợp tác phát triển.</a:t>
            </a:r>
          </a:p>
          <a:p>
            <a:pPr algn="just" eaLnBrk="1" fontAlgn="auto" hangingPunct="1">
              <a:lnSpc>
                <a:spcPct val="130000"/>
              </a:lnSpc>
              <a:spcBef>
                <a:spcPts val="0"/>
              </a:spcBef>
              <a:spcAft>
                <a:spcPts val="0"/>
              </a:spcAft>
              <a:defRPr/>
            </a:pPr>
            <a:r>
              <a:rPr lang="en-US" altLang="en-US" sz="2400" dirty="0">
                <a:solidFill>
                  <a:schemeClr val="tx1"/>
                </a:solidFill>
                <a:latin typeface="Times New Roman" panose="02020603050405020304" pitchFamily="18" charset="0"/>
                <a:cs typeface="Times New Roman" panose="02020603050405020304" pitchFamily="18" charset="0"/>
              </a:rPr>
              <a:t>- Các quốc gia đều ra sức điều chỉnh chiến lược phát triển kinh tế, cùng tăng cường hợp tác, tham gia các liên minh kinh tế khu vực và thế giới.</a:t>
            </a:r>
          </a:p>
          <a:p>
            <a:pPr algn="just" eaLnBrk="1" fontAlgn="auto" hangingPunct="1">
              <a:lnSpc>
                <a:spcPct val="130000"/>
              </a:lnSpc>
              <a:spcBef>
                <a:spcPts val="0"/>
              </a:spcBef>
              <a:spcAft>
                <a:spcPts val="0"/>
              </a:spcAft>
              <a:defRPr/>
            </a:pPr>
            <a:r>
              <a:rPr lang="en-US" altLang="en-US" sz="2400" dirty="0">
                <a:solidFill>
                  <a:schemeClr val="tx1"/>
                </a:solidFill>
                <a:latin typeface="Times New Roman" panose="02020603050405020304" pitchFamily="18" charset="0"/>
                <a:cs typeface="Times New Roman" panose="02020603050405020304" pitchFamily="18" charset="0"/>
              </a:rPr>
              <a:t>- Thu hút các nguồn vốn đầu tư, nâng cao trình độ khoa học – kĩ thuật công nghệ, để rút ngắn thời gian xây dựng và phát triển đất nước.</a:t>
            </a:r>
          </a:p>
        </p:txBody>
      </p:sp>
      <p:sp>
        <p:nvSpPr>
          <p:cNvPr id="8" name="TextBox 7"/>
          <p:cNvSpPr>
            <a:spLocks noChangeArrowheads="1"/>
          </p:cNvSpPr>
          <p:nvPr/>
        </p:nvSpPr>
        <p:spPr bwMode="auto">
          <a:xfrm>
            <a:off x="0" y="942975"/>
            <a:ext cx="2828925" cy="582613"/>
          </a:xfrm>
          <a:prstGeom prst="parallelogram">
            <a:avLst>
              <a:gd name="adj" fmla="val 24975"/>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400" b="1">
                <a:solidFill>
                  <a:schemeClr val="bg1"/>
                </a:solidFill>
                <a:latin typeface="Times New Roman" pitchFamily="18" charset="0"/>
                <a:cs typeface="Times New Roman" pitchFamily="18" charset="0"/>
              </a:rPr>
              <a:t>THỜI CƠ</a:t>
            </a:r>
          </a:p>
        </p:txBody>
      </p:sp>
      <p:sp>
        <p:nvSpPr>
          <p:cNvPr id="9" name="Rectangle 8"/>
          <p:cNvSpPr/>
          <p:nvPr/>
        </p:nvSpPr>
        <p:spPr>
          <a:xfrm>
            <a:off x="6867525" y="1520825"/>
            <a:ext cx="5181600" cy="5245100"/>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lnSpc>
                <a:spcPct val="130000"/>
              </a:lnSpc>
              <a:spcBef>
                <a:spcPts val="0"/>
              </a:spcBef>
              <a:spcAft>
                <a:spcPts val="0"/>
              </a:spcAft>
              <a:defRPr/>
            </a:pPr>
            <a:r>
              <a:rPr lang="vi-VN" sz="2400" dirty="0">
                <a:solidFill>
                  <a:schemeClr val="tx1"/>
                </a:solidFill>
                <a:latin typeface="Times New Roman" panose="02020603050405020304" pitchFamily="18" charset="0"/>
                <a:cs typeface="Times New Roman" panose="02020603050405020304" pitchFamily="18" charset="0"/>
              </a:rPr>
              <a:t>- Sự cạnh tranh quyết liệt của thị trường thế giới với nhiều bất bình đẳng gây thiệt hại đối với các nước đang phát triển.</a:t>
            </a:r>
          </a:p>
          <a:p>
            <a:pPr eaLnBrk="1" fontAlgn="auto" hangingPunct="1">
              <a:lnSpc>
                <a:spcPct val="130000"/>
              </a:lnSpc>
              <a:spcBef>
                <a:spcPts val="0"/>
              </a:spcBef>
              <a:spcAft>
                <a:spcPts val="0"/>
              </a:spcAft>
              <a:defRPr/>
            </a:pPr>
            <a:r>
              <a:rPr lang="vi-VN" sz="2400" dirty="0">
                <a:solidFill>
                  <a:schemeClr val="tx1"/>
                </a:solidFill>
                <a:latin typeface="Times New Roman" panose="02020603050405020304" pitchFamily="18" charset="0"/>
                <a:cs typeface="Times New Roman" panose="02020603050405020304" pitchFamily="18" charset="0"/>
              </a:rPr>
              <a:t>- Sự kiện ở nước Mĩ ngày 11/9/2001 đã đặt các quốc gia trước những thách thức của chủ nghĩa khủng bố với những nguy cơ khó lường.</a:t>
            </a:r>
          </a:p>
          <a:p>
            <a:pPr eaLnBrk="1" fontAlgn="auto" hangingPunct="1">
              <a:lnSpc>
                <a:spcPct val="130000"/>
              </a:lnSpc>
              <a:spcBef>
                <a:spcPts val="0"/>
              </a:spcBef>
              <a:spcAft>
                <a:spcPts val="0"/>
              </a:spcAft>
              <a:defRPr/>
            </a:pPr>
            <a:r>
              <a:rPr lang="vi-VN" sz="2400" dirty="0">
                <a:solidFill>
                  <a:schemeClr val="tx1"/>
                </a:solidFill>
                <a:latin typeface="Times New Roman" panose="02020603050405020304" pitchFamily="18" charset="0"/>
                <a:cs typeface="Times New Roman" panose="02020603050405020304" pitchFamily="18" charset="0"/>
              </a:rPr>
              <a:t>-Vấn đề giữ gìn bản sắc văn hóa dân tộc, kết hợp hài hòa giữa truyền thống và hiện đại, …</a:t>
            </a:r>
          </a:p>
        </p:txBody>
      </p:sp>
      <p:sp>
        <p:nvSpPr>
          <p:cNvPr id="10" name="TextBox 9"/>
          <p:cNvSpPr>
            <a:spLocks noChangeArrowheads="1"/>
          </p:cNvSpPr>
          <p:nvPr/>
        </p:nvSpPr>
        <p:spPr bwMode="auto">
          <a:xfrm>
            <a:off x="6867525" y="1028700"/>
            <a:ext cx="3105150" cy="577850"/>
          </a:xfrm>
          <a:prstGeom prst="parallelogram">
            <a:avLst>
              <a:gd name="adj" fmla="val 25002"/>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2400" b="1">
                <a:solidFill>
                  <a:schemeClr val="bg1"/>
                </a:solidFill>
                <a:latin typeface="Times New Roman" pitchFamily="18" charset="0"/>
                <a:cs typeface="Times New Roman" pitchFamily="18" charset="0"/>
              </a:rPr>
              <a:t>THÁCH THỨC</a:t>
            </a:r>
          </a:p>
        </p:txBody>
      </p:sp>
      <p:cxnSp>
        <p:nvCxnSpPr>
          <p:cNvPr id="12" name="Straight Connector 11"/>
          <p:cNvCxnSpPr>
            <a:cxnSpLocks/>
          </p:cNvCxnSpPr>
          <p:nvPr/>
        </p:nvCxnSpPr>
        <p:spPr>
          <a:xfrm>
            <a:off x="4602163" y="868363"/>
            <a:ext cx="324961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3495" name="TextBox 12"/>
          <p:cNvSpPr txBox="1">
            <a:spLocks noChangeArrowheads="1"/>
          </p:cNvSpPr>
          <p:nvPr/>
        </p:nvSpPr>
        <p:spPr bwMode="auto">
          <a:xfrm>
            <a:off x="1812925" y="76200"/>
            <a:ext cx="8947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3200" b="1">
                <a:solidFill>
                  <a:srgbClr val="1368AA"/>
                </a:solidFill>
                <a:latin typeface="Times New Roman" pitchFamily="18" charset="0"/>
                <a:cs typeface="Times New Roman" pitchFamily="18" charset="0"/>
              </a:rPr>
              <a:t>ĐỊNH HƯỚNG TRẢ LỜI </a:t>
            </a:r>
            <a:r>
              <a:rPr lang="vi-VN" altLang="en-US" sz="3200" b="1">
                <a:solidFill>
                  <a:srgbClr val="1368AA"/>
                </a:solidFill>
                <a:latin typeface="Times New Roman" pitchFamily="18" charset="0"/>
                <a:cs typeface="Times New Roman" pitchFamily="18" charset="0"/>
              </a:rPr>
              <a:t>CÂU HỎI </a:t>
            </a:r>
            <a:r>
              <a:rPr lang="en-US" altLang="en-US" sz="3200" b="1">
                <a:solidFill>
                  <a:srgbClr val="1368AA"/>
                </a:solidFill>
                <a:latin typeface="Times New Roman" pitchFamily="18" charset="0"/>
                <a:cs typeface="Times New Roman" pitchFamily="18" charset="0"/>
              </a:rPr>
              <a:t>VẬN DỤNG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wipe(left)">
                                      <p:cBhvr>
                                        <p:cTn id="13" dur="500"/>
                                        <p:tgtEl>
                                          <p:spTgt spid="7">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0-#ppt_w/2"/>
                                          </p:val>
                                        </p:tav>
                                        <p:tav tm="100000">
                                          <p:val>
                                            <p:strVal val="#ppt_x"/>
                                          </p:val>
                                        </p:tav>
                                      </p:tavLst>
                                    </p:anim>
                                    <p:anim calcmode="lin" valueType="num">
                                      <p:cBhvr additive="base">
                                        <p:cTn id="3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left)">
                                      <p:cBhvr>
                                        <p:cTn id="39" dur="500"/>
                                        <p:tgtEl>
                                          <p:spTgt spid="9">
                                            <p:bg/>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wipe(left)">
                                      <p:cBhvr>
                                        <p:cTn id="44" dur="500"/>
                                        <p:tgtEl>
                                          <p:spTgt spid="9">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left)">
                                      <p:cBhvr>
                                        <p:cTn id="49" dur="500"/>
                                        <p:tgtEl>
                                          <p:spTgt spid="9">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xEl>
                                              <p:pRg st="2" end="2"/>
                                            </p:txEl>
                                          </p:spTgt>
                                        </p:tgtEl>
                                        <p:attrNameLst>
                                          <p:attrName>style.visibility</p:attrName>
                                        </p:attrNameLst>
                                      </p:cBhvr>
                                      <p:to>
                                        <p:strVal val="visible"/>
                                      </p:to>
                                    </p:set>
                                    <p:animEffect transition="in" filter="wipe(left)">
                                      <p:cBhvr>
                                        <p:cTn id="5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P spid="9" grpId="0" build="p"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4471988" y="1041400"/>
            <a:ext cx="32480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1527175" y="2109788"/>
            <a:ext cx="9588500" cy="3325812"/>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lnSpc>
                <a:spcPct val="130000"/>
              </a:lnSpc>
              <a:spcBef>
                <a:spcPts val="0"/>
              </a:spcBef>
              <a:spcAft>
                <a:spcPts val="0"/>
              </a:spcAft>
              <a:defRPr/>
            </a:pPr>
            <a:r>
              <a:rPr lang="vi-VN" sz="2600" dirty="0">
                <a:solidFill>
                  <a:prstClr val="black"/>
                </a:solidFill>
                <a:latin typeface="Times New Roman" panose="02020603050405020304" pitchFamily="18" charset="0"/>
                <a:cs typeface="Times New Roman" panose="02020603050405020304" pitchFamily="18" charset="0"/>
              </a:rPr>
              <a:t>-  Thực hiện chính sách đại đoàn kết dân tộc, tập hợp mọi lực lượng của dân tộc, giữ gìn và phát huy bản sắc văn hóa dân tộc, tăng cường quốc phòng an ninh, đẩy mạnh CN hóa, hiện đại hóa…</a:t>
            </a:r>
          </a:p>
          <a:p>
            <a:pPr eaLnBrk="1" fontAlgn="auto" hangingPunct="1">
              <a:lnSpc>
                <a:spcPct val="130000"/>
              </a:lnSpc>
              <a:spcBef>
                <a:spcPts val="0"/>
              </a:spcBef>
              <a:spcAft>
                <a:spcPts val="0"/>
              </a:spcAft>
              <a:defRPr/>
            </a:pPr>
            <a:r>
              <a:rPr lang="vi-VN" sz="2600" dirty="0">
                <a:solidFill>
                  <a:prstClr val="black"/>
                </a:solidFill>
                <a:latin typeface="Times New Roman" panose="02020603050405020304" pitchFamily="18" charset="0"/>
                <a:cs typeface="Times New Roman" panose="02020603050405020304" pitchFamily="18" charset="0"/>
              </a:rPr>
              <a:t>- Thực hiện chính sách đối ngoại hòa bình, hữu nghị hợp tác VN muốn là bạn tất cả các nước, mở cửa quan hệ hợp tác kinh tế quốc tế…</a:t>
            </a:r>
          </a:p>
          <a:p>
            <a:pPr eaLnBrk="1" fontAlgn="auto" hangingPunct="1">
              <a:lnSpc>
                <a:spcPct val="130000"/>
              </a:lnSpc>
              <a:spcBef>
                <a:spcPts val="0"/>
              </a:spcBef>
              <a:spcAft>
                <a:spcPts val="0"/>
              </a:spcAft>
              <a:defRPr/>
            </a:pPr>
            <a:endParaRPr lang="vi-VN" sz="1400" dirty="0">
              <a:solidFill>
                <a:prstClr val="black"/>
              </a:solidFill>
              <a:cs typeface="Times New Roman" panose="02020603050405020304" pitchFamily="18" charset="0"/>
            </a:endParaRPr>
          </a:p>
        </p:txBody>
      </p:sp>
      <p:sp>
        <p:nvSpPr>
          <p:cNvPr id="7" name="TextBox 6"/>
          <p:cNvSpPr>
            <a:spLocks noChangeArrowheads="1"/>
          </p:cNvSpPr>
          <p:nvPr/>
        </p:nvSpPr>
        <p:spPr bwMode="auto">
          <a:xfrm>
            <a:off x="690563" y="1790700"/>
            <a:ext cx="5883275" cy="639763"/>
          </a:xfrm>
          <a:prstGeom prst="parallelogram">
            <a:avLst>
              <a:gd name="adj" fmla="val 24991"/>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vi-VN" altLang="en-US" sz="2800" b="1">
                <a:solidFill>
                  <a:srgbClr val="FFFFFF"/>
                </a:solidFill>
                <a:cs typeface="Times New Roman" pitchFamily="18" charset="0"/>
              </a:rPr>
              <a:t>CHỦ TRƯƠNG CỦA ĐẢNG TA</a:t>
            </a:r>
            <a:endParaRPr lang="en-US" altLang="en-US" sz="2800" b="1">
              <a:solidFill>
                <a:srgbClr val="FFFFFF"/>
              </a:solidFill>
              <a:cs typeface="Times New Roman" pitchFamily="18" charset="0"/>
            </a:endParaRPr>
          </a:p>
        </p:txBody>
      </p:sp>
      <p:grpSp>
        <p:nvGrpSpPr>
          <p:cNvPr id="64517" name="Group 5"/>
          <p:cNvGrpSpPr>
            <a:grpSpLocks/>
          </p:cNvGrpSpPr>
          <p:nvPr/>
        </p:nvGrpSpPr>
        <p:grpSpPr bwMode="auto">
          <a:xfrm>
            <a:off x="1846263" y="457200"/>
            <a:ext cx="8948737" cy="584200"/>
            <a:chOff x="1846873" y="457200"/>
            <a:chExt cx="8947834" cy="584775"/>
          </a:xfrm>
        </p:grpSpPr>
        <p:sp>
          <p:nvSpPr>
            <p:cNvPr id="64518" name="TextBox 7"/>
            <p:cNvSpPr txBox="1">
              <a:spLocks noChangeArrowheads="1"/>
            </p:cNvSpPr>
            <p:nvPr/>
          </p:nvSpPr>
          <p:spPr bwMode="auto">
            <a:xfrm>
              <a:off x="1846873" y="457200"/>
              <a:ext cx="89478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3200" b="1">
                  <a:solidFill>
                    <a:srgbClr val="1368AA"/>
                  </a:solidFill>
                  <a:latin typeface="Times New Roman" pitchFamily="18" charset="0"/>
                  <a:cs typeface="Times New Roman" pitchFamily="18" charset="0"/>
                </a:rPr>
                <a:t>ĐỊNH HƯỚNG TRẢ LỜI </a:t>
              </a:r>
              <a:r>
                <a:rPr lang="vi-VN" altLang="en-US" sz="3200" b="1">
                  <a:solidFill>
                    <a:srgbClr val="1368AA"/>
                  </a:solidFill>
                  <a:latin typeface="Times New Roman" pitchFamily="18" charset="0"/>
                  <a:cs typeface="Times New Roman" pitchFamily="18" charset="0"/>
                </a:rPr>
                <a:t>CÂU HỎI </a:t>
              </a:r>
              <a:r>
                <a:rPr lang="en-US" altLang="en-US" sz="3200" b="1">
                  <a:solidFill>
                    <a:srgbClr val="1368AA"/>
                  </a:solidFill>
                  <a:latin typeface="Times New Roman" pitchFamily="18" charset="0"/>
                  <a:cs typeface="Times New Roman" pitchFamily="18" charset="0"/>
                </a:rPr>
                <a:t>VẬN DỤNG</a:t>
              </a:r>
            </a:p>
          </p:txBody>
        </p:sp>
        <p:cxnSp>
          <p:nvCxnSpPr>
            <p:cNvPr id="9" name="Straight Connector 8"/>
            <p:cNvCxnSpPr>
              <a:cxnSpLocks/>
            </p:cNvCxnSpPr>
            <p:nvPr/>
          </p:nvCxnSpPr>
          <p:spPr>
            <a:xfrm>
              <a:off x="4472333" y="1041975"/>
              <a:ext cx="3247697" cy="0"/>
            </a:xfrm>
            <a:prstGeom prst="line">
              <a:avLst/>
            </a:prstGeom>
            <a:ln w="28575"/>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500"/>
                                        <p:tgtEl>
                                          <p:spTgt spid="5">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924050" y="2465388"/>
            <a:ext cx="8410575" cy="2220912"/>
          </a:xfrm>
          <a:prstGeom prst="round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ct val="50000"/>
              </a:spcBef>
              <a:spcAft>
                <a:spcPts val="0"/>
              </a:spcAft>
              <a:defRPr/>
            </a:pPr>
            <a:r>
              <a:rPr lang="vi-VN" altLang="en-US" sz="2800" i="1" dirty="0">
                <a:solidFill>
                  <a:schemeClr val="tx1"/>
                </a:solidFill>
                <a:latin typeface="Times New Roman" panose="02020603050405020304" pitchFamily="18" charset="0"/>
                <a:cs typeface="Times New Roman" panose="02020603050405020304" pitchFamily="18" charset="0"/>
              </a:rPr>
              <a:t>2. Sau Chiến tranh lạnh, tuy hoà bình thế giới được củng cố, nhưng vẫn còn chất chứa nhiều nguy cơ. Theo em, đó là những </a:t>
            </a:r>
            <a:r>
              <a:rPr lang="vi-VN" altLang="en-US" sz="2800" i="1" dirty="0">
                <a:solidFill>
                  <a:srgbClr val="C00000"/>
                </a:solidFill>
                <a:latin typeface="Times New Roman" panose="02020603050405020304" pitchFamily="18" charset="0"/>
                <a:cs typeface="Times New Roman" panose="02020603050405020304" pitchFamily="18" charset="0"/>
              </a:rPr>
              <a:t>nguy cơ nào </a:t>
            </a:r>
            <a:r>
              <a:rPr lang="vi-VN" altLang="en-US" sz="2800" i="1" dirty="0">
                <a:solidFill>
                  <a:schemeClr val="tx1"/>
                </a:solidFill>
                <a:latin typeface="Times New Roman" panose="02020603050405020304" pitchFamily="18" charset="0"/>
                <a:cs typeface="Times New Roman" panose="02020603050405020304" pitchFamily="18" charset="0"/>
              </a:rPr>
              <a:t>?</a:t>
            </a:r>
          </a:p>
        </p:txBody>
      </p:sp>
      <p:cxnSp>
        <p:nvCxnSpPr>
          <p:cNvPr id="10" name="Straight Connector 9"/>
          <p:cNvCxnSpPr>
            <a:cxnSpLocks/>
          </p:cNvCxnSpPr>
          <p:nvPr/>
        </p:nvCxnSpPr>
        <p:spPr>
          <a:xfrm>
            <a:off x="4471988" y="941388"/>
            <a:ext cx="32480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5540" name="TextBox 10"/>
          <p:cNvSpPr txBox="1">
            <a:spLocks noChangeArrowheads="1"/>
          </p:cNvSpPr>
          <p:nvPr/>
        </p:nvSpPr>
        <p:spPr bwMode="auto">
          <a:xfrm>
            <a:off x="3994150" y="276225"/>
            <a:ext cx="427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vi-VN" altLang="en-US" sz="3200" b="1">
                <a:solidFill>
                  <a:srgbClr val="1368AA"/>
                </a:solidFill>
                <a:latin typeface="Times New Roman" pitchFamily="18" charset="0"/>
                <a:cs typeface="Times New Roman" pitchFamily="18" charset="0"/>
              </a:rPr>
              <a:t>CÂU HỎI </a:t>
            </a:r>
            <a:r>
              <a:rPr lang="en-US" altLang="en-US" sz="3200" b="1">
                <a:solidFill>
                  <a:srgbClr val="1368AA"/>
                </a:solidFill>
                <a:latin typeface="Times New Roman" pitchFamily="18" charset="0"/>
                <a:cs typeface="Times New Roman" pitchFamily="18" charset="0"/>
              </a:rPr>
              <a:t>VẬN DỤNG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4471988" y="1041400"/>
            <a:ext cx="32480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1527175" y="2109788"/>
            <a:ext cx="9137650" cy="4046537"/>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lnSpc>
                <a:spcPct val="130000"/>
              </a:lnSpc>
              <a:spcBef>
                <a:spcPts val="0"/>
              </a:spcBef>
              <a:spcAft>
                <a:spcPts val="0"/>
              </a:spcAft>
              <a:defRPr/>
            </a:pPr>
            <a:r>
              <a:rPr lang="vi-VN" sz="2600" dirty="0">
                <a:solidFill>
                  <a:prstClr val="black"/>
                </a:solidFill>
                <a:latin typeface="Times New Roman" panose="02020603050405020304" pitchFamily="18" charset="0"/>
                <a:cs typeface="Times New Roman" panose="02020603050405020304" pitchFamily="18" charset="0"/>
              </a:rPr>
              <a:t>- Những di chứng của thời kì Chiến tranh lạnh</a:t>
            </a:r>
            <a:r>
              <a:rPr lang="en-US" sz="2600" dirty="0">
                <a:solidFill>
                  <a:prstClr val="black"/>
                </a:solidFill>
                <a:latin typeface="Times New Roman" panose="02020603050405020304" pitchFamily="18" charset="0"/>
                <a:cs typeface="Times New Roman" panose="02020603050405020304" pitchFamily="18" charset="0"/>
              </a:rPr>
              <a:t>.</a:t>
            </a:r>
            <a:endParaRPr lang="vi-VN" sz="2600" dirty="0">
              <a:solidFill>
                <a:prstClr val="black"/>
              </a:solidFill>
              <a:latin typeface="Times New Roman" panose="02020603050405020304" pitchFamily="18" charset="0"/>
              <a:cs typeface="Times New Roman" panose="02020603050405020304" pitchFamily="18" charset="0"/>
            </a:endParaRPr>
          </a:p>
          <a:p>
            <a:pPr eaLnBrk="1" fontAlgn="auto" hangingPunct="1">
              <a:lnSpc>
                <a:spcPct val="130000"/>
              </a:lnSpc>
              <a:spcBef>
                <a:spcPts val="0"/>
              </a:spcBef>
              <a:spcAft>
                <a:spcPts val="0"/>
              </a:spcAft>
              <a:defRPr/>
            </a:pPr>
            <a:r>
              <a:rPr lang="vi-VN" sz="2600" dirty="0">
                <a:solidFill>
                  <a:prstClr val="black"/>
                </a:solidFill>
                <a:latin typeface="Times New Roman" panose="02020603050405020304" pitchFamily="18" charset="0"/>
                <a:cs typeface="Times New Roman" panose="02020603050405020304" pitchFamily="18" charset="0"/>
              </a:rPr>
              <a:t>- Những xung đột quân sự gay gắt do những bất đồng, mâu thuẫn về sắc tộc, tôn giáo, tranh chấp lãnh thổ...</a:t>
            </a:r>
          </a:p>
          <a:p>
            <a:pPr eaLnBrk="1" fontAlgn="auto" hangingPunct="1">
              <a:lnSpc>
                <a:spcPct val="130000"/>
              </a:lnSpc>
              <a:spcBef>
                <a:spcPts val="0"/>
              </a:spcBef>
              <a:spcAft>
                <a:spcPts val="0"/>
              </a:spcAft>
              <a:defRPr/>
            </a:pPr>
            <a:r>
              <a:rPr lang="vi-VN" sz="2600" dirty="0">
                <a:solidFill>
                  <a:prstClr val="black"/>
                </a:solidFill>
                <a:latin typeface="Times New Roman" panose="02020603050405020304" pitchFamily="18" charset="0"/>
                <a:cs typeface="Times New Roman" panose="02020603050405020304" pitchFamily="18" charset="0"/>
              </a:rPr>
              <a:t>- Chủ nghĩa khủng bố quốc tế, nhất là từ sau sự kiện ngày 11/09/2001 và như Fidel Castro nhấn mạnh: “Chủ nghĩa khủng bố ngày nay là một hiện tượng nguy hiểm không thể bào chữa được về mặt đạo lí và cần phải được  loại trừ”</a:t>
            </a:r>
            <a:r>
              <a:rPr lang="en-US" sz="2600" dirty="0">
                <a:solidFill>
                  <a:prstClr val="black"/>
                </a:solidFill>
                <a:latin typeface="Times New Roman" panose="02020603050405020304" pitchFamily="18" charset="0"/>
                <a:cs typeface="Times New Roman" panose="02020603050405020304" pitchFamily="18" charset="0"/>
              </a:rPr>
              <a:t>.</a:t>
            </a:r>
            <a:endParaRPr lang="vi-VN" sz="26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a:spLocks noChangeArrowheads="1"/>
          </p:cNvSpPr>
          <p:nvPr/>
        </p:nvSpPr>
        <p:spPr bwMode="auto">
          <a:xfrm>
            <a:off x="690563" y="1792288"/>
            <a:ext cx="9631362" cy="635000"/>
          </a:xfrm>
          <a:prstGeom prst="parallelogram">
            <a:avLst>
              <a:gd name="adj" fmla="val 24998"/>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vi-VN" altLang="en-US" sz="2800" b="1">
                <a:solidFill>
                  <a:srgbClr val="FFFFFF"/>
                </a:solidFill>
                <a:cs typeface="Times New Roman" pitchFamily="18" charset="0"/>
              </a:rPr>
              <a:t>NHỮNG NGUY CƠ NHÂN LOẠI ĐANG PHẢI ĐỐI DIỆN</a:t>
            </a:r>
            <a:endParaRPr lang="en-US" altLang="en-US" sz="2800" b="1">
              <a:solidFill>
                <a:srgbClr val="FFFFFF"/>
              </a:solidFill>
              <a:cs typeface="Times New Roman" pitchFamily="18" charset="0"/>
            </a:endParaRPr>
          </a:p>
        </p:txBody>
      </p:sp>
      <p:grpSp>
        <p:nvGrpSpPr>
          <p:cNvPr id="66565" name="Group 5"/>
          <p:cNvGrpSpPr>
            <a:grpSpLocks/>
          </p:cNvGrpSpPr>
          <p:nvPr/>
        </p:nvGrpSpPr>
        <p:grpSpPr bwMode="auto">
          <a:xfrm>
            <a:off x="1814513" y="457200"/>
            <a:ext cx="8948737" cy="584200"/>
            <a:chOff x="1814908" y="457200"/>
            <a:chExt cx="8947834" cy="584775"/>
          </a:xfrm>
        </p:grpSpPr>
        <p:sp>
          <p:nvSpPr>
            <p:cNvPr id="66566" name="TextBox 7"/>
            <p:cNvSpPr txBox="1">
              <a:spLocks noChangeArrowheads="1"/>
            </p:cNvSpPr>
            <p:nvPr/>
          </p:nvSpPr>
          <p:spPr bwMode="auto">
            <a:xfrm>
              <a:off x="1814908" y="457200"/>
              <a:ext cx="89478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3200" b="1">
                  <a:solidFill>
                    <a:srgbClr val="1368AA"/>
                  </a:solidFill>
                  <a:latin typeface="Times New Roman" pitchFamily="18" charset="0"/>
                  <a:cs typeface="Times New Roman" pitchFamily="18" charset="0"/>
                </a:rPr>
                <a:t>ĐỊNH HƯỚNG TRẢ LỜI </a:t>
              </a:r>
              <a:r>
                <a:rPr lang="vi-VN" altLang="en-US" sz="3200" b="1">
                  <a:solidFill>
                    <a:srgbClr val="1368AA"/>
                  </a:solidFill>
                  <a:latin typeface="Times New Roman" pitchFamily="18" charset="0"/>
                  <a:cs typeface="Times New Roman" pitchFamily="18" charset="0"/>
                </a:rPr>
                <a:t>CÂU HỎI </a:t>
              </a:r>
              <a:r>
                <a:rPr lang="en-US" altLang="en-US" sz="3200" b="1">
                  <a:solidFill>
                    <a:srgbClr val="1368AA"/>
                  </a:solidFill>
                  <a:latin typeface="Times New Roman" pitchFamily="18" charset="0"/>
                  <a:cs typeface="Times New Roman" pitchFamily="18" charset="0"/>
                </a:rPr>
                <a:t>VẬN DỤNG</a:t>
              </a:r>
            </a:p>
          </p:txBody>
        </p:sp>
        <p:cxnSp>
          <p:nvCxnSpPr>
            <p:cNvPr id="9" name="Straight Connector 8"/>
            <p:cNvCxnSpPr>
              <a:cxnSpLocks/>
            </p:cNvCxnSpPr>
            <p:nvPr/>
          </p:nvCxnSpPr>
          <p:spPr>
            <a:xfrm>
              <a:off x="4472115" y="1041975"/>
              <a:ext cx="3247697" cy="0"/>
            </a:xfrm>
            <a:prstGeom prst="line">
              <a:avLst/>
            </a:prstGeom>
            <a:ln w="28575"/>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500"/>
                                        <p:tgtEl>
                                          <p:spTgt spid="5">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4471988" y="1041400"/>
            <a:ext cx="245268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1527175" y="2127250"/>
            <a:ext cx="9137650" cy="3033713"/>
          </a:xfrm>
          <a:prstGeom prst="rect">
            <a:avLst/>
          </a:prstGeom>
          <a:solidFill>
            <a:schemeClr val="accent1">
              <a:lumMod val="40000"/>
              <a:lumOff val="60000"/>
            </a:schemeClr>
          </a:solidFill>
          <a:ln>
            <a:noFill/>
          </a:ln>
          <a:effectLst>
            <a:outerShdw dist="101600" dir="2700000" algn="tl" rotWithShape="0">
              <a:srgbClr val="EF3C2D"/>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lnSpc>
                <a:spcPct val="130000"/>
              </a:lnSpc>
              <a:spcBef>
                <a:spcPts val="0"/>
              </a:spcBef>
              <a:spcAft>
                <a:spcPts val="0"/>
              </a:spcAft>
              <a:defRPr/>
            </a:pPr>
            <a:r>
              <a:rPr lang="vi-VN" sz="2600" dirty="0">
                <a:solidFill>
                  <a:schemeClr val="tx1"/>
                </a:solidFill>
                <a:latin typeface="Times New Roman" panose="02020603050405020304" pitchFamily="18" charset="0"/>
                <a:cs typeface="Times New Roman" panose="02020603050405020304" pitchFamily="18" charset="0"/>
              </a:rPr>
              <a:t>- Một nền sản xuất phồn vinh</a:t>
            </a:r>
            <a:r>
              <a:rPr lang="en-US" sz="2600" dirty="0">
                <a:solidFill>
                  <a:schemeClr val="tx1"/>
                </a:solidFill>
                <a:latin typeface="Times New Roman" panose="02020603050405020304" pitchFamily="18" charset="0"/>
                <a:cs typeface="Times New Roman" panose="02020603050405020304" pitchFamily="18" charset="0"/>
              </a:rPr>
              <a:t>.</a:t>
            </a:r>
            <a:endParaRPr lang="vi-VN" sz="2600" dirty="0">
              <a:solidFill>
                <a:schemeClr val="tx1"/>
              </a:solidFill>
              <a:latin typeface="Times New Roman" panose="02020603050405020304" pitchFamily="18" charset="0"/>
              <a:cs typeface="Times New Roman" panose="02020603050405020304" pitchFamily="18" charset="0"/>
            </a:endParaRPr>
          </a:p>
          <a:p>
            <a:pPr eaLnBrk="1" fontAlgn="auto" hangingPunct="1">
              <a:lnSpc>
                <a:spcPct val="130000"/>
              </a:lnSpc>
              <a:spcBef>
                <a:spcPts val="0"/>
              </a:spcBef>
              <a:spcAft>
                <a:spcPts val="0"/>
              </a:spcAft>
              <a:defRPr/>
            </a:pPr>
            <a:r>
              <a:rPr lang="vi-VN" sz="2600" dirty="0">
                <a:solidFill>
                  <a:schemeClr val="tx1"/>
                </a:solidFill>
                <a:latin typeface="Times New Roman" panose="02020603050405020304" pitchFamily="18" charset="0"/>
                <a:cs typeface="Times New Roman" panose="02020603050405020304" pitchFamily="18" charset="0"/>
              </a:rPr>
              <a:t>- Một nền tài chính vững mạnh</a:t>
            </a:r>
            <a:r>
              <a:rPr lang="en-US" sz="2600" dirty="0">
                <a:solidFill>
                  <a:schemeClr val="tx1"/>
                </a:solidFill>
                <a:latin typeface="Times New Roman" panose="02020603050405020304" pitchFamily="18" charset="0"/>
                <a:cs typeface="Times New Roman" panose="02020603050405020304" pitchFamily="18" charset="0"/>
              </a:rPr>
              <a:t>.</a:t>
            </a:r>
            <a:endParaRPr lang="vi-VN" sz="2600" dirty="0">
              <a:solidFill>
                <a:schemeClr val="tx1"/>
              </a:solidFill>
              <a:latin typeface="Times New Roman" panose="02020603050405020304" pitchFamily="18" charset="0"/>
              <a:cs typeface="Times New Roman" panose="02020603050405020304" pitchFamily="18" charset="0"/>
            </a:endParaRPr>
          </a:p>
          <a:p>
            <a:pPr eaLnBrk="1" fontAlgn="auto" hangingPunct="1">
              <a:lnSpc>
                <a:spcPct val="130000"/>
              </a:lnSpc>
              <a:spcBef>
                <a:spcPts val="0"/>
              </a:spcBef>
              <a:spcAft>
                <a:spcPts val="0"/>
              </a:spcAft>
              <a:defRPr/>
            </a:pPr>
            <a:r>
              <a:rPr lang="vi-VN" sz="2600" dirty="0">
                <a:solidFill>
                  <a:schemeClr val="tx1"/>
                </a:solidFill>
                <a:latin typeface="Times New Roman" panose="02020603050405020304" pitchFamily="18" charset="0"/>
                <a:cs typeface="Times New Roman" panose="02020603050405020304" pitchFamily="18" charset="0"/>
              </a:rPr>
              <a:t>- Một nền công nghệ có trình dộ cao.</a:t>
            </a:r>
          </a:p>
          <a:p>
            <a:pPr eaLnBrk="1" fontAlgn="auto" hangingPunct="1">
              <a:lnSpc>
                <a:spcPct val="130000"/>
              </a:lnSpc>
              <a:spcBef>
                <a:spcPts val="0"/>
              </a:spcBef>
              <a:spcAft>
                <a:spcPts val="0"/>
              </a:spcAft>
              <a:defRPr/>
            </a:pPr>
            <a:r>
              <a:rPr lang="vi-VN" sz="2600" dirty="0">
                <a:solidFill>
                  <a:schemeClr val="tx1"/>
                </a:solidFill>
                <a:latin typeface="Times New Roman" panose="02020603050405020304" pitchFamily="18" charset="0"/>
                <a:cs typeface="Times New Roman" panose="02020603050405020304" pitchFamily="18" charset="0"/>
              </a:rPr>
              <a:t>- Một lực lượng quốc phòng hùng mạnh</a:t>
            </a:r>
            <a:r>
              <a:rPr lang="en-US" sz="2600" dirty="0">
                <a:solidFill>
                  <a:schemeClr val="tx1"/>
                </a:solidFill>
                <a:latin typeface="Times New Roman" panose="02020603050405020304" pitchFamily="18" charset="0"/>
                <a:cs typeface="Times New Roman" panose="02020603050405020304" pitchFamily="18" charset="0"/>
              </a:rPr>
              <a:t>.</a:t>
            </a:r>
            <a:endParaRPr lang="vi-VN" sz="2600" dirty="0">
              <a:solidFill>
                <a:schemeClr val="tx1"/>
              </a:solidFill>
              <a:latin typeface="Times New Roman" panose="02020603050405020304" pitchFamily="18" charset="0"/>
              <a:cs typeface="Times New Roman" panose="02020603050405020304" pitchFamily="18" charset="0"/>
            </a:endParaRPr>
          </a:p>
          <a:p>
            <a:pPr marL="457200" indent="-457200" eaLnBrk="1" fontAlgn="auto" hangingPunct="1">
              <a:lnSpc>
                <a:spcPct val="130000"/>
              </a:lnSpc>
              <a:spcBef>
                <a:spcPts val="0"/>
              </a:spcBef>
              <a:spcAft>
                <a:spcPts val="0"/>
              </a:spcAft>
              <a:buFontTx/>
              <a:buChar char="-"/>
              <a:defRPr/>
            </a:pPr>
            <a:endParaRPr lang="vi-VN" sz="1600" dirty="0">
              <a:solidFill>
                <a:schemeClr val="tx1"/>
              </a:solidFill>
              <a:cs typeface="Times New Roman" panose="02020603050405020304" pitchFamily="18" charset="0"/>
            </a:endParaRPr>
          </a:p>
        </p:txBody>
      </p:sp>
      <p:grpSp>
        <p:nvGrpSpPr>
          <p:cNvPr id="6" name="Group 5"/>
          <p:cNvGrpSpPr>
            <a:grpSpLocks/>
          </p:cNvGrpSpPr>
          <p:nvPr/>
        </p:nvGrpSpPr>
        <p:grpSpPr bwMode="auto">
          <a:xfrm>
            <a:off x="660400" y="1792288"/>
            <a:ext cx="9428163" cy="635000"/>
            <a:chOff x="660400" y="1792892"/>
            <a:chExt cx="9428480" cy="634544"/>
          </a:xfrm>
        </p:grpSpPr>
        <p:sp>
          <p:nvSpPr>
            <p:cNvPr id="67590" name="TextBox 6"/>
            <p:cNvSpPr>
              <a:spLocks noChangeArrowheads="1"/>
            </p:cNvSpPr>
            <p:nvPr/>
          </p:nvSpPr>
          <p:spPr bwMode="auto">
            <a:xfrm>
              <a:off x="772160" y="1792892"/>
              <a:ext cx="9316720" cy="634544"/>
            </a:xfrm>
            <a:prstGeom prst="parallelogram">
              <a:avLst>
                <a:gd name="adj" fmla="val 25015"/>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endParaRPr lang="en-US" altLang="en-US" sz="2800" b="1">
                <a:solidFill>
                  <a:schemeClr val="bg1"/>
                </a:solidFill>
                <a:cs typeface="Times New Roman" pitchFamily="18" charset="0"/>
              </a:endParaRPr>
            </a:p>
          </p:txBody>
        </p:sp>
        <p:sp>
          <p:nvSpPr>
            <p:cNvPr id="67591" name="TextBox 7"/>
            <p:cNvSpPr txBox="1">
              <a:spLocks noChangeArrowheads="1"/>
            </p:cNvSpPr>
            <p:nvPr/>
          </p:nvSpPr>
          <p:spPr bwMode="auto">
            <a:xfrm>
              <a:off x="660400" y="1848554"/>
              <a:ext cx="9316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b="1">
                  <a:solidFill>
                    <a:schemeClr val="bg1"/>
                  </a:solidFill>
                  <a:cs typeface="Times New Roman" pitchFamily="18" charset="0"/>
                </a:rPr>
                <a:t>Ngày nay, sức mạnh của các quốc gia dựa trên 4 yếu tố</a:t>
              </a:r>
              <a:endParaRPr lang="en-US" altLang="en-US" b="1">
                <a:solidFill>
                  <a:schemeClr val="bg1"/>
                </a:solidFill>
                <a:cs typeface="Times New Roman" pitchFamily="18" charset="0"/>
              </a:endParaRPr>
            </a:p>
          </p:txBody>
        </p:sp>
      </p:grpSp>
      <p:sp>
        <p:nvSpPr>
          <p:cNvPr id="67589" name="TextBox 9"/>
          <p:cNvSpPr txBox="1">
            <a:spLocks noChangeArrowheads="1"/>
          </p:cNvSpPr>
          <p:nvPr/>
        </p:nvSpPr>
        <p:spPr bwMode="auto">
          <a:xfrm>
            <a:off x="4699000" y="387350"/>
            <a:ext cx="222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vi-VN" altLang="en-US" sz="3200" b="1">
                <a:solidFill>
                  <a:srgbClr val="1368AA"/>
                </a:solidFill>
                <a:latin typeface="Times New Roman" pitchFamily="18" charset="0"/>
                <a:cs typeface="Times New Roman" pitchFamily="18" charset="0"/>
              </a:rPr>
              <a:t>MỞ RỘNG</a:t>
            </a:r>
            <a:endParaRPr lang="en-US" altLang="en-US" sz="3200" b="1">
              <a:solidFill>
                <a:srgbClr val="1368AA"/>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500"/>
                                        <p:tgtEl>
                                          <p:spTgt spid="5">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left)">
                                      <p:cBhvr>
                                        <p:cTn id="3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1"/>
          <p:cNvSpPr txBox="1">
            <a:spLocks noChangeArrowheads="1"/>
          </p:cNvSpPr>
          <p:nvPr/>
        </p:nvSpPr>
        <p:spPr bwMode="auto">
          <a:xfrm>
            <a:off x="3025775" y="88900"/>
            <a:ext cx="5551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4000" b="1">
                <a:solidFill>
                  <a:srgbClr val="CB1B16"/>
                </a:solidFill>
                <a:latin typeface="Segoe UI Black" pitchFamily="34" charset="0"/>
                <a:ea typeface="Segoe UI Black" pitchFamily="34" charset="0"/>
                <a:cs typeface="Segoe UI Black" pitchFamily="34" charset="0"/>
              </a:rPr>
              <a:t>TÌM</a:t>
            </a:r>
            <a:r>
              <a:rPr lang="en-US" altLang="en-US" sz="4000">
                <a:solidFill>
                  <a:srgbClr val="CB1B16"/>
                </a:solidFill>
                <a:latin typeface="Segoe UI Black" pitchFamily="34" charset="0"/>
                <a:ea typeface="Segoe UI Black" pitchFamily="34" charset="0"/>
                <a:cs typeface="Segoe UI Black" pitchFamily="34" charset="0"/>
              </a:rPr>
              <a:t> </a:t>
            </a:r>
            <a:r>
              <a:rPr lang="en-US" altLang="en-US" sz="4000" b="1">
                <a:solidFill>
                  <a:srgbClr val="CB1B16"/>
                </a:solidFill>
                <a:latin typeface="Segoe UI Black" pitchFamily="34" charset="0"/>
                <a:ea typeface="Segoe UI Black" pitchFamily="34" charset="0"/>
                <a:cs typeface="Segoe UI Black" pitchFamily="34" charset="0"/>
              </a:rPr>
              <a:t>HIỂU</a:t>
            </a:r>
            <a:r>
              <a:rPr lang="en-US" altLang="en-US" sz="4000">
                <a:solidFill>
                  <a:srgbClr val="CB1B16"/>
                </a:solidFill>
                <a:latin typeface="Segoe UI Black" pitchFamily="34" charset="0"/>
                <a:ea typeface="Segoe UI Black" pitchFamily="34" charset="0"/>
                <a:cs typeface="Segoe UI Black" pitchFamily="34" charset="0"/>
              </a:rPr>
              <a:t> </a:t>
            </a:r>
            <a:r>
              <a:rPr lang="en-US" altLang="en-US" sz="4000" b="1">
                <a:solidFill>
                  <a:srgbClr val="CB1B16"/>
                </a:solidFill>
                <a:latin typeface="Segoe UI Black" pitchFamily="34" charset="0"/>
                <a:ea typeface="Segoe UI Black" pitchFamily="34" charset="0"/>
                <a:cs typeface="Segoe UI Black" pitchFamily="34" charset="0"/>
              </a:rPr>
              <a:t>BÀI</a:t>
            </a:r>
            <a:r>
              <a:rPr lang="en-US" altLang="en-US" sz="4000">
                <a:solidFill>
                  <a:srgbClr val="CB1B16"/>
                </a:solidFill>
                <a:latin typeface="Segoe UI Black" pitchFamily="34" charset="0"/>
                <a:ea typeface="Segoe UI Black" pitchFamily="34" charset="0"/>
                <a:cs typeface="Segoe UI Black" pitchFamily="34" charset="0"/>
              </a:rPr>
              <a:t> </a:t>
            </a:r>
            <a:r>
              <a:rPr lang="en-US" altLang="en-US" sz="4000" b="1">
                <a:solidFill>
                  <a:srgbClr val="CB1B16"/>
                </a:solidFill>
                <a:latin typeface="Segoe UI Black" pitchFamily="34" charset="0"/>
                <a:ea typeface="Segoe UI Black" pitchFamily="34" charset="0"/>
                <a:cs typeface="Segoe UI Black" pitchFamily="34" charset="0"/>
              </a:rPr>
              <a:t>MỚI</a:t>
            </a:r>
          </a:p>
        </p:txBody>
      </p:sp>
      <p:grpSp>
        <p:nvGrpSpPr>
          <p:cNvPr id="17" name="Group 16"/>
          <p:cNvGrpSpPr>
            <a:grpSpLocks/>
          </p:cNvGrpSpPr>
          <p:nvPr/>
        </p:nvGrpSpPr>
        <p:grpSpPr bwMode="auto">
          <a:xfrm>
            <a:off x="4738688" y="1076325"/>
            <a:ext cx="6523037" cy="1431925"/>
            <a:chOff x="5673522" y="1045240"/>
            <a:chExt cx="6344859" cy="1432126"/>
          </a:xfrm>
        </p:grpSpPr>
        <p:sp>
          <p:nvSpPr>
            <p:cNvPr id="13" name="Rounded Rectangle 3"/>
            <p:cNvSpPr/>
            <p:nvPr/>
          </p:nvSpPr>
          <p:spPr>
            <a:xfrm>
              <a:off x="6096616" y="1045240"/>
              <a:ext cx="5921765" cy="1432126"/>
            </a:xfrm>
            <a:prstGeom prst="roundRect">
              <a:avLst>
                <a:gd name="adj" fmla="val 11559"/>
              </a:avLst>
            </a:prstGeom>
            <a:solidFill>
              <a:srgbClr val="4091C9"/>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4" name="Oval 13"/>
            <p:cNvSpPr/>
            <p:nvPr/>
          </p:nvSpPr>
          <p:spPr>
            <a:xfrm>
              <a:off x="5673522" y="1364373"/>
              <a:ext cx="844643" cy="844669"/>
            </a:xfrm>
            <a:prstGeom prst="ellipse">
              <a:avLst/>
            </a:prstGeom>
            <a:solidFill>
              <a:srgbClr val="CB1B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200">
                  <a:solidFill>
                    <a:prstClr val="white"/>
                  </a:solidFill>
                </a:rPr>
                <a:t>1</a:t>
              </a:r>
              <a:endParaRPr lang="en-US">
                <a:solidFill>
                  <a:prstClr val="white"/>
                </a:solidFill>
              </a:endParaRPr>
            </a:p>
          </p:txBody>
        </p:sp>
      </p:grpSp>
      <p:grpSp>
        <p:nvGrpSpPr>
          <p:cNvPr id="18" name="Group 17"/>
          <p:cNvGrpSpPr>
            <a:grpSpLocks/>
          </p:cNvGrpSpPr>
          <p:nvPr/>
        </p:nvGrpSpPr>
        <p:grpSpPr bwMode="auto">
          <a:xfrm>
            <a:off x="4738688" y="2743200"/>
            <a:ext cx="6523037" cy="1431925"/>
            <a:chOff x="5673522" y="2712937"/>
            <a:chExt cx="6344859" cy="1432126"/>
          </a:xfrm>
        </p:grpSpPr>
        <p:sp>
          <p:nvSpPr>
            <p:cNvPr id="10" name="Rounded Rectangle 3"/>
            <p:cNvSpPr/>
            <p:nvPr/>
          </p:nvSpPr>
          <p:spPr>
            <a:xfrm>
              <a:off x="6096616" y="2712937"/>
              <a:ext cx="5921765" cy="1432126"/>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2800" dirty="0" err="1">
                  <a:solidFill>
                    <a:prstClr val="white"/>
                  </a:solidFill>
                  <a:latin typeface="Times New Roman" panose="02020603050405020304" pitchFamily="18" charset="0"/>
                  <a:cs typeface="Times New Roman" panose="02020603050405020304" pitchFamily="18" charset="0"/>
                </a:rPr>
                <a:t>Các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nước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Đông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Âu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từ</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năm</a:t>
              </a:r>
              <a:r>
                <a:rPr lang="en-US" sz="2800" dirty="0">
                  <a:solidFill>
                    <a:prstClr val="white"/>
                  </a:solidFill>
                  <a:latin typeface="Times New Roman" panose="02020603050405020304" pitchFamily="18" charset="0"/>
                  <a:cs typeface="Times New Roman" panose="02020603050405020304" pitchFamily="18" charset="0"/>
                </a:rPr>
                <a:t> 1945 </a:t>
              </a:r>
              <a:r>
                <a:rPr lang="en-US" sz="2800" dirty="0" err="1">
                  <a:solidFill>
                    <a:prstClr val="white"/>
                  </a:solidFill>
                  <a:latin typeface="Times New Roman" panose="02020603050405020304" pitchFamily="18" charset="0"/>
                  <a:cs typeface="Times New Roman" panose="02020603050405020304" pitchFamily="18" charset="0"/>
                </a:rPr>
                <a:t>đến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năm</a:t>
              </a:r>
              <a:r>
                <a:rPr lang="en-US" sz="2800" dirty="0">
                  <a:solidFill>
                    <a:prstClr val="white"/>
                  </a:solidFill>
                  <a:latin typeface="Times New Roman" panose="02020603050405020304" pitchFamily="18" charset="0"/>
                  <a:cs typeface="Times New Roman" panose="02020603050405020304" pitchFamily="18" charset="0"/>
                </a:rPr>
                <a:t> 1991</a:t>
              </a:r>
            </a:p>
          </p:txBody>
        </p:sp>
        <p:sp>
          <p:nvSpPr>
            <p:cNvPr id="15" name="Oval 14"/>
            <p:cNvSpPr/>
            <p:nvPr/>
          </p:nvSpPr>
          <p:spPr>
            <a:xfrm>
              <a:off x="5673522" y="2997140"/>
              <a:ext cx="844643" cy="844669"/>
            </a:xfrm>
            <a:prstGeom prst="ellipse">
              <a:avLst/>
            </a:prstGeom>
            <a:solidFill>
              <a:srgbClr val="CB1B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200">
                  <a:solidFill>
                    <a:prstClr val="white"/>
                  </a:solidFill>
                </a:rPr>
                <a:t>2</a:t>
              </a:r>
              <a:endParaRPr lang="en-US">
                <a:solidFill>
                  <a:prstClr val="white"/>
                </a:solidFill>
              </a:endParaRPr>
            </a:p>
          </p:txBody>
        </p:sp>
      </p:grpSp>
      <p:pic>
        <p:nvPicPr>
          <p:cNvPr id="68613" name="!!A1" descr="21 Books Highly Recommended by Successful Executives | Inc.com"/>
          <p:cNvPicPr>
            <a:picLocks noChangeAspect="1" noChangeArrowheads="1"/>
          </p:cNvPicPr>
          <p:nvPr/>
        </p:nvPicPr>
        <p:blipFill>
          <a:blip r:embed="rId2">
            <a:extLst>
              <a:ext uri="{28A0092B-C50C-407E-A947-70E740481C1C}">
                <a14:useLocalDpi xmlns:a14="http://schemas.microsoft.com/office/drawing/2010/main" val="0"/>
              </a:ext>
            </a:extLst>
          </a:blip>
          <a:srcRect r="36559"/>
          <a:stretch>
            <a:fillRect/>
          </a:stretch>
        </p:blipFill>
        <p:spPr bwMode="auto">
          <a:xfrm>
            <a:off x="-277813" y="2392363"/>
            <a:ext cx="4581526"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457950"/>
            <a:ext cx="12192000" cy="4000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8615" name="TextBox 2"/>
          <p:cNvSpPr txBox="1">
            <a:spLocks noChangeArrowheads="1"/>
          </p:cNvSpPr>
          <p:nvPr/>
        </p:nvSpPr>
        <p:spPr bwMode="auto">
          <a:xfrm>
            <a:off x="2012950" y="257175"/>
            <a:ext cx="6942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endParaRPr lang="en-US" altLang="en-US" sz="1800"/>
          </a:p>
        </p:txBody>
      </p:sp>
      <p:sp>
        <p:nvSpPr>
          <p:cNvPr id="6" name="Rectangle: Rounded Corners 5"/>
          <p:cNvSpPr/>
          <p:nvPr/>
        </p:nvSpPr>
        <p:spPr>
          <a:xfrm>
            <a:off x="266700" y="1019175"/>
            <a:ext cx="4037013" cy="784225"/>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r>
              <a:rPr lang="en-US" sz="2400" b="1" dirty="0" err="1">
                <a:solidFill>
                  <a:schemeClr val="bg1"/>
                </a:solidFill>
                <a:latin typeface="Times New Roman" panose="02020603050405020304" pitchFamily="18" charset="0"/>
                <a:cs typeface="Times New Roman" panose="02020603050405020304" pitchFamily="18" charset="0"/>
              </a:rPr>
              <a:t>Bài</a:t>
            </a:r>
            <a:r>
              <a:rPr lang="en-US" sz="2400" b="1" dirty="0">
                <a:solidFill>
                  <a:schemeClr val="bg1"/>
                </a:solidFill>
                <a:latin typeface="Times New Roman" panose="02020603050405020304" pitchFamily="18" charset="0"/>
                <a:cs typeface="Times New Roman" panose="02020603050405020304" pitchFamily="18" charset="0"/>
              </a:rPr>
              <a:t> 10. </a:t>
            </a:r>
            <a:r>
              <a:rPr lang="en-US" sz="2400" b="1" dirty="0" err="1">
                <a:solidFill>
                  <a:schemeClr val="bg1"/>
                </a:solidFill>
                <a:latin typeface="Times New Roman" panose="02020603050405020304" pitchFamily="18" charset="0"/>
                <a:cs typeface="Times New Roman" panose="02020603050405020304" pitchFamily="18" charset="0"/>
              </a:rPr>
              <a:t>Liên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Xô</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năm</a:t>
            </a:r>
            <a:r>
              <a:rPr lang="en-US" sz="2400" b="1" dirty="0">
                <a:solidFill>
                  <a:schemeClr val="bg1"/>
                </a:solidFill>
                <a:latin typeface="Times New Roman" panose="02020603050405020304" pitchFamily="18" charset="0"/>
                <a:cs typeface="Times New Roman" panose="02020603050405020304" pitchFamily="18" charset="0"/>
              </a:rPr>
              <a:t> 1945 </a:t>
            </a:r>
            <a:r>
              <a:rPr lang="en-US" sz="2400" b="1" dirty="0" err="1">
                <a:solidFill>
                  <a:schemeClr val="bg1"/>
                </a:solidFill>
                <a:latin typeface="Times New Roman" panose="02020603050405020304" pitchFamily="18" charset="0"/>
                <a:cs typeface="Times New Roman" panose="02020603050405020304" pitchFamily="18" charset="0"/>
              </a:rPr>
              <a:t>đến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năm</a:t>
            </a:r>
            <a:r>
              <a:rPr lang="en-US" sz="2400" b="1" dirty="0">
                <a:solidFill>
                  <a:schemeClr val="bg1"/>
                </a:solidFill>
                <a:latin typeface="Times New Roman" panose="02020603050405020304" pitchFamily="18" charset="0"/>
                <a:cs typeface="Times New Roman" panose="02020603050405020304" pitchFamily="18" charset="0"/>
              </a:rPr>
              <a:t> 1991</a:t>
            </a:r>
          </a:p>
        </p:txBody>
      </p:sp>
      <p:sp>
        <p:nvSpPr>
          <p:cNvPr id="68617" name="Rectangle 6"/>
          <p:cNvSpPr>
            <a:spLocks noChangeArrowheads="1"/>
          </p:cNvSpPr>
          <p:nvPr/>
        </p:nvSpPr>
        <p:spPr bwMode="auto">
          <a:xfrm>
            <a:off x="5611813" y="1576388"/>
            <a:ext cx="5729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b="1">
                <a:solidFill>
                  <a:schemeClr val="bg1"/>
                </a:solidFill>
                <a:latin typeface="Times New Roman" pitchFamily="18" charset="0"/>
                <a:cs typeface="Times New Roman" pitchFamily="18" charset="0"/>
              </a:rPr>
              <a:t>Liên Xô  từ năm 1945 đến năm 1991</a:t>
            </a:r>
            <a:endParaRPr lang="en-US" altLang="en-US" sz="2800"/>
          </a:p>
        </p:txBody>
      </p:sp>
    </p:spTree>
  </p:cSld>
  <p:clrMapOvr>
    <a:masterClrMapping/>
  </p:clrMapOvr>
  <p:transition spd="slow" advTm="1745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12192000"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627292" y="3812147"/>
            <a:ext cx="6941712" cy="2678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Calibri" pitchFamily="34" charset="0"/>
              </a:rPr>
              <a:t>Bài học đến đây kết thúc! </a:t>
            </a:r>
          </a:p>
          <a:p>
            <a:pPr algn="ctr" eaLnBrk="1" fontAlgn="auto" hangingPunct="1">
              <a:spcBef>
                <a:spcPts val="0"/>
              </a:spcBef>
              <a:spcAft>
                <a:spcPts val="0"/>
              </a:spcAft>
              <a:defRPr/>
            </a:pPr>
            <a:r>
              <a:rPr lang="en-US"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Calibri" pitchFamily="34" charset="0"/>
              </a:rPr>
              <a:t>Thân chào các em!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138" y="1055688"/>
            <a:ext cx="11406187" cy="5653087"/>
          </a:xfrm>
          <a:prstGeom prst="rect">
            <a:avLst/>
          </a:prstGeom>
          <a:solidFill>
            <a:schemeClr val="accent5">
              <a:lumMod val="20000"/>
              <a:lumOff val="80000"/>
            </a:schemeClr>
          </a:solidFill>
          <a:ln w="9525">
            <a:solidFill>
              <a:schemeClr val="tx1"/>
            </a:solidFill>
          </a:ln>
        </p:spPr>
        <p:txBody>
          <a:bodyPr>
            <a:spAutoFit/>
          </a:bodyPr>
          <a:lstStyle/>
          <a:p>
            <a:pPr eaLnBrk="1" fontAlgn="auto" hangingPunct="1">
              <a:spcBef>
                <a:spcPts val="0"/>
              </a:spcBef>
              <a:spcAft>
                <a:spcPts val="0"/>
              </a:spcAft>
              <a:defRPr/>
            </a:pPr>
            <a:endParaRPr lang="en-US" dirty="0">
              <a:latin typeface="+mn-lt"/>
            </a:endParaRPr>
          </a:p>
        </p:txBody>
      </p:sp>
      <p:sp>
        <p:nvSpPr>
          <p:cNvPr id="3" name="Content Placeholder 2"/>
          <p:cNvSpPr>
            <a:spLocks noGrp="1" noChangeArrowheads="1"/>
          </p:cNvSpPr>
          <p:nvPr>
            <p:ph idx="1"/>
          </p:nvPr>
        </p:nvSpPr>
        <p:spPr>
          <a:xfrm>
            <a:off x="465138" y="1204913"/>
            <a:ext cx="11406187" cy="1854200"/>
          </a:xfrm>
        </p:spPr>
        <p:txBody>
          <a:bodyPr/>
          <a:lstStyle/>
          <a:p>
            <a:pPr marL="0" indent="0" algn="just" eaLnBrk="1" hangingPunct="1">
              <a:lnSpc>
                <a:spcPct val="110000"/>
              </a:lnSpc>
              <a:buFont typeface="Arial" pitchFamily="34" charset="0"/>
              <a:buNone/>
            </a:pPr>
            <a:r>
              <a:rPr lang="en-US" altLang="en-US" sz="4400" smtClean="0"/>
              <a:t>Khai thác thông tin, tư liệu trong SGK – t 41, thảo luận cặp đôi/ba (3 phút) và trả lời câu hỏi.</a:t>
            </a:r>
            <a:endParaRPr lang="en-US" altLang="en-US" sz="4000" b="1" smtClean="0"/>
          </a:p>
        </p:txBody>
      </p:sp>
      <p:sp>
        <p:nvSpPr>
          <p:cNvPr id="5" name="Content Placeholder 2"/>
          <p:cNvSpPr txBox="1">
            <a:spLocks noChangeArrowheads="1"/>
          </p:cNvSpPr>
          <p:nvPr/>
        </p:nvSpPr>
        <p:spPr bwMode="auto">
          <a:xfrm>
            <a:off x="598488" y="3594100"/>
            <a:ext cx="11139487"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20000"/>
              </a:lnSpc>
              <a:spcBef>
                <a:spcPts val="1000"/>
              </a:spcBef>
              <a:buFont typeface="Arial" pitchFamily="34" charset="0"/>
              <a:buNone/>
            </a:pPr>
            <a:r>
              <a:rPr lang="en-US" altLang="en-US" sz="4000" b="1" i="1" u="sng"/>
              <a:t>Câu hỏi:</a:t>
            </a:r>
          </a:p>
          <a:p>
            <a:pPr algn="just" eaLnBrk="1" hangingPunct="1">
              <a:lnSpc>
                <a:spcPct val="120000"/>
              </a:lnSpc>
              <a:spcBef>
                <a:spcPts val="1000"/>
              </a:spcBef>
              <a:buFont typeface="Arial" pitchFamily="34" charset="0"/>
              <a:buNone/>
            </a:pPr>
            <a:r>
              <a:rPr lang="en-US" altLang="en-US" sz="4400"/>
              <a:t>?Hãy trình bày nguyên nhân dẫn đến Chiến tranh lạnh</a:t>
            </a:r>
            <a:r>
              <a:rPr lang="en-US" altLang="en-US" sz="4000" i="1"/>
              <a:t>.</a:t>
            </a:r>
          </a:p>
        </p:txBody>
      </p:sp>
      <p:sp>
        <p:nvSpPr>
          <p:cNvPr id="9" name="Rounded Rectangle 8"/>
          <p:cNvSpPr/>
          <p:nvPr/>
        </p:nvSpPr>
        <p:spPr>
          <a:xfrm>
            <a:off x="1671638" y="133350"/>
            <a:ext cx="9496425" cy="796925"/>
          </a:xfrm>
          <a:prstGeom prst="roundRect">
            <a:avLst>
              <a:gd name="adj" fmla="val 9005"/>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3600" b="1" dirty="0">
                <a:solidFill>
                  <a:schemeClr val="tx1"/>
                </a:solidFill>
                <a:latin typeface="Times New Roman" panose="02020603050405020304" pitchFamily="18" charset="0"/>
                <a:cs typeface="Times New Roman" panose="02020603050405020304" pitchFamily="18" charset="0"/>
              </a:rPr>
              <a:t>1. </a:t>
            </a:r>
            <a:r>
              <a:rPr lang="nl-NL" sz="3600" b="1" dirty="0">
                <a:solidFill>
                  <a:schemeClr val="tx1"/>
                </a:solidFill>
                <a:latin typeface="Times New Roman" panose="02020603050405020304" pitchFamily="18" charset="0"/>
                <a:cs typeface="Times New Roman" panose="02020603050405020304" pitchFamily="18" charset="0"/>
              </a:rPr>
              <a:t>Nguyên nhân xuất hiện Chiến tranh lạnh</a:t>
            </a:r>
            <a:endParaRPr lang="en-US"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671638" y="133350"/>
            <a:ext cx="8993187" cy="796925"/>
          </a:xfrm>
          <a:prstGeom prst="roundRect">
            <a:avLst>
              <a:gd name="adj" fmla="val 9005"/>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3600" b="1" dirty="0">
                <a:solidFill>
                  <a:schemeClr val="tx1"/>
                </a:solidFill>
                <a:latin typeface="Times New Roman" panose="02020603050405020304" pitchFamily="18" charset="0"/>
                <a:cs typeface="Times New Roman" panose="02020603050405020304" pitchFamily="18" charset="0"/>
              </a:rPr>
              <a:t>1. </a:t>
            </a:r>
            <a:r>
              <a:rPr lang="nl-NL" sz="3600" b="1" dirty="0">
                <a:solidFill>
                  <a:schemeClr val="tx1"/>
                </a:solidFill>
                <a:latin typeface="Times New Roman" panose="02020603050405020304" pitchFamily="18" charset="0"/>
                <a:cs typeface="Times New Roman" panose="02020603050405020304" pitchFamily="18" charset="0"/>
              </a:rPr>
              <a:t>Nguyên nhân xuất hiện Chiến tranh lạnh</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65163" y="1211263"/>
            <a:ext cx="11055350" cy="5456237"/>
          </a:xfrm>
          <a:solidFill>
            <a:schemeClr val="accent5">
              <a:lumMod val="20000"/>
              <a:lumOff val="80000"/>
            </a:schemeClr>
          </a:solidFill>
          <a:ln>
            <a:solidFill>
              <a:schemeClr val="tx1"/>
            </a:solidFill>
          </a:ln>
        </p:spPr>
        <p:txBody>
          <a:bodyPr rtlCol="0">
            <a:noAutofit/>
          </a:bodyPr>
          <a:lstStyle/>
          <a:p>
            <a:pPr marL="0" indent="0" eaLnBrk="1" fontAlgn="auto" hangingPunct="1">
              <a:spcAft>
                <a:spcPts val="0"/>
              </a:spcAft>
              <a:buFont typeface="Arial" pitchFamily="34" charset="0"/>
              <a:buNone/>
              <a:defRPr/>
            </a:pPr>
            <a:r>
              <a:rPr lang="en-US" sz="3600" b="1" dirty="0"/>
              <a:t>* </a:t>
            </a:r>
            <a:r>
              <a:rPr lang="en-US" sz="3600" b="1" dirty="0" err="1"/>
              <a:t>Nguyên</a:t>
            </a:r>
            <a:r>
              <a:rPr lang="en-US" sz="3600" b="1" dirty="0"/>
              <a:t> </a:t>
            </a:r>
            <a:r>
              <a:rPr lang="en-US" sz="3600" b="1" dirty="0" err="1"/>
              <a:t>nhân</a:t>
            </a:r>
            <a:r>
              <a:rPr lang="en-US" sz="3600" b="1" dirty="0"/>
              <a:t> </a:t>
            </a:r>
            <a:r>
              <a:rPr lang="en-US" sz="3600" b="1" dirty="0" err="1"/>
              <a:t>khách</a:t>
            </a:r>
            <a:r>
              <a:rPr lang="en-US" sz="3600" b="1" dirty="0"/>
              <a:t> </a:t>
            </a:r>
            <a:r>
              <a:rPr lang="en-US" sz="3600" b="1" dirty="0" err="1"/>
              <a:t>quan</a:t>
            </a:r>
            <a:r>
              <a:rPr lang="en-US" sz="3600" dirty="0"/>
              <a:t>: </a:t>
            </a:r>
          </a:p>
          <a:p>
            <a:pPr marL="0" indent="0" eaLnBrk="1" fontAlgn="auto" hangingPunct="1">
              <a:spcAft>
                <a:spcPts val="0"/>
              </a:spcAft>
              <a:buFont typeface="Arial" pitchFamily="34" charset="0"/>
              <a:buNone/>
              <a:defRPr/>
            </a:pPr>
            <a:r>
              <a:rPr lang="en-US" sz="3600" dirty="0"/>
              <a:t>- </a:t>
            </a:r>
            <a:r>
              <a:rPr lang="en-US" sz="3600" dirty="0" err="1"/>
              <a:t>Sự</a:t>
            </a:r>
            <a:r>
              <a:rPr lang="en-US" sz="3600" dirty="0"/>
              <a:t> </a:t>
            </a:r>
            <a:r>
              <a:rPr lang="en-US" sz="3600" dirty="0" err="1"/>
              <a:t>đối</a:t>
            </a:r>
            <a:r>
              <a:rPr lang="en-US" sz="3600" dirty="0"/>
              <a:t> </a:t>
            </a:r>
            <a:r>
              <a:rPr lang="en-US" sz="3600" dirty="0" err="1"/>
              <a:t>lập</a:t>
            </a:r>
            <a:r>
              <a:rPr lang="en-US" sz="3600" dirty="0"/>
              <a:t> </a:t>
            </a:r>
            <a:r>
              <a:rPr lang="en-US" sz="3600" dirty="0" err="1"/>
              <a:t>về</a:t>
            </a:r>
            <a:r>
              <a:rPr lang="en-US" sz="3600" dirty="0"/>
              <a:t> </a:t>
            </a:r>
            <a:r>
              <a:rPr lang="en-US" sz="3600" dirty="0" err="1"/>
              <a:t>hệ</a:t>
            </a:r>
            <a:r>
              <a:rPr lang="en-US" sz="3600" dirty="0"/>
              <a:t> </a:t>
            </a:r>
            <a:r>
              <a:rPr lang="en-US" sz="3600" dirty="0" err="1"/>
              <a:t>tư</a:t>
            </a:r>
            <a:r>
              <a:rPr lang="en-US" sz="3600" dirty="0"/>
              <a:t> </a:t>
            </a:r>
            <a:r>
              <a:rPr lang="en-US" sz="3600" dirty="0" err="1"/>
              <a:t>tưởng</a:t>
            </a:r>
            <a:r>
              <a:rPr lang="en-US" sz="3600" dirty="0"/>
              <a:t> </a:t>
            </a:r>
            <a:r>
              <a:rPr lang="en-US" sz="3600" dirty="0" err="1"/>
              <a:t>giữa</a:t>
            </a:r>
            <a:r>
              <a:rPr lang="en-US" sz="3600" dirty="0"/>
              <a:t> </a:t>
            </a:r>
            <a:r>
              <a:rPr lang="en-US" sz="3600" dirty="0" err="1"/>
              <a:t>chủ</a:t>
            </a:r>
            <a:r>
              <a:rPr lang="en-US" sz="3600" dirty="0"/>
              <a:t> </a:t>
            </a:r>
            <a:r>
              <a:rPr lang="en-US" sz="3600" dirty="0" err="1"/>
              <a:t>nghĩa</a:t>
            </a:r>
            <a:r>
              <a:rPr lang="en-US" sz="3600" dirty="0"/>
              <a:t> </a:t>
            </a:r>
            <a:r>
              <a:rPr lang="en-US" sz="3600" dirty="0" err="1"/>
              <a:t>tư</a:t>
            </a:r>
            <a:r>
              <a:rPr lang="en-US" sz="3600" dirty="0"/>
              <a:t> </a:t>
            </a:r>
            <a:r>
              <a:rPr lang="en-US" sz="3600" dirty="0" err="1"/>
              <a:t>bản</a:t>
            </a:r>
            <a:r>
              <a:rPr lang="en-US" sz="3600" dirty="0"/>
              <a:t> </a:t>
            </a:r>
            <a:r>
              <a:rPr lang="en-US" sz="3600" dirty="0" err="1"/>
              <a:t>và</a:t>
            </a:r>
            <a:r>
              <a:rPr lang="en-US" sz="3600" dirty="0"/>
              <a:t> </a:t>
            </a:r>
            <a:r>
              <a:rPr lang="en-US" sz="3600" dirty="0" err="1"/>
              <a:t>chủ</a:t>
            </a:r>
            <a:r>
              <a:rPr lang="en-US" sz="3600" dirty="0"/>
              <a:t> </a:t>
            </a:r>
            <a:r>
              <a:rPr lang="en-US" sz="3600" dirty="0" err="1"/>
              <a:t>nghĩa</a:t>
            </a:r>
            <a:r>
              <a:rPr lang="en-US" sz="3600" dirty="0"/>
              <a:t> </a:t>
            </a:r>
            <a:r>
              <a:rPr lang="en-US" sz="3600" dirty="0" err="1"/>
              <a:t>xã</a:t>
            </a:r>
            <a:r>
              <a:rPr lang="en-US" sz="3600" dirty="0"/>
              <a:t> </a:t>
            </a:r>
            <a:r>
              <a:rPr lang="en-US" sz="3600" dirty="0" err="1"/>
              <a:t>hội</a:t>
            </a:r>
            <a:r>
              <a:rPr lang="en-US" sz="3600" dirty="0"/>
              <a:t> </a:t>
            </a:r>
          </a:p>
          <a:p>
            <a:pPr marL="0" indent="0" eaLnBrk="1" fontAlgn="auto" hangingPunct="1">
              <a:spcAft>
                <a:spcPts val="0"/>
              </a:spcAft>
              <a:buFont typeface="Arial" pitchFamily="34" charset="0"/>
              <a:buNone/>
              <a:defRPr/>
            </a:pPr>
            <a:r>
              <a:rPr lang="en-US" sz="3600" b="1" dirty="0"/>
              <a:t>* </a:t>
            </a:r>
            <a:r>
              <a:rPr lang="en-US" sz="3600" b="1" dirty="0" err="1"/>
              <a:t>Nguyên</a:t>
            </a:r>
            <a:r>
              <a:rPr lang="en-US" sz="3600" b="1" dirty="0"/>
              <a:t> </a:t>
            </a:r>
            <a:r>
              <a:rPr lang="en-US" sz="3600" b="1" dirty="0" err="1"/>
              <a:t>nhân</a:t>
            </a:r>
            <a:r>
              <a:rPr lang="en-US" sz="3600" b="1" dirty="0"/>
              <a:t> </a:t>
            </a:r>
            <a:r>
              <a:rPr lang="en-US" sz="3600" b="1" dirty="0" err="1"/>
              <a:t>chủ</a:t>
            </a:r>
            <a:r>
              <a:rPr lang="en-US" sz="3600" b="1" dirty="0"/>
              <a:t> </a:t>
            </a:r>
            <a:r>
              <a:rPr lang="en-US" sz="3600" b="1" dirty="0" err="1"/>
              <a:t>quan</a:t>
            </a:r>
            <a:r>
              <a:rPr lang="en-US" sz="3600" dirty="0"/>
              <a:t>: </a:t>
            </a:r>
          </a:p>
          <a:p>
            <a:pPr marL="0" indent="0" eaLnBrk="1" fontAlgn="auto" hangingPunct="1">
              <a:spcAft>
                <a:spcPts val="0"/>
              </a:spcAft>
              <a:buFont typeface="Arial" pitchFamily="34" charset="0"/>
              <a:buNone/>
              <a:defRPr/>
            </a:pPr>
            <a:r>
              <a:rPr lang="en-US" sz="3600" dirty="0"/>
              <a:t>- </a:t>
            </a:r>
            <a:r>
              <a:rPr lang="en-US" sz="3600" dirty="0" err="1"/>
              <a:t>Liên</a:t>
            </a:r>
            <a:r>
              <a:rPr lang="en-US" sz="3600" dirty="0"/>
              <a:t> </a:t>
            </a:r>
            <a:r>
              <a:rPr lang="en-US" sz="3600" dirty="0" err="1"/>
              <a:t>Xô</a:t>
            </a:r>
            <a:r>
              <a:rPr lang="en-US" sz="3600" dirty="0"/>
              <a:t> </a:t>
            </a:r>
            <a:r>
              <a:rPr lang="en-US" sz="3600" dirty="0" err="1"/>
              <a:t>giúp</a:t>
            </a:r>
            <a:r>
              <a:rPr lang="en-US" sz="3600" dirty="0"/>
              <a:t> </a:t>
            </a:r>
            <a:r>
              <a:rPr lang="en-US" sz="3600" dirty="0" err="1"/>
              <a:t>đỡ</a:t>
            </a:r>
            <a:r>
              <a:rPr lang="en-US" sz="3600" dirty="0"/>
              <a:t> </a:t>
            </a:r>
            <a:r>
              <a:rPr lang="en-US" sz="3600" dirty="0" err="1"/>
              <a:t>các</a:t>
            </a:r>
            <a:r>
              <a:rPr lang="en-US" sz="3600" dirty="0"/>
              <a:t> </a:t>
            </a:r>
            <a:r>
              <a:rPr lang="en-US" sz="3600" dirty="0" err="1"/>
              <a:t>nước</a:t>
            </a:r>
            <a:r>
              <a:rPr lang="en-US" sz="3600" dirty="0"/>
              <a:t> </a:t>
            </a:r>
            <a:r>
              <a:rPr lang="en-US" sz="3600" dirty="0" err="1"/>
              <a:t>Đông</a:t>
            </a:r>
            <a:r>
              <a:rPr lang="en-US" sz="3600" dirty="0"/>
              <a:t> </a:t>
            </a:r>
            <a:r>
              <a:rPr lang="en-US" sz="3600" dirty="0" err="1"/>
              <a:t>Âu</a:t>
            </a:r>
            <a:r>
              <a:rPr lang="en-US" sz="3600" dirty="0"/>
              <a:t> </a:t>
            </a:r>
            <a:r>
              <a:rPr lang="en-US" sz="3600" dirty="0" err="1"/>
              <a:t>lật</a:t>
            </a:r>
            <a:r>
              <a:rPr lang="en-US" sz="3600" dirty="0"/>
              <a:t> </a:t>
            </a:r>
            <a:r>
              <a:rPr lang="en-US" sz="3600" dirty="0" err="1"/>
              <a:t>đổ</a:t>
            </a:r>
            <a:r>
              <a:rPr lang="en-US" sz="3600" dirty="0"/>
              <a:t> </a:t>
            </a:r>
            <a:r>
              <a:rPr lang="en-US" sz="3600" dirty="0" err="1"/>
              <a:t>sự</a:t>
            </a:r>
            <a:r>
              <a:rPr lang="en-US" sz="3600" dirty="0"/>
              <a:t> </a:t>
            </a:r>
            <a:r>
              <a:rPr lang="en-US" sz="3600" dirty="0" err="1"/>
              <a:t>chủ</a:t>
            </a:r>
            <a:r>
              <a:rPr lang="en-US" sz="3600" dirty="0"/>
              <a:t> </a:t>
            </a:r>
            <a:r>
              <a:rPr lang="en-US" sz="3600" dirty="0" err="1"/>
              <a:t>nghĩa</a:t>
            </a:r>
            <a:r>
              <a:rPr lang="en-US" sz="3600" dirty="0"/>
              <a:t> </a:t>
            </a:r>
            <a:r>
              <a:rPr lang="en-US" sz="3600" dirty="0" err="1"/>
              <a:t>phát</a:t>
            </a:r>
            <a:r>
              <a:rPr lang="en-US" sz="3600" dirty="0"/>
              <a:t> </a:t>
            </a:r>
            <a:r>
              <a:rPr lang="en-US" sz="3600" dirty="0" err="1"/>
              <a:t>xít</a:t>
            </a:r>
            <a:r>
              <a:rPr lang="en-US" sz="3600" dirty="0"/>
              <a:t> </a:t>
            </a:r>
          </a:p>
          <a:p>
            <a:pPr marL="0" indent="0" eaLnBrk="1" fontAlgn="auto" hangingPunct="1">
              <a:spcAft>
                <a:spcPts val="0"/>
              </a:spcAft>
              <a:buFont typeface="Arial" pitchFamily="34" charset="0"/>
              <a:buNone/>
              <a:defRPr/>
            </a:pPr>
            <a:r>
              <a:rPr lang="en-US" sz="3600" dirty="0"/>
              <a:t>- </a:t>
            </a:r>
            <a:r>
              <a:rPr lang="en-US" sz="3600" dirty="0" err="1"/>
              <a:t>Tháng</a:t>
            </a:r>
            <a:r>
              <a:rPr lang="en-US" sz="3600" dirty="0"/>
              <a:t> 3 – 1947, </a:t>
            </a:r>
            <a:r>
              <a:rPr lang="en-US" sz="3600" dirty="0" err="1"/>
              <a:t>Tổng</a:t>
            </a:r>
            <a:r>
              <a:rPr lang="en-US" sz="3600" dirty="0"/>
              <a:t> </a:t>
            </a:r>
            <a:r>
              <a:rPr lang="en-US" sz="3600" dirty="0" err="1"/>
              <a:t>thống</a:t>
            </a:r>
            <a:r>
              <a:rPr lang="en-US" sz="3600" dirty="0"/>
              <a:t> </a:t>
            </a:r>
            <a:r>
              <a:rPr lang="en-US" sz="3600" dirty="0" err="1"/>
              <a:t>Mỹ</a:t>
            </a:r>
            <a:r>
              <a:rPr lang="en-US" sz="3600" dirty="0"/>
              <a:t> </a:t>
            </a:r>
            <a:r>
              <a:rPr lang="en-US" sz="3600" dirty="0" err="1"/>
              <a:t>Tơ</a:t>
            </a:r>
            <a:r>
              <a:rPr lang="en-US" sz="3600" dirty="0"/>
              <a:t>-</a:t>
            </a:r>
            <a:r>
              <a:rPr lang="en-US" sz="3600" dirty="0" err="1"/>
              <a:t>ru</a:t>
            </a:r>
            <a:r>
              <a:rPr lang="en-US" sz="3600" dirty="0"/>
              <a:t>-man </a:t>
            </a:r>
            <a:r>
              <a:rPr lang="en-US" sz="3600" dirty="0" err="1"/>
              <a:t>công</a:t>
            </a:r>
            <a:r>
              <a:rPr lang="en-US" sz="3600" dirty="0"/>
              <a:t> </a:t>
            </a:r>
            <a:r>
              <a:rPr lang="en-US" sz="3600" dirty="0" err="1"/>
              <a:t>khai</a:t>
            </a:r>
            <a:r>
              <a:rPr lang="en-US" sz="3600" dirty="0"/>
              <a:t> </a:t>
            </a:r>
            <a:r>
              <a:rPr lang="en-US" sz="3600" dirty="0" err="1"/>
              <a:t>thực</a:t>
            </a:r>
            <a:r>
              <a:rPr lang="en-US" sz="3600" dirty="0"/>
              <a:t> </a:t>
            </a:r>
            <a:r>
              <a:rPr lang="en-US" sz="3600" dirty="0" err="1"/>
              <a:t>hiện</a:t>
            </a:r>
            <a:r>
              <a:rPr lang="en-US" sz="3600" dirty="0"/>
              <a:t> </a:t>
            </a:r>
            <a:r>
              <a:rPr lang="en-US" sz="3600" dirty="0" err="1"/>
              <a:t>Chiến</a:t>
            </a:r>
            <a:r>
              <a:rPr lang="en-US" sz="3600" dirty="0"/>
              <a:t> </a:t>
            </a:r>
            <a:r>
              <a:rPr lang="en-US" sz="3600" dirty="0" err="1"/>
              <a:t>lược</a:t>
            </a:r>
            <a:r>
              <a:rPr lang="en-US" sz="3600" dirty="0"/>
              <a:t> </a:t>
            </a:r>
            <a:r>
              <a:rPr lang="en-US" sz="3600" dirty="0" err="1"/>
              <a:t>toàn</a:t>
            </a:r>
            <a:r>
              <a:rPr lang="en-US" sz="3600" dirty="0"/>
              <a:t> </a:t>
            </a:r>
            <a:r>
              <a:rPr lang="en-US" sz="3600" dirty="0" err="1"/>
              <a:t>cầu</a:t>
            </a:r>
            <a:r>
              <a:rPr lang="en-US" sz="3600" dirty="0"/>
              <a:t>, </a:t>
            </a:r>
            <a:r>
              <a:rPr lang="en-US" sz="3600" dirty="0" err="1"/>
              <a:t>bắt</a:t>
            </a:r>
            <a:r>
              <a:rPr lang="en-US" sz="3600" dirty="0"/>
              <a:t> </a:t>
            </a:r>
            <a:r>
              <a:rPr lang="en-US" sz="3600" dirty="0" err="1"/>
              <a:t>đầu</a:t>
            </a:r>
            <a:r>
              <a:rPr lang="en-US" sz="3600" dirty="0"/>
              <a:t> </a:t>
            </a:r>
            <a:r>
              <a:rPr lang="en-US" sz="3600" dirty="0" err="1"/>
              <a:t>cuộc</a:t>
            </a:r>
            <a:r>
              <a:rPr lang="en-US" sz="3600" dirty="0"/>
              <a:t> </a:t>
            </a:r>
            <a:r>
              <a:rPr lang="en-US" sz="3600" dirty="0" err="1"/>
              <a:t>Chiến</a:t>
            </a:r>
            <a:r>
              <a:rPr lang="en-US" sz="3600" dirty="0"/>
              <a:t> </a:t>
            </a:r>
            <a:r>
              <a:rPr lang="en-US" sz="3600" dirty="0" err="1"/>
              <a:t>tranh</a:t>
            </a:r>
            <a:r>
              <a:rPr lang="en-US" sz="3600" dirty="0"/>
              <a:t> </a:t>
            </a:r>
            <a:r>
              <a:rPr lang="en-US" sz="3600" dirty="0" err="1"/>
              <a:t>lạnh</a:t>
            </a:r>
            <a:r>
              <a:rPr lang="en-US" sz="3600" dirty="0"/>
              <a:t> </a:t>
            </a:r>
            <a:r>
              <a:rPr lang="en-US" sz="3600" dirty="0" err="1"/>
              <a:t>chống</a:t>
            </a:r>
            <a:r>
              <a:rPr lang="en-US" sz="3600" dirty="0"/>
              <a:t> </a:t>
            </a:r>
            <a:r>
              <a:rPr lang="en-US" sz="3600" dirty="0" err="1"/>
              <a:t>Liên</a:t>
            </a:r>
            <a:r>
              <a:rPr lang="en-US" sz="3600" dirty="0"/>
              <a:t> </a:t>
            </a:r>
            <a:r>
              <a:rPr lang="en-US" sz="3600" dirty="0" err="1"/>
              <a:t>Xô</a:t>
            </a:r>
            <a:r>
              <a:rPr lang="en-US" sz="3600" dirty="0"/>
              <a:t> </a:t>
            </a:r>
            <a:r>
              <a:rPr lang="en-US" sz="3600" dirty="0" err="1"/>
              <a:t>và</a:t>
            </a:r>
            <a:r>
              <a:rPr lang="en-US" sz="3600" dirty="0"/>
              <a:t> </a:t>
            </a:r>
            <a:r>
              <a:rPr lang="en-US" sz="3600" dirty="0" err="1"/>
              <a:t>các</a:t>
            </a:r>
            <a:r>
              <a:rPr lang="en-US" sz="3600" dirty="0"/>
              <a:t> </a:t>
            </a:r>
            <a:r>
              <a:rPr lang="en-US" sz="3600" dirty="0" err="1"/>
              <a:t>nước</a:t>
            </a:r>
            <a:r>
              <a:rPr lang="en-US" sz="3600" dirty="0"/>
              <a:t> </a:t>
            </a:r>
            <a:r>
              <a:rPr lang="en-US" sz="3600" dirty="0" err="1"/>
              <a:t>XHCN</a:t>
            </a:r>
            <a:r>
              <a:rPr lang="en-US" sz="3600" dirty="0"/>
              <a:t>.</a:t>
            </a:r>
          </a:p>
          <a:p>
            <a:pPr eaLnBrk="1" fontAlgn="auto" hangingPunct="1">
              <a:spcAft>
                <a:spcPts val="0"/>
              </a:spcAft>
              <a:defRPr/>
            </a:pPr>
            <a:endParaRPr lang="en-US" sz="3600" dirty="0"/>
          </a:p>
        </p:txBody>
      </p:sp>
      <p:pic>
        <p:nvPicPr>
          <p:cNvPr id="14340" name="Picture 2" descr="Hình ảnh Tay Cầm Bút PNG, Vector, PSD, và biểu tượng để tải về miễn phí |  png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3" y="133350"/>
            <a:ext cx="8985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07988"/>
            <a:ext cx="10601325"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style.rotation</p:attrName>
                                        </p:attrNameLst>
                                      </p:cBhvr>
                                      <p:tavLst>
                                        <p:tav tm="0">
                                          <p:val>
                                            <p:fltVal val="90"/>
                                          </p:val>
                                        </p:tav>
                                        <p:tav tm="100000">
                                          <p:val>
                                            <p:fltVal val="0"/>
                                          </p:val>
                                        </p:tav>
                                      </p:tavLst>
                                    </p:anim>
                                    <p:animEffect transition="in" filter="fade">
                                      <p:cBhvr>
                                        <p:cTn id="10"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p:cNvSpPr/>
          <p:nvPr/>
        </p:nvSpPr>
        <p:spPr>
          <a:xfrm>
            <a:off x="1246188" y="111125"/>
            <a:ext cx="9285287" cy="1179513"/>
          </a:xfrm>
          <a:prstGeom prst="roundRect">
            <a:avLst/>
          </a:prstGeom>
          <a:solidFill>
            <a:srgbClr val="FF7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3600">
                <a:solidFill>
                  <a:schemeClr val="tx1"/>
                </a:solidFill>
                <a:latin typeface="Segoe UI Black" pitchFamily="34" charset="0"/>
                <a:ea typeface="Segoe UI Black" pitchFamily="34" charset="0"/>
                <a:cs typeface="Segoe UI Black" pitchFamily="34" charset="0"/>
              </a:rPr>
              <a:t>Bài 9 : </a:t>
            </a:r>
            <a:r>
              <a:rPr lang="vi-VN" altLang="en-US" sz="3600">
                <a:solidFill>
                  <a:schemeClr val="tx1"/>
                </a:solidFill>
                <a:latin typeface="Segoe UI Black" pitchFamily="34" charset="0"/>
                <a:ea typeface="Segoe UI Black" pitchFamily="34" charset="0"/>
                <a:cs typeface="Segoe UI Black" pitchFamily="34" charset="0"/>
              </a:rPr>
              <a:t>CHIẾN TRANH LẠNH</a:t>
            </a:r>
            <a:endParaRPr lang="vi-VN" altLang="en-US" sz="3600">
              <a:solidFill>
                <a:schemeClr val="tx1"/>
              </a:solidFill>
              <a:cs typeface="Arial" pitchFamily="34" charset="0"/>
            </a:endParaRPr>
          </a:p>
        </p:txBody>
      </p:sp>
      <p:sp>
        <p:nvSpPr>
          <p:cNvPr id="4" name="Rounded Rectangle 3"/>
          <p:cNvSpPr/>
          <p:nvPr/>
        </p:nvSpPr>
        <p:spPr>
          <a:xfrm>
            <a:off x="1246188" y="3948113"/>
            <a:ext cx="8993187" cy="1431925"/>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marL="404813" eaLnBrk="1" fontAlgn="auto" hangingPunct="1">
              <a:spcBef>
                <a:spcPts val="0"/>
              </a:spcBef>
              <a:spcAft>
                <a:spcPts val="0"/>
              </a:spcAft>
              <a:defRPr/>
            </a:pPr>
            <a:r>
              <a:rPr lang="en-US" sz="4400" b="1" dirty="0">
                <a:solidFill>
                  <a:schemeClr val="bg1"/>
                </a:solidFill>
                <a:latin typeface="Times New Roman" panose="02020603050405020304" pitchFamily="18" charset="0"/>
                <a:cs typeface="Times New Roman" panose="02020603050405020304" pitchFamily="18" charset="0"/>
              </a:rPr>
              <a:t>2. </a:t>
            </a:r>
            <a:r>
              <a:rPr lang="en-US" sz="4400" b="1" dirty="0" err="1">
                <a:solidFill>
                  <a:schemeClr val="bg1"/>
                </a:solidFill>
                <a:latin typeface="Times New Roman" panose="02020603050405020304" pitchFamily="18" charset="0"/>
                <a:cs typeface="Times New Roman" panose="02020603050405020304" pitchFamily="18" charset="0"/>
              </a:rPr>
              <a:t>Biểu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hiện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của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Chiến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tranh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lạnh</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246188" y="1985963"/>
            <a:ext cx="8993187" cy="1433512"/>
          </a:xfrm>
          <a:prstGeom prst="roundRect">
            <a:avLst>
              <a:gd name="adj" fmla="val 9005"/>
            </a:avLst>
          </a:prstGeom>
          <a:solidFill>
            <a:srgbClr val="1368AA"/>
          </a:solidFill>
          <a:ln>
            <a:noFill/>
          </a:ln>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3600" b="1" dirty="0">
                <a:solidFill>
                  <a:schemeClr val="bg1"/>
                </a:solidFill>
                <a:latin typeface="Times New Roman" panose="02020603050405020304" pitchFamily="18" charset="0"/>
                <a:cs typeface="Times New Roman" panose="02020603050405020304" pitchFamily="18" charset="0"/>
              </a:rPr>
              <a:t>1. </a:t>
            </a:r>
            <a:r>
              <a:rPr lang="nl-NL" sz="3600" b="1" dirty="0">
                <a:solidFill>
                  <a:schemeClr val="bg1"/>
                </a:solidFill>
                <a:latin typeface="Times New Roman" panose="02020603050405020304" pitchFamily="18" charset="0"/>
                <a:cs typeface="Times New Roman" panose="02020603050405020304" pitchFamily="18" charset="0"/>
              </a:rPr>
              <a:t>Nguyên nhân xuất hiện Chiến tranh lạnh</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16389" name="Picture 2" descr="Hình ảnh Tay Cầm Bút PNG, Vector, PSD, và biểu tượng để tải về miễn phí |  png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903288"/>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4"/>
</p:tagLst>
</file>

<file path=ppt/tags/tag10.xml><?xml version="1.0" encoding="utf-8"?>
<p:tagLst xmlns:a="http://schemas.openxmlformats.org/drawingml/2006/main" xmlns:r="http://schemas.openxmlformats.org/officeDocument/2006/relationships" xmlns:p="http://schemas.openxmlformats.org/presentationml/2006/main">
  <p:tag name="TIMING" val="|6.1|3.9|10|9.6"/>
</p:tagLst>
</file>

<file path=ppt/tags/tag11.xml><?xml version="1.0" encoding="utf-8"?>
<p:tagLst xmlns:a="http://schemas.openxmlformats.org/drawingml/2006/main" xmlns:r="http://schemas.openxmlformats.org/officeDocument/2006/relationships" xmlns:p="http://schemas.openxmlformats.org/presentationml/2006/main">
  <p:tag name="TIMING" val="|6.1|3.9|10|9.6"/>
</p:tagLst>
</file>

<file path=ppt/tags/tag12.xml><?xml version="1.0" encoding="utf-8"?>
<p:tagLst xmlns:a="http://schemas.openxmlformats.org/drawingml/2006/main" xmlns:r="http://schemas.openxmlformats.org/officeDocument/2006/relationships" xmlns:p="http://schemas.openxmlformats.org/presentationml/2006/main">
  <p:tag name="TIMING" val="|6.1|3.9|10|9.6"/>
</p:tagLst>
</file>

<file path=ppt/tags/tag13.xml><?xml version="1.0" encoding="utf-8"?>
<p:tagLst xmlns:a="http://schemas.openxmlformats.org/drawingml/2006/main" xmlns:r="http://schemas.openxmlformats.org/officeDocument/2006/relationships" xmlns:p="http://schemas.openxmlformats.org/presentationml/2006/main">
  <p:tag name="TIMING" val="|0.2|9.1|11"/>
</p:tagLst>
</file>

<file path=ppt/tags/tag14.xml><?xml version="1.0" encoding="utf-8"?>
<p:tagLst xmlns:a="http://schemas.openxmlformats.org/drawingml/2006/main" xmlns:r="http://schemas.openxmlformats.org/officeDocument/2006/relationships" xmlns:p="http://schemas.openxmlformats.org/presentationml/2006/main">
  <p:tag name="TIMING" val="|10.3"/>
</p:tagLst>
</file>

<file path=ppt/tags/tag15.xml><?xml version="1.0" encoding="utf-8"?>
<p:tagLst xmlns:a="http://schemas.openxmlformats.org/drawingml/2006/main" xmlns:r="http://schemas.openxmlformats.org/officeDocument/2006/relationships" xmlns:p="http://schemas.openxmlformats.org/presentationml/2006/main">
  <p:tag name="TIMING" val="|10.3"/>
</p:tagLst>
</file>

<file path=ppt/tags/tag2.xml><?xml version="1.0" encoding="utf-8"?>
<p:tagLst xmlns:a="http://schemas.openxmlformats.org/drawingml/2006/main" xmlns:r="http://schemas.openxmlformats.org/officeDocument/2006/relationships" xmlns:p="http://schemas.openxmlformats.org/presentationml/2006/main">
  <p:tag name="TIMING" val="|1.9|9.3|14.5"/>
</p:tagLst>
</file>

<file path=ppt/tags/tag3.xml><?xml version="1.0" encoding="utf-8"?>
<p:tagLst xmlns:a="http://schemas.openxmlformats.org/drawingml/2006/main" xmlns:r="http://schemas.openxmlformats.org/officeDocument/2006/relationships" xmlns:p="http://schemas.openxmlformats.org/presentationml/2006/main">
  <p:tag name="TIMING" val="|2.3|4.6"/>
</p:tagLst>
</file>

<file path=ppt/tags/tag4.xml><?xml version="1.0" encoding="utf-8"?>
<p:tagLst xmlns:a="http://schemas.openxmlformats.org/drawingml/2006/main" xmlns:r="http://schemas.openxmlformats.org/officeDocument/2006/relationships" xmlns:p="http://schemas.openxmlformats.org/presentationml/2006/main">
  <p:tag name="TIMING" val="|10.1|15.3"/>
</p:tagLst>
</file>

<file path=ppt/tags/tag5.xml><?xml version="1.0" encoding="utf-8"?>
<p:tagLst xmlns:a="http://schemas.openxmlformats.org/drawingml/2006/main" xmlns:r="http://schemas.openxmlformats.org/officeDocument/2006/relationships" xmlns:p="http://schemas.openxmlformats.org/presentationml/2006/main">
  <p:tag name="TIMING" val="|0.5|19.5"/>
</p:tagLst>
</file>

<file path=ppt/tags/tag6.xml><?xml version="1.0" encoding="utf-8"?>
<p:tagLst xmlns:a="http://schemas.openxmlformats.org/drawingml/2006/main" xmlns:r="http://schemas.openxmlformats.org/officeDocument/2006/relationships" xmlns:p="http://schemas.openxmlformats.org/presentationml/2006/main">
  <p:tag name="TIMING" val="|6.1|3.9|10|9.6"/>
</p:tagLst>
</file>

<file path=ppt/tags/tag7.xml><?xml version="1.0" encoding="utf-8"?>
<p:tagLst xmlns:a="http://schemas.openxmlformats.org/drawingml/2006/main" xmlns:r="http://schemas.openxmlformats.org/officeDocument/2006/relationships" xmlns:p="http://schemas.openxmlformats.org/presentationml/2006/main">
  <p:tag name="TIMING" val="|6.1|3.9|10|9.6"/>
</p:tagLst>
</file>

<file path=ppt/tags/tag8.xml><?xml version="1.0" encoding="utf-8"?>
<p:tagLst xmlns:a="http://schemas.openxmlformats.org/drawingml/2006/main" xmlns:r="http://schemas.openxmlformats.org/officeDocument/2006/relationships" xmlns:p="http://schemas.openxmlformats.org/presentationml/2006/main">
  <p:tag name="TIMING" val="|6.1|3.9|10|9.6"/>
</p:tagLst>
</file>

<file path=ppt/tags/tag9.xml><?xml version="1.0" encoding="utf-8"?>
<p:tagLst xmlns:a="http://schemas.openxmlformats.org/drawingml/2006/main" xmlns:r="http://schemas.openxmlformats.org/officeDocument/2006/relationships" xmlns:p="http://schemas.openxmlformats.org/presentationml/2006/main">
  <p:tag name="TIMING" val="|1.9|9.3|1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6165</TotalTime>
  <Words>3620</Words>
  <Application>Microsoft Office PowerPoint</Application>
  <PresentationFormat>Custom</PresentationFormat>
  <Paragraphs>316</Paragraphs>
  <Slides>57</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8" baseType="lpstr">
      <vt:lpstr>Calibri</vt:lpstr>
      <vt:lpstr>Arial</vt:lpstr>
      <vt:lpstr>Calibri Light</vt:lpstr>
      <vt:lpstr>Times New Roman</vt:lpstr>
      <vt:lpstr>Segoe UI Black</vt:lpstr>
      <vt:lpstr>Wingdings</vt:lpstr>
      <vt:lpstr>Tahoma</vt:lpstr>
      <vt:lpstr>-소망M</vt:lpstr>
      <vt:lpstr>Lucida Sans Unicode</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9: CHIẾN TRANH LẠNH( 1947-1989)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Khoi Tieu</dc:creator>
  <cp:lastModifiedBy>Dell inspiron 5368</cp:lastModifiedBy>
  <cp:revision>193</cp:revision>
  <dcterms:created xsi:type="dcterms:W3CDTF">2021-09-25T02:05:57Z</dcterms:created>
  <dcterms:modified xsi:type="dcterms:W3CDTF">2024-09-05T13:28:11Z</dcterms:modified>
</cp:coreProperties>
</file>