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9" r:id="rId2"/>
    <p:sldId id="560" r:id="rId3"/>
    <p:sldId id="503" r:id="rId4"/>
    <p:sldId id="554" r:id="rId5"/>
    <p:sldId id="543" r:id="rId6"/>
    <p:sldId id="547" r:id="rId7"/>
    <p:sldId id="548" r:id="rId8"/>
    <p:sldId id="552" r:id="rId9"/>
    <p:sldId id="497" r:id="rId10"/>
    <p:sldId id="527" r:id="rId11"/>
    <p:sldId id="528" r:id="rId12"/>
    <p:sldId id="529" r:id="rId13"/>
    <p:sldId id="53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68" d="100"/>
          <a:sy n="68" d="100"/>
        </p:scale>
        <p:origin x="-147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ata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smtClean="0">
              <a:latin typeface="Cambria" pitchFamily="18" charset="0"/>
              <a:ea typeface="Cambria" pitchFamily="18" charset="0"/>
              <a:cs typeface="Times New Roman"/>
            </a:rPr>
            <a:t>N</a:t>
          </a:r>
          <a:r>
            <a:rPr lang="vi-VN" sz="1550" dirty="0" smtClean="0">
              <a:latin typeface="Cambria" pitchFamily="18" charset="0"/>
              <a:ea typeface="Cambria" pitchFamily="18" charset="0"/>
              <a:cs typeface="Times New Roman"/>
            </a:rPr>
            <a:t>ằm ở rìa </a:t>
          </a:r>
          <a:r>
            <a:rPr lang="en-US" sz="1550" dirty="0" err="1" smtClean="0">
              <a:latin typeface="Cambria" pitchFamily="18" charset="0"/>
              <a:ea typeface="Cambria" pitchFamily="18" charset="0"/>
              <a:cs typeface="Times New Roman"/>
            </a:rPr>
            <a:t>phía</a:t>
          </a:r>
          <a:r>
            <a:rPr lang="en-US" sz="1550" dirty="0" smtClean="0">
              <a:latin typeface="Cambria" pitchFamily="18" charset="0"/>
              <a:ea typeface="Cambria" pitchFamily="18" charset="0"/>
              <a:cs typeface="Times New Roman"/>
            </a:rPr>
            <a:t> </a:t>
          </a:r>
          <a:r>
            <a:rPr lang="vi-VN" sz="1550" dirty="0" smtClean="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smtClean="0">
              <a:latin typeface="Cambria" pitchFamily="18" charset="0"/>
              <a:ea typeface="Cambria" pitchFamily="18" charset="0"/>
              <a:cs typeface="Times New Roman"/>
            </a:rPr>
            <a:t>Cầu nối giữa Đông Nam Á lục địa và hải đảo.</a:t>
          </a:r>
          <a:endParaRPr lang="vi-VN" sz="1550" dirty="0">
            <a:latin typeface="Cambria" pitchFamily="18" charset="0"/>
            <a:ea typeface="Cambria" pitchFamily="18" charset="0"/>
            <a:cs typeface="Times New Roman"/>
          </a:endParaRP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smtClean="0">
              <a:latin typeface="Cambria" pitchFamily="18" charset="0"/>
              <a:ea typeface="Cambria" pitchFamily="18" charset="0"/>
              <a:cs typeface="Times New Roman"/>
            </a:rPr>
            <a:t>Nằm ở vị trí nội chí tuyến trong khu vực châu Á gió mùa.</a:t>
          </a:r>
          <a:endParaRPr lang="vi-VN" sz="1550" dirty="0">
            <a:latin typeface="Cambria" pitchFamily="18" charset="0"/>
            <a:ea typeface="Cambria" pitchFamily="18" charset="0"/>
            <a:cs typeface="Times New Roman"/>
          </a:endParaRP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smtClean="0">
              <a:latin typeface="Cambria" pitchFamily="18" charset="0"/>
              <a:ea typeface="Cambria" pitchFamily="18" charset="0"/>
              <a:cs typeface="Times New Roman"/>
            </a:rPr>
            <a:t>Nằm trên ngã tư đường hàng hải và hàng không quốc tế.</a:t>
          </a:r>
          <a:endParaRPr lang="vi-VN" sz="1550" dirty="0">
            <a:latin typeface="Cambria" pitchFamily="18" charset="0"/>
            <a:ea typeface="Cambria" pitchFamily="18" charset="0"/>
            <a:cs typeface="Times New Roman"/>
          </a:endParaRP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t>
        <a:bodyPr/>
        <a:lstStyle/>
        <a:p>
          <a:endParaRPr lang="en-US"/>
        </a:p>
      </dgm:t>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t>
        <a:bodyPr/>
        <a:lstStyle/>
        <a:p>
          <a:endParaRPr lang="en-US"/>
        </a:p>
      </dgm:t>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t>
        <a:bodyPr/>
        <a:lstStyle/>
        <a:p>
          <a:endParaRPr lang="en-US"/>
        </a:p>
      </dgm:t>
    </dgm:pt>
    <dgm:pt modelId="{9208485F-0929-413A-BDA9-1BBB474A0432}" type="pres">
      <dgm:prSet presAssocID="{1873C210-CBFC-4BDC-9C43-6ADC5B1BBB71}" presName="aSpace" presStyleCnt="0"/>
      <dgm:spPr/>
    </dgm:pt>
  </dgm:ptLst>
  <dgm:cxnLst>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DB7C55F-3395-443D-86FA-A01EB6133B6A}" type="presOf" srcId="{69620A7F-E812-44FF-B7BF-F1005581AF10}" destId="{628FF34A-5DBB-4010-8342-B36A4F241E58}"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837E6488-D73D-4895-9011-0D909FC0BD32}" type="presOf" srcId="{5C85FB22-2C2B-4E80-9E69-08CBF0D98E7F}" destId="{25785ADA-E40D-4B5F-B1C7-0F900DC7F3E2}"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9944B9A-7B5E-4010-9257-F55230027F94}" srcId="{5C85FB22-2C2B-4E80-9E69-08CBF0D98E7F}" destId="{1873C210-CBFC-4BDC-9C43-6ADC5B1BBB71}" srcOrd="3" destOrd="0" parTransId="{88FA7AD1-AC8E-4D28-B8A7-14D980506426}" sibTransId="{CF8E3CB2-E57B-4C24-AF5F-9C1290AA4B5B}"/>
    <dgm:cxn modelId="{BB5A86D2-EBF1-4FED-B6ED-9C87DDB240FC}" type="presOf" srcId="{E191EAF0-AE32-4299-9AE6-D3D38AD8B8F0}" destId="{DFC54CEB-618F-4D97-9C35-5869ED67EB8E}" srcOrd="0" destOrd="0" presId="urn:microsoft.com/office/officeart/2005/8/layout/pyramid2"/>
    <dgm:cxn modelId="{5A4CD6CB-E311-484E-AC23-C971C0B439EA}" srcId="{5C85FB22-2C2B-4E80-9E69-08CBF0D98E7F}" destId="{E191EAF0-AE32-4299-9AE6-D3D38AD8B8F0}" srcOrd="1" destOrd="0" parTransId="{4C008A3C-CBAB-4402-80A3-29F927DD2A95}" sibTransId="{0FC093D1-3A1C-43A1-8469-D290C0C0913E}"/>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smtClean="0">
              <a:latin typeface="Cambria" pitchFamily="18" charset="0"/>
              <a:ea typeface="Cambria" pitchFamily="18" charset="0"/>
            </a:rPr>
            <a:t>Phạm</a:t>
          </a:r>
          <a:r>
            <a:rPr lang="en-US" sz="1700" b="1" dirty="0" smtClean="0">
              <a:latin typeface="Cambria" pitchFamily="18" charset="0"/>
              <a:ea typeface="Cambria" pitchFamily="18" charset="0"/>
            </a:rPr>
            <a:t> vi </a:t>
          </a:r>
          <a:r>
            <a:rPr lang="en-US" sz="1700" b="1" dirty="0" err="1" smtClean="0">
              <a:latin typeface="Cambria" pitchFamily="18" charset="0"/>
              <a:ea typeface="Cambria" pitchFamily="18" charset="0"/>
            </a:rPr>
            <a:t>lãnh</a:t>
          </a:r>
          <a:r>
            <a:rPr lang="en-US" sz="1700" b="1" dirty="0" smtClean="0">
              <a:latin typeface="Cambria" pitchFamily="18" charset="0"/>
              <a:ea typeface="Cambria" pitchFamily="18" charset="0"/>
            </a:rPr>
            <a:t> </a:t>
          </a:r>
          <a:r>
            <a:rPr lang="en-US" sz="1700" b="1" dirty="0" err="1" smtClean="0">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331212</a:t>
          </a:r>
          <a:br>
            <a:rPr lang="en-US" sz="1700" dirty="0" smtClean="0">
              <a:latin typeface="Cambria" pitchFamily="18" charset="0"/>
              <a:ea typeface="Cambria" pitchFamily="18" charset="0"/>
            </a:rPr>
          </a:br>
          <a:r>
            <a:rPr lang="en-US" sz="1700" dirty="0" smtClean="0">
              <a:latin typeface="Cambria" pitchFamily="18" charset="0"/>
              <a:ea typeface="Cambria" pitchFamily="18" charset="0"/>
            </a:rPr>
            <a:t>km</a:t>
          </a:r>
          <a:r>
            <a:rPr lang="en-US" sz="1700" baseline="30000" dirty="0" smtClean="0">
              <a:latin typeface="Cambria" pitchFamily="18" charset="0"/>
              <a:ea typeface="Cambria" pitchFamily="18" charset="0"/>
            </a:rPr>
            <a:t>2</a:t>
          </a:r>
          <a:endParaRPr lang="en-US" sz="1700" baseline="30000" dirty="0">
            <a:latin typeface="Cambria" pitchFamily="18" charset="0"/>
            <a:ea typeface="Cambria" pitchFamily="18" charset="0"/>
          </a:endParaRP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smtClean="0">
              <a:latin typeface="Cambria" pitchFamily="18" charset="0"/>
              <a:ea typeface="Cambria" pitchFamily="18" charset="0"/>
            </a:rPr>
            <a:t>Đất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smtClean="0">
              <a:latin typeface="Cambria" pitchFamily="18" charset="0"/>
              <a:ea typeface="Cambria" pitchFamily="18" charset="0"/>
            </a:rPr>
            <a:t>Hải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smtClean="0">
              <a:latin typeface="Cambria" pitchFamily="18" charset="0"/>
              <a:ea typeface="Cambria" pitchFamily="18" charset="0"/>
            </a:rPr>
            <a:t>Vùng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t>
        <a:bodyPr/>
        <a:lstStyle/>
        <a:p>
          <a:endParaRPr lang="en-US"/>
        </a:p>
      </dgm:t>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t>
        <a:bodyPr/>
        <a:lstStyle/>
        <a:p>
          <a:endParaRPr lang="en-US"/>
        </a:p>
      </dgm:t>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t>
        <a:bodyPr/>
        <a:lstStyle/>
        <a:p>
          <a:endParaRPr lang="en-US"/>
        </a:p>
      </dgm:t>
    </dgm:pt>
    <dgm:pt modelId="{79EA421F-6246-4352-9A68-29B7A66E4AA4}" type="pres">
      <dgm:prSet presAssocID="{7CE3D0E4-C611-4B62-8EB3-EE09FEA6C9F5}" presName="connTx" presStyleLbl="parChTrans1D2" presStyleIdx="0" presStyleCnt="3"/>
      <dgm:spPr/>
      <dgm:t>
        <a:bodyPr/>
        <a:lstStyle/>
        <a:p>
          <a:endParaRPr lang="en-US"/>
        </a:p>
      </dgm:t>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t>
        <a:bodyPr/>
        <a:lstStyle/>
        <a:p>
          <a:endParaRPr lang="en-US"/>
        </a:p>
      </dgm:t>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t>
        <a:bodyPr/>
        <a:lstStyle/>
        <a:p>
          <a:endParaRPr lang="en-US"/>
        </a:p>
      </dgm:t>
    </dgm:pt>
    <dgm:pt modelId="{F5C73C30-7430-4937-88CA-515E4B9714D2}" type="pres">
      <dgm:prSet presAssocID="{371480B9-AC8B-4C91-B2A6-0080D4E044B1}" presName="connTx" presStyleLbl="parChTrans1D3" presStyleIdx="0" presStyleCnt="2"/>
      <dgm:spPr/>
      <dgm:t>
        <a:bodyPr/>
        <a:lstStyle/>
        <a:p>
          <a:endParaRPr lang="en-US"/>
        </a:p>
      </dgm:t>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t>
        <a:bodyPr/>
        <a:lstStyle/>
        <a:p>
          <a:endParaRPr lang="en-US"/>
        </a:p>
      </dgm:t>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t>
        <a:bodyPr/>
        <a:lstStyle/>
        <a:p>
          <a:endParaRPr lang="en-US"/>
        </a:p>
      </dgm:t>
    </dgm:pt>
    <dgm:pt modelId="{E25D2630-BF3F-4D1F-A65C-C06B75A8B0A2}" type="pres">
      <dgm:prSet presAssocID="{D6853201-6C09-48DB-8400-72ED76581BC1}" presName="connTx" presStyleLbl="parChTrans1D3" presStyleIdx="1" presStyleCnt="2"/>
      <dgm:spPr/>
      <dgm:t>
        <a:bodyPr/>
        <a:lstStyle/>
        <a:p>
          <a:endParaRPr lang="en-US"/>
        </a:p>
      </dgm:t>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t>
        <a:bodyPr/>
        <a:lstStyle/>
        <a:p>
          <a:endParaRPr lang="en-US"/>
        </a:p>
      </dgm:t>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t>
        <a:bodyPr/>
        <a:lstStyle/>
        <a:p>
          <a:endParaRPr lang="en-US"/>
        </a:p>
      </dgm:t>
    </dgm:pt>
    <dgm:pt modelId="{A5E4D2DC-5C43-420D-95DA-AE1728BA638B}" type="pres">
      <dgm:prSet presAssocID="{BB6C2A2D-2508-4518-B809-3F19A9AF0EDF}" presName="connTx" presStyleLbl="parChTrans1D2" presStyleIdx="1" presStyleCnt="3"/>
      <dgm:spPr/>
      <dgm:t>
        <a:bodyPr/>
        <a:lstStyle/>
        <a:p>
          <a:endParaRPr lang="en-US"/>
        </a:p>
      </dgm:t>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t>
        <a:bodyPr/>
        <a:lstStyle/>
        <a:p>
          <a:endParaRPr lang="en-US"/>
        </a:p>
      </dgm:t>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t>
        <a:bodyPr/>
        <a:lstStyle/>
        <a:p>
          <a:endParaRPr lang="en-US"/>
        </a:p>
      </dgm:t>
    </dgm:pt>
    <dgm:pt modelId="{2F553C08-FA47-426F-B225-7E8A194A1B9E}" type="pres">
      <dgm:prSet presAssocID="{2140AFED-D751-42E3-8CB3-404B44577909}" presName="connTx" presStyleLbl="parChTrans1D2" presStyleIdx="2" presStyleCnt="3"/>
      <dgm:spPr/>
      <dgm:t>
        <a:bodyPr/>
        <a:lstStyle/>
        <a:p>
          <a:endParaRPr lang="en-US"/>
        </a:p>
      </dgm:t>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t>
        <a:bodyPr/>
        <a:lstStyle/>
        <a:p>
          <a:endParaRPr lang="en-US"/>
        </a:p>
      </dgm:t>
    </dgm:pt>
    <dgm:pt modelId="{99E44B11-02D2-40E4-A349-2FBB3C2397DD}" type="pres">
      <dgm:prSet presAssocID="{43B65B4F-9A21-4881-B91C-9F52D7373B38}" presName="level3hierChild" presStyleCnt="0"/>
      <dgm:spPr/>
    </dgm:pt>
  </dgm:ptLst>
  <dgm:cxnLst>
    <dgm:cxn modelId="{16A7E8F1-B0EA-4C4F-A793-5C8239983730}" srcId="{DA8FE862-3878-4E6E-A153-5A6BF4CA8ED6}" destId="{BB82D679-10A0-4A7B-9F93-89FC96EF8570}" srcOrd="1" destOrd="0" parTransId="{BB6C2A2D-2508-4518-B809-3F19A9AF0EDF}" sibTransId="{D6279DA1-3436-491D-A2B2-C66FC095CB28}"/>
    <dgm:cxn modelId="{E08ECB09-752B-4C67-87D5-50DDA0EA15C6}" type="presOf" srcId="{6FEC0FF9-D721-4EF7-A683-638022C709ED}" destId="{42680267-F894-417A-A84D-35123DCAB209}" srcOrd="0" destOrd="0" presId="urn:microsoft.com/office/officeart/2005/8/layout/hierarchy2"/>
    <dgm:cxn modelId="{E52A36DD-76B6-40F3-A727-3AE95E13C09D}" type="presOf" srcId="{7CE3D0E4-C611-4B62-8EB3-EE09FEA6C9F5}" destId="{79EA421F-6246-4352-9A68-29B7A66E4AA4}" srcOrd="1"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E76EF29-FF43-4102-8F48-396BACAF8030}" type="presOf" srcId="{371480B9-AC8B-4C91-B2A6-0080D4E044B1}" destId="{F5C73C30-7430-4937-88CA-515E4B9714D2}" srcOrd="1" destOrd="0" presId="urn:microsoft.com/office/officeart/2005/8/layout/hierarchy2"/>
    <dgm:cxn modelId="{43395E02-703C-4D07-8A39-F23AEC40D2EB}" srcId="{6FEC0FF9-D721-4EF7-A683-638022C709ED}" destId="{CF975B9E-C14E-40F1-B9FE-6661A0FDE170}" srcOrd="0" destOrd="0" parTransId="{371480B9-AC8B-4C91-B2A6-0080D4E044B1}" sibTransId="{F7034710-8B1C-4E9C-B751-4D73D1FCCE0D}"/>
    <dgm:cxn modelId="{B858BAEE-8D19-4083-B9A5-F446A58094B1}" type="presOf" srcId="{CF975B9E-C14E-40F1-B9FE-6661A0FDE170}" destId="{6EEED620-9DC1-4A87-820F-286CF3B75E16}" srcOrd="0"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6789A732-323F-4CEF-8B6D-AF3E31D20169}" type="presOf" srcId="{371480B9-AC8B-4C91-B2A6-0080D4E044B1}" destId="{C5064178-80CC-4639-AC8E-AC15F486451C}" srcOrd="0" destOrd="0" presId="urn:microsoft.com/office/officeart/2005/8/layout/hierarchy2"/>
    <dgm:cxn modelId="{D6412A72-05E0-48FD-AB9D-B994D7AA3CC2}" type="presOf" srcId="{92C436E5-CE8D-4B13-A8A6-2B56A528DD76}" destId="{D0BDC0BF-13A2-4FAA-BE64-8E617D84B23B}"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942887D2-E81A-487D-8DE6-5B781899A54C}" type="presOf" srcId="{43B65B4F-9A21-4881-B91C-9F52D7373B38}" destId="{DCFCCE29-5ACA-4A54-BC5B-1C8FFABB1DEC}"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B6C39AE4-CFAC-44A5-8AED-D828BFE09B30}" type="presOf" srcId="{DA8FE862-3878-4E6E-A153-5A6BF4CA8ED6}" destId="{5652A024-38E6-4AF7-9DF6-177D75D74930}" srcOrd="0" destOrd="0" presId="urn:microsoft.com/office/officeart/2005/8/layout/hierarchy2"/>
    <dgm:cxn modelId="{973879C8-1AB7-475B-AD0E-F8FB94422D58}" type="presOf" srcId="{DA2AE544-3B73-489D-8A38-0256B378D72C}" destId="{0DDE388E-FC21-4B0E-B404-1439F6295B05}" srcOrd="0"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57683C34-C2DD-41ED-9BC8-DC26AD20588E}" type="presOf" srcId="{BB82D679-10A0-4A7B-9F93-89FC96EF8570}" destId="{6FE77653-EEF0-4188-8659-1641FB44C55F}" srcOrd="0" destOrd="0" presId="urn:microsoft.com/office/officeart/2005/8/layout/hierarchy2"/>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Việt Nam nằm hoàn toàn trong đới nóng của bán cầu Bắc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thể</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năng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lượng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trời</a:t>
          </a:r>
          <a:r>
            <a:rPr lang="vi-VN" sz="1800" b="0" dirty="0" smtClean="0">
              <a:solidFill>
                <a:schemeClr val="tx1"/>
              </a:solidFill>
              <a:latin typeface="Cambria" pitchFamily="18" charset="0"/>
              <a:ea typeface="Cambria" pitchFamily="18" charset="0"/>
            </a:rPr>
            <a:t>, trong vùng gió mùa châu Á, một năm có hai mùa rõ rệt.</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smtClean="0">
            <a:solidFill>
              <a:schemeClr val="tx1"/>
            </a:solidFill>
            <a:latin typeface="Cambria" pitchFamily="18" charset="0"/>
            <a:ea typeface="Cambria" pitchFamily="18" charset="0"/>
          </a:endParaRP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smtClean="0">
              <a:solidFill>
                <a:schemeClr val="tx1"/>
              </a:solidFill>
              <a:latin typeface="Cambria" pitchFamily="18" charset="0"/>
              <a:ea typeface="Cambria" pitchFamily="18" charset="0"/>
            </a:rPr>
            <a:t>Thiên nhiên nước ta chịu ảnh hưởng sâu sắc của biển do </a:t>
          </a:r>
          <a:r>
            <a:rPr lang="en-US" sz="1700" dirty="0" smtClean="0">
              <a:solidFill>
                <a:schemeClr val="tx1"/>
              </a:solidFill>
              <a:latin typeface="Cambria" pitchFamily="18" charset="0"/>
              <a:ea typeface="Cambria" pitchFamily="18" charset="0"/>
            </a:rPr>
            <a:t>p</a:t>
          </a:r>
          <a:r>
            <a:rPr lang="vi-VN" sz="17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nên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phát</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triển</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được</a:t>
          </a:r>
          <a:r>
            <a:rPr lang="en-US" sz="1700" dirty="0" smtClean="0">
              <a:solidFill>
                <a:schemeClr val="tx1"/>
              </a:solidFill>
              <a:latin typeface="Cambria" pitchFamily="18" charset="0"/>
              <a:ea typeface="Cambria" pitchFamily="18" charset="0"/>
            </a:rPr>
            <a:t> du </a:t>
          </a:r>
          <a:r>
            <a:rPr lang="en-US" sz="1700" dirty="0" err="1" smtClean="0">
              <a:solidFill>
                <a:schemeClr val="tx1"/>
              </a:solidFill>
              <a:latin typeface="Cambria" pitchFamily="18" charset="0"/>
              <a:ea typeface="Cambria" pitchFamily="18" charset="0"/>
            </a:rPr>
            <a:t>lịch</a:t>
          </a:r>
          <a:r>
            <a:rPr lang="en-US" sz="1700" dirty="0" smtClean="0">
              <a:solidFill>
                <a:schemeClr val="tx1"/>
              </a:solidFill>
              <a:latin typeface="Cambria" pitchFamily="18" charset="0"/>
              <a:ea typeface="Cambria" pitchFamily="18" charset="0"/>
            </a:rPr>
            <a:t> </a:t>
          </a:r>
          <a:r>
            <a:rPr lang="en-US" sz="1700" dirty="0" err="1" smtClean="0">
              <a:solidFill>
                <a:schemeClr val="tx1"/>
              </a:solidFill>
              <a:latin typeface="Cambria" pitchFamily="18" charset="0"/>
              <a:ea typeface="Cambria" pitchFamily="18" charset="0"/>
            </a:rPr>
            <a:t>biển</a:t>
          </a:r>
          <a:r>
            <a:rPr lang="en-US" sz="1700" dirty="0" smtClean="0">
              <a:solidFill>
                <a:schemeClr val="tx1"/>
              </a:solidFill>
              <a:latin typeface="Cambria" pitchFamily="18" charset="0"/>
              <a:ea typeface="Cambria" pitchFamily="18" charset="0"/>
            </a:rPr>
            <a:t>.</a:t>
          </a:r>
          <a:endParaRPr lang="en-US" sz="17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6009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44DA9BE-3912-4F12-A0B8-BF357299D47A}"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CF45E5-2653-4866-81A0-232FEFCC9A9F}" type="presOf" srcId="{75A2E02A-7769-4E94-8561-8178449CF35B}" destId="{534504B8-3AD3-4D7F-BA10-772C4BC9F4DA}" srcOrd="0" destOrd="0" presId="urn:microsoft.com/office/officeart/2008/layout/VerticalCurvedList"/>
    <dgm:cxn modelId="{858B5005-26EA-44B1-85FB-917CB6EB3CCC}"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của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smtClean="0">
              <a:solidFill>
                <a:schemeClr val="tx1"/>
              </a:solidFill>
              <a:latin typeface="Cambria" pitchFamily="18" charset="0"/>
              <a:ea typeface="Cambria" pitchFamily="18" charset="0"/>
            </a:rPr>
            <a:t>.</a:t>
          </a:r>
        </a:p>
        <a:p>
          <a:pPr algn="just"/>
          <a:r>
            <a:rPr lang="en-US" sz="1800" b="0" dirty="0" smtClean="0">
              <a:solidFill>
                <a:schemeClr val="tx1"/>
              </a:solidFill>
              <a:latin typeface="Cambria" pitchFamily="18" charset="0"/>
              <a:ea typeface="Cambria" pitchFamily="18" charset="0"/>
            </a:rPr>
            <a:t>- V</a:t>
          </a:r>
          <a:r>
            <a:rPr lang="vi-VN" sz="1800" b="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Khí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nước</a:t>
          </a:r>
          <a:r>
            <a:rPr lang="en-US" sz="1800" b="0" dirty="0" smtClean="0">
              <a:solidFill>
                <a:schemeClr val="tx1"/>
              </a:solidFill>
              <a:latin typeface="Cambria" pitchFamily="18" charset="0"/>
              <a:ea typeface="Cambria" pitchFamily="18" charset="0"/>
            </a:rPr>
            <a:t> ta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hóa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theo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theo chiều Bắc - Nam và theo chiều Đông - Tây.</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Sinh vật và đất ở nước ta phong phú, đa dạng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vườn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quốc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như</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Cúc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Phương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feralit</a:t>
          </a:r>
          <a:r>
            <a:rPr lang="en-US" sz="1800" b="0" dirty="0" smtClean="0">
              <a:solidFill>
                <a:schemeClr val="tx1"/>
              </a:solidFill>
              <a:latin typeface="Cambria" pitchFamily="18" charset="0"/>
              <a:ea typeface="Cambria" pitchFamily="18" charset="0"/>
            </a:rPr>
            <a:t>)</a:t>
          </a:r>
        </a:p>
        <a:p>
          <a:pPr algn="just"/>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smtClean="0">
              <a:solidFill>
                <a:schemeClr val="tx1"/>
              </a:solidFill>
              <a:latin typeface="Cambria" pitchFamily="18" charset="0"/>
              <a:ea typeface="Cambria" pitchFamily="18" charset="0"/>
            </a:rPr>
            <a:t>Thiên</a:t>
          </a:r>
          <a:r>
            <a:rPr lang="en-US" sz="1800" dirty="0" smtClean="0">
              <a:solidFill>
                <a:schemeClr val="tx1"/>
              </a:solidFill>
              <a:latin typeface="Cambria" pitchFamily="18" charset="0"/>
              <a:ea typeface="Cambria" pitchFamily="18" charset="0"/>
            </a:rPr>
            <a:t> tai: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D75CE0-A890-499F-A69F-562DC0F3088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00E4EFF-85D4-46D1-9BCD-973E6179F1BA}" type="presOf" srcId="{2EA4557B-2359-4BA8-9F14-A6ECB8DAC4AB}" destId="{DD97E049-4A6C-47F8-8707-C5FFDBF743ED}" srcOrd="0" destOrd="0" presId="urn:microsoft.com/office/officeart/2008/layout/VerticalCurvedList"/>
    <dgm:cxn modelId="{A05347D7-190D-4A16-959E-CAC5DD3709F7}"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6F40E78B-CDEB-457C-864A-A136B0F1C566}" type="presOf" srcId="{9DA92A08-ED37-48A9-A0DD-F521D2142CD2}" destId="{C7497E28-FAE4-42DA-8D9D-5B4659273D7A}" srcOrd="0" destOrd="0" presId="urn:microsoft.com/office/officeart/2008/layout/VerticalCurvedList"/>
    <dgm:cxn modelId="{4C3B9E23-661E-45B7-9662-93A72BD697D3}" type="presOf" srcId="{75A2E02A-7769-4E94-8561-8178449CF35B}" destId="{534504B8-3AD3-4D7F-BA10-772C4BC9F4DA}"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Phát</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triển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kinh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tế</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Văn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hóa</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xã</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hội</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smtClean="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An </a:t>
          </a:r>
          <a:r>
            <a:rPr lang="en-US" sz="1800" b="1" dirty="0" err="1" smtClean="0">
              <a:solidFill>
                <a:schemeClr val="tx1"/>
              </a:solidFill>
              <a:latin typeface="Cambria" pitchFamily="18" charset="0"/>
              <a:ea typeface="Cambria" pitchFamily="18" charset="0"/>
            </a:rPr>
            <a:t>ninh</a:t>
          </a:r>
          <a:r>
            <a:rPr lang="en-US" sz="1800" b="1" dirty="0" smtClean="0">
              <a:solidFill>
                <a:schemeClr val="tx1"/>
              </a:solidFill>
              <a:latin typeface="Cambria" pitchFamily="18" charset="0"/>
              <a:ea typeface="Cambria" pitchFamily="18" charset="0"/>
            </a:rPr>
            <a:t> – </a:t>
          </a:r>
          <a:r>
            <a:rPr lang="en-US" sz="1800" b="1" dirty="0" err="1" smtClean="0">
              <a:solidFill>
                <a:schemeClr val="tx1"/>
              </a:solidFill>
              <a:latin typeface="Cambria" pitchFamily="18" charset="0"/>
              <a:ea typeface="Cambria" pitchFamily="18" charset="0"/>
            </a:rPr>
            <a:t>quốc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492">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77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CA7FAC06-7DC4-41DC-82D3-0E419F435E3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AEF3EBE0-EB74-462E-8631-A4A6C743144B}" type="presOf" srcId="{9B38993F-91D9-4E45-89FE-E7C2053BB052}" destId="{A0E9B536-5134-4AC7-990D-17E1F41843BA}" srcOrd="0" destOrd="0" presId="urn:microsoft.com/office/officeart/2008/layout/VerticalCurvedList"/>
    <dgm:cxn modelId="{2B275F97-33B4-4C27-9F9B-371C27BC3DE2}"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769BE00-D93D-4B45-9C69-A9B3CCBF2697}" type="presOf" srcId="{75A2E02A-7769-4E94-8561-8178449CF35B}" destId="{534504B8-3AD3-4D7F-BA10-772C4BC9F4D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en-US" sz="1550" kern="1200" dirty="0" smtClean="0">
              <a:latin typeface="Cambria" pitchFamily="18" charset="0"/>
              <a:ea typeface="Cambria" pitchFamily="18" charset="0"/>
              <a:cs typeface="Times New Roman"/>
            </a:rPr>
            <a:t>N</a:t>
          </a:r>
          <a:r>
            <a:rPr lang="vi-VN" sz="1550" kern="1200" dirty="0" smtClean="0">
              <a:latin typeface="Cambria" pitchFamily="18" charset="0"/>
              <a:ea typeface="Cambria" pitchFamily="18" charset="0"/>
              <a:cs typeface="Times New Roman"/>
            </a:rPr>
            <a:t>ằm ở rìa </a:t>
          </a:r>
          <a:r>
            <a:rPr lang="en-US" sz="1550" kern="1200" dirty="0" err="1" smtClean="0">
              <a:latin typeface="Cambria" pitchFamily="18" charset="0"/>
              <a:ea typeface="Cambria" pitchFamily="18" charset="0"/>
              <a:cs typeface="Times New Roman"/>
            </a:rPr>
            <a:t>phía</a:t>
          </a:r>
          <a:r>
            <a:rPr lang="en-US" sz="1550" kern="1200" dirty="0" smtClean="0">
              <a:latin typeface="Cambria" pitchFamily="18" charset="0"/>
              <a:ea typeface="Cambria" pitchFamily="18" charset="0"/>
              <a:cs typeface="Times New Roman"/>
            </a:rPr>
            <a:t> </a:t>
          </a:r>
          <a:r>
            <a:rPr lang="vi-VN" sz="1550" kern="1200" dirty="0" smtClean="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Cầu nối giữa Đông Nam Á lục địa và hải đảo.</a:t>
          </a:r>
          <a:endParaRPr lang="vi-VN" sz="1550" kern="1200" dirty="0">
            <a:latin typeface="Cambria" pitchFamily="18" charset="0"/>
            <a:ea typeface="Cambria" pitchFamily="18" charset="0"/>
            <a:cs typeface="Times New Roman"/>
          </a:endParaRP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ở vị trí nội chí tuyến trong khu vực châu Á gió mùa.</a:t>
          </a:r>
          <a:endParaRPr lang="vi-VN" sz="1550" kern="1200" dirty="0">
            <a:latin typeface="Cambria" pitchFamily="18" charset="0"/>
            <a:ea typeface="Cambria" pitchFamily="18" charset="0"/>
            <a:cs typeface="Times New Roman"/>
          </a:endParaRP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688975">
            <a:lnSpc>
              <a:spcPct val="90000"/>
            </a:lnSpc>
            <a:spcBef>
              <a:spcPct val="0"/>
            </a:spcBef>
            <a:spcAft>
              <a:spcPct val="35000"/>
            </a:spcAft>
          </a:pPr>
          <a:r>
            <a:rPr lang="vi-VN" sz="1550" kern="1200" dirty="0" smtClean="0">
              <a:latin typeface="Cambria" pitchFamily="18" charset="0"/>
              <a:ea typeface="Cambria" pitchFamily="18" charset="0"/>
              <a:cs typeface="Times New Roman"/>
            </a:rPr>
            <a:t>Nằm trên ngã tư đường hàng hải và hàng không quốc tế.</a:t>
          </a:r>
          <a:endParaRPr lang="vi-VN" sz="1550" kern="1200" dirty="0">
            <a:latin typeface="Cambria" pitchFamily="18" charset="0"/>
            <a:ea typeface="Cambria" pitchFamily="18" charset="0"/>
            <a:cs typeface="Times New Roman"/>
          </a:endParaRP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err="1" smtClean="0">
              <a:latin typeface="Cambria" pitchFamily="18" charset="0"/>
              <a:ea typeface="Cambria" pitchFamily="18" charset="0"/>
            </a:rPr>
            <a:t>Phạm</a:t>
          </a:r>
          <a:r>
            <a:rPr lang="en-US" sz="1700" b="1" kern="1200" dirty="0" smtClean="0">
              <a:latin typeface="Cambria" pitchFamily="18" charset="0"/>
              <a:ea typeface="Cambria" pitchFamily="18" charset="0"/>
            </a:rPr>
            <a:t> vi </a:t>
          </a:r>
          <a:r>
            <a:rPr lang="en-US" sz="1700" b="1" kern="1200" dirty="0" err="1" smtClean="0">
              <a:latin typeface="Cambria" pitchFamily="18" charset="0"/>
              <a:ea typeface="Cambria" pitchFamily="18" charset="0"/>
            </a:rPr>
            <a:t>lãnh</a:t>
          </a:r>
          <a:r>
            <a:rPr lang="en-US" sz="1700" b="1" kern="1200" dirty="0" smtClean="0">
              <a:latin typeface="Cambria" pitchFamily="18" charset="0"/>
              <a:ea typeface="Cambria" pitchFamily="18" charset="0"/>
            </a:rPr>
            <a:t> </a:t>
          </a:r>
          <a:r>
            <a:rPr lang="en-US" sz="1700" b="1" kern="1200" dirty="0" err="1" smtClean="0">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331212</a:t>
          </a:r>
          <a:br>
            <a:rPr lang="en-US" sz="1700" kern="1200" dirty="0" smtClean="0">
              <a:latin typeface="Cambria" pitchFamily="18" charset="0"/>
              <a:ea typeface="Cambria" pitchFamily="18" charset="0"/>
            </a:rPr>
          </a:br>
          <a:r>
            <a:rPr lang="en-US" sz="1700" kern="1200" dirty="0" smtClean="0">
              <a:latin typeface="Cambria" pitchFamily="18" charset="0"/>
              <a:ea typeface="Cambria" pitchFamily="18" charset="0"/>
            </a:rPr>
            <a:t>km</a:t>
          </a:r>
          <a:r>
            <a:rPr lang="en-US" sz="1700" kern="1200" baseline="30000" dirty="0" smtClean="0">
              <a:latin typeface="Cambria" pitchFamily="18" charset="0"/>
              <a:ea typeface="Cambria" pitchFamily="18" charset="0"/>
            </a:rPr>
            <a:t>2</a:t>
          </a:r>
          <a:endParaRPr lang="en-US" sz="1700" kern="1200" baseline="30000" dirty="0">
            <a:latin typeface="Cambria" pitchFamily="18" charset="0"/>
            <a:ea typeface="Cambria" pitchFamily="18" charset="0"/>
          </a:endParaRP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Đất</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Hải</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latin typeface="Cambria" pitchFamily="18" charset="0"/>
              <a:ea typeface="Cambria" pitchFamily="18" charset="0"/>
            </a:rPr>
            <a:t>Vùng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Việt Nam nằm hoàn toàn trong đới nóng của bán cầu Bắc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thể</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năng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lượng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trời</a:t>
          </a:r>
          <a:r>
            <a:rPr lang="vi-VN" sz="1800" b="0" kern="1200" dirty="0" smtClean="0">
              <a:solidFill>
                <a:schemeClr val="tx1"/>
              </a:solidFill>
              <a:latin typeface="Cambria" pitchFamily="18" charset="0"/>
              <a:ea typeface="Cambria" pitchFamily="18" charset="0"/>
            </a:rPr>
            <a:t>, trong vùng gió mùa châu Á, một năm có hai mùa rõ rệt.</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lvl="0" algn="just" defTabSz="755650">
            <a:lnSpc>
              <a:spcPct val="90000"/>
            </a:lnSpc>
            <a:spcBef>
              <a:spcPct val="0"/>
            </a:spcBef>
            <a:spcAft>
              <a:spcPct val="35000"/>
            </a:spcAft>
          </a:pPr>
          <a:r>
            <a:rPr lang="vi-VN" sz="1700" kern="1200" dirty="0" smtClean="0">
              <a:solidFill>
                <a:schemeClr val="tx1"/>
              </a:solidFill>
              <a:latin typeface="Cambria" pitchFamily="18" charset="0"/>
              <a:ea typeface="Cambria" pitchFamily="18" charset="0"/>
            </a:rPr>
            <a:t>Thiên nhiên nước ta chịu ảnh hưởng sâu sắc của biển do </a:t>
          </a:r>
          <a:r>
            <a:rPr lang="en-US" sz="1700" kern="1200" dirty="0" smtClean="0">
              <a:solidFill>
                <a:schemeClr val="tx1"/>
              </a:solidFill>
              <a:latin typeface="Cambria" pitchFamily="18" charset="0"/>
              <a:ea typeface="Cambria" pitchFamily="18" charset="0"/>
            </a:rPr>
            <a:t>p</a:t>
          </a:r>
          <a:r>
            <a:rPr lang="vi-VN" sz="1700" kern="1200" dirty="0" smtClean="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nên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phát</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triển</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được</a:t>
          </a:r>
          <a:r>
            <a:rPr lang="en-US" sz="1700" kern="1200" dirty="0" smtClean="0">
              <a:solidFill>
                <a:schemeClr val="tx1"/>
              </a:solidFill>
              <a:latin typeface="Cambria" pitchFamily="18" charset="0"/>
              <a:ea typeface="Cambria" pitchFamily="18" charset="0"/>
            </a:rPr>
            <a:t> du </a:t>
          </a:r>
          <a:r>
            <a:rPr lang="en-US" sz="1700" kern="1200" dirty="0" err="1" smtClean="0">
              <a:solidFill>
                <a:schemeClr val="tx1"/>
              </a:solidFill>
              <a:latin typeface="Cambria" pitchFamily="18" charset="0"/>
              <a:ea typeface="Cambria" pitchFamily="18" charset="0"/>
            </a:rPr>
            <a:t>lịch</a:t>
          </a:r>
          <a:r>
            <a:rPr lang="en-US" sz="1700" kern="1200" dirty="0" smtClean="0">
              <a:solidFill>
                <a:schemeClr val="tx1"/>
              </a:solidFill>
              <a:latin typeface="Cambria" pitchFamily="18" charset="0"/>
              <a:ea typeface="Cambria" pitchFamily="18" charset="0"/>
            </a:rPr>
            <a:t> </a:t>
          </a:r>
          <a:r>
            <a:rPr lang="en-US" sz="1700" kern="1200" dirty="0" err="1" smtClean="0">
              <a:solidFill>
                <a:schemeClr val="tx1"/>
              </a:solidFill>
              <a:latin typeface="Cambria" pitchFamily="18" charset="0"/>
              <a:ea typeface="Cambria" pitchFamily="18" charset="0"/>
            </a:rPr>
            <a:t>biển</a:t>
          </a:r>
          <a:r>
            <a:rPr lang="en-US" sz="1700" kern="1200" dirty="0" smtClean="0">
              <a:solidFill>
                <a:schemeClr val="tx1"/>
              </a:solidFill>
              <a:latin typeface="Cambria" pitchFamily="18" charset="0"/>
              <a:ea typeface="Cambria" pitchFamily="18" charset="0"/>
            </a:rPr>
            <a:t>.</a:t>
          </a:r>
          <a:endParaRPr lang="en-US" sz="1700" kern="1200" dirty="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của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V</a:t>
          </a:r>
          <a:r>
            <a:rPr lang="vi-VN" sz="1800" b="0" kern="1200" dirty="0" smtClean="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smtClean="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Khí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nước</a:t>
          </a:r>
          <a:r>
            <a:rPr lang="en-US" sz="1800" b="0" kern="1200" dirty="0" smtClean="0">
              <a:solidFill>
                <a:schemeClr val="tx1"/>
              </a:solidFill>
              <a:latin typeface="Cambria" pitchFamily="18" charset="0"/>
              <a:ea typeface="Cambria" pitchFamily="18" charset="0"/>
            </a:rPr>
            <a:t> ta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hóa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theo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theo chiều Bắc - Nam và theo chiều Đông - Tây.</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Sinh vật và đất ở nước ta phong phú, đa dạng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vườn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quốc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như</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Cúc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Phương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feralit</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Thiên</a:t>
          </a:r>
          <a:r>
            <a:rPr lang="en-US" sz="1800" kern="1200" dirty="0" smtClean="0">
              <a:solidFill>
                <a:schemeClr val="tx1"/>
              </a:solidFill>
              <a:latin typeface="Cambria" pitchFamily="18" charset="0"/>
              <a:ea typeface="Cambria" pitchFamily="18" charset="0"/>
            </a:rPr>
            <a:t> tai: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Phát</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triển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kinh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tế</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smtClean="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Văn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hóa</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xã</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hội</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smtClean="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An </a:t>
          </a:r>
          <a:r>
            <a:rPr lang="en-US" sz="1800" b="1" kern="1200" dirty="0" err="1" smtClean="0">
              <a:solidFill>
                <a:schemeClr val="tx1"/>
              </a:solidFill>
              <a:latin typeface="Cambria" pitchFamily="18" charset="0"/>
              <a:ea typeface="Cambria" pitchFamily="18" charset="0"/>
            </a:rPr>
            <a:t>ninh</a:t>
          </a:r>
          <a:r>
            <a:rPr lang="en-US" sz="1800" b="1" kern="1200" dirty="0" smtClean="0">
              <a:solidFill>
                <a:schemeClr val="tx1"/>
              </a:solidFill>
              <a:latin typeface="Cambria" pitchFamily="18" charset="0"/>
              <a:ea typeface="Cambria" pitchFamily="18" charset="0"/>
            </a:rPr>
            <a:t> – </a:t>
          </a:r>
          <a:r>
            <a:rPr lang="en-US" sz="1800" b="1" kern="1200" dirty="0" err="1" smtClean="0">
              <a:solidFill>
                <a:schemeClr val="tx1"/>
              </a:solidFill>
              <a:latin typeface="Cambria" pitchFamily="18" charset="0"/>
              <a:ea typeface="Cambria" pitchFamily="18" charset="0"/>
            </a:rPr>
            <a:t>quốc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5.jpe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image" Target="../media/image15.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38.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15.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40.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1</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4</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2</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3</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5</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latin typeface="Cambria" pitchFamily="18" charset="0"/>
                <a:ea typeface="Cambria" pitchFamily="18" charset="0"/>
              </a:rPr>
              <a:t>6</a:t>
            </a:r>
            <a:r>
              <a:rPr lang="en-US" sz="2400" b="1" smtClean="0">
                <a:latin typeface="Cambria" pitchFamily="18" charset="0"/>
                <a:ea typeface="Cambria" pitchFamily="18" charset="0"/>
              </a:rPr>
              <a:t>. </a:t>
            </a:r>
            <a:endParaRPr lang="en-US" sz="2400" b="1" dirty="0">
              <a:latin typeface="Cambria" pitchFamily="18" charset="0"/>
              <a:ea typeface="Cambria" pitchFamily="18" charset="0"/>
            </a:endParaRP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a:t>
            </a:r>
            <a:r>
              <a:rPr lang="vi-VN" sz="2400" dirty="0" smtClean="0">
                <a:latin typeface="Cambria" panose="02040503050406030204" pitchFamily="18" charset="0"/>
                <a:ea typeface="Cambria" panose="02040503050406030204" pitchFamily="18" charset="0"/>
              </a:rPr>
              <a:t>biển.</a:t>
            </a:r>
            <a:endParaRPr lang="vi-VN" sz="2400" dirty="0">
              <a:latin typeface="Cambria" panose="02040503050406030204" pitchFamily="18" charset="0"/>
              <a:ea typeface="Cambria" panose="02040503050406030204"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thuộc Biển nào? có diện tích bao nhiêu và gấp mấy lần diện tích đất liền?</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smtClean="0">
                <a:solidFill>
                  <a:srgbClr val="FFFF00"/>
                </a:solidFill>
                <a:latin typeface="Cambria" pitchFamily="18" charset="0"/>
                <a:ea typeface="Cambria" pitchFamily="18" charset="0"/>
              </a:rPr>
              <a:t>BIỂN ĐÔNG</a:t>
            </a:r>
            <a:endParaRPr lang="en-US" dirty="0">
              <a:solidFill>
                <a:srgbClr val="FFFF00"/>
              </a:solidFill>
              <a:latin typeface="Cambria" pitchFamily="18" charset="0"/>
              <a:ea typeface="Cambria" pitchFamily="18" charset="0"/>
            </a:endParaRP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hiểu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t</a:t>
            </a:r>
            <a:r>
              <a:rPr lang="vi-VN" sz="2000" i="1" dirty="0" smtClean="0">
                <a:solidFill>
                  <a:srgbClr val="FF0000"/>
                </a:solidFill>
                <a:latin typeface="Cambria" panose="02040503050406030204" pitchFamily="18" charset="0"/>
                <a:ea typeface="Cambria" panose="02040503050406030204" pitchFamily="18" charset="0"/>
              </a:rPr>
              <a:t>rong </a:t>
            </a:r>
            <a:r>
              <a:rPr lang="vi-VN" sz="2000" i="1" dirty="0">
                <a:solidFill>
                  <a:srgbClr val="FF0000"/>
                </a:solidFill>
                <a:latin typeface="Cambria" panose="02040503050406030204" pitchFamily="18" charset="0"/>
                <a:ea typeface="Cambria" panose="02040503050406030204" pitchFamily="18" charset="0"/>
              </a:rPr>
              <a:t>vùng biển nước ta có bao nhiêu đảo lớn nhỏ? Tại sao việc giữ vững chủ quyền của một hòn đảo, dù nhỏ, lại có ý </a:t>
            </a:r>
            <a:r>
              <a:rPr lang="vi-VN" sz="2000" i="1" dirty="0" smtClean="0">
                <a:solidFill>
                  <a:srgbClr val="FF0000"/>
                </a:solidFill>
                <a:latin typeface="Cambria" panose="02040503050406030204" pitchFamily="18" charset="0"/>
                <a:ea typeface="Cambria" panose="02040503050406030204" pitchFamily="18" charset="0"/>
              </a:rPr>
              <a:t>nghĩa</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smtClean="0">
                <a:latin typeface="Cambria" panose="02040503050406030204" pitchFamily="18" charset="0"/>
                <a:ea typeface="Cambria" panose="02040503050406030204" pitchFamily="18" charset="0"/>
              </a:rPr>
              <a:t> nghĩa</a:t>
            </a:r>
            <a:r>
              <a:rPr lang="en-US" sz="1950" dirty="0" smtClean="0">
                <a:latin typeface="Cambria" panose="02040503050406030204" pitchFamily="18" charset="0"/>
                <a:ea typeface="Cambria" panose="02040503050406030204" pitchFamily="18" charset="0"/>
              </a:rPr>
              <a:t>:</a:t>
            </a:r>
            <a:r>
              <a:rPr lang="vi-VN" sz="1950" dirty="0" smtClean="0">
                <a:latin typeface="Cambria" panose="02040503050406030204" pitchFamily="18" charset="0"/>
                <a:ea typeface="Cambria" panose="02040503050406030204" pitchFamily="18" charset="0"/>
              </a:rPr>
              <a:t> </a:t>
            </a:r>
            <a:r>
              <a:rPr lang="vi-VN" sz="1950" dirty="0">
                <a:latin typeface="Cambria" panose="02040503050406030204" pitchFamily="18" charset="0"/>
                <a:ea typeface="Cambria" panose="02040503050406030204" pitchFamily="18" charset="0"/>
              </a:rPr>
              <a:t>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trời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vi-VN" sz="2300" i="1" dirty="0" smtClean="0">
                <a:solidFill>
                  <a:srgbClr val="FF0000"/>
                </a:solidFill>
                <a:latin typeface="Cambria" panose="02040503050406030204" pitchFamily="18" charset="0"/>
                <a:ea typeface="Cambria" panose="02040503050406030204" pitchFamily="18" charset="0"/>
              </a:rPr>
              <a:t>được </a:t>
            </a:r>
            <a:r>
              <a:rPr lang="vi-VN" sz="2300" i="1" dirty="0">
                <a:solidFill>
                  <a:srgbClr val="FF0000"/>
                </a:solidFill>
                <a:latin typeface="Cambria" panose="02040503050406030204" pitchFamily="18" charset="0"/>
                <a:ea typeface="Cambria" panose="02040503050406030204" pitchFamily="18" charset="0"/>
              </a:rPr>
              <a:t>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Việt</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a:t>
            </a:r>
            <a:r>
              <a:rPr lang="vi-VN" sz="2400">
                <a:latin typeface="Cambria" pitchFamily="18" charset="0"/>
                <a:ea typeface="Cambria" pitchFamily="18" charset="0"/>
                <a:cs typeface="Times New Roman"/>
              </a:rPr>
              <a:t>tích </a:t>
            </a:r>
            <a:r>
              <a:rPr lang="vi-VN" sz="2400" smtClean="0">
                <a:latin typeface="Cambria" pitchFamily="18" charset="0"/>
                <a:ea typeface="Cambria" pitchFamily="18" charset="0"/>
                <a:cs typeface="Times New Roman"/>
              </a:rPr>
              <a:t>331</a:t>
            </a:r>
            <a:r>
              <a:rPr lang="en-US" sz="2400" smtClean="0">
                <a:latin typeface="Cambria" pitchFamily="18" charset="0"/>
                <a:ea typeface="Cambria" pitchFamily="18" charset="0"/>
                <a:cs typeface="Times New Roman"/>
              </a:rPr>
              <a:t>.344</a:t>
            </a:r>
            <a:r>
              <a:rPr lang="vi-VN" sz="240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smtClean="0">
                <a:latin typeface="Cambria" pitchFamily="18" charset="0"/>
                <a:ea typeface="Cambria" pitchFamily="18" charset="0"/>
                <a:cs typeface="Times New Roman"/>
              </a:rPr>
              <a:t>- </a:t>
            </a:r>
            <a:r>
              <a:rPr lang="vi-VN" sz="2400" b="1" dirty="0" smtClean="0">
                <a:latin typeface="Cambria" pitchFamily="18" charset="0"/>
                <a:ea typeface="Cambria" pitchFamily="18" charset="0"/>
                <a:cs typeface="Times New Roman"/>
              </a:rPr>
              <a:t>Vùng </a:t>
            </a:r>
            <a:r>
              <a:rPr lang="vi-VN" sz="2400" b="1" dirty="0">
                <a:latin typeface="Cambria" pitchFamily="18" charset="0"/>
                <a:ea typeface="Cambria" pitchFamily="18" charset="0"/>
                <a:cs typeface="Times New Roman"/>
              </a:rPr>
              <a:t>biển </a:t>
            </a:r>
            <a:r>
              <a:rPr lang="nl-NL" sz="2400" dirty="0" smtClean="0">
                <a:latin typeface="Cambria" pitchFamily="18" charset="0"/>
                <a:ea typeface="Cambria" pitchFamily="18" charset="0"/>
              </a:rPr>
              <a:t>có </a:t>
            </a:r>
            <a:r>
              <a:rPr lang="nl-NL" sz="2400" dirty="0">
                <a:latin typeface="Cambria" pitchFamily="18" charset="0"/>
                <a:ea typeface="Cambria" pitchFamily="18" charset="0"/>
              </a:rPr>
              <a:t>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r>
              <a:rPr lang="vi-VN" sz="2400" dirty="0" smtClean="0">
                <a:latin typeface="Cambria" pitchFamily="18" charset="0"/>
                <a:ea typeface="Cambria" pitchFamily="18" charset="0"/>
              </a:rPr>
              <a:t>.</a:t>
            </a:r>
            <a:endParaRPr lang="en-US" sz="2400" dirty="0" smtClean="0">
              <a:latin typeface="Cambria" pitchFamily="18" charset="0"/>
              <a:ea typeface="Cambria" pitchFamily="18" charset="0"/>
            </a:endParaRPr>
          </a:p>
          <a:p>
            <a:pPr algn="just">
              <a:spcBef>
                <a:spcPts val="600"/>
              </a:spcBef>
              <a:spcAft>
                <a:spcPts val="0"/>
              </a:spcAft>
            </a:pPr>
            <a:r>
              <a:rPr lang="vi-VN" sz="2400" b="1" dirty="0" smtClean="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smtClean="0">
                <a:solidFill>
                  <a:srgbClr val="00B050"/>
                </a:solidFill>
                <a:latin typeface="Cambria" panose="02040503050406030204" pitchFamily="18" charset="0"/>
                <a:ea typeface="Cambria" panose="02040503050406030204" pitchFamily="18" charset="0"/>
              </a:rPr>
              <a:t>HOẠT ĐỘNG NHÓM</a:t>
            </a:r>
          </a:p>
          <a:p>
            <a:pPr algn="ctr"/>
            <a:r>
              <a:rPr lang="en-US" sz="1700" b="1" dirty="0" err="1" smtClean="0">
                <a:solidFill>
                  <a:srgbClr val="00B050"/>
                </a:solidFill>
                <a:latin typeface="Cambria" panose="02040503050406030204" pitchFamily="18" charset="0"/>
                <a:ea typeface="Cambria" panose="02040503050406030204" pitchFamily="18" charset="0"/>
              </a:rPr>
              <a:t>Thời</a:t>
            </a:r>
            <a:r>
              <a:rPr lang="en-US" sz="1700" b="1" dirty="0" smtClean="0">
                <a:solidFill>
                  <a:srgbClr val="00B050"/>
                </a:solidFill>
                <a:latin typeface="Cambria" panose="02040503050406030204" pitchFamily="18" charset="0"/>
                <a:ea typeface="Cambria" panose="02040503050406030204" pitchFamily="18" charset="0"/>
              </a:rPr>
              <a:t> </a:t>
            </a:r>
            <a:r>
              <a:rPr lang="en-US" sz="1700" b="1" dirty="0" err="1" smtClean="0">
                <a:solidFill>
                  <a:srgbClr val="00B050"/>
                </a:solidFill>
                <a:latin typeface="Cambria" panose="02040503050406030204" pitchFamily="18" charset="0"/>
                <a:ea typeface="Cambria" panose="02040503050406030204" pitchFamily="18" charset="0"/>
              </a:rPr>
              <a:t>gian</a:t>
            </a:r>
            <a:r>
              <a:rPr lang="en-US" sz="1700" b="1" dirty="0" smtClean="0">
                <a:solidFill>
                  <a:srgbClr val="00B050"/>
                </a:solidFill>
                <a:latin typeface="Cambria" panose="02040503050406030204" pitchFamily="18" charset="0"/>
                <a:ea typeface="Cambria" panose="02040503050406030204" pitchFamily="18" charset="0"/>
              </a:rPr>
              <a:t>: 5 </a:t>
            </a:r>
            <a:r>
              <a:rPr lang="en-US" sz="1700" b="1" dirty="0" err="1" smtClean="0">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smtClean="0">
                <a:solidFill>
                  <a:srgbClr val="FF0000"/>
                </a:solidFill>
                <a:latin typeface="Cambria" panose="02040503050406030204" pitchFamily="18" charset="0"/>
                <a:ea typeface="Cambria" panose="02040503050406030204" pitchFamily="18" charset="0"/>
              </a:rPr>
              <a:t>NHIỆM VỤ</a:t>
            </a:r>
          </a:p>
          <a:p>
            <a:pPr algn="just"/>
            <a:r>
              <a:rPr lang="en-US" sz="1700" b="1" dirty="0" smtClean="0">
                <a:solidFill>
                  <a:srgbClr val="00B050"/>
                </a:solidFill>
                <a:latin typeface="Cambria" panose="02040503050406030204" pitchFamily="18" charset="0"/>
                <a:ea typeface="Cambria" panose="02040503050406030204" pitchFamily="18" charset="0"/>
              </a:rPr>
              <a:t>* NHÓM 1, 2, 3 VÀ 4: </a:t>
            </a:r>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sát</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cho</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Times New Roman"/>
                <a:ea typeface="Times New Roman"/>
              </a:rPr>
              <a:t>- </a:t>
            </a:r>
            <a:r>
              <a:rPr lang="en-US" sz="1700" i="1" dirty="0" err="1" smtClean="0">
                <a:solidFill>
                  <a:srgbClr val="FF0000"/>
                </a:solidFill>
                <a:latin typeface="Times New Roman"/>
                <a:ea typeface="Times New Roman"/>
              </a:rPr>
              <a:t>Vị</a:t>
            </a:r>
            <a:r>
              <a:rPr lang="en-US" sz="1700" i="1" dirty="0" smtClean="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lãnh thổ ảnh hưởng đến sự phân hóa khí hậu nước ta như thế nào?</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thiên nhiên nước ta chịu ảnh hưởng sâu sắc của biển?</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b="1" dirty="0" smtClean="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a:t>
            </a:r>
            <a:r>
              <a:rPr lang="vi-VN" sz="1700" i="1" dirty="0" smtClean="0">
                <a:solidFill>
                  <a:srgbClr val="FF0000"/>
                </a:solidFill>
                <a:latin typeface="Cambria" panose="02040503050406030204" pitchFamily="18" charset="0"/>
                <a:ea typeface="Cambria" panose="02040503050406030204" pitchFamily="18" charset="0"/>
              </a:rPr>
              <a:t>biết</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Vì </a:t>
            </a:r>
            <a:r>
              <a:rPr lang="vi-VN" sz="1700" i="1" dirty="0">
                <a:solidFill>
                  <a:srgbClr val="FF0000"/>
                </a:solidFill>
                <a:latin typeface="Cambria" panose="02040503050406030204" pitchFamily="18" charset="0"/>
                <a:ea typeface="Cambria" panose="02040503050406030204" pitchFamily="18" charset="0"/>
              </a:rPr>
              <a:t>sao tài nguyên sinh </a:t>
            </a:r>
            <a:r>
              <a:rPr lang="vi-VN" sz="1700" i="1" dirty="0" smtClean="0">
                <a:solidFill>
                  <a:srgbClr val="FF0000"/>
                </a:solidFill>
                <a:latin typeface="Cambria" panose="02040503050406030204" pitchFamily="18" charset="0"/>
                <a:ea typeface="Cambria" panose="02040503050406030204" pitchFamily="18" charset="0"/>
              </a:rPr>
              <a:t>vật</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nước </a:t>
            </a:r>
            <a:r>
              <a:rPr lang="vi-VN" sz="1700" i="1" dirty="0">
                <a:solidFill>
                  <a:srgbClr val="FF0000"/>
                </a:solidFill>
                <a:latin typeface="Cambria" panose="02040503050406030204" pitchFamily="18" charset="0"/>
                <a:ea typeface="Cambria" panose="02040503050406030204" pitchFamily="18" charset="0"/>
              </a:rPr>
              <a:t>ta lại phong phú</a:t>
            </a:r>
            <a:r>
              <a:rPr lang="vi-VN" sz="1700" i="1" dirty="0" smtClean="0">
                <a:solidFill>
                  <a:srgbClr val="FF0000"/>
                </a:solidFill>
                <a:latin typeface="Cambria" panose="02040503050406030204" pitchFamily="18" charset="0"/>
                <a:ea typeface="Cambria" panose="02040503050406030204" pitchFamily="18" charset="0"/>
              </a:rPr>
              <a:t>?</a:t>
            </a:r>
            <a:endParaRPr lang="en-US" sz="1700" i="1" dirty="0" smtClean="0">
              <a:solidFill>
                <a:srgbClr val="FF0000"/>
              </a:solidFill>
              <a:latin typeface="Cambria" panose="02040503050406030204" pitchFamily="18" charset="0"/>
              <a:ea typeface="Cambria" panose="02040503050406030204" pitchFamily="18" charset="0"/>
            </a:endParaRP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Vị </a:t>
            </a:r>
            <a:r>
              <a:rPr lang="vi-VN" sz="1700" i="1" dirty="0">
                <a:solidFill>
                  <a:srgbClr val="FF0000"/>
                </a:solidFill>
                <a:latin typeface="Cambria" panose="02040503050406030204" pitchFamily="18" charset="0"/>
                <a:ea typeface="Cambria" panose="02040503050406030204" pitchFamily="18" charset="0"/>
              </a:rPr>
              <a:t>trí địa lí và phạm vi lãnh thổ tạo nên sự phân hoá đa dạng của thiên nhiên nước ta </a:t>
            </a:r>
            <a:r>
              <a:rPr lang="en-US" sz="1700" i="1" dirty="0" err="1" smtClean="0">
                <a:solidFill>
                  <a:srgbClr val="FF0000"/>
                </a:solidFill>
                <a:latin typeface="Cambria" panose="02040503050406030204" pitchFamily="18" charset="0"/>
                <a:ea typeface="Cambria" panose="02040503050406030204" pitchFamily="18" charset="0"/>
              </a:rPr>
              <a:t>như</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thế</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nào</a:t>
            </a:r>
            <a:r>
              <a:rPr lang="en-US" sz="1700" i="1" dirty="0" smtClean="0">
                <a:solidFill>
                  <a:srgbClr val="FF0000"/>
                </a:solidFill>
                <a:latin typeface="Cambria" panose="02040503050406030204" pitchFamily="18" charset="0"/>
                <a:ea typeface="Cambria" panose="02040503050406030204" pitchFamily="18" charset="0"/>
              </a:rPr>
              <a:t>?</a:t>
            </a:r>
          </a:p>
          <a:p>
            <a:pPr algn="just"/>
            <a:r>
              <a:rPr lang="en-US" sz="1700" i="1" dirty="0" smtClean="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năng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lượng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Mặt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Trời</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Bãi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Mỹ</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Khê</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Vườn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quốc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gia</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Cúc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Phương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Đất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feralit</a:t>
            </a:r>
            <a:r>
              <a:rPr lang="en-US" sz="1600" dirty="0" smtClean="0">
                <a:latin typeface="Cambria" pitchFamily="18" charset="0"/>
                <a:ea typeface="Cambria" pitchFamily="18" charset="0"/>
              </a:rPr>
              <a:t> </a:t>
            </a:r>
            <a:endParaRPr lang="en-US" sz="1600" dirty="0">
              <a:latin typeface="Cambria" pitchFamily="18" charset="0"/>
              <a:ea typeface="Cambria" pitchFamily="18" charset="0"/>
            </a:endParaRP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676" y="1807184"/>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754102" y="5101569"/>
            <a:ext cx="1410396" cy="1573811"/>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192665" y="1143000"/>
            <a:ext cx="7732135" cy="4953000"/>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73835" y="1424818"/>
            <a:ext cx="7305822" cy="4539704"/>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en-US" sz="2400" dirty="0" smtClean="0">
                <a:latin typeface="Cambria" pitchFamily="18" charset="0"/>
                <a:ea typeface="Cambria" pitchFamily="18" charset="0"/>
                <a:cs typeface="Times New Roman"/>
              </a:rPr>
              <a:t>T</a:t>
            </a:r>
            <a:r>
              <a:rPr lang="vi-VN" sz="2400" dirty="0" smtClean="0">
                <a:latin typeface="Cambria" pitchFamily="18" charset="0"/>
                <a:ea typeface="Cambria" pitchFamily="18" charset="0"/>
                <a:cs typeface="Times New Roman"/>
              </a:rPr>
              <a:t>hiên </a:t>
            </a:r>
            <a:r>
              <a:rPr lang="vi-VN" sz="2400" dirty="0">
                <a:latin typeface="Cambria" pitchFamily="18" charset="0"/>
                <a:ea typeface="Cambria" pitchFamily="18" charset="0"/>
                <a:cs typeface="Times New Roman"/>
              </a:rPr>
              <a:t>nhiên nước ta mang tính chất nhiệt đới ẩm gió </a:t>
            </a:r>
            <a:r>
              <a:rPr lang="vi-VN" sz="2400" dirty="0" smtClean="0">
                <a:latin typeface="Cambria" pitchFamily="18" charset="0"/>
                <a:ea typeface="Cambria" pitchFamily="18" charset="0"/>
                <a:cs typeface="Times New Roman"/>
              </a:rPr>
              <a:t>mùa, </a:t>
            </a:r>
            <a:r>
              <a:rPr lang="vi-VN" sz="2400" dirty="0">
                <a:latin typeface="Cambria" pitchFamily="18" charset="0"/>
                <a:ea typeface="Cambria" pitchFamily="18" charset="0"/>
                <a:cs typeface="Times New Roman"/>
              </a:rPr>
              <a:t>chịu ảnh hưởng sâu sắc của biển và phân hóa đa </a:t>
            </a:r>
            <a:r>
              <a:rPr lang="vi-VN" sz="2400" dirty="0" smtClean="0">
                <a:latin typeface="Cambria" pitchFamily="18" charset="0"/>
                <a:ea typeface="Cambria" pitchFamily="18" charset="0"/>
                <a:cs typeface="Times New Roman"/>
              </a:rPr>
              <a:t>dạng</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24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2400" smtClean="0">
                <a:latin typeface="Cambria" pitchFamily="18" charset="0"/>
                <a:ea typeface="Cambria" pitchFamily="18" charset="0"/>
                <a:cs typeface="Times New Roman"/>
              </a:rPr>
              <a:t>- Thiên </a:t>
            </a:r>
            <a:r>
              <a:rPr lang="vi-VN" sz="2400" dirty="0">
                <a:latin typeface="Cambria" pitchFamily="18" charset="0"/>
                <a:ea typeface="Cambria" pitchFamily="18" charset="0"/>
                <a:cs typeface="Times New Roman"/>
              </a:rPr>
              <a:t>nhiên phân hóa đa dạng</a:t>
            </a:r>
            <a:r>
              <a:rPr lang="vi-VN" sz="2400">
                <a:latin typeface="Cambria" pitchFamily="18" charset="0"/>
                <a:ea typeface="Cambria" pitchFamily="18" charset="0"/>
                <a:cs typeface="Times New Roman"/>
              </a:rPr>
              <a:t>: </a:t>
            </a:r>
            <a:endParaRPr lang="vi-VN" sz="2400" smtClean="0">
              <a:latin typeface="Cambria" pitchFamily="18" charset="0"/>
              <a:ea typeface="Cambria" pitchFamily="18" charset="0"/>
              <a:cs typeface="Times New Roman"/>
            </a:endParaRPr>
          </a:p>
          <a:p>
            <a:pPr algn="just">
              <a:spcBef>
                <a:spcPts val="600"/>
              </a:spcBef>
              <a:spcAft>
                <a:spcPts val="0"/>
              </a:spcAft>
            </a:pPr>
            <a:r>
              <a:rPr lang="vi-VN" sz="2400" smtClean="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240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smtClean="0">
                <a:solidFill>
                  <a:srgbClr val="0D30DD"/>
                </a:solidFill>
                <a:latin typeface="Cambria" pitchFamily="18" charset="0"/>
              </a:rPr>
              <a:t>ẢNH HƯỞNG CỦA VỊ TRÍ ĐỊA LÍ VÀ PHẠM VI LÃNH THỔ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smtClean="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smtClean="0">
                <a:solidFill>
                  <a:srgbClr val="0000FF"/>
                </a:solidFill>
                <a:latin typeface="Cambria" panose="02040503050406030204" pitchFamily="18" charset="0"/>
                <a:ea typeface="Cambria" panose="02040503050406030204" pitchFamily="18" charset="0"/>
              </a:rPr>
              <a:t>- </a:t>
            </a:r>
            <a:r>
              <a:rPr lang="vi-VN" sz="1700" dirty="0">
                <a:solidFill>
                  <a:srgbClr val="0000FF"/>
                </a:solidFill>
                <a:latin typeface="Cambria" panose="02040503050406030204" pitchFamily="18" charset="0"/>
                <a:ea typeface="Cambria" panose="02040503050406030204" pitchFamily="18" charset="0"/>
              </a:rPr>
              <a:t>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các </a:t>
            </a:r>
            <a:r>
              <a:rPr lang="vi-VN" sz="2400" i="1" dirty="0">
                <a:solidFill>
                  <a:srgbClr val="FF0000"/>
                </a:solidFill>
                <a:latin typeface="Cambria" pitchFamily="18" charset="0"/>
                <a:ea typeface="Cambria" pitchFamily="18" charset="0"/>
              </a:rPr>
              <a:t>quốc kì trên theo thứ tự từ 1 đến 6, </a:t>
            </a:r>
            <a:r>
              <a:rPr lang="vi-VN" sz="2400" i="1" dirty="0" smtClean="0">
                <a:solidFill>
                  <a:srgbClr val="FF0000"/>
                </a:solidFill>
                <a:latin typeface="Cambria" pitchFamily="18" charset="0"/>
                <a:ea typeface="Cambria" pitchFamily="18" charset="0"/>
              </a:rPr>
              <a:t>cho </a:t>
            </a:r>
            <a:r>
              <a:rPr lang="vi-VN" sz="2400" i="1" dirty="0">
                <a:solidFill>
                  <a:srgbClr val="FF0000"/>
                </a:solidFill>
                <a:latin typeface="Cambria" pitchFamily="18" charset="0"/>
                <a:ea typeface="Cambria" pitchFamily="18" charset="0"/>
              </a:rPr>
              <a:t>biết tên quốc gia tương ứng với mỗi quốc kì </a:t>
            </a:r>
            <a:r>
              <a:rPr lang="vi-VN" sz="2400" i="1" dirty="0" smtClean="0">
                <a:solidFill>
                  <a:srgbClr val="FF0000"/>
                </a:solidFill>
                <a:latin typeface="Cambria" pitchFamily="18" charset="0"/>
                <a:ea typeface="Cambria" pitchFamily="18" charset="0"/>
              </a:rPr>
              <a:t>trên</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1. </a:t>
            </a:r>
            <a:r>
              <a:rPr lang="en-US" sz="2400" b="1" dirty="0" err="1" smtClean="0">
                <a:solidFill>
                  <a:prstClr val="black"/>
                </a:solidFill>
                <a:latin typeface="Cambria" pitchFamily="18" charset="0"/>
                <a:ea typeface="Cambria" pitchFamily="18" charset="0"/>
              </a:rPr>
              <a:t>Việt</a:t>
            </a:r>
            <a:r>
              <a:rPr lang="en-US" sz="2400" b="1" dirty="0" smtClean="0">
                <a:solidFill>
                  <a:prstClr val="black"/>
                </a:solidFill>
                <a:latin typeface="Cambria" pitchFamily="18" charset="0"/>
                <a:ea typeface="Cambria" pitchFamily="18" charset="0"/>
              </a:rPr>
              <a:t> Nam </a:t>
            </a:r>
            <a:endParaRPr lang="en-US" sz="2400" b="1" dirty="0">
              <a:solidFill>
                <a:prstClr val="black"/>
              </a:solidFill>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4. Cam-</a:t>
            </a:r>
            <a:r>
              <a:rPr lang="en-US" sz="2400" b="1" dirty="0" err="1" smtClean="0">
                <a:solidFill>
                  <a:prstClr val="black"/>
                </a:solidFill>
                <a:latin typeface="Cambria" pitchFamily="18" charset="0"/>
                <a:ea typeface="Cambria" pitchFamily="18" charset="0"/>
              </a:rPr>
              <a:t>pu</a:t>
            </a:r>
            <a:r>
              <a:rPr lang="en-US" sz="2400" b="1" dirty="0" smtClean="0">
                <a:solidFill>
                  <a:prstClr val="black"/>
                </a:solidFill>
                <a:latin typeface="Cambria" pitchFamily="18" charset="0"/>
                <a:ea typeface="Cambria" pitchFamily="18" charset="0"/>
              </a:rPr>
              <a:t>-chia </a:t>
            </a:r>
            <a:endParaRPr lang="en-US" sz="2400" b="1" dirty="0">
              <a:solidFill>
                <a:prstClr val="black"/>
              </a:solidFill>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2. </a:t>
            </a:r>
            <a:r>
              <a:rPr lang="en-US" sz="2400" b="1" dirty="0" err="1" smtClean="0">
                <a:solidFill>
                  <a:prstClr val="black"/>
                </a:solidFill>
                <a:latin typeface="Cambria" pitchFamily="18" charset="0"/>
                <a:ea typeface="Cambria" pitchFamily="18" charset="0"/>
              </a:rPr>
              <a:t>Trung</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Quốc</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3. </a:t>
            </a:r>
            <a:r>
              <a:rPr lang="en-US" sz="2400" b="1" dirty="0" err="1" smtClean="0">
                <a:solidFill>
                  <a:prstClr val="black"/>
                </a:solidFill>
                <a:latin typeface="Cambria" pitchFamily="18" charset="0"/>
                <a:ea typeface="Cambria" pitchFamily="18" charset="0"/>
              </a:rPr>
              <a:t>Lào</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5. </a:t>
            </a:r>
            <a:r>
              <a:rPr lang="en-US" sz="2400" b="1" dirty="0" err="1" smtClean="0">
                <a:solidFill>
                  <a:prstClr val="black"/>
                </a:solidFill>
                <a:latin typeface="Cambria" pitchFamily="18" charset="0"/>
                <a:ea typeface="Cambria" pitchFamily="18" charset="0"/>
              </a:rPr>
              <a:t>Ấn</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Độ</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smtClean="0">
                <a:solidFill>
                  <a:prstClr val="black"/>
                </a:solidFill>
                <a:latin typeface="Cambria" pitchFamily="18" charset="0"/>
                <a:ea typeface="Cambria" pitchFamily="18" charset="0"/>
              </a:rPr>
              <a:t>6. </a:t>
            </a:r>
            <a:r>
              <a:rPr lang="en-US" sz="2400" b="1" dirty="0" err="1" smtClean="0">
                <a:solidFill>
                  <a:prstClr val="black"/>
                </a:solidFill>
                <a:latin typeface="Cambria" pitchFamily="18" charset="0"/>
                <a:ea typeface="Cambria" pitchFamily="18" charset="0"/>
              </a:rPr>
              <a:t>Thổ</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Nhĩ</a:t>
            </a:r>
            <a:r>
              <a:rPr lang="en-US" sz="2400" b="1" dirty="0" smtClean="0">
                <a:solidFill>
                  <a:prstClr val="black"/>
                </a:solidFill>
                <a:latin typeface="Cambria" pitchFamily="18" charset="0"/>
                <a:ea typeface="Cambria" pitchFamily="18" charset="0"/>
              </a:rPr>
              <a:t> </a:t>
            </a:r>
            <a:r>
              <a:rPr lang="en-US" sz="2400" b="1" dirty="0" err="1" smtClean="0">
                <a:solidFill>
                  <a:prstClr val="black"/>
                </a:solidFill>
                <a:latin typeface="Cambria" pitchFamily="18" charset="0"/>
                <a:ea typeface="Cambria" pitchFamily="18" charset="0"/>
              </a:rPr>
              <a:t>Kì</a:t>
            </a:r>
            <a:r>
              <a:rPr lang="en-US" sz="2400" b="1" dirty="0" smtClean="0">
                <a:solidFill>
                  <a:prstClr val="black"/>
                </a:solidFill>
                <a:latin typeface="Cambria" pitchFamily="18" charset="0"/>
                <a:ea typeface="Cambria" pitchFamily="18" charset="0"/>
              </a:rPr>
              <a:t> </a:t>
            </a:r>
            <a:endParaRPr lang="en-US" sz="2400" b="1" dirty="0">
              <a:solidFill>
                <a:prstClr val="black"/>
              </a:solidFill>
              <a:latin typeface="Cambria" pitchFamily="18" charset="0"/>
              <a:ea typeface="Cambria" pitchFamily="18" charset="0"/>
            </a:endParaRPr>
          </a:p>
        </p:txBody>
      </p:sp>
    </p:spTree>
    <p:extLst>
      <p:ext uri="{BB962C8B-B14F-4D97-AF65-F5344CB8AC3E}">
        <p14:creationId xmlns:p14="http://schemas.microsoft.com/office/powerpoint/2010/main" val="15002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en-US" sz="2100" i="1" dirty="0" smtClean="0">
                <a:solidFill>
                  <a:srgbClr val="FF0000"/>
                </a:solidFill>
                <a:latin typeface="Cambria" panose="02040503050406030204" pitchFamily="18" charset="0"/>
                <a:ea typeface="Cambria" panose="02040503050406030204" pitchFamily="18" charset="0"/>
              </a:rPr>
              <a:t>v</a:t>
            </a:r>
            <a:r>
              <a:rPr lang="vi-VN" sz="2100" i="1" dirty="0" smtClean="0">
                <a:solidFill>
                  <a:srgbClr val="FF0000"/>
                </a:solidFill>
                <a:latin typeface="Cambria" panose="02040503050406030204" pitchFamily="18" charset="0"/>
                <a:ea typeface="Cambria" panose="02040503050406030204" pitchFamily="18" charset="0"/>
              </a:rPr>
              <a:t>ẽ </a:t>
            </a:r>
            <a:r>
              <a:rPr lang="vi-VN" sz="2100" i="1" dirty="0">
                <a:solidFill>
                  <a:srgbClr val="FF0000"/>
                </a:solidFill>
                <a:latin typeface="Cambria" panose="02040503050406030204" pitchFamily="18" charset="0"/>
                <a:ea typeface="Cambria" panose="02040503050406030204" pitchFamily="18" charset="0"/>
              </a:rPr>
              <a:t>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VỊ </a:t>
            </a:r>
            <a:r>
              <a:rPr lang="en-US" sz="3000" b="1" dirty="0">
                <a:ln w="10541" cmpd="sng">
                  <a:solidFill>
                    <a:schemeClr val="accent1">
                      <a:shade val="88000"/>
                      <a:satMod val="110000"/>
                    </a:schemeClr>
                  </a:solidFill>
                  <a:prstDash val="solid"/>
                </a:ln>
                <a:solidFill>
                  <a:srgbClr val="FF0000"/>
                </a:solidFill>
                <a:latin typeface="Cambria" pitchFamily="18" charset="0"/>
              </a:rPr>
              <a:t>TRÍ ĐỊA LÍ </a:t>
            </a:r>
            <a:r>
              <a:rPr lang="en-US" sz="3000" b="1" dirty="0" smtClean="0">
                <a:ln w="10541" cmpd="sng">
                  <a:solidFill>
                    <a:schemeClr val="accent1">
                      <a:shade val="88000"/>
                      <a:satMod val="110000"/>
                    </a:schemeClr>
                  </a:solidFill>
                  <a:prstDash val="solid"/>
                </a:ln>
                <a:solidFill>
                  <a:srgbClr val="FF0000"/>
                </a:solidFill>
                <a:latin typeface="Cambria" pitchFamily="18" charset="0"/>
              </a:rPr>
              <a:t>VÀ </a:t>
            </a:r>
            <a:r>
              <a:rPr lang="en-US" sz="3000" b="1" dirty="0">
                <a:ln w="10541" cmpd="sng">
                  <a:solidFill>
                    <a:schemeClr val="accent1">
                      <a:shade val="88000"/>
                      <a:satMod val="110000"/>
                    </a:schemeClr>
                  </a:solidFill>
                  <a:prstDash val="solid"/>
                </a:ln>
                <a:solidFill>
                  <a:srgbClr val="FF0000"/>
                </a:solidFill>
                <a:latin typeface="Cambria" pitchFamily="18" charset="0"/>
              </a:rPr>
              <a:t>PHẠM VI LÃNH </a:t>
            </a:r>
            <a:r>
              <a:rPr lang="en-US" sz="3000" b="1" dirty="0" smtClean="0">
                <a:ln w="10541" cmpd="sng">
                  <a:solidFill>
                    <a:schemeClr val="accent1">
                      <a:shade val="88000"/>
                      <a:satMod val="110000"/>
                    </a:schemeClr>
                  </a:solidFill>
                  <a:prstDash val="solid"/>
                </a:ln>
                <a:solidFill>
                  <a:srgbClr val="FF0000"/>
                </a:solidFill>
                <a:latin typeface="Cambria" pitchFamily="18" charset="0"/>
              </a:rPr>
              <a:t>THỔ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1. </a:t>
            </a:r>
            <a:r>
              <a:rPr lang="en-US" sz="2200" b="1" dirty="0">
                <a:solidFill>
                  <a:srgbClr val="FF0000"/>
                </a:solidFill>
                <a:effectLst>
                  <a:outerShdw blurRad="38100" dist="38100" dir="2700000" algn="tl">
                    <a:srgbClr val="000000">
                      <a:alpha val="43137"/>
                    </a:srgbClr>
                  </a:outerShdw>
                </a:effectLst>
                <a:latin typeface="Cambria" pitchFamily="18" charset="0"/>
              </a:rPr>
              <a:t>VỊ TRÍ ĐỊA LÍ VÀ PHẠM VI LÃNH THỔ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VỊ TRÍ ĐỊA LÍ</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PHẠM VI LÃNH THỔ</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a:t>
            </a:r>
            <a:r>
              <a:rPr lang="vi-VN" sz="2200" i="1" dirty="0" smtClean="0">
                <a:solidFill>
                  <a:srgbClr val="FF0000"/>
                </a:solidFill>
                <a:latin typeface="Cambria" panose="02040503050406030204" pitchFamily="18" charset="0"/>
                <a:ea typeface="Cambria" panose="02040503050406030204" pitchFamily="18" charset="0"/>
              </a:rPr>
              <a:t>đâu</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hành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chính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a:t>
            </a:r>
            <a:r>
              <a:rPr lang="vi-VN" sz="2400" i="1" dirty="0" smtClean="0">
                <a:solidFill>
                  <a:srgbClr val="FF0000"/>
                </a:solidFill>
                <a:latin typeface="Cambria" panose="02040503050406030204" pitchFamily="18" charset="0"/>
                <a:ea typeface="Cambria" panose="02040503050406030204" pitchFamily="18" charset="0"/>
              </a:rPr>
              <a:t>vị </a:t>
            </a:r>
            <a:r>
              <a:rPr lang="vi-VN" sz="2400" i="1" dirty="0">
                <a:solidFill>
                  <a:srgbClr val="FF0000"/>
                </a:solidFill>
                <a:latin typeface="Cambria" panose="02040503050406030204" pitchFamily="18" charset="0"/>
                <a:ea typeface="Cambria" panose="02040503050406030204" pitchFamily="18" charset="0"/>
              </a:rPr>
              <a:t>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smtClean="0">
                <a:latin typeface="Cambria" pitchFamily="18" charset="0"/>
                <a:ea typeface="Cambria" pitchFamily="18" charset="0"/>
                <a:cs typeface="Times New Roman"/>
              </a:rPr>
              <a:t>- Phía </a:t>
            </a:r>
            <a:r>
              <a:rPr lang="nl-NL" sz="2400" dirty="0">
                <a:latin typeface="Cambria" pitchFamily="18" charset="0"/>
                <a:ea typeface="Cambria" pitchFamily="18" charset="0"/>
                <a:cs typeface="Times New Roman"/>
              </a:rPr>
              <a:t>tây giáp Lào và </a:t>
            </a:r>
            <a:r>
              <a:rPr lang="nl-NL" sz="2400" dirty="0" smtClean="0">
                <a:latin typeface="Cambria" pitchFamily="18" charset="0"/>
                <a:ea typeface="Cambria" pitchFamily="18" charset="0"/>
                <a:cs typeface="Times New Roman"/>
              </a:rPr>
              <a:t>Cam-pu-chia</a:t>
            </a:r>
            <a:r>
              <a:rPr lang="nl-NL" sz="2400" dirty="0">
                <a:latin typeface="Cambria" pitchFamily="18" charset="0"/>
                <a:ea typeface="Cambria" pitchFamily="18" charset="0"/>
                <a:cs typeface="Times New Roman"/>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hành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chính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Việt</a:t>
            </a:r>
            <a:r>
              <a:rPr lang="en-US" sz="2100" i="1" dirty="0" smtClean="0">
                <a:solidFill>
                  <a:srgbClr val="FF0000"/>
                </a:solidFill>
                <a:latin typeface="Cambria" panose="02040503050406030204" pitchFamily="18" charset="0"/>
                <a:ea typeface="Cambria" panose="02040503050406030204" pitchFamily="18" charset="0"/>
              </a:rPr>
              <a:t> Nam,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a:t>
            </a:r>
            <a:r>
              <a:rPr lang="vi-VN" sz="2100" i="1" dirty="0" smtClean="0">
                <a:solidFill>
                  <a:srgbClr val="FF0000"/>
                </a:solidFill>
                <a:latin typeface="Cambria" panose="02040503050406030204" pitchFamily="18" charset="0"/>
                <a:ea typeface="Cambria" panose="02040503050406030204" pitchFamily="18" charset="0"/>
              </a:rPr>
              <a:t>hệ </a:t>
            </a:r>
            <a:r>
              <a:rPr lang="vi-VN" sz="2100" i="1" dirty="0">
                <a:solidFill>
                  <a:srgbClr val="FF0000"/>
                </a:solidFill>
                <a:latin typeface="Cambria" panose="02040503050406030204" pitchFamily="18" charset="0"/>
                <a:ea typeface="Cambria" panose="02040503050406030204" pitchFamily="18" charset="0"/>
              </a:rPr>
              <a:t>tọa độ địa lí trên đất liền và trên biển ở </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a:t>
            </a:r>
            <a:r>
              <a:rPr lang="en-US" sz="2400" b="1" dirty="0" smtClean="0">
                <a:solidFill>
                  <a:srgbClr val="0D30DD"/>
                </a:solidFill>
                <a:latin typeface="Cambria" pitchFamily="18" charset="0"/>
              </a:rPr>
              <a:t>LÍ</a:t>
            </a:r>
            <a:endParaRPr lang="en-US" sz="2400" b="1" dirty="0">
              <a:solidFill>
                <a:srgbClr val="0D30DD"/>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a:t>
            </a:r>
            <a:r>
              <a:rPr lang="nl-NL" sz="2300" dirty="0" smtClean="0">
                <a:latin typeface="Cambria" pitchFamily="18" charset="0"/>
                <a:ea typeface="Cambria" pitchFamily="18" charset="0"/>
                <a:cs typeface="Times New Roman"/>
              </a:rPr>
              <a:t>phía đông </a:t>
            </a:r>
            <a:r>
              <a:rPr lang="nl-NL" sz="2300" dirty="0">
                <a:latin typeface="Cambria" pitchFamily="18" charset="0"/>
                <a:ea typeface="Cambria" pitchFamily="18" charset="0"/>
                <a:cs typeface="Times New Roman"/>
              </a:rPr>
              <a:t>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cs typeface="Times New Roman"/>
              </a:rPr>
              <a:t>+ </a:t>
            </a:r>
            <a:r>
              <a:rPr lang="nl-NL" sz="2300" dirty="0">
                <a:latin typeface="Cambria" pitchFamily="18" charset="0"/>
                <a:ea typeface="Cambria" pitchFamily="18" charset="0"/>
                <a:cs typeface="Times New Roman"/>
              </a:rPr>
              <a:t>Phía tây giáp Lào và Campuchia</a:t>
            </a:r>
            <a:r>
              <a:rPr lang="nl-NL" sz="2300" dirty="0" smtClean="0">
                <a:latin typeface="Cambria" pitchFamily="18" charset="0"/>
                <a:ea typeface="Cambria" pitchFamily="18" charset="0"/>
                <a:cs typeface="Times New Roman"/>
              </a:rPr>
              <a:t>.</a:t>
            </a:r>
            <a:endParaRPr lang="en-US"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a:t>
            </a:r>
            <a:r>
              <a:rPr lang="nl-NL" sz="2300" dirty="0">
                <a:latin typeface="Cambria" pitchFamily="18" charset="0"/>
                <a:ea typeface="Cambria" pitchFamily="18" charset="0"/>
              </a:rPr>
              <a:t>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hành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p</a:t>
            </a:r>
            <a:r>
              <a:rPr lang="vi-VN" sz="2200" i="1" dirty="0" smtClean="0">
                <a:solidFill>
                  <a:srgbClr val="FF0000"/>
                </a:solidFill>
                <a:latin typeface="Cambria" panose="02040503050406030204" pitchFamily="18" charset="0"/>
                <a:ea typeface="Cambria" panose="02040503050406030204" pitchFamily="18" charset="0"/>
              </a:rPr>
              <a:t>hạm </a:t>
            </a:r>
            <a:r>
              <a:rPr lang="vi-VN" sz="2200" i="1" dirty="0">
                <a:solidFill>
                  <a:srgbClr val="FF0000"/>
                </a:solidFill>
                <a:latin typeface="Cambria" panose="02040503050406030204" pitchFamily="18" charset="0"/>
                <a:ea typeface="Cambria" panose="02040503050406030204" pitchFamily="18" charset="0"/>
              </a:rPr>
              <a:t>vi lãnh thổ nước ta gồm những bộ phận </a:t>
            </a:r>
            <a:r>
              <a:rPr lang="vi-VN" sz="2200" i="1" dirty="0" smtClean="0">
                <a:solidFill>
                  <a:srgbClr val="FF0000"/>
                </a:solidFill>
                <a:latin typeface="Cambria" panose="02040503050406030204" pitchFamily="18" charset="0"/>
                <a:ea typeface="Cambria" panose="02040503050406030204" pitchFamily="18" charset="0"/>
              </a:rPr>
              <a:t>nào?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Vùng </a:t>
            </a:r>
            <a:r>
              <a:rPr lang="vi-VN" sz="2200" i="1" dirty="0">
                <a:solidFill>
                  <a:srgbClr val="FF0000"/>
                </a:solidFill>
                <a:latin typeface="Cambria" panose="02040503050406030204" pitchFamily="18" charset="0"/>
                <a:ea typeface="Cambria" panose="02040503050406030204" pitchFamily="18" charset="0"/>
              </a:rPr>
              <a:t>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PHẠM </a:t>
            </a:r>
            <a:r>
              <a:rPr lang="en-US" sz="2400" b="1" dirty="0">
                <a:solidFill>
                  <a:srgbClr val="0D30DD"/>
                </a:solidFill>
                <a:latin typeface="Cambria" pitchFamily="18" charset="0"/>
              </a:rPr>
              <a:t>VI LÃNH </a:t>
            </a:r>
            <a:r>
              <a:rPr lang="en-US" sz="2400" b="1" dirty="0" smtClean="0">
                <a:solidFill>
                  <a:srgbClr val="0D30DD"/>
                </a:solidFill>
                <a:latin typeface="Cambria" pitchFamily="18" charset="0"/>
              </a:rPr>
              <a:t>THỔ</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5587</TotalTime>
  <Words>2053</Words>
  <Application>Microsoft Office PowerPoint</Application>
  <PresentationFormat>On-screen Show (4:3)</PresentationFormat>
  <Paragraphs>180</Paragraphs>
  <Slides>21</Slides>
  <Notes>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KHỞI ĐỘNG</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Dell Latitude e5250</cp:lastModifiedBy>
  <cp:revision>8</cp:revision>
  <dcterms:created xsi:type="dcterms:W3CDTF">2016-02-15T14:28:12Z</dcterms:created>
  <dcterms:modified xsi:type="dcterms:W3CDTF">2023-09-22T06:25:42Z</dcterms:modified>
</cp:coreProperties>
</file>