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30"/>
  </p:notesMasterIdLst>
  <p:sldIdLst>
    <p:sldId id="256" r:id="rId5"/>
    <p:sldId id="320" r:id="rId6"/>
    <p:sldId id="321" r:id="rId7"/>
    <p:sldId id="322" r:id="rId8"/>
    <p:sldId id="311" r:id="rId9"/>
    <p:sldId id="263" r:id="rId10"/>
    <p:sldId id="266" r:id="rId11"/>
    <p:sldId id="314" r:id="rId12"/>
    <p:sldId id="316" r:id="rId13"/>
    <p:sldId id="318" r:id="rId14"/>
    <p:sldId id="275" r:id="rId15"/>
    <p:sldId id="276" r:id="rId16"/>
    <p:sldId id="277" r:id="rId17"/>
    <p:sldId id="268" r:id="rId18"/>
    <p:sldId id="313" r:id="rId19"/>
    <p:sldId id="288" r:id="rId20"/>
    <p:sldId id="292" r:id="rId21"/>
    <p:sldId id="298" r:id="rId22"/>
    <p:sldId id="297" r:id="rId23"/>
    <p:sldId id="296" r:id="rId24"/>
    <p:sldId id="299" r:id="rId25"/>
    <p:sldId id="304" r:id="rId26"/>
    <p:sldId id="308" r:id="rId27"/>
    <p:sldId id="309" r:id="rId28"/>
    <p:sldId id="285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>
        <p:scale>
          <a:sx n="118" d="100"/>
          <a:sy n="118" d="100"/>
        </p:scale>
        <p:origin x="-14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ĐƠN VỊ ĐO THÔNG TIN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8EA5B-56F5-4C5D-AA95-B4B8B1A94EAE}" type="pres">
      <dgm:prSet presAssocID="{29D580A4-EDFC-41E9-8261-3B2038D4158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3EF56C-E861-49CD-B31E-E7A878328BB0}" type="pres">
      <dgm:prSet presAssocID="{29D580A4-EDFC-41E9-8261-3B2038D4158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>
              <a:latin typeface="Cambria" pitchFamily="18" charset="0"/>
            </a:rPr>
            <a:t>ĐƠN VỊ ĐO THÔNG TIN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1" kern="120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04/04/2024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04/04/2024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04/04/2024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04/04/2024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04/04/2024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04/04/2024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04/04/2024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04/04/2024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04/04/2024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04/04/2024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04/04/2024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5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audio" Target="../media/audio5.wav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4" y="2681625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97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mtClean="0">
                <a:solidFill>
                  <a:srgbClr val="0000FF"/>
                </a:solidFill>
              </a:rPr>
              <a:t>Bit </a:t>
            </a:r>
            <a:r>
              <a:rPr lang="vi-VN">
                <a:solidFill>
                  <a:srgbClr val="0000FF"/>
                </a:solidFill>
              </a:rPr>
              <a:t>là đơn vị đo nhỏ nhất trong lưu trữ thông tin</a:t>
            </a:r>
            <a:r>
              <a:rPr lang="vi-VN" smtClean="0">
                <a:solidFill>
                  <a:srgbClr val="0000FF"/>
                </a:solidFill>
              </a:rPr>
              <a:t>.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404664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đáng tin cậy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làm việc với hai kí tự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nhớ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smtClean="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1 TB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8GB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flash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700 MB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4.7 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H5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 smtClean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Em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hãy quan sát các hình ảnh sau và cho biết đây là thiết bị nhớ nào và </a:t>
            </a:r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trình bày thông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 smtClean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 smtClean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941168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731988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  <a:endParaRPr lang="vi-VN" sz="3200" b="1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3200" b="1" smtClean="0">
                <a:solidFill>
                  <a:srgbClr val="FF0000"/>
                </a:solidFill>
              </a:rPr>
              <a:t>(</a:t>
            </a:r>
            <a:r>
              <a:rPr lang="vi-VN" sz="3200" b="1">
                <a:solidFill>
                  <a:srgbClr val="FF0000"/>
                </a:solidFill>
              </a:rPr>
              <a:t>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  <a:endParaRPr lang="vi-VN" sz="320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=16.1024 : 12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 dirty="0" smtClean="0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dirty="0" smtClean="0">
                <a:solidFill>
                  <a:schemeClr val="tx1"/>
                </a:solidFill>
                <a:latin typeface="Times New Roman"/>
              </a:rPr>
              <a:t>Em hãy kiểm tra và ghi lại dung lượng các ổ đĩa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8097978" cy="396044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nhóm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phút) </a:t>
            </a:r>
            <a:endParaRPr lang="vi-VN" sz="3200" smtClean="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 smtClean="0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ã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 smtClean="0">
                <a:latin typeface="+mj-lt"/>
              </a:rPr>
              <a:t>(Tập </a:t>
            </a:r>
            <a:r>
              <a:rPr lang="vi-VN" sz="2800">
                <a:latin typeface="+mj-lt"/>
              </a:rPr>
              <a:t>hợp các số đã cho càng nhiều, sẽ mã hoá được số càng lớn. Khi đó, dãy kí hiệu 0 và 1 của mỗi số sẽ càng </a:t>
            </a:r>
            <a:r>
              <a:rPr lang="vi-VN" sz="2800" smtClean="0">
                <a:latin typeface="+mj-lt"/>
              </a:rPr>
              <a:t>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2 .1024 : (4.1,5)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 dirty="0" smtClean="0">
                <a:latin typeface="+mj-lt"/>
              </a:rPr>
              <a:t>- Bit </a:t>
            </a:r>
            <a:r>
              <a:rPr lang="vi-VN" sz="3200" dirty="0">
                <a:latin typeface="+mj-lt"/>
              </a:rPr>
              <a:t>là đơn vị đo </a:t>
            </a:r>
            <a:r>
              <a:rPr lang="vi-VN" sz="3200" dirty="0" smtClean="0">
                <a:latin typeface="+mj-lt"/>
              </a:rPr>
              <a:t>nhỏ </a:t>
            </a:r>
            <a:r>
              <a:rPr lang="vi-VN" sz="3200" dirty="0">
                <a:latin typeface="+mj-lt"/>
              </a:rPr>
              <a:t>nhất trong </a:t>
            </a:r>
            <a:r>
              <a:rPr lang="vi-VN" sz="3200" dirty="0" smtClean="0">
                <a:latin typeface="+mj-lt"/>
              </a:rPr>
              <a:t>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Một số đơn vị cơ bản đo dung lượng thông tin: B, MB, GB, TB.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12578"/>
              </p:ext>
            </p:extLst>
          </p:nvPr>
        </p:nvGraphicFramePr>
        <p:xfrm>
          <a:off x="3257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=""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86106" y="1124929"/>
            <a:ext cx="3914394" cy="1341656"/>
          </a:xfrm>
          <a:prstGeom prst="wedgeEllipseCallout">
            <a:avLst>
              <a:gd name="adj1" fmla="val -30942"/>
              <a:gd name="adj2" fmla="val 3024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solidFill>
                  <a:schemeClr val="lt1"/>
                </a:solidFill>
                <a:latin typeface="+mj-lt"/>
              </a:rPr>
              <a:t>Bước 1</a:t>
            </a:r>
            <a:r>
              <a:rPr lang="vi-VN" sz="2800">
                <a:solidFill>
                  <a:schemeClr val="lt1"/>
                </a:solidFill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4337865" y="1157135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3048251" y="3138031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3024600" y="3991530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3024600" y="482542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=""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3638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="" xmlns:a16="http://schemas.microsoft.com/office/drawing/2014/main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5938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5943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8FC4858-B881-4E4A-B63E-041859AD3862}"/>
              </a:ext>
            </a:extLst>
          </p:cNvPr>
          <p:cNvSpPr/>
          <p:nvPr/>
        </p:nvSpPr>
        <p:spPr>
          <a:xfrm>
            <a:off x="5995219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8305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="" xmlns:a16="http://schemas.microsoft.com/office/drawing/2014/main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7108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="" xmlns:a16="http://schemas.microsoft.com/office/drawing/2014/main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5943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103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8EEB888-B824-4CFD-A16C-82BE46C3B4AE}"/>
              </a:ext>
            </a:extLst>
          </p:cNvPr>
          <p:cNvSpPr/>
          <p:nvPr/>
        </p:nvSpPr>
        <p:spPr>
          <a:xfrm>
            <a:off x="6000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8305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=""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6539113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6525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="" xmlns:a16="http://schemas.microsoft.com/office/drawing/2014/main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5938069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=""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5990129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8305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=""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171450" y="154190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solidFill>
                  <a:schemeClr val="lt1"/>
                </a:solidFill>
                <a:latin typeface="+mj-lt"/>
              </a:rPr>
              <a:t>Bước 2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3644129" y="957126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="" xmlns:a16="http://schemas.microsoft.com/office/drawing/2014/main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9943"/>
              </p:ext>
            </p:extLst>
          </p:nvPr>
        </p:nvGraphicFramePr>
        <p:xfrm>
          <a:off x="3924301" y="3221482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="" xmlns:a16="http://schemas.microsoft.com/office/drawing/2014/main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="" xmlns:a16="http://schemas.microsoft.com/office/drawing/2014/main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="" xmlns:a16="http://schemas.microsoft.com/office/drawing/2014/main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210051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210051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210051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5581651" y="3815307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5581651" y="443254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5581651" y="5049772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="" xmlns:a16="http://schemas.microsoft.com/office/drawing/2014/main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43734"/>
              </p:ext>
            </p:extLst>
          </p:nvPr>
        </p:nvGraphicFramePr>
        <p:xfrm>
          <a:off x="4534652" y="160020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=""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=""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tắc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66CEDB6-4975-452D-A7A4-70A9E04547C7}"/>
              </a:ext>
            </a:extLst>
          </p:cNvPr>
          <p:cNvSpPr txBox="1"/>
          <p:nvPr/>
        </p:nvSpPr>
        <p:spPr>
          <a:xfrm>
            <a:off x="7239002" y="3815307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9C2537A-6C7C-46BD-99FA-992F13E056B9}"/>
              </a:ext>
            </a:extLst>
          </p:cNvPr>
          <p:cNvSpPr txBox="1"/>
          <p:nvPr/>
        </p:nvSpPr>
        <p:spPr>
          <a:xfrm>
            <a:off x="7239001" y="4428195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697A035-04BE-45D5-B251-893C78ED6508}"/>
              </a:ext>
            </a:extLst>
          </p:cNvPr>
          <p:cNvSpPr txBox="1"/>
          <p:nvPr/>
        </p:nvSpPr>
        <p:spPr>
          <a:xfrm>
            <a:off x="7239001" y="5041083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313832"/>
              </p:ext>
            </p:extLst>
          </p:nvPr>
        </p:nvGraphicFramePr>
        <p:xfrm>
          <a:off x="4515354" y="5891225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dirty="0" err="1" smtClean="0">
                <a:solidFill>
                  <a:srgbClr val="0000FF"/>
                </a:solidFill>
              </a:rPr>
              <a:t>Câu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hỏi</a:t>
            </a:r>
            <a:r>
              <a:rPr lang="en-US" b="1" u="sng" dirty="0" smtClean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6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theo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cách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như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trên</a:t>
            </a:r>
            <a:r>
              <a:rPr lang="en-US" dirty="0" smtClean="0">
                <a:solidFill>
                  <a:srgbClr val="0000FF"/>
                </a:solidFill>
              </a:rPr>
              <a:t>. Hai </a:t>
            </a:r>
            <a:r>
              <a:rPr lang="en-US" dirty="0" err="1" smtClean="0">
                <a:solidFill>
                  <a:srgbClr val="0000FF"/>
                </a:solidFill>
              </a:rPr>
              <a:t>dãy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hiệu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được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có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giống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không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00FF"/>
                </a:solidFill>
              </a:rPr>
              <a:t>Hoạt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động</a:t>
            </a:r>
            <a:r>
              <a:rPr lang="en-US" b="1" dirty="0" smtClean="0">
                <a:solidFill>
                  <a:srgbClr val="0000FF"/>
                </a:solidFill>
              </a:rPr>
              <a:t>: (5 </a:t>
            </a:r>
            <a:r>
              <a:rPr lang="en-US" b="1" dirty="0" err="1">
                <a:solidFill>
                  <a:srgbClr val="0000FF"/>
                </a:solidFill>
              </a:rPr>
              <a:t>phút</a:t>
            </a:r>
            <a:r>
              <a:rPr lang="en-US" b="1" dirty="0">
                <a:solidFill>
                  <a:srgbClr val="0000FF"/>
                </a:solidFill>
              </a:rPr>
              <a:t>)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</a:rPr>
              <a:t>Kết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quả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hai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hiệu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được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giống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nhau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8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205213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6359" y="212414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smtClean="0"/>
              <a:t>a)</a:t>
            </a:r>
            <a:r>
              <a:rPr lang="en-US" sz="2200" smtClean="0"/>
              <a:t> Số được chuyển thành dãy gồm các kí hiệu 0 và 1. Được gọi là dãy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r>
              <a:rPr lang="en-US" sz="2200" b="1" smtClean="0">
                <a:solidFill>
                  <a:srgbClr val="C00000"/>
                </a:solidFill>
              </a:rPr>
              <a:t>(1)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endParaRPr lang="vi-VN" sz="2200" smtClean="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2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 smtClean="0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 smtClean="0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smtClean="0"/>
              <a:t>b) Văn bản được chuyển thành dãy bit bằng cách chuyển từng.......</a:t>
            </a:r>
            <a:r>
              <a:rPr lang="en-US" sz="2200" b="1" smtClean="0">
                <a:solidFill>
                  <a:srgbClr val="FF0000"/>
                </a:solidFill>
              </a:rPr>
              <a:t>(2)</a:t>
            </a:r>
            <a:r>
              <a:rPr lang="en-US" sz="2200" smtClean="0"/>
              <a:t>..... một. </a:t>
            </a:r>
            <a:endParaRPr lang="vi-VN" sz="2200" smtClean="0"/>
          </a:p>
          <a:p>
            <a:pPr marL="0" indent="0" algn="just">
              <a:buFont typeface="Arial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c) Hình ảnh cũng cần được chuyển đổi thành dãy bit.  Mỗi......</a:t>
            </a:r>
            <a:r>
              <a:rPr lang="en-US" sz="2200" b="1" smtClean="0">
                <a:solidFill>
                  <a:srgbClr val="FF0000"/>
                </a:solidFill>
              </a:rPr>
              <a:t>(3)</a:t>
            </a:r>
            <a:r>
              <a:rPr lang="en-US" sz="2200" smtClean="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 smtClean="0"/>
              <a:t>thị </a:t>
            </a:r>
            <a:r>
              <a:rPr lang="en-US" sz="2200"/>
              <a:t>thành </a:t>
            </a:r>
            <a:r>
              <a:rPr lang="en-US" sz="2200" smtClean="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smtClean="0"/>
              <a:t>d) </a:t>
            </a:r>
            <a:r>
              <a:rPr lang="en-US" sz="2200" smtClean="0"/>
              <a:t>Âm thanh cũng cần chuyển </a:t>
            </a:r>
            <a:r>
              <a:rPr lang="en-US" sz="2200"/>
              <a:t>đổi </a:t>
            </a:r>
            <a:r>
              <a:rPr lang="en-US" sz="2200" smtClean="0"/>
              <a:t>thành.......</a:t>
            </a:r>
            <a:r>
              <a:rPr lang="en-US" sz="2200" smtClean="0">
                <a:solidFill>
                  <a:srgbClr val="FF0000"/>
                </a:solidFill>
              </a:rPr>
              <a:t>(4)</a:t>
            </a:r>
            <a:r>
              <a:rPr lang="en-US" sz="2200" smtClean="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 smtClean="0"/>
              <a:t>.......</a:t>
            </a:r>
            <a:r>
              <a:rPr lang="en-US" sz="2200" smtClean="0">
                <a:solidFill>
                  <a:srgbClr val="FF0000"/>
                </a:solidFill>
              </a:rPr>
              <a:t>(5)</a:t>
            </a:r>
            <a:r>
              <a:rPr lang="en-US" sz="2200" smtClean="0"/>
              <a:t>........, </a:t>
            </a:r>
            <a:r>
              <a:rPr lang="en-US" sz="2200"/>
              <a:t>từ đó </a:t>
            </a:r>
            <a:r>
              <a:rPr lang="en-US" sz="2200" smtClean="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1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628" y="4977484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8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 smtClean="0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 smtClean="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</a:rPr>
              <a:t>Hoạt động 2: Thảo luận nhóm (10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smtClean="0"/>
              <a:t>Câu 1:</a:t>
            </a:r>
            <a:r>
              <a:rPr lang="vi-VN" sz="2600" smtClean="0"/>
              <a:t> 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8:  </a:t>
            </a:r>
            <a:r>
              <a:rPr lang="vi-VN" sz="2600" smtClean="0"/>
              <a:t>00011000</a:t>
            </a:r>
            <a:endParaRPr lang="vi-VN" sz="2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 smtClean="0"/>
              <a:t>Câu 2: </a:t>
            </a:r>
            <a:r>
              <a:rPr lang="vi-VN" sz="2400" smtClean="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1319</Words>
  <Application>Microsoft Office PowerPoint</Application>
  <PresentationFormat>On-screen Show (4:3)</PresentationFormat>
  <Paragraphs>259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231</cp:revision>
  <dcterms:created xsi:type="dcterms:W3CDTF">2021-06-22T14:05:55Z</dcterms:created>
  <dcterms:modified xsi:type="dcterms:W3CDTF">2024-04-04T01:48:16Z</dcterms:modified>
</cp:coreProperties>
</file>