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3"/>
  </p:notesMasterIdLst>
  <p:sldIdLst>
    <p:sldId id="260" r:id="rId2"/>
    <p:sldId id="257" r:id="rId3"/>
    <p:sldId id="265" r:id="rId4"/>
    <p:sldId id="268" r:id="rId5"/>
    <p:sldId id="266" r:id="rId6"/>
    <p:sldId id="270" r:id="rId7"/>
    <p:sldId id="273" r:id="rId8"/>
    <p:sldId id="278" r:id="rId9"/>
    <p:sldId id="275" r:id="rId10"/>
    <p:sldId id="261" r:id="rId11"/>
    <p:sldId id="303" r:id="rId12"/>
    <p:sldId id="306" r:id="rId13"/>
    <p:sldId id="305" r:id="rId14"/>
    <p:sldId id="272" r:id="rId15"/>
    <p:sldId id="269" r:id="rId16"/>
    <p:sldId id="282" r:id="rId17"/>
    <p:sldId id="308" r:id="rId18"/>
    <p:sldId id="301" r:id="rId19"/>
    <p:sldId id="302" r:id="rId20"/>
    <p:sldId id="310" r:id="rId21"/>
    <p:sldId id="311" r:id="rId22"/>
    <p:sldId id="312" r:id="rId23"/>
    <p:sldId id="309" r:id="rId24"/>
    <p:sldId id="307" r:id="rId25"/>
    <p:sldId id="313" r:id="rId26"/>
    <p:sldId id="277" r:id="rId27"/>
    <p:sldId id="314" r:id="rId28"/>
    <p:sldId id="315" r:id="rId29"/>
    <p:sldId id="316" r:id="rId30"/>
    <p:sldId id="317" r:id="rId31"/>
    <p:sldId id="318" r:id="rId32"/>
  </p:sldIdLst>
  <p:sldSz cx="9144000" cy="5143500" type="screen16x9"/>
  <p:notesSz cx="6858000" cy="9144000"/>
  <p:embeddedFontLst>
    <p:embeddedFont>
      <p:font typeface="Poppins Medium"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Source Sans Pro" panose="020B0604020202020204" charset="0"/>
      <p:regular r:id="rId42"/>
      <p:bold r:id="rId43"/>
      <p:italic r:id="rId44"/>
      <p:boldItalic r:id="rId45"/>
    </p:embeddedFont>
    <p:embeddedFont>
      <p:font typeface="Poppins SemiBold" panose="020B0604020202020204" charset="0"/>
      <p:regular r:id="rId46"/>
      <p:bold r:id="rId47"/>
      <p:italic r:id="rId48"/>
      <p:boldItalic r:id="rId49"/>
    </p:embeddedFont>
    <p:embeddedFont>
      <p:font typeface="Poppins"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9">
          <p15:clr>
            <a:srgbClr val="9AA0A6"/>
          </p15:clr>
        </p15:guide>
        <p15:guide id="2" pos="3034">
          <p15:clr>
            <a:srgbClr val="9AA0A6"/>
          </p15:clr>
        </p15:guide>
        <p15:guide id="3" orient="horz" pos="2832">
          <p15:clr>
            <a:srgbClr val="9AA0A6"/>
          </p15:clr>
        </p15:guide>
        <p15:guide id="4" pos="627">
          <p15:clr>
            <a:srgbClr val="9AA0A6"/>
          </p15:clr>
        </p15:guide>
        <p15:guide id="5" pos="2350">
          <p15:clr>
            <a:srgbClr val="9AA0A6"/>
          </p15:clr>
        </p15:guide>
        <p15:guide id="6" orient="horz" pos="1015">
          <p15:clr>
            <a:srgbClr val="9AA0A6"/>
          </p15:clr>
        </p15:guide>
        <p15:guide id="7" orient="horz" pos="273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43F6AA-886A-4990-894F-95DED628D310}">
  <a:tblStyle styleId="{A643F6AA-886A-4990-894F-95DED628D3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432" y="48"/>
      </p:cViewPr>
      <p:guideLst>
        <p:guide orient="horz" pos="919"/>
        <p:guide pos="3034"/>
        <p:guide orient="horz" pos="2832"/>
        <p:guide pos="627"/>
        <p:guide pos="2350"/>
        <p:guide orient="horz" pos="1015"/>
        <p:guide orient="horz" pos="27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483132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8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49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05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199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44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700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a48cadbab0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a48cadbab0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84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a3b7e49681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a3b7e49681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523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072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5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48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62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4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a3b7e49681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a3b7e49681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702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35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864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a48cadbab0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a48cadbab0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607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322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a48cadbab0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a48cadbab0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151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85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268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81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48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319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78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21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6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99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0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a48cadbab0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a48cadbab0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495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a48cadbab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a48cadba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721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ly Title">
  <p:cSld name="CUSTOM_2">
    <p:spTree>
      <p:nvGrpSpPr>
        <p:cNvPr id="1" name="Shape 1997"/>
        <p:cNvGrpSpPr/>
        <p:nvPr/>
      </p:nvGrpSpPr>
      <p:grpSpPr>
        <a:xfrm>
          <a:off x="0" y="0"/>
          <a:ext cx="0" cy="0"/>
          <a:chOff x="0" y="0"/>
          <a:chExt cx="0" cy="0"/>
        </a:xfrm>
      </p:grpSpPr>
      <p:sp>
        <p:nvSpPr>
          <p:cNvPr id="1998" name="Google Shape;1998;p18"/>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99" name="Google Shape;1999;p18"/>
          <p:cNvGrpSpPr/>
          <p:nvPr/>
        </p:nvGrpSpPr>
        <p:grpSpPr>
          <a:xfrm rot="10800000" flipH="1">
            <a:off x="6781458" y="-1018402"/>
            <a:ext cx="3596883" cy="1977069"/>
            <a:chOff x="4178350" y="2375050"/>
            <a:chExt cx="938350" cy="515775"/>
          </a:xfrm>
        </p:grpSpPr>
        <p:sp>
          <p:nvSpPr>
            <p:cNvPr id="2000" name="Google Shape;2000;p18"/>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18"/>
          <p:cNvGrpSpPr/>
          <p:nvPr/>
        </p:nvGrpSpPr>
        <p:grpSpPr>
          <a:xfrm rot="1908640">
            <a:off x="-506044" y="3997171"/>
            <a:ext cx="1853891" cy="1381864"/>
            <a:chOff x="4500175" y="3779525"/>
            <a:chExt cx="1136425" cy="847075"/>
          </a:xfrm>
        </p:grpSpPr>
        <p:sp>
          <p:nvSpPr>
            <p:cNvPr id="2008" name="Google Shape;2008;p1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18"/>
          <p:cNvGrpSpPr/>
          <p:nvPr/>
        </p:nvGrpSpPr>
        <p:grpSpPr>
          <a:xfrm rot="-10241612">
            <a:off x="8570423" y="-199156"/>
            <a:ext cx="730366" cy="1353767"/>
            <a:chOff x="2797700" y="3217325"/>
            <a:chExt cx="682725" cy="1204225"/>
          </a:xfrm>
        </p:grpSpPr>
        <p:sp>
          <p:nvSpPr>
            <p:cNvPr id="2020" name="Google Shape;2020;p1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7" name="Google Shape;2027;p18"/>
          <p:cNvGrpSpPr/>
          <p:nvPr/>
        </p:nvGrpSpPr>
        <p:grpSpPr>
          <a:xfrm>
            <a:off x="1247907" y="4602898"/>
            <a:ext cx="548733" cy="498301"/>
            <a:chOff x="3652400" y="3788700"/>
            <a:chExt cx="700450" cy="636075"/>
          </a:xfrm>
        </p:grpSpPr>
        <p:sp>
          <p:nvSpPr>
            <p:cNvPr id="2028" name="Google Shape;2028;p18"/>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cSld name="CUSTOM_4">
    <p:spTree>
      <p:nvGrpSpPr>
        <p:cNvPr id="1" name="Shape 2142"/>
        <p:cNvGrpSpPr/>
        <p:nvPr/>
      </p:nvGrpSpPr>
      <p:grpSpPr>
        <a:xfrm>
          <a:off x="0" y="0"/>
          <a:ext cx="0" cy="0"/>
          <a:chOff x="0" y="0"/>
          <a:chExt cx="0" cy="0"/>
        </a:xfrm>
      </p:grpSpPr>
      <p:sp>
        <p:nvSpPr>
          <p:cNvPr id="2143" name="Google Shape;2143;p20"/>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44" name="Google Shape;2144;p20"/>
          <p:cNvSpPr txBox="1">
            <a:spLocks noGrp="1"/>
          </p:cNvSpPr>
          <p:nvPr>
            <p:ph type="title" idx="2"/>
          </p:nvPr>
        </p:nvSpPr>
        <p:spPr>
          <a:xfrm>
            <a:off x="1495575"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5" name="Google Shape;2145;p20"/>
          <p:cNvSpPr txBox="1">
            <a:spLocks noGrp="1"/>
          </p:cNvSpPr>
          <p:nvPr>
            <p:ph type="subTitle" idx="1"/>
          </p:nvPr>
        </p:nvSpPr>
        <p:spPr>
          <a:xfrm>
            <a:off x="1679983"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146" name="Google Shape;2146;p20"/>
          <p:cNvSpPr txBox="1">
            <a:spLocks noGrp="1"/>
          </p:cNvSpPr>
          <p:nvPr>
            <p:ph type="title" idx="3"/>
          </p:nvPr>
        </p:nvSpPr>
        <p:spPr>
          <a:xfrm>
            <a:off x="5398422"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7" name="Google Shape;2147;p20"/>
          <p:cNvSpPr txBox="1">
            <a:spLocks noGrp="1"/>
          </p:cNvSpPr>
          <p:nvPr>
            <p:ph type="subTitle" idx="4"/>
          </p:nvPr>
        </p:nvSpPr>
        <p:spPr>
          <a:xfrm>
            <a:off x="5582830"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2148" name="Google Shape;2148;p20"/>
          <p:cNvGrpSpPr/>
          <p:nvPr/>
        </p:nvGrpSpPr>
        <p:grpSpPr>
          <a:xfrm rot="10800000" flipH="1">
            <a:off x="-1428380" y="-930117"/>
            <a:ext cx="4080320" cy="1840312"/>
            <a:chOff x="5619200" y="4458200"/>
            <a:chExt cx="1647150" cy="742900"/>
          </a:xfrm>
        </p:grpSpPr>
        <p:sp>
          <p:nvSpPr>
            <p:cNvPr id="2149" name="Google Shape;2149;p20"/>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0"/>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0"/>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0"/>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0"/>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20"/>
          <p:cNvGrpSpPr/>
          <p:nvPr/>
        </p:nvGrpSpPr>
        <p:grpSpPr>
          <a:xfrm rot="2700000">
            <a:off x="7520181" y="4678617"/>
            <a:ext cx="1617112" cy="1205372"/>
            <a:chOff x="4500175" y="3779525"/>
            <a:chExt cx="1136425" cy="847075"/>
          </a:xfrm>
        </p:grpSpPr>
        <p:sp>
          <p:nvSpPr>
            <p:cNvPr id="2155" name="Google Shape;2155;p2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0"/>
          <p:cNvGrpSpPr/>
          <p:nvPr/>
        </p:nvGrpSpPr>
        <p:grpSpPr>
          <a:xfrm rot="-960419">
            <a:off x="8410457" y="3802539"/>
            <a:ext cx="996295" cy="1600728"/>
            <a:chOff x="2402100" y="3854125"/>
            <a:chExt cx="435600" cy="698825"/>
          </a:xfrm>
        </p:grpSpPr>
        <p:sp>
          <p:nvSpPr>
            <p:cNvPr id="2167" name="Google Shape;2167;p2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1">
  <p:cSld name="CUSTOM_5">
    <p:spTree>
      <p:nvGrpSpPr>
        <p:cNvPr id="1" name="Shape 2180"/>
        <p:cNvGrpSpPr/>
        <p:nvPr/>
      </p:nvGrpSpPr>
      <p:grpSpPr>
        <a:xfrm>
          <a:off x="0" y="0"/>
          <a:ext cx="0" cy="0"/>
          <a:chOff x="0" y="0"/>
          <a:chExt cx="0" cy="0"/>
        </a:xfrm>
      </p:grpSpPr>
      <p:sp>
        <p:nvSpPr>
          <p:cNvPr id="2181" name="Google Shape;2181;p21"/>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182" name="Google Shape;2182;p21"/>
          <p:cNvGrpSpPr/>
          <p:nvPr/>
        </p:nvGrpSpPr>
        <p:grpSpPr>
          <a:xfrm rot="10800000" flipH="1">
            <a:off x="5732935" y="-934443"/>
            <a:ext cx="4033310" cy="2216956"/>
            <a:chOff x="4178350" y="2375050"/>
            <a:chExt cx="938350" cy="515775"/>
          </a:xfrm>
        </p:grpSpPr>
        <p:sp>
          <p:nvSpPr>
            <p:cNvPr id="2183" name="Google Shape;2183;p2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0" name="Google Shape;2190;p21"/>
          <p:cNvSpPr/>
          <p:nvPr/>
        </p:nvSpPr>
        <p:spPr>
          <a:xfrm rot="-7703151" flipH="1">
            <a:off x="7840623" y="450854"/>
            <a:ext cx="1751627" cy="156606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21"/>
          <p:cNvGrpSpPr/>
          <p:nvPr/>
        </p:nvGrpSpPr>
        <p:grpSpPr>
          <a:xfrm rot="-1615319">
            <a:off x="8553687" y="2224632"/>
            <a:ext cx="994894" cy="1675561"/>
            <a:chOff x="3026750" y="1552825"/>
            <a:chExt cx="1108700" cy="1867600"/>
          </a:xfrm>
        </p:grpSpPr>
        <p:sp>
          <p:nvSpPr>
            <p:cNvPr id="2192" name="Google Shape;2192;p2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1" name="Google Shape;2211;p21"/>
          <p:cNvGrpSpPr/>
          <p:nvPr/>
        </p:nvGrpSpPr>
        <p:grpSpPr>
          <a:xfrm rot="-1770465">
            <a:off x="7336470" y="3595724"/>
            <a:ext cx="2662548" cy="2828642"/>
            <a:chOff x="4159600" y="887163"/>
            <a:chExt cx="1265600" cy="1344550"/>
          </a:xfrm>
        </p:grpSpPr>
        <p:sp>
          <p:nvSpPr>
            <p:cNvPr id="2212" name="Google Shape;2212;p2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21"/>
          <p:cNvGrpSpPr/>
          <p:nvPr/>
        </p:nvGrpSpPr>
        <p:grpSpPr>
          <a:xfrm rot="-8100000">
            <a:off x="6005905" y="-489798"/>
            <a:ext cx="830250" cy="1464437"/>
            <a:chOff x="2797700" y="3217325"/>
            <a:chExt cx="682725" cy="1204225"/>
          </a:xfrm>
        </p:grpSpPr>
        <p:sp>
          <p:nvSpPr>
            <p:cNvPr id="2318" name="Google Shape;2318;p2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21"/>
          <p:cNvGrpSpPr/>
          <p:nvPr/>
        </p:nvGrpSpPr>
        <p:grpSpPr>
          <a:xfrm>
            <a:off x="7128200" y="417650"/>
            <a:ext cx="700450" cy="636075"/>
            <a:chOff x="3652400" y="3788700"/>
            <a:chExt cx="700450" cy="636075"/>
          </a:xfrm>
        </p:grpSpPr>
        <p:sp>
          <p:nvSpPr>
            <p:cNvPr id="2326" name="Google Shape;2326;p2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2341"/>
        <p:cNvGrpSpPr/>
        <p:nvPr/>
      </p:nvGrpSpPr>
      <p:grpSpPr>
        <a:xfrm>
          <a:off x="0" y="0"/>
          <a:ext cx="0" cy="0"/>
          <a:chOff x="0" y="0"/>
          <a:chExt cx="0" cy="0"/>
        </a:xfrm>
      </p:grpSpPr>
      <p:sp>
        <p:nvSpPr>
          <p:cNvPr id="2342" name="Google Shape;2342;p22"/>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43" name="Google Shape;2343;p22"/>
          <p:cNvSpPr txBox="1">
            <a:spLocks noGrp="1"/>
          </p:cNvSpPr>
          <p:nvPr>
            <p:ph type="title" idx="2"/>
          </p:nvPr>
        </p:nvSpPr>
        <p:spPr>
          <a:xfrm>
            <a:off x="711500" y="1619750"/>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44" name="Google Shape;2344;p22"/>
          <p:cNvSpPr txBox="1">
            <a:spLocks noGrp="1"/>
          </p:cNvSpPr>
          <p:nvPr>
            <p:ph type="subTitle" idx="1"/>
          </p:nvPr>
        </p:nvSpPr>
        <p:spPr>
          <a:xfrm>
            <a:off x="909119" y="2056675"/>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5" name="Google Shape;2345;p22"/>
          <p:cNvSpPr txBox="1">
            <a:spLocks noGrp="1"/>
          </p:cNvSpPr>
          <p:nvPr>
            <p:ph type="title" idx="3"/>
          </p:nvPr>
        </p:nvSpPr>
        <p:spPr>
          <a:xfrm>
            <a:off x="3365053" y="1619750"/>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46" name="Google Shape;2346;p22"/>
          <p:cNvSpPr txBox="1">
            <a:spLocks noGrp="1"/>
          </p:cNvSpPr>
          <p:nvPr>
            <p:ph type="subTitle" idx="4"/>
          </p:nvPr>
        </p:nvSpPr>
        <p:spPr>
          <a:xfrm>
            <a:off x="3562672" y="2056675"/>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7" name="Google Shape;2347;p22"/>
          <p:cNvSpPr txBox="1">
            <a:spLocks noGrp="1"/>
          </p:cNvSpPr>
          <p:nvPr>
            <p:ph type="title" idx="5"/>
          </p:nvPr>
        </p:nvSpPr>
        <p:spPr>
          <a:xfrm>
            <a:off x="6018604" y="1619750"/>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48" name="Google Shape;2348;p22"/>
          <p:cNvSpPr txBox="1">
            <a:spLocks noGrp="1"/>
          </p:cNvSpPr>
          <p:nvPr>
            <p:ph type="subTitle" idx="6"/>
          </p:nvPr>
        </p:nvSpPr>
        <p:spPr>
          <a:xfrm>
            <a:off x="6216223" y="2056675"/>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49" name="Google Shape;2349;p22"/>
          <p:cNvSpPr txBox="1">
            <a:spLocks noGrp="1"/>
          </p:cNvSpPr>
          <p:nvPr>
            <p:ph type="title" idx="7"/>
          </p:nvPr>
        </p:nvSpPr>
        <p:spPr>
          <a:xfrm>
            <a:off x="711500" y="3266825"/>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50" name="Google Shape;2350;p22"/>
          <p:cNvSpPr txBox="1">
            <a:spLocks noGrp="1"/>
          </p:cNvSpPr>
          <p:nvPr>
            <p:ph type="subTitle" idx="8"/>
          </p:nvPr>
        </p:nvSpPr>
        <p:spPr>
          <a:xfrm>
            <a:off x="909119" y="3703750"/>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51" name="Google Shape;2351;p22"/>
          <p:cNvSpPr txBox="1">
            <a:spLocks noGrp="1"/>
          </p:cNvSpPr>
          <p:nvPr>
            <p:ph type="title" idx="9"/>
          </p:nvPr>
        </p:nvSpPr>
        <p:spPr>
          <a:xfrm>
            <a:off x="3365053" y="3266825"/>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52" name="Google Shape;2352;p22"/>
          <p:cNvSpPr txBox="1">
            <a:spLocks noGrp="1"/>
          </p:cNvSpPr>
          <p:nvPr>
            <p:ph type="subTitle" idx="13"/>
          </p:nvPr>
        </p:nvSpPr>
        <p:spPr>
          <a:xfrm>
            <a:off x="3562672" y="3703750"/>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353" name="Google Shape;2353;p22"/>
          <p:cNvSpPr txBox="1">
            <a:spLocks noGrp="1"/>
          </p:cNvSpPr>
          <p:nvPr>
            <p:ph type="title" idx="14"/>
          </p:nvPr>
        </p:nvSpPr>
        <p:spPr>
          <a:xfrm>
            <a:off x="6018604" y="3266825"/>
            <a:ext cx="241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354" name="Google Shape;2354;p22"/>
          <p:cNvSpPr txBox="1">
            <a:spLocks noGrp="1"/>
          </p:cNvSpPr>
          <p:nvPr>
            <p:ph type="subTitle" idx="15"/>
          </p:nvPr>
        </p:nvSpPr>
        <p:spPr>
          <a:xfrm>
            <a:off x="6216223" y="3703750"/>
            <a:ext cx="20160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355" name="Google Shape;2355;p22"/>
          <p:cNvGrpSpPr/>
          <p:nvPr/>
        </p:nvGrpSpPr>
        <p:grpSpPr>
          <a:xfrm rot="1173898">
            <a:off x="-1372120" y="3755390"/>
            <a:ext cx="2662527" cy="2828619"/>
            <a:chOff x="4159600" y="887163"/>
            <a:chExt cx="1265600" cy="1344550"/>
          </a:xfrm>
        </p:grpSpPr>
        <p:sp>
          <p:nvSpPr>
            <p:cNvPr id="2356" name="Google Shape;2356;p2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22"/>
          <p:cNvGrpSpPr/>
          <p:nvPr/>
        </p:nvGrpSpPr>
        <p:grpSpPr>
          <a:xfrm>
            <a:off x="7407388" y="134225"/>
            <a:ext cx="700450" cy="636075"/>
            <a:chOff x="3652400" y="3788700"/>
            <a:chExt cx="700450" cy="636075"/>
          </a:xfrm>
        </p:grpSpPr>
        <p:sp>
          <p:nvSpPr>
            <p:cNvPr id="2462" name="Google Shape;2462;p2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22"/>
          <p:cNvGrpSpPr/>
          <p:nvPr/>
        </p:nvGrpSpPr>
        <p:grpSpPr>
          <a:xfrm rot="-3039065" flipH="1">
            <a:off x="7837576" y="3923594"/>
            <a:ext cx="1593759" cy="1188216"/>
            <a:chOff x="4500175" y="3779525"/>
            <a:chExt cx="1136425" cy="847075"/>
          </a:xfrm>
        </p:grpSpPr>
        <p:sp>
          <p:nvSpPr>
            <p:cNvPr id="2478" name="Google Shape;2478;p2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22"/>
          <p:cNvGrpSpPr/>
          <p:nvPr/>
        </p:nvGrpSpPr>
        <p:grpSpPr>
          <a:xfrm rot="-9780778" flipH="1">
            <a:off x="8246956" y="-394089"/>
            <a:ext cx="1152981" cy="1851515"/>
            <a:chOff x="2402100" y="3854125"/>
            <a:chExt cx="435600" cy="698825"/>
          </a:xfrm>
        </p:grpSpPr>
        <p:sp>
          <p:nvSpPr>
            <p:cNvPr id="2490" name="Google Shape;2490;p2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1">
    <p:spTree>
      <p:nvGrpSpPr>
        <p:cNvPr id="1" name="Shape 2725"/>
        <p:cNvGrpSpPr/>
        <p:nvPr/>
      </p:nvGrpSpPr>
      <p:grpSpPr>
        <a:xfrm>
          <a:off x="0" y="0"/>
          <a:ext cx="0" cy="0"/>
          <a:chOff x="0" y="0"/>
          <a:chExt cx="0" cy="0"/>
        </a:xfrm>
      </p:grpSpPr>
      <p:grpSp>
        <p:nvGrpSpPr>
          <p:cNvPr id="2726" name="Google Shape;2726;p24"/>
          <p:cNvGrpSpPr/>
          <p:nvPr/>
        </p:nvGrpSpPr>
        <p:grpSpPr>
          <a:xfrm rot="10800000" flipH="1">
            <a:off x="5730744" y="-916596"/>
            <a:ext cx="4132681" cy="1868601"/>
            <a:chOff x="4178350" y="2375050"/>
            <a:chExt cx="938350" cy="515775"/>
          </a:xfrm>
        </p:grpSpPr>
        <p:sp>
          <p:nvSpPr>
            <p:cNvPr id="2727" name="Google Shape;2727;p2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4" name="Google Shape;2734;p24"/>
          <p:cNvSpPr txBox="1">
            <a:spLocks noGrp="1"/>
          </p:cNvSpPr>
          <p:nvPr>
            <p:ph type="title"/>
          </p:nvPr>
        </p:nvSpPr>
        <p:spPr>
          <a:xfrm>
            <a:off x="714300" y="15652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35" name="Google Shape;2735;p24"/>
          <p:cNvSpPr txBox="1">
            <a:spLocks noGrp="1"/>
          </p:cNvSpPr>
          <p:nvPr>
            <p:ph type="body" idx="1"/>
          </p:nvPr>
        </p:nvSpPr>
        <p:spPr>
          <a:xfrm>
            <a:off x="714300" y="2399250"/>
            <a:ext cx="2808000" cy="250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736" name="Google Shape;2736;p24"/>
          <p:cNvGrpSpPr/>
          <p:nvPr/>
        </p:nvGrpSpPr>
        <p:grpSpPr>
          <a:xfrm rot="10799895">
            <a:off x="-435736" y="-1412231"/>
            <a:ext cx="5385686" cy="2148244"/>
            <a:chOff x="5619200" y="4458200"/>
            <a:chExt cx="1647150" cy="742900"/>
          </a:xfrm>
        </p:grpSpPr>
        <p:sp>
          <p:nvSpPr>
            <p:cNvPr id="2737" name="Google Shape;2737;p2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24"/>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4"/>
          <p:cNvGrpSpPr/>
          <p:nvPr/>
        </p:nvGrpSpPr>
        <p:grpSpPr>
          <a:xfrm rot="7750108" flipH="1">
            <a:off x="4392738" y="-829111"/>
            <a:ext cx="952509" cy="1529675"/>
            <a:chOff x="2402100" y="3854125"/>
            <a:chExt cx="435600" cy="698825"/>
          </a:xfrm>
        </p:grpSpPr>
        <p:sp>
          <p:nvSpPr>
            <p:cNvPr id="2744" name="Google Shape;2744;p2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24"/>
          <p:cNvGrpSpPr/>
          <p:nvPr/>
        </p:nvGrpSpPr>
        <p:grpSpPr>
          <a:xfrm rot="-9070246">
            <a:off x="7849009" y="-390610"/>
            <a:ext cx="1593868" cy="1188162"/>
            <a:chOff x="4500175" y="3779525"/>
            <a:chExt cx="1136425" cy="847075"/>
          </a:xfrm>
        </p:grpSpPr>
        <p:sp>
          <p:nvSpPr>
            <p:cNvPr id="2758" name="Google Shape;2758;p2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24"/>
          <p:cNvGrpSpPr/>
          <p:nvPr/>
        </p:nvGrpSpPr>
        <p:grpSpPr>
          <a:xfrm>
            <a:off x="1962838" y="192913"/>
            <a:ext cx="700450" cy="636075"/>
            <a:chOff x="3652400" y="3788700"/>
            <a:chExt cx="700450" cy="636075"/>
          </a:xfrm>
        </p:grpSpPr>
        <p:sp>
          <p:nvSpPr>
            <p:cNvPr id="2770" name="Google Shape;2770;p2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24"/>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4"/>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24"/>
          <p:cNvGrpSpPr/>
          <p:nvPr/>
        </p:nvGrpSpPr>
        <p:grpSpPr>
          <a:xfrm rot="-10423553">
            <a:off x="5602182" y="-660273"/>
            <a:ext cx="830251" cy="1464439"/>
            <a:chOff x="2797700" y="3217325"/>
            <a:chExt cx="682725" cy="1204225"/>
          </a:xfrm>
        </p:grpSpPr>
        <p:sp>
          <p:nvSpPr>
            <p:cNvPr id="2788" name="Google Shape;2788;p2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ly Title 2">
  <p:cSld name="CAPTION_ONLY_1">
    <p:spTree>
      <p:nvGrpSpPr>
        <p:cNvPr id="1" name="Shape 3220"/>
        <p:cNvGrpSpPr/>
        <p:nvPr/>
      </p:nvGrpSpPr>
      <p:grpSpPr>
        <a:xfrm>
          <a:off x="0" y="0"/>
          <a:ext cx="0" cy="0"/>
          <a:chOff x="0" y="0"/>
          <a:chExt cx="0" cy="0"/>
        </a:xfrm>
      </p:grpSpPr>
      <p:sp>
        <p:nvSpPr>
          <p:cNvPr id="3221" name="Google Shape;322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3222" name="Google Shape;3222;p28"/>
          <p:cNvGrpSpPr/>
          <p:nvPr/>
        </p:nvGrpSpPr>
        <p:grpSpPr>
          <a:xfrm>
            <a:off x="-1140980" y="4469553"/>
            <a:ext cx="3100966" cy="2800388"/>
            <a:chOff x="1992250" y="544500"/>
            <a:chExt cx="1080250" cy="975575"/>
          </a:xfrm>
        </p:grpSpPr>
        <p:sp>
          <p:nvSpPr>
            <p:cNvPr id="3223" name="Google Shape;3223;p28"/>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5" name="Google Shape;3225;p28"/>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26" name="Google Shape;3226;p28"/>
          <p:cNvGrpSpPr/>
          <p:nvPr/>
        </p:nvGrpSpPr>
        <p:grpSpPr>
          <a:xfrm rot="10800000">
            <a:off x="6801363" y="-652105"/>
            <a:ext cx="4321702" cy="1566386"/>
            <a:chOff x="-1068128" y="3996204"/>
            <a:chExt cx="3672418" cy="1331055"/>
          </a:xfrm>
        </p:grpSpPr>
        <p:sp>
          <p:nvSpPr>
            <p:cNvPr id="3227" name="Google Shape;3227;p28"/>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8" name="Google Shape;3228;p28"/>
            <p:cNvGrpSpPr/>
            <p:nvPr/>
          </p:nvGrpSpPr>
          <p:grpSpPr>
            <a:xfrm>
              <a:off x="-800178" y="4304942"/>
              <a:ext cx="2873315" cy="818933"/>
              <a:chOff x="-800178" y="4304942"/>
              <a:chExt cx="2873315" cy="818933"/>
            </a:xfrm>
          </p:grpSpPr>
          <p:sp>
            <p:nvSpPr>
              <p:cNvPr id="3229" name="Google Shape;3229;p28"/>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8"/>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8"/>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8"/>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8"/>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8"/>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1" name="Google Shape;3281;p28"/>
          <p:cNvGrpSpPr/>
          <p:nvPr/>
        </p:nvGrpSpPr>
        <p:grpSpPr>
          <a:xfrm rot="2036280">
            <a:off x="6998166" y="4429926"/>
            <a:ext cx="1267565" cy="2033647"/>
            <a:chOff x="2402100" y="3854125"/>
            <a:chExt cx="435600" cy="698825"/>
          </a:xfrm>
        </p:grpSpPr>
        <p:sp>
          <p:nvSpPr>
            <p:cNvPr id="3282" name="Google Shape;3282;p28"/>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5" name="Google Shape;3295;p28"/>
          <p:cNvGrpSpPr/>
          <p:nvPr/>
        </p:nvGrpSpPr>
        <p:grpSpPr>
          <a:xfrm rot="-7824626">
            <a:off x="7654395" y="-145169"/>
            <a:ext cx="1853843" cy="1381828"/>
            <a:chOff x="4500175" y="3779525"/>
            <a:chExt cx="1136425" cy="847075"/>
          </a:xfrm>
        </p:grpSpPr>
        <p:sp>
          <p:nvSpPr>
            <p:cNvPr id="3296" name="Google Shape;3296;p2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7" name="Google Shape;3307;p28"/>
          <p:cNvGrpSpPr/>
          <p:nvPr/>
        </p:nvGrpSpPr>
        <p:grpSpPr>
          <a:xfrm rot="-437880">
            <a:off x="8297425" y="3922467"/>
            <a:ext cx="1063081" cy="1875116"/>
            <a:chOff x="2797700" y="3217325"/>
            <a:chExt cx="682725" cy="1204225"/>
          </a:xfrm>
        </p:grpSpPr>
        <p:sp>
          <p:nvSpPr>
            <p:cNvPr id="3308" name="Google Shape;3308;p2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5" name="Google Shape;3315;p28"/>
          <p:cNvGrpSpPr/>
          <p:nvPr/>
        </p:nvGrpSpPr>
        <p:grpSpPr>
          <a:xfrm>
            <a:off x="1193663" y="4651350"/>
            <a:ext cx="610325" cy="417350"/>
            <a:chOff x="364525" y="2023775"/>
            <a:chExt cx="610325" cy="417350"/>
          </a:xfrm>
        </p:grpSpPr>
        <p:sp>
          <p:nvSpPr>
            <p:cNvPr id="3316" name="Google Shape;3316;p28"/>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8"/>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8"/>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4" name="Google Shape;3324;p28"/>
          <p:cNvSpPr/>
          <p:nvPr/>
        </p:nvSpPr>
        <p:spPr>
          <a:xfrm rot="2275429">
            <a:off x="-487812" y="3667624"/>
            <a:ext cx="1269266" cy="113490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7"/>
        <p:cNvGrpSpPr/>
        <p:nvPr/>
      </p:nvGrpSpPr>
      <p:grpSpPr>
        <a:xfrm>
          <a:off x="0" y="0"/>
          <a:ext cx="0" cy="0"/>
          <a:chOff x="0" y="0"/>
          <a:chExt cx="0" cy="0"/>
        </a:xfrm>
      </p:grpSpPr>
      <p:sp>
        <p:nvSpPr>
          <p:cNvPr id="768" name="Google Shape;768;p5"/>
          <p:cNvSpPr txBox="1">
            <a:spLocks noGrp="1"/>
          </p:cNvSpPr>
          <p:nvPr>
            <p:ph type="title"/>
          </p:nvPr>
        </p:nvSpPr>
        <p:spPr>
          <a:xfrm>
            <a:off x="714300" y="545750"/>
            <a:ext cx="7720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9" name="Google Shape;769;p5"/>
          <p:cNvSpPr txBox="1">
            <a:spLocks noGrp="1"/>
          </p:cNvSpPr>
          <p:nvPr>
            <p:ph type="body" idx="1"/>
          </p:nvPr>
        </p:nvSpPr>
        <p:spPr>
          <a:xfrm>
            <a:off x="7095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0" name="Google Shape;770;p5"/>
          <p:cNvSpPr txBox="1">
            <a:spLocks noGrp="1"/>
          </p:cNvSpPr>
          <p:nvPr>
            <p:ph type="body" idx="2"/>
          </p:nvPr>
        </p:nvSpPr>
        <p:spPr>
          <a:xfrm>
            <a:off x="48324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1" name="Google Shape;77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772" name="Google Shape;772;p5"/>
          <p:cNvGrpSpPr/>
          <p:nvPr/>
        </p:nvGrpSpPr>
        <p:grpSpPr>
          <a:xfrm>
            <a:off x="5158390" y="4420747"/>
            <a:ext cx="5152105" cy="2831811"/>
            <a:chOff x="4178350" y="2375050"/>
            <a:chExt cx="938350" cy="515775"/>
          </a:xfrm>
        </p:grpSpPr>
        <p:sp>
          <p:nvSpPr>
            <p:cNvPr id="773" name="Google Shape;773;p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0" name="Google Shape;780;p5"/>
          <p:cNvSpPr/>
          <p:nvPr/>
        </p:nvSpPr>
        <p:spPr>
          <a:xfrm rot="250">
            <a:off x="4216749" y="4568933"/>
            <a:ext cx="1515726" cy="135524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5"/>
          <p:cNvGrpSpPr/>
          <p:nvPr/>
        </p:nvGrpSpPr>
        <p:grpSpPr>
          <a:xfrm>
            <a:off x="-755102" y="-2627035"/>
            <a:ext cx="3602094" cy="3253055"/>
            <a:chOff x="1992250" y="544500"/>
            <a:chExt cx="1080250" cy="975575"/>
          </a:xfrm>
        </p:grpSpPr>
        <p:sp>
          <p:nvSpPr>
            <p:cNvPr id="782" name="Google Shape;782;p5"/>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5"/>
          <p:cNvGrpSpPr/>
          <p:nvPr/>
        </p:nvGrpSpPr>
        <p:grpSpPr>
          <a:xfrm rot="9965767">
            <a:off x="8251060" y="-1707548"/>
            <a:ext cx="1296283" cy="3533031"/>
            <a:chOff x="10084800" y="4174013"/>
            <a:chExt cx="585175" cy="1594900"/>
          </a:xfrm>
        </p:grpSpPr>
        <p:sp>
          <p:nvSpPr>
            <p:cNvPr id="785" name="Google Shape;785;p5"/>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5"/>
            <p:cNvGrpSpPr/>
            <p:nvPr/>
          </p:nvGrpSpPr>
          <p:grpSpPr>
            <a:xfrm>
              <a:off x="10084800" y="4174013"/>
              <a:ext cx="585175" cy="1594900"/>
              <a:chOff x="1833925" y="1604075"/>
              <a:chExt cx="585175" cy="1594900"/>
            </a:xfrm>
          </p:grpSpPr>
          <p:sp>
            <p:nvSpPr>
              <p:cNvPr id="787" name="Google Shape;787;p5"/>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0" name="Google Shape;800;p5"/>
          <p:cNvGrpSpPr/>
          <p:nvPr/>
        </p:nvGrpSpPr>
        <p:grpSpPr>
          <a:xfrm>
            <a:off x="5861950" y="4553275"/>
            <a:ext cx="700450" cy="636075"/>
            <a:chOff x="3652400" y="3788700"/>
            <a:chExt cx="700450" cy="636075"/>
          </a:xfrm>
        </p:grpSpPr>
        <p:sp>
          <p:nvSpPr>
            <p:cNvPr id="801" name="Google Shape;801;p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5"/>
          <p:cNvGrpSpPr/>
          <p:nvPr/>
        </p:nvGrpSpPr>
        <p:grpSpPr>
          <a:xfrm rot="-1958260">
            <a:off x="8555882" y="3984798"/>
            <a:ext cx="686618" cy="1211092"/>
            <a:chOff x="2797700" y="3217325"/>
            <a:chExt cx="682725" cy="1204225"/>
          </a:xfrm>
        </p:grpSpPr>
        <p:sp>
          <p:nvSpPr>
            <p:cNvPr id="817" name="Google Shape;817;p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4"/>
        <p:cNvGrpSpPr/>
        <p:nvPr/>
      </p:nvGrpSpPr>
      <p:grpSpPr>
        <a:xfrm>
          <a:off x="0" y="0"/>
          <a:ext cx="0" cy="0"/>
          <a:chOff x="0" y="0"/>
          <a:chExt cx="0" cy="0"/>
        </a:xfrm>
      </p:grpSpPr>
      <p:sp>
        <p:nvSpPr>
          <p:cNvPr id="825" name="Google Shape;825;p6"/>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6" name="Google Shape;8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27" name="Google Shape;827;p6"/>
          <p:cNvGrpSpPr/>
          <p:nvPr/>
        </p:nvGrpSpPr>
        <p:grpSpPr>
          <a:xfrm rot="10799839">
            <a:off x="6825010" y="-467128"/>
            <a:ext cx="3514195" cy="1585497"/>
            <a:chOff x="5619200" y="4458200"/>
            <a:chExt cx="1647150" cy="742900"/>
          </a:xfrm>
        </p:grpSpPr>
        <p:sp>
          <p:nvSpPr>
            <p:cNvPr id="828" name="Google Shape;828;p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6"/>
          <p:cNvGrpSpPr/>
          <p:nvPr/>
        </p:nvGrpSpPr>
        <p:grpSpPr>
          <a:xfrm>
            <a:off x="-618805" y="3905228"/>
            <a:ext cx="3100966" cy="2800388"/>
            <a:chOff x="1992250" y="544500"/>
            <a:chExt cx="1080250" cy="975575"/>
          </a:xfrm>
        </p:grpSpPr>
        <p:sp>
          <p:nvSpPr>
            <p:cNvPr id="834" name="Google Shape;834;p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6"/>
          <p:cNvGrpSpPr/>
          <p:nvPr/>
        </p:nvGrpSpPr>
        <p:grpSpPr>
          <a:xfrm>
            <a:off x="8472432" y="3735698"/>
            <a:ext cx="548733" cy="498301"/>
            <a:chOff x="3652400" y="3788700"/>
            <a:chExt cx="700450" cy="636075"/>
          </a:xfrm>
        </p:grpSpPr>
        <p:sp>
          <p:nvSpPr>
            <p:cNvPr id="837" name="Google Shape;837;p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6"/>
          <p:cNvGrpSpPr/>
          <p:nvPr/>
        </p:nvGrpSpPr>
        <p:grpSpPr>
          <a:xfrm rot="-2292214">
            <a:off x="7637953" y="3916526"/>
            <a:ext cx="1315694" cy="2110646"/>
            <a:chOff x="2402100" y="3854125"/>
            <a:chExt cx="435600" cy="698825"/>
          </a:xfrm>
        </p:grpSpPr>
        <p:sp>
          <p:nvSpPr>
            <p:cNvPr id="853" name="Google Shape;853;p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6"/>
          <p:cNvSpPr/>
          <p:nvPr/>
        </p:nvSpPr>
        <p:spPr>
          <a:xfrm rot="449">
            <a:off x="1478275" y="3905336"/>
            <a:ext cx="1686746" cy="150798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6"/>
          <p:cNvGrpSpPr/>
          <p:nvPr/>
        </p:nvGrpSpPr>
        <p:grpSpPr>
          <a:xfrm rot="-974686">
            <a:off x="-28425" y="3500850"/>
            <a:ext cx="807661" cy="2204114"/>
            <a:chOff x="10084800" y="4174013"/>
            <a:chExt cx="585175" cy="1594900"/>
          </a:xfrm>
        </p:grpSpPr>
        <p:sp>
          <p:nvSpPr>
            <p:cNvPr id="868" name="Google Shape;868;p6"/>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6"/>
            <p:cNvGrpSpPr/>
            <p:nvPr/>
          </p:nvGrpSpPr>
          <p:grpSpPr>
            <a:xfrm>
              <a:off x="10084800" y="4174013"/>
              <a:ext cx="585175" cy="1594900"/>
              <a:chOff x="1833925" y="1604075"/>
              <a:chExt cx="585175" cy="1594900"/>
            </a:xfrm>
          </p:grpSpPr>
          <p:sp>
            <p:nvSpPr>
              <p:cNvPr id="870" name="Google Shape;870;p6"/>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87" name="Google Shape;887;p7"/>
          <p:cNvGrpSpPr/>
          <p:nvPr/>
        </p:nvGrpSpPr>
        <p:grpSpPr>
          <a:xfrm>
            <a:off x="6364735" y="4433704"/>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7"/>
          <p:cNvGrpSpPr/>
          <p:nvPr/>
        </p:nvGrpSpPr>
        <p:grpSpPr>
          <a:xfrm rot="-10799883" flipH="1">
            <a:off x="-1195356" y="-924940"/>
            <a:ext cx="4843774" cy="2185315"/>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7"/>
          <p:cNvGrpSpPr/>
          <p:nvPr/>
        </p:nvGrpSpPr>
        <p:grpSpPr>
          <a:xfrm rot="-2452161">
            <a:off x="5263268" y="4452240"/>
            <a:ext cx="1019006" cy="1634773"/>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7"/>
          <p:cNvGrpSpPr/>
          <p:nvPr/>
        </p:nvGrpSpPr>
        <p:grpSpPr>
          <a:xfrm rot="8607250">
            <a:off x="-672758" y="173948"/>
            <a:ext cx="1219989" cy="1925352"/>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7"/>
          <p:cNvGrpSpPr/>
          <p:nvPr/>
        </p:nvGrpSpPr>
        <p:grpSpPr>
          <a:xfrm rot="9764690">
            <a:off x="2589182" y="-1536019"/>
            <a:ext cx="1546779" cy="2481535"/>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
          <p:cNvGrpSpPr/>
          <p:nvPr/>
        </p:nvGrpSpPr>
        <p:grpSpPr>
          <a:xfrm>
            <a:off x="952179" y="620766"/>
            <a:ext cx="548733" cy="4983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0"/>
        <p:cNvGrpSpPr/>
        <p:nvPr/>
      </p:nvGrpSpPr>
      <p:grpSpPr>
        <a:xfrm>
          <a:off x="0" y="0"/>
          <a:ext cx="0" cy="0"/>
          <a:chOff x="0" y="0"/>
          <a:chExt cx="0" cy="0"/>
        </a:xfrm>
      </p:grpSpPr>
      <p:sp>
        <p:nvSpPr>
          <p:cNvPr id="1261" name="Google Shape;126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1262" name="Google Shape;1262;p10"/>
          <p:cNvSpPr/>
          <p:nvPr/>
        </p:nvSpPr>
        <p:spPr>
          <a:xfrm>
            <a:off x="-1084580" y="4602903"/>
            <a:ext cx="2869524" cy="2800388"/>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txBox="1">
            <a:spLocks noGrp="1"/>
          </p:cNvSpPr>
          <p:nvPr>
            <p:ph type="title"/>
          </p:nvPr>
        </p:nvSpPr>
        <p:spPr>
          <a:xfrm>
            <a:off x="714300" y="546402"/>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64" name="Google Shape;1264;p10"/>
          <p:cNvGrpSpPr/>
          <p:nvPr/>
        </p:nvGrpSpPr>
        <p:grpSpPr>
          <a:xfrm rot="10800000">
            <a:off x="6628389" y="-463013"/>
            <a:ext cx="4494673" cy="1629078"/>
            <a:chOff x="-1068128" y="3996204"/>
            <a:chExt cx="3672418" cy="1331055"/>
          </a:xfrm>
        </p:grpSpPr>
        <p:sp>
          <p:nvSpPr>
            <p:cNvPr id="1265" name="Google Shape;1265;p10"/>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10"/>
            <p:cNvGrpSpPr/>
            <p:nvPr/>
          </p:nvGrpSpPr>
          <p:grpSpPr>
            <a:xfrm>
              <a:off x="-800178" y="4304942"/>
              <a:ext cx="2873315" cy="818933"/>
              <a:chOff x="-800178" y="4304942"/>
              <a:chExt cx="2873315" cy="818933"/>
            </a:xfrm>
          </p:grpSpPr>
          <p:sp>
            <p:nvSpPr>
              <p:cNvPr id="1267" name="Google Shape;1267;p10"/>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0"/>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0"/>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0"/>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0"/>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0"/>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0"/>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0"/>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0"/>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0"/>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0"/>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0"/>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0"/>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0"/>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9" name="Google Shape;1319;p10"/>
          <p:cNvGrpSpPr/>
          <p:nvPr/>
        </p:nvGrpSpPr>
        <p:grpSpPr>
          <a:xfrm rot="1156600">
            <a:off x="-466355" y="3496234"/>
            <a:ext cx="871121" cy="1397678"/>
            <a:chOff x="2402100" y="3854125"/>
            <a:chExt cx="435600" cy="698825"/>
          </a:xfrm>
        </p:grpSpPr>
        <p:sp>
          <p:nvSpPr>
            <p:cNvPr id="1320" name="Google Shape;1320;p1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10"/>
          <p:cNvGrpSpPr/>
          <p:nvPr/>
        </p:nvGrpSpPr>
        <p:grpSpPr>
          <a:xfrm rot="10091607" flipH="1">
            <a:off x="5890244" y="-600340"/>
            <a:ext cx="2103360" cy="1567814"/>
            <a:chOff x="4500175" y="3779525"/>
            <a:chExt cx="1136425" cy="847075"/>
          </a:xfrm>
        </p:grpSpPr>
        <p:sp>
          <p:nvSpPr>
            <p:cNvPr id="1334" name="Google Shape;1334;p1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10"/>
          <p:cNvGrpSpPr/>
          <p:nvPr/>
        </p:nvGrpSpPr>
        <p:grpSpPr>
          <a:xfrm rot="-1341702" flipH="1">
            <a:off x="8386280" y="4258898"/>
            <a:ext cx="854365" cy="1506973"/>
            <a:chOff x="2797700" y="3217325"/>
            <a:chExt cx="682725" cy="1204225"/>
          </a:xfrm>
        </p:grpSpPr>
        <p:sp>
          <p:nvSpPr>
            <p:cNvPr id="1346" name="Google Shape;1346;p10"/>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10"/>
          <p:cNvGrpSpPr/>
          <p:nvPr/>
        </p:nvGrpSpPr>
        <p:grpSpPr>
          <a:xfrm>
            <a:off x="965063" y="4651350"/>
            <a:ext cx="610325" cy="417350"/>
            <a:chOff x="364525" y="2023775"/>
            <a:chExt cx="610325" cy="417350"/>
          </a:xfrm>
        </p:grpSpPr>
        <p:sp>
          <p:nvSpPr>
            <p:cNvPr id="1354" name="Google Shape;1354;p10"/>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0"/>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0"/>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
  <p:cSld name="CUSTOM_1">
    <p:spTree>
      <p:nvGrpSpPr>
        <p:cNvPr id="1" name="Shape 1836"/>
        <p:cNvGrpSpPr/>
        <p:nvPr/>
      </p:nvGrpSpPr>
      <p:grpSpPr>
        <a:xfrm>
          <a:off x="0" y="0"/>
          <a:ext cx="0" cy="0"/>
          <a:chOff x="0" y="0"/>
          <a:chExt cx="0" cy="0"/>
        </a:xfrm>
      </p:grpSpPr>
      <p:sp>
        <p:nvSpPr>
          <p:cNvPr id="1837" name="Google Shape;1837;p15"/>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38" name="Google Shape;1838;p15"/>
          <p:cNvSpPr txBox="1">
            <a:spLocks noGrp="1"/>
          </p:cNvSpPr>
          <p:nvPr>
            <p:ph type="title" idx="2"/>
          </p:nvPr>
        </p:nvSpPr>
        <p:spPr>
          <a:xfrm>
            <a:off x="714299"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39" name="Google Shape;1839;p15"/>
          <p:cNvSpPr txBox="1">
            <a:spLocks noGrp="1"/>
          </p:cNvSpPr>
          <p:nvPr>
            <p:ph type="subTitle" idx="1"/>
          </p:nvPr>
        </p:nvSpPr>
        <p:spPr>
          <a:xfrm>
            <a:off x="857852"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840" name="Google Shape;1840;p15"/>
          <p:cNvSpPr txBox="1">
            <a:spLocks noGrp="1"/>
          </p:cNvSpPr>
          <p:nvPr>
            <p:ph type="title" idx="3"/>
          </p:nvPr>
        </p:nvSpPr>
        <p:spPr>
          <a:xfrm>
            <a:off x="27318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41" name="Google Shape;1841;p15"/>
          <p:cNvSpPr txBox="1">
            <a:spLocks noGrp="1"/>
          </p:cNvSpPr>
          <p:nvPr>
            <p:ph type="subTitle" idx="4"/>
          </p:nvPr>
        </p:nvSpPr>
        <p:spPr>
          <a:xfrm>
            <a:off x="2875396"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1842" name="Google Shape;1842;p15"/>
          <p:cNvGrpSpPr/>
          <p:nvPr/>
        </p:nvGrpSpPr>
        <p:grpSpPr>
          <a:xfrm rot="10800000">
            <a:off x="4391614" y="-1062620"/>
            <a:ext cx="5889385" cy="2656239"/>
            <a:chOff x="5619200" y="4458200"/>
            <a:chExt cx="1647150" cy="742900"/>
          </a:xfrm>
        </p:grpSpPr>
        <p:sp>
          <p:nvSpPr>
            <p:cNvPr id="1843" name="Google Shape;1843;p1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15"/>
          <p:cNvGrpSpPr/>
          <p:nvPr/>
        </p:nvGrpSpPr>
        <p:grpSpPr>
          <a:xfrm flipH="1">
            <a:off x="-486278" y="4432054"/>
            <a:ext cx="3239372" cy="1780558"/>
            <a:chOff x="4178350" y="2375050"/>
            <a:chExt cx="938350" cy="515775"/>
          </a:xfrm>
        </p:grpSpPr>
        <p:sp>
          <p:nvSpPr>
            <p:cNvPr id="1849" name="Google Shape;1849;p1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15"/>
          <p:cNvGrpSpPr/>
          <p:nvPr/>
        </p:nvGrpSpPr>
        <p:grpSpPr>
          <a:xfrm rot="-1180163">
            <a:off x="8111627" y="4505386"/>
            <a:ext cx="1089543" cy="1748178"/>
            <a:chOff x="2402100" y="3854125"/>
            <a:chExt cx="435600" cy="698825"/>
          </a:xfrm>
        </p:grpSpPr>
        <p:sp>
          <p:nvSpPr>
            <p:cNvPr id="1857" name="Google Shape;1857;p15"/>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15"/>
          <p:cNvGrpSpPr/>
          <p:nvPr/>
        </p:nvGrpSpPr>
        <p:grpSpPr>
          <a:xfrm rot="-8100000">
            <a:off x="-90095" y="-641248"/>
            <a:ext cx="830250" cy="1464437"/>
            <a:chOff x="2797700" y="3217325"/>
            <a:chExt cx="682725" cy="1204225"/>
          </a:xfrm>
        </p:grpSpPr>
        <p:sp>
          <p:nvSpPr>
            <p:cNvPr id="1871" name="Google Shape;1871;p1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15"/>
          <p:cNvGrpSpPr/>
          <p:nvPr/>
        </p:nvGrpSpPr>
        <p:grpSpPr>
          <a:xfrm>
            <a:off x="2095563" y="4602888"/>
            <a:ext cx="700450" cy="636075"/>
            <a:chOff x="3652400" y="3788700"/>
            <a:chExt cx="700450" cy="636075"/>
          </a:xfrm>
        </p:grpSpPr>
        <p:sp>
          <p:nvSpPr>
            <p:cNvPr id="1879" name="Google Shape;1879;p1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5"/>
          <p:cNvGrpSpPr/>
          <p:nvPr/>
        </p:nvGrpSpPr>
        <p:grpSpPr>
          <a:xfrm rot="9629822">
            <a:off x="7970529" y="-832671"/>
            <a:ext cx="1010225" cy="1594224"/>
            <a:chOff x="322650" y="2571325"/>
            <a:chExt cx="573100" cy="904450"/>
          </a:xfrm>
        </p:grpSpPr>
        <p:sp>
          <p:nvSpPr>
            <p:cNvPr id="1895" name="Google Shape;1895;p15"/>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15"/>
          <p:cNvGrpSpPr/>
          <p:nvPr/>
        </p:nvGrpSpPr>
        <p:grpSpPr>
          <a:xfrm rot="-4956298" flipH="1">
            <a:off x="8404143" y="4116790"/>
            <a:ext cx="1304099" cy="972225"/>
            <a:chOff x="4500175" y="3779525"/>
            <a:chExt cx="1136425" cy="847075"/>
          </a:xfrm>
        </p:grpSpPr>
        <p:sp>
          <p:nvSpPr>
            <p:cNvPr id="1903" name="Google Shape;1903;p1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15"/>
          <p:cNvSpPr txBox="1">
            <a:spLocks noGrp="1"/>
          </p:cNvSpPr>
          <p:nvPr>
            <p:ph type="title" idx="5"/>
          </p:nvPr>
        </p:nvSpPr>
        <p:spPr>
          <a:xfrm>
            <a:off x="47050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5" name="Google Shape;1915;p15"/>
          <p:cNvSpPr txBox="1">
            <a:spLocks noGrp="1"/>
          </p:cNvSpPr>
          <p:nvPr>
            <p:ph type="subTitle" idx="6"/>
          </p:nvPr>
        </p:nvSpPr>
        <p:spPr>
          <a:xfrm>
            <a:off x="4848597"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916" name="Google Shape;1916;p15"/>
          <p:cNvSpPr txBox="1">
            <a:spLocks noGrp="1"/>
          </p:cNvSpPr>
          <p:nvPr>
            <p:ph type="title" idx="7"/>
          </p:nvPr>
        </p:nvSpPr>
        <p:spPr>
          <a:xfrm>
            <a:off x="6678235"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7" name="Google Shape;1917;p15"/>
          <p:cNvSpPr txBox="1">
            <a:spLocks noGrp="1"/>
          </p:cNvSpPr>
          <p:nvPr>
            <p:ph type="subTitle" idx="8"/>
          </p:nvPr>
        </p:nvSpPr>
        <p:spPr>
          <a:xfrm>
            <a:off x="6821939"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2">
    <p:spTree>
      <p:nvGrpSpPr>
        <p:cNvPr id="1" name="Shape 1953"/>
        <p:cNvGrpSpPr/>
        <p:nvPr/>
      </p:nvGrpSpPr>
      <p:grpSpPr>
        <a:xfrm>
          <a:off x="0" y="0"/>
          <a:ext cx="0" cy="0"/>
          <a:chOff x="0" y="0"/>
          <a:chExt cx="0" cy="0"/>
        </a:xfrm>
      </p:grpSpPr>
      <p:sp>
        <p:nvSpPr>
          <p:cNvPr id="1954" name="Google Shape;1954;p17"/>
          <p:cNvSpPr txBox="1">
            <a:spLocks noGrp="1"/>
          </p:cNvSpPr>
          <p:nvPr>
            <p:ph type="title"/>
          </p:nvPr>
        </p:nvSpPr>
        <p:spPr>
          <a:xfrm>
            <a:off x="5621700" y="545750"/>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55" name="Google Shape;1955;p17"/>
          <p:cNvSpPr txBox="1">
            <a:spLocks noGrp="1"/>
          </p:cNvSpPr>
          <p:nvPr>
            <p:ph type="body" idx="1"/>
          </p:nvPr>
        </p:nvSpPr>
        <p:spPr>
          <a:xfrm>
            <a:off x="5621700" y="1734450"/>
            <a:ext cx="2808000" cy="2508600"/>
          </a:xfrm>
          <a:prstGeom prst="rect">
            <a:avLst/>
          </a:prstGeom>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sz="12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1956" name="Google Shape;1956;p17"/>
          <p:cNvSpPr txBox="1">
            <a:spLocks noGrp="1"/>
          </p:cNvSpPr>
          <p:nvPr>
            <p:ph type="title" idx="2"/>
          </p:nvPr>
        </p:nvSpPr>
        <p:spPr>
          <a:xfrm>
            <a:off x="5621700" y="899125"/>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grpSp>
        <p:nvGrpSpPr>
          <p:cNvPr id="1957" name="Google Shape;1957;p17"/>
          <p:cNvGrpSpPr/>
          <p:nvPr/>
        </p:nvGrpSpPr>
        <p:grpSpPr>
          <a:xfrm rot="10800000">
            <a:off x="4635189" y="-2110495"/>
            <a:ext cx="5889385" cy="2656239"/>
            <a:chOff x="5619200" y="4458200"/>
            <a:chExt cx="1647150" cy="742900"/>
          </a:xfrm>
        </p:grpSpPr>
        <p:sp>
          <p:nvSpPr>
            <p:cNvPr id="1958" name="Google Shape;1958;p1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17"/>
          <p:cNvGrpSpPr/>
          <p:nvPr/>
        </p:nvGrpSpPr>
        <p:grpSpPr>
          <a:xfrm rot="-1180163">
            <a:off x="7792002" y="4375411"/>
            <a:ext cx="1089543" cy="1748178"/>
            <a:chOff x="2402100" y="3854125"/>
            <a:chExt cx="435600" cy="698825"/>
          </a:xfrm>
        </p:grpSpPr>
        <p:sp>
          <p:nvSpPr>
            <p:cNvPr id="1964" name="Google Shape;1964;p1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7"/>
          <p:cNvGrpSpPr/>
          <p:nvPr/>
        </p:nvGrpSpPr>
        <p:grpSpPr>
          <a:xfrm rot="4365907" flipH="1">
            <a:off x="4577432" y="-605935"/>
            <a:ext cx="1304077" cy="972228"/>
            <a:chOff x="4500175" y="3779525"/>
            <a:chExt cx="1136425" cy="847075"/>
          </a:xfrm>
        </p:grpSpPr>
        <p:sp>
          <p:nvSpPr>
            <p:cNvPr id="1978" name="Google Shape;1978;p17"/>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7"/>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7"/>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7"/>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7"/>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7"/>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7"/>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7"/>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7"/>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7"/>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7"/>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17"/>
          <p:cNvGrpSpPr/>
          <p:nvPr/>
        </p:nvGrpSpPr>
        <p:grpSpPr>
          <a:xfrm rot="-749388" flipH="1">
            <a:off x="8658339" y="3573413"/>
            <a:ext cx="881085" cy="1554102"/>
            <a:chOff x="2797700" y="3217325"/>
            <a:chExt cx="682725" cy="1204225"/>
          </a:xfrm>
        </p:grpSpPr>
        <p:sp>
          <p:nvSpPr>
            <p:cNvPr id="1990" name="Google Shape;1990;p17"/>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7"/>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7"/>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7"/>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7"/>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7"/>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7"/>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58" r:id="rId6"/>
    <p:sldLayoutId id="2147483660" r:id="rId7"/>
    <p:sldLayoutId id="2147483661" r:id="rId8"/>
    <p:sldLayoutId id="2147483663" r:id="rId9"/>
    <p:sldLayoutId id="2147483664" r:id="rId10"/>
    <p:sldLayoutId id="2147483665" r:id="rId11"/>
    <p:sldLayoutId id="2147483666" r:id="rId12"/>
    <p:sldLayoutId id="2147483667" r:id="rId13"/>
    <p:sldLayoutId id="2147483668" r:id="rId14"/>
    <p:sldLayoutId id="2147483670"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17"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6.xml"/><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15" Type="http://schemas.openxmlformats.org/officeDocument/2006/relationships/image" Target="NUL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2.sv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 Id="rId11" Type="http://schemas.openxmlformats.org/officeDocument/2006/relationships/image" Target="NULL"/><Relationship Id="rId10" Type="http://schemas.openxmlformats.org/officeDocument/2006/relationships/image" Target="../media/image22.png"/><Relationship Id="rId9" Type="http://schemas.openxmlformats.org/officeDocument/2006/relationships/image" Target="NUL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 Id="rId15"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15"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0" y="1210768"/>
            <a:ext cx="9144000" cy="1388848"/>
          </a:xfrm>
          <a:prstGeom prst="rect">
            <a:avLst/>
          </a:prstGeom>
        </p:spPr>
        <p:txBody>
          <a:bodyPr spcFirstLastPara="1" wrap="square" lIns="91425" tIns="91425" rIns="91425" bIns="91425" anchor="t" anchorCtr="0">
            <a:noAutofit/>
          </a:bodyPr>
          <a:lstStyle/>
          <a:p>
            <a:pPr marL="0" lvl="0" indent="0" algn="ctr" rtl="0">
              <a:lnSpc>
                <a:spcPts val="5000"/>
              </a:lnSpc>
              <a:spcBef>
                <a:spcPts val="0"/>
              </a:spcBef>
              <a:spcAft>
                <a:spcPts val="0"/>
              </a:spcAft>
              <a:buNone/>
            </a:pPr>
            <a:r>
              <a:rPr lang="en" sz="3800" dirty="0" smtClean="0">
                <a:solidFill>
                  <a:schemeClr val="tx2">
                    <a:lumMod val="50000"/>
                  </a:schemeClr>
                </a:solidFill>
                <a:latin typeface="+mj-lt"/>
              </a:rPr>
              <a:t>CHÀO MỪNG CÁC EM</a:t>
            </a:r>
            <a:br>
              <a:rPr lang="en" sz="3800" dirty="0" smtClean="0">
                <a:solidFill>
                  <a:schemeClr val="tx2">
                    <a:lumMod val="50000"/>
                  </a:schemeClr>
                </a:solidFill>
                <a:latin typeface="+mj-lt"/>
              </a:rPr>
            </a:br>
            <a:r>
              <a:rPr lang="en" sz="3800" dirty="0" smtClean="0">
                <a:solidFill>
                  <a:schemeClr val="tx2">
                    <a:lumMod val="50000"/>
                  </a:schemeClr>
                </a:solidFill>
                <a:latin typeface="+mj-lt"/>
              </a:rPr>
              <a:t>ĐẾN VỚI BÀI HỌC NGÀY HÔM NAY!</a:t>
            </a:r>
            <a:endParaRPr sz="3800" dirty="0">
              <a:solidFill>
                <a:schemeClr val="tx2">
                  <a:lumMod val="50000"/>
                </a:schemeClr>
              </a:solidFill>
              <a:latin typeface="+mj-lt"/>
            </a:endParaRPr>
          </a:p>
        </p:txBody>
      </p:sp>
      <p:pic>
        <p:nvPicPr>
          <p:cNvPr id="15" name="Google Shape;1002;p62"/>
          <p:cNvPicPr preferRelativeResize="0"/>
          <p:nvPr/>
        </p:nvPicPr>
        <p:blipFill>
          <a:blip r:embed="rId3">
            <a:alphaModFix/>
          </a:blip>
          <a:stretch>
            <a:fillRect/>
          </a:stretch>
        </p:blipFill>
        <p:spPr>
          <a:xfrm>
            <a:off x="-4964728" y="9150237"/>
            <a:ext cx="2981624" cy="118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405636" y="1930775"/>
            <a:ext cx="2603822" cy="2268452"/>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40"/>
          <p:cNvGrpSpPr/>
          <p:nvPr/>
        </p:nvGrpSpPr>
        <p:grpSpPr>
          <a:xfrm flipH="1">
            <a:off x="715305" y="1690691"/>
            <a:ext cx="2430621" cy="2508536"/>
            <a:chOff x="3836975" y="2014000"/>
            <a:chExt cx="2370875" cy="2446875"/>
          </a:xfrm>
        </p:grpSpPr>
        <p:sp>
          <p:nvSpPr>
            <p:cNvPr id="3478"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452703" y="2820260"/>
            <a:ext cx="5437064" cy="1554272"/>
          </a:xfrm>
          <a:prstGeom prst="rect">
            <a:avLst/>
          </a:prstGeom>
        </p:spPr>
        <p:txBody>
          <a:bodyPr wrap="square">
            <a:spAutoFit/>
          </a:bodyPr>
          <a:lstStyle/>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Số </a:t>
            </a:r>
            <a:r>
              <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ghi </a:t>
            </a: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25kg trên </a:t>
            </a:r>
            <a:r>
              <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bao bì </a:t>
            </a: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bao gạo  </a:t>
            </a:r>
            <a:r>
              <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chỉ lượng </a:t>
            </a: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gạo trong bao khi không tính bao bì.</a:t>
            </a:r>
            <a:endParaRPr lang="en-US" sz="2600" dirty="0">
              <a:solidFill>
                <a:schemeClr val="tx2">
                  <a:lumMod val="50000"/>
                </a:schemeClr>
              </a:solidFill>
              <a:latin typeface="Arial" panose="020B0604020202020204" pitchFamily="34" charset="0"/>
              <a:cs typeface="Arial" panose="020B0604020202020204" pitchFamily="34" charset="0"/>
            </a:endParaRPr>
          </a:p>
        </p:txBody>
      </p:sp>
      <p:pic>
        <p:nvPicPr>
          <p:cNvPr id="58" name="Picture 57"/>
          <p:cNvPicPr>
            <a:picLocks noChangeAspect="1"/>
          </p:cNvPicPr>
          <p:nvPr/>
        </p:nvPicPr>
        <p:blipFill>
          <a:blip r:embed="rId3"/>
          <a:stretch>
            <a:fillRect/>
          </a:stretch>
        </p:blipFill>
        <p:spPr>
          <a:xfrm>
            <a:off x="4667097" y="616963"/>
            <a:ext cx="2285799" cy="223581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77"/>
                                        </p:tgtEl>
                                        <p:attrNameLst>
                                          <p:attrName>style.visibility</p:attrName>
                                        </p:attrNameLst>
                                      </p:cBhvr>
                                      <p:to>
                                        <p:strVal val="visible"/>
                                      </p:to>
                                    </p:set>
                                    <p:animEffect transition="in" filter="barn(inVertical)">
                                      <p:cBhvr>
                                        <p:cTn id="7" dur="500"/>
                                        <p:tgtEl>
                                          <p:spTgt spid="34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74"/>
                                        </p:tgtEl>
                                        <p:attrNameLst>
                                          <p:attrName>style.visibility</p:attrName>
                                        </p:attrNameLst>
                                      </p:cBhvr>
                                      <p:to>
                                        <p:strVal val="visible"/>
                                      </p:to>
                                    </p:set>
                                    <p:animEffect transition="in" filter="barn(inVertical)">
                                      <p:cBhvr>
                                        <p:cTn id="10" dur="500"/>
                                        <p:tgtEl>
                                          <p:spTgt spid="34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arn(inVertical)">
                                      <p:cBhvr>
                                        <p:cTn id="1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462622"/>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2. LỰC HẤP DẪN</a:t>
            </a:r>
            <a:endParaRPr sz="3000" dirty="0">
              <a:solidFill>
                <a:schemeClr val="tx2">
                  <a:lumMod val="50000"/>
                </a:schemeClr>
              </a:solidFill>
              <a:latin typeface="+mj-lt"/>
            </a:endParaRPr>
          </a:p>
        </p:txBody>
      </p:sp>
      <p:sp>
        <p:nvSpPr>
          <p:cNvPr id="3" name="Google Shape;3643;p45"/>
          <p:cNvSpPr txBox="1">
            <a:spLocks/>
          </p:cNvSpPr>
          <p:nvPr/>
        </p:nvSpPr>
        <p:spPr>
          <a:xfrm>
            <a:off x="-12533" y="1202977"/>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smtClean="0">
                <a:solidFill>
                  <a:schemeClr val="tx2">
                    <a:lumMod val="50000"/>
                  </a:schemeClr>
                </a:solidFill>
                <a:latin typeface="+mn-lt"/>
              </a:rPr>
              <a:t>Tìm hiểu về lực hấp dẫn</a:t>
            </a:r>
            <a:endParaRPr lang="vi-VN" dirty="0">
              <a:solidFill>
                <a:schemeClr val="tx2">
                  <a:lumMod val="50000"/>
                </a:schemeClr>
              </a:solidFill>
              <a:latin typeface="+mn-lt"/>
            </a:endParaRPr>
          </a:p>
        </p:txBody>
      </p:sp>
      <p:pic>
        <p:nvPicPr>
          <p:cNvPr id="54" name="Google Shape;156;p29"/>
          <p:cNvPicPr preferRelativeResize="0"/>
          <p:nvPr/>
        </p:nvPicPr>
        <p:blipFill>
          <a:blip r:embed="rId3">
            <a:alphaModFix/>
          </a:blip>
          <a:stretch>
            <a:fillRect/>
          </a:stretch>
        </p:blipFill>
        <p:spPr>
          <a:xfrm>
            <a:off x="4836496" y="2052617"/>
            <a:ext cx="2715500" cy="2626600"/>
          </a:xfrm>
          <a:prstGeom prst="rect">
            <a:avLst/>
          </a:prstGeom>
          <a:noFill/>
          <a:ln>
            <a:noFill/>
          </a:ln>
        </p:spPr>
      </p:pic>
      <p:pic>
        <p:nvPicPr>
          <p:cNvPr id="55" name="Google Shape;289;p36"/>
          <p:cNvPicPr preferRelativeResize="0"/>
          <p:nvPr/>
        </p:nvPicPr>
        <p:blipFill>
          <a:blip r:embed="rId4">
            <a:alphaModFix/>
          </a:blip>
          <a:stretch>
            <a:fillRect/>
          </a:stretch>
        </p:blipFill>
        <p:spPr>
          <a:xfrm>
            <a:off x="2206651" y="2055511"/>
            <a:ext cx="2246458" cy="2623706"/>
          </a:xfrm>
          <a:prstGeom prst="rect">
            <a:avLst/>
          </a:prstGeom>
          <a:noFill/>
          <a:ln>
            <a:noFill/>
          </a:ln>
        </p:spPr>
      </p:pic>
    </p:spTree>
    <p:extLst>
      <p:ext uri="{BB962C8B-B14F-4D97-AF65-F5344CB8AC3E}">
        <p14:creationId xmlns:p14="http://schemas.microsoft.com/office/powerpoint/2010/main" val="41871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Effect transition="in" filter="barn(inVertical)">
                                      <p:cBhvr>
                                        <p:cTn id="7" dur="500"/>
                                        <p:tgtEl>
                                          <p:spTgt spid="36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par>
                                <p:cTn id="18" presetID="21" presetClass="entr" presetSubtype="1"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heel(1)">
                                      <p:cBhvr>
                                        <p:cTn id="20"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75" name="Google Shape;3463;p39"/>
          <p:cNvSpPr txBox="1">
            <a:spLocks noGrp="1"/>
          </p:cNvSpPr>
          <p:nvPr>
            <p:ph type="title"/>
          </p:nvPr>
        </p:nvSpPr>
        <p:spPr>
          <a:xfrm>
            <a:off x="362737" y="2170124"/>
            <a:ext cx="5116106" cy="1147409"/>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50000"/>
                  </a:schemeClr>
                </a:solidFill>
                <a:latin typeface="+mn-lt"/>
              </a:rPr>
              <a:t>Tại sao khi rụng khỏi cành cây thì quả táo luôn rơi xuống mặt đất?</a:t>
            </a:r>
            <a:endParaRPr sz="2600" b="0" dirty="0">
              <a:solidFill>
                <a:schemeClr val="tx2">
                  <a:lumMod val="50000"/>
                </a:schemeClr>
              </a:solidFill>
              <a:latin typeface="+mn-lt"/>
            </a:endParaRPr>
          </a:p>
        </p:txBody>
      </p:sp>
      <p:sp>
        <p:nvSpPr>
          <p:cNvPr id="76" name="Google Shape;3463;p39"/>
          <p:cNvSpPr txBox="1">
            <a:spLocks/>
          </p:cNvSpPr>
          <p:nvPr/>
        </p:nvSpPr>
        <p:spPr>
          <a:xfrm>
            <a:off x="0" y="651163"/>
            <a:ext cx="9144000" cy="8010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5000"/>
              </a:lnSpc>
            </a:pPr>
            <a:r>
              <a:rPr lang="en-US" dirty="0" smtClean="0">
                <a:solidFill>
                  <a:schemeClr val="tx2">
                    <a:lumMod val="50000"/>
                  </a:schemeClr>
                </a:solidFill>
                <a:latin typeface="+mj-lt"/>
              </a:rPr>
              <a:t>Quan sát Hình 37.2</a:t>
            </a:r>
            <a:endParaRPr lang="en-US" dirty="0">
              <a:solidFill>
                <a:schemeClr val="tx2">
                  <a:lumMod val="50000"/>
                </a:schemeClr>
              </a:solidFill>
              <a:latin typeface="+mj-lt"/>
            </a:endParaRPr>
          </a:p>
        </p:txBody>
      </p:sp>
      <p:pic>
        <p:nvPicPr>
          <p:cNvPr id="77" name="Picture 76"/>
          <p:cNvPicPr>
            <a:picLocks noChangeAspect="1"/>
          </p:cNvPicPr>
          <p:nvPr/>
        </p:nvPicPr>
        <p:blipFill>
          <a:blip r:embed="rId3"/>
          <a:stretch>
            <a:fillRect/>
          </a:stretch>
        </p:blipFill>
        <p:spPr>
          <a:xfrm>
            <a:off x="5478843" y="1360264"/>
            <a:ext cx="3423332" cy="3470327"/>
          </a:xfrm>
          <a:prstGeom prst="rect">
            <a:avLst/>
          </a:prstGeom>
          <a:ln>
            <a:noFill/>
          </a:ln>
          <a:effectLst>
            <a:softEdge rad="112500"/>
          </a:effectLst>
        </p:spPr>
      </p:pic>
    </p:spTree>
    <p:extLst>
      <p:ext uri="{BB962C8B-B14F-4D97-AF65-F5344CB8AC3E}">
        <p14:creationId xmlns:p14="http://schemas.microsoft.com/office/powerpoint/2010/main" val="156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down)">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276110" y="1482435"/>
            <a:ext cx="5116106" cy="1615945"/>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50000"/>
                  </a:schemeClr>
                </a:solidFill>
                <a:latin typeface="+mn-lt"/>
              </a:rPr>
              <a:t>Khi rụng khỏi cành cây thì quả táo luôn rơi xuống mặt đất do tác dụng của lực hút trái đất. </a:t>
            </a:r>
            <a:endParaRPr sz="2600" b="0" dirty="0">
              <a:solidFill>
                <a:schemeClr val="tx2">
                  <a:lumMod val="50000"/>
                </a:schemeClr>
              </a:solidFill>
              <a:latin typeface="+mn-lt"/>
            </a:endParaRPr>
          </a:p>
        </p:txBody>
      </p:sp>
      <p:pic>
        <p:nvPicPr>
          <p:cNvPr id="15" name="Google Shape;1002;p62"/>
          <p:cNvPicPr preferRelativeResize="0"/>
          <p:nvPr/>
        </p:nvPicPr>
        <p:blipFill>
          <a:blip r:embed="rId3">
            <a:alphaModFix/>
          </a:blip>
          <a:stretch>
            <a:fillRect/>
          </a:stretch>
        </p:blipFill>
        <p:spPr>
          <a:xfrm>
            <a:off x="-4964728" y="9150237"/>
            <a:ext cx="2981624" cy="1188300"/>
          </a:xfrm>
          <a:prstGeom prst="rect">
            <a:avLst/>
          </a:prstGeom>
          <a:noFill/>
          <a:ln>
            <a:noFill/>
          </a:ln>
        </p:spPr>
      </p:pic>
      <p:pic>
        <p:nvPicPr>
          <p:cNvPr id="3" name="Picture 2"/>
          <p:cNvPicPr>
            <a:picLocks noChangeAspect="1"/>
          </p:cNvPicPr>
          <p:nvPr/>
        </p:nvPicPr>
        <p:blipFill>
          <a:blip r:embed="rId4"/>
          <a:stretch>
            <a:fillRect/>
          </a:stretch>
        </p:blipFill>
        <p:spPr>
          <a:xfrm>
            <a:off x="5558470" y="555243"/>
            <a:ext cx="3018752" cy="3470327"/>
          </a:xfrm>
          <a:prstGeom prst="ellipse">
            <a:avLst/>
          </a:prstGeom>
          <a:ln>
            <a:noFill/>
          </a:ln>
          <a:effectLst>
            <a:softEdge rad="112500"/>
          </a:effectLst>
        </p:spPr>
      </p:pic>
    </p:spTree>
    <p:extLst>
      <p:ext uri="{BB962C8B-B14F-4D97-AF65-F5344CB8AC3E}">
        <p14:creationId xmlns:p14="http://schemas.microsoft.com/office/powerpoint/2010/main" val="29147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463"/>
                                        </p:tgtEl>
                                        <p:attrNameLst>
                                          <p:attrName>style.visibility</p:attrName>
                                        </p:attrNameLst>
                                      </p:cBhvr>
                                      <p:to>
                                        <p:strVal val="visible"/>
                                      </p:to>
                                    </p:set>
                                    <p:anim calcmode="lin" valueType="num">
                                      <p:cBhvr>
                                        <p:cTn id="12" dur="1000" fill="hold"/>
                                        <p:tgtEl>
                                          <p:spTgt spid="3463"/>
                                        </p:tgtEl>
                                        <p:attrNameLst>
                                          <p:attrName>ppt_w</p:attrName>
                                        </p:attrNameLst>
                                      </p:cBhvr>
                                      <p:tavLst>
                                        <p:tav tm="0">
                                          <p:val>
                                            <p:fltVal val="0"/>
                                          </p:val>
                                        </p:tav>
                                        <p:tav tm="100000">
                                          <p:val>
                                            <p:strVal val="#ppt_w"/>
                                          </p:val>
                                        </p:tav>
                                      </p:tavLst>
                                    </p:anim>
                                    <p:anim calcmode="lin" valueType="num">
                                      <p:cBhvr>
                                        <p:cTn id="13" dur="1000" fill="hold"/>
                                        <p:tgtEl>
                                          <p:spTgt spid="3463"/>
                                        </p:tgtEl>
                                        <p:attrNameLst>
                                          <p:attrName>ppt_h</p:attrName>
                                        </p:attrNameLst>
                                      </p:cBhvr>
                                      <p:tavLst>
                                        <p:tav tm="0">
                                          <p:val>
                                            <p:fltVal val="0"/>
                                          </p:val>
                                        </p:tav>
                                        <p:tav tm="100000">
                                          <p:val>
                                            <p:strVal val="#ppt_h"/>
                                          </p:val>
                                        </p:tav>
                                      </p:tavLst>
                                    </p:anim>
                                    <p:anim calcmode="lin" valueType="num">
                                      <p:cBhvr>
                                        <p:cTn id="14" dur="1000" fill="hold"/>
                                        <p:tgtEl>
                                          <p:spTgt spid="3463"/>
                                        </p:tgtEl>
                                        <p:attrNameLst>
                                          <p:attrName>style.rotation</p:attrName>
                                        </p:attrNameLst>
                                      </p:cBhvr>
                                      <p:tavLst>
                                        <p:tav tm="0">
                                          <p:val>
                                            <p:fltVal val="90"/>
                                          </p:val>
                                        </p:tav>
                                        <p:tav tm="100000">
                                          <p:val>
                                            <p:fltVal val="0"/>
                                          </p:val>
                                        </p:tav>
                                      </p:tavLst>
                                    </p:anim>
                                    <p:animEffect transition="in" filter="fade">
                                      <p:cBhvr>
                                        <p:cTn id="15" dur="1000"/>
                                        <p:tgtEl>
                                          <p:spTgt spid="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grpSp>
        <p:nvGrpSpPr>
          <p:cNvPr id="3748" name="Google Shape;3748;p51"/>
          <p:cNvGrpSpPr/>
          <p:nvPr/>
        </p:nvGrpSpPr>
        <p:grpSpPr>
          <a:xfrm flipH="1">
            <a:off x="3682158" y="4546274"/>
            <a:ext cx="2435769" cy="1170190"/>
            <a:chOff x="4178350" y="2375050"/>
            <a:chExt cx="938350" cy="515775"/>
          </a:xfrm>
        </p:grpSpPr>
        <p:sp>
          <p:nvSpPr>
            <p:cNvPr id="3749" name="Google Shape;3749;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51"/>
          <p:cNvGrpSpPr/>
          <p:nvPr/>
        </p:nvGrpSpPr>
        <p:grpSpPr>
          <a:xfrm>
            <a:off x="4776413" y="3724663"/>
            <a:ext cx="700450" cy="636075"/>
            <a:chOff x="3652400" y="3788700"/>
            <a:chExt cx="700450" cy="636075"/>
          </a:xfrm>
        </p:grpSpPr>
        <p:sp>
          <p:nvSpPr>
            <p:cNvPr id="3757" name="Google Shape;3757;p5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463;p39"/>
          <p:cNvSpPr txBox="1">
            <a:spLocks noGrp="1"/>
          </p:cNvSpPr>
          <p:nvPr>
            <p:ph type="title"/>
          </p:nvPr>
        </p:nvSpPr>
        <p:spPr>
          <a:xfrm>
            <a:off x="1116741" y="1138026"/>
            <a:ext cx="7465443" cy="1147409"/>
          </a:xfrm>
          <a:prstGeom prst="rect">
            <a:avLst/>
          </a:prstGeom>
        </p:spPr>
        <p:txBody>
          <a:bodyPr spcFirstLastPara="1" wrap="square" lIns="91425" tIns="91425" rIns="91425" bIns="91425" anchor="t" anchorCtr="0">
            <a:noAutofit/>
          </a:bodyPr>
          <a:lstStyle/>
          <a:p>
            <a:pPr lvl="0" algn="l" rtl="0">
              <a:lnSpc>
                <a:spcPts val="3800"/>
              </a:lnSpc>
              <a:spcBef>
                <a:spcPts val="0"/>
              </a:spcBef>
              <a:spcAft>
                <a:spcPts val="0"/>
              </a:spcAft>
            </a:pPr>
            <a:r>
              <a:rPr lang="en" sz="2600" b="0" dirty="0" smtClean="0">
                <a:solidFill>
                  <a:schemeClr val="tx2">
                    <a:lumMod val="50000"/>
                  </a:schemeClr>
                </a:solidFill>
                <a:latin typeface="+mn-lt"/>
              </a:rPr>
              <a:t>Mọi vật có khối lượng đều hút nhau một lực.</a:t>
            </a:r>
            <a:br>
              <a:rPr lang="en" sz="2600" b="0" dirty="0" smtClean="0">
                <a:solidFill>
                  <a:schemeClr val="tx2">
                    <a:lumMod val="50000"/>
                  </a:schemeClr>
                </a:solidFill>
                <a:latin typeface="+mn-lt"/>
              </a:rPr>
            </a:br>
            <a:r>
              <a:rPr lang="en" sz="2600" b="0" dirty="0" smtClean="0">
                <a:solidFill>
                  <a:schemeClr val="tx2">
                    <a:lumMod val="50000"/>
                  </a:schemeClr>
                </a:solidFill>
                <a:latin typeface="+mn-lt"/>
              </a:rPr>
              <a:t>Lực hút này được gọi là lực hấp dẫn.</a:t>
            </a:r>
            <a:br>
              <a:rPr lang="en" sz="2600" b="0" dirty="0" smtClean="0">
                <a:solidFill>
                  <a:schemeClr val="tx2">
                    <a:lumMod val="50000"/>
                  </a:schemeClr>
                </a:solidFill>
                <a:latin typeface="+mn-lt"/>
              </a:rPr>
            </a:br>
            <a:endParaRPr sz="2600" b="0" dirty="0">
              <a:solidFill>
                <a:schemeClr val="tx2">
                  <a:lumMod val="50000"/>
                </a:schemeClr>
              </a:solidFill>
              <a:latin typeface="+mn-lt"/>
            </a:endParaRPr>
          </a:p>
        </p:txBody>
      </p:sp>
      <p:pic>
        <p:nvPicPr>
          <p:cNvPr id="34" name="Google Shape;997;p62"/>
          <p:cNvPicPr preferRelativeResize="0"/>
          <p:nvPr/>
        </p:nvPicPr>
        <p:blipFill>
          <a:blip r:embed="rId3">
            <a:alphaModFix/>
          </a:blip>
          <a:stretch>
            <a:fillRect/>
          </a:stretch>
        </p:blipFill>
        <p:spPr>
          <a:xfrm>
            <a:off x="3057754" y="2338477"/>
            <a:ext cx="2612650" cy="18666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21" name="Title 1"/>
          <p:cNvSpPr>
            <a:spLocks noGrp="1"/>
          </p:cNvSpPr>
          <p:nvPr>
            <p:ph type="title"/>
          </p:nvPr>
        </p:nvSpPr>
        <p:spPr>
          <a:xfrm>
            <a:off x="0" y="801782"/>
            <a:ext cx="9144000" cy="572700"/>
          </a:xfrm>
        </p:spPr>
        <p:txBody>
          <a:bodyPr/>
          <a:lstStyle/>
          <a:p>
            <a:pPr algn="ctr"/>
            <a:r>
              <a:rPr lang="en-US" dirty="0" smtClean="0">
                <a:solidFill>
                  <a:schemeClr val="tx2">
                    <a:lumMod val="50000"/>
                  </a:schemeClr>
                </a:solidFill>
                <a:latin typeface="+mj-lt"/>
              </a:rPr>
              <a:t>Thảo luận và trả lời câu hỏi </a:t>
            </a:r>
            <a:endParaRPr lang="en-US" dirty="0">
              <a:solidFill>
                <a:schemeClr val="tx2">
                  <a:lumMod val="50000"/>
                </a:schemeClr>
              </a:solidFill>
              <a:latin typeface="+mj-lt"/>
            </a:endParaRPr>
          </a:p>
        </p:txBody>
      </p:sp>
      <p:pic>
        <p:nvPicPr>
          <p:cNvPr id="22"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960385" y="537674"/>
            <a:ext cx="1286048" cy="1359838"/>
          </a:xfrm>
          <a:prstGeom prst="rect">
            <a:avLst/>
          </a:prstGeom>
        </p:spPr>
      </p:pic>
      <p:sp>
        <p:nvSpPr>
          <p:cNvPr id="23" name="TextBox 33"/>
          <p:cNvSpPr txBox="1"/>
          <p:nvPr/>
        </p:nvSpPr>
        <p:spPr>
          <a:xfrm>
            <a:off x="1121390" y="697427"/>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
        <p:nvSpPr>
          <p:cNvPr id="24" name="Rectangle 23"/>
          <p:cNvSpPr/>
          <p:nvPr/>
        </p:nvSpPr>
        <p:spPr>
          <a:xfrm>
            <a:off x="424280" y="2069135"/>
            <a:ext cx="5676597" cy="1477328"/>
          </a:xfrm>
          <a:prstGeom prst="rect">
            <a:avLst/>
          </a:prstGeom>
        </p:spPr>
        <p:txBody>
          <a:bodyPr wrap="square">
            <a:spAutoFit/>
          </a:bodyPr>
          <a:lstStyle/>
          <a:p>
            <a:pPr algn="just">
              <a:lnSpc>
                <a:spcPts val="3600"/>
              </a:lnSpc>
            </a:pPr>
            <a:r>
              <a:rPr lang="vi-VN"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Có hai quyển sách nằm trên mặt bàn như hình vẽ, hãy cho biết giữa chúng có lực hấp dẫn không?</a:t>
            </a:r>
            <a:endPar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6160312" y="1635728"/>
            <a:ext cx="2478939" cy="25050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136132" y="610377"/>
            <a:ext cx="2925166" cy="2756414"/>
          </a:xfrm>
          <a:prstGeom prst="rect">
            <a:avLst/>
          </a:prstGeom>
          <a:ln>
            <a:noFill/>
          </a:ln>
          <a:effectLst>
            <a:softEdge rad="112500"/>
          </a:effectLst>
        </p:spPr>
      </p:pic>
      <p:sp>
        <p:nvSpPr>
          <p:cNvPr id="5" name="Rectangle 4"/>
          <p:cNvSpPr/>
          <p:nvPr/>
        </p:nvSpPr>
        <p:spPr>
          <a:xfrm>
            <a:off x="694946" y="1028568"/>
            <a:ext cx="3723436" cy="1554272"/>
          </a:xfrm>
          <a:prstGeom prst="rect">
            <a:avLst/>
          </a:prstGeom>
        </p:spPr>
        <p:txBody>
          <a:bodyPr wrap="square">
            <a:spAutoFit/>
          </a:bodyPr>
          <a:lstStyle/>
          <a:p>
            <a:pPr algn="just">
              <a:lnSpc>
                <a:spcPts val="3800"/>
              </a:lnSpc>
            </a:pPr>
            <a:r>
              <a:rPr lang="en-US" sz="2600" dirty="0">
                <a:solidFill>
                  <a:schemeClr val="tx2">
                    <a:lumMod val="50000"/>
                  </a:schemeClr>
                </a:solidFill>
                <a:latin typeface="+mj-lt"/>
                <a:ea typeface="Calibri" panose="020F0502020204030204" pitchFamily="34" charset="0"/>
              </a:rPr>
              <a:t>Hai quyển sách nằm trên mặt bàn thì có lực hấp dẫn giữa chúng.</a:t>
            </a:r>
            <a:endParaRPr lang="en-US" sz="2600" dirty="0">
              <a:solidFill>
                <a:schemeClr val="tx2">
                  <a:lumMod val="50000"/>
                </a:schemeClr>
              </a:solidFill>
              <a:latin typeface="+mj-lt"/>
            </a:endParaRPr>
          </a:p>
        </p:txBody>
      </p:sp>
      <p:pic>
        <p:nvPicPr>
          <p:cNvPr id="10" name="Picture 41">
            <a:extLst>
              <a:ext uri="{FF2B5EF4-FFF2-40B4-BE49-F238E27FC236}">
                <a16:creationId xmlns:a16="http://schemas.microsoft.com/office/drawing/2014/main" xmlns="" id="{D2886F1F-A2D6-42FF-A0D4-E3E5AABEFC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556664" y="2582840"/>
            <a:ext cx="2363214" cy="2260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462622"/>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3. TRỌNG LƯỢNG CỦA MỘT VẬT</a:t>
            </a:r>
            <a:endParaRPr sz="3000" dirty="0">
              <a:solidFill>
                <a:schemeClr val="tx2">
                  <a:lumMod val="50000"/>
                </a:schemeClr>
              </a:solidFill>
              <a:latin typeface="+mj-lt"/>
            </a:endParaRPr>
          </a:p>
        </p:txBody>
      </p:sp>
      <p:sp>
        <p:nvSpPr>
          <p:cNvPr id="3" name="Google Shape;3643;p45"/>
          <p:cNvSpPr txBox="1">
            <a:spLocks/>
          </p:cNvSpPr>
          <p:nvPr/>
        </p:nvSpPr>
        <p:spPr>
          <a:xfrm>
            <a:off x="-12533" y="1202977"/>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smtClean="0">
                <a:solidFill>
                  <a:schemeClr val="tx2">
                    <a:lumMod val="50000"/>
                  </a:schemeClr>
                </a:solidFill>
                <a:latin typeface="+mn-lt"/>
              </a:rPr>
              <a:t>Tìm hiểu về trọng lượng của vật</a:t>
            </a:r>
            <a:endParaRPr lang="vi-VN" dirty="0">
              <a:solidFill>
                <a:schemeClr val="tx2">
                  <a:lumMod val="50000"/>
                </a:schemeClr>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83628" y="1852647"/>
            <a:ext cx="2176744" cy="2803768"/>
          </a:xfrm>
          <a:prstGeom prst="rect">
            <a:avLst/>
          </a:prstGeom>
        </p:spPr>
      </p:pic>
    </p:spTree>
    <p:extLst>
      <p:ext uri="{BB962C8B-B14F-4D97-AF65-F5344CB8AC3E}">
        <p14:creationId xmlns:p14="http://schemas.microsoft.com/office/powerpoint/2010/main" val="41565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Effect transition="in" filter="barn(inVertical)">
                                      <p:cBhvr>
                                        <p:cTn id="7" dur="500"/>
                                        <p:tgtEl>
                                          <p:spTgt spid="36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2" name="Title 1"/>
          <p:cNvSpPr>
            <a:spLocks noGrp="1"/>
          </p:cNvSpPr>
          <p:nvPr>
            <p:ph type="title"/>
          </p:nvPr>
        </p:nvSpPr>
        <p:spPr>
          <a:xfrm>
            <a:off x="0" y="969595"/>
            <a:ext cx="9144000" cy="572700"/>
          </a:xfrm>
        </p:spPr>
        <p:txBody>
          <a:bodyPr/>
          <a:lstStyle/>
          <a:p>
            <a:pPr algn="ctr"/>
            <a:r>
              <a:rPr lang="en-US" dirty="0" smtClean="0">
                <a:solidFill>
                  <a:schemeClr val="tx2">
                    <a:lumMod val="50000"/>
                  </a:schemeClr>
                </a:solidFill>
                <a:latin typeface="+mj-lt"/>
              </a:rPr>
              <a:t>Quan sát Hình 37.a, 37.b</a:t>
            </a:r>
            <a:endParaRPr lang="en-US" dirty="0">
              <a:solidFill>
                <a:schemeClr val="tx2">
                  <a:lumMod val="50000"/>
                </a:schemeClr>
              </a:solidFill>
              <a:latin typeface="+mj-lt"/>
            </a:endParaRPr>
          </a:p>
        </p:txBody>
      </p:sp>
      <p:sp>
        <p:nvSpPr>
          <p:cNvPr id="3" name="Rectangle 2"/>
          <p:cNvSpPr/>
          <p:nvPr/>
        </p:nvSpPr>
        <p:spPr>
          <a:xfrm>
            <a:off x="955964" y="1821455"/>
            <a:ext cx="7232072" cy="2528897"/>
          </a:xfrm>
          <a:prstGeom prst="rect">
            <a:avLst/>
          </a:prstGeom>
        </p:spPr>
        <p:txBody>
          <a:bodyPr wrap="square">
            <a:spAutoFit/>
          </a:bodyPr>
          <a:lstStyle/>
          <a:p>
            <a:pPr marL="457200" indent="-457200" algn="just">
              <a:lnSpc>
                <a:spcPts val="3600"/>
              </a:lnSpc>
              <a:spcAft>
                <a:spcPts val="1000"/>
              </a:spcAft>
              <a:buFont typeface="Arial" panose="020B0604020202020204" pitchFamily="34" charset="0"/>
              <a:buChar char="•"/>
            </a:pPr>
            <a:r>
              <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Em có nhận xét gì về sự biến dạng của lò xo khi treo quả nặng vào nó? Nguyên nhân của sự biển dạng này là gì?</a:t>
            </a:r>
          </a:p>
          <a:p>
            <a:pPr marL="457200" indent="-457200" algn="just">
              <a:lnSpc>
                <a:spcPts val="3600"/>
              </a:lnSpc>
              <a:buFont typeface="Arial" panose="020B0604020202020204" pitchFamily="34" charset="0"/>
              <a:buChar char="•"/>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Khi </a:t>
            </a:r>
            <a:r>
              <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thả viên phấn ở độ cao nào đó thì viên phấn sẽ chuyển động như thế nào? Tại sao?</a:t>
            </a:r>
          </a:p>
        </p:txBody>
      </p:sp>
    </p:spTree>
    <p:extLst>
      <p:ext uri="{BB962C8B-B14F-4D97-AF65-F5344CB8AC3E}">
        <p14:creationId xmlns:p14="http://schemas.microsoft.com/office/powerpoint/2010/main" val="22750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94945" y="643738"/>
            <a:ext cx="7146950" cy="3911612"/>
          </a:xfrm>
          <a:prstGeom prst="rect">
            <a:avLst/>
          </a:prstGeom>
        </p:spPr>
      </p:pic>
    </p:spTree>
    <p:extLst>
      <p:ext uri="{BB962C8B-B14F-4D97-AF65-F5344CB8AC3E}">
        <p14:creationId xmlns:p14="http://schemas.microsoft.com/office/powerpoint/2010/main" val="24119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3435" name="Google Shape;3435;p36"/>
          <p:cNvSpPr txBox="1">
            <a:spLocks noGrp="1"/>
          </p:cNvSpPr>
          <p:nvPr>
            <p:ph type="title"/>
          </p:nvPr>
        </p:nvSpPr>
        <p:spPr>
          <a:xfrm>
            <a:off x="0" y="54575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KHỞI ĐỘNG</a:t>
            </a:r>
            <a:endParaRPr sz="3000" dirty="0">
              <a:solidFill>
                <a:schemeClr val="tx2">
                  <a:lumMod val="50000"/>
                </a:schemeClr>
              </a:solidFill>
              <a:latin typeface="+mj-lt"/>
            </a:endParaRPr>
          </a:p>
        </p:txBody>
      </p:sp>
      <p:sp>
        <p:nvSpPr>
          <p:cNvPr id="3" name="Rectangle 2"/>
          <p:cNvSpPr/>
          <p:nvPr/>
        </p:nvSpPr>
        <p:spPr>
          <a:xfrm>
            <a:off x="182880" y="1433004"/>
            <a:ext cx="6137453" cy="3278590"/>
          </a:xfrm>
          <a:prstGeom prst="rect">
            <a:avLst/>
          </a:prstGeom>
        </p:spPr>
        <p:txBody>
          <a:bodyPr wrap="square">
            <a:spAutoFit/>
          </a:bodyPr>
          <a:lstStyle/>
          <a:p>
            <a:pPr marL="342900" indent="-342900" algn="just">
              <a:lnSpc>
                <a:spcPts val="3600"/>
              </a:lnSpc>
              <a:buFont typeface="Arial" panose="020B0604020202020204" pitchFamily="34" charset="0"/>
              <a:buChar char="•"/>
            </a:pPr>
            <a:r>
              <a:rPr lang="en-US" sz="2400" dirty="0">
                <a:solidFill>
                  <a:schemeClr val="tx2">
                    <a:lumMod val="50000"/>
                  </a:schemeClr>
                </a:solidFill>
                <a:latin typeface="+mj-lt"/>
                <a:ea typeface="Calibri" panose="020F0502020204030204" pitchFamily="34" charset="0"/>
              </a:rPr>
              <a:t>Newton là một nhà bác học vĩ </a:t>
            </a:r>
            <a:r>
              <a:rPr lang="en-US" sz="2400" dirty="0" smtClean="0">
                <a:solidFill>
                  <a:schemeClr val="tx2">
                    <a:lumMod val="50000"/>
                  </a:schemeClr>
                </a:solidFill>
                <a:latin typeface="+mj-lt"/>
                <a:ea typeface="Calibri" panose="020F0502020204030204" pitchFamily="34" charset="0"/>
              </a:rPr>
              <a:t>đại. Khi Niu-tơn </a:t>
            </a:r>
            <a:r>
              <a:rPr lang="en-US" sz="2400" dirty="0">
                <a:solidFill>
                  <a:schemeClr val="tx2">
                    <a:lumMod val="50000"/>
                  </a:schemeClr>
                </a:solidFill>
                <a:latin typeface="+mj-lt"/>
                <a:ea typeface="Calibri" panose="020F0502020204030204" pitchFamily="34" charset="0"/>
              </a:rPr>
              <a:t>đang ngồi suy nghĩ dưới bóng mát của một cây táo thì thấy một quả táo chín rơi. </a:t>
            </a:r>
            <a:r>
              <a:rPr lang="en-US" sz="2400" dirty="0" smtClean="0">
                <a:solidFill>
                  <a:schemeClr val="tx2">
                    <a:lumMod val="50000"/>
                  </a:schemeClr>
                </a:solidFill>
                <a:latin typeface="+mj-lt"/>
                <a:ea typeface="Calibri" panose="020F0502020204030204" pitchFamily="34" charset="0"/>
              </a:rPr>
              <a:t>Hiện tượng </a:t>
            </a:r>
            <a:r>
              <a:rPr lang="en-US" sz="2400" dirty="0">
                <a:solidFill>
                  <a:schemeClr val="tx2">
                    <a:lumMod val="50000"/>
                  </a:schemeClr>
                </a:solidFill>
                <a:latin typeface="+mj-lt"/>
                <a:ea typeface="Calibri" panose="020F0502020204030204" pitchFamily="34" charset="0"/>
              </a:rPr>
              <a:t>này đã làm ông nảy sinh ý tưởng </a:t>
            </a:r>
            <a:r>
              <a:rPr lang="en-US" sz="2400" dirty="0" smtClean="0">
                <a:solidFill>
                  <a:schemeClr val="tx2">
                    <a:lumMod val="50000"/>
                  </a:schemeClr>
                </a:solidFill>
                <a:latin typeface="+mj-lt"/>
                <a:ea typeface="Calibri" panose="020F0502020204030204" pitchFamily="34" charset="0"/>
              </a:rPr>
              <a:t>về lực.</a:t>
            </a:r>
          </a:p>
          <a:p>
            <a:pPr marL="342900" indent="-342900" algn="just">
              <a:lnSpc>
                <a:spcPts val="3600"/>
              </a:lnSpc>
              <a:buFont typeface="Arial" panose="020B0604020202020204" pitchFamily="34" charset="0"/>
              <a:buChar char="•"/>
            </a:pPr>
            <a:r>
              <a:rPr lang="en-US" sz="2400" dirty="0" smtClean="0">
                <a:solidFill>
                  <a:schemeClr val="tx2">
                    <a:lumMod val="50000"/>
                  </a:schemeClr>
                </a:solidFill>
                <a:latin typeface="+mj-lt"/>
                <a:ea typeface="Calibri" panose="020F0502020204030204" pitchFamily="34" charset="0"/>
              </a:rPr>
              <a:t>Vậy </a:t>
            </a:r>
            <a:r>
              <a:rPr lang="en-US" sz="2400" dirty="0">
                <a:solidFill>
                  <a:schemeClr val="tx2">
                    <a:lumMod val="50000"/>
                  </a:schemeClr>
                </a:solidFill>
                <a:latin typeface="+mj-lt"/>
                <a:ea typeface="Calibri" panose="020F0502020204030204" pitchFamily="34" charset="0"/>
              </a:rPr>
              <a:t>khi thả một vật đang </a:t>
            </a:r>
            <a:r>
              <a:rPr lang="en-US" sz="2400" dirty="0" smtClean="0">
                <a:solidFill>
                  <a:schemeClr val="tx2">
                    <a:lumMod val="50000"/>
                  </a:schemeClr>
                </a:solidFill>
                <a:latin typeface="+mj-lt"/>
                <a:ea typeface="Calibri" panose="020F0502020204030204" pitchFamily="34" charset="0"/>
              </a:rPr>
              <a:t>cầm </a:t>
            </a:r>
            <a:r>
              <a:rPr lang="en-US" sz="2400" dirty="0">
                <a:solidFill>
                  <a:schemeClr val="tx2">
                    <a:lumMod val="50000"/>
                  </a:schemeClr>
                </a:solidFill>
                <a:latin typeface="+mj-lt"/>
                <a:ea typeface="Calibri" panose="020F0502020204030204" pitchFamily="34" charset="0"/>
              </a:rPr>
              <a:t>trên tay thì vật đó rơi xuống. Tại sao lại như vậy?</a:t>
            </a:r>
          </a:p>
        </p:txBody>
      </p:sp>
      <p:pic>
        <p:nvPicPr>
          <p:cNvPr id="4" name="Picture 3"/>
          <p:cNvPicPr>
            <a:picLocks noChangeAspect="1"/>
          </p:cNvPicPr>
          <p:nvPr/>
        </p:nvPicPr>
        <p:blipFill>
          <a:blip r:embed="rId3"/>
          <a:stretch>
            <a:fillRect/>
          </a:stretch>
        </p:blipFill>
        <p:spPr>
          <a:xfrm>
            <a:off x="7073799" y="3846412"/>
            <a:ext cx="1470772" cy="1297088"/>
          </a:xfrm>
          <a:prstGeom prst="rect">
            <a:avLst/>
          </a:prstGeom>
        </p:spPr>
      </p:pic>
      <p:pic>
        <p:nvPicPr>
          <p:cNvPr id="5" name="Picture 4"/>
          <p:cNvPicPr>
            <a:picLocks noChangeAspect="1"/>
          </p:cNvPicPr>
          <p:nvPr/>
        </p:nvPicPr>
        <p:blipFill>
          <a:blip r:embed="rId4"/>
          <a:stretch>
            <a:fillRect/>
          </a:stretch>
        </p:blipFill>
        <p:spPr>
          <a:xfrm>
            <a:off x="6386170" y="1353312"/>
            <a:ext cx="2691992" cy="2582266"/>
          </a:xfrm>
          <a:prstGeom prst="rect">
            <a:avLst/>
          </a:prstGeom>
        </p:spPr>
      </p:pic>
      <p:pic>
        <p:nvPicPr>
          <p:cNvPr id="8" name="Picture 2">
            <a:extLst>
              <a:ext uri="{FF2B5EF4-FFF2-40B4-BE49-F238E27FC236}">
                <a16:creationId xmlns:a16="http://schemas.microsoft.com/office/drawing/2014/main" xmlns="" id="{5AE0AB7B-E8BC-458A-B550-6F6D86EEBD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64137" y="1134673"/>
            <a:ext cx="780055" cy="861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35"/>
                                        </p:tgtEl>
                                        <p:attrNameLst>
                                          <p:attrName>style.visibility</p:attrName>
                                        </p:attrNameLst>
                                      </p:cBhvr>
                                      <p:to>
                                        <p:strVal val="visible"/>
                                      </p:to>
                                    </p:set>
                                    <p:animEffect transition="in" filter="barn(inVertical)">
                                      <p:cBhvr>
                                        <p:cTn id="12" dur="500"/>
                                        <p:tgtEl>
                                          <p:spTgt spid="34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7" name="Rectangle 6"/>
          <p:cNvSpPr/>
          <p:nvPr/>
        </p:nvSpPr>
        <p:spPr>
          <a:xfrm>
            <a:off x="226530" y="1310904"/>
            <a:ext cx="4988965" cy="2970300"/>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a:solidFill>
                  <a:schemeClr val="tx2">
                    <a:lumMod val="50000"/>
                  </a:schemeClr>
                </a:solidFill>
                <a:latin typeface="+mn-lt"/>
                <a:ea typeface="Calibri" panose="020F0502020204030204" pitchFamily="34" charset="0"/>
              </a:rPr>
              <a:t>Khi treo quả nặng vào lò xo thì lò xo bị dãn ra. </a:t>
            </a:r>
            <a:endParaRPr lang="en-US" sz="2600" dirty="0" smtClean="0">
              <a:solidFill>
                <a:schemeClr val="tx2">
                  <a:lumMod val="50000"/>
                </a:schemeClr>
              </a:solidFill>
              <a:latin typeface="+mn-lt"/>
              <a:ea typeface="Calibri" panose="020F0502020204030204" pitchFamily="34" charset="0"/>
            </a:endParaRPr>
          </a:p>
          <a:p>
            <a:pPr marL="457200" indent="-457200" algn="just">
              <a:lnSpc>
                <a:spcPts val="3800"/>
              </a:lnSpc>
              <a:buFont typeface="Arial" panose="020B0604020202020204" pitchFamily="34" charset="0"/>
              <a:buChar char="•"/>
            </a:pPr>
            <a:r>
              <a:rPr lang="en-US" sz="2600" dirty="0" smtClean="0">
                <a:solidFill>
                  <a:schemeClr val="tx2">
                    <a:lumMod val="50000"/>
                  </a:schemeClr>
                </a:solidFill>
                <a:latin typeface="+mn-lt"/>
                <a:ea typeface="Calibri" panose="020F0502020204030204" pitchFamily="34" charset="0"/>
              </a:rPr>
              <a:t>Nguyên </a:t>
            </a:r>
            <a:r>
              <a:rPr lang="en-US" sz="2600" dirty="0">
                <a:solidFill>
                  <a:schemeClr val="tx2">
                    <a:lumMod val="50000"/>
                  </a:schemeClr>
                </a:solidFill>
                <a:latin typeface="+mn-lt"/>
                <a:ea typeface="Calibri" panose="020F0502020204030204" pitchFamily="34" charset="0"/>
              </a:rPr>
              <a:t>nhân của sự biến dạng này là do quả nặng chịu tác dụng lực hút Trái Đất nên đã kéo lò xo làm lò xo dẫn ra.</a:t>
            </a:r>
          </a:p>
        </p:txBody>
      </p:sp>
      <p:pic>
        <p:nvPicPr>
          <p:cNvPr id="2" name="Picture 1"/>
          <p:cNvPicPr>
            <a:picLocks noChangeAspect="1"/>
          </p:cNvPicPr>
          <p:nvPr/>
        </p:nvPicPr>
        <p:blipFill>
          <a:blip r:embed="rId3"/>
          <a:stretch>
            <a:fillRect/>
          </a:stretch>
        </p:blipFill>
        <p:spPr>
          <a:xfrm>
            <a:off x="5215495" y="1032710"/>
            <a:ext cx="3482278" cy="3526688"/>
          </a:xfrm>
          <a:prstGeom prst="ellipse">
            <a:avLst/>
          </a:prstGeom>
          <a:ln>
            <a:noFill/>
          </a:ln>
          <a:effectLst>
            <a:softEdge rad="112500"/>
          </a:effectLst>
        </p:spPr>
      </p:pic>
    </p:spTree>
    <p:extLst>
      <p:ext uri="{BB962C8B-B14F-4D97-AF65-F5344CB8AC3E}">
        <p14:creationId xmlns:p14="http://schemas.microsoft.com/office/powerpoint/2010/main" val="10486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5" name="Rectangle 4"/>
          <p:cNvSpPr/>
          <p:nvPr/>
        </p:nvSpPr>
        <p:spPr>
          <a:xfrm>
            <a:off x="563271" y="1659054"/>
            <a:ext cx="4359857" cy="1554272"/>
          </a:xfrm>
          <a:prstGeom prst="rect">
            <a:avLst/>
          </a:prstGeom>
        </p:spPr>
        <p:txBody>
          <a:bodyPr wrap="square">
            <a:spAutoFit/>
          </a:bodyPr>
          <a:lstStyle/>
          <a:p>
            <a:pPr algn="just">
              <a:lnSpc>
                <a:spcPts val="3800"/>
              </a:lnSpc>
            </a:pPr>
            <a:r>
              <a:rPr lang="vi-VN" sz="2600" dirty="0">
                <a:solidFill>
                  <a:schemeClr val="tx2">
                    <a:lumMod val="50000"/>
                  </a:schemeClr>
                </a:solidFill>
                <a:latin typeface="+mn-lt"/>
                <a:ea typeface="Calibri" panose="020F0502020204030204" pitchFamily="34" charset="0"/>
              </a:rPr>
              <a:t>Viên phấn sẽ chuyển động rơi xuống đất vì bị Trái Đất tác dụng một lực hút.</a:t>
            </a:r>
            <a:endParaRPr lang="en-US" sz="2600" dirty="0">
              <a:solidFill>
                <a:schemeClr val="tx2">
                  <a:lumMod val="50000"/>
                </a:schemeClr>
              </a:solidFill>
              <a:latin typeface="+mn-lt"/>
            </a:endParaRPr>
          </a:p>
        </p:txBody>
      </p:sp>
      <p:pic>
        <p:nvPicPr>
          <p:cNvPr id="2" name="Picture 1"/>
          <p:cNvPicPr>
            <a:picLocks noChangeAspect="1"/>
          </p:cNvPicPr>
          <p:nvPr/>
        </p:nvPicPr>
        <p:blipFill>
          <a:blip r:embed="rId3"/>
          <a:stretch>
            <a:fillRect/>
          </a:stretch>
        </p:blipFill>
        <p:spPr>
          <a:xfrm>
            <a:off x="5254485" y="790498"/>
            <a:ext cx="3228975" cy="3291383"/>
          </a:xfrm>
          <a:prstGeom prst="ellipse">
            <a:avLst/>
          </a:prstGeom>
          <a:ln>
            <a:noFill/>
          </a:ln>
          <a:effectLst>
            <a:softEdge rad="112500"/>
          </a:effectLst>
        </p:spPr>
      </p:pic>
    </p:spTree>
    <p:extLst>
      <p:ext uri="{BB962C8B-B14F-4D97-AF65-F5344CB8AC3E}">
        <p14:creationId xmlns:p14="http://schemas.microsoft.com/office/powerpoint/2010/main" val="358718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grpSp>
        <p:nvGrpSpPr>
          <p:cNvPr id="3748" name="Google Shape;3748;p51"/>
          <p:cNvGrpSpPr/>
          <p:nvPr/>
        </p:nvGrpSpPr>
        <p:grpSpPr>
          <a:xfrm flipH="1">
            <a:off x="3682158" y="4546274"/>
            <a:ext cx="2435769" cy="1170190"/>
            <a:chOff x="4178350" y="2375050"/>
            <a:chExt cx="938350" cy="515775"/>
          </a:xfrm>
        </p:grpSpPr>
        <p:sp>
          <p:nvSpPr>
            <p:cNvPr id="3749" name="Google Shape;3749;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51"/>
          <p:cNvGrpSpPr/>
          <p:nvPr/>
        </p:nvGrpSpPr>
        <p:grpSpPr>
          <a:xfrm>
            <a:off x="4776413" y="3724663"/>
            <a:ext cx="700450" cy="636075"/>
            <a:chOff x="3652400" y="3788700"/>
            <a:chExt cx="700450" cy="636075"/>
          </a:xfrm>
        </p:grpSpPr>
        <p:sp>
          <p:nvSpPr>
            <p:cNvPr id="3757" name="Google Shape;3757;p5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Rectangle 28"/>
          <p:cNvSpPr/>
          <p:nvPr/>
        </p:nvSpPr>
        <p:spPr>
          <a:xfrm>
            <a:off x="899357" y="773542"/>
            <a:ext cx="7754112" cy="3016210"/>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smtClean="0">
                <a:solidFill>
                  <a:schemeClr val="tx2">
                    <a:lumMod val="50000"/>
                  </a:schemeClr>
                </a:solidFill>
                <a:latin typeface="+mn-lt"/>
                <a:ea typeface="Calibri" panose="020F0502020204030204" pitchFamily="34" charset="0"/>
              </a:rPr>
              <a:t>Lực mà Trái đất tác dụng lên vật là lực hấp dẫn. Lực này còn được gọi là trọng lực.</a:t>
            </a:r>
          </a:p>
          <a:p>
            <a:pPr marL="457200" indent="-457200" algn="just">
              <a:lnSpc>
                <a:spcPts val="3800"/>
              </a:lnSpc>
              <a:buFont typeface="Arial" panose="020B0604020202020204" pitchFamily="34" charset="0"/>
              <a:buChar char="•"/>
            </a:pPr>
            <a:r>
              <a:rPr lang="en-US" sz="2600" dirty="0" smtClean="0">
                <a:solidFill>
                  <a:schemeClr val="tx2">
                    <a:lumMod val="50000"/>
                  </a:schemeClr>
                </a:solidFill>
                <a:latin typeface="+mn-lt"/>
              </a:rPr>
              <a:t>Trọng lượng của vật: là độ lớn của trọng lực. Kí hiệu là P.</a:t>
            </a:r>
          </a:p>
          <a:p>
            <a:pPr marL="457200" indent="-457200" algn="just">
              <a:lnSpc>
                <a:spcPts val="3800"/>
              </a:lnSpc>
              <a:buFont typeface="Arial" panose="020B0604020202020204" pitchFamily="34" charset="0"/>
              <a:buChar char="•"/>
            </a:pPr>
            <a:r>
              <a:rPr lang="en-US" sz="2600" i="1" dirty="0" smtClean="0">
                <a:solidFill>
                  <a:schemeClr val="tx2">
                    <a:lumMod val="50000"/>
                  </a:schemeClr>
                </a:solidFill>
                <a:latin typeface="+mn-lt"/>
              </a:rPr>
              <a:t>Trọng lượng của quả cân 100g là 1N.</a:t>
            </a:r>
          </a:p>
          <a:p>
            <a:pPr marL="457200" indent="-457200" algn="just">
              <a:lnSpc>
                <a:spcPts val="3800"/>
              </a:lnSpc>
              <a:buFont typeface="Arial" panose="020B0604020202020204" pitchFamily="34" charset="0"/>
              <a:buChar char="•"/>
            </a:pPr>
            <a:r>
              <a:rPr lang="en-US" sz="2600" i="1" dirty="0" smtClean="0">
                <a:solidFill>
                  <a:schemeClr val="tx2">
                    <a:lumMod val="50000"/>
                  </a:schemeClr>
                </a:solidFill>
                <a:latin typeface="+mn-lt"/>
              </a:rPr>
              <a:t>Trọng lượng của một vật 1kg là 10N</a:t>
            </a:r>
          </a:p>
        </p:txBody>
      </p:sp>
    </p:spTree>
    <p:extLst>
      <p:ext uri="{BB962C8B-B14F-4D97-AF65-F5344CB8AC3E}">
        <p14:creationId xmlns:p14="http://schemas.microsoft.com/office/powerpoint/2010/main" val="35637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barn(inVertical)">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barn(inVertical)">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barn(inVertical)">
                                      <p:cBhvr>
                                        <p:cTn id="2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8" name="Google Shape;3778;p52"/>
          <p:cNvSpPr txBox="1">
            <a:spLocks noGrp="1"/>
          </p:cNvSpPr>
          <p:nvPr>
            <p:ph type="title"/>
          </p:nvPr>
        </p:nvSpPr>
        <p:spPr>
          <a:xfrm>
            <a:off x="0" y="1028553"/>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LUYỆN TẬP</a:t>
            </a:r>
            <a:endParaRPr sz="3000" dirty="0">
              <a:solidFill>
                <a:schemeClr val="tx2">
                  <a:lumMod val="50000"/>
                </a:schemeClr>
              </a:solidFill>
              <a:latin typeface="+mj-lt"/>
            </a:endParaRPr>
          </a:p>
        </p:txBody>
      </p:sp>
      <p:pic>
        <p:nvPicPr>
          <p:cNvPr id="13" name="Picture 3">
            <a:extLst>
              <a:ext uri="{FF2B5EF4-FFF2-40B4-BE49-F238E27FC236}">
                <a16:creationId xmlns:a16="http://schemas.microsoft.com/office/drawing/2014/main" xmlns="" id="{D413BD19-EE4C-4DFF-843F-A071B5D0A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125374" y="1728003"/>
            <a:ext cx="2893252" cy="3048446"/>
          </a:xfrm>
          <a:prstGeom prst="rect">
            <a:avLst/>
          </a:prstGeom>
        </p:spPr>
      </p:pic>
      <p:grpSp>
        <p:nvGrpSpPr>
          <p:cNvPr id="14" name="Google Shape;463;p23">
            <a:extLst>
              <a:ext uri="{FF2B5EF4-FFF2-40B4-BE49-F238E27FC236}">
                <a16:creationId xmlns:a16="http://schemas.microsoft.com/office/drawing/2014/main" xmlns="" id="{7A8917B7-4037-40FD-9A95-D25EED3B71E3}"/>
              </a:ext>
            </a:extLst>
          </p:cNvPr>
          <p:cNvGrpSpPr/>
          <p:nvPr/>
        </p:nvGrpSpPr>
        <p:grpSpPr>
          <a:xfrm rot="511137">
            <a:off x="6882391" y="3717748"/>
            <a:ext cx="997890" cy="1126709"/>
            <a:chOff x="1664354" y="4088694"/>
            <a:chExt cx="1037582" cy="940754"/>
          </a:xfrm>
        </p:grpSpPr>
        <p:grpSp>
          <p:nvGrpSpPr>
            <p:cNvPr id="15"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19"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20"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1"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2"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3"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4"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5"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16"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17"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18"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26" name="Google Shape;448;p23">
            <a:extLst>
              <a:ext uri="{FF2B5EF4-FFF2-40B4-BE49-F238E27FC236}">
                <a16:creationId xmlns:a16="http://schemas.microsoft.com/office/drawing/2014/main" xmlns="" id="{3A24B18B-036C-4EE2-93DD-0B3AE6FF2662}"/>
              </a:ext>
            </a:extLst>
          </p:cNvPr>
          <p:cNvGrpSpPr/>
          <p:nvPr/>
        </p:nvGrpSpPr>
        <p:grpSpPr>
          <a:xfrm>
            <a:off x="891919" y="1518718"/>
            <a:ext cx="1447638" cy="1068369"/>
            <a:chOff x="4368" y="4500332"/>
            <a:chExt cx="1550979" cy="1347924"/>
          </a:xfrm>
          <a:solidFill>
            <a:schemeClr val="accent5">
              <a:lumMod val="50000"/>
            </a:schemeClr>
          </a:solidFill>
        </p:grpSpPr>
        <p:grpSp>
          <p:nvGrpSpPr>
            <p:cNvPr id="27"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30"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31"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32"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33"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34"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35"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36"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37"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38"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39"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40"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28"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29"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spTree>
    <p:extLst>
      <p:ext uri="{BB962C8B-B14F-4D97-AF65-F5344CB8AC3E}">
        <p14:creationId xmlns:p14="http://schemas.microsoft.com/office/powerpoint/2010/main" val="38688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8"/>
                                        </p:tgtEl>
                                        <p:attrNameLst>
                                          <p:attrName>style.visibility</p:attrName>
                                        </p:attrNameLst>
                                      </p:cBhvr>
                                      <p:to>
                                        <p:strVal val="visible"/>
                                      </p:to>
                                    </p:set>
                                    <p:animEffect transition="in" filter="barn(inVertical)">
                                      <p:cBhvr>
                                        <p:cTn id="7" dur="500"/>
                                        <p:tgtEl>
                                          <p:spTgt spid="377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par>
                                <p:cTn id="13" presetID="6"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3704" name="Google Shape;3704;p48"/>
          <p:cNvSpPr txBox="1">
            <a:spLocks noGrp="1"/>
          </p:cNvSpPr>
          <p:nvPr>
            <p:ph type="title"/>
          </p:nvPr>
        </p:nvSpPr>
        <p:spPr>
          <a:xfrm>
            <a:off x="1864354" y="857404"/>
            <a:ext cx="5189066" cy="968800"/>
          </a:xfrm>
          <a:prstGeom prst="rect">
            <a:avLst/>
          </a:prstGeom>
        </p:spPr>
        <p:txBody>
          <a:bodyPr spcFirstLastPara="1" wrap="square" lIns="91425" tIns="91425" rIns="91425" bIns="91425" anchor="t" anchorCtr="0">
            <a:noAutofit/>
          </a:bodyPr>
          <a:lstStyle/>
          <a:p>
            <a:pPr marL="0" lvl="0" indent="0" algn="just" rtl="0">
              <a:lnSpc>
                <a:spcPts val="3600"/>
              </a:lnSpc>
              <a:spcBef>
                <a:spcPts val="0"/>
              </a:spcBef>
              <a:spcAft>
                <a:spcPts val="0"/>
              </a:spcAft>
              <a:buNone/>
            </a:pPr>
            <a:r>
              <a:rPr lang="en" sz="2600" b="0" dirty="0" smtClean="0">
                <a:solidFill>
                  <a:schemeClr val="tx2">
                    <a:lumMod val="50000"/>
                  </a:schemeClr>
                </a:solidFill>
                <a:latin typeface="+mj-lt"/>
              </a:rPr>
              <a:t>Một túi đường có khối lượng 2 kg thì có trọng lượng gần bằng:</a:t>
            </a:r>
            <a:endParaRPr sz="2600" b="0" dirty="0">
              <a:solidFill>
                <a:schemeClr val="tx2">
                  <a:lumMod val="50000"/>
                </a:schemeClr>
              </a:solidFill>
              <a:latin typeface="+mj-lt"/>
            </a:endParaRPr>
          </a:p>
        </p:txBody>
      </p:sp>
      <p:sp>
        <p:nvSpPr>
          <p:cNvPr id="3710" name="Google Shape;3710;p48"/>
          <p:cNvSpPr txBox="1">
            <a:spLocks noGrp="1"/>
          </p:cNvSpPr>
          <p:nvPr>
            <p:ph type="subTitle" idx="4294967295"/>
          </p:nvPr>
        </p:nvSpPr>
        <p:spPr>
          <a:xfrm>
            <a:off x="1311389" y="3056073"/>
            <a:ext cx="886472" cy="5983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smtClean="0">
                <a:latin typeface="+mj-lt"/>
              </a:rPr>
              <a:t>2 N</a:t>
            </a:r>
            <a:endParaRPr sz="2600" dirty="0">
              <a:latin typeface="+mj-lt"/>
            </a:endParaRPr>
          </a:p>
        </p:txBody>
      </p:sp>
      <p:grpSp>
        <p:nvGrpSpPr>
          <p:cNvPr id="3715" name="Google Shape;3715;p48"/>
          <p:cNvGrpSpPr/>
          <p:nvPr/>
        </p:nvGrpSpPr>
        <p:grpSpPr>
          <a:xfrm>
            <a:off x="1311389" y="2661371"/>
            <a:ext cx="6544500" cy="157904"/>
            <a:chOff x="1299750" y="1690073"/>
            <a:chExt cx="6544500" cy="157904"/>
          </a:xfrm>
        </p:grpSpPr>
        <p:cxnSp>
          <p:nvCxnSpPr>
            <p:cNvPr id="3716" name="Google Shape;3716;p48"/>
            <p:cNvCxnSpPr/>
            <p:nvPr/>
          </p:nvCxnSpPr>
          <p:spPr>
            <a:xfrm>
              <a:off x="1299750" y="1769025"/>
              <a:ext cx="6544500" cy="0"/>
            </a:xfrm>
            <a:prstGeom prst="straightConnector1">
              <a:avLst/>
            </a:prstGeom>
            <a:noFill/>
            <a:ln w="19050" cap="flat" cmpd="sng">
              <a:solidFill>
                <a:schemeClr val="accent2"/>
              </a:solidFill>
              <a:prstDash val="solid"/>
              <a:round/>
              <a:headEnd type="none" w="med" len="med"/>
              <a:tailEnd type="none" w="med" len="med"/>
            </a:ln>
          </p:spPr>
        </p:cxnSp>
        <p:sp>
          <p:nvSpPr>
            <p:cNvPr id="3717" name="Google Shape;3717;p48"/>
            <p:cNvSpPr/>
            <p:nvPr/>
          </p:nvSpPr>
          <p:spPr>
            <a:xfrm>
              <a:off x="1748835"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p:cNvSpPr/>
            <p:nvPr/>
          </p:nvSpPr>
          <p:spPr>
            <a:xfrm>
              <a:off x="3498193"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a:off x="5168607"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8" name="Google Shape;3708;p48"/>
          <p:cNvSpPr txBox="1">
            <a:spLocks noGrp="1"/>
          </p:cNvSpPr>
          <p:nvPr>
            <p:ph type="title" idx="4294967295"/>
          </p:nvPr>
        </p:nvSpPr>
        <p:spPr>
          <a:xfrm>
            <a:off x="1396181" y="2021801"/>
            <a:ext cx="716889" cy="5229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smtClean="0">
                <a:solidFill>
                  <a:schemeClr val="lt2"/>
                </a:solidFill>
                <a:latin typeface="+mn-lt"/>
                <a:ea typeface="Poppins SemiBold"/>
                <a:cs typeface="Poppins SemiBold"/>
                <a:sym typeface="Poppins SemiBold"/>
              </a:rPr>
              <a:t>A</a:t>
            </a:r>
            <a:endParaRPr sz="2600" b="1" dirty="0">
              <a:solidFill>
                <a:schemeClr val="lt2"/>
              </a:solidFill>
              <a:latin typeface="+mn-lt"/>
              <a:ea typeface="Poppins SemiBold"/>
              <a:cs typeface="Poppins SemiBold"/>
              <a:sym typeface="Poppins SemiBold"/>
            </a:endParaRPr>
          </a:p>
        </p:txBody>
      </p:sp>
      <p:sp>
        <p:nvSpPr>
          <p:cNvPr id="30" name="Google Shape;3708;p48"/>
          <p:cNvSpPr txBox="1">
            <a:spLocks/>
          </p:cNvSpPr>
          <p:nvPr/>
        </p:nvSpPr>
        <p:spPr>
          <a:xfrm>
            <a:off x="3145538" y="2020357"/>
            <a:ext cx="716889" cy="522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1" dirty="0" smtClean="0">
                <a:solidFill>
                  <a:schemeClr val="lt2"/>
                </a:solidFill>
                <a:latin typeface="+mn-lt"/>
                <a:ea typeface="Poppins SemiBold"/>
                <a:cs typeface="Poppins SemiBold"/>
                <a:sym typeface="Poppins SemiBold"/>
              </a:rPr>
              <a:t>B</a:t>
            </a:r>
            <a:endParaRPr lang="en-US" sz="2600" b="1" dirty="0">
              <a:solidFill>
                <a:schemeClr val="lt2"/>
              </a:solidFill>
              <a:latin typeface="+mn-lt"/>
              <a:ea typeface="Poppins SemiBold"/>
              <a:cs typeface="Poppins SemiBold"/>
              <a:sym typeface="Poppins SemiBold"/>
            </a:endParaRPr>
          </a:p>
        </p:txBody>
      </p:sp>
      <p:sp>
        <p:nvSpPr>
          <p:cNvPr id="31" name="Google Shape;3710;p48"/>
          <p:cNvSpPr txBox="1">
            <a:spLocks/>
          </p:cNvSpPr>
          <p:nvPr/>
        </p:nvSpPr>
        <p:spPr>
          <a:xfrm>
            <a:off x="3060747" y="3056073"/>
            <a:ext cx="886472" cy="598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Char char="●"/>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600" dirty="0" smtClean="0">
                <a:latin typeface="+mj-lt"/>
              </a:rPr>
              <a:t>20 N</a:t>
            </a:r>
            <a:endParaRPr lang="en-US" sz="2600" dirty="0">
              <a:latin typeface="+mj-lt"/>
            </a:endParaRPr>
          </a:p>
        </p:txBody>
      </p:sp>
      <p:sp>
        <p:nvSpPr>
          <p:cNvPr id="32" name="Google Shape;3708;p48"/>
          <p:cNvSpPr txBox="1">
            <a:spLocks/>
          </p:cNvSpPr>
          <p:nvPr/>
        </p:nvSpPr>
        <p:spPr>
          <a:xfrm>
            <a:off x="4900744" y="2020357"/>
            <a:ext cx="716889" cy="522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1" dirty="0" smtClean="0">
                <a:solidFill>
                  <a:schemeClr val="lt2"/>
                </a:solidFill>
                <a:latin typeface="+mn-lt"/>
                <a:ea typeface="Poppins SemiBold"/>
                <a:cs typeface="Poppins SemiBold"/>
                <a:sym typeface="Poppins SemiBold"/>
              </a:rPr>
              <a:t>C</a:t>
            </a:r>
            <a:endParaRPr lang="en-US" sz="2600" b="1" dirty="0">
              <a:solidFill>
                <a:schemeClr val="lt2"/>
              </a:solidFill>
              <a:latin typeface="+mn-lt"/>
              <a:ea typeface="Poppins SemiBold"/>
              <a:cs typeface="Poppins SemiBold"/>
              <a:sym typeface="Poppins SemiBold"/>
            </a:endParaRPr>
          </a:p>
        </p:txBody>
      </p:sp>
      <p:sp>
        <p:nvSpPr>
          <p:cNvPr id="33" name="Google Shape;3710;p48"/>
          <p:cNvSpPr txBox="1">
            <a:spLocks/>
          </p:cNvSpPr>
          <p:nvPr/>
        </p:nvSpPr>
        <p:spPr>
          <a:xfrm>
            <a:off x="4738160" y="3056073"/>
            <a:ext cx="1209098" cy="598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Char char="●"/>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600" dirty="0" smtClean="0">
                <a:latin typeface="+mj-lt"/>
              </a:rPr>
              <a:t>200 N</a:t>
            </a:r>
            <a:endParaRPr lang="en-US" sz="2600" dirty="0">
              <a:latin typeface="+mj-lt"/>
            </a:endParaRPr>
          </a:p>
        </p:txBody>
      </p:sp>
      <p:sp>
        <p:nvSpPr>
          <p:cNvPr id="34" name="Google Shape;3708;p48"/>
          <p:cNvSpPr txBox="1">
            <a:spLocks/>
          </p:cNvSpPr>
          <p:nvPr/>
        </p:nvSpPr>
        <p:spPr>
          <a:xfrm>
            <a:off x="6655950" y="2023940"/>
            <a:ext cx="716889" cy="522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1" smtClean="0">
                <a:solidFill>
                  <a:schemeClr val="lt2"/>
                </a:solidFill>
                <a:latin typeface="+mn-lt"/>
                <a:ea typeface="Poppins SemiBold"/>
                <a:cs typeface="Poppins SemiBold"/>
                <a:sym typeface="Poppins SemiBold"/>
              </a:rPr>
              <a:t>D</a:t>
            </a:r>
            <a:endParaRPr lang="en-US" sz="2600" b="1" dirty="0">
              <a:solidFill>
                <a:schemeClr val="lt2"/>
              </a:solidFill>
              <a:latin typeface="+mn-lt"/>
              <a:ea typeface="Poppins SemiBold"/>
              <a:cs typeface="Poppins SemiBold"/>
              <a:sym typeface="Poppins SemiBold"/>
            </a:endParaRPr>
          </a:p>
        </p:txBody>
      </p:sp>
      <p:sp>
        <p:nvSpPr>
          <p:cNvPr id="35" name="Google Shape;3710;p48"/>
          <p:cNvSpPr txBox="1">
            <a:spLocks/>
          </p:cNvSpPr>
          <p:nvPr/>
        </p:nvSpPr>
        <p:spPr>
          <a:xfrm>
            <a:off x="6369390" y="3047077"/>
            <a:ext cx="1486499" cy="598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Char char="●"/>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600" dirty="0" smtClean="0">
                <a:latin typeface="+mj-lt"/>
              </a:rPr>
              <a:t>2 000 N</a:t>
            </a:r>
            <a:endParaRPr lang="en-US" sz="2600" dirty="0">
              <a:latin typeface="+mj-lt"/>
            </a:endParaRPr>
          </a:p>
        </p:txBody>
      </p:sp>
      <p:sp>
        <p:nvSpPr>
          <p:cNvPr id="36" name="Google Shape;3719;p48"/>
          <p:cNvSpPr/>
          <p:nvPr/>
        </p:nvSpPr>
        <p:spPr>
          <a:xfrm>
            <a:off x="6935449" y="2656845"/>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Oval 6"/>
          <p:cNvSpPr/>
          <p:nvPr/>
        </p:nvSpPr>
        <p:spPr>
          <a:xfrm>
            <a:off x="3145538" y="2020357"/>
            <a:ext cx="665681" cy="522924"/>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31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04"/>
                                        </p:tgtEl>
                                        <p:attrNameLst>
                                          <p:attrName>style.visibility</p:attrName>
                                        </p:attrNameLst>
                                      </p:cBhvr>
                                      <p:to>
                                        <p:strVal val="visible"/>
                                      </p:to>
                                    </p:set>
                                    <p:animEffect transition="in" filter="barn(inVertical)">
                                      <p:cBhvr>
                                        <p:cTn id="7" dur="500"/>
                                        <p:tgtEl>
                                          <p:spTgt spid="370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15"/>
                                        </p:tgtEl>
                                        <p:attrNameLst>
                                          <p:attrName>style.visibility</p:attrName>
                                        </p:attrNameLst>
                                      </p:cBhvr>
                                      <p:to>
                                        <p:strVal val="visible"/>
                                      </p:to>
                                    </p:set>
                                    <p:animEffect transition="in" filter="fade">
                                      <p:cBhvr>
                                        <p:cTn id="12" dur="1000"/>
                                        <p:tgtEl>
                                          <p:spTgt spid="3715"/>
                                        </p:tgtEl>
                                      </p:cBhvr>
                                    </p:animEffect>
                                    <p:anim calcmode="lin" valueType="num">
                                      <p:cBhvr>
                                        <p:cTn id="13" dur="1000" fill="hold"/>
                                        <p:tgtEl>
                                          <p:spTgt spid="3715"/>
                                        </p:tgtEl>
                                        <p:attrNameLst>
                                          <p:attrName>ppt_x</p:attrName>
                                        </p:attrNameLst>
                                      </p:cBhvr>
                                      <p:tavLst>
                                        <p:tav tm="0">
                                          <p:val>
                                            <p:strVal val="#ppt_x"/>
                                          </p:val>
                                        </p:tav>
                                        <p:tav tm="100000">
                                          <p:val>
                                            <p:strVal val="#ppt_x"/>
                                          </p:val>
                                        </p:tav>
                                      </p:tavLst>
                                    </p:anim>
                                    <p:anim calcmode="lin" valueType="num">
                                      <p:cBhvr>
                                        <p:cTn id="14" dur="1000" fill="hold"/>
                                        <p:tgtEl>
                                          <p:spTgt spid="37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708"/>
                                        </p:tgtEl>
                                        <p:attrNameLst>
                                          <p:attrName>style.visibility</p:attrName>
                                        </p:attrNameLst>
                                      </p:cBhvr>
                                      <p:to>
                                        <p:strVal val="visible"/>
                                      </p:to>
                                    </p:set>
                                    <p:animEffect transition="in" filter="wipe(down)">
                                      <p:cBhvr>
                                        <p:cTn id="24" dur="500"/>
                                        <p:tgtEl>
                                          <p:spTgt spid="370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710">
                                            <p:txEl>
                                              <p:pRg st="0" end="0"/>
                                            </p:txEl>
                                          </p:spTgt>
                                        </p:tgtEl>
                                        <p:attrNameLst>
                                          <p:attrName>style.visibility</p:attrName>
                                        </p:attrNameLst>
                                      </p:cBhvr>
                                      <p:to>
                                        <p:strVal val="visible"/>
                                      </p:to>
                                    </p:set>
                                    <p:animEffect transition="in" filter="wipe(down)">
                                      <p:cBhvr>
                                        <p:cTn id="27" dur="500"/>
                                        <p:tgtEl>
                                          <p:spTgt spid="37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4" grpId="0"/>
      <p:bldP spid="3710" grpId="0" build="p"/>
      <p:bldP spid="3708" grpId="0"/>
      <p:bldP spid="30" grpId="0"/>
      <p:bldP spid="31" grpId="0"/>
      <p:bldP spid="32" grpId="0"/>
      <p:bldP spid="33" grpId="0"/>
      <p:bldP spid="34" grpId="0"/>
      <p:bldP spid="35" grpId="0"/>
      <p:bldP spid="3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47"/>
          <p:cNvSpPr txBox="1">
            <a:spLocks noGrp="1"/>
          </p:cNvSpPr>
          <p:nvPr>
            <p:ph type="title"/>
          </p:nvPr>
        </p:nvSpPr>
        <p:spPr>
          <a:xfrm>
            <a:off x="0" y="595189"/>
            <a:ext cx="9041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0" dirty="0" smtClean="0">
                <a:solidFill>
                  <a:schemeClr val="tx2">
                    <a:lumMod val="50000"/>
                  </a:schemeClr>
                </a:solidFill>
                <a:latin typeface="+mn-lt"/>
              </a:rPr>
              <a:t>Phát biểu nào sau đây là </a:t>
            </a:r>
            <a:r>
              <a:rPr lang="en" sz="2600" dirty="0" smtClean="0">
                <a:solidFill>
                  <a:schemeClr val="tx2">
                    <a:lumMod val="50000"/>
                  </a:schemeClr>
                </a:solidFill>
                <a:latin typeface="+mn-lt"/>
              </a:rPr>
              <a:t>đúng:</a:t>
            </a:r>
            <a:endParaRPr sz="2600" dirty="0">
              <a:solidFill>
                <a:schemeClr val="tx2">
                  <a:lumMod val="50000"/>
                </a:schemeClr>
              </a:solidFill>
              <a:latin typeface="+mn-lt"/>
            </a:endParaRPr>
          </a:p>
        </p:txBody>
      </p:sp>
      <p:sp>
        <p:nvSpPr>
          <p:cNvPr id="3668" name="Google Shape;3668;p47"/>
          <p:cNvSpPr/>
          <p:nvPr/>
        </p:nvSpPr>
        <p:spPr>
          <a:xfrm>
            <a:off x="999630" y="1121901"/>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945517" y="1188788"/>
            <a:ext cx="836486" cy="525840"/>
          </a:xfrm>
        </p:spPr>
        <p:txBody>
          <a:bodyPr/>
          <a:lstStyle/>
          <a:p>
            <a:r>
              <a:rPr lang="en-US" sz="3000" b="1" dirty="0" smtClean="0">
                <a:solidFill>
                  <a:schemeClr val="bg1"/>
                </a:solidFill>
                <a:latin typeface="+mj-lt"/>
              </a:rPr>
              <a:t>A</a:t>
            </a:r>
            <a:endParaRPr lang="en-US" sz="3000" b="1" dirty="0">
              <a:solidFill>
                <a:schemeClr val="bg1"/>
              </a:solidFill>
              <a:latin typeface="+mj-lt"/>
            </a:endParaRPr>
          </a:p>
        </p:txBody>
      </p:sp>
      <p:sp>
        <p:nvSpPr>
          <p:cNvPr id="48" name="Google Shape;3662;p47"/>
          <p:cNvSpPr txBox="1">
            <a:spLocks noGrp="1"/>
          </p:cNvSpPr>
          <p:nvPr>
            <p:ph type="title"/>
          </p:nvPr>
        </p:nvSpPr>
        <p:spPr>
          <a:xfrm>
            <a:off x="2120189" y="1121901"/>
            <a:ext cx="5954572" cy="955315"/>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500" b="0" dirty="0" smtClean="0">
                <a:solidFill>
                  <a:schemeClr val="tx2">
                    <a:lumMod val="75000"/>
                  </a:schemeClr>
                </a:solidFill>
                <a:latin typeface="+mn-lt"/>
              </a:rPr>
              <a:t>T</a:t>
            </a:r>
            <a:r>
              <a:rPr lang="en-US" sz="2500" b="0" dirty="0" smtClean="0">
                <a:solidFill>
                  <a:schemeClr val="tx2">
                    <a:lumMod val="75000"/>
                  </a:schemeClr>
                </a:solidFill>
                <a:latin typeface="+mn-lt"/>
              </a:rPr>
              <a:t>r</a:t>
            </a:r>
            <a:r>
              <a:rPr lang="en" sz="2500" b="0" dirty="0" smtClean="0">
                <a:solidFill>
                  <a:schemeClr val="tx2">
                    <a:lumMod val="75000"/>
                  </a:schemeClr>
                </a:solidFill>
                <a:latin typeface="+mn-lt"/>
              </a:rPr>
              <a:t>ọng lượng của một vật là lực hút của Trái đất tác dụng lên vật</a:t>
            </a:r>
            <a:endParaRPr sz="2500" b="0" dirty="0">
              <a:solidFill>
                <a:schemeClr val="tx2">
                  <a:lumMod val="75000"/>
                </a:schemeClr>
              </a:solidFill>
              <a:latin typeface="+mn-lt"/>
            </a:endParaRPr>
          </a:p>
        </p:txBody>
      </p:sp>
      <p:sp>
        <p:nvSpPr>
          <p:cNvPr id="49" name="Google Shape;3668;p47"/>
          <p:cNvSpPr/>
          <p:nvPr/>
        </p:nvSpPr>
        <p:spPr>
          <a:xfrm>
            <a:off x="1064246" y="2115905"/>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Subtitle 7"/>
          <p:cNvSpPr>
            <a:spLocks noGrp="1"/>
          </p:cNvSpPr>
          <p:nvPr>
            <p:ph type="subTitle" idx="1"/>
          </p:nvPr>
        </p:nvSpPr>
        <p:spPr>
          <a:xfrm>
            <a:off x="1010133" y="2182792"/>
            <a:ext cx="836486" cy="525840"/>
          </a:xfrm>
        </p:spPr>
        <p:txBody>
          <a:bodyPr/>
          <a:lstStyle/>
          <a:p>
            <a:r>
              <a:rPr lang="en-US" sz="3000" b="1" dirty="0" smtClean="0">
                <a:solidFill>
                  <a:schemeClr val="bg1"/>
                </a:solidFill>
                <a:latin typeface="+mj-lt"/>
              </a:rPr>
              <a:t>B</a:t>
            </a:r>
            <a:endParaRPr lang="en-US" sz="3000" b="1" dirty="0">
              <a:solidFill>
                <a:schemeClr val="bg1"/>
              </a:solidFill>
              <a:latin typeface="+mj-lt"/>
            </a:endParaRPr>
          </a:p>
        </p:txBody>
      </p:sp>
      <p:sp>
        <p:nvSpPr>
          <p:cNvPr id="52" name="Google Shape;3668;p47"/>
          <p:cNvSpPr/>
          <p:nvPr/>
        </p:nvSpPr>
        <p:spPr>
          <a:xfrm>
            <a:off x="1064246" y="3176796"/>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Subtitle 7"/>
          <p:cNvSpPr>
            <a:spLocks noGrp="1"/>
          </p:cNvSpPr>
          <p:nvPr>
            <p:ph type="subTitle" idx="1"/>
          </p:nvPr>
        </p:nvSpPr>
        <p:spPr>
          <a:xfrm>
            <a:off x="1010133" y="3243683"/>
            <a:ext cx="836486" cy="525840"/>
          </a:xfrm>
        </p:spPr>
        <p:txBody>
          <a:bodyPr/>
          <a:lstStyle/>
          <a:p>
            <a:r>
              <a:rPr lang="en-US" sz="3000" b="1" dirty="0" smtClean="0">
                <a:solidFill>
                  <a:schemeClr val="bg1"/>
                </a:solidFill>
                <a:latin typeface="+mj-lt"/>
              </a:rPr>
              <a:t>C</a:t>
            </a:r>
            <a:endParaRPr lang="en-US" sz="3000" b="1" dirty="0">
              <a:solidFill>
                <a:schemeClr val="bg1"/>
              </a:solidFill>
              <a:latin typeface="+mj-lt"/>
            </a:endParaRPr>
          </a:p>
        </p:txBody>
      </p:sp>
      <p:sp>
        <p:nvSpPr>
          <p:cNvPr id="14" name="Google Shape;3662;p47"/>
          <p:cNvSpPr txBox="1">
            <a:spLocks noGrp="1"/>
          </p:cNvSpPr>
          <p:nvPr>
            <p:ph type="title"/>
          </p:nvPr>
        </p:nvSpPr>
        <p:spPr>
          <a:xfrm>
            <a:off x="2120189" y="2178007"/>
            <a:ext cx="5954572" cy="592727"/>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75000"/>
                  </a:schemeClr>
                </a:solidFill>
                <a:latin typeface="+mj-lt"/>
              </a:rPr>
              <a:t>T</a:t>
            </a:r>
            <a:r>
              <a:rPr lang="en-US" sz="2600" b="0" dirty="0" smtClean="0">
                <a:solidFill>
                  <a:schemeClr val="tx2">
                    <a:lumMod val="75000"/>
                  </a:schemeClr>
                </a:solidFill>
                <a:latin typeface="+mj-lt"/>
              </a:rPr>
              <a:t>r</a:t>
            </a:r>
            <a:r>
              <a:rPr lang="en" sz="2600" b="0" dirty="0" smtClean="0">
                <a:solidFill>
                  <a:schemeClr val="tx2">
                    <a:lumMod val="75000"/>
                  </a:schemeClr>
                </a:solidFill>
                <a:latin typeface="+mj-lt"/>
              </a:rPr>
              <a:t>ọng lượng của một có đơn vị là kg</a:t>
            </a:r>
            <a:endParaRPr sz="2600" b="0" dirty="0">
              <a:solidFill>
                <a:schemeClr val="tx2">
                  <a:lumMod val="75000"/>
                </a:schemeClr>
              </a:solidFill>
              <a:latin typeface="+mj-lt"/>
            </a:endParaRPr>
          </a:p>
        </p:txBody>
      </p:sp>
      <p:sp>
        <p:nvSpPr>
          <p:cNvPr id="15" name="Google Shape;3662;p47"/>
          <p:cNvSpPr txBox="1">
            <a:spLocks noGrp="1"/>
          </p:cNvSpPr>
          <p:nvPr>
            <p:ph type="title"/>
          </p:nvPr>
        </p:nvSpPr>
        <p:spPr>
          <a:xfrm>
            <a:off x="2120189" y="2932461"/>
            <a:ext cx="5954572" cy="955315"/>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75000"/>
                  </a:schemeClr>
                </a:solidFill>
                <a:latin typeface="+mj-lt"/>
              </a:rPr>
              <a:t>T</a:t>
            </a:r>
            <a:r>
              <a:rPr lang="en-US" sz="2600" b="0" dirty="0" smtClean="0">
                <a:solidFill>
                  <a:schemeClr val="tx2">
                    <a:lumMod val="75000"/>
                  </a:schemeClr>
                </a:solidFill>
                <a:latin typeface="+mj-lt"/>
              </a:rPr>
              <a:t>r</a:t>
            </a:r>
            <a:r>
              <a:rPr lang="en" sz="2600" b="0" dirty="0" smtClean="0">
                <a:solidFill>
                  <a:schemeClr val="tx2">
                    <a:lumMod val="75000"/>
                  </a:schemeClr>
                </a:solidFill>
                <a:latin typeface="+mj-lt"/>
              </a:rPr>
              <a:t>ọng lượng của một vật là độ lớn lực hút của Trái đất tác dụng lên vật</a:t>
            </a:r>
            <a:endParaRPr sz="2600" b="0" dirty="0">
              <a:solidFill>
                <a:schemeClr val="tx2">
                  <a:lumMod val="75000"/>
                </a:schemeClr>
              </a:solidFill>
              <a:latin typeface="+mj-lt"/>
            </a:endParaRPr>
          </a:p>
        </p:txBody>
      </p:sp>
      <p:sp>
        <p:nvSpPr>
          <p:cNvPr id="16" name="Google Shape;3668;p47"/>
          <p:cNvSpPr/>
          <p:nvPr/>
        </p:nvSpPr>
        <p:spPr>
          <a:xfrm>
            <a:off x="1064246" y="4151380"/>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ubtitle 7"/>
          <p:cNvSpPr>
            <a:spLocks noGrp="1"/>
          </p:cNvSpPr>
          <p:nvPr>
            <p:ph type="subTitle" idx="1"/>
          </p:nvPr>
        </p:nvSpPr>
        <p:spPr>
          <a:xfrm>
            <a:off x="1010133" y="4218267"/>
            <a:ext cx="836486" cy="525840"/>
          </a:xfrm>
        </p:spPr>
        <p:txBody>
          <a:bodyPr/>
          <a:lstStyle/>
          <a:p>
            <a:r>
              <a:rPr lang="en-US" sz="3000" b="1" dirty="0" smtClean="0">
                <a:solidFill>
                  <a:schemeClr val="bg1"/>
                </a:solidFill>
                <a:latin typeface="+mj-lt"/>
              </a:rPr>
              <a:t>D</a:t>
            </a:r>
            <a:endParaRPr lang="en-US" sz="3000" b="1" dirty="0">
              <a:solidFill>
                <a:schemeClr val="bg1"/>
              </a:solidFill>
              <a:latin typeface="+mj-lt"/>
            </a:endParaRPr>
          </a:p>
        </p:txBody>
      </p:sp>
      <p:sp>
        <p:nvSpPr>
          <p:cNvPr id="18" name="Google Shape;3662;p47"/>
          <p:cNvSpPr txBox="1">
            <a:spLocks noGrp="1"/>
          </p:cNvSpPr>
          <p:nvPr>
            <p:ph type="title"/>
          </p:nvPr>
        </p:nvSpPr>
        <p:spPr>
          <a:xfrm>
            <a:off x="2273808" y="4151380"/>
            <a:ext cx="6767779" cy="662107"/>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75000"/>
                  </a:schemeClr>
                </a:solidFill>
                <a:latin typeface="+mj-lt"/>
              </a:rPr>
              <a:t>T</a:t>
            </a:r>
            <a:r>
              <a:rPr lang="en-US" sz="2600" b="0" dirty="0" smtClean="0">
                <a:solidFill>
                  <a:schemeClr val="tx2">
                    <a:lumMod val="75000"/>
                  </a:schemeClr>
                </a:solidFill>
                <a:latin typeface="+mj-lt"/>
              </a:rPr>
              <a:t>r</a:t>
            </a:r>
            <a:r>
              <a:rPr lang="en" sz="2600" b="0" dirty="0" smtClean="0">
                <a:solidFill>
                  <a:schemeClr val="tx2">
                    <a:lumMod val="75000"/>
                  </a:schemeClr>
                </a:solidFill>
                <a:latin typeface="+mj-lt"/>
              </a:rPr>
              <a:t>ọng lượng của vật tỉ lệ với thể tích của vật</a:t>
            </a:r>
            <a:endParaRPr sz="2600" b="0" dirty="0">
              <a:solidFill>
                <a:schemeClr val="tx2">
                  <a:lumMod val="75000"/>
                </a:schemeClr>
              </a:solidFill>
              <a:latin typeface="+mj-lt"/>
            </a:endParaRPr>
          </a:p>
        </p:txBody>
      </p:sp>
      <p:sp>
        <p:nvSpPr>
          <p:cNvPr id="4" name="Oval 3"/>
          <p:cNvSpPr/>
          <p:nvPr/>
        </p:nvSpPr>
        <p:spPr>
          <a:xfrm>
            <a:off x="1177747" y="3350362"/>
            <a:ext cx="604256" cy="5374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5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62"/>
                                        </p:tgtEl>
                                        <p:attrNameLst>
                                          <p:attrName>style.visibility</p:attrName>
                                        </p:attrNameLst>
                                      </p:cBhvr>
                                      <p:to>
                                        <p:strVal val="visible"/>
                                      </p:to>
                                    </p:set>
                                    <p:animEffect transition="in" filter="barn(inVertical)">
                                      <p:cBhvr>
                                        <p:cTn id="7" dur="500"/>
                                        <p:tgtEl>
                                          <p:spTgt spid="36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68"/>
                                        </p:tgtEl>
                                        <p:attrNameLst>
                                          <p:attrName>style.visibility</p:attrName>
                                        </p:attrNameLst>
                                      </p:cBhvr>
                                      <p:to>
                                        <p:strVal val="visible"/>
                                      </p:to>
                                    </p:set>
                                    <p:animEffect transition="in" filter="barn(inVertical)">
                                      <p:cBhvr>
                                        <p:cTn id="15" dur="500"/>
                                        <p:tgtEl>
                                          <p:spTgt spid="36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barn(inVertical)">
                                      <p:cBhvr>
                                        <p:cTn id="23" dur="500"/>
                                        <p:tgtEl>
                                          <p:spTgt spid="50">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3">
                                            <p:txEl>
                                              <p:pRg st="0" end="0"/>
                                            </p:txEl>
                                          </p:spTgt>
                                        </p:tgtEl>
                                        <p:attrNameLst>
                                          <p:attrName>style.visibility</p:attrName>
                                        </p:attrNameLst>
                                      </p:cBhvr>
                                      <p:to>
                                        <p:strVal val="visible"/>
                                      </p:to>
                                    </p:set>
                                    <p:animEffect transition="in" filter="barn(inVertical)">
                                      <p:cBhvr>
                                        <p:cTn id="34" dur="500"/>
                                        <p:tgtEl>
                                          <p:spTgt spid="53">
                                            <p:txEl>
                                              <p:pRg st="0" end="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barn(inVertical)">
                                      <p:cBhvr>
                                        <p:cTn id="45" dur="500"/>
                                        <p:tgtEl>
                                          <p:spTgt spid="17">
                                            <p:txEl>
                                              <p:pRg st="0" end="0"/>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p:bldP spid="3668" grpId="0" animBg="1"/>
      <p:bldP spid="8" grpId="0" build="p"/>
      <p:bldP spid="48" grpId="0"/>
      <p:bldP spid="49" grpId="0" animBg="1"/>
      <p:bldP spid="50" grpId="0" build="p"/>
      <p:bldP spid="52" grpId="0" animBg="1"/>
      <p:bldP spid="53" grpId="0" build="p"/>
      <p:bldP spid="14" grpId="0"/>
      <p:bldP spid="15" grpId="0"/>
      <p:bldP spid="16" grpId="0" animBg="1"/>
      <p:bldP spid="17" grpId="0" build="p"/>
      <p:bldP spid="18"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5"/>
        <p:cNvGrpSpPr/>
        <p:nvPr/>
      </p:nvGrpSpPr>
      <p:grpSpPr>
        <a:xfrm>
          <a:off x="0" y="0"/>
          <a:ext cx="0" cy="0"/>
          <a:chOff x="0" y="0"/>
          <a:chExt cx="0" cy="0"/>
        </a:xfrm>
      </p:grpSpPr>
      <p:sp>
        <p:nvSpPr>
          <p:cNvPr id="3848" name="Google Shape;3848;p56"/>
          <p:cNvSpPr txBox="1"/>
          <p:nvPr/>
        </p:nvSpPr>
        <p:spPr>
          <a:xfrm>
            <a:off x="0" y="829817"/>
            <a:ext cx="9080084" cy="5335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tx2">
                    <a:lumMod val="50000"/>
                  </a:schemeClr>
                </a:solidFill>
                <a:latin typeface="+mn-lt"/>
                <a:ea typeface="Poppins"/>
                <a:cs typeface="Poppins"/>
                <a:sym typeface="Poppins"/>
              </a:rPr>
              <a:t>Khi ta đem cân một vật là ta muốn biết:</a:t>
            </a:r>
            <a:endParaRPr sz="2700" dirty="0">
              <a:solidFill>
                <a:schemeClr val="tx2">
                  <a:lumMod val="50000"/>
                </a:schemeClr>
              </a:solidFill>
              <a:latin typeface="+mn-lt"/>
              <a:ea typeface="Poppins"/>
              <a:cs typeface="Poppins"/>
              <a:sym typeface="Poppins"/>
            </a:endParaRPr>
          </a:p>
        </p:txBody>
      </p:sp>
      <p:sp>
        <p:nvSpPr>
          <p:cNvPr id="3849" name="Google Shape;3849;p56"/>
          <p:cNvSpPr/>
          <p:nvPr/>
        </p:nvSpPr>
        <p:spPr>
          <a:xfrm>
            <a:off x="1815999" y="1384284"/>
            <a:ext cx="688846" cy="70018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6"/>
          <p:cNvSpPr/>
          <p:nvPr/>
        </p:nvSpPr>
        <p:spPr>
          <a:xfrm>
            <a:off x="1823314" y="3053066"/>
            <a:ext cx="728127" cy="66592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6"/>
          <p:cNvSpPr txBox="1"/>
          <p:nvPr/>
        </p:nvSpPr>
        <p:spPr>
          <a:xfrm>
            <a:off x="1748245" y="1528514"/>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A</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3853" name="Google Shape;3853;p56"/>
          <p:cNvSpPr/>
          <p:nvPr/>
        </p:nvSpPr>
        <p:spPr>
          <a:xfrm>
            <a:off x="1823314" y="2209392"/>
            <a:ext cx="728128" cy="663609"/>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6"/>
          <p:cNvSpPr/>
          <p:nvPr/>
        </p:nvSpPr>
        <p:spPr>
          <a:xfrm>
            <a:off x="1853273" y="4015012"/>
            <a:ext cx="710523" cy="66826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6"/>
          <p:cNvSpPr txBox="1"/>
          <p:nvPr/>
        </p:nvSpPr>
        <p:spPr>
          <a:xfrm>
            <a:off x="2645615" y="1527061"/>
            <a:ext cx="5177379" cy="34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2">
                    <a:lumMod val="50000"/>
                  </a:schemeClr>
                </a:solidFill>
                <a:latin typeface="+mn-lt"/>
                <a:ea typeface="Poppins"/>
                <a:cs typeface="Poppins"/>
                <a:sym typeface="Poppins"/>
              </a:rPr>
              <a:t>Trọng lượng của vật đó</a:t>
            </a:r>
            <a:endParaRPr sz="2600" dirty="0">
              <a:solidFill>
                <a:schemeClr val="tx2">
                  <a:lumMod val="50000"/>
                </a:schemeClr>
              </a:solidFill>
              <a:latin typeface="+mn-lt"/>
              <a:ea typeface="Poppins"/>
              <a:cs typeface="Poppins"/>
              <a:sym typeface="Poppins"/>
            </a:endParaRPr>
          </a:p>
        </p:txBody>
      </p:sp>
      <p:sp>
        <p:nvSpPr>
          <p:cNvPr id="18" name="Google Shape;3851;p56"/>
          <p:cNvSpPr txBox="1"/>
          <p:nvPr/>
        </p:nvSpPr>
        <p:spPr>
          <a:xfrm>
            <a:off x="1815999" y="2360566"/>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B</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19" name="Google Shape;3855;p56"/>
          <p:cNvSpPr txBox="1"/>
          <p:nvPr/>
        </p:nvSpPr>
        <p:spPr>
          <a:xfrm>
            <a:off x="2713369" y="2340878"/>
            <a:ext cx="5177379" cy="34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2">
                    <a:lumMod val="50000"/>
                  </a:schemeClr>
                </a:solidFill>
                <a:latin typeface="+mn-lt"/>
                <a:ea typeface="Poppins"/>
                <a:cs typeface="Poppins"/>
                <a:sym typeface="Poppins"/>
              </a:rPr>
              <a:t>Thể tích của vật đó</a:t>
            </a:r>
            <a:endParaRPr sz="2600" dirty="0">
              <a:solidFill>
                <a:schemeClr val="tx2">
                  <a:lumMod val="50000"/>
                </a:schemeClr>
              </a:solidFill>
              <a:latin typeface="+mn-lt"/>
              <a:ea typeface="Poppins"/>
              <a:cs typeface="Poppins"/>
              <a:sym typeface="Poppins"/>
            </a:endParaRPr>
          </a:p>
        </p:txBody>
      </p:sp>
      <p:sp>
        <p:nvSpPr>
          <p:cNvPr id="20" name="Google Shape;3851;p56"/>
          <p:cNvSpPr txBox="1"/>
          <p:nvPr/>
        </p:nvSpPr>
        <p:spPr>
          <a:xfrm>
            <a:off x="1823314" y="3187789"/>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C</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21" name="Google Shape;3855;p56"/>
          <p:cNvSpPr txBox="1"/>
          <p:nvPr/>
        </p:nvSpPr>
        <p:spPr>
          <a:xfrm>
            <a:off x="2729563" y="3127736"/>
            <a:ext cx="5177379" cy="34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2">
                    <a:lumMod val="50000"/>
                  </a:schemeClr>
                </a:solidFill>
                <a:latin typeface="+mn-lt"/>
                <a:ea typeface="Poppins"/>
                <a:cs typeface="Poppins"/>
                <a:sym typeface="Poppins"/>
              </a:rPr>
              <a:t>Thể tích của vật đó</a:t>
            </a:r>
            <a:endParaRPr sz="2600" dirty="0">
              <a:solidFill>
                <a:schemeClr val="tx2">
                  <a:lumMod val="50000"/>
                </a:schemeClr>
              </a:solidFill>
              <a:latin typeface="+mn-lt"/>
              <a:ea typeface="Poppins"/>
              <a:cs typeface="Poppins"/>
              <a:sym typeface="Poppins"/>
            </a:endParaRPr>
          </a:p>
        </p:txBody>
      </p:sp>
      <p:sp>
        <p:nvSpPr>
          <p:cNvPr id="22" name="Google Shape;3851;p56"/>
          <p:cNvSpPr txBox="1"/>
          <p:nvPr/>
        </p:nvSpPr>
        <p:spPr>
          <a:xfrm>
            <a:off x="1815999" y="4168515"/>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tx2">
                    <a:lumMod val="50000"/>
                  </a:schemeClr>
                </a:solidFill>
                <a:latin typeface="Arial" panose="020B0604020202020204" pitchFamily="34" charset="0"/>
                <a:ea typeface="Poppins"/>
                <a:cs typeface="Arial" panose="020B0604020202020204" pitchFamily="34" charset="0"/>
                <a:sym typeface="Poppins"/>
              </a:rPr>
              <a:t>D</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23" name="Google Shape;3855;p56"/>
          <p:cNvSpPr txBox="1"/>
          <p:nvPr/>
        </p:nvSpPr>
        <p:spPr>
          <a:xfrm>
            <a:off x="2645615" y="3950021"/>
            <a:ext cx="5177379" cy="753065"/>
          </a:xfrm>
          <a:prstGeom prst="rect">
            <a:avLst/>
          </a:prstGeom>
          <a:noFill/>
          <a:ln>
            <a:noFill/>
          </a:ln>
        </p:spPr>
        <p:txBody>
          <a:bodyPr spcFirstLastPara="1" wrap="square" lIns="91425" tIns="91425" rIns="91425" bIns="91425" anchor="ctr" anchorCtr="0">
            <a:noAutofit/>
          </a:bodyPr>
          <a:lstStyle/>
          <a:p>
            <a:pPr marL="0" lvl="0" indent="0" algn="l" rtl="0">
              <a:lnSpc>
                <a:spcPts val="3800"/>
              </a:lnSpc>
              <a:spcBef>
                <a:spcPts val="0"/>
              </a:spcBef>
              <a:spcAft>
                <a:spcPts val="0"/>
              </a:spcAft>
              <a:buNone/>
            </a:pPr>
            <a:r>
              <a:rPr lang="en" sz="2600" dirty="0" smtClean="0">
                <a:solidFill>
                  <a:schemeClr val="tx2">
                    <a:lumMod val="50000"/>
                  </a:schemeClr>
                </a:solidFill>
                <a:latin typeface="+mn-lt"/>
                <a:ea typeface="Poppins"/>
                <a:cs typeface="Poppins"/>
                <a:sym typeface="Poppins"/>
              </a:rPr>
              <a:t>So sánh khối lượng của vật đó với khối lượng các vật khác</a:t>
            </a:r>
            <a:endParaRPr sz="2600" dirty="0">
              <a:solidFill>
                <a:schemeClr val="tx2">
                  <a:lumMod val="50000"/>
                </a:schemeClr>
              </a:solidFill>
              <a:latin typeface="+mn-lt"/>
              <a:ea typeface="Poppins"/>
              <a:cs typeface="Poppins"/>
              <a:sym typeface="Poppins"/>
            </a:endParaRPr>
          </a:p>
        </p:txBody>
      </p:sp>
      <p:sp>
        <p:nvSpPr>
          <p:cNvPr id="3" name="Oval 2"/>
          <p:cNvSpPr/>
          <p:nvPr/>
        </p:nvSpPr>
        <p:spPr>
          <a:xfrm>
            <a:off x="1975104" y="3127737"/>
            <a:ext cx="460858" cy="5079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48">
                                            <p:txEl>
                                              <p:pRg st="0" end="0"/>
                                            </p:txEl>
                                          </p:spTgt>
                                        </p:tgtEl>
                                        <p:attrNameLst>
                                          <p:attrName>style.visibility</p:attrName>
                                        </p:attrNameLst>
                                      </p:cBhvr>
                                      <p:to>
                                        <p:strVal val="visible"/>
                                      </p:to>
                                    </p:set>
                                    <p:animEffect transition="in" filter="barn(inVertical)">
                                      <p:cBhvr>
                                        <p:cTn id="7" dur="500"/>
                                        <p:tgtEl>
                                          <p:spTgt spid="38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51"/>
                                        </p:tgtEl>
                                        <p:attrNameLst>
                                          <p:attrName>style.visibility</p:attrName>
                                        </p:attrNameLst>
                                      </p:cBhvr>
                                      <p:to>
                                        <p:strVal val="visible"/>
                                      </p:to>
                                    </p:set>
                                    <p:animEffect transition="in" filter="randombar(horizontal)">
                                      <p:cBhvr>
                                        <p:cTn id="12" dur="500"/>
                                        <p:tgtEl>
                                          <p:spTgt spid="385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849"/>
                                        </p:tgtEl>
                                        <p:attrNameLst>
                                          <p:attrName>style.visibility</p:attrName>
                                        </p:attrNameLst>
                                      </p:cBhvr>
                                      <p:to>
                                        <p:strVal val="visible"/>
                                      </p:to>
                                    </p:set>
                                    <p:animEffect transition="in" filter="randombar(horizontal)">
                                      <p:cBhvr>
                                        <p:cTn id="15" dur="500"/>
                                        <p:tgtEl>
                                          <p:spTgt spid="384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855"/>
                                        </p:tgtEl>
                                        <p:attrNameLst>
                                          <p:attrName>style.visibility</p:attrName>
                                        </p:attrNameLst>
                                      </p:cBhvr>
                                      <p:to>
                                        <p:strVal val="visible"/>
                                      </p:to>
                                    </p:set>
                                    <p:animEffect transition="in" filter="randombar(horizontal)">
                                      <p:cBhvr>
                                        <p:cTn id="18" dur="500"/>
                                        <p:tgtEl>
                                          <p:spTgt spid="385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853"/>
                                        </p:tgtEl>
                                        <p:attrNameLst>
                                          <p:attrName>style.visibility</p:attrName>
                                        </p:attrNameLst>
                                      </p:cBhvr>
                                      <p:to>
                                        <p:strVal val="visible"/>
                                      </p:to>
                                    </p:set>
                                    <p:animEffect transition="in" filter="randombar(horizontal)">
                                      <p:cBhvr>
                                        <p:cTn id="26" dur="500"/>
                                        <p:tgtEl>
                                          <p:spTgt spid="385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850"/>
                                        </p:tgtEl>
                                        <p:attrNameLst>
                                          <p:attrName>style.visibility</p:attrName>
                                        </p:attrNameLst>
                                      </p:cBhvr>
                                      <p:to>
                                        <p:strVal val="visible"/>
                                      </p:to>
                                    </p:set>
                                    <p:animEffect transition="in" filter="randombar(horizontal)">
                                      <p:cBhvr>
                                        <p:cTn id="37" dur="500"/>
                                        <p:tgtEl>
                                          <p:spTgt spid="385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854"/>
                                        </p:tgtEl>
                                        <p:attrNameLst>
                                          <p:attrName>style.visibility</p:attrName>
                                        </p:attrNameLst>
                                      </p:cBhvr>
                                      <p:to>
                                        <p:strVal val="visible"/>
                                      </p:to>
                                    </p:set>
                                    <p:animEffect transition="in" filter="randombar(horizontal)">
                                      <p:cBhvr>
                                        <p:cTn id="48" dur="500"/>
                                        <p:tgtEl>
                                          <p:spTgt spid="385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9" grpId="0" animBg="1"/>
      <p:bldP spid="3850" grpId="0" animBg="1"/>
      <p:bldP spid="3851" grpId="0"/>
      <p:bldP spid="3853" grpId="0" animBg="1"/>
      <p:bldP spid="3854" grpId="0" animBg="1"/>
      <p:bldP spid="3855" grpId="0"/>
      <p:bldP spid="18" grpId="0"/>
      <p:bldP spid="19" grpId="0"/>
      <p:bldP spid="20" grpId="0"/>
      <p:bldP spid="21" grpId="0"/>
      <p:bldP spid="22" grpId="0"/>
      <p:bldP spid="23"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8" name="Google Shape;3778;p52"/>
          <p:cNvSpPr txBox="1">
            <a:spLocks noGrp="1"/>
          </p:cNvSpPr>
          <p:nvPr>
            <p:ph type="title"/>
          </p:nvPr>
        </p:nvSpPr>
        <p:spPr>
          <a:xfrm>
            <a:off x="0" y="92614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VẬN DỤNG</a:t>
            </a:r>
            <a:endParaRPr sz="3000" dirty="0">
              <a:solidFill>
                <a:schemeClr val="tx2">
                  <a:lumMod val="50000"/>
                </a:schemeClr>
              </a:solidFill>
              <a:latin typeface="+mj-lt"/>
            </a:endParaRPr>
          </a:p>
        </p:txBody>
      </p:sp>
      <p:grpSp>
        <p:nvGrpSpPr>
          <p:cNvPr id="14" name="Google Shape;463;p23">
            <a:extLst>
              <a:ext uri="{FF2B5EF4-FFF2-40B4-BE49-F238E27FC236}">
                <a16:creationId xmlns:a16="http://schemas.microsoft.com/office/drawing/2014/main" xmlns="" id="{7A8917B7-4037-40FD-9A95-D25EED3B71E3}"/>
              </a:ext>
            </a:extLst>
          </p:cNvPr>
          <p:cNvGrpSpPr/>
          <p:nvPr/>
        </p:nvGrpSpPr>
        <p:grpSpPr>
          <a:xfrm rot="511137">
            <a:off x="6977490" y="3322394"/>
            <a:ext cx="997890" cy="1126709"/>
            <a:chOff x="1664354" y="4088694"/>
            <a:chExt cx="1037582" cy="940754"/>
          </a:xfrm>
        </p:grpSpPr>
        <p:grpSp>
          <p:nvGrpSpPr>
            <p:cNvPr id="15"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19"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20"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1"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2"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3"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4"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5"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16"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17"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18"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26" name="Google Shape;448;p23">
            <a:extLst>
              <a:ext uri="{FF2B5EF4-FFF2-40B4-BE49-F238E27FC236}">
                <a16:creationId xmlns:a16="http://schemas.microsoft.com/office/drawing/2014/main" xmlns="" id="{3A24B18B-036C-4EE2-93DD-0B3AE6FF2662}"/>
              </a:ext>
            </a:extLst>
          </p:cNvPr>
          <p:cNvGrpSpPr/>
          <p:nvPr/>
        </p:nvGrpSpPr>
        <p:grpSpPr>
          <a:xfrm>
            <a:off x="701723" y="3353858"/>
            <a:ext cx="1447638" cy="1068369"/>
            <a:chOff x="4368" y="4500332"/>
            <a:chExt cx="1550979" cy="1347924"/>
          </a:xfrm>
          <a:solidFill>
            <a:schemeClr val="accent5">
              <a:lumMod val="50000"/>
            </a:schemeClr>
          </a:solidFill>
        </p:grpSpPr>
        <p:grpSp>
          <p:nvGrpSpPr>
            <p:cNvPr id="27"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30"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31"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32"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33"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34"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35"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36"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37"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38"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39"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40"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28"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29"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pic>
        <p:nvPicPr>
          <p:cNvPr id="4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98993" y="1619764"/>
            <a:ext cx="1890861" cy="2648437"/>
          </a:xfrm>
          <a:prstGeom prst="rect">
            <a:avLst/>
          </a:prstGeom>
        </p:spPr>
      </p:pic>
      <p:pic>
        <p:nvPicPr>
          <p:cNvPr id="42"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05865" y="1716105"/>
            <a:ext cx="1736076" cy="2480108"/>
          </a:xfrm>
          <a:prstGeom prst="rect">
            <a:avLst/>
          </a:prstGeom>
        </p:spPr>
      </p:pic>
    </p:spTree>
    <p:extLst>
      <p:ext uri="{BB962C8B-B14F-4D97-AF65-F5344CB8AC3E}">
        <p14:creationId xmlns:p14="http://schemas.microsoft.com/office/powerpoint/2010/main" val="259284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8"/>
                                        </p:tgtEl>
                                        <p:attrNameLst>
                                          <p:attrName>style.visibility</p:attrName>
                                        </p:attrNameLst>
                                      </p:cBhvr>
                                      <p:to>
                                        <p:strVal val="visible"/>
                                      </p:to>
                                    </p:set>
                                    <p:animEffect transition="in" filter="barn(inVertical)">
                                      <p:cBhvr>
                                        <p:cTn id="7" dur="500"/>
                                        <p:tgtEl>
                                          <p:spTgt spid="37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22" presetClass="entr" presetSubtype="4"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567" name="Google Shape;3567;p44"/>
          <p:cNvSpPr txBox="1">
            <a:spLocks noGrp="1"/>
          </p:cNvSpPr>
          <p:nvPr>
            <p:ph type="title"/>
          </p:nvPr>
        </p:nvSpPr>
        <p:spPr>
          <a:xfrm>
            <a:off x="0" y="681673"/>
            <a:ext cx="9144000" cy="957780"/>
          </a:xfrm>
          <a:prstGeom prst="rect">
            <a:avLst/>
          </a:prstGeom>
        </p:spPr>
        <p:txBody>
          <a:bodyPr spcFirstLastPara="1" wrap="square" lIns="91425" tIns="91425" rIns="91425" bIns="91425" anchor="t" anchorCtr="0">
            <a:noAutofit/>
          </a:bodyPr>
          <a:lstStyle/>
          <a:p>
            <a:pPr marL="0" lvl="0" indent="0" algn="ctr" rtl="0">
              <a:lnSpc>
                <a:spcPts val="3600"/>
              </a:lnSpc>
              <a:spcBef>
                <a:spcPts val="0"/>
              </a:spcBef>
              <a:spcAft>
                <a:spcPts val="0"/>
              </a:spcAft>
              <a:buNone/>
            </a:pPr>
            <a:r>
              <a:rPr lang="en-US" sz="2600" b="0" dirty="0" smtClean="0">
                <a:solidFill>
                  <a:schemeClr val="tx2">
                    <a:lumMod val="50000"/>
                  </a:schemeClr>
                </a:solidFill>
                <a:latin typeface="+mn-lt"/>
              </a:rPr>
              <a:t>Hãy</a:t>
            </a:r>
            <a:r>
              <a:rPr lang="en" sz="2600" b="0" dirty="0" smtClean="0">
                <a:solidFill>
                  <a:schemeClr val="tx2">
                    <a:lumMod val="50000"/>
                  </a:schemeClr>
                </a:solidFill>
                <a:latin typeface="+mn-lt"/>
              </a:rPr>
              <a:t> cho biết trọng lượng tương ứng </a:t>
            </a:r>
            <a:br>
              <a:rPr lang="en" sz="2600" b="0" dirty="0" smtClean="0">
                <a:solidFill>
                  <a:schemeClr val="tx2">
                    <a:lumMod val="50000"/>
                  </a:schemeClr>
                </a:solidFill>
                <a:latin typeface="+mn-lt"/>
              </a:rPr>
            </a:br>
            <a:r>
              <a:rPr lang="en" sz="2600" b="0" dirty="0" smtClean="0">
                <a:solidFill>
                  <a:schemeClr val="tx2">
                    <a:lumMod val="50000"/>
                  </a:schemeClr>
                </a:solidFill>
                <a:latin typeface="+mn-lt"/>
              </a:rPr>
              <a:t>trong các trường hợp sau:</a:t>
            </a:r>
            <a:endParaRPr sz="2600" b="0" dirty="0">
              <a:solidFill>
                <a:schemeClr val="tx2">
                  <a:lumMod val="50000"/>
                </a:schemeClr>
              </a:solidFill>
              <a:latin typeface="+mn-lt"/>
            </a:endParaRPr>
          </a:p>
        </p:txBody>
      </p:sp>
      <p:sp>
        <p:nvSpPr>
          <p:cNvPr id="3623" name="Google Shape;3623;p44"/>
          <p:cNvSpPr txBox="1"/>
          <p:nvPr/>
        </p:nvSpPr>
        <p:spPr>
          <a:xfrm>
            <a:off x="1254058" y="1996679"/>
            <a:ext cx="102452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1,5 N</a:t>
            </a:r>
            <a:endParaRPr sz="2600" b="1" dirty="0">
              <a:solidFill>
                <a:schemeClr val="lt2"/>
              </a:solidFill>
              <a:latin typeface="+mn-lt"/>
              <a:ea typeface="Poppins"/>
              <a:cs typeface="Poppins"/>
              <a:sym typeface="Poppins"/>
            </a:endParaRPr>
          </a:p>
        </p:txBody>
      </p:sp>
      <p:sp>
        <p:nvSpPr>
          <p:cNvPr id="3624" name="Google Shape;3624;p44"/>
          <p:cNvSpPr txBox="1"/>
          <p:nvPr/>
        </p:nvSpPr>
        <p:spPr>
          <a:xfrm>
            <a:off x="3083451" y="1834422"/>
            <a:ext cx="6841520" cy="625409"/>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Túi kẹo có khối lượng 150 g</a:t>
            </a:r>
            <a:endParaRPr lang="en-US" sz="2600" dirty="0">
              <a:solidFill>
                <a:schemeClr val="tx2">
                  <a:lumMod val="50000"/>
                </a:schemeClr>
              </a:solidFill>
              <a:ea typeface="Calibri" panose="020F0502020204030204" pitchFamily="34" charset="0"/>
            </a:endParaRPr>
          </a:p>
        </p:txBody>
      </p:sp>
      <p:grpSp>
        <p:nvGrpSpPr>
          <p:cNvPr id="3633" name="Google Shape;3633;p44"/>
          <p:cNvGrpSpPr/>
          <p:nvPr/>
        </p:nvGrpSpPr>
        <p:grpSpPr>
          <a:xfrm>
            <a:off x="2778274" y="1970472"/>
            <a:ext cx="201903" cy="1688177"/>
            <a:chOff x="4080385" y="2429512"/>
            <a:chExt cx="174161" cy="1200923"/>
          </a:xfrm>
        </p:grpSpPr>
        <p:sp>
          <p:nvSpPr>
            <p:cNvPr id="3634" name="Google Shape;3634;p44"/>
            <p:cNvSpPr/>
            <p:nvPr/>
          </p:nvSpPr>
          <p:spPr>
            <a:xfrm>
              <a:off x="4080385" y="2429512"/>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4"/>
            <p:cNvSpPr/>
            <p:nvPr/>
          </p:nvSpPr>
          <p:spPr>
            <a:xfrm>
              <a:off x="4096659" y="2959639"/>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4"/>
            <p:cNvSpPr/>
            <p:nvPr/>
          </p:nvSpPr>
          <p:spPr>
            <a:xfrm>
              <a:off x="4080385" y="3472531"/>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3624;p44"/>
          <p:cNvSpPr txBox="1"/>
          <p:nvPr/>
        </p:nvSpPr>
        <p:spPr>
          <a:xfrm>
            <a:off x="3065738" y="2526144"/>
            <a:ext cx="6841521" cy="625409"/>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Túi muối có khối lượng 2 kg</a:t>
            </a:r>
            <a:endParaRPr lang="en-US" sz="2600" dirty="0">
              <a:solidFill>
                <a:schemeClr val="tx2">
                  <a:lumMod val="50000"/>
                </a:schemeClr>
              </a:solidFill>
              <a:ea typeface="Calibri" panose="020F0502020204030204" pitchFamily="34" charset="0"/>
            </a:endParaRPr>
          </a:p>
        </p:txBody>
      </p:sp>
      <p:sp>
        <p:nvSpPr>
          <p:cNvPr id="75" name="Google Shape;3624;p44"/>
          <p:cNvSpPr txBox="1"/>
          <p:nvPr/>
        </p:nvSpPr>
        <p:spPr>
          <a:xfrm>
            <a:off x="3065738" y="3284179"/>
            <a:ext cx="6841521" cy="644465"/>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Hộp sữa có khối lượng 380 g</a:t>
            </a:r>
            <a:endParaRPr lang="en-US" sz="2600" dirty="0">
              <a:solidFill>
                <a:schemeClr val="tx2">
                  <a:lumMod val="50000"/>
                </a:schemeClr>
              </a:solidFill>
              <a:ea typeface="Calibri" panose="020F0502020204030204" pitchFamily="34" charset="0"/>
            </a:endParaRPr>
          </a:p>
        </p:txBody>
      </p:sp>
      <p:cxnSp>
        <p:nvCxnSpPr>
          <p:cNvPr id="21" name="Google Shape;3637;p44"/>
          <p:cNvCxnSpPr/>
          <p:nvPr/>
        </p:nvCxnSpPr>
        <p:spPr>
          <a:xfrm>
            <a:off x="2879310" y="1944630"/>
            <a:ext cx="8709" cy="2350029"/>
          </a:xfrm>
          <a:prstGeom prst="straightConnector1">
            <a:avLst/>
          </a:prstGeom>
          <a:noFill/>
          <a:ln w="19050" cap="flat" cmpd="sng">
            <a:solidFill>
              <a:schemeClr val="accent2"/>
            </a:solidFill>
            <a:prstDash val="solid"/>
            <a:round/>
            <a:headEnd type="none" w="med" len="med"/>
            <a:tailEnd type="none" w="med" len="med"/>
          </a:ln>
        </p:spPr>
      </p:cxnSp>
      <p:sp>
        <p:nvSpPr>
          <p:cNvPr id="22" name="Google Shape;3636;p44"/>
          <p:cNvSpPr/>
          <p:nvPr/>
        </p:nvSpPr>
        <p:spPr>
          <a:xfrm>
            <a:off x="2797139" y="4170067"/>
            <a:ext cx="183037" cy="221971"/>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24;p44"/>
          <p:cNvSpPr txBox="1"/>
          <p:nvPr/>
        </p:nvSpPr>
        <p:spPr>
          <a:xfrm>
            <a:off x="3053554" y="3958821"/>
            <a:ext cx="6841521" cy="644465"/>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Một bạn học sinh có khối lượng 45 kg</a:t>
            </a:r>
            <a:endParaRPr lang="en-US" sz="2600" dirty="0">
              <a:solidFill>
                <a:schemeClr val="tx2">
                  <a:lumMod val="50000"/>
                </a:schemeClr>
              </a:solidFill>
              <a:ea typeface="Calibri" panose="020F0502020204030204" pitchFamily="34" charset="0"/>
            </a:endParaRPr>
          </a:p>
        </p:txBody>
      </p:sp>
      <p:sp>
        <p:nvSpPr>
          <p:cNvPr id="29" name="Google Shape;3623;p44"/>
          <p:cNvSpPr txBox="1"/>
          <p:nvPr/>
        </p:nvSpPr>
        <p:spPr>
          <a:xfrm>
            <a:off x="1223658" y="2694021"/>
            <a:ext cx="102452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20 N</a:t>
            </a:r>
            <a:endParaRPr sz="2600" b="1" dirty="0">
              <a:solidFill>
                <a:schemeClr val="lt2"/>
              </a:solidFill>
              <a:latin typeface="+mn-lt"/>
              <a:ea typeface="Poppins"/>
              <a:cs typeface="Poppins"/>
              <a:sym typeface="Poppins"/>
            </a:endParaRPr>
          </a:p>
        </p:txBody>
      </p:sp>
      <p:sp>
        <p:nvSpPr>
          <p:cNvPr id="30" name="Google Shape;3623;p44"/>
          <p:cNvSpPr txBox="1"/>
          <p:nvPr/>
        </p:nvSpPr>
        <p:spPr>
          <a:xfrm>
            <a:off x="1297035" y="3391363"/>
            <a:ext cx="102452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3,8 N</a:t>
            </a:r>
            <a:endParaRPr sz="2600" b="1" dirty="0">
              <a:solidFill>
                <a:schemeClr val="lt2"/>
              </a:solidFill>
              <a:latin typeface="+mn-lt"/>
              <a:ea typeface="Poppins"/>
              <a:cs typeface="Poppins"/>
              <a:sym typeface="Poppins"/>
            </a:endParaRPr>
          </a:p>
        </p:txBody>
      </p:sp>
      <p:sp>
        <p:nvSpPr>
          <p:cNvPr id="31" name="Google Shape;3623;p44"/>
          <p:cNvSpPr txBox="1"/>
          <p:nvPr/>
        </p:nvSpPr>
        <p:spPr>
          <a:xfrm>
            <a:off x="1310127" y="4124752"/>
            <a:ext cx="113834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450 N</a:t>
            </a:r>
            <a:endParaRPr sz="2600" b="1" dirty="0">
              <a:solidFill>
                <a:schemeClr val="lt2"/>
              </a:solidFill>
              <a:latin typeface="+mn-lt"/>
              <a:ea typeface="Poppins"/>
              <a:cs typeface="Poppins"/>
              <a:sym typeface="Poppins"/>
            </a:endParaRPr>
          </a:p>
        </p:txBody>
      </p:sp>
    </p:spTree>
    <p:extLst>
      <p:ext uri="{BB962C8B-B14F-4D97-AF65-F5344CB8AC3E}">
        <p14:creationId xmlns:p14="http://schemas.microsoft.com/office/powerpoint/2010/main" val="382854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wipe(down)">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33"/>
                                        </p:tgtEl>
                                        <p:attrNameLst>
                                          <p:attrName>style.visibility</p:attrName>
                                        </p:attrNameLst>
                                      </p:cBhvr>
                                      <p:to>
                                        <p:strVal val="visible"/>
                                      </p:to>
                                    </p:set>
                                    <p:animEffect transition="in" filter="barn(inVertical)">
                                      <p:cBhvr>
                                        <p:cTn id="12" dur="500"/>
                                        <p:tgtEl>
                                          <p:spTgt spid="36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624"/>
                                        </p:tgtEl>
                                        <p:attrNameLst>
                                          <p:attrName>style.visibility</p:attrName>
                                        </p:attrNameLst>
                                      </p:cBhvr>
                                      <p:to>
                                        <p:strVal val="visible"/>
                                      </p:to>
                                    </p:set>
                                    <p:animEffect transition="in" filter="barn(inVertical)">
                                      <p:cBhvr>
                                        <p:cTn id="23" dur="500"/>
                                        <p:tgtEl>
                                          <p:spTgt spid="36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barn(inVertical)">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barn(inVertical)">
                                      <p:cBhvr>
                                        <p:cTn id="33" dur="5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barn(inVertic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623"/>
                                        </p:tgtEl>
                                        <p:attrNameLst>
                                          <p:attrName>style.visibility</p:attrName>
                                        </p:attrNameLst>
                                      </p:cBhvr>
                                      <p:to>
                                        <p:strVal val="visible"/>
                                      </p:to>
                                    </p:set>
                                    <p:animEffect transition="in" filter="circle(in)">
                                      <p:cBhvr>
                                        <p:cTn id="43" dur="2000"/>
                                        <p:tgtEl>
                                          <p:spTgt spid="362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623">
                                            <p:txEl>
                                              <p:pRg st="0" end="0"/>
                                            </p:txEl>
                                          </p:spTgt>
                                        </p:tgtEl>
                                        <p:attrNameLst>
                                          <p:attrName>style.visibility</p:attrName>
                                        </p:attrNameLst>
                                      </p:cBhvr>
                                      <p:to>
                                        <p:strVal val="visible"/>
                                      </p:to>
                                    </p:set>
                                    <p:animEffect transition="in" filter="fade">
                                      <p:cBhvr>
                                        <p:cTn id="55" dur="1000"/>
                                        <p:tgtEl>
                                          <p:spTgt spid="3623">
                                            <p:txEl>
                                              <p:pRg st="0" end="0"/>
                                            </p:txEl>
                                          </p:spTgt>
                                        </p:tgtEl>
                                      </p:cBhvr>
                                    </p:animEffect>
                                    <p:anim calcmode="lin" valueType="num">
                                      <p:cBhvr>
                                        <p:cTn id="56" dur="1000" fill="hold"/>
                                        <p:tgtEl>
                                          <p:spTgt spid="3623">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36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1000"/>
                                        <p:tgtEl>
                                          <p:spTgt spid="30">
                                            <p:txEl>
                                              <p:pRg st="0" end="0"/>
                                            </p:txEl>
                                          </p:spTgt>
                                        </p:tgtEl>
                                      </p:cBhvr>
                                    </p:animEffect>
                                    <p:anim calcmode="lin" valueType="num">
                                      <p:cBhvr>
                                        <p:cTn id="6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Effect transition="in" filter="fade">
                                      <p:cBhvr>
                                        <p:cTn id="69" dur="1000"/>
                                        <p:tgtEl>
                                          <p:spTgt spid="31">
                                            <p:txEl>
                                              <p:pRg st="0" end="0"/>
                                            </p:txEl>
                                          </p:spTgt>
                                        </p:tgtEl>
                                      </p:cBhvr>
                                    </p:animEffect>
                                    <p:anim calcmode="lin" valueType="num">
                                      <p:cBhvr>
                                        <p:cTn id="70"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7" grpId="0"/>
      <p:bldP spid="3623" grpId="0"/>
      <p:bldP spid="3624" grpId="0"/>
      <p:bldP spid="74" grpId="0"/>
      <p:bldP spid="75" grpId="0"/>
      <p:bldP spid="22" grpId="0" animBg="1"/>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2594475" y="2714374"/>
            <a:ext cx="6436183" cy="1840234"/>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40"/>
          <p:cNvGrpSpPr/>
          <p:nvPr/>
        </p:nvGrpSpPr>
        <p:grpSpPr>
          <a:xfrm flipH="1">
            <a:off x="244037" y="1449290"/>
            <a:ext cx="2165691" cy="3488470"/>
            <a:chOff x="3836975" y="2014000"/>
            <a:chExt cx="2370875" cy="2446875"/>
          </a:xfrm>
        </p:grpSpPr>
        <p:sp>
          <p:nvSpPr>
            <p:cNvPr id="3478"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594475" y="743582"/>
            <a:ext cx="6341092" cy="1836400"/>
          </a:xfrm>
          <a:prstGeom prst="rect">
            <a:avLst/>
          </a:prstGeom>
        </p:spPr>
        <p:txBody>
          <a:bodyPr wrap="square">
            <a:spAutoFit/>
          </a:bodyPr>
          <a:lstStyle/>
          <a:p>
            <a:pPr algn="just">
              <a:lnSpc>
                <a:spcPts val="3400"/>
              </a:lnSpc>
            </a:pPr>
            <a:r>
              <a:rPr lang="en-US" sz="24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Bạn Vĩnh nói rằng: “Trọng lượng của một vật tỉ lệ thuận với khối lượng của nó. Nếu khối lượng của vật không đổi thì trọng lượng của vật không đổi”. Điều này có đúng không?</a:t>
            </a:r>
            <a:endParaRPr lang="en-US" sz="2400" dirty="0">
              <a:solidFill>
                <a:schemeClr val="tx2">
                  <a:lumMod val="50000"/>
                </a:schemeClr>
              </a:solidFill>
              <a:latin typeface="Arial" panose="020B0604020202020204" pitchFamily="34" charset="0"/>
              <a:cs typeface="Arial" panose="020B0604020202020204" pitchFamily="34" charset="0"/>
            </a:endParaRPr>
          </a:p>
        </p:txBody>
      </p:sp>
      <p:sp>
        <p:nvSpPr>
          <p:cNvPr id="55" name="Rectangle 54"/>
          <p:cNvSpPr/>
          <p:nvPr/>
        </p:nvSpPr>
        <p:spPr>
          <a:xfrm>
            <a:off x="2779220" y="2709102"/>
            <a:ext cx="6066691" cy="1836400"/>
          </a:xfrm>
          <a:prstGeom prst="rect">
            <a:avLst/>
          </a:prstGeom>
        </p:spPr>
        <p:txBody>
          <a:bodyPr wrap="square">
            <a:spAutoFit/>
          </a:bodyPr>
          <a:lstStyle/>
          <a:p>
            <a:pPr marL="342900" indent="-342900" algn="just">
              <a:lnSpc>
                <a:spcPts val="3400"/>
              </a:lnSpc>
              <a:buFont typeface="Arial" panose="020B0604020202020204" pitchFamily="34" charset="0"/>
              <a:buChar char="•"/>
            </a:pPr>
            <a:r>
              <a:rPr lang="en-US" sz="24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Chỉ đúng khi xét vật ở cùng một vị trí.</a:t>
            </a:r>
          </a:p>
          <a:p>
            <a:pPr marL="342900" indent="-342900" algn="just">
              <a:lnSpc>
                <a:spcPts val="3400"/>
              </a:lnSpc>
              <a:buFont typeface="Arial" panose="020B0604020202020204" pitchFamily="34" charset="0"/>
              <a:buChar char="•"/>
            </a:pPr>
            <a:r>
              <a:rPr lang="en-US" sz="2400" dirty="0" smtClean="0">
                <a:solidFill>
                  <a:schemeClr val="tx2">
                    <a:lumMod val="50000"/>
                  </a:schemeClr>
                </a:solidFill>
                <a:latin typeface="Arial" panose="020B0604020202020204" pitchFamily="34" charset="0"/>
                <a:cs typeface="Arial" panose="020B0604020202020204" pitchFamily="34" charset="0"/>
              </a:rPr>
              <a:t>Nếu đưa vật lên cao, trọng lượng của vật sẽ giảm đi, khối lượng của vật không thay đổi theo vị trí đặt vật. </a:t>
            </a:r>
            <a:endParaRPr lang="en-US" sz="2400" dirty="0">
              <a:solidFill>
                <a:schemeClr val="tx2">
                  <a:lumMod val="50000"/>
                </a:schemeClr>
              </a:solidFill>
              <a:latin typeface="Arial" panose="020B0604020202020204" pitchFamily="34" charset="0"/>
              <a:cs typeface="Arial" panose="020B0604020202020204" pitchFamily="34" charset="0"/>
            </a:endParaRPr>
          </a:p>
        </p:txBody>
      </p:sp>
      <p:pic>
        <p:nvPicPr>
          <p:cNvPr id="56" name="Picture 2">
            <a:extLst>
              <a:ext uri="{FF2B5EF4-FFF2-40B4-BE49-F238E27FC236}">
                <a16:creationId xmlns:a16="http://schemas.microsoft.com/office/drawing/2014/main" xmlns="" id="{5AE0AB7B-E8BC-458A-B550-6F6D86EEBD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27353" y="570912"/>
            <a:ext cx="795331" cy="878378"/>
          </a:xfrm>
          <a:prstGeom prst="rect">
            <a:avLst/>
          </a:prstGeom>
        </p:spPr>
      </p:pic>
    </p:spTree>
    <p:extLst>
      <p:ext uri="{BB962C8B-B14F-4D97-AF65-F5344CB8AC3E}">
        <p14:creationId xmlns:p14="http://schemas.microsoft.com/office/powerpoint/2010/main" val="39628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77"/>
                                        </p:tgtEl>
                                        <p:attrNameLst>
                                          <p:attrName>style.visibility</p:attrName>
                                        </p:attrNameLst>
                                      </p:cBhvr>
                                      <p:to>
                                        <p:strVal val="visible"/>
                                      </p:to>
                                    </p:set>
                                    <p:animEffect transition="in" filter="fade">
                                      <p:cBhvr>
                                        <p:cTn id="7" dur="1000"/>
                                        <p:tgtEl>
                                          <p:spTgt spid="3477"/>
                                        </p:tgtEl>
                                      </p:cBhvr>
                                    </p:animEffect>
                                    <p:anim calcmode="lin" valueType="num">
                                      <p:cBhvr>
                                        <p:cTn id="8" dur="1000" fill="hold"/>
                                        <p:tgtEl>
                                          <p:spTgt spid="3477"/>
                                        </p:tgtEl>
                                        <p:attrNameLst>
                                          <p:attrName>ppt_x</p:attrName>
                                        </p:attrNameLst>
                                      </p:cBhvr>
                                      <p:tavLst>
                                        <p:tav tm="0">
                                          <p:val>
                                            <p:strVal val="#ppt_x"/>
                                          </p:val>
                                        </p:tav>
                                        <p:tav tm="100000">
                                          <p:val>
                                            <p:strVal val="#ppt_x"/>
                                          </p:val>
                                        </p:tav>
                                      </p:tavLst>
                                    </p:anim>
                                    <p:anim calcmode="lin" valueType="num">
                                      <p:cBhvr>
                                        <p:cTn id="9" dur="1000" fill="hold"/>
                                        <p:tgtEl>
                                          <p:spTgt spid="34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barn(inVertical)">
                                      <p:cBhvr>
                                        <p:cTn id="14" dur="500"/>
                                        <p:tgtEl>
                                          <p:spTgt spid="5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74"/>
                                        </p:tgtEl>
                                        <p:attrNameLst>
                                          <p:attrName>style.visibility</p:attrName>
                                        </p:attrNameLst>
                                      </p:cBhvr>
                                      <p:to>
                                        <p:strVal val="visible"/>
                                      </p:to>
                                    </p:set>
                                    <p:animEffect transition="in" filter="barn(inVertical)">
                                      <p:cBhvr>
                                        <p:cTn id="25" dur="500"/>
                                        <p:tgtEl>
                                          <p:spTgt spid="3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 grpId="0" animBg="1"/>
      <p:bldP spid="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2" name="Title 1"/>
          <p:cNvSpPr>
            <a:spLocks noGrp="1"/>
          </p:cNvSpPr>
          <p:nvPr>
            <p:ph type="title"/>
          </p:nvPr>
        </p:nvSpPr>
        <p:spPr>
          <a:xfrm>
            <a:off x="1" y="1295087"/>
            <a:ext cx="9143999" cy="572700"/>
          </a:xfrm>
        </p:spPr>
        <p:txBody>
          <a:bodyPr/>
          <a:lstStyle/>
          <a:p>
            <a:pPr algn="ctr"/>
            <a:r>
              <a:rPr lang="en-US" sz="3700" dirty="0" smtClean="0">
                <a:solidFill>
                  <a:schemeClr val="tx2">
                    <a:lumMod val="50000"/>
                  </a:schemeClr>
                </a:solidFill>
                <a:latin typeface="+mj-lt"/>
              </a:rPr>
              <a:t>BÀI 37: LỰC HẤP DẪN VÀ TRỌNG LỰC</a:t>
            </a:r>
            <a:endParaRPr lang="en-US" sz="3700" dirty="0">
              <a:solidFill>
                <a:schemeClr val="tx2">
                  <a:lumMod val="50000"/>
                </a:schemeClr>
              </a:solidFill>
              <a:latin typeface="+mj-lt"/>
            </a:endParaRPr>
          </a:p>
        </p:txBody>
      </p:sp>
      <p:grpSp>
        <p:nvGrpSpPr>
          <p:cNvPr id="75" name="Google Shape;3477;p40"/>
          <p:cNvGrpSpPr/>
          <p:nvPr/>
        </p:nvGrpSpPr>
        <p:grpSpPr>
          <a:xfrm flipH="1">
            <a:off x="3474346" y="2049195"/>
            <a:ext cx="2790427" cy="2915770"/>
            <a:chOff x="3836975" y="2014000"/>
            <a:chExt cx="2370875" cy="2446875"/>
          </a:xfrm>
        </p:grpSpPr>
        <p:sp>
          <p:nvSpPr>
            <p:cNvPr id="76"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5" name="Google Shape;1004;p62"/>
          <p:cNvPicPr preferRelativeResize="0"/>
          <p:nvPr/>
        </p:nvPicPr>
        <p:blipFill>
          <a:blip r:embed="rId3">
            <a:alphaModFix/>
          </a:blip>
          <a:stretch>
            <a:fillRect/>
          </a:stretch>
        </p:blipFill>
        <p:spPr>
          <a:xfrm>
            <a:off x="6381459" y="2323190"/>
            <a:ext cx="1449219" cy="1413267"/>
          </a:xfrm>
          <a:prstGeom prst="rect">
            <a:avLst/>
          </a:prstGeom>
          <a:noFill/>
          <a:ln>
            <a:noFill/>
          </a:ln>
        </p:spPr>
      </p:pic>
      <p:pic>
        <p:nvPicPr>
          <p:cNvPr id="126" name="Google Shape;1002;p62"/>
          <p:cNvPicPr preferRelativeResize="0"/>
          <p:nvPr/>
        </p:nvPicPr>
        <p:blipFill>
          <a:blip r:embed="rId4">
            <a:alphaModFix/>
          </a:blip>
          <a:stretch>
            <a:fillRect/>
          </a:stretch>
        </p:blipFill>
        <p:spPr>
          <a:xfrm>
            <a:off x="1050427" y="3310469"/>
            <a:ext cx="2186083" cy="9125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barn(inVertical)">
                                      <p:cBhvr>
                                        <p:cTn id="12" dur="500"/>
                                        <p:tgtEl>
                                          <p:spTgt spid="126"/>
                                        </p:tgtEl>
                                      </p:cBhvr>
                                    </p:animEffect>
                                  </p:childTnLst>
                                </p:cTn>
                              </p:par>
                              <p:par>
                                <p:cTn id="13" presetID="16" presetClass="entr" presetSubtype="21"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arn(inVertical)">
                                      <p:cBhvr>
                                        <p:cTn id="15" dur="500"/>
                                        <p:tgtEl>
                                          <p:spTgt spid="75"/>
                                        </p:tgtEl>
                                      </p:cBhvr>
                                    </p:animEffect>
                                  </p:childTnLst>
                                </p:cTn>
                              </p:par>
                              <p:par>
                                <p:cTn id="16" presetID="16" presetClass="entr" presetSubtype="21"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barn(inVertical)">
                                      <p:cBhvr>
                                        <p:cTn id="1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47"/>
          <p:cNvSpPr txBox="1">
            <a:spLocks noGrp="1"/>
          </p:cNvSpPr>
          <p:nvPr>
            <p:ph type="title"/>
          </p:nvPr>
        </p:nvSpPr>
        <p:spPr>
          <a:xfrm>
            <a:off x="0" y="709824"/>
            <a:ext cx="9041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HƯỚNG DẪN VỀ NHÀ</a:t>
            </a:r>
            <a:endParaRPr sz="3000" dirty="0">
              <a:solidFill>
                <a:schemeClr val="tx2">
                  <a:lumMod val="50000"/>
                </a:schemeClr>
              </a:solidFill>
              <a:latin typeface="+mj-lt"/>
            </a:endParaRPr>
          </a:p>
        </p:txBody>
      </p:sp>
      <p:sp>
        <p:nvSpPr>
          <p:cNvPr id="3668" name="Google Shape;3668;p47"/>
          <p:cNvSpPr/>
          <p:nvPr/>
        </p:nvSpPr>
        <p:spPr>
          <a:xfrm>
            <a:off x="961782" y="1438339"/>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907669" y="1505226"/>
            <a:ext cx="836486" cy="525840"/>
          </a:xfrm>
        </p:spPr>
        <p:txBody>
          <a:bodyPr/>
          <a:lstStyle/>
          <a:p>
            <a:r>
              <a:rPr lang="en-US" sz="3000" b="1" dirty="0" smtClean="0">
                <a:solidFill>
                  <a:schemeClr val="bg1"/>
                </a:solidFill>
                <a:latin typeface="+mj-lt"/>
              </a:rPr>
              <a:t>1</a:t>
            </a:r>
            <a:endParaRPr lang="en-US" sz="3000" b="1" dirty="0">
              <a:solidFill>
                <a:schemeClr val="bg1"/>
              </a:solidFill>
              <a:latin typeface="+mj-lt"/>
            </a:endParaRPr>
          </a:p>
        </p:txBody>
      </p:sp>
      <p:sp>
        <p:nvSpPr>
          <p:cNvPr id="48" name="Google Shape;3662;p47"/>
          <p:cNvSpPr txBox="1">
            <a:spLocks noGrp="1"/>
          </p:cNvSpPr>
          <p:nvPr>
            <p:ph type="title"/>
          </p:nvPr>
        </p:nvSpPr>
        <p:spPr>
          <a:xfrm>
            <a:off x="2172615" y="1612703"/>
            <a:ext cx="6352414"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600" b="0" dirty="0" smtClean="0">
                <a:solidFill>
                  <a:schemeClr val="tx2">
                    <a:lumMod val="75000"/>
                  </a:schemeClr>
                </a:solidFill>
                <a:latin typeface="+mj-lt"/>
              </a:rPr>
              <a:t>Trả lời các câu hỏi trong SGK trang 165</a:t>
            </a:r>
            <a:endParaRPr sz="2600" b="0" dirty="0">
              <a:solidFill>
                <a:schemeClr val="tx2">
                  <a:lumMod val="75000"/>
                </a:schemeClr>
              </a:solidFill>
              <a:latin typeface="+mj-lt"/>
            </a:endParaRPr>
          </a:p>
        </p:txBody>
      </p:sp>
      <p:sp>
        <p:nvSpPr>
          <p:cNvPr id="49" name="Google Shape;3668;p47"/>
          <p:cNvSpPr/>
          <p:nvPr/>
        </p:nvSpPr>
        <p:spPr>
          <a:xfrm>
            <a:off x="961782" y="2515582"/>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Subtitle 7"/>
          <p:cNvSpPr>
            <a:spLocks noGrp="1"/>
          </p:cNvSpPr>
          <p:nvPr>
            <p:ph type="subTitle" idx="1"/>
          </p:nvPr>
        </p:nvSpPr>
        <p:spPr>
          <a:xfrm>
            <a:off x="907669" y="2582469"/>
            <a:ext cx="836486" cy="525840"/>
          </a:xfrm>
        </p:spPr>
        <p:txBody>
          <a:bodyPr/>
          <a:lstStyle/>
          <a:p>
            <a:r>
              <a:rPr lang="en-US" sz="3000" b="1" dirty="0" smtClean="0">
                <a:solidFill>
                  <a:schemeClr val="bg1"/>
                </a:solidFill>
                <a:latin typeface="+mj-lt"/>
              </a:rPr>
              <a:t>2</a:t>
            </a:r>
            <a:endParaRPr lang="en-US" sz="3000" b="1" dirty="0">
              <a:solidFill>
                <a:schemeClr val="bg1"/>
              </a:solidFill>
              <a:latin typeface="+mj-lt"/>
            </a:endParaRPr>
          </a:p>
        </p:txBody>
      </p:sp>
      <p:sp>
        <p:nvSpPr>
          <p:cNvPr id="51" name="Google Shape;3662;p47"/>
          <p:cNvSpPr txBox="1">
            <a:spLocks noGrp="1"/>
          </p:cNvSpPr>
          <p:nvPr>
            <p:ph type="title"/>
          </p:nvPr>
        </p:nvSpPr>
        <p:spPr>
          <a:xfrm>
            <a:off x="2172615" y="2522897"/>
            <a:ext cx="6078931"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Làm bài tập Bài 37 trong Sách bài tập</a:t>
            </a:r>
            <a:endParaRPr sz="2600" b="0" dirty="0">
              <a:solidFill>
                <a:schemeClr val="tx2">
                  <a:lumMod val="75000"/>
                </a:schemeClr>
              </a:solidFill>
              <a:latin typeface="+mj-lt"/>
            </a:endParaRPr>
          </a:p>
        </p:txBody>
      </p:sp>
      <p:sp>
        <p:nvSpPr>
          <p:cNvPr id="52" name="Google Shape;3668;p47"/>
          <p:cNvSpPr/>
          <p:nvPr/>
        </p:nvSpPr>
        <p:spPr>
          <a:xfrm>
            <a:off x="961782" y="3659712"/>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Subtitle 7"/>
          <p:cNvSpPr>
            <a:spLocks noGrp="1"/>
          </p:cNvSpPr>
          <p:nvPr>
            <p:ph type="subTitle" idx="1"/>
          </p:nvPr>
        </p:nvSpPr>
        <p:spPr>
          <a:xfrm>
            <a:off x="907669" y="3726599"/>
            <a:ext cx="836486" cy="525840"/>
          </a:xfrm>
        </p:spPr>
        <p:txBody>
          <a:bodyPr/>
          <a:lstStyle/>
          <a:p>
            <a:r>
              <a:rPr lang="en-US" sz="3000" b="1" dirty="0" smtClean="0">
                <a:solidFill>
                  <a:schemeClr val="bg1"/>
                </a:solidFill>
                <a:latin typeface="+mj-lt"/>
              </a:rPr>
              <a:t>3</a:t>
            </a:r>
            <a:endParaRPr lang="en-US" sz="3000" b="1" dirty="0">
              <a:solidFill>
                <a:schemeClr val="bg1"/>
              </a:solidFill>
              <a:latin typeface="+mj-lt"/>
            </a:endParaRPr>
          </a:p>
        </p:txBody>
      </p:sp>
      <p:sp>
        <p:nvSpPr>
          <p:cNvPr id="54" name="Google Shape;3662;p47"/>
          <p:cNvSpPr txBox="1">
            <a:spLocks noGrp="1"/>
          </p:cNvSpPr>
          <p:nvPr>
            <p:ph type="title"/>
          </p:nvPr>
        </p:nvSpPr>
        <p:spPr>
          <a:xfrm>
            <a:off x="2172615" y="3733914"/>
            <a:ext cx="5618074"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Đọc trước Bài 38, SGK trang 166</a:t>
            </a:r>
            <a:endParaRPr sz="2600" b="0" dirty="0">
              <a:solidFill>
                <a:schemeClr val="tx2">
                  <a:lumMod val="75000"/>
                </a:schemeClr>
              </a:solidFill>
              <a:latin typeface="+mj-lt"/>
            </a:endParaRPr>
          </a:p>
        </p:txBody>
      </p:sp>
    </p:spTree>
    <p:extLst>
      <p:ext uri="{BB962C8B-B14F-4D97-AF65-F5344CB8AC3E}">
        <p14:creationId xmlns:p14="http://schemas.microsoft.com/office/powerpoint/2010/main" val="1295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62"/>
                                        </p:tgtEl>
                                        <p:attrNameLst>
                                          <p:attrName>style.visibility</p:attrName>
                                        </p:attrNameLst>
                                      </p:cBhvr>
                                      <p:to>
                                        <p:strVal val="visible"/>
                                      </p:to>
                                    </p:set>
                                    <p:animEffect transition="in" filter="barn(inVertical)">
                                      <p:cBhvr>
                                        <p:cTn id="7" dur="500"/>
                                        <p:tgtEl>
                                          <p:spTgt spid="36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68"/>
                                        </p:tgtEl>
                                        <p:attrNameLst>
                                          <p:attrName>style.visibility</p:attrName>
                                        </p:attrNameLst>
                                      </p:cBhvr>
                                      <p:to>
                                        <p:strVal val="visible"/>
                                      </p:to>
                                    </p:set>
                                    <p:animEffect transition="in" filter="barn(inVertical)">
                                      <p:cBhvr>
                                        <p:cTn id="15" dur="500"/>
                                        <p:tgtEl>
                                          <p:spTgt spid="36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barn(inVertical)">
                                      <p:cBhvr>
                                        <p:cTn id="23" dur="500"/>
                                        <p:tgtEl>
                                          <p:spTgt spid="50">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barn(inVertical)">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3">
                                            <p:txEl>
                                              <p:pRg st="0" end="0"/>
                                            </p:txEl>
                                          </p:spTgt>
                                        </p:tgtEl>
                                        <p:attrNameLst>
                                          <p:attrName>style.visibility</p:attrName>
                                        </p:attrNameLst>
                                      </p:cBhvr>
                                      <p:to>
                                        <p:strVal val="visible"/>
                                      </p:to>
                                    </p:set>
                                    <p:animEffect transition="in" filter="barn(inVertical)">
                                      <p:cBhvr>
                                        <p:cTn id="34" dur="500"/>
                                        <p:tgtEl>
                                          <p:spTgt spid="53">
                                            <p:txEl>
                                              <p:pRg st="0" end="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p:bldP spid="3668" grpId="0" animBg="1"/>
      <p:bldP spid="8" grpId="0" build="p"/>
      <p:bldP spid="48" grpId="0"/>
      <p:bldP spid="49" grpId="0" animBg="1"/>
      <p:bldP spid="50" grpId="0" build="p"/>
      <p:bldP spid="51" grpId="0"/>
      <p:bldP spid="52" grpId="0" animBg="1"/>
      <p:bldP spid="53" grpId="0" build="p"/>
      <p:bldP spid="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0" y="1210768"/>
            <a:ext cx="9144000" cy="1388848"/>
          </a:xfrm>
          <a:prstGeom prst="rect">
            <a:avLst/>
          </a:prstGeom>
        </p:spPr>
        <p:txBody>
          <a:bodyPr spcFirstLastPara="1" wrap="square" lIns="91425" tIns="91425" rIns="91425" bIns="91425" anchor="t" anchorCtr="0">
            <a:noAutofit/>
          </a:bodyPr>
          <a:lstStyle/>
          <a:p>
            <a:pPr marL="0" lvl="0" indent="0" algn="ctr" rtl="0">
              <a:lnSpc>
                <a:spcPts val="5000"/>
              </a:lnSpc>
              <a:spcBef>
                <a:spcPts val="0"/>
              </a:spcBef>
              <a:spcAft>
                <a:spcPts val="0"/>
              </a:spcAft>
              <a:buNone/>
            </a:pPr>
            <a:r>
              <a:rPr lang="en" sz="3800" smtClean="0">
                <a:solidFill>
                  <a:schemeClr val="tx2">
                    <a:lumMod val="50000"/>
                  </a:schemeClr>
                </a:solidFill>
                <a:latin typeface="+mj-lt"/>
              </a:rPr>
              <a:t>CẢM ƠN CÁC EM</a:t>
            </a:r>
            <a:br>
              <a:rPr lang="en" sz="3800" smtClean="0">
                <a:solidFill>
                  <a:schemeClr val="tx2">
                    <a:lumMod val="50000"/>
                  </a:schemeClr>
                </a:solidFill>
                <a:latin typeface="+mj-lt"/>
              </a:rPr>
            </a:br>
            <a:r>
              <a:rPr lang="en" sz="3800" smtClean="0">
                <a:solidFill>
                  <a:schemeClr val="tx2">
                    <a:lumMod val="50000"/>
                  </a:schemeClr>
                </a:solidFill>
                <a:latin typeface="+mj-lt"/>
              </a:rPr>
              <a:t>ĐÃ LẮNG NGHE BÀI GIẢNG!</a:t>
            </a:r>
            <a:endParaRPr sz="3800" dirty="0">
              <a:solidFill>
                <a:schemeClr val="tx2">
                  <a:lumMod val="50000"/>
                </a:schemeClr>
              </a:solidFill>
              <a:latin typeface="+mj-lt"/>
            </a:endParaRPr>
          </a:p>
        </p:txBody>
      </p:sp>
      <p:pic>
        <p:nvPicPr>
          <p:cNvPr id="15" name="Google Shape;1002;p62"/>
          <p:cNvPicPr preferRelativeResize="0"/>
          <p:nvPr/>
        </p:nvPicPr>
        <p:blipFill>
          <a:blip r:embed="rId3">
            <a:alphaModFix/>
          </a:blip>
          <a:stretch>
            <a:fillRect/>
          </a:stretch>
        </p:blipFill>
        <p:spPr>
          <a:xfrm>
            <a:off x="-4964728" y="9150237"/>
            <a:ext cx="2981624" cy="1188300"/>
          </a:xfrm>
          <a:prstGeom prst="rect">
            <a:avLst/>
          </a:prstGeom>
          <a:noFill/>
          <a:ln>
            <a:noFill/>
          </a:ln>
        </p:spPr>
      </p:pic>
    </p:spTree>
    <p:extLst>
      <p:ext uri="{BB962C8B-B14F-4D97-AF65-F5344CB8AC3E}">
        <p14:creationId xmlns:p14="http://schemas.microsoft.com/office/powerpoint/2010/main" val="4689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47"/>
          <p:cNvSpPr txBox="1">
            <a:spLocks noGrp="1"/>
          </p:cNvSpPr>
          <p:nvPr>
            <p:ph type="title"/>
          </p:nvPr>
        </p:nvSpPr>
        <p:spPr>
          <a:xfrm>
            <a:off x="0" y="709824"/>
            <a:ext cx="9041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NỘI DUNG BÀI HỌC</a:t>
            </a:r>
            <a:endParaRPr sz="3000" dirty="0">
              <a:solidFill>
                <a:schemeClr val="tx2">
                  <a:lumMod val="50000"/>
                </a:schemeClr>
              </a:solidFill>
              <a:latin typeface="+mj-lt"/>
            </a:endParaRPr>
          </a:p>
        </p:txBody>
      </p:sp>
      <p:sp>
        <p:nvSpPr>
          <p:cNvPr id="3668" name="Google Shape;3668;p47"/>
          <p:cNvSpPr/>
          <p:nvPr/>
        </p:nvSpPr>
        <p:spPr>
          <a:xfrm>
            <a:off x="2578440" y="1452969"/>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2524327" y="1519856"/>
            <a:ext cx="836486" cy="525840"/>
          </a:xfrm>
        </p:spPr>
        <p:txBody>
          <a:bodyPr/>
          <a:lstStyle/>
          <a:p>
            <a:r>
              <a:rPr lang="en-US" sz="3000" b="1" dirty="0" smtClean="0">
                <a:solidFill>
                  <a:schemeClr val="bg1"/>
                </a:solidFill>
                <a:latin typeface="+mj-lt"/>
              </a:rPr>
              <a:t>1</a:t>
            </a:r>
            <a:endParaRPr lang="en-US" sz="3000" b="1" dirty="0">
              <a:solidFill>
                <a:schemeClr val="bg1"/>
              </a:solidFill>
              <a:latin typeface="+mj-lt"/>
            </a:endParaRPr>
          </a:p>
        </p:txBody>
      </p:sp>
      <p:sp>
        <p:nvSpPr>
          <p:cNvPr id="48" name="Google Shape;3662;p47"/>
          <p:cNvSpPr txBox="1">
            <a:spLocks noGrp="1"/>
          </p:cNvSpPr>
          <p:nvPr>
            <p:ph type="title"/>
          </p:nvPr>
        </p:nvSpPr>
        <p:spPr>
          <a:xfrm>
            <a:off x="3664916" y="1620018"/>
            <a:ext cx="550385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Khối lượng</a:t>
            </a:r>
            <a:endParaRPr sz="2600" b="0" dirty="0">
              <a:solidFill>
                <a:schemeClr val="tx2">
                  <a:lumMod val="75000"/>
                </a:schemeClr>
              </a:solidFill>
              <a:latin typeface="+mj-lt"/>
            </a:endParaRPr>
          </a:p>
        </p:txBody>
      </p:sp>
      <p:sp>
        <p:nvSpPr>
          <p:cNvPr id="49" name="Google Shape;3668;p47"/>
          <p:cNvSpPr/>
          <p:nvPr/>
        </p:nvSpPr>
        <p:spPr>
          <a:xfrm>
            <a:off x="2578440" y="2530212"/>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Subtitle 7"/>
          <p:cNvSpPr>
            <a:spLocks noGrp="1"/>
          </p:cNvSpPr>
          <p:nvPr>
            <p:ph type="subTitle" idx="1"/>
          </p:nvPr>
        </p:nvSpPr>
        <p:spPr>
          <a:xfrm>
            <a:off x="2524327" y="2597099"/>
            <a:ext cx="836486" cy="525840"/>
          </a:xfrm>
        </p:spPr>
        <p:txBody>
          <a:bodyPr/>
          <a:lstStyle/>
          <a:p>
            <a:r>
              <a:rPr lang="en-US" sz="3000" b="1" dirty="0" smtClean="0">
                <a:solidFill>
                  <a:schemeClr val="bg1"/>
                </a:solidFill>
                <a:latin typeface="+mj-lt"/>
              </a:rPr>
              <a:t>2</a:t>
            </a:r>
            <a:endParaRPr lang="en-US" sz="3000" b="1" dirty="0">
              <a:solidFill>
                <a:schemeClr val="bg1"/>
              </a:solidFill>
              <a:latin typeface="+mj-lt"/>
            </a:endParaRPr>
          </a:p>
        </p:txBody>
      </p:sp>
      <p:sp>
        <p:nvSpPr>
          <p:cNvPr id="51" name="Google Shape;3662;p47"/>
          <p:cNvSpPr txBox="1">
            <a:spLocks noGrp="1"/>
          </p:cNvSpPr>
          <p:nvPr>
            <p:ph type="title"/>
          </p:nvPr>
        </p:nvSpPr>
        <p:spPr>
          <a:xfrm>
            <a:off x="3664916" y="2530212"/>
            <a:ext cx="5230367"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Lực hấp dẫn</a:t>
            </a:r>
            <a:endParaRPr sz="2600" b="0" dirty="0">
              <a:solidFill>
                <a:schemeClr val="tx2">
                  <a:lumMod val="75000"/>
                </a:schemeClr>
              </a:solidFill>
              <a:latin typeface="+mj-lt"/>
            </a:endParaRPr>
          </a:p>
        </p:txBody>
      </p:sp>
      <p:sp>
        <p:nvSpPr>
          <p:cNvPr id="52" name="Google Shape;3668;p47"/>
          <p:cNvSpPr/>
          <p:nvPr/>
        </p:nvSpPr>
        <p:spPr>
          <a:xfrm>
            <a:off x="2578440" y="3674342"/>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Subtitle 7"/>
          <p:cNvSpPr>
            <a:spLocks noGrp="1"/>
          </p:cNvSpPr>
          <p:nvPr>
            <p:ph type="subTitle" idx="1"/>
          </p:nvPr>
        </p:nvSpPr>
        <p:spPr>
          <a:xfrm>
            <a:off x="2524327" y="3741229"/>
            <a:ext cx="836486" cy="525840"/>
          </a:xfrm>
        </p:spPr>
        <p:txBody>
          <a:bodyPr/>
          <a:lstStyle/>
          <a:p>
            <a:r>
              <a:rPr lang="en-US" sz="3000" b="1" dirty="0" smtClean="0">
                <a:solidFill>
                  <a:schemeClr val="bg1"/>
                </a:solidFill>
                <a:latin typeface="+mj-lt"/>
              </a:rPr>
              <a:t>3</a:t>
            </a:r>
            <a:endParaRPr lang="en-US" sz="3000" b="1" dirty="0">
              <a:solidFill>
                <a:schemeClr val="bg1"/>
              </a:solidFill>
              <a:latin typeface="+mj-lt"/>
            </a:endParaRPr>
          </a:p>
        </p:txBody>
      </p:sp>
      <p:sp>
        <p:nvSpPr>
          <p:cNvPr id="54" name="Google Shape;3662;p47"/>
          <p:cNvSpPr txBox="1">
            <a:spLocks noGrp="1"/>
          </p:cNvSpPr>
          <p:nvPr>
            <p:ph type="title"/>
          </p:nvPr>
        </p:nvSpPr>
        <p:spPr>
          <a:xfrm>
            <a:off x="3664916" y="3741229"/>
            <a:ext cx="476951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Trọng lượng của vật</a:t>
            </a:r>
            <a:endParaRPr sz="2600" b="0" dirty="0">
              <a:solidFill>
                <a:schemeClr val="tx2">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62"/>
                                        </p:tgtEl>
                                        <p:attrNameLst>
                                          <p:attrName>style.visibility</p:attrName>
                                        </p:attrNameLst>
                                      </p:cBhvr>
                                      <p:to>
                                        <p:strVal val="visible"/>
                                      </p:to>
                                    </p:set>
                                    <p:animEffect transition="in" filter="barn(inVertical)">
                                      <p:cBhvr>
                                        <p:cTn id="7" dur="500"/>
                                        <p:tgtEl>
                                          <p:spTgt spid="36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68"/>
                                        </p:tgtEl>
                                        <p:attrNameLst>
                                          <p:attrName>style.visibility</p:attrName>
                                        </p:attrNameLst>
                                      </p:cBhvr>
                                      <p:to>
                                        <p:strVal val="visible"/>
                                      </p:to>
                                    </p:set>
                                    <p:animEffect transition="in" filter="barn(inVertical)">
                                      <p:cBhvr>
                                        <p:cTn id="15" dur="500"/>
                                        <p:tgtEl>
                                          <p:spTgt spid="36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barn(inVertical)">
                                      <p:cBhvr>
                                        <p:cTn id="23" dur="500"/>
                                        <p:tgtEl>
                                          <p:spTgt spid="50">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barn(inVertical)">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3">
                                            <p:txEl>
                                              <p:pRg st="0" end="0"/>
                                            </p:txEl>
                                          </p:spTgt>
                                        </p:tgtEl>
                                        <p:attrNameLst>
                                          <p:attrName>style.visibility</p:attrName>
                                        </p:attrNameLst>
                                      </p:cBhvr>
                                      <p:to>
                                        <p:strVal val="visible"/>
                                      </p:to>
                                    </p:set>
                                    <p:animEffect transition="in" filter="barn(inVertical)">
                                      <p:cBhvr>
                                        <p:cTn id="34" dur="500"/>
                                        <p:tgtEl>
                                          <p:spTgt spid="53">
                                            <p:txEl>
                                              <p:pRg st="0" end="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p:bldP spid="3668" grpId="0" animBg="1"/>
      <p:bldP spid="8" grpId="0" build="p"/>
      <p:bldP spid="48" grpId="0"/>
      <p:bldP spid="49" grpId="0" animBg="1"/>
      <p:bldP spid="50" grpId="0" build="p"/>
      <p:bldP spid="51" grpId="0"/>
      <p:bldP spid="52" grpId="0" animBg="1"/>
      <p:bldP spid="53" grpId="0" build="p"/>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54575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1. KHỐI LƯỢNG</a:t>
            </a:r>
            <a:endParaRPr sz="3000" dirty="0">
              <a:solidFill>
                <a:schemeClr val="tx2">
                  <a:lumMod val="50000"/>
                </a:schemeClr>
              </a:solidFill>
              <a:latin typeface="+mj-lt"/>
            </a:endParaRPr>
          </a:p>
        </p:txBody>
      </p:sp>
      <p:sp>
        <p:nvSpPr>
          <p:cNvPr id="3" name="Google Shape;3643;p45"/>
          <p:cNvSpPr txBox="1">
            <a:spLocks/>
          </p:cNvSpPr>
          <p:nvPr/>
        </p:nvSpPr>
        <p:spPr>
          <a:xfrm>
            <a:off x="-12533" y="1286105"/>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smtClean="0">
                <a:solidFill>
                  <a:schemeClr val="tx2">
                    <a:lumMod val="50000"/>
                  </a:schemeClr>
                </a:solidFill>
                <a:latin typeface="+mn-lt"/>
              </a:rPr>
              <a:t>Tìm hiểu khái niệm khối lượng</a:t>
            </a:r>
            <a:endParaRPr lang="vi-VN" dirty="0">
              <a:solidFill>
                <a:schemeClr val="tx2">
                  <a:lumMod val="50000"/>
                </a:schemeClr>
              </a:solidFill>
              <a:latin typeface="+mn-lt"/>
            </a:endParaRPr>
          </a:p>
        </p:txBody>
      </p:sp>
      <p:grpSp>
        <p:nvGrpSpPr>
          <p:cNvPr id="4" name="Google Shape;3477;p40"/>
          <p:cNvGrpSpPr/>
          <p:nvPr/>
        </p:nvGrpSpPr>
        <p:grpSpPr>
          <a:xfrm flipH="1">
            <a:off x="3204178" y="2041638"/>
            <a:ext cx="2705414" cy="2772187"/>
            <a:chOff x="3836975" y="2014000"/>
            <a:chExt cx="2370875" cy="2446875"/>
          </a:xfrm>
        </p:grpSpPr>
        <p:sp>
          <p:nvSpPr>
            <p:cNvPr id="5"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43"/>
                                        </p:tgtEl>
                                        <p:attrNameLst>
                                          <p:attrName>style.visibility</p:attrName>
                                        </p:attrNameLst>
                                      </p:cBhvr>
                                      <p:to>
                                        <p:strVal val="visible"/>
                                      </p:to>
                                    </p:set>
                                    <p:animEffect transition="in" filter="barn(inVertical)">
                                      <p:cBhvr>
                                        <p:cTn id="12" dur="500"/>
                                        <p:tgtEl>
                                          <p:spTgt spid="364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12" name="Google Shape;3643;p45"/>
          <p:cNvSpPr txBox="1">
            <a:spLocks/>
          </p:cNvSpPr>
          <p:nvPr/>
        </p:nvSpPr>
        <p:spPr>
          <a:xfrm>
            <a:off x="0" y="1110540"/>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smtClean="0">
                <a:solidFill>
                  <a:schemeClr val="tx2">
                    <a:lumMod val="50000"/>
                  </a:schemeClr>
                </a:solidFill>
                <a:latin typeface="+mn-lt"/>
              </a:rPr>
              <a:t>Quan sát Hình 37.1a</a:t>
            </a:r>
            <a:endParaRPr lang="vi-VN" dirty="0">
              <a:solidFill>
                <a:schemeClr val="tx2">
                  <a:lumMod val="50000"/>
                </a:schemeClr>
              </a:solidFill>
              <a:latin typeface="+mn-lt"/>
            </a:endParaRPr>
          </a:p>
        </p:txBody>
      </p:sp>
      <p:sp>
        <p:nvSpPr>
          <p:cNvPr id="13" name="Google Shape;3643;p45"/>
          <p:cNvSpPr txBox="1">
            <a:spLocks/>
          </p:cNvSpPr>
          <p:nvPr/>
        </p:nvSpPr>
        <p:spPr>
          <a:xfrm>
            <a:off x="220335" y="2345590"/>
            <a:ext cx="4717426" cy="19850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ts val="3400"/>
              </a:lnSpc>
            </a:pPr>
            <a:r>
              <a:rPr lang="vi-VN" sz="2600" b="0" dirty="0">
                <a:solidFill>
                  <a:schemeClr val="tx2">
                    <a:lumMod val="50000"/>
                  </a:schemeClr>
                </a:solidFill>
                <a:latin typeface="+mn-lt"/>
              </a:rPr>
              <a:t>Trên vỏ hộp sữa có ghi: “ Khối lượng tịnh: 380 </a:t>
            </a:r>
            <a:r>
              <a:rPr lang="vi-VN" sz="2600" b="0" dirty="0" smtClean="0">
                <a:solidFill>
                  <a:schemeClr val="tx2">
                    <a:lumMod val="50000"/>
                  </a:schemeClr>
                </a:solidFill>
                <a:latin typeface="+mn-lt"/>
              </a:rPr>
              <a:t>g</a:t>
            </a:r>
            <a:r>
              <a:rPr lang="en-US" sz="2600" b="0" dirty="0" smtClean="0">
                <a:solidFill>
                  <a:schemeClr val="tx2">
                    <a:lumMod val="50000"/>
                  </a:schemeClr>
                </a:solidFill>
                <a:latin typeface="+mn-lt"/>
              </a:rPr>
              <a:t>”</a:t>
            </a:r>
            <a:r>
              <a:rPr lang="vi-VN" sz="2600" b="0" dirty="0" smtClean="0">
                <a:solidFill>
                  <a:schemeClr val="tx2">
                    <a:lumMod val="50000"/>
                  </a:schemeClr>
                </a:solidFill>
                <a:latin typeface="+mn-lt"/>
              </a:rPr>
              <a:t>, </a:t>
            </a:r>
            <a:r>
              <a:rPr lang="vi-VN" sz="2600" b="0" dirty="0">
                <a:solidFill>
                  <a:schemeClr val="tx2">
                    <a:lumMod val="50000"/>
                  </a:schemeClr>
                </a:solidFill>
                <a:latin typeface="+mn-lt"/>
              </a:rPr>
              <a:t>số ghi đó chỉ sức nặng của hộp sữa hay lượng sữa chứa trong hộp?</a:t>
            </a:r>
          </a:p>
        </p:txBody>
      </p:sp>
      <p:pic>
        <p:nvPicPr>
          <p:cNvPr id="4" name="Picture 3"/>
          <p:cNvPicPr>
            <a:picLocks noChangeAspect="1"/>
          </p:cNvPicPr>
          <p:nvPr/>
        </p:nvPicPr>
        <p:blipFill>
          <a:blip r:embed="rId3"/>
          <a:stretch>
            <a:fillRect/>
          </a:stretch>
        </p:blipFill>
        <p:spPr>
          <a:xfrm>
            <a:off x="5190249" y="1813352"/>
            <a:ext cx="3551416" cy="3049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5025300" y="791524"/>
            <a:ext cx="3169531" cy="32047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p:cNvSpPr/>
          <p:nvPr/>
        </p:nvSpPr>
        <p:spPr>
          <a:xfrm>
            <a:off x="124118" y="1003665"/>
            <a:ext cx="4988965" cy="1066959"/>
          </a:xfrm>
          <a:prstGeom prst="rect">
            <a:avLst/>
          </a:prstGeom>
        </p:spPr>
        <p:txBody>
          <a:bodyPr wrap="square">
            <a:spAutoFit/>
          </a:bodyPr>
          <a:lstStyle/>
          <a:p>
            <a:pPr algn="just">
              <a:lnSpc>
                <a:spcPts val="3800"/>
              </a:lnSpc>
            </a:pPr>
            <a:r>
              <a:rPr lang="en-US" sz="2600" dirty="0">
                <a:solidFill>
                  <a:schemeClr val="tx2">
                    <a:lumMod val="50000"/>
                  </a:schemeClr>
                </a:solidFill>
                <a:latin typeface="+mn-lt"/>
                <a:ea typeface="Calibri" panose="020F0502020204030204" pitchFamily="34" charset="0"/>
              </a:rPr>
              <a:t>Số ghi 380g trên bao bì hộp sữa chỉ lượng sữa có trong hộp.</a:t>
            </a:r>
          </a:p>
        </p:txBody>
      </p:sp>
      <p:pic>
        <p:nvPicPr>
          <p:cNvPr id="17" name="Picture 16">
            <a:extLst>
              <a:ext uri="{FF2B5EF4-FFF2-40B4-BE49-F238E27FC236}">
                <a16:creationId xmlns:a16="http://schemas.microsoft.com/office/drawing/2014/main" xmlns="" id="{393D9098-8DF5-48F4-AFB6-96346052DE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30012" y="2070624"/>
            <a:ext cx="1803157" cy="2993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p:sp>
        <p:nvSpPr>
          <p:cNvPr id="28" name="Rectangle 27"/>
          <p:cNvSpPr/>
          <p:nvPr/>
        </p:nvSpPr>
        <p:spPr>
          <a:xfrm>
            <a:off x="724205" y="806155"/>
            <a:ext cx="7256678" cy="1554272"/>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smtClean="0">
                <a:solidFill>
                  <a:schemeClr val="tx2">
                    <a:lumMod val="50000"/>
                  </a:schemeClr>
                </a:solidFill>
                <a:latin typeface="+mn-lt"/>
                <a:ea typeface="Calibri" panose="020F0502020204030204" pitchFamily="34" charset="0"/>
              </a:rPr>
              <a:t>Khối lượng là số đo lượng chất của một vật. </a:t>
            </a:r>
          </a:p>
          <a:p>
            <a:pPr marL="457200" indent="-457200" algn="just">
              <a:lnSpc>
                <a:spcPts val="3800"/>
              </a:lnSpc>
              <a:buFont typeface="Arial" panose="020B0604020202020204" pitchFamily="34" charset="0"/>
              <a:buChar char="•"/>
            </a:pPr>
            <a:r>
              <a:rPr lang="en-US" sz="2600" dirty="0" smtClean="0">
                <a:solidFill>
                  <a:schemeClr val="tx2">
                    <a:lumMod val="50000"/>
                  </a:schemeClr>
                </a:solidFill>
                <a:latin typeface="+mn-lt"/>
                <a:ea typeface="Calibri" panose="020F0502020204030204" pitchFamily="34" charset="0"/>
              </a:rPr>
              <a:t>Khi không tính bao bì, khối lượng đó được gọi là khối lượng tịnh. </a:t>
            </a:r>
            <a:endParaRPr lang="en-US" sz="2600" dirty="0">
              <a:solidFill>
                <a:schemeClr val="tx2">
                  <a:lumMod val="50000"/>
                </a:schemeClr>
              </a:solidFill>
              <a:latin typeface="+mn-lt"/>
              <a:ea typeface="Calibri" panose="020F0502020204030204" pitchFamily="34" charset="0"/>
            </a:endParaRPr>
          </a:p>
        </p:txBody>
      </p:sp>
      <p:pic>
        <p:nvPicPr>
          <p:cNvPr id="29" name="Picture 21">
            <a:extLst>
              <a:ext uri="{FF2B5EF4-FFF2-40B4-BE49-F238E27FC236}">
                <a16:creationId xmlns:a16="http://schemas.microsoft.com/office/drawing/2014/main" xmlns=""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440997" y="2360427"/>
            <a:ext cx="2327164" cy="2379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91"/>
        <p:cNvGrpSpPr/>
        <p:nvPr/>
      </p:nvGrpSpPr>
      <p:grpSpPr>
        <a:xfrm>
          <a:off x="0" y="0"/>
          <a:ext cx="0" cy="0"/>
          <a:chOff x="0" y="0"/>
          <a:chExt cx="0" cy="0"/>
        </a:xfrm>
      </p:grpSpPr>
      <p:sp>
        <p:nvSpPr>
          <p:cNvPr id="2" name="Title 1"/>
          <p:cNvSpPr>
            <a:spLocks noGrp="1"/>
          </p:cNvSpPr>
          <p:nvPr>
            <p:ph type="title"/>
          </p:nvPr>
        </p:nvSpPr>
        <p:spPr>
          <a:xfrm>
            <a:off x="0" y="962716"/>
            <a:ext cx="9144000" cy="572700"/>
          </a:xfrm>
        </p:spPr>
        <p:txBody>
          <a:bodyPr/>
          <a:lstStyle/>
          <a:p>
            <a:pPr algn="ctr"/>
            <a:r>
              <a:rPr lang="en-US" dirty="0" smtClean="0">
                <a:solidFill>
                  <a:schemeClr val="tx2">
                    <a:lumMod val="50000"/>
                  </a:schemeClr>
                </a:solidFill>
                <a:latin typeface="+mj-lt"/>
              </a:rPr>
              <a:t>Thảo luận và trả lời câu hỏi </a:t>
            </a:r>
            <a:endParaRPr lang="en-US" dirty="0">
              <a:solidFill>
                <a:schemeClr val="tx2">
                  <a:lumMod val="50000"/>
                </a:schemeClr>
              </a:solidFill>
              <a:latin typeface="+mj-lt"/>
            </a:endParaRPr>
          </a:p>
        </p:txBody>
      </p:sp>
      <p:pic>
        <p:nvPicPr>
          <p:cNvPr id="47"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960385" y="698608"/>
            <a:ext cx="1286048" cy="1359838"/>
          </a:xfrm>
          <a:prstGeom prst="rect">
            <a:avLst/>
          </a:prstGeom>
        </p:spPr>
      </p:pic>
      <p:sp>
        <p:nvSpPr>
          <p:cNvPr id="48" name="TextBox 33"/>
          <p:cNvSpPr txBox="1"/>
          <p:nvPr/>
        </p:nvSpPr>
        <p:spPr>
          <a:xfrm>
            <a:off x="1121390" y="858361"/>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373074" y="2726990"/>
            <a:ext cx="5223054" cy="1015663"/>
          </a:xfrm>
          <a:prstGeom prst="rect">
            <a:avLst/>
          </a:prstGeom>
        </p:spPr>
        <p:txBody>
          <a:bodyPr wrap="square">
            <a:spAutoFit/>
          </a:bodyPr>
          <a:lstStyle/>
          <a:p>
            <a:pPr algn="just">
              <a:lnSpc>
                <a:spcPts val="3600"/>
              </a:lnSpc>
            </a:pPr>
            <a:r>
              <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Trên bao bì gạo hình 37.1b có ghi 25kg. Số ghi đó cho biết điều gì</a:t>
            </a:r>
          </a:p>
        </p:txBody>
      </p:sp>
      <p:pic>
        <p:nvPicPr>
          <p:cNvPr id="4" name="Picture 3"/>
          <p:cNvPicPr>
            <a:picLocks noChangeAspect="1"/>
          </p:cNvPicPr>
          <p:nvPr/>
        </p:nvPicPr>
        <p:blipFill>
          <a:blip r:embed="rId5"/>
          <a:stretch>
            <a:fillRect/>
          </a:stretch>
        </p:blipFill>
        <p:spPr>
          <a:xfrm>
            <a:off x="5596128" y="1658980"/>
            <a:ext cx="3222143" cy="3151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P spid="3" grpId="0"/>
    </p:bldLst>
  </p:timing>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2AB6B3"/>
      </a:lt2>
      <a:accent1>
        <a:srgbClr val="D5EBC5"/>
      </a:accent1>
      <a:accent2>
        <a:srgbClr val="8CBEAA"/>
      </a:accent2>
      <a:accent3>
        <a:srgbClr val="E9D069"/>
      </a:accent3>
      <a:accent4>
        <a:srgbClr val="D5EBC5"/>
      </a:accent4>
      <a:accent5>
        <a:srgbClr val="8CBEAA"/>
      </a:accent5>
      <a:accent6>
        <a:srgbClr val="E9D069"/>
      </a:accent6>
      <a:hlink>
        <a:srgbClr val="8CBE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835</Words>
  <Application>Microsoft Office PowerPoint</Application>
  <PresentationFormat>On-screen Show (16:9)</PresentationFormat>
  <Paragraphs>94</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Roboto Condensed Light</vt:lpstr>
      <vt:lpstr>Poppins Medium</vt:lpstr>
      <vt:lpstr>Livvic</vt:lpstr>
      <vt:lpstr>Calibri</vt:lpstr>
      <vt:lpstr>Source Sans Pro</vt:lpstr>
      <vt:lpstr>Poppins SemiBold</vt:lpstr>
      <vt:lpstr>Poppins</vt:lpstr>
      <vt:lpstr>Arial</vt:lpstr>
      <vt:lpstr>Pastel Portfolio by Slidesgo</vt:lpstr>
      <vt:lpstr>CHÀO MỪNG CÁC EM ĐẾN VỚI BÀI HỌC NGÀY HÔM NAY!</vt:lpstr>
      <vt:lpstr>KHỞI ĐỘNG</vt:lpstr>
      <vt:lpstr>BÀI 37: LỰC HẤP DẪN VÀ TRỌNG LỰC</vt:lpstr>
      <vt:lpstr>NỘI DUNG BÀI HỌC</vt:lpstr>
      <vt:lpstr>1. KHỐI LƯỢNG</vt:lpstr>
      <vt:lpstr>PowerPoint Presentation</vt:lpstr>
      <vt:lpstr>PowerPoint Presentation</vt:lpstr>
      <vt:lpstr>PowerPoint Presentation</vt:lpstr>
      <vt:lpstr>Thảo luận và trả lời câu hỏi </vt:lpstr>
      <vt:lpstr>PowerPoint Presentation</vt:lpstr>
      <vt:lpstr>2. LỰC HẤP DẪN</vt:lpstr>
      <vt:lpstr>Tại sao khi rụng khỏi cành cây thì quả táo luôn rơi xuống mặt đất?</vt:lpstr>
      <vt:lpstr>Khi rụng khỏi cành cây thì quả táo luôn rơi xuống mặt đất do tác dụng của lực hút trái đất. </vt:lpstr>
      <vt:lpstr>Mọi vật có khối lượng đều hút nhau một lực. Lực hút này được gọi là lực hấp dẫn. </vt:lpstr>
      <vt:lpstr>Thảo luận và trả lời câu hỏi </vt:lpstr>
      <vt:lpstr>PowerPoint Presentation</vt:lpstr>
      <vt:lpstr>3. TRỌNG LƯỢNG CỦA MỘT VẬT</vt:lpstr>
      <vt:lpstr>Quan sát Hình 37.a, 37.b</vt:lpstr>
      <vt:lpstr>PowerPoint Presentation</vt:lpstr>
      <vt:lpstr>PowerPoint Presentation</vt:lpstr>
      <vt:lpstr>PowerPoint Presentation</vt:lpstr>
      <vt:lpstr>PowerPoint Presentation</vt:lpstr>
      <vt:lpstr>LUYỆN TẬP</vt:lpstr>
      <vt:lpstr>Một túi đường có khối lượng 2 kg thì có trọng lượng gần bằng:</vt:lpstr>
      <vt:lpstr>Phát biểu nào sau đây là đúng:</vt:lpstr>
      <vt:lpstr>PowerPoint Presentation</vt:lpstr>
      <vt:lpstr>VẬN DỤNG</vt:lpstr>
      <vt:lpstr>Hãy cho biết trọng lượng tương ứng  trong các trường hợp sau:</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PORTFOLIO</dc:title>
  <dc:creator>Trần Bích Hà</dc:creator>
  <cp:lastModifiedBy>HP</cp:lastModifiedBy>
  <cp:revision>30</cp:revision>
  <dcterms:modified xsi:type="dcterms:W3CDTF">2021-09-20T02:29:31Z</dcterms:modified>
</cp:coreProperties>
</file>