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301" r:id="rId2"/>
    <p:sldId id="317" r:id="rId3"/>
    <p:sldId id="300" r:id="rId4"/>
    <p:sldId id="258" r:id="rId5"/>
    <p:sldId id="277" r:id="rId6"/>
    <p:sldId id="288" r:id="rId7"/>
    <p:sldId id="307" r:id="rId8"/>
    <p:sldId id="279" r:id="rId9"/>
    <p:sldId id="296" r:id="rId10"/>
    <p:sldId id="264" r:id="rId11"/>
    <p:sldId id="256" r:id="rId12"/>
    <p:sldId id="265" r:id="rId13"/>
    <p:sldId id="305" r:id="rId14"/>
    <p:sldId id="306" r:id="rId15"/>
    <p:sldId id="297" r:id="rId16"/>
    <p:sldId id="320" r:id="rId17"/>
    <p:sldId id="260" r:id="rId18"/>
    <p:sldId id="298" r:id="rId19"/>
    <p:sldId id="286" r:id="rId20"/>
    <p:sldId id="299" r:id="rId21"/>
    <p:sldId id="273" r:id="rId22"/>
    <p:sldId id="293" r:id="rId23"/>
    <p:sldId id="319" r:id="rId24"/>
    <p:sldId id="316" r:id="rId25"/>
    <p:sldId id="304" r:id="rId26"/>
  </p:sldIdLst>
  <p:sldSz cx="18288000" cy="10287000"/>
  <p:notesSz cx="6858000" cy="9144000"/>
  <p:embeddedFontLst>
    <p:embeddedFont>
      <p:font typeface="Crimson Pro Bold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196" autoAdjust="0"/>
  </p:normalViewPr>
  <p:slideViewPr>
    <p:cSldViewPr>
      <p:cViewPr varScale="1">
        <p:scale>
          <a:sx n="47" d="100"/>
          <a:sy n="47" d="100"/>
        </p:scale>
        <p:origin x="48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FEB34-84CC-46D7-A4C7-4D0CCAE4282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3430E-EB09-4BE8-877F-C1FC8A169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7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430E-EB09-4BE8-877F-C1FC8A169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430E-EB09-4BE8-877F-C1FC8A169A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8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svg"/><Relationship Id="rId7" Type="http://schemas.openxmlformats.org/officeDocument/2006/relationships/image" Target="../media/image2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30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NUL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2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NULL"/><Relationship Id="rId10" Type="http://schemas.openxmlformats.org/officeDocument/2006/relationships/image" Target="../media/image32.png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248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46.svg"/><Relationship Id="rId10" Type="http://schemas.openxmlformats.org/officeDocument/2006/relationships/image" Target="../media/image37.png"/><Relationship Id="rId9" Type="http://schemas.openxmlformats.org/officeDocument/2006/relationships/image" Target="../media/image250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2" Type="http://schemas.openxmlformats.org/officeDocument/2006/relationships/image" Target="../media/image130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8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NULL"/><Relationship Id="rId7" Type="http://schemas.openxmlformats.org/officeDocument/2006/relationships/image" Target="../media/image210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3.png"/><Relationship Id="rId10" Type="http://schemas.openxmlformats.org/officeDocument/2006/relationships/image" Target="../media/image30.png"/><Relationship Id="rId9" Type="http://schemas.openxmlformats.org/officeDocument/2006/relationships/image" Target="../media/image42.png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8.sv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NUL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2" Type="http://schemas.openxmlformats.org/officeDocument/2006/relationships/image" Target="../media/image13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8" Type="http://schemas.openxmlformats.org/officeDocument/2006/relationships/image" Target="../media/image16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5" Type="http://schemas.openxmlformats.org/officeDocument/2006/relationships/image" Target="../media/image49.png"/><Relationship Id="rId4" Type="http://schemas.openxmlformats.org/officeDocument/2006/relationships/image" Target="../media/image6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svg"/><Relationship Id="rId59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8" Type="http://schemas.openxmlformats.org/officeDocument/2006/relationships/image" Target="../media/image56.png"/><Relationship Id="rId5" Type="http://schemas.openxmlformats.org/officeDocument/2006/relationships/image" Target="../media/image182.svg"/><Relationship Id="rId57" Type="http://schemas.openxmlformats.org/officeDocument/2006/relationships/image" Target="../media/image55.png"/><Relationship Id="rId4" Type="http://schemas.openxmlformats.org/officeDocument/2006/relationships/image" Target="../media/image53.png"/><Relationship Id="rId56" Type="http://schemas.openxmlformats.org/officeDocument/2006/relationships/image" Target="../media/image17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71.sv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svg"/><Relationship Id="rId7" Type="http://schemas.openxmlformats.org/officeDocument/2006/relationships/image" Target="NUL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42.sv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svg"/><Relationship Id="rId50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9" Type="http://schemas.openxmlformats.org/officeDocument/2006/relationships/image" Target="../media/image9.png"/><Relationship Id="rId4" Type="http://schemas.openxmlformats.org/officeDocument/2006/relationships/image" Target="../media/image8.png"/><Relationship Id="rId48" Type="http://schemas.openxmlformats.org/officeDocument/2006/relationships/image" Target="../media/image16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71.sv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59" Type="http://schemas.openxmlformats.org/officeDocument/2006/relationships/image" Target="NUL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8" Type="http://schemas.openxmlformats.org/officeDocument/2006/relationships/image" Target="../media/image19.png"/><Relationship Id="rId5" Type="http://schemas.openxmlformats.org/officeDocument/2006/relationships/image" Target="../media/image111.svg"/><Relationship Id="rId57" Type="http://schemas.openxmlformats.org/officeDocument/2006/relationships/image" Target="../media/image18.png"/><Relationship Id="rId56" Type="http://schemas.openxmlformats.org/officeDocument/2006/relationships/image" Target="../media/image174.svg"/><Relationship Id="rId9" Type="http://schemas.openxmlformats.org/officeDocument/2006/relationships/image" Target="../media/image1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svg"/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206.sv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912120">
            <a:off x="13545748" y="4900725"/>
            <a:ext cx="5544750" cy="39812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734800" y="6638456"/>
            <a:ext cx="6277606" cy="3777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545876">
            <a:off x="107769" y="1145741"/>
            <a:ext cx="6214266" cy="221858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0" y="3357502"/>
            <a:ext cx="18288000" cy="2448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7000" b="1" dirty="0" smtClean="0">
                <a:solidFill>
                  <a:srgbClr val="232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</a:t>
            </a:r>
          </a:p>
          <a:p>
            <a:pPr algn="ctr">
              <a:lnSpc>
                <a:spcPts val="10000"/>
              </a:lnSpc>
            </a:pPr>
            <a:r>
              <a:rPr lang="en-US" sz="7000" b="1" dirty="0" smtClean="0">
                <a:solidFill>
                  <a:srgbClr val="232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HỌC NGÀY HÔM NAY!</a:t>
            </a:r>
            <a:endParaRPr lang="en-US" sz="7000" b="1" dirty="0">
              <a:solidFill>
                <a:srgbClr val="232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757153" y="-3425949"/>
            <a:ext cx="8900351" cy="16895248"/>
            <a:chOff x="0" y="0"/>
            <a:chExt cx="21110568" cy="45762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10567" cy="45762993"/>
            </a:xfrm>
            <a:custGeom>
              <a:avLst/>
              <a:gdLst/>
              <a:ahLst/>
              <a:cxnLst/>
              <a:rect l="l" t="t" r="r" b="b"/>
              <a:pathLst>
                <a:path w="21110567" h="45762993">
                  <a:moveTo>
                    <a:pt x="2080576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5458193"/>
                  </a:lnTo>
                  <a:cubicBezTo>
                    <a:pt x="0" y="45627103"/>
                    <a:pt x="135890" y="45762993"/>
                    <a:pt x="304800" y="45762993"/>
                  </a:cubicBezTo>
                  <a:lnTo>
                    <a:pt x="20805767" y="45762993"/>
                  </a:lnTo>
                  <a:cubicBezTo>
                    <a:pt x="20974678" y="45762993"/>
                    <a:pt x="21110567" y="45627103"/>
                    <a:pt x="21110567" y="45458193"/>
                  </a:cubicBezTo>
                  <a:lnTo>
                    <a:pt x="21110567" y="304800"/>
                  </a:lnTo>
                  <a:cubicBezTo>
                    <a:pt x="21110567" y="135890"/>
                    <a:pt x="20974678" y="0"/>
                    <a:pt x="20805767" y="0"/>
                  </a:cubicBezTo>
                  <a:close/>
                </a:path>
              </a:pathLst>
            </a:custGeom>
            <a:solidFill>
              <a:srgbClr val="D2F0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09600" y="8418865"/>
            <a:ext cx="6948128" cy="1524000"/>
            <a:chOff x="0" y="0"/>
            <a:chExt cx="6350000" cy="1723123"/>
          </a:xfrm>
        </p:grpSpPr>
        <p:sp>
          <p:nvSpPr>
            <p:cNvPr id="5" name="Freeform 5"/>
            <p:cNvSpPr/>
            <p:nvPr/>
          </p:nvSpPr>
          <p:spPr>
            <a:xfrm>
              <a:off x="0" y="82550"/>
              <a:ext cx="6350000" cy="1639303"/>
            </a:xfrm>
            <a:custGeom>
              <a:avLst/>
              <a:gdLst/>
              <a:ahLst/>
              <a:cxnLst/>
              <a:rect l="l" t="t" r="r" b="b"/>
              <a:pathLst>
                <a:path w="6350000" h="1639303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639303"/>
                  </a:lnTo>
                  <a:lnTo>
                    <a:pt x="6350000" y="1639303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467600" y="8420100"/>
            <a:ext cx="6719528" cy="1524000"/>
            <a:chOff x="0" y="0"/>
            <a:chExt cx="6350000" cy="1723123"/>
          </a:xfrm>
        </p:grpSpPr>
        <p:sp>
          <p:nvSpPr>
            <p:cNvPr id="7" name="Freeform 7"/>
            <p:cNvSpPr/>
            <p:nvPr/>
          </p:nvSpPr>
          <p:spPr>
            <a:xfrm>
              <a:off x="0" y="82550"/>
              <a:ext cx="6350000" cy="1639303"/>
            </a:xfrm>
            <a:custGeom>
              <a:avLst/>
              <a:gdLst/>
              <a:ahLst/>
              <a:cxnLst/>
              <a:rect l="l" t="t" r="r" b="b"/>
              <a:pathLst>
                <a:path w="6350000" h="1639303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639303"/>
                  </a:lnTo>
                  <a:lnTo>
                    <a:pt x="6350000" y="1639303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872096" y="8420100"/>
            <a:ext cx="6719528" cy="1524000"/>
            <a:chOff x="0" y="0"/>
            <a:chExt cx="6350000" cy="1723123"/>
          </a:xfrm>
        </p:grpSpPr>
        <p:sp>
          <p:nvSpPr>
            <p:cNvPr id="9" name="Freeform 9"/>
            <p:cNvSpPr/>
            <p:nvPr/>
          </p:nvSpPr>
          <p:spPr>
            <a:xfrm>
              <a:off x="0" y="82550"/>
              <a:ext cx="6350000" cy="1639303"/>
            </a:xfrm>
            <a:custGeom>
              <a:avLst/>
              <a:gdLst/>
              <a:ahLst/>
              <a:cxnLst/>
              <a:rect l="l" t="t" r="r" b="b"/>
              <a:pathLst>
                <a:path w="6350000" h="1639303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639303"/>
                  </a:lnTo>
                  <a:lnTo>
                    <a:pt x="6350000" y="1639303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237151">
            <a:off x="3950114" y="1761578"/>
            <a:ext cx="1520226" cy="15746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602" r="778" b="602"/>
          <a:stretch>
            <a:fillRect/>
          </a:stretch>
        </p:blipFill>
        <p:spPr>
          <a:xfrm>
            <a:off x="1593880" y="1806649"/>
            <a:ext cx="2142198" cy="122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alphaModFix amt="4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1596" r="783"/>
          <a:stretch>
            <a:fillRect/>
          </a:stretch>
        </p:blipFill>
        <p:spPr>
          <a:xfrm>
            <a:off x="3193193" y="2965288"/>
            <a:ext cx="1780941" cy="12973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886182" y="1021078"/>
            <a:ext cx="10896618" cy="305562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570254" y="2053881"/>
            <a:ext cx="9350638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000"/>
              </a:lnSpc>
            </a:pPr>
            <a:r>
              <a:rPr lang="fr-FR" sz="55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 luận và trả lời câu hỏi</a:t>
            </a:r>
            <a:endParaRPr lang="en-US" sz="5500" b="1" dirty="0"/>
          </a:p>
        </p:txBody>
      </p:sp>
      <p:pic>
        <p:nvPicPr>
          <p:cNvPr id="18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259672" flipH="1">
            <a:off x="2153458" y="1572746"/>
            <a:ext cx="2369750" cy="2604918"/>
          </a:xfrm>
          <a:prstGeom prst="rect">
            <a:avLst/>
          </a:prstGeom>
        </p:spPr>
      </p:pic>
      <p:sp>
        <p:nvSpPr>
          <p:cNvPr id="19" name="TextBox 33"/>
          <p:cNvSpPr txBox="1"/>
          <p:nvPr/>
        </p:nvSpPr>
        <p:spPr>
          <a:xfrm>
            <a:off x="2239896" y="2140637"/>
            <a:ext cx="211203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phút </a:t>
            </a:r>
            <a:endParaRPr lang="en-US" sz="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38333" y="5023489"/>
            <a:ext cx="12740401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fr-FR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 ví dụ minh họa cho sự biển đổi chuyển động của vật dưới tác dụng của lực. </a:t>
            </a:r>
            <a:endPara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06400" y="729121"/>
            <a:ext cx="3200400" cy="3886200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55720" y="5600700"/>
            <a:ext cx="3911580" cy="4190738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47800" y="957721"/>
            <a:ext cx="10287000" cy="36576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57134" y="1350511"/>
            <a:ext cx="897313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vi-VN" sz="5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Cầu thủ bắt bóng trước khung thành làm cho quả bóng đang chuyển động thì đừng lại.</a:t>
            </a:r>
            <a:endPara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34000" y="5600700"/>
            <a:ext cx="11872240" cy="36576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7400" y="6036811"/>
            <a:ext cx="1030663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vi-VN" sz="5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Thuyền giương buồm làm cho gió tác dụng lực lên cánh buồm khiến cho thuyền chuyển động nhanh lên.</a:t>
            </a:r>
            <a:endPara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9201" y="266700"/>
            <a:ext cx="15849600" cy="968648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>
            <a:off x="1357085" y="4191451"/>
            <a:ext cx="15856857" cy="1040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5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sự biến dạng của vật</a:t>
            </a:r>
            <a:endParaRPr lang="en-US" sz="5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11944" y="1643913"/>
            <a:ext cx="2545819" cy="19348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486696" y="5442859"/>
            <a:ext cx="2545819" cy="1934822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524000" y="2818086"/>
            <a:ext cx="15842342" cy="1040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SỰ BIẾN DẠNG CỦA VẬT</a:t>
            </a:r>
            <a:endParaRPr lang="en-US" sz="6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C4A9B69A-9205-4380-A5A5-408C07593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3773640"/>
            <a:ext cx="4000918" cy="6529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98118">
            <a:off x="14552079" y="133329"/>
            <a:ext cx="3472683" cy="29738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304800" y="7608748"/>
            <a:ext cx="2898562" cy="26782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22332" y="323870"/>
            <a:ext cx="2332178" cy="1772455"/>
          </a:xfrm>
          <a:prstGeom prst="rect">
            <a:avLst/>
          </a:prstGeom>
        </p:spPr>
      </p:pic>
      <p:grpSp>
        <p:nvGrpSpPr>
          <p:cNvPr id="6" name="Group 2"/>
          <p:cNvGrpSpPr/>
          <p:nvPr/>
        </p:nvGrpSpPr>
        <p:grpSpPr>
          <a:xfrm>
            <a:off x="3810000" y="1297444"/>
            <a:ext cx="9986065" cy="1712456"/>
            <a:chOff x="0" y="0"/>
            <a:chExt cx="1923367" cy="1125296"/>
          </a:xfrm>
        </p:grpSpPr>
        <p:sp>
          <p:nvSpPr>
            <p:cNvPr id="7" name="Freeform 3"/>
            <p:cNvSpPr/>
            <p:nvPr/>
          </p:nvSpPr>
          <p:spPr>
            <a:xfrm>
              <a:off x="0" y="0"/>
              <a:ext cx="1923367" cy="1125297"/>
            </a:xfrm>
            <a:custGeom>
              <a:avLst/>
              <a:gdLst/>
              <a:ahLst/>
              <a:cxnLst/>
              <a:rect l="l" t="t" r="r" b="b"/>
              <a:pathLst>
                <a:path w="1923367" h="1125297">
                  <a:moveTo>
                    <a:pt x="1798906" y="1125296"/>
                  </a:moveTo>
                  <a:lnTo>
                    <a:pt x="124460" y="1125296"/>
                  </a:lnTo>
                  <a:cubicBezTo>
                    <a:pt x="55880" y="1125296"/>
                    <a:pt x="0" y="1069416"/>
                    <a:pt x="0" y="10008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000836"/>
                  </a:lnTo>
                  <a:cubicBezTo>
                    <a:pt x="1923367" y="1069417"/>
                    <a:pt x="1867487" y="1125297"/>
                    <a:pt x="1798907" y="1125297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sp>
        <p:nvSpPr>
          <p:cNvPr id="8" name="TextBox 4"/>
          <p:cNvSpPr txBox="1"/>
          <p:nvPr/>
        </p:nvSpPr>
        <p:spPr>
          <a:xfrm>
            <a:off x="3810000" y="1620268"/>
            <a:ext cx="9747548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36.3</a:t>
            </a:r>
            <a:endParaRPr lang="en-US" sz="5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4381500"/>
            <a:ext cx="952500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400"/>
              </a:lnSpc>
            </a:pPr>
            <a:r>
              <a:rPr lang="vi-VN" sz="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Ngoài tác dụng gây ra sự biến đồi chuyển động của vật, lực còn có thể gây ra tác dụng nào khác ở vật chịu tác dụng của lực?</a:t>
            </a:r>
            <a:endParaRPr lang="en-US" sz="5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59534" y="3330912"/>
            <a:ext cx="5795066" cy="618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3713" y="1333500"/>
            <a:ext cx="1914972" cy="18288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124200" y="2715106"/>
            <a:ext cx="10794610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vi-VN" sz="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Ngoài tác dụng gây ra sự biến </a:t>
            </a:r>
            <a:r>
              <a:rPr lang="vi-VN" sz="5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en-US" sz="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ổ</a:t>
            </a:r>
            <a:r>
              <a:rPr lang="vi-VN" sz="5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vi-VN" sz="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chuyển động của vật, lực còn có thể gây ra sự biến dạng của </a:t>
            </a:r>
            <a:r>
              <a:rPr lang="vi-VN" sz="5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5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(mặt đệm bị lún khi có tay đè lên).</a:t>
            </a:r>
            <a:endParaRPr lang="en-US" sz="5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4097000" y="5067300"/>
            <a:ext cx="4056743" cy="499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03324" y="5990886"/>
            <a:ext cx="4169047" cy="4452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462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553200" y="2515026"/>
            <a:ext cx="5800626" cy="99966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33400" y="1535800"/>
            <a:ext cx="18440400" cy="93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5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 luận và trả lời câu hỏi</a:t>
            </a:r>
            <a:endParaRPr lang="en-US" sz="5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57099" y="3651101"/>
            <a:ext cx="154686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 ví dụ về lực tác dụng lên </a:t>
            </a:r>
            <a:r>
              <a:rPr lang="en-US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 </a:t>
            </a:r>
            <a:r>
              <a:rPr lang="en-US" sz="5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vật bị biến dạng.</a:t>
            </a:r>
            <a:endParaRPr lang="en-US" sz="5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20925" y="6930837"/>
            <a:ext cx="1999523" cy="3357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7137103"/>
            <a:ext cx="2575612" cy="2945444"/>
          </a:xfrm>
          <a:prstGeom prst="rect">
            <a:avLst/>
          </a:prstGeom>
        </p:spPr>
      </p:pic>
      <p:pic>
        <p:nvPicPr>
          <p:cNvPr id="9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259672" flipH="1">
            <a:off x="2699214" y="957885"/>
            <a:ext cx="2369750" cy="2604918"/>
          </a:xfrm>
          <a:prstGeom prst="rect">
            <a:avLst/>
          </a:prstGeom>
        </p:spPr>
      </p:pic>
      <p:sp>
        <p:nvSpPr>
          <p:cNvPr id="10" name="TextBox 33"/>
          <p:cNvSpPr txBox="1"/>
          <p:nvPr/>
        </p:nvSpPr>
        <p:spPr>
          <a:xfrm>
            <a:off x="2785652" y="1525776"/>
            <a:ext cx="211203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phút </a:t>
            </a:r>
            <a:endParaRPr lang="en-US" sz="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93D9098-8DF5-48F4-AFB6-96346052DE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001000" y="4664117"/>
            <a:ext cx="2923899" cy="5622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764736" y="-3376604"/>
            <a:ext cx="8900351" cy="16895248"/>
            <a:chOff x="0" y="0"/>
            <a:chExt cx="21110568" cy="45762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10567" cy="45762993"/>
            </a:xfrm>
            <a:custGeom>
              <a:avLst/>
              <a:gdLst/>
              <a:ahLst/>
              <a:cxnLst/>
              <a:rect l="l" t="t" r="r" b="b"/>
              <a:pathLst>
                <a:path w="21110567" h="45762993">
                  <a:moveTo>
                    <a:pt x="2080576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5458193"/>
                  </a:lnTo>
                  <a:cubicBezTo>
                    <a:pt x="0" y="45627103"/>
                    <a:pt x="135890" y="45762993"/>
                    <a:pt x="304800" y="45762993"/>
                  </a:cubicBezTo>
                  <a:lnTo>
                    <a:pt x="20805767" y="45762993"/>
                  </a:lnTo>
                  <a:cubicBezTo>
                    <a:pt x="20974678" y="45762993"/>
                    <a:pt x="21110567" y="45627103"/>
                    <a:pt x="21110567" y="45458193"/>
                  </a:cubicBezTo>
                  <a:lnTo>
                    <a:pt x="21110567" y="304800"/>
                  </a:lnTo>
                  <a:cubicBezTo>
                    <a:pt x="21110567" y="135890"/>
                    <a:pt x="20974678" y="0"/>
                    <a:pt x="20805767" y="0"/>
                  </a:cubicBezTo>
                  <a:close/>
                </a:path>
              </a:pathLst>
            </a:custGeom>
            <a:solidFill>
              <a:srgbClr val="D2F0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09600" y="8418865"/>
            <a:ext cx="6948128" cy="1524000"/>
            <a:chOff x="0" y="0"/>
            <a:chExt cx="6350000" cy="1723123"/>
          </a:xfrm>
        </p:grpSpPr>
        <p:sp>
          <p:nvSpPr>
            <p:cNvPr id="5" name="Freeform 5"/>
            <p:cNvSpPr/>
            <p:nvPr/>
          </p:nvSpPr>
          <p:spPr>
            <a:xfrm>
              <a:off x="0" y="82550"/>
              <a:ext cx="6350000" cy="1639303"/>
            </a:xfrm>
            <a:custGeom>
              <a:avLst/>
              <a:gdLst/>
              <a:ahLst/>
              <a:cxnLst/>
              <a:rect l="l" t="t" r="r" b="b"/>
              <a:pathLst>
                <a:path w="6350000" h="1639303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639303"/>
                  </a:lnTo>
                  <a:lnTo>
                    <a:pt x="6350000" y="1639303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467600" y="8420100"/>
            <a:ext cx="6719528" cy="1524000"/>
            <a:chOff x="0" y="0"/>
            <a:chExt cx="6350000" cy="1723123"/>
          </a:xfrm>
        </p:grpSpPr>
        <p:sp>
          <p:nvSpPr>
            <p:cNvPr id="7" name="Freeform 7"/>
            <p:cNvSpPr/>
            <p:nvPr/>
          </p:nvSpPr>
          <p:spPr>
            <a:xfrm>
              <a:off x="0" y="82550"/>
              <a:ext cx="6350000" cy="1639303"/>
            </a:xfrm>
            <a:custGeom>
              <a:avLst/>
              <a:gdLst/>
              <a:ahLst/>
              <a:cxnLst/>
              <a:rect l="l" t="t" r="r" b="b"/>
              <a:pathLst>
                <a:path w="6350000" h="1639303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639303"/>
                  </a:lnTo>
                  <a:lnTo>
                    <a:pt x="6350000" y="1639303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872096" y="8420100"/>
            <a:ext cx="6719528" cy="1524000"/>
            <a:chOff x="0" y="0"/>
            <a:chExt cx="6350000" cy="1723123"/>
          </a:xfrm>
        </p:grpSpPr>
        <p:sp>
          <p:nvSpPr>
            <p:cNvPr id="9" name="Freeform 9"/>
            <p:cNvSpPr/>
            <p:nvPr/>
          </p:nvSpPr>
          <p:spPr>
            <a:xfrm>
              <a:off x="0" y="82550"/>
              <a:ext cx="6350000" cy="1639303"/>
            </a:xfrm>
            <a:custGeom>
              <a:avLst/>
              <a:gdLst/>
              <a:ahLst/>
              <a:cxnLst/>
              <a:rect l="l" t="t" r="r" b="b"/>
              <a:pathLst>
                <a:path w="6350000" h="1639303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639303"/>
                  </a:lnTo>
                  <a:lnTo>
                    <a:pt x="6350000" y="1639303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237151">
            <a:off x="2430896" y="1662120"/>
            <a:ext cx="1520226" cy="15746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602" r="778" b="602"/>
          <a:stretch>
            <a:fillRect/>
          </a:stretch>
        </p:blipFill>
        <p:spPr>
          <a:xfrm>
            <a:off x="1050995" y="1144144"/>
            <a:ext cx="2142198" cy="122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alphaModFix amt="4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1596" r="783"/>
          <a:stretch>
            <a:fillRect/>
          </a:stretch>
        </p:blipFill>
        <p:spPr>
          <a:xfrm>
            <a:off x="3051994" y="1277906"/>
            <a:ext cx="1780941" cy="12973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307073" y="2045566"/>
            <a:ext cx="10896618" cy="305562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7138412" y="2662442"/>
            <a:ext cx="9554607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fr-FR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Ném quả bóng cao su vào tường, làm quả bóng biến dạng</a:t>
            </a:r>
            <a:endParaRPr lang="en-US" sz="5000" dirty="0"/>
          </a:p>
        </p:txBody>
      </p:sp>
      <p:pic>
        <p:nvPicPr>
          <p:cNvPr id="21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67287" y="5213288"/>
            <a:ext cx="10896618" cy="305562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09298" y="5797251"/>
            <a:ext cx="7527578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fr-FR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Vợt đỡ quả bóng tennis làm dây vợt bị biến dạng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7008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18143" y="1257300"/>
            <a:ext cx="18288000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5500" b="1" dirty="0" smtClean="0">
                <a:solidFill>
                  <a:srgbClr val="0F3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 KIẾN THỨC BÀI HỌC</a:t>
            </a:r>
            <a:endParaRPr lang="en-US" sz="5500" b="1" u="none" dirty="0">
              <a:solidFill>
                <a:srgbClr val="0F3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20"/>
          <p:cNvGrpSpPr/>
          <p:nvPr/>
        </p:nvGrpSpPr>
        <p:grpSpPr>
          <a:xfrm>
            <a:off x="1527485" y="2583364"/>
            <a:ext cx="15468600" cy="5834252"/>
            <a:chOff x="0" y="0"/>
            <a:chExt cx="6186311" cy="1441388"/>
          </a:xfrm>
        </p:grpSpPr>
        <p:sp>
          <p:nvSpPr>
            <p:cNvPr id="10" name="Freeform 21"/>
            <p:cNvSpPr/>
            <p:nvPr/>
          </p:nvSpPr>
          <p:spPr>
            <a:xfrm>
              <a:off x="0" y="0"/>
              <a:ext cx="6186311" cy="1441388"/>
            </a:xfrm>
            <a:custGeom>
              <a:avLst/>
              <a:gdLst/>
              <a:ahLst/>
              <a:cxnLst/>
              <a:rect l="l" t="t" r="r" b="b"/>
              <a:pathLst>
                <a:path w="6186311" h="1441388">
                  <a:moveTo>
                    <a:pt x="6061851" y="1441388"/>
                  </a:moveTo>
                  <a:lnTo>
                    <a:pt x="124460" y="1441388"/>
                  </a:lnTo>
                  <a:cubicBezTo>
                    <a:pt x="55880" y="1441388"/>
                    <a:pt x="0" y="1385508"/>
                    <a:pt x="0" y="13169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316928"/>
                  </a:lnTo>
                  <a:cubicBezTo>
                    <a:pt x="6186311" y="1385508"/>
                    <a:pt x="6130431" y="1441388"/>
                    <a:pt x="6061851" y="1441388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id="11" name="TextBox 23"/>
          <p:cNvSpPr txBox="1"/>
          <p:nvPr/>
        </p:nvSpPr>
        <p:spPr>
          <a:xfrm>
            <a:off x="1843170" y="2701170"/>
            <a:ext cx="14764657" cy="577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000"/>
              </a:lnSpc>
              <a:spcBef>
                <a:spcPct val="0"/>
              </a:spcBef>
            </a:pPr>
            <a:r>
              <a:rPr lang="en-US" sz="5000" b="1" dirty="0" smtClean="0">
                <a:solidFill>
                  <a:srgbClr val="0F3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tác dụng lên một vật có thể làm thay đổi:</a:t>
            </a:r>
          </a:p>
          <a:p>
            <a:pPr marL="685800" lvl="0" indent="-685800" algn="just">
              <a:lnSpc>
                <a:spcPts val="9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 smtClean="0">
                <a:solidFill>
                  <a:srgbClr val="0F3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 độ, thay đổi hướng chuyển động của vật, làm biến dạng vật</a:t>
            </a:r>
          </a:p>
          <a:p>
            <a:pPr marL="685800" lvl="0" indent="-685800" algn="just">
              <a:lnSpc>
                <a:spcPts val="9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 smtClean="0">
                <a:solidFill>
                  <a:srgbClr val="0F3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 đổi tốc độ , thay đổi hướng chuyển động, làm biến dạng vật.   </a:t>
            </a:r>
            <a:endParaRPr lang="en-US" sz="5000" u="none" dirty="0">
              <a:solidFill>
                <a:srgbClr val="0F3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oogle Shape;448;p23">
            <a:extLst>
              <a:ext uri="{FF2B5EF4-FFF2-40B4-BE49-F238E27FC236}">
                <a16:creationId xmlns:a16="http://schemas.microsoft.com/office/drawing/2014/main" xmlns="" id="{3A24B18B-036C-4EE2-93DD-0B3AE6FF2662}"/>
              </a:ext>
            </a:extLst>
          </p:cNvPr>
          <p:cNvGrpSpPr/>
          <p:nvPr/>
        </p:nvGrpSpPr>
        <p:grpSpPr>
          <a:xfrm>
            <a:off x="1981200" y="1129860"/>
            <a:ext cx="1826062" cy="1495538"/>
            <a:chOff x="4368" y="4500332"/>
            <a:chExt cx="1550979" cy="1347924"/>
          </a:xfrm>
          <a:solidFill>
            <a:schemeClr val="accent5">
              <a:lumMod val="50000"/>
            </a:schemeClr>
          </a:solidFill>
        </p:grpSpPr>
        <p:grpSp>
          <p:nvGrpSpPr>
            <p:cNvPr id="25" name="Google Shape;449;p23">
              <a:extLst>
                <a:ext uri="{FF2B5EF4-FFF2-40B4-BE49-F238E27FC236}">
                  <a16:creationId xmlns:a16="http://schemas.microsoft.com/office/drawing/2014/main" xmlns="" id="{E3709DEB-C2CD-4416-9E5C-D4D6FA37C44E}"/>
                </a:ext>
              </a:extLst>
            </p:cNvPr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  <a:grpFill/>
          </p:grpSpPr>
          <p:sp>
            <p:nvSpPr>
              <p:cNvPr id="28" name="Google Shape;450;p23">
                <a:extLst>
                  <a:ext uri="{FF2B5EF4-FFF2-40B4-BE49-F238E27FC236}">
                    <a16:creationId xmlns:a16="http://schemas.microsoft.com/office/drawing/2014/main" xmlns="" id="{EF04E796-2875-46F8-BDDB-BB3AFE971755}"/>
                  </a:ext>
                </a:extLst>
              </p:cNvPr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9" name="Google Shape;451;p23">
                <a:extLst>
                  <a:ext uri="{FF2B5EF4-FFF2-40B4-BE49-F238E27FC236}">
                    <a16:creationId xmlns:a16="http://schemas.microsoft.com/office/drawing/2014/main" xmlns="" id="{38C902EC-0AD5-433F-A999-FA7053654463}"/>
                  </a:ext>
                </a:extLst>
              </p:cNvPr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" name="Google Shape;452;p23">
                <a:extLst>
                  <a:ext uri="{FF2B5EF4-FFF2-40B4-BE49-F238E27FC236}">
                    <a16:creationId xmlns:a16="http://schemas.microsoft.com/office/drawing/2014/main" xmlns="" id="{BE8BF51A-DB9B-4B3D-8A07-B64C8B04472B}"/>
                  </a:ext>
                </a:extLst>
              </p:cNvPr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" name="Google Shape;453;p23">
                <a:extLst>
                  <a:ext uri="{FF2B5EF4-FFF2-40B4-BE49-F238E27FC236}">
                    <a16:creationId xmlns:a16="http://schemas.microsoft.com/office/drawing/2014/main" xmlns="" id="{85D59A5E-2390-432C-B759-997C232BAC45}"/>
                  </a:ext>
                </a:extLst>
              </p:cNvPr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2" name="Google Shape;454;p23">
                <a:extLst>
                  <a:ext uri="{FF2B5EF4-FFF2-40B4-BE49-F238E27FC236}">
                    <a16:creationId xmlns:a16="http://schemas.microsoft.com/office/drawing/2014/main" xmlns="" id="{916E1A1A-B890-45FE-B8DF-468EDD4C5365}"/>
                  </a:ext>
                </a:extLst>
              </p:cNvPr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3" name="Google Shape;455;p23">
                <a:extLst>
                  <a:ext uri="{FF2B5EF4-FFF2-40B4-BE49-F238E27FC236}">
                    <a16:creationId xmlns:a16="http://schemas.microsoft.com/office/drawing/2014/main" xmlns="" id="{67292057-7966-47BA-9416-90CB940C19DB}"/>
                  </a:ext>
                </a:extLst>
              </p:cNvPr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" name="Google Shape;456;p23">
                <a:extLst>
                  <a:ext uri="{FF2B5EF4-FFF2-40B4-BE49-F238E27FC236}">
                    <a16:creationId xmlns:a16="http://schemas.microsoft.com/office/drawing/2014/main" xmlns="" id="{BC3BFF70-1C8A-4DB0-BB07-A14424180144}"/>
                  </a:ext>
                </a:extLst>
              </p:cNvPr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5" name="Google Shape;457;p23">
                <a:extLst>
                  <a:ext uri="{FF2B5EF4-FFF2-40B4-BE49-F238E27FC236}">
                    <a16:creationId xmlns:a16="http://schemas.microsoft.com/office/drawing/2014/main" xmlns="" id="{514F0A3F-1801-4EB7-BF81-B9FB2E1382CF}"/>
                  </a:ext>
                </a:extLst>
              </p:cNvPr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6" name="Google Shape;458;p23">
                <a:extLst>
                  <a:ext uri="{FF2B5EF4-FFF2-40B4-BE49-F238E27FC236}">
                    <a16:creationId xmlns:a16="http://schemas.microsoft.com/office/drawing/2014/main" xmlns="" id="{A58BE603-7B56-4264-98BD-5921A5A658AC}"/>
                  </a:ext>
                </a:extLst>
              </p:cNvPr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7" name="Google Shape;459;p23">
                <a:extLst>
                  <a:ext uri="{FF2B5EF4-FFF2-40B4-BE49-F238E27FC236}">
                    <a16:creationId xmlns:a16="http://schemas.microsoft.com/office/drawing/2014/main" xmlns="" id="{718C63C4-E060-4495-B942-AE0288B2CF5A}"/>
                  </a:ext>
                </a:extLst>
              </p:cNvPr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8" name="Google Shape;460;p23">
                <a:extLst>
                  <a:ext uri="{FF2B5EF4-FFF2-40B4-BE49-F238E27FC236}">
                    <a16:creationId xmlns:a16="http://schemas.microsoft.com/office/drawing/2014/main" xmlns="" id="{0A938417-6D2C-4DA9-B7E2-389EA5760D2F}"/>
                  </a:ext>
                </a:extLst>
              </p:cNvPr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sp>
          <p:nvSpPr>
            <p:cNvPr id="26" name="Google Shape;461;p23">
              <a:extLst>
                <a:ext uri="{FF2B5EF4-FFF2-40B4-BE49-F238E27FC236}">
                  <a16:creationId xmlns:a16="http://schemas.microsoft.com/office/drawing/2014/main" xmlns="" id="{135A3FC6-2F45-4709-9D72-2061A3BE53C6}"/>
                </a:ext>
              </a:extLst>
            </p:cNvPr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" name="Google Shape;462;p23">
              <a:extLst>
                <a:ext uri="{FF2B5EF4-FFF2-40B4-BE49-F238E27FC236}">
                  <a16:creationId xmlns:a16="http://schemas.microsoft.com/office/drawing/2014/main" xmlns="" id="{51B108BA-B96B-491B-9FFE-4EEA85A5F1AE}"/>
                </a:ext>
              </a:extLst>
            </p:cNvPr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pic>
        <p:nvPicPr>
          <p:cNvPr id="63" name="Google Shape;289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9858" y="7028056"/>
            <a:ext cx="2984016" cy="3378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41129" y="7111802"/>
            <a:ext cx="2933395" cy="3211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076700"/>
            <a:ext cx="1828799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000" b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1424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147195" y="6353151"/>
            <a:ext cx="9993611" cy="78676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652033" y="419100"/>
            <a:ext cx="2983932" cy="2983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1257300"/>
            <a:ext cx="16992600" cy="8610600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4546" y="4754646"/>
            <a:ext cx="3281553" cy="55800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1000" y="1485900"/>
            <a:ext cx="1699260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quả bóng tác dụng vào một bức tường, </a:t>
            </a:r>
          </a:p>
          <a:p>
            <a:pPr algn="ctr">
              <a:lnSpc>
                <a:spcPts val="6500"/>
              </a:lnSpc>
            </a:pPr>
            <a:r>
              <a:rPr lang="en-US" sz="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tường tác dụng lên bóng: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3467100"/>
            <a:ext cx="1219200" cy="1219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38700" y="3613753"/>
            <a:ext cx="12611104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500"/>
              </a:lnSpc>
            </a:pPr>
            <a:r>
              <a:rPr lang="en-US" sz="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biến đổi chuyển động của quả bóng</a:t>
            </a:r>
          </a:p>
        </p:txBody>
      </p:sp>
      <p:sp>
        <p:nvSpPr>
          <p:cNvPr id="30" name="Oval 29"/>
          <p:cNvSpPr/>
          <p:nvPr/>
        </p:nvSpPr>
        <p:spPr>
          <a:xfrm>
            <a:off x="3276600" y="5054697"/>
            <a:ext cx="1219200" cy="1219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38700" y="5201350"/>
            <a:ext cx="12611104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500"/>
              </a:lnSpc>
            </a:pPr>
            <a:r>
              <a:rPr lang="en-US" sz="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biến dạng quả bóng</a:t>
            </a:r>
          </a:p>
        </p:txBody>
      </p:sp>
      <p:sp>
        <p:nvSpPr>
          <p:cNvPr id="32" name="Oval 31"/>
          <p:cNvSpPr/>
          <p:nvPr/>
        </p:nvSpPr>
        <p:spPr>
          <a:xfrm>
            <a:off x="3247571" y="6740272"/>
            <a:ext cx="1219200" cy="1219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09671" y="6470144"/>
            <a:ext cx="1261110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500"/>
              </a:lnSpc>
            </a:pPr>
            <a:r>
              <a:rPr lang="en-US" sz="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 làm biến đổi chuyển động, vừa làm biến dạng quả bóng</a:t>
            </a:r>
          </a:p>
        </p:txBody>
      </p:sp>
      <p:sp>
        <p:nvSpPr>
          <p:cNvPr id="34" name="Oval 33"/>
          <p:cNvSpPr/>
          <p:nvPr/>
        </p:nvSpPr>
        <p:spPr>
          <a:xfrm>
            <a:off x="3247571" y="8314876"/>
            <a:ext cx="1219200" cy="1219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29628" y="8488591"/>
            <a:ext cx="12611104" cy="863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500"/>
              </a:lnSpc>
            </a:pPr>
            <a:r>
              <a:rPr lang="en-US" sz="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làm biến đổi hình dạng quả bóng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9866" y="3653067"/>
            <a:ext cx="6126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79866" y="5233410"/>
            <a:ext cx="6126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50837" y="6918985"/>
            <a:ext cx="64793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50837" y="8490258"/>
            <a:ext cx="64793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1" y="6918985"/>
            <a:ext cx="914400" cy="86177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28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5" grpId="0"/>
      <p:bldP spid="36" grpId="0"/>
      <p:bldP spid="37" grpId="0"/>
      <p:bldP spid="38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-1" y="6607"/>
            <a:ext cx="19962959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76500" y="612609"/>
            <a:ext cx="14935200" cy="94076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29479" y="0"/>
              <a:ext cx="17913303" cy="11727398"/>
              <a:chOff x="-4214" y="0"/>
              <a:chExt cx="10825343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4" y="0"/>
                <a:ext cx="10825343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3078956" y="1405822"/>
            <a:ext cx="13434977" cy="636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C4A9B69A-9205-4380-A5A5-408C07593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3828674"/>
            <a:ext cx="4000918" cy="65296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76380" y="2143219"/>
            <a:ext cx="12268200" cy="2530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500"/>
              </a:lnSpc>
            </a:pPr>
            <a:r>
              <a:rPr lang="vi-VN" sz="5000" dirty="0">
                <a:solidFill>
                  <a:srgbClr val="002060"/>
                </a:solidFill>
                <a:cs typeface="Arial" panose="020B0604020202020204" pitchFamily="34" charset="0"/>
              </a:rPr>
              <a:t>Quan sát hình </a:t>
            </a:r>
            <a:r>
              <a:rPr lang="en-US" sz="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 đây</a:t>
            </a:r>
            <a:r>
              <a:rPr lang="vi-VN" sz="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000" dirty="0">
                <a:solidFill>
                  <a:srgbClr val="002060"/>
                </a:solidFill>
                <a:cs typeface="Arial" panose="020B0604020202020204" pitchFamily="34" charset="0"/>
              </a:rPr>
              <a:t>và cho biết trog hai người, ai đang gương cung, ai chưa gương cung? </a:t>
            </a:r>
            <a:r>
              <a:rPr lang="en-US" sz="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sao em biết?</a:t>
            </a:r>
            <a:endPara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580" y="4774340"/>
            <a:ext cx="10591799" cy="471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48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24200" y="1293588"/>
            <a:ext cx="11536924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0"/>
              </a:lnSpc>
            </a:pP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hai viên bi va chạm, lực do viên bi 1 </a:t>
            </a:r>
          </a:p>
          <a:p>
            <a:pPr algn="ctr">
              <a:lnSpc>
                <a:spcPts val="6800"/>
              </a:lnSpc>
            </a:pP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dụng lên viên bi 2  </a:t>
            </a:r>
            <a:endParaRPr lang="vi-VN" sz="5000" dirty="0">
              <a:solidFill>
                <a:srgbClr val="235A99"/>
              </a:solidFill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257" y="3479554"/>
            <a:ext cx="18306143" cy="6811822"/>
            <a:chOff x="0" y="0"/>
            <a:chExt cx="1369949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99489" cy="6350000"/>
            </a:xfrm>
            <a:custGeom>
              <a:avLst/>
              <a:gdLst/>
              <a:ahLst/>
              <a:cxnLst/>
              <a:rect l="l" t="t" r="r" b="b"/>
              <a:pathLst>
                <a:path w="13699489" h="6350000">
                  <a:moveTo>
                    <a:pt x="13699489" y="6350000"/>
                  </a:moveTo>
                  <a:lnTo>
                    <a:pt x="0" y="6350000"/>
                  </a:lnTo>
                  <a:lnTo>
                    <a:pt x="0" y="1899920"/>
                  </a:lnTo>
                  <a:cubicBezTo>
                    <a:pt x="0" y="1899920"/>
                    <a:pt x="2849880" y="0"/>
                    <a:pt x="6899910" y="0"/>
                  </a:cubicBezTo>
                  <a:cubicBezTo>
                    <a:pt x="11300460" y="0"/>
                    <a:pt x="13699489" y="1899920"/>
                    <a:pt x="13699489" y="1899920"/>
                  </a:cubicBezTo>
                  <a:lnTo>
                    <a:pt x="13699489" y="6350000"/>
                  </a:lnTo>
                  <a:close/>
                </a:path>
              </a:pathLst>
            </a:custGeom>
            <a:solidFill>
              <a:srgbClr val="B3CFEF"/>
            </a:solidFill>
          </p:spPr>
        </p:sp>
      </p:grpSp>
      <p:grpSp>
        <p:nvGrpSpPr>
          <p:cNvPr id="10" name="Group 2"/>
          <p:cNvGrpSpPr/>
          <p:nvPr/>
        </p:nvGrpSpPr>
        <p:grpSpPr>
          <a:xfrm>
            <a:off x="5512855" y="3917087"/>
            <a:ext cx="966311" cy="969366"/>
            <a:chOff x="-32970" y="-661152"/>
            <a:chExt cx="1288414" cy="1292488"/>
          </a:xfrm>
          <a:solidFill>
            <a:srgbClr val="FFC000"/>
          </a:solidFill>
        </p:grpSpPr>
        <p:grpSp>
          <p:nvGrpSpPr>
            <p:cNvPr id="11" name="Group 3"/>
            <p:cNvGrpSpPr/>
            <p:nvPr/>
          </p:nvGrpSpPr>
          <p:grpSpPr>
            <a:xfrm>
              <a:off x="-32970" y="-661152"/>
              <a:ext cx="1288414" cy="1292488"/>
              <a:chOff x="-161772" y="-3248243"/>
              <a:chExt cx="6321666" cy="6350000"/>
            </a:xfrm>
            <a:grpFill/>
          </p:grpSpPr>
          <p:sp>
            <p:nvSpPr>
              <p:cNvPr id="13" name="Freeform 4"/>
              <p:cNvSpPr/>
              <p:nvPr/>
            </p:nvSpPr>
            <p:spPr>
              <a:xfrm>
                <a:off x="-161772" y="-3248243"/>
                <a:ext cx="632166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2" name="TextBox 5"/>
            <p:cNvSpPr txBox="1"/>
            <p:nvPr/>
          </p:nvSpPr>
          <p:spPr>
            <a:xfrm>
              <a:off x="325516" y="-432525"/>
              <a:ext cx="634729" cy="95250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6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54"/>
          <p:cNvGrpSpPr/>
          <p:nvPr/>
        </p:nvGrpSpPr>
        <p:grpSpPr>
          <a:xfrm>
            <a:off x="13470281" y="4142274"/>
            <a:ext cx="966311" cy="969366"/>
            <a:chOff x="2340173" y="-680116"/>
            <a:chExt cx="1288414" cy="1292488"/>
          </a:xfrm>
          <a:solidFill>
            <a:schemeClr val="accent5">
              <a:lumMod val="75000"/>
            </a:schemeClr>
          </a:solidFill>
        </p:grpSpPr>
        <p:grpSp>
          <p:nvGrpSpPr>
            <p:cNvPr id="19" name="Group 55"/>
            <p:cNvGrpSpPr/>
            <p:nvPr/>
          </p:nvGrpSpPr>
          <p:grpSpPr>
            <a:xfrm>
              <a:off x="2340173" y="-680116"/>
              <a:ext cx="1288414" cy="1292488"/>
              <a:chOff x="11482175" y="-3341414"/>
              <a:chExt cx="6321666" cy="6350000"/>
            </a:xfrm>
            <a:grpFill/>
          </p:grpSpPr>
          <p:sp>
            <p:nvSpPr>
              <p:cNvPr id="21" name="Freeform 56"/>
              <p:cNvSpPr/>
              <p:nvPr/>
            </p:nvSpPr>
            <p:spPr>
              <a:xfrm>
                <a:off x="11482175" y="-3341414"/>
                <a:ext cx="632166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0" name="TextBox 57"/>
            <p:cNvSpPr txBox="1"/>
            <p:nvPr/>
          </p:nvSpPr>
          <p:spPr>
            <a:xfrm>
              <a:off x="2680641" y="-460208"/>
              <a:ext cx="634729" cy="95250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6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66"/>
          <p:cNvSpPr txBox="1"/>
          <p:nvPr/>
        </p:nvSpPr>
        <p:spPr>
          <a:xfrm>
            <a:off x="11163822" y="5565600"/>
            <a:ext cx="5736509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00"/>
              </a:lnSpc>
              <a:spcBef>
                <a:spcPct val="0"/>
              </a:spcBef>
            </a:pPr>
            <a:r>
              <a:rPr lang="en-US" sz="4500" u="none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biến dạng </a:t>
            </a:r>
          </a:p>
          <a:p>
            <a:pPr marL="0" lvl="0" indent="0" algn="ctr">
              <a:lnSpc>
                <a:spcPts val="5500"/>
              </a:lnSpc>
              <a:spcBef>
                <a:spcPct val="0"/>
              </a:spcBef>
            </a:pPr>
            <a:r>
              <a:rPr lang="en-US" sz="4500" u="none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 bi 2</a:t>
            </a:r>
            <a:endParaRPr lang="en-US" sz="4500" u="none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70"/>
          <p:cNvSpPr txBox="1"/>
          <p:nvPr/>
        </p:nvSpPr>
        <p:spPr>
          <a:xfrm>
            <a:off x="2885654" y="5026758"/>
            <a:ext cx="6220712" cy="1477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4500" u="none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biến đổi chuyển động của viên bi 2</a:t>
            </a:r>
            <a:endParaRPr lang="en-US" sz="4500" u="none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71096" y="7658100"/>
            <a:ext cx="2572104" cy="2417777"/>
          </a:xfrm>
          <a:prstGeom prst="rect">
            <a:avLst/>
          </a:prstGeom>
        </p:spPr>
      </p:pic>
      <p:pic>
        <p:nvPicPr>
          <p:cNvPr id="31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14436592" y="1550015"/>
            <a:ext cx="3744050" cy="2527233"/>
          </a:xfrm>
          <a:prstGeom prst="rect">
            <a:avLst/>
          </a:prstGeom>
        </p:spPr>
      </p:pic>
      <p:grpSp>
        <p:nvGrpSpPr>
          <p:cNvPr id="33" name="Group 54"/>
          <p:cNvGrpSpPr/>
          <p:nvPr/>
        </p:nvGrpSpPr>
        <p:grpSpPr>
          <a:xfrm>
            <a:off x="5592490" y="6939773"/>
            <a:ext cx="966311" cy="969366"/>
            <a:chOff x="2340173" y="-680116"/>
            <a:chExt cx="1288414" cy="1292488"/>
          </a:xfrm>
          <a:solidFill>
            <a:schemeClr val="accent5">
              <a:lumMod val="75000"/>
            </a:schemeClr>
          </a:solidFill>
        </p:grpSpPr>
        <p:grpSp>
          <p:nvGrpSpPr>
            <p:cNvPr id="34" name="Group 55"/>
            <p:cNvGrpSpPr/>
            <p:nvPr/>
          </p:nvGrpSpPr>
          <p:grpSpPr>
            <a:xfrm>
              <a:off x="2340173" y="-680116"/>
              <a:ext cx="1288414" cy="1292488"/>
              <a:chOff x="11482175" y="-3341414"/>
              <a:chExt cx="6321666" cy="6350000"/>
            </a:xfrm>
            <a:grpFill/>
          </p:grpSpPr>
          <p:sp>
            <p:nvSpPr>
              <p:cNvPr id="36" name="Freeform 56"/>
              <p:cNvSpPr/>
              <p:nvPr/>
            </p:nvSpPr>
            <p:spPr>
              <a:xfrm>
                <a:off x="11482175" y="-3341414"/>
                <a:ext cx="632166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35" name="TextBox 57"/>
            <p:cNvSpPr txBox="1"/>
            <p:nvPr/>
          </p:nvSpPr>
          <p:spPr>
            <a:xfrm>
              <a:off x="2680641" y="-460208"/>
              <a:ext cx="634729" cy="95250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6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Box 66"/>
          <p:cNvSpPr txBox="1"/>
          <p:nvPr/>
        </p:nvSpPr>
        <p:spPr>
          <a:xfrm>
            <a:off x="2743200" y="8377732"/>
            <a:ext cx="7991569" cy="1477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4500" u="none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 làm biến đổi chuyển động, vừa làm biến dạng viên bi 2</a:t>
            </a:r>
            <a:endParaRPr lang="en-US" sz="4500" u="none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2"/>
          <p:cNvGrpSpPr/>
          <p:nvPr/>
        </p:nvGrpSpPr>
        <p:grpSpPr>
          <a:xfrm>
            <a:off x="13501712" y="7225645"/>
            <a:ext cx="966311" cy="969366"/>
            <a:chOff x="-32970" y="-661152"/>
            <a:chExt cx="1288414" cy="1292488"/>
          </a:xfrm>
          <a:solidFill>
            <a:srgbClr val="FFC000"/>
          </a:solidFill>
        </p:grpSpPr>
        <p:grpSp>
          <p:nvGrpSpPr>
            <p:cNvPr id="39" name="Group 3"/>
            <p:cNvGrpSpPr/>
            <p:nvPr/>
          </p:nvGrpSpPr>
          <p:grpSpPr>
            <a:xfrm>
              <a:off x="-32970" y="-661152"/>
              <a:ext cx="1288414" cy="1292488"/>
              <a:chOff x="-161772" y="-3248243"/>
              <a:chExt cx="6321666" cy="6350000"/>
            </a:xfrm>
            <a:grpFill/>
          </p:grpSpPr>
          <p:sp>
            <p:nvSpPr>
              <p:cNvPr id="41" name="Freeform 4"/>
              <p:cNvSpPr/>
              <p:nvPr/>
            </p:nvSpPr>
            <p:spPr>
              <a:xfrm>
                <a:off x="-161772" y="-3248243"/>
                <a:ext cx="632166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0" name="TextBox 5"/>
            <p:cNvSpPr txBox="1"/>
            <p:nvPr/>
          </p:nvSpPr>
          <p:spPr>
            <a:xfrm>
              <a:off x="325516" y="-432525"/>
              <a:ext cx="634729" cy="95752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6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70"/>
          <p:cNvSpPr txBox="1"/>
          <p:nvPr/>
        </p:nvSpPr>
        <p:spPr>
          <a:xfrm>
            <a:off x="10874510" y="8335316"/>
            <a:ext cx="7602727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4500" u="none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làm biến đổi chuyển, biến dạng viên bi 2</a:t>
            </a:r>
            <a:endParaRPr lang="en-US" sz="4500" u="none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92490" y="4077248"/>
            <a:ext cx="731398" cy="7256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9" grpId="0"/>
      <p:bldP spid="37" grpId="0"/>
      <p:bldP spid="42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52400" y="2521914"/>
            <a:ext cx="11658600" cy="70176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4" name="Group 4"/>
          <p:cNvGrpSpPr/>
          <p:nvPr/>
        </p:nvGrpSpPr>
        <p:grpSpPr>
          <a:xfrm rot="-10800000">
            <a:off x="17101545" y="9100545"/>
            <a:ext cx="1186455" cy="1186455"/>
            <a:chOff x="0" y="0"/>
            <a:chExt cx="1581941" cy="158194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2700000">
              <a:off x="356529" y="106811"/>
              <a:ext cx="868883" cy="1368319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 rot="2672733">
              <a:off x="427067" y="869197"/>
              <a:ext cx="1085907" cy="193754"/>
              <a:chOff x="0" y="0"/>
              <a:chExt cx="2731296" cy="487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31296" cy="487333"/>
              </a:xfrm>
              <a:custGeom>
                <a:avLst/>
                <a:gdLst/>
                <a:ahLst/>
                <a:cxnLst/>
                <a:rect l="l" t="t" r="r" b="b"/>
                <a:pathLst>
                  <a:path w="2731296" h="487333">
                    <a:moveTo>
                      <a:pt x="0" y="0"/>
                    </a:moveTo>
                    <a:lnTo>
                      <a:pt x="2731296" y="0"/>
                    </a:lnTo>
                    <a:lnTo>
                      <a:pt x="2731296" y="487333"/>
                    </a:lnTo>
                    <a:lnTo>
                      <a:pt x="0" y="487333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75068">
            <a:off x="4946626" y="1941827"/>
            <a:ext cx="8650442" cy="450117"/>
          </a:xfrm>
          <a:prstGeom prst="rect">
            <a:avLst/>
          </a:prstGeom>
        </p:spPr>
      </p:pic>
      <p:sp>
        <p:nvSpPr>
          <p:cNvPr id="14" name="TextBox 3"/>
          <p:cNvSpPr txBox="1"/>
          <p:nvPr/>
        </p:nvSpPr>
        <p:spPr>
          <a:xfrm>
            <a:off x="2743200" y="1068344"/>
            <a:ext cx="13057296" cy="799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00"/>
              </a:lnSpc>
              <a:spcBef>
                <a:spcPct val="0"/>
              </a:spcBef>
            </a:pPr>
            <a:r>
              <a:rPr lang="en-US" sz="5000" u="none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từ thích hợp điền vào chỗ trống</a:t>
            </a:r>
            <a:endParaRPr lang="en-US" sz="5000" u="none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07859" y="2337061"/>
            <a:ext cx="5793813" cy="70045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142787" y="3982348"/>
            <a:ext cx="441769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đứng yên, </a:t>
            </a:r>
          </a:p>
          <a:p>
            <a:pPr>
              <a:lnSpc>
                <a:spcPts val="6500"/>
              </a:lnSpc>
            </a:pPr>
            <a:r>
              <a:rPr lang="en-US" sz="4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chuyển động</a:t>
            </a:r>
          </a:p>
          <a:p>
            <a:pPr>
              <a:lnSpc>
                <a:spcPts val="6500"/>
              </a:lnSpc>
            </a:pPr>
            <a:r>
              <a:rPr lang="en-US" sz="4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chuyển động</a:t>
            </a:r>
          </a:p>
          <a:p>
            <a:pPr>
              <a:lnSpc>
                <a:spcPts val="6500"/>
              </a:lnSpc>
            </a:pPr>
            <a:r>
              <a:rPr lang="en-US" sz="4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dừng lại</a:t>
            </a:r>
          </a:p>
          <a:p>
            <a:pPr>
              <a:lnSpc>
                <a:spcPts val="6500"/>
              </a:lnSpc>
            </a:pPr>
            <a:r>
              <a:rPr lang="en-US" sz="4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thay đổi</a:t>
            </a:r>
          </a:p>
          <a:p>
            <a:pPr>
              <a:lnSpc>
                <a:spcPts val="6500"/>
              </a:lnSpc>
            </a:pPr>
            <a:r>
              <a:rPr lang="en-US" sz="4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chậm lại</a:t>
            </a:r>
            <a:endParaRPr lang="en-US" sz="45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335" y="2833598"/>
            <a:ext cx="11416730" cy="6484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4514" y="9334500"/>
            <a:ext cx="18288000" cy="952500"/>
          </a:xfrm>
          <a:prstGeom prst="rect">
            <a:avLst/>
          </a:prstGeom>
          <a:solidFill>
            <a:schemeClr val="accent5"/>
          </a:solidFill>
        </p:spPr>
      </p:sp>
      <p:grpSp>
        <p:nvGrpSpPr>
          <p:cNvPr id="6" name="Group 6"/>
          <p:cNvGrpSpPr/>
          <p:nvPr/>
        </p:nvGrpSpPr>
        <p:grpSpPr>
          <a:xfrm>
            <a:off x="8718256" y="9810750"/>
            <a:ext cx="851487" cy="155656"/>
            <a:chOff x="0" y="0"/>
            <a:chExt cx="1135316" cy="20754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07541" cy="20754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63887" y="0"/>
              <a:ext cx="207541" cy="20754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27775" y="0"/>
              <a:ext cx="207541" cy="207541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0" y="2014759"/>
            <a:ext cx="18288000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200"/>
              </a:lnSpc>
            </a:pPr>
            <a:r>
              <a:rPr lang="vi-VN" sz="5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Mô tả tác dụng của lực xuất </a:t>
            </a: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endParaRPr lang="en-US" sz="5000" dirty="0" smtClean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6200"/>
              </a:lnSpc>
            </a:pP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5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trong các hình 36.4, 36.5, </a:t>
            </a: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36.6</a:t>
            </a:r>
            <a:endParaRPr lang="en-US" sz="5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6"/>
              </a:ext>
            </a:extLst>
          </a:blip>
          <a:srcRect/>
          <a:stretch>
            <a:fillRect/>
          </a:stretch>
        </p:blipFill>
        <p:spPr>
          <a:xfrm>
            <a:off x="2971800" y="1818462"/>
            <a:ext cx="1291623" cy="1565604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16299" y="629764"/>
            <a:ext cx="182880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000" b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lang="en-US" sz="6000" b="1" dirty="0">
              <a:solidFill>
                <a:srgbClr val="1424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02920" y="3699640"/>
            <a:ext cx="5724525" cy="541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6257925" y="3699640"/>
            <a:ext cx="5855995" cy="541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344400" y="3697272"/>
            <a:ext cx="5553075" cy="541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59;p21"/>
          <p:cNvSpPr/>
          <p:nvPr/>
        </p:nvSpPr>
        <p:spPr>
          <a:xfrm>
            <a:off x="838200" y="1409701"/>
            <a:ext cx="11963400" cy="2133600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461;p21"/>
          <p:cNvSpPr/>
          <p:nvPr/>
        </p:nvSpPr>
        <p:spPr>
          <a:xfrm rot="7791998">
            <a:off x="-238507" y="995731"/>
            <a:ext cx="2153411" cy="1079132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1143000" y="1660893"/>
            <a:ext cx="10744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</a:pP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Gió tác dụng lực lên cánh </a:t>
            </a:r>
            <a:r>
              <a:rPr lang="fr-FR" sz="45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buồm 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cho thuyền thay đổi tốc độ chuyển động.</a:t>
            </a:r>
            <a:endParaRPr lang="en-US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400" y="406923"/>
            <a:ext cx="3354972" cy="3331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Google Shape;459;p21"/>
          <p:cNvSpPr/>
          <p:nvPr/>
        </p:nvSpPr>
        <p:spPr>
          <a:xfrm>
            <a:off x="5219699" y="4348267"/>
            <a:ext cx="12801600" cy="2166833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461;p21"/>
          <p:cNvSpPr/>
          <p:nvPr/>
        </p:nvSpPr>
        <p:spPr>
          <a:xfrm rot="7791998">
            <a:off x="4428742" y="4380364"/>
            <a:ext cx="2153411" cy="1079132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5505447" y="4589982"/>
            <a:ext cx="11810999" cy="1682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500"/>
              </a:lnSpc>
            </a:pP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khí tác dụng lực cản lên dù làm cho vận động viên nhảy dù chuyền động chậm lại.</a:t>
            </a:r>
            <a:endParaRPr lang="en-US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3747653"/>
            <a:ext cx="3505197" cy="345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Google Shape;459;p21"/>
          <p:cNvSpPr/>
          <p:nvPr/>
        </p:nvSpPr>
        <p:spPr>
          <a:xfrm>
            <a:off x="579343" y="7735636"/>
            <a:ext cx="13670058" cy="2166833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461;p21"/>
          <p:cNvSpPr/>
          <p:nvPr/>
        </p:nvSpPr>
        <p:spPr>
          <a:xfrm rot="7791998">
            <a:off x="-222539" y="7413516"/>
            <a:ext cx="1871583" cy="1017256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Rectangle 32"/>
          <p:cNvSpPr/>
          <p:nvPr/>
        </p:nvSpPr>
        <p:spPr>
          <a:xfrm>
            <a:off x="865091" y="7977351"/>
            <a:ext cx="12774709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500"/>
              </a:lnSpc>
            </a:pPr>
            <a:r>
              <a:rPr lang="fr-FR" sz="45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 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môn đã tác dụng một lực lên quả bóng khiến cho quả bóng đang chuyển động bị dừng lại.</a:t>
            </a:r>
            <a:endParaRPr lang="en-US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0189" y="6736312"/>
            <a:ext cx="3524411" cy="3439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06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7" grpId="0" animBg="1"/>
      <p:bldP spid="28" grpId="0" animBg="1"/>
      <p:bldP spid="29" grpId="0"/>
      <p:bldP spid="31" grpId="0" animBg="1"/>
      <p:bldP spid="32" grpId="0" animBg="1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1288255"/>
            <a:ext cx="18288000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3"/>
              </a:lnSpc>
            </a:pPr>
            <a:r>
              <a:rPr lang="en-US" sz="6000" b="1" dirty="0" smtClean="0">
                <a:solidFill>
                  <a:srgbClr val="4C6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rgbClr val="4C6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03909" y="2577944"/>
            <a:ext cx="1560760" cy="16177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4612" y="4790463"/>
            <a:ext cx="1560760" cy="16177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02636" y="7161871"/>
            <a:ext cx="1560760" cy="16177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12257" y="3172760"/>
            <a:ext cx="1544065" cy="51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6"/>
              </a:lnSpc>
            </a:pPr>
            <a:r>
              <a:rPr lang="en-US" sz="3600" spc="-259" dirty="0">
                <a:solidFill>
                  <a:srgbClr val="FFFFFF"/>
                </a:solidFill>
                <a:latin typeface="Crimson Pro Bold"/>
              </a:rPr>
              <a:t>01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2960" y="5385280"/>
            <a:ext cx="1544065" cy="51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6"/>
              </a:lnSpc>
            </a:pPr>
            <a:r>
              <a:rPr lang="en-US" sz="3600" spc="-259" dirty="0">
                <a:solidFill>
                  <a:srgbClr val="FFFFFF"/>
                </a:solidFill>
                <a:latin typeface="Crimson Pro Bold"/>
              </a:rPr>
              <a:t>02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0984" y="7728385"/>
            <a:ext cx="1544065" cy="51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6"/>
              </a:lnSpc>
            </a:pPr>
            <a:r>
              <a:rPr lang="en-US" sz="3600" spc="-259" dirty="0">
                <a:solidFill>
                  <a:srgbClr val="FFFFFF"/>
                </a:solidFill>
                <a:latin typeface="Crimson Pro Bold"/>
              </a:rPr>
              <a:t>03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774928">
            <a:off x="13569125" y="3586015"/>
            <a:ext cx="4653380" cy="6961602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539578" y="3172760"/>
            <a:ext cx="5627888" cy="5924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7234" y="3076395"/>
            <a:ext cx="8696868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1 – </a:t>
            </a: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 trang 162</a:t>
            </a:r>
            <a:endParaRPr lang="en-US" sz="5000" dirty="0"/>
          </a:p>
        </p:txBody>
      </p:sp>
      <p:sp>
        <p:nvSpPr>
          <p:cNvPr id="17" name="Rectangle 16"/>
          <p:cNvSpPr/>
          <p:nvPr/>
        </p:nvSpPr>
        <p:spPr>
          <a:xfrm>
            <a:off x="2799180" y="5134379"/>
            <a:ext cx="10873175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bài tập </a:t>
            </a: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36, Sách </a:t>
            </a: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  <a:endParaRPr lang="en-US" sz="5000" dirty="0"/>
          </a:p>
        </p:txBody>
      </p:sp>
      <p:sp>
        <p:nvSpPr>
          <p:cNvPr id="18" name="Rectangle 17"/>
          <p:cNvSpPr/>
          <p:nvPr/>
        </p:nvSpPr>
        <p:spPr>
          <a:xfrm>
            <a:off x="2856097" y="7569476"/>
            <a:ext cx="10873175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trước Bài </a:t>
            </a: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 trang </a:t>
            </a: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7718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2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71800" y="3912345"/>
            <a:ext cx="14203591" cy="2672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7000" b="1" spc="43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</a:t>
            </a:r>
          </a:p>
          <a:p>
            <a:pPr algn="ctr">
              <a:lnSpc>
                <a:spcPts val="11000"/>
              </a:lnSpc>
            </a:pPr>
            <a:r>
              <a:rPr lang="en-US" sz="7000" b="1" spc="43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7000" b="1" spc="43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738228" y="716301"/>
            <a:ext cx="7571861" cy="6315062"/>
            <a:chOff x="0" y="-1"/>
            <a:chExt cx="10095814" cy="842008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5400000" flipV="1">
              <a:off x="5580132" y="16346"/>
              <a:ext cx="3596213" cy="356352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8608907" y="2045831"/>
              <a:ext cx="1486907" cy="435996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2156637" y="-1436529"/>
              <a:ext cx="1486907" cy="4359964"/>
            </a:xfrm>
            <a:prstGeom prst="rect">
              <a:avLst/>
            </a:prstGeom>
          </p:spPr>
        </p:pic>
        <p:grpSp>
          <p:nvGrpSpPr>
            <p:cNvPr id="8" name="Group 8"/>
            <p:cNvGrpSpPr/>
            <p:nvPr/>
          </p:nvGrpSpPr>
          <p:grpSpPr>
            <a:xfrm rot="-5400000">
              <a:off x="0" y="577116"/>
              <a:ext cx="332675" cy="332675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5400000">
              <a:off x="4786735" y="577116"/>
              <a:ext cx="332675" cy="332675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 rot="-5400000">
              <a:off x="4223757" y="1631769"/>
              <a:ext cx="332675" cy="332675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 rot="-5400000">
              <a:off x="8301391" y="8087407"/>
              <a:ext cx="332675" cy="332675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 rot="-5400000">
              <a:off x="7506754" y="3858300"/>
              <a:ext cx="332675" cy="332675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 rot="-5400000">
              <a:off x="8250207" y="3263538"/>
              <a:ext cx="332675" cy="332675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0" name="Picture 5">
            <a:extLst>
              <a:ext uri="{FF2B5EF4-FFF2-40B4-BE49-F238E27FC236}">
                <a16:creationId xmlns="" xmlns:a16="http://schemas.microsoft.com/office/drawing/2014/main" id="{C4A9B69A-9205-4380-A5A5-408C07593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28600" y="3765962"/>
            <a:ext cx="4000918" cy="6529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7684" y="3361713"/>
            <a:ext cx="18288000" cy="7901475"/>
            <a:chOff x="0" y="0"/>
            <a:chExt cx="1369949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99489" cy="6350000"/>
            </a:xfrm>
            <a:custGeom>
              <a:avLst/>
              <a:gdLst/>
              <a:ahLst/>
              <a:cxnLst/>
              <a:rect l="l" t="t" r="r" b="b"/>
              <a:pathLst>
                <a:path w="13699489" h="6350000">
                  <a:moveTo>
                    <a:pt x="13699489" y="6350000"/>
                  </a:moveTo>
                  <a:lnTo>
                    <a:pt x="0" y="6350000"/>
                  </a:lnTo>
                  <a:lnTo>
                    <a:pt x="0" y="1899920"/>
                  </a:lnTo>
                  <a:cubicBezTo>
                    <a:pt x="0" y="1899920"/>
                    <a:pt x="2849880" y="0"/>
                    <a:pt x="6899910" y="0"/>
                  </a:cubicBezTo>
                  <a:cubicBezTo>
                    <a:pt x="11300460" y="0"/>
                    <a:pt x="13699489" y="1899920"/>
                    <a:pt x="13699489" y="1899920"/>
                  </a:cubicBezTo>
                  <a:lnTo>
                    <a:pt x="13699489" y="6350000"/>
                  </a:lnTo>
                  <a:close/>
                </a:path>
              </a:pathLst>
            </a:custGeom>
            <a:solidFill>
              <a:srgbClr val="FFFDF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647699" y="4593633"/>
            <a:ext cx="16992600" cy="1127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7000" b="1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36: TÁC DỤNG CỦA LỰC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504511" y="0"/>
            <a:ext cx="1010220" cy="21789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506200" y="-1"/>
            <a:ext cx="1487911" cy="32092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3224222" y="0"/>
            <a:ext cx="930280" cy="20064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3765765" y="-116282"/>
            <a:ext cx="1541823" cy="3325500"/>
          </a:xfrm>
          <a:prstGeom prst="rect">
            <a:avLst/>
          </a:prstGeom>
        </p:spPr>
      </p:pic>
      <p:pic>
        <p:nvPicPr>
          <p:cNvPr id="11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7078224" y="6047316"/>
            <a:ext cx="4967113" cy="3352800"/>
          </a:xfrm>
          <a:prstGeom prst="rect">
            <a:avLst/>
          </a:prstGeom>
        </p:spPr>
      </p:pic>
      <p:pic>
        <p:nvPicPr>
          <p:cNvPr id="12" name="Google Shape;1002;p62"/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3801624" y="7312451"/>
            <a:ext cx="2981624" cy="118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04;p62"/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12801600" y="6855438"/>
            <a:ext cx="2846038" cy="2478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42389" y="1735293"/>
            <a:ext cx="18288000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3"/>
              </a:lnSpc>
            </a:pPr>
            <a:r>
              <a:rPr lang="en-US" sz="6000" b="1" dirty="0" smtClean="0">
                <a:solidFill>
                  <a:srgbClr val="4C6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dirty="0">
              <a:solidFill>
                <a:srgbClr val="4C6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91082" y="3744904"/>
            <a:ext cx="1560760" cy="16177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209800" y="6819900"/>
            <a:ext cx="1560760" cy="16177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399430" y="4339720"/>
            <a:ext cx="1544065" cy="51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6"/>
              </a:lnSpc>
            </a:pPr>
            <a:r>
              <a:rPr lang="en-US" sz="3600" spc="-259" dirty="0">
                <a:solidFill>
                  <a:srgbClr val="FFFFFF"/>
                </a:solidFill>
                <a:latin typeface="Crimson Pro Bold"/>
              </a:rPr>
              <a:t>01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18148" y="7414717"/>
            <a:ext cx="1544065" cy="51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6"/>
              </a:lnSpc>
            </a:pPr>
            <a:r>
              <a:rPr lang="en-US" sz="3600" spc="-259" dirty="0">
                <a:solidFill>
                  <a:srgbClr val="FFFFFF"/>
                </a:solidFill>
                <a:latin typeface="Crimson Pro Bold"/>
              </a:rPr>
              <a:t>02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774928">
            <a:off x="13278498" y="2838433"/>
            <a:ext cx="4831714" cy="7752838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237933" y="3210260"/>
            <a:ext cx="5963045" cy="6400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4947" y="3838964"/>
            <a:ext cx="7156126" cy="1827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thay đổi tốc độ và </a:t>
            </a:r>
          </a:p>
          <a:p>
            <a:pPr algn="ctr">
              <a:lnSpc>
                <a:spcPts val="7000"/>
              </a:lnSpc>
            </a:pP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của chuyên động</a:t>
            </a:r>
            <a:endParaRPr lang="en-US" sz="5000" dirty="0"/>
          </a:p>
        </p:txBody>
      </p:sp>
      <p:sp>
        <p:nvSpPr>
          <p:cNvPr id="12" name="Rectangle 11"/>
          <p:cNvSpPr/>
          <p:nvPr/>
        </p:nvSpPr>
        <p:spPr>
          <a:xfrm>
            <a:off x="5325772" y="7176334"/>
            <a:ext cx="6274475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biến dạng của vật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0" y="2400300"/>
            <a:ext cx="18288000" cy="19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5500" b="1" dirty="0" smtClean="0">
                <a:solidFill>
                  <a:srgbClr val="100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SỰ THAY ĐỔI TỐC ĐỘ VÀ</a:t>
            </a:r>
          </a:p>
          <a:p>
            <a:pPr algn="ctr">
              <a:lnSpc>
                <a:spcPts val="8000"/>
              </a:lnSpc>
            </a:pPr>
            <a:r>
              <a:rPr lang="en-US" sz="5500" b="1" dirty="0" smtClean="0">
                <a:solidFill>
                  <a:srgbClr val="100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HƯỚNG CỦA CHUYỂN ĐỘNG</a:t>
            </a:r>
            <a:endParaRPr lang="en-US" sz="5500" b="1" dirty="0">
              <a:solidFill>
                <a:srgbClr val="100F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C4A9B69A-9205-4380-A5A5-408C07593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3757311"/>
            <a:ext cx="4000918" cy="65296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35200" y="7886700"/>
            <a:ext cx="1498433" cy="2065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7811" y="8420100"/>
            <a:ext cx="1702166" cy="1702166"/>
          </a:xfrm>
          <a:prstGeom prst="rect">
            <a:avLst/>
          </a:prstGeom>
        </p:spPr>
      </p:pic>
      <p:pic>
        <p:nvPicPr>
          <p:cNvPr id="12" name="Google Shape;1004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476846" y="5614341"/>
            <a:ext cx="2091269" cy="2274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799085" y="1072521"/>
            <a:ext cx="11871230" cy="241000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40490" y="1475189"/>
            <a:ext cx="10685092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b="1" dirty="0" smtClean="0">
                <a:solidFill>
                  <a:srgbClr val="2227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về sự thay đổi tốc độ và hướng chuyển động của vật</a:t>
            </a:r>
            <a:endParaRPr lang="en-US" sz="5000" b="1" dirty="0">
              <a:solidFill>
                <a:srgbClr val="2227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2123222" y="3885195"/>
            <a:ext cx="12798934" cy="4777288"/>
            <a:chOff x="-800036" y="-714981"/>
            <a:chExt cx="4064598" cy="1122236"/>
          </a:xfrm>
        </p:grpSpPr>
        <p:sp>
          <p:nvSpPr>
            <p:cNvPr id="9" name="Freeform 9"/>
            <p:cNvSpPr/>
            <p:nvPr/>
          </p:nvSpPr>
          <p:spPr>
            <a:xfrm>
              <a:off x="-800036" y="-714981"/>
              <a:ext cx="4064598" cy="1122236"/>
            </a:xfrm>
            <a:custGeom>
              <a:avLst/>
              <a:gdLst/>
              <a:ahLst/>
              <a:cxnLst/>
              <a:rect l="l" t="t" r="r" b="b"/>
              <a:pathLst>
                <a:path w="4064598" h="1122236">
                  <a:moveTo>
                    <a:pt x="3940138" y="1122236"/>
                  </a:moveTo>
                  <a:lnTo>
                    <a:pt x="124460" y="1122236"/>
                  </a:lnTo>
                  <a:cubicBezTo>
                    <a:pt x="55880" y="1122236"/>
                    <a:pt x="0" y="1066356"/>
                    <a:pt x="0" y="9977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40138" y="0"/>
                  </a:lnTo>
                  <a:cubicBezTo>
                    <a:pt x="4008718" y="0"/>
                    <a:pt x="4064598" y="55880"/>
                    <a:pt x="4064598" y="124460"/>
                  </a:cubicBezTo>
                  <a:lnTo>
                    <a:pt x="4064598" y="997776"/>
                  </a:lnTo>
                  <a:cubicBezTo>
                    <a:pt x="4064598" y="1066356"/>
                    <a:pt x="4008718" y="1122236"/>
                    <a:pt x="3940138" y="1122236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</p:grpSp>
      <p:pic>
        <p:nvPicPr>
          <p:cNvPr id="14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6"/>
              </a:ext>
            </a:extLst>
          </a:blip>
          <a:srcRect/>
          <a:stretch>
            <a:fillRect/>
          </a:stretch>
        </p:blipFill>
        <p:spPr>
          <a:xfrm>
            <a:off x="2123221" y="1154263"/>
            <a:ext cx="1545072" cy="1872815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143000" y="8207034"/>
            <a:ext cx="6002834" cy="217193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>
          <a:xfrm>
            <a:off x="13868400" y="4914900"/>
            <a:ext cx="4419600" cy="5464069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2599094" y="4436608"/>
            <a:ext cx="11847189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vi-VN" sz="5000" dirty="0">
                <a:solidFill>
                  <a:srgbClr val="22271E"/>
                </a:solidFill>
                <a:cs typeface="Arial" panose="020B0604020202020204" pitchFamily="34" charset="0"/>
              </a:rPr>
              <a:t>Quan sát hình 36.1, 36.2 và cho biết hướng chuyến động, tốc độ chuyển động của quả bóng thay đổi như thế nào. Nguyên nhân sự thay </a:t>
            </a:r>
            <a:r>
              <a:rPr lang="vi-VN" sz="5000" dirty="0" smtClean="0">
                <a:solidFill>
                  <a:srgbClr val="22271E"/>
                </a:solidFill>
                <a:cs typeface="Arial" panose="020B0604020202020204" pitchFamily="34" charset="0"/>
              </a:rPr>
              <a:t>đ</a:t>
            </a:r>
            <a:r>
              <a:rPr lang="en-US" sz="5000" dirty="0" smtClean="0">
                <a:solidFill>
                  <a:srgbClr val="2227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</a:t>
            </a:r>
            <a:r>
              <a:rPr lang="vi-VN" sz="5000" dirty="0" smtClean="0">
                <a:solidFill>
                  <a:srgbClr val="22271E"/>
                </a:solidFill>
                <a:cs typeface="Arial" panose="020B0604020202020204" pitchFamily="34" charset="0"/>
              </a:rPr>
              <a:t>i </a:t>
            </a:r>
            <a:r>
              <a:rPr lang="vi-VN" sz="5000" dirty="0">
                <a:solidFill>
                  <a:srgbClr val="22271E"/>
                </a:solidFill>
                <a:cs typeface="Arial" panose="020B0604020202020204" pitchFamily="34" charset="0"/>
              </a:rPr>
              <a:t>đó là gì?</a:t>
            </a:r>
            <a:endParaRPr lang="en-US" sz="5000" dirty="0">
              <a:solidFill>
                <a:srgbClr val="2227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8496300"/>
            <a:ext cx="76200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pha đánh đầu ghi bàn </a:t>
            </a:r>
          </a:p>
          <a:p>
            <a:pPr algn="ctr">
              <a:lnSpc>
                <a:spcPts val="6000"/>
              </a:lnSpc>
            </a:pP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quả phạt góc</a:t>
            </a:r>
            <a:endParaRPr lang="en-US" sz="4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28700"/>
            <a:ext cx="7010400" cy="716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1181100"/>
            <a:ext cx="6934200" cy="693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5500" y="8911541"/>
            <a:ext cx="7620000" cy="708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Sút phạt 11m của câu thủ</a:t>
            </a:r>
            <a:endParaRPr lang="en-US" sz="4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2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5"/>
          <p:cNvGrpSpPr/>
          <p:nvPr/>
        </p:nvGrpSpPr>
        <p:grpSpPr>
          <a:xfrm>
            <a:off x="260218" y="2887446"/>
            <a:ext cx="8686800" cy="2691513"/>
            <a:chOff x="0" y="0"/>
            <a:chExt cx="8041232" cy="5742255"/>
          </a:xfrm>
        </p:grpSpPr>
        <p:sp>
          <p:nvSpPr>
            <p:cNvPr id="28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42" name="Rectangle 41"/>
          <p:cNvSpPr/>
          <p:nvPr/>
        </p:nvSpPr>
        <p:spPr>
          <a:xfrm>
            <a:off x="419421" y="2928985"/>
            <a:ext cx="8563530" cy="2530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500"/>
              </a:lnSpc>
            </a:pPr>
            <a:r>
              <a:rPr lang="vi-VN" sz="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Cầu thủ dùng đầu đánh bóng vào khung thành làm bóng thay đổi hướng chuyển động. </a:t>
            </a:r>
          </a:p>
        </p:txBody>
      </p:sp>
      <p:pic>
        <p:nvPicPr>
          <p:cNvPr id="11" name="Google Shape;999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6152" y="8496300"/>
            <a:ext cx="2126048" cy="167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0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8200" y="7886700"/>
            <a:ext cx="1938439" cy="232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036" y="509334"/>
            <a:ext cx="3031804" cy="25528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5"/>
          <p:cNvGrpSpPr/>
          <p:nvPr/>
        </p:nvGrpSpPr>
        <p:grpSpPr>
          <a:xfrm>
            <a:off x="9329839" y="2885537"/>
            <a:ext cx="8686800" cy="2693422"/>
            <a:chOff x="0" y="0"/>
            <a:chExt cx="8041232" cy="5742255"/>
          </a:xfrm>
        </p:grpSpPr>
        <p:sp>
          <p:nvSpPr>
            <p:cNvPr id="15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16" name="Rectangle 15"/>
          <p:cNvSpPr/>
          <p:nvPr/>
        </p:nvSpPr>
        <p:spPr>
          <a:xfrm>
            <a:off x="9445852" y="2937576"/>
            <a:ext cx="8563530" cy="2530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500"/>
              </a:lnSpc>
            </a:pPr>
            <a:r>
              <a:rPr lang="vi-VN" sz="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Quả bóng đang đứng yên, khi có chân cầu thủ đá vào thì nó chuyển động.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4117" y="631022"/>
            <a:ext cx="2667000" cy="2431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own Arrow 1"/>
          <p:cNvSpPr/>
          <p:nvPr/>
        </p:nvSpPr>
        <p:spPr>
          <a:xfrm>
            <a:off x="8610600" y="5753100"/>
            <a:ext cx="1070893" cy="144448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5"/>
          <p:cNvGrpSpPr/>
          <p:nvPr/>
        </p:nvGrpSpPr>
        <p:grpSpPr>
          <a:xfrm>
            <a:off x="3697747" y="7462804"/>
            <a:ext cx="10896600" cy="2359798"/>
            <a:chOff x="0" y="0"/>
            <a:chExt cx="8041232" cy="5742255"/>
          </a:xfrm>
        </p:grpSpPr>
        <p:sp>
          <p:nvSpPr>
            <p:cNvPr id="19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20" name="Rectangle 19"/>
          <p:cNvSpPr/>
          <p:nvPr/>
        </p:nvSpPr>
        <p:spPr>
          <a:xfrm>
            <a:off x="4188744" y="7762975"/>
            <a:ext cx="9914607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500"/>
              </a:lnSpc>
            </a:pPr>
            <a:r>
              <a:rPr lang="vi-VN" sz="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Nguyên nhân của sự thay đổi đó là có lực tác dụng vào quả bóng.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96800" y="4153361"/>
            <a:ext cx="5638800" cy="6829384"/>
            <a:chOff x="11215484" y="10925279"/>
            <a:chExt cx="7029702" cy="745857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19194313">
              <a:off x="11215484" y="10925279"/>
              <a:ext cx="7029702" cy="745857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19194313">
              <a:off x="11301889" y="12582014"/>
              <a:ext cx="5434164" cy="5765690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82966" y="989415"/>
            <a:ext cx="18288000" cy="1761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smtClean="0">
                <a:solidFill>
                  <a:srgbClr val="011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được sự biến đổi chuyển động </a:t>
            </a:r>
          </a:p>
          <a:p>
            <a:pPr algn="ctr">
              <a:lnSpc>
                <a:spcPts val="7000"/>
              </a:lnSpc>
            </a:pPr>
            <a:r>
              <a:rPr lang="en-US" sz="5000" dirty="0" smtClean="0">
                <a:solidFill>
                  <a:srgbClr val="011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(thay đổi tốc độ và thay đổi hướng chuyển động) của các vật:</a:t>
            </a:r>
            <a:endParaRPr lang="en-US" sz="5000" dirty="0">
              <a:solidFill>
                <a:srgbClr val="011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5181600" y="2755743"/>
            <a:ext cx="6356016" cy="850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3063" y="3569781"/>
            <a:ext cx="12053137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500"/>
              </a:lnSpc>
              <a:spcBef>
                <a:spcPts val="800"/>
              </a:spcBef>
              <a:spcAft>
                <a:spcPts val="800"/>
              </a:spcAft>
            </a:pPr>
            <a:r>
              <a:rPr lang="fr-FR" sz="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 đang đứng yên, bắt đầu chuyển động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242278">
            <a:off x="1929148" y="3441294"/>
            <a:ext cx="850727" cy="143088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242278">
            <a:off x="1866485" y="4674106"/>
            <a:ext cx="850727" cy="143088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242278">
            <a:off x="1910278" y="5946909"/>
            <a:ext cx="850727" cy="1430886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242278">
            <a:off x="1862854" y="7183771"/>
            <a:ext cx="850727" cy="14308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00399" y="4868092"/>
            <a:ext cx="12053137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500"/>
              </a:lnSpc>
              <a:spcBef>
                <a:spcPts val="800"/>
              </a:spcBef>
              <a:spcAft>
                <a:spcPts val="800"/>
              </a:spcAft>
            </a:pPr>
            <a:r>
              <a:rPr lang="fr-FR" sz="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 đang chuyển động, bị dừng lại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47823" y="6136541"/>
            <a:ext cx="12053137" cy="95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500"/>
              </a:lnSpc>
              <a:spcBef>
                <a:spcPts val="800"/>
              </a:spcBef>
              <a:spcAft>
                <a:spcPts val="800"/>
              </a:spcAft>
            </a:pPr>
            <a:r>
              <a:rPr lang="fr-FR" sz="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 chuyển động nhanh lên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00399" y="7372146"/>
            <a:ext cx="12053137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500"/>
              </a:lnSpc>
              <a:spcBef>
                <a:spcPts val="800"/>
              </a:spcBef>
              <a:spcAft>
                <a:spcPts val="800"/>
              </a:spcAft>
            </a:pPr>
            <a:r>
              <a:rPr lang="fr-FR" sz="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 chuyển động chậm lại</a:t>
            </a: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242278">
            <a:off x="1862853" y="8333371"/>
            <a:ext cx="850727" cy="143088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00398" y="8521746"/>
            <a:ext cx="12053137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500"/>
              </a:lnSpc>
              <a:spcBef>
                <a:spcPts val="800"/>
              </a:spcBef>
              <a:spcAft>
                <a:spcPts val="800"/>
              </a:spcAft>
            </a:pPr>
            <a:r>
              <a:rPr lang="fr-FR" sz="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 chuyển động chậm lại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88F6AE6-38BA-45B7-A704-A217D13914C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2999335" y="4870679"/>
            <a:ext cx="4857101" cy="496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7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777</Words>
  <Application>Microsoft Office PowerPoint</Application>
  <PresentationFormat>Custom</PresentationFormat>
  <Paragraphs>93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Crimson Pro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Bích Hà</dc:creator>
  <cp:lastModifiedBy>HP</cp:lastModifiedBy>
  <cp:revision>61</cp:revision>
  <dcterms:created xsi:type="dcterms:W3CDTF">2006-08-16T00:00:00Z</dcterms:created>
  <dcterms:modified xsi:type="dcterms:W3CDTF">2021-09-15T03:36:10Z</dcterms:modified>
  <dc:identifier>DAEpVWlErd8</dc:identifier>
</cp:coreProperties>
</file>