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2"/>
  </p:notesMasterIdLst>
  <p:sldIdLst>
    <p:sldId id="256" r:id="rId2"/>
    <p:sldId id="262" r:id="rId3"/>
    <p:sldId id="257" r:id="rId4"/>
    <p:sldId id="259" r:id="rId5"/>
    <p:sldId id="271" r:id="rId6"/>
    <p:sldId id="295" r:id="rId7"/>
    <p:sldId id="261" r:id="rId8"/>
    <p:sldId id="263" r:id="rId9"/>
    <p:sldId id="296" r:id="rId10"/>
    <p:sldId id="297" r:id="rId11"/>
    <p:sldId id="298" r:id="rId12"/>
    <p:sldId id="299" r:id="rId13"/>
    <p:sldId id="300" r:id="rId14"/>
    <p:sldId id="301" r:id="rId15"/>
    <p:sldId id="264" r:id="rId16"/>
    <p:sldId id="302" r:id="rId17"/>
    <p:sldId id="303" r:id="rId18"/>
    <p:sldId id="304" r:id="rId19"/>
    <p:sldId id="265" r:id="rId20"/>
    <p:sldId id="306" r:id="rId21"/>
    <p:sldId id="268" r:id="rId22"/>
    <p:sldId id="305" r:id="rId23"/>
    <p:sldId id="307" r:id="rId24"/>
    <p:sldId id="308" r:id="rId25"/>
    <p:sldId id="309" r:id="rId26"/>
    <p:sldId id="272" r:id="rId27"/>
    <p:sldId id="310" r:id="rId28"/>
    <p:sldId id="273" r:id="rId29"/>
    <p:sldId id="311" r:id="rId30"/>
    <p:sldId id="313" r:id="rId31"/>
    <p:sldId id="312" r:id="rId32"/>
    <p:sldId id="315" r:id="rId33"/>
    <p:sldId id="314" r:id="rId34"/>
    <p:sldId id="316" r:id="rId35"/>
    <p:sldId id="317" r:id="rId36"/>
    <p:sldId id="318" r:id="rId37"/>
    <p:sldId id="319" r:id="rId38"/>
    <p:sldId id="320" r:id="rId39"/>
    <p:sldId id="321" r:id="rId40"/>
    <p:sldId id="278" r:id="rId41"/>
  </p:sldIdLst>
  <p:sldSz cx="9144000" cy="5143500" type="screen16x9"/>
  <p:notesSz cx="6858000" cy="9144000"/>
  <p:embeddedFontLst>
    <p:embeddedFont>
      <p:font typeface="Nixie One" panose="020B0604020202020204" charset="0"/>
      <p:regular r:id="rId43"/>
    </p:embeddedFont>
    <p:embeddedFont>
      <p:font typeface="Symbol Tiger" panose="05050102010706020507" pitchFamily="18" charset="2"/>
      <p:regular r:id="rId44"/>
    </p:embeddedFont>
    <p:embeddedFont>
      <p:font typeface="Calibri" panose="020F0502020204030204" pitchFamily="34" charset="0"/>
      <p:regular r:id="rId45"/>
      <p:bold r:id="rId46"/>
      <p:italic r:id="rId47"/>
      <p:boldItalic r:id="rId48"/>
    </p:embeddedFont>
    <p:embeddedFont>
      <p:font typeface="Roboto Slab"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CEBAF2-A0B9-41F5-855D-340B4F70AB4A}">
  <a:tblStyle styleId="{98CEBAF2-A0B9-41F5-855D-340B4F70AB4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ED7BB8-C791-43B9-B544-FB8657F4FD4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93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833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92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39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2202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5" name="Google Shape;55;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0" name="Google Shape;60;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 name="Google Shape;61;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tyle B">
  <p:cSld name="BLANK_1_1_1">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3"/>
          <p:cNvSpPr txBox="1">
            <a:spLocks noGrp="1"/>
          </p:cNvSpPr>
          <p:nvPr>
            <p:ph type="ctrTitle"/>
          </p:nvPr>
        </p:nvSpPr>
        <p:spPr>
          <a:xfrm>
            <a:off x="1178504" y="527443"/>
            <a:ext cx="7549230" cy="32679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t>BÀI 8</a:t>
            </a:r>
            <a:br>
              <a:rPr lang="vi-VN"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br>
            <a:r>
              <a:rPr lang="vi-VN"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t>SỰ DA DẠNG VÀ CÁC THỂ CƠ BẢN CỦA CHẤT. </a:t>
            </a:r>
            <a:r>
              <a:rPr lang="en-GB"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t/>
            </a:r>
            <a:br>
              <a:rPr lang="en-GB"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br>
            <a:r>
              <a:rPr lang="vi-VN" sz="4000" smtClean="0">
                <a:ln w="6600">
                  <a:solidFill>
                    <a:schemeClr val="accent2"/>
                  </a:solidFill>
                  <a:prstDash val="solid"/>
                </a:ln>
                <a:solidFill>
                  <a:srgbClr val="FFFFFF"/>
                </a:solidFill>
                <a:latin typeface="Arial" panose="020B0604020202020204" pitchFamily="34" charset="0"/>
                <a:cs typeface="Arial" panose="020B0604020202020204" pitchFamily="34" charset="0"/>
              </a:rPr>
              <a:t>TÍNH CHẤT CỦA CHẤT</a:t>
            </a:r>
            <a:endParaRPr lang="vi-VN" sz="4000">
              <a:ln w="6600">
                <a:solidFill>
                  <a:schemeClr val="accent2"/>
                </a:solidFill>
                <a:prstDash val="solid"/>
              </a:ln>
              <a:solidFill>
                <a:srgbClr val="FFFFFF"/>
              </a:solidFill>
              <a:latin typeface="Arial" panose="020B0604020202020204" pitchFamily="34" charset="0"/>
              <a:cs typeface="Arial" panose="020B0604020202020204" pitchFamily="34" charset="0"/>
            </a:endParaRPr>
          </a:p>
        </p:txBody>
      </p:sp>
      <p:grpSp>
        <p:nvGrpSpPr>
          <p:cNvPr id="106" name="Google Shape;106;p13"/>
          <p:cNvGrpSpPr/>
          <p:nvPr/>
        </p:nvGrpSpPr>
        <p:grpSpPr>
          <a:xfrm>
            <a:off x="753267" y="1029785"/>
            <a:ext cx="964541" cy="1011307"/>
            <a:chOff x="5961125" y="1623900"/>
            <a:chExt cx="427450" cy="448175"/>
          </a:xfrm>
        </p:grpSpPr>
        <p:sp>
          <p:nvSpPr>
            <p:cNvPr id="107" name="Google Shape;107;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1000" fill="hold"/>
                                        <p:tgtEl>
                                          <p:spTgt spid="105"/>
                                        </p:tgtEl>
                                        <p:attrNameLst>
                                          <p:attrName>ppt_w</p:attrName>
                                        </p:attrNameLst>
                                      </p:cBhvr>
                                      <p:tavLst>
                                        <p:tav tm="0">
                                          <p:val>
                                            <p:strVal val="#ppt_w*0.70"/>
                                          </p:val>
                                        </p:tav>
                                        <p:tav tm="100000">
                                          <p:val>
                                            <p:strVal val="#ppt_w"/>
                                          </p:val>
                                        </p:tav>
                                      </p:tavLst>
                                    </p:anim>
                                    <p:anim calcmode="lin" valueType="num">
                                      <p:cBhvr>
                                        <p:cTn id="8" dur="1000" fill="hold"/>
                                        <p:tgtEl>
                                          <p:spTgt spid="105"/>
                                        </p:tgtEl>
                                        <p:attrNameLst>
                                          <p:attrName>ppt_h</p:attrName>
                                        </p:attrNameLst>
                                      </p:cBhvr>
                                      <p:tavLst>
                                        <p:tav tm="0">
                                          <p:val>
                                            <p:strVal val="#ppt_h"/>
                                          </p:val>
                                        </p:tav>
                                        <p:tav tm="100000">
                                          <p:val>
                                            <p:strVal val="#ppt_h"/>
                                          </p:val>
                                        </p:tav>
                                      </p:tavLst>
                                    </p:anim>
                                    <p:animEffect transition="in" filter="fade">
                                      <p:cBhvr>
                                        <p:cTn id="9"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6"/>
          <p:cNvSpPr txBox="1">
            <a:spLocks noGrp="1"/>
          </p:cNvSpPr>
          <p:nvPr>
            <p:ph type="ctrTitle"/>
          </p:nvPr>
        </p:nvSpPr>
        <p:spPr>
          <a:xfrm>
            <a:off x="3561346" y="1971371"/>
            <a:ext cx="5871411" cy="8826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smtClean="0">
                <a:latin typeface="Arial" panose="020B0604020202020204" pitchFamily="34" charset="0"/>
                <a:cs typeface="Arial" panose="020B0604020202020204" pitchFamily="34" charset="0"/>
              </a:rPr>
              <a:t>Các thể cơ bản của chất</a:t>
            </a:r>
            <a:endParaRPr sz="3400">
              <a:latin typeface="Arial" panose="020B0604020202020204" pitchFamily="34" charset="0"/>
              <a:cs typeface="Arial" panose="020B0604020202020204" pitchFamily="34" charset="0"/>
            </a:endParaRPr>
          </a:p>
        </p:txBody>
      </p:sp>
      <p:sp>
        <p:nvSpPr>
          <p:cNvPr id="144" name="Google Shape;144;p16"/>
          <p:cNvSpPr txBox="1"/>
          <p:nvPr/>
        </p:nvSpPr>
        <p:spPr>
          <a:xfrm>
            <a:off x="-5105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0" smtClean="0">
                <a:solidFill>
                  <a:schemeClr val="accent2"/>
                </a:solidFill>
                <a:latin typeface="Arial" panose="020B0604020202020204" pitchFamily="34" charset="0"/>
                <a:ea typeface="Roboto Slab"/>
                <a:cs typeface="Arial" panose="020B0604020202020204" pitchFamily="34" charset="0"/>
                <a:sym typeface="Roboto Slab"/>
              </a:rPr>
              <a:t>2</a:t>
            </a:r>
            <a:endParaRPr sz="20000">
              <a:solidFill>
                <a:schemeClr val="accent2"/>
              </a:solidFill>
              <a:latin typeface="Arial" panose="020B0604020202020204" pitchFamily="34" charset="0"/>
              <a:ea typeface="Roboto Slab"/>
              <a:cs typeface="Arial" panose="020B0604020202020204" pitchFamily="34" charset="0"/>
              <a:sym typeface="Roboto Slab"/>
            </a:endParaRPr>
          </a:p>
        </p:txBody>
      </p:sp>
      <p:sp>
        <p:nvSpPr>
          <p:cNvPr id="145" name="Google Shape;145;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32659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grpSp>
        <p:nvGrpSpPr>
          <p:cNvPr id="3" name="Group 2"/>
          <p:cNvGrpSpPr/>
          <p:nvPr/>
        </p:nvGrpSpPr>
        <p:grpSpPr>
          <a:xfrm>
            <a:off x="966158" y="580244"/>
            <a:ext cx="1592131" cy="2365983"/>
            <a:chOff x="292390" y="1651592"/>
            <a:chExt cx="1592131" cy="2365983"/>
          </a:xfrm>
        </p:grpSpPr>
        <p:pic>
          <p:nvPicPr>
            <p:cNvPr id="4" name="Picture 3"/>
            <p:cNvPicPr>
              <a:picLocks noChangeAspect="1"/>
            </p:cNvPicPr>
            <p:nvPr/>
          </p:nvPicPr>
          <p:blipFill>
            <a:blip r:embed="rId2"/>
            <a:stretch>
              <a:fillRect/>
            </a:stretch>
          </p:blipFill>
          <p:spPr>
            <a:xfrm>
              <a:off x="423543" y="1651592"/>
              <a:ext cx="1329826" cy="1746155"/>
            </a:xfrm>
            <a:prstGeom prst="rect">
              <a:avLst/>
            </a:prstGeom>
          </p:spPr>
        </p:pic>
        <p:sp>
          <p:nvSpPr>
            <p:cNvPr id="5" name="Rectangle 4"/>
            <p:cNvSpPr/>
            <p:nvPr/>
          </p:nvSpPr>
          <p:spPr>
            <a:xfrm>
              <a:off x="292390" y="3556358"/>
              <a:ext cx="1592131"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Nước đá</a:t>
              </a:r>
              <a:endParaRPr lang="en-US" sz="2200">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p:cNvGrpSpPr/>
          <p:nvPr/>
        </p:nvGrpSpPr>
        <p:grpSpPr>
          <a:xfrm>
            <a:off x="3898313" y="580244"/>
            <a:ext cx="1608994" cy="2349618"/>
            <a:chOff x="3736944" y="1567455"/>
            <a:chExt cx="1608994" cy="2349618"/>
          </a:xfrm>
        </p:grpSpPr>
        <p:pic>
          <p:nvPicPr>
            <p:cNvPr id="7" name="Picture 6"/>
            <p:cNvPicPr>
              <a:picLocks noChangeAspect="1"/>
            </p:cNvPicPr>
            <p:nvPr/>
          </p:nvPicPr>
          <p:blipFill>
            <a:blip r:embed="rId3"/>
            <a:stretch>
              <a:fillRect/>
            </a:stretch>
          </p:blipFill>
          <p:spPr>
            <a:xfrm>
              <a:off x="3736944" y="1567455"/>
              <a:ext cx="1326658" cy="1746155"/>
            </a:xfrm>
            <a:prstGeom prst="rect">
              <a:avLst/>
            </a:prstGeom>
          </p:spPr>
        </p:pic>
        <p:sp>
          <p:nvSpPr>
            <p:cNvPr id="8" name="Rectangle 7"/>
            <p:cNvSpPr/>
            <p:nvPr/>
          </p:nvSpPr>
          <p:spPr>
            <a:xfrm>
              <a:off x="3736944" y="3455856"/>
              <a:ext cx="1608994"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Nước lỏng</a:t>
              </a:r>
              <a:endParaRPr lang="en-US" sz="2200">
                <a:latin typeface="Arial" panose="020B0604020202020204" pitchFamily="34" charset="0"/>
                <a:ea typeface="Calibri" panose="020F0502020204030204" pitchFamily="34" charset="0"/>
                <a:cs typeface="Arial" panose="020B0604020202020204" pitchFamily="34" charset="0"/>
              </a:endParaRPr>
            </a:p>
          </p:txBody>
        </p:sp>
      </p:grpSp>
      <p:grpSp>
        <p:nvGrpSpPr>
          <p:cNvPr id="9" name="Group 8"/>
          <p:cNvGrpSpPr/>
          <p:nvPr/>
        </p:nvGrpSpPr>
        <p:grpSpPr>
          <a:xfrm>
            <a:off x="6376103" y="581828"/>
            <a:ext cx="2049212" cy="2364399"/>
            <a:chOff x="6976440" y="1475285"/>
            <a:chExt cx="2049212" cy="2364399"/>
          </a:xfrm>
        </p:grpSpPr>
        <p:pic>
          <p:nvPicPr>
            <p:cNvPr id="10" name="Picture 9"/>
            <p:cNvPicPr>
              <a:picLocks noChangeAspect="1"/>
            </p:cNvPicPr>
            <p:nvPr/>
          </p:nvPicPr>
          <p:blipFill>
            <a:blip r:embed="rId4"/>
            <a:stretch>
              <a:fillRect/>
            </a:stretch>
          </p:blipFill>
          <p:spPr>
            <a:xfrm>
              <a:off x="7095957" y="1475285"/>
              <a:ext cx="1619250" cy="1838325"/>
            </a:xfrm>
            <a:prstGeom prst="rect">
              <a:avLst/>
            </a:prstGeom>
          </p:spPr>
        </p:pic>
        <p:sp>
          <p:nvSpPr>
            <p:cNvPr id="11" name="Rectangle 10"/>
            <p:cNvSpPr/>
            <p:nvPr/>
          </p:nvSpPr>
          <p:spPr>
            <a:xfrm>
              <a:off x="6976440" y="3378467"/>
              <a:ext cx="2049212"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Hơi nước</a:t>
              </a:r>
              <a:endParaRPr lang="en-US" sz="2200">
                <a:latin typeface="Arial" panose="020B0604020202020204" pitchFamily="34" charset="0"/>
                <a:ea typeface="Calibri" panose="020F0502020204030204" pitchFamily="34" charset="0"/>
                <a:cs typeface="Arial" panose="020B0604020202020204" pitchFamily="34" charset="0"/>
              </a:endParaRPr>
            </a:p>
          </p:txBody>
        </p:sp>
      </p:grpSp>
      <p:sp>
        <p:nvSpPr>
          <p:cNvPr id="12" name="TextBox 11"/>
          <p:cNvSpPr txBox="1"/>
          <p:nvPr/>
        </p:nvSpPr>
        <p:spPr>
          <a:xfrm>
            <a:off x="707400" y="3237185"/>
            <a:ext cx="7708483" cy="461217"/>
          </a:xfrm>
          <a:prstGeom prst="rect">
            <a:avLst/>
          </a:prstGeom>
          <a:noFill/>
        </p:spPr>
        <p:txBody>
          <a:bodyPr wrap="square" rtlCol="0">
            <a:spAutoFit/>
          </a:bodyPr>
          <a:lstStyle/>
          <a:p>
            <a:pPr algn="ctr">
              <a:lnSpc>
                <a:spcPct val="120000"/>
              </a:lnSpc>
            </a:pPr>
            <a:r>
              <a:rPr lang="en-GB" sz="2200" b="1" i="1" smtClean="0">
                <a:solidFill>
                  <a:srgbClr val="002060"/>
                </a:solidFill>
                <a:latin typeface="Arial" panose="020B0604020202020204" pitchFamily="34" charset="0"/>
                <a:cs typeface="Arial" panose="020B0604020202020204" pitchFamily="34" charset="0"/>
              </a:rPr>
              <a:t>Hình 8.2. </a:t>
            </a:r>
            <a:r>
              <a:rPr lang="en-GB" sz="2200" i="1" smtClean="0">
                <a:solidFill>
                  <a:srgbClr val="002060"/>
                </a:solidFill>
                <a:latin typeface="Arial" panose="020B0604020202020204" pitchFamily="34" charset="0"/>
                <a:cs typeface="Arial" panose="020B0604020202020204" pitchFamily="34" charset="0"/>
              </a:rPr>
              <a:t>Các thể của nước</a:t>
            </a:r>
            <a:endParaRPr lang="en-US" sz="2200" i="1">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617305" y="4147971"/>
            <a:ext cx="7708483" cy="461217"/>
          </a:xfrm>
          <a:prstGeom prst="rect">
            <a:avLst/>
          </a:prstGeom>
          <a:noFill/>
        </p:spPr>
        <p:txBody>
          <a:bodyPr wrap="square" rtlCol="0">
            <a:spAutoFit/>
          </a:bodyPr>
          <a:lstStyle/>
          <a:p>
            <a:pPr algn="ctr">
              <a:lnSpc>
                <a:spcPct val="120000"/>
              </a:lnSpc>
            </a:pPr>
            <a:r>
              <a:rPr lang="en-GB" sz="2200" smtClean="0">
                <a:latin typeface="Arial" panose="020B0604020202020204" pitchFamily="34" charset="0"/>
                <a:cs typeface="Arial" panose="020B0604020202020204" pitchFamily="34" charset="0"/>
              </a:rPr>
              <a:t>Quan sát hình 8.2 và điền thông tin vào bảng 8.1</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20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1153118825"/>
              </p:ext>
            </p:extLst>
          </p:nvPr>
        </p:nvGraphicFramePr>
        <p:xfrm>
          <a:off x="573304" y="1440649"/>
          <a:ext cx="8306002" cy="2948133"/>
        </p:xfrm>
        <a:graphic>
          <a:graphicData uri="http://schemas.openxmlformats.org/drawingml/2006/table">
            <a:tbl>
              <a:tblPr firstRow="1" firstCol="1" bandRow="1">
                <a:tableStyleId>{5C22544A-7EE6-4342-B048-85BDC9FD1C3A}</a:tableStyleId>
              </a:tblPr>
              <a:tblGrid>
                <a:gridCol w="1748791">
                  <a:extLst>
                    <a:ext uri="{9D8B030D-6E8A-4147-A177-3AD203B41FA5}">
                      <a16:colId xmlns:a16="http://schemas.microsoft.com/office/drawing/2014/main" val="3014880432"/>
                    </a:ext>
                  </a:extLst>
                </a:gridCol>
                <a:gridCol w="1732547">
                  <a:extLst>
                    <a:ext uri="{9D8B030D-6E8A-4147-A177-3AD203B41FA5}">
                      <a16:colId xmlns:a16="http://schemas.microsoft.com/office/drawing/2014/main" val="3297151174"/>
                    </a:ext>
                  </a:extLst>
                </a:gridCol>
                <a:gridCol w="2671011">
                  <a:extLst>
                    <a:ext uri="{9D8B030D-6E8A-4147-A177-3AD203B41FA5}">
                      <a16:colId xmlns:a16="http://schemas.microsoft.com/office/drawing/2014/main" val="3723239743"/>
                    </a:ext>
                  </a:extLst>
                </a:gridCol>
                <a:gridCol w="2153653">
                  <a:extLst>
                    <a:ext uri="{9D8B030D-6E8A-4147-A177-3AD203B41FA5}">
                      <a16:colId xmlns:a16="http://schemas.microsoft.com/office/drawing/2014/main" val="2858642433"/>
                    </a:ext>
                  </a:extLst>
                </a:gridCol>
              </a:tblGrid>
              <a:tr h="1146140">
                <a:tc>
                  <a:txBody>
                    <a:bodyPr/>
                    <a:lstStyle/>
                    <a:p>
                      <a:pPr algn="ctr">
                        <a:spcAft>
                          <a:spcPts val="0"/>
                        </a:spcAft>
                      </a:pPr>
                      <a:r>
                        <a:rPr lang="en-US" sz="2400">
                          <a:effectLst/>
                        </a:rPr>
                        <a:t>Chất</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400">
                          <a:effectLst/>
                        </a:rPr>
                        <a:t>Thể</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400">
                          <a:effectLst/>
                        </a:rPr>
                        <a:t>Hình dạng có xác định không?</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400">
                          <a:effectLst/>
                        </a:rPr>
                        <a:t>Có thể nén không?</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4005635"/>
                  </a:ext>
                </a:extLst>
              </a:tr>
              <a:tr h="562073">
                <a:tc>
                  <a:txBody>
                    <a:bodyPr/>
                    <a:lstStyle/>
                    <a:p>
                      <a:pPr algn="ctr">
                        <a:spcAft>
                          <a:spcPts val="0"/>
                        </a:spcAft>
                      </a:pPr>
                      <a:r>
                        <a:rPr lang="en-US" sz="2400">
                          <a:effectLst/>
                        </a:rPr>
                        <a:t>Nước đá</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835449"/>
                  </a:ext>
                </a:extLst>
              </a:tr>
              <a:tr h="633891">
                <a:tc>
                  <a:txBody>
                    <a:bodyPr/>
                    <a:lstStyle/>
                    <a:p>
                      <a:pPr algn="ctr">
                        <a:spcAft>
                          <a:spcPts val="0"/>
                        </a:spcAft>
                      </a:pPr>
                      <a:r>
                        <a:rPr lang="en-US" sz="2400">
                          <a:effectLst/>
                        </a:rPr>
                        <a:t>Nước lỏng</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7465674"/>
                  </a:ext>
                </a:extLst>
              </a:tr>
              <a:tr h="606029">
                <a:tc>
                  <a:txBody>
                    <a:bodyPr/>
                    <a:lstStyle/>
                    <a:p>
                      <a:pPr algn="ctr">
                        <a:spcAft>
                          <a:spcPts val="0"/>
                        </a:spcAft>
                      </a:pPr>
                      <a:r>
                        <a:rPr lang="en-US" sz="2400">
                          <a:effectLst/>
                        </a:rPr>
                        <a:t>Hơi nước</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18578407"/>
                  </a:ext>
                </a:extLst>
              </a:tr>
            </a:tbl>
          </a:graphicData>
        </a:graphic>
      </p:graphicFrame>
      <p:sp>
        <p:nvSpPr>
          <p:cNvPr id="5" name="TextBox 4"/>
          <p:cNvSpPr txBox="1"/>
          <p:nvPr/>
        </p:nvSpPr>
        <p:spPr>
          <a:xfrm>
            <a:off x="872063" y="493985"/>
            <a:ext cx="7708483" cy="535531"/>
          </a:xfrm>
          <a:prstGeom prst="rect">
            <a:avLst/>
          </a:prstGeom>
          <a:noFill/>
        </p:spPr>
        <p:txBody>
          <a:bodyPr wrap="square" rtlCol="0">
            <a:spAutoFit/>
          </a:bodyPr>
          <a:lstStyle/>
          <a:p>
            <a:pPr algn="ctr">
              <a:lnSpc>
                <a:spcPct val="120000"/>
              </a:lnSpc>
            </a:pPr>
            <a:r>
              <a:rPr lang="en-GB" sz="2400" b="1" i="1" smtClean="0">
                <a:solidFill>
                  <a:srgbClr val="002060"/>
                </a:solidFill>
                <a:latin typeface="Arial" panose="020B0604020202020204" pitchFamily="34" charset="0"/>
                <a:cs typeface="Arial" panose="020B0604020202020204" pitchFamily="34" charset="0"/>
              </a:rPr>
              <a:t>Bảng 8.1</a:t>
            </a:r>
            <a:r>
              <a:rPr lang="en-GB" sz="2400" i="1" smtClean="0">
                <a:solidFill>
                  <a:srgbClr val="002060"/>
                </a:solidFill>
                <a:latin typeface="Arial" panose="020B0604020202020204" pitchFamily="34" charset="0"/>
                <a:cs typeface="Arial" panose="020B0604020202020204" pitchFamily="34" charset="0"/>
              </a:rPr>
              <a:t>. Đặc điểm các thể của nước</a:t>
            </a:r>
            <a:endParaRPr lang="en-US" sz="2400" i="1">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2764979" y="2659818"/>
            <a:ext cx="750526" cy="461665"/>
          </a:xfrm>
          <a:prstGeom prst="rect">
            <a:avLst/>
          </a:prstGeom>
        </p:spPr>
        <p:txBody>
          <a:bodyPr wrap="none">
            <a:spAutoFit/>
          </a:bodyPr>
          <a:lstStyle/>
          <a:p>
            <a:pPr algn="ctr"/>
            <a:r>
              <a:rPr lang="en-US" sz="2400"/>
              <a:t>Rắn</a:t>
            </a:r>
            <a:endParaRPr lang="en-US" sz="2400">
              <a:ea typeface="Calibri" panose="020F0502020204030204" pitchFamily="34" charset="0"/>
              <a:cs typeface="Times New Roman" panose="02020603050405020304" pitchFamily="18" charset="0"/>
            </a:endParaRPr>
          </a:p>
        </p:txBody>
      </p:sp>
      <p:sp>
        <p:nvSpPr>
          <p:cNvPr id="7" name="Rectangle 6"/>
          <p:cNvSpPr/>
          <p:nvPr/>
        </p:nvSpPr>
        <p:spPr>
          <a:xfrm>
            <a:off x="2716898" y="3233307"/>
            <a:ext cx="870751" cy="461665"/>
          </a:xfrm>
          <a:prstGeom prst="rect">
            <a:avLst/>
          </a:prstGeom>
        </p:spPr>
        <p:txBody>
          <a:bodyPr wrap="none">
            <a:spAutoFit/>
          </a:bodyPr>
          <a:lstStyle/>
          <a:p>
            <a:pPr algn="ctr"/>
            <a:r>
              <a:rPr lang="en-US" sz="2400"/>
              <a:t>Lỏng</a:t>
            </a:r>
            <a:endParaRPr lang="en-US" sz="2400">
              <a:ea typeface="Calibri" panose="020F0502020204030204" pitchFamily="34" charset="0"/>
              <a:cs typeface="Times New Roman" panose="02020603050405020304" pitchFamily="18" charset="0"/>
            </a:endParaRPr>
          </a:p>
        </p:txBody>
      </p:sp>
      <p:sp>
        <p:nvSpPr>
          <p:cNvPr id="8" name="Rectangle 7"/>
          <p:cNvSpPr/>
          <p:nvPr/>
        </p:nvSpPr>
        <p:spPr>
          <a:xfrm>
            <a:off x="2462821" y="3839176"/>
            <a:ext cx="1378904" cy="461665"/>
          </a:xfrm>
          <a:prstGeom prst="rect">
            <a:avLst/>
          </a:prstGeom>
        </p:spPr>
        <p:txBody>
          <a:bodyPr wrap="none">
            <a:spAutoFit/>
          </a:bodyPr>
          <a:lstStyle/>
          <a:p>
            <a:pPr algn="ctr"/>
            <a:r>
              <a:rPr lang="en-US" sz="2400"/>
              <a:t>Khí (hơi)</a:t>
            </a:r>
            <a:endParaRPr lang="en-US" sz="2400">
              <a:ea typeface="Calibri" panose="020F0502020204030204" pitchFamily="34" charset="0"/>
              <a:cs typeface="Times New Roman" panose="02020603050405020304" pitchFamily="18" charset="0"/>
            </a:endParaRPr>
          </a:p>
        </p:txBody>
      </p:sp>
      <p:sp>
        <p:nvSpPr>
          <p:cNvPr id="9" name="Rectangle 8"/>
          <p:cNvSpPr/>
          <p:nvPr/>
        </p:nvSpPr>
        <p:spPr>
          <a:xfrm>
            <a:off x="4968298" y="2659817"/>
            <a:ext cx="579005" cy="461665"/>
          </a:xfrm>
          <a:prstGeom prst="rect">
            <a:avLst/>
          </a:prstGeom>
        </p:spPr>
        <p:txBody>
          <a:bodyPr wrap="none">
            <a:spAutoFit/>
          </a:bodyPr>
          <a:lstStyle/>
          <a:p>
            <a:pPr algn="ctr"/>
            <a:r>
              <a:rPr lang="en-US" sz="2400"/>
              <a:t>Có</a:t>
            </a:r>
            <a:endParaRPr lang="en-US" sz="2400">
              <a:ea typeface="Calibri" panose="020F0502020204030204" pitchFamily="34" charset="0"/>
              <a:cs typeface="Times New Roman" panose="02020603050405020304" pitchFamily="18" charset="0"/>
            </a:endParaRPr>
          </a:p>
        </p:txBody>
      </p:sp>
      <p:sp>
        <p:nvSpPr>
          <p:cNvPr id="10" name="Rectangle 9"/>
          <p:cNvSpPr/>
          <p:nvPr/>
        </p:nvSpPr>
        <p:spPr>
          <a:xfrm>
            <a:off x="4726304" y="3233306"/>
            <a:ext cx="1075936" cy="461665"/>
          </a:xfrm>
          <a:prstGeom prst="rect">
            <a:avLst/>
          </a:prstGeom>
        </p:spPr>
        <p:txBody>
          <a:bodyPr wrap="none">
            <a:spAutoFit/>
          </a:bodyPr>
          <a:lstStyle/>
          <a:p>
            <a:pPr algn="ctr"/>
            <a:r>
              <a:rPr lang="en-US" sz="2400"/>
              <a:t>Không</a:t>
            </a:r>
            <a:endParaRPr lang="en-US" sz="2400">
              <a:ea typeface="Calibri" panose="020F0502020204030204" pitchFamily="34" charset="0"/>
              <a:cs typeface="Times New Roman" panose="02020603050405020304" pitchFamily="18" charset="0"/>
            </a:endParaRPr>
          </a:p>
        </p:txBody>
      </p:sp>
      <p:sp>
        <p:nvSpPr>
          <p:cNvPr id="12" name="Rectangle 11"/>
          <p:cNvSpPr/>
          <p:nvPr/>
        </p:nvSpPr>
        <p:spPr>
          <a:xfrm>
            <a:off x="4719832" y="3839176"/>
            <a:ext cx="1075936" cy="461665"/>
          </a:xfrm>
          <a:prstGeom prst="rect">
            <a:avLst/>
          </a:prstGeom>
        </p:spPr>
        <p:txBody>
          <a:bodyPr wrap="none">
            <a:spAutoFit/>
          </a:bodyPr>
          <a:lstStyle/>
          <a:p>
            <a:pPr algn="ctr"/>
            <a:r>
              <a:rPr lang="en-US" sz="2400"/>
              <a:t>Không</a:t>
            </a:r>
            <a:endParaRPr lang="en-US" sz="2400">
              <a:ea typeface="Calibri" panose="020F0502020204030204" pitchFamily="34" charset="0"/>
              <a:cs typeface="Times New Roman" panose="02020603050405020304" pitchFamily="18" charset="0"/>
            </a:endParaRPr>
          </a:p>
        </p:txBody>
      </p:sp>
      <p:sp>
        <p:nvSpPr>
          <p:cNvPr id="13" name="Rectangle 12"/>
          <p:cNvSpPr/>
          <p:nvPr/>
        </p:nvSpPr>
        <p:spPr>
          <a:xfrm>
            <a:off x="7175998" y="2659816"/>
            <a:ext cx="1245854" cy="461665"/>
          </a:xfrm>
          <a:prstGeom prst="rect">
            <a:avLst/>
          </a:prstGeom>
        </p:spPr>
        <p:txBody>
          <a:bodyPr wrap="none">
            <a:spAutoFit/>
          </a:bodyPr>
          <a:lstStyle/>
          <a:p>
            <a:pPr algn="ctr"/>
            <a:r>
              <a:rPr lang="en-US" sz="2400" smtClean="0"/>
              <a:t>Rất khó</a:t>
            </a:r>
            <a:endParaRPr lang="en-US" sz="2400">
              <a:ea typeface="Calibri" panose="020F0502020204030204" pitchFamily="34" charset="0"/>
              <a:cs typeface="Times New Roman" panose="02020603050405020304" pitchFamily="18" charset="0"/>
            </a:endParaRPr>
          </a:p>
        </p:txBody>
      </p:sp>
      <p:sp>
        <p:nvSpPr>
          <p:cNvPr id="14" name="Rectangle 13"/>
          <p:cNvSpPr/>
          <p:nvPr/>
        </p:nvSpPr>
        <p:spPr>
          <a:xfrm>
            <a:off x="7432478" y="3233306"/>
            <a:ext cx="732893" cy="461665"/>
          </a:xfrm>
          <a:prstGeom prst="rect">
            <a:avLst/>
          </a:prstGeom>
        </p:spPr>
        <p:txBody>
          <a:bodyPr wrap="none">
            <a:spAutoFit/>
          </a:bodyPr>
          <a:lstStyle/>
          <a:p>
            <a:pPr algn="ctr"/>
            <a:r>
              <a:rPr lang="en-US" sz="2400" smtClean="0"/>
              <a:t>Khó</a:t>
            </a:r>
            <a:endParaRPr lang="en-US" sz="2400">
              <a:ea typeface="Calibri" panose="020F0502020204030204" pitchFamily="34" charset="0"/>
              <a:cs typeface="Times New Roman" panose="02020603050405020304" pitchFamily="18" charset="0"/>
            </a:endParaRPr>
          </a:p>
        </p:txBody>
      </p:sp>
      <p:sp>
        <p:nvSpPr>
          <p:cNvPr id="15" name="Rectangle 14"/>
          <p:cNvSpPr/>
          <p:nvPr/>
        </p:nvSpPr>
        <p:spPr>
          <a:xfrm>
            <a:off x="7509421" y="3839176"/>
            <a:ext cx="579005" cy="461665"/>
          </a:xfrm>
          <a:prstGeom prst="rect">
            <a:avLst/>
          </a:prstGeom>
        </p:spPr>
        <p:txBody>
          <a:bodyPr wrap="none">
            <a:spAutoFit/>
          </a:bodyPr>
          <a:lstStyle/>
          <a:p>
            <a:pPr algn="ctr"/>
            <a:r>
              <a:rPr lang="en-US" sz="2400" smtClean="0"/>
              <a:t>Dễ</a:t>
            </a:r>
            <a:endParaRPr lang="en-US" sz="2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1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3" name="Picture 2"/>
          <p:cNvPicPr>
            <a:picLocks noChangeAspect="1"/>
          </p:cNvPicPr>
          <p:nvPr/>
        </p:nvPicPr>
        <p:blipFill>
          <a:blip r:embed="rId2"/>
          <a:stretch>
            <a:fillRect/>
          </a:stretch>
        </p:blipFill>
        <p:spPr>
          <a:xfrm>
            <a:off x="1395663" y="1218564"/>
            <a:ext cx="5399421" cy="3924836"/>
          </a:xfrm>
          <a:prstGeom prst="rect">
            <a:avLst/>
          </a:prstGeom>
        </p:spPr>
      </p:pic>
      <p:sp>
        <p:nvSpPr>
          <p:cNvPr id="5" name="TextBox 4"/>
          <p:cNvSpPr txBox="1"/>
          <p:nvPr/>
        </p:nvSpPr>
        <p:spPr>
          <a:xfrm>
            <a:off x="785747" y="151701"/>
            <a:ext cx="7708483" cy="867482"/>
          </a:xfrm>
          <a:prstGeom prst="rect">
            <a:avLst/>
          </a:prstGeom>
          <a:noFill/>
        </p:spPr>
        <p:txBody>
          <a:bodyPr wrap="square" rtlCol="0">
            <a:spAutoFit/>
          </a:bodyPr>
          <a:lstStyle/>
          <a:p>
            <a:pPr algn="ctr">
              <a:lnSpc>
                <a:spcPct val="120000"/>
              </a:lnSpc>
            </a:pPr>
            <a:r>
              <a:rPr lang="en-GB" sz="2200" smtClean="0">
                <a:solidFill>
                  <a:srgbClr val="FF0000"/>
                </a:solidFill>
                <a:latin typeface="Arial" panose="020B0604020202020204" pitchFamily="34" charset="0"/>
                <a:cs typeface="Arial" panose="020B0604020202020204" pitchFamily="34" charset="0"/>
              </a:rPr>
              <a:t>Các chất đều được cấu tạo từ những hạt vô cùng bé mà mắt thường không thể nhìn thấy</a:t>
            </a:r>
            <a:endParaRPr lang="en-US" sz="22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95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3" name="TextBox 2"/>
          <p:cNvSpPr txBox="1"/>
          <p:nvPr/>
        </p:nvSpPr>
        <p:spPr>
          <a:xfrm>
            <a:off x="847999" y="169133"/>
            <a:ext cx="7708483" cy="498598"/>
          </a:xfrm>
          <a:prstGeom prst="rect">
            <a:avLst/>
          </a:prstGeom>
          <a:noFill/>
        </p:spPr>
        <p:txBody>
          <a:bodyPr wrap="square" rtlCol="0">
            <a:spAutoFit/>
          </a:bodyPr>
          <a:lstStyle/>
          <a:p>
            <a:pPr algn="ctr">
              <a:lnSpc>
                <a:spcPct val="120000"/>
              </a:lnSpc>
            </a:pPr>
            <a:r>
              <a:rPr lang="en-GB" sz="2200" smtClean="0">
                <a:solidFill>
                  <a:srgbClr val="002060"/>
                </a:solidFill>
                <a:latin typeface="Arial" panose="020B0604020202020204" pitchFamily="34" charset="0"/>
                <a:cs typeface="Arial" panose="020B0604020202020204" pitchFamily="34" charset="0"/>
              </a:rPr>
              <a:t>Thảo luận nhóm 4HS hoàn thành bảng sau:</a:t>
            </a:r>
            <a:endParaRPr lang="en-US" sz="2200">
              <a:solidFill>
                <a:srgbClr val="00206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99237074"/>
              </p:ext>
            </p:extLst>
          </p:nvPr>
        </p:nvGraphicFramePr>
        <p:xfrm>
          <a:off x="440953" y="905995"/>
          <a:ext cx="8522572" cy="3913405"/>
        </p:xfrm>
        <a:graphic>
          <a:graphicData uri="http://schemas.openxmlformats.org/drawingml/2006/table">
            <a:tbl>
              <a:tblPr firstRow="1" firstCol="1" bandRow="1">
                <a:tableStyleId>{21E4AEA4-8DFA-4A89-87EB-49C32662AFE0}</a:tableStyleId>
              </a:tblPr>
              <a:tblGrid>
                <a:gridCol w="918613">
                  <a:extLst>
                    <a:ext uri="{9D8B030D-6E8A-4147-A177-3AD203B41FA5}">
                      <a16:colId xmlns:a16="http://schemas.microsoft.com/office/drawing/2014/main" val="3014880432"/>
                    </a:ext>
                  </a:extLst>
                </a:gridCol>
                <a:gridCol w="1840832">
                  <a:extLst>
                    <a:ext uri="{9D8B030D-6E8A-4147-A177-3AD203B41FA5}">
                      <a16:colId xmlns:a16="http://schemas.microsoft.com/office/drawing/2014/main" val="2698052432"/>
                    </a:ext>
                  </a:extLst>
                </a:gridCol>
                <a:gridCol w="1359570">
                  <a:extLst>
                    <a:ext uri="{9D8B030D-6E8A-4147-A177-3AD203B41FA5}">
                      <a16:colId xmlns:a16="http://schemas.microsoft.com/office/drawing/2014/main" val="884825118"/>
                    </a:ext>
                  </a:extLst>
                </a:gridCol>
                <a:gridCol w="1347537">
                  <a:extLst>
                    <a:ext uri="{9D8B030D-6E8A-4147-A177-3AD203B41FA5}">
                      <a16:colId xmlns:a16="http://schemas.microsoft.com/office/drawing/2014/main" val="4167092355"/>
                    </a:ext>
                  </a:extLst>
                </a:gridCol>
                <a:gridCol w="1311442">
                  <a:extLst>
                    <a:ext uri="{9D8B030D-6E8A-4147-A177-3AD203B41FA5}">
                      <a16:colId xmlns:a16="http://schemas.microsoft.com/office/drawing/2014/main" val="3297151174"/>
                    </a:ext>
                  </a:extLst>
                </a:gridCol>
                <a:gridCol w="1744578">
                  <a:extLst>
                    <a:ext uri="{9D8B030D-6E8A-4147-A177-3AD203B41FA5}">
                      <a16:colId xmlns:a16="http://schemas.microsoft.com/office/drawing/2014/main" val="3723239743"/>
                    </a:ext>
                  </a:extLst>
                </a:gridCol>
              </a:tblGrid>
              <a:tr h="1565362">
                <a:tc>
                  <a:txBody>
                    <a:bodyPr/>
                    <a:lstStyle/>
                    <a:p>
                      <a:pPr algn="ctr">
                        <a:spcAft>
                          <a:spcPts val="0"/>
                        </a:spcAft>
                      </a:pPr>
                      <a:r>
                        <a:rPr lang="en-US" sz="2200" smtClean="0">
                          <a:effectLst/>
                        </a:rPr>
                        <a:t>Thể</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200" smtClean="0">
                          <a:effectLst/>
                        </a:rPr>
                        <a:t>Các</a:t>
                      </a:r>
                      <a:r>
                        <a:rPr lang="en-GB" sz="2200" baseline="0" smtClean="0">
                          <a:effectLst/>
                        </a:rPr>
                        <a:t> hạt liên kết như thế nào?</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smtClean="0">
                          <a:effectLst/>
                        </a:rPr>
                        <a:t>Hình dạng có xác định không?</a:t>
                      </a:r>
                      <a:endParaRPr lang="en-US" sz="2200" smtClean="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200" smtClean="0">
                          <a:effectLst/>
                        </a:rPr>
                        <a:t>Có thể tích</a:t>
                      </a:r>
                      <a:r>
                        <a:rPr lang="en-US" sz="2200" baseline="0" smtClean="0">
                          <a:effectLst/>
                        </a:rPr>
                        <a:t> xác định </a:t>
                      </a:r>
                      <a:r>
                        <a:rPr lang="en-US" sz="2200" smtClean="0">
                          <a:effectLst/>
                        </a:rPr>
                        <a:t>không?</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200" smtClean="0">
                          <a:effectLst/>
                        </a:rPr>
                        <a:t>Có</a:t>
                      </a:r>
                      <a:r>
                        <a:rPr lang="en-US" sz="2200" baseline="0" smtClean="0">
                          <a:effectLst/>
                        </a:rPr>
                        <a:t> bị nén không?</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200" smtClean="0">
                          <a:effectLst/>
                        </a:rPr>
                        <a:t>Lấy</a:t>
                      </a:r>
                      <a:r>
                        <a:rPr lang="en-GB" sz="2200" baseline="0" smtClean="0">
                          <a:effectLst/>
                        </a:rPr>
                        <a:t> 2 ví dụ về chất ở mỗi thể</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4005635"/>
                  </a:ext>
                </a:extLst>
              </a:tr>
              <a:tr h="782681">
                <a:tc>
                  <a:txBody>
                    <a:bodyPr/>
                    <a:lstStyle/>
                    <a:p>
                      <a:pPr algn="ctr">
                        <a:spcAft>
                          <a:spcPts val="0"/>
                        </a:spcAft>
                      </a:pPr>
                      <a:r>
                        <a:rPr lang="en-US" sz="2200" smtClean="0">
                          <a:effectLst/>
                        </a:rPr>
                        <a:t>Rắn</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835449"/>
                  </a:ext>
                </a:extLst>
              </a:tr>
              <a:tr h="782681">
                <a:tc>
                  <a:txBody>
                    <a:bodyPr/>
                    <a:lstStyle/>
                    <a:p>
                      <a:pPr algn="ctr">
                        <a:spcAft>
                          <a:spcPts val="0"/>
                        </a:spcAft>
                      </a:pPr>
                      <a:r>
                        <a:rPr lang="en-US" sz="2200" smtClean="0">
                          <a:effectLst/>
                        </a:rPr>
                        <a:t>Lỏng</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7465674"/>
                  </a:ext>
                </a:extLst>
              </a:tr>
              <a:tr h="782681">
                <a:tc>
                  <a:txBody>
                    <a:bodyPr/>
                    <a:lstStyle/>
                    <a:p>
                      <a:pPr algn="ctr">
                        <a:spcAft>
                          <a:spcPts val="0"/>
                        </a:spcAft>
                      </a:pPr>
                      <a:r>
                        <a:rPr lang="en-US" sz="2200" smtClean="0">
                          <a:effectLst/>
                        </a:rPr>
                        <a:t>Khí</a:t>
                      </a: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endParaRPr lang="en-US" sz="2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18578407"/>
                  </a:ext>
                </a:extLst>
              </a:tr>
            </a:tbl>
          </a:graphicData>
        </a:graphic>
      </p:graphicFrame>
      <p:sp>
        <p:nvSpPr>
          <p:cNvPr id="6" name="Rectangle 5"/>
          <p:cNvSpPr/>
          <p:nvPr/>
        </p:nvSpPr>
        <p:spPr>
          <a:xfrm>
            <a:off x="1556421" y="2631864"/>
            <a:ext cx="1314784" cy="430887"/>
          </a:xfrm>
          <a:prstGeom prst="rect">
            <a:avLst/>
          </a:prstGeom>
        </p:spPr>
        <p:txBody>
          <a:bodyPr wrap="none">
            <a:spAutoFit/>
          </a:bodyPr>
          <a:lstStyle/>
          <a:p>
            <a:pPr algn="ctr"/>
            <a:r>
              <a:rPr lang="en-US" sz="2200" smtClean="0"/>
              <a:t>Chặt chẽ</a:t>
            </a:r>
            <a:endParaRPr lang="en-US" sz="2200">
              <a:ea typeface="Calibri" panose="020F0502020204030204" pitchFamily="34" charset="0"/>
              <a:cs typeface="Times New Roman" panose="02020603050405020304" pitchFamily="18" charset="0"/>
            </a:endParaRPr>
          </a:p>
        </p:txBody>
      </p:sp>
      <p:sp>
        <p:nvSpPr>
          <p:cNvPr id="7" name="Rectangle 6"/>
          <p:cNvSpPr/>
          <p:nvPr/>
        </p:nvSpPr>
        <p:spPr>
          <a:xfrm>
            <a:off x="1579665" y="3331793"/>
            <a:ext cx="1268296" cy="430887"/>
          </a:xfrm>
          <a:prstGeom prst="rect">
            <a:avLst/>
          </a:prstGeom>
        </p:spPr>
        <p:txBody>
          <a:bodyPr wrap="none">
            <a:spAutoFit/>
          </a:bodyPr>
          <a:lstStyle/>
          <a:p>
            <a:pPr algn="ctr"/>
            <a:r>
              <a:rPr lang="en-GB" sz="2200" smtClean="0">
                <a:ea typeface="Calibri" panose="020F0502020204030204" pitchFamily="34" charset="0"/>
              </a:rPr>
              <a:t>Lỏng lẻo</a:t>
            </a:r>
            <a:endParaRPr lang="en-US" sz="2200">
              <a:ea typeface="Calibri" panose="020F0502020204030204" pitchFamily="34" charset="0"/>
              <a:cs typeface="Times New Roman" panose="02020603050405020304" pitchFamily="18" charset="0"/>
            </a:endParaRPr>
          </a:p>
        </p:txBody>
      </p:sp>
      <p:sp>
        <p:nvSpPr>
          <p:cNvPr id="8" name="Rectangle 7"/>
          <p:cNvSpPr/>
          <p:nvPr/>
        </p:nvSpPr>
        <p:spPr>
          <a:xfrm>
            <a:off x="1342094" y="4049959"/>
            <a:ext cx="1935944" cy="769441"/>
          </a:xfrm>
          <a:prstGeom prst="rect">
            <a:avLst/>
          </a:prstGeom>
        </p:spPr>
        <p:txBody>
          <a:bodyPr wrap="square">
            <a:spAutoFit/>
          </a:bodyPr>
          <a:lstStyle/>
          <a:p>
            <a:pPr algn="ctr"/>
            <a:r>
              <a:rPr lang="en-GB" sz="2200" smtClean="0">
                <a:ea typeface="Calibri" panose="020F0502020204030204" pitchFamily="34" charset="0"/>
              </a:rPr>
              <a:t>Chuyển động tự do</a:t>
            </a:r>
            <a:endParaRPr lang="en-US" sz="2200">
              <a:ea typeface="Calibri" panose="020F0502020204030204" pitchFamily="34" charset="0"/>
              <a:cs typeface="Times New Roman" panose="02020603050405020304" pitchFamily="18" charset="0"/>
            </a:endParaRPr>
          </a:p>
        </p:txBody>
      </p:sp>
      <p:sp>
        <p:nvSpPr>
          <p:cNvPr id="9" name="Rectangle 8"/>
          <p:cNvSpPr/>
          <p:nvPr/>
        </p:nvSpPr>
        <p:spPr>
          <a:xfrm>
            <a:off x="3599637" y="2616781"/>
            <a:ext cx="545342" cy="430887"/>
          </a:xfrm>
          <a:prstGeom prst="rect">
            <a:avLst/>
          </a:prstGeom>
        </p:spPr>
        <p:txBody>
          <a:bodyPr wrap="none">
            <a:spAutoFit/>
          </a:bodyPr>
          <a:lstStyle/>
          <a:p>
            <a:pPr algn="ctr"/>
            <a:r>
              <a:rPr lang="en-US" sz="2200"/>
              <a:t>Có</a:t>
            </a:r>
            <a:endParaRPr lang="en-US" sz="2200">
              <a:ea typeface="Calibri" panose="020F0502020204030204" pitchFamily="34" charset="0"/>
              <a:cs typeface="Times New Roman" panose="02020603050405020304" pitchFamily="18" charset="0"/>
            </a:endParaRPr>
          </a:p>
        </p:txBody>
      </p:sp>
      <p:sp>
        <p:nvSpPr>
          <p:cNvPr id="10" name="Rectangle 9"/>
          <p:cNvSpPr/>
          <p:nvPr/>
        </p:nvSpPr>
        <p:spPr>
          <a:xfrm>
            <a:off x="3372010" y="3422958"/>
            <a:ext cx="1000595" cy="430887"/>
          </a:xfrm>
          <a:prstGeom prst="rect">
            <a:avLst/>
          </a:prstGeom>
        </p:spPr>
        <p:txBody>
          <a:bodyPr wrap="none">
            <a:spAutoFit/>
          </a:bodyPr>
          <a:lstStyle/>
          <a:p>
            <a:pPr algn="ctr"/>
            <a:r>
              <a:rPr lang="en-US" sz="2200"/>
              <a:t>Không</a:t>
            </a:r>
            <a:endParaRPr lang="en-US" sz="2200">
              <a:ea typeface="Calibri" panose="020F0502020204030204" pitchFamily="34" charset="0"/>
              <a:cs typeface="Times New Roman" panose="02020603050405020304" pitchFamily="18" charset="0"/>
            </a:endParaRPr>
          </a:p>
        </p:txBody>
      </p:sp>
      <p:sp>
        <p:nvSpPr>
          <p:cNvPr id="11" name="Rectangle 10"/>
          <p:cNvSpPr/>
          <p:nvPr/>
        </p:nvSpPr>
        <p:spPr>
          <a:xfrm>
            <a:off x="3386943" y="4229135"/>
            <a:ext cx="1000595" cy="430887"/>
          </a:xfrm>
          <a:prstGeom prst="rect">
            <a:avLst/>
          </a:prstGeom>
        </p:spPr>
        <p:txBody>
          <a:bodyPr wrap="none">
            <a:spAutoFit/>
          </a:bodyPr>
          <a:lstStyle/>
          <a:p>
            <a:pPr algn="ctr"/>
            <a:r>
              <a:rPr lang="en-US" sz="2200"/>
              <a:t>Không</a:t>
            </a:r>
            <a:endParaRPr lang="en-US" sz="2200">
              <a:ea typeface="Calibri" panose="020F0502020204030204" pitchFamily="34" charset="0"/>
              <a:cs typeface="Times New Roman" panose="02020603050405020304" pitchFamily="18" charset="0"/>
            </a:endParaRPr>
          </a:p>
        </p:txBody>
      </p:sp>
      <p:sp>
        <p:nvSpPr>
          <p:cNvPr id="16" name="Rectangle 15"/>
          <p:cNvSpPr/>
          <p:nvPr/>
        </p:nvSpPr>
        <p:spPr>
          <a:xfrm>
            <a:off x="4994424" y="2616781"/>
            <a:ext cx="545342" cy="430887"/>
          </a:xfrm>
          <a:prstGeom prst="rect">
            <a:avLst/>
          </a:prstGeom>
        </p:spPr>
        <p:txBody>
          <a:bodyPr wrap="none">
            <a:spAutoFit/>
          </a:bodyPr>
          <a:lstStyle/>
          <a:p>
            <a:pPr algn="ctr"/>
            <a:r>
              <a:rPr lang="en-US" sz="2200"/>
              <a:t>Có</a:t>
            </a:r>
            <a:endParaRPr lang="en-US" sz="2200">
              <a:ea typeface="Calibri" panose="020F0502020204030204" pitchFamily="34" charset="0"/>
              <a:cs typeface="Times New Roman" panose="02020603050405020304" pitchFamily="18" charset="0"/>
            </a:endParaRPr>
          </a:p>
        </p:txBody>
      </p:sp>
      <p:sp>
        <p:nvSpPr>
          <p:cNvPr id="17" name="Rectangle 16"/>
          <p:cNvSpPr/>
          <p:nvPr/>
        </p:nvSpPr>
        <p:spPr>
          <a:xfrm>
            <a:off x="4994424" y="3422958"/>
            <a:ext cx="545342" cy="430887"/>
          </a:xfrm>
          <a:prstGeom prst="rect">
            <a:avLst/>
          </a:prstGeom>
        </p:spPr>
        <p:txBody>
          <a:bodyPr wrap="none">
            <a:spAutoFit/>
          </a:bodyPr>
          <a:lstStyle/>
          <a:p>
            <a:pPr algn="ctr"/>
            <a:r>
              <a:rPr lang="en-US" sz="2200" smtClean="0"/>
              <a:t>Có</a:t>
            </a:r>
            <a:endParaRPr lang="en-US" sz="2200">
              <a:ea typeface="Calibri" panose="020F0502020204030204" pitchFamily="34" charset="0"/>
              <a:cs typeface="Times New Roman" panose="02020603050405020304" pitchFamily="18" charset="0"/>
            </a:endParaRPr>
          </a:p>
        </p:txBody>
      </p:sp>
      <p:sp>
        <p:nvSpPr>
          <p:cNvPr id="18" name="Rectangle 17"/>
          <p:cNvSpPr/>
          <p:nvPr/>
        </p:nvSpPr>
        <p:spPr>
          <a:xfrm>
            <a:off x="4781732" y="4229135"/>
            <a:ext cx="1000595" cy="430887"/>
          </a:xfrm>
          <a:prstGeom prst="rect">
            <a:avLst/>
          </a:prstGeom>
        </p:spPr>
        <p:txBody>
          <a:bodyPr wrap="none">
            <a:spAutoFit/>
          </a:bodyPr>
          <a:lstStyle/>
          <a:p>
            <a:pPr algn="ctr"/>
            <a:r>
              <a:rPr lang="en-US" sz="2200"/>
              <a:t>Không</a:t>
            </a:r>
            <a:endParaRPr lang="en-US" sz="2200">
              <a:ea typeface="Calibri" panose="020F0502020204030204" pitchFamily="34" charset="0"/>
              <a:cs typeface="Times New Roman" panose="02020603050405020304" pitchFamily="18" charset="0"/>
            </a:endParaRPr>
          </a:p>
        </p:txBody>
      </p:sp>
      <p:sp>
        <p:nvSpPr>
          <p:cNvPr id="22" name="Rectangle 21"/>
          <p:cNvSpPr/>
          <p:nvPr/>
        </p:nvSpPr>
        <p:spPr>
          <a:xfrm>
            <a:off x="6076561" y="2631864"/>
            <a:ext cx="1000595" cy="430887"/>
          </a:xfrm>
          <a:prstGeom prst="rect">
            <a:avLst/>
          </a:prstGeom>
        </p:spPr>
        <p:txBody>
          <a:bodyPr wrap="none">
            <a:spAutoFit/>
          </a:bodyPr>
          <a:lstStyle/>
          <a:p>
            <a:pPr algn="ctr"/>
            <a:r>
              <a:rPr lang="en-US" sz="2200" smtClean="0"/>
              <a:t>Không</a:t>
            </a:r>
            <a:endParaRPr lang="en-US" sz="2200">
              <a:ea typeface="Calibri" panose="020F0502020204030204" pitchFamily="34" charset="0"/>
              <a:cs typeface="Times New Roman" panose="02020603050405020304" pitchFamily="18" charset="0"/>
            </a:endParaRPr>
          </a:p>
        </p:txBody>
      </p:sp>
      <p:sp>
        <p:nvSpPr>
          <p:cNvPr id="23" name="Rectangle 22"/>
          <p:cNvSpPr/>
          <p:nvPr/>
        </p:nvSpPr>
        <p:spPr>
          <a:xfrm>
            <a:off x="6084723" y="3301015"/>
            <a:ext cx="984269" cy="769441"/>
          </a:xfrm>
          <a:prstGeom prst="rect">
            <a:avLst/>
          </a:prstGeom>
        </p:spPr>
        <p:txBody>
          <a:bodyPr wrap="square">
            <a:spAutoFit/>
          </a:bodyPr>
          <a:lstStyle/>
          <a:p>
            <a:pPr algn="ctr"/>
            <a:r>
              <a:rPr lang="en-US" sz="2200" smtClean="0"/>
              <a:t>Có bị nén</a:t>
            </a:r>
            <a:endParaRPr lang="en-US" sz="2200">
              <a:ea typeface="Calibri" panose="020F0502020204030204" pitchFamily="34" charset="0"/>
              <a:cs typeface="Times New Roman" panose="02020603050405020304" pitchFamily="18" charset="0"/>
            </a:endParaRPr>
          </a:p>
        </p:txBody>
      </p:sp>
      <p:sp>
        <p:nvSpPr>
          <p:cNvPr id="24" name="Rectangle 23"/>
          <p:cNvSpPr/>
          <p:nvPr/>
        </p:nvSpPr>
        <p:spPr>
          <a:xfrm>
            <a:off x="6319120" y="4244218"/>
            <a:ext cx="545342" cy="430887"/>
          </a:xfrm>
          <a:prstGeom prst="rect">
            <a:avLst/>
          </a:prstGeom>
        </p:spPr>
        <p:txBody>
          <a:bodyPr wrap="none">
            <a:spAutoFit/>
          </a:bodyPr>
          <a:lstStyle/>
          <a:p>
            <a:pPr algn="ctr"/>
            <a:r>
              <a:rPr lang="en-US" sz="2200" smtClean="0"/>
              <a:t>Có</a:t>
            </a:r>
            <a:endParaRPr lang="en-US" sz="2200">
              <a:ea typeface="Calibri" panose="020F0502020204030204" pitchFamily="34" charset="0"/>
              <a:cs typeface="Times New Roman" panose="02020603050405020304" pitchFamily="18" charset="0"/>
            </a:endParaRPr>
          </a:p>
        </p:txBody>
      </p:sp>
      <p:sp>
        <p:nvSpPr>
          <p:cNvPr id="25" name="Rectangle 24"/>
          <p:cNvSpPr/>
          <p:nvPr/>
        </p:nvSpPr>
        <p:spPr>
          <a:xfrm>
            <a:off x="7354150" y="2646773"/>
            <a:ext cx="1330814" cy="430887"/>
          </a:xfrm>
          <a:prstGeom prst="rect">
            <a:avLst/>
          </a:prstGeom>
        </p:spPr>
        <p:txBody>
          <a:bodyPr wrap="none">
            <a:spAutoFit/>
          </a:bodyPr>
          <a:lstStyle/>
          <a:p>
            <a:pPr algn="ctr"/>
            <a:r>
              <a:rPr lang="en-GB" sz="2200" smtClean="0">
                <a:ea typeface="Calibri" panose="020F0502020204030204" pitchFamily="34" charset="0"/>
              </a:rPr>
              <a:t>Đồng, gỗ</a:t>
            </a:r>
            <a:endParaRPr lang="en-US" sz="2200">
              <a:ea typeface="Calibri" panose="020F0502020204030204" pitchFamily="34" charset="0"/>
              <a:cs typeface="Times New Roman" panose="02020603050405020304" pitchFamily="18" charset="0"/>
            </a:endParaRPr>
          </a:p>
        </p:txBody>
      </p:sp>
      <p:sp>
        <p:nvSpPr>
          <p:cNvPr id="26" name="Rectangle 25"/>
          <p:cNvSpPr/>
          <p:nvPr/>
        </p:nvSpPr>
        <p:spPr>
          <a:xfrm>
            <a:off x="7260900" y="3422957"/>
            <a:ext cx="1531189" cy="430887"/>
          </a:xfrm>
          <a:prstGeom prst="rect">
            <a:avLst/>
          </a:prstGeom>
        </p:spPr>
        <p:txBody>
          <a:bodyPr wrap="none">
            <a:spAutoFit/>
          </a:bodyPr>
          <a:lstStyle/>
          <a:p>
            <a:pPr algn="ctr"/>
            <a:r>
              <a:rPr lang="en-US" sz="2200" smtClean="0"/>
              <a:t>Nước, dầu</a:t>
            </a:r>
            <a:endParaRPr lang="en-US" sz="2200">
              <a:ea typeface="Calibri" panose="020F0502020204030204" pitchFamily="34" charset="0"/>
              <a:cs typeface="Times New Roman" panose="02020603050405020304" pitchFamily="18" charset="0"/>
            </a:endParaRPr>
          </a:p>
        </p:txBody>
      </p:sp>
      <p:sp>
        <p:nvSpPr>
          <p:cNvPr id="27" name="Rectangle 26"/>
          <p:cNvSpPr/>
          <p:nvPr/>
        </p:nvSpPr>
        <p:spPr>
          <a:xfrm>
            <a:off x="7262734" y="4049959"/>
            <a:ext cx="1534394" cy="769441"/>
          </a:xfrm>
          <a:prstGeom prst="rect">
            <a:avLst/>
          </a:prstGeom>
        </p:spPr>
        <p:txBody>
          <a:bodyPr wrap="none">
            <a:spAutoFit/>
          </a:bodyPr>
          <a:lstStyle/>
          <a:p>
            <a:pPr algn="ctr"/>
            <a:r>
              <a:rPr lang="en-US" sz="2200" smtClean="0"/>
              <a:t>Không khí,</a:t>
            </a:r>
          </a:p>
          <a:p>
            <a:pPr algn="ctr"/>
            <a:r>
              <a:rPr lang="en-GB" sz="2200" smtClean="0">
                <a:ea typeface="Calibri" panose="020F0502020204030204" pitchFamily="34" charset="0"/>
                <a:cs typeface="Times New Roman" panose="02020603050405020304" pitchFamily="18" charset="0"/>
              </a:rPr>
              <a:t>hơi nước</a:t>
            </a:r>
            <a:endParaRPr lang="en-US" sz="2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50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1"/>
          <p:cNvSpPr txBox="1">
            <a:spLocks noGrp="1"/>
          </p:cNvSpPr>
          <p:nvPr>
            <p:ph type="title"/>
          </p:nvPr>
        </p:nvSpPr>
        <p:spPr>
          <a:xfrm>
            <a:off x="1146024" y="530725"/>
            <a:ext cx="3400217"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smtClean="0">
                <a:latin typeface="Arial" panose="020B0604020202020204" pitchFamily="34" charset="0"/>
                <a:cs typeface="Arial" panose="020B0604020202020204" pitchFamily="34" charset="0"/>
              </a:rPr>
              <a:t>Đặc điểm cơ bản ba thể của chất</a:t>
            </a:r>
            <a:endParaRPr sz="2200">
              <a:latin typeface="Arial" panose="020B0604020202020204" pitchFamily="34" charset="0"/>
              <a:cs typeface="Arial" panose="020B0604020202020204" pitchFamily="34" charset="0"/>
            </a:endParaRPr>
          </a:p>
        </p:txBody>
      </p:sp>
      <p:grpSp>
        <p:nvGrpSpPr>
          <p:cNvPr id="207" name="Google Shape;207;p21"/>
          <p:cNvGrpSpPr/>
          <p:nvPr/>
        </p:nvGrpSpPr>
        <p:grpSpPr>
          <a:xfrm>
            <a:off x="333623" y="861852"/>
            <a:ext cx="366458" cy="366437"/>
            <a:chOff x="1923675" y="1633650"/>
            <a:chExt cx="436000" cy="435975"/>
          </a:xfrm>
        </p:grpSpPr>
        <p:sp>
          <p:nvSpPr>
            <p:cNvPr id="208" name="Google Shape;208;p2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2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
        <p:nvSpPr>
          <p:cNvPr id="7" name="Freeform 6"/>
          <p:cNvSpPr/>
          <p:nvPr/>
        </p:nvSpPr>
        <p:spPr>
          <a:xfrm>
            <a:off x="414500" y="1757489"/>
            <a:ext cx="2573720" cy="495313"/>
          </a:xfrm>
          <a:custGeom>
            <a:avLst/>
            <a:gdLst>
              <a:gd name="connsiteX0" fmla="*/ 0 w 2455035"/>
              <a:gd name="connsiteY0" fmla="*/ 0 h 535743"/>
              <a:gd name="connsiteX1" fmla="*/ 2455035 w 2455035"/>
              <a:gd name="connsiteY1" fmla="*/ 0 h 535743"/>
              <a:gd name="connsiteX2" fmla="*/ 2455035 w 2455035"/>
              <a:gd name="connsiteY2" fmla="*/ 535743 h 535743"/>
              <a:gd name="connsiteX3" fmla="*/ 0 w 2455035"/>
              <a:gd name="connsiteY3" fmla="*/ 535743 h 535743"/>
              <a:gd name="connsiteX4" fmla="*/ 0 w 2455035"/>
              <a:gd name="connsiteY4" fmla="*/ 0 h 53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535743">
                <a:moveTo>
                  <a:pt x="0" y="0"/>
                </a:moveTo>
                <a:lnTo>
                  <a:pt x="2455035" y="0"/>
                </a:lnTo>
                <a:lnTo>
                  <a:pt x="2455035" y="535743"/>
                </a:lnTo>
                <a:lnTo>
                  <a:pt x="0" y="53574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120000"/>
              </a:lnSpc>
              <a:spcBef>
                <a:spcPct val="0"/>
              </a:spcBef>
              <a:spcAft>
                <a:spcPts val="600"/>
              </a:spcAft>
            </a:pPr>
            <a:r>
              <a:rPr lang="en-GB" sz="2200" b="1" kern="1200" smtClean="0"/>
              <a:t>Thể rắn</a:t>
            </a:r>
            <a:endParaRPr lang="en-US" sz="2200" b="1" kern="1200"/>
          </a:p>
        </p:txBody>
      </p:sp>
      <p:sp>
        <p:nvSpPr>
          <p:cNvPr id="8" name="Freeform 7"/>
          <p:cNvSpPr/>
          <p:nvPr/>
        </p:nvSpPr>
        <p:spPr>
          <a:xfrm>
            <a:off x="414500" y="2252803"/>
            <a:ext cx="2573720" cy="2664741"/>
          </a:xfrm>
          <a:custGeom>
            <a:avLst/>
            <a:gdLst>
              <a:gd name="connsiteX0" fmla="*/ 0 w 2455035"/>
              <a:gd name="connsiteY0" fmla="*/ 0 h 2882250"/>
              <a:gd name="connsiteX1" fmla="*/ 2455035 w 2455035"/>
              <a:gd name="connsiteY1" fmla="*/ 0 h 2882250"/>
              <a:gd name="connsiteX2" fmla="*/ 2455035 w 2455035"/>
              <a:gd name="connsiteY2" fmla="*/ 2882250 h 2882250"/>
              <a:gd name="connsiteX3" fmla="*/ 0 w 2455035"/>
              <a:gd name="connsiteY3" fmla="*/ 2882250 h 2882250"/>
              <a:gd name="connsiteX4" fmla="*/ 0 w 2455035"/>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2882250">
                <a:moveTo>
                  <a:pt x="0" y="0"/>
                </a:moveTo>
                <a:lnTo>
                  <a:pt x="2455035" y="0"/>
                </a:lnTo>
                <a:lnTo>
                  <a:pt x="2455035" y="2882250"/>
                </a:lnTo>
                <a:lnTo>
                  <a:pt x="0" y="2882250"/>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just" defTabSz="889000">
              <a:lnSpc>
                <a:spcPct val="120000"/>
              </a:lnSpc>
              <a:spcBef>
                <a:spcPct val="0"/>
              </a:spcBef>
              <a:spcAft>
                <a:spcPts val="600"/>
              </a:spcAft>
              <a:buChar char="••"/>
            </a:pPr>
            <a:r>
              <a:rPr lang="en-GB" sz="2200" kern="1200" smtClean="0"/>
              <a:t>Các hạt liên kết chặt chẽ.</a:t>
            </a:r>
            <a:endParaRPr lang="en-US" sz="2200" kern="1200"/>
          </a:p>
          <a:p>
            <a:pPr marL="228600" lvl="1" indent="-228600" algn="just" defTabSz="889000">
              <a:lnSpc>
                <a:spcPct val="120000"/>
              </a:lnSpc>
              <a:spcBef>
                <a:spcPct val="0"/>
              </a:spcBef>
              <a:spcAft>
                <a:spcPts val="600"/>
              </a:spcAft>
              <a:buChar char="••"/>
            </a:pPr>
            <a:r>
              <a:rPr lang="en-GB" sz="2200" kern="1200" smtClean="0"/>
              <a:t>Có hình dạng và thể tích xác định.</a:t>
            </a:r>
            <a:endParaRPr lang="en-US" sz="2200" kern="1200"/>
          </a:p>
          <a:p>
            <a:pPr marL="228600" lvl="1" indent="-228600" algn="just" defTabSz="889000">
              <a:lnSpc>
                <a:spcPct val="120000"/>
              </a:lnSpc>
              <a:spcBef>
                <a:spcPct val="0"/>
              </a:spcBef>
              <a:spcAft>
                <a:spcPts val="600"/>
              </a:spcAft>
              <a:buChar char="••"/>
            </a:pPr>
            <a:r>
              <a:rPr lang="en-GB" sz="2200" kern="1200" smtClean="0"/>
              <a:t>Rất khó bị nén</a:t>
            </a:r>
            <a:endParaRPr lang="en-US" sz="2200" kern="1200"/>
          </a:p>
        </p:txBody>
      </p:sp>
      <p:sp>
        <p:nvSpPr>
          <p:cNvPr id="9" name="Freeform 8"/>
          <p:cNvSpPr/>
          <p:nvPr/>
        </p:nvSpPr>
        <p:spPr>
          <a:xfrm>
            <a:off x="3240530" y="1770369"/>
            <a:ext cx="2812743" cy="495313"/>
          </a:xfrm>
          <a:custGeom>
            <a:avLst/>
            <a:gdLst>
              <a:gd name="connsiteX0" fmla="*/ 0 w 2455035"/>
              <a:gd name="connsiteY0" fmla="*/ 0 h 535743"/>
              <a:gd name="connsiteX1" fmla="*/ 2455035 w 2455035"/>
              <a:gd name="connsiteY1" fmla="*/ 0 h 535743"/>
              <a:gd name="connsiteX2" fmla="*/ 2455035 w 2455035"/>
              <a:gd name="connsiteY2" fmla="*/ 535743 h 535743"/>
              <a:gd name="connsiteX3" fmla="*/ 0 w 2455035"/>
              <a:gd name="connsiteY3" fmla="*/ 535743 h 535743"/>
              <a:gd name="connsiteX4" fmla="*/ 0 w 2455035"/>
              <a:gd name="connsiteY4" fmla="*/ 0 h 53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535743">
                <a:moveTo>
                  <a:pt x="0" y="0"/>
                </a:moveTo>
                <a:lnTo>
                  <a:pt x="2455035" y="0"/>
                </a:lnTo>
                <a:lnTo>
                  <a:pt x="2455035" y="535743"/>
                </a:lnTo>
                <a:lnTo>
                  <a:pt x="0" y="535743"/>
                </a:lnTo>
                <a:lnTo>
                  <a:pt x="0" y="0"/>
                </a:lnTo>
                <a:close/>
              </a:path>
            </a:pathLst>
          </a:custGeom>
        </p:spPr>
        <p:style>
          <a:lnRef idx="2">
            <a:schemeClr val="accent5">
              <a:hueOff val="-941356"/>
              <a:satOff val="-12503"/>
              <a:lumOff val="196"/>
              <a:alphaOff val="0"/>
            </a:schemeClr>
          </a:lnRef>
          <a:fillRef idx="1">
            <a:schemeClr val="accent5">
              <a:hueOff val="-941356"/>
              <a:satOff val="-12503"/>
              <a:lumOff val="196"/>
              <a:alphaOff val="0"/>
            </a:schemeClr>
          </a:fillRef>
          <a:effectRef idx="0">
            <a:schemeClr val="accent5">
              <a:hueOff val="-941356"/>
              <a:satOff val="-12503"/>
              <a:lumOff val="196"/>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120000"/>
              </a:lnSpc>
              <a:spcBef>
                <a:spcPct val="0"/>
              </a:spcBef>
              <a:spcAft>
                <a:spcPts val="600"/>
              </a:spcAft>
            </a:pPr>
            <a:r>
              <a:rPr lang="en-GB" sz="2200" b="1" kern="1200" smtClean="0"/>
              <a:t>Thể lỏng</a:t>
            </a:r>
            <a:endParaRPr lang="en-US" sz="2200" b="1" kern="1200"/>
          </a:p>
        </p:txBody>
      </p:sp>
      <p:sp>
        <p:nvSpPr>
          <p:cNvPr id="10" name="Freeform 9"/>
          <p:cNvSpPr/>
          <p:nvPr/>
        </p:nvSpPr>
        <p:spPr>
          <a:xfrm>
            <a:off x="3240530" y="2265684"/>
            <a:ext cx="2812743" cy="2664740"/>
          </a:xfrm>
          <a:custGeom>
            <a:avLst/>
            <a:gdLst>
              <a:gd name="connsiteX0" fmla="*/ 0 w 2455035"/>
              <a:gd name="connsiteY0" fmla="*/ 0 h 2882250"/>
              <a:gd name="connsiteX1" fmla="*/ 2455035 w 2455035"/>
              <a:gd name="connsiteY1" fmla="*/ 0 h 2882250"/>
              <a:gd name="connsiteX2" fmla="*/ 2455035 w 2455035"/>
              <a:gd name="connsiteY2" fmla="*/ 2882250 h 2882250"/>
              <a:gd name="connsiteX3" fmla="*/ 0 w 2455035"/>
              <a:gd name="connsiteY3" fmla="*/ 2882250 h 2882250"/>
              <a:gd name="connsiteX4" fmla="*/ 0 w 2455035"/>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2882250">
                <a:moveTo>
                  <a:pt x="0" y="0"/>
                </a:moveTo>
                <a:lnTo>
                  <a:pt x="2455035" y="0"/>
                </a:lnTo>
                <a:lnTo>
                  <a:pt x="2455035" y="2882250"/>
                </a:lnTo>
                <a:lnTo>
                  <a:pt x="0" y="2882250"/>
                </a:lnTo>
                <a:lnTo>
                  <a:pt x="0" y="0"/>
                </a:lnTo>
                <a:close/>
              </a:path>
            </a:pathLst>
          </a:custGeom>
        </p:spPr>
        <p:style>
          <a:lnRef idx="2">
            <a:schemeClr val="accent5">
              <a:tint val="40000"/>
              <a:alpha val="90000"/>
              <a:hueOff val="-869430"/>
              <a:satOff val="-18646"/>
              <a:lumOff val="-1041"/>
              <a:alphaOff val="0"/>
            </a:schemeClr>
          </a:lnRef>
          <a:fillRef idx="1">
            <a:schemeClr val="accent5">
              <a:tint val="40000"/>
              <a:alpha val="90000"/>
              <a:hueOff val="-869430"/>
              <a:satOff val="-18646"/>
              <a:lumOff val="-1041"/>
              <a:alphaOff val="0"/>
            </a:schemeClr>
          </a:fillRef>
          <a:effectRef idx="0">
            <a:schemeClr val="accent5">
              <a:tint val="40000"/>
              <a:alpha val="90000"/>
              <a:hueOff val="-869430"/>
              <a:satOff val="-18646"/>
              <a:lumOff val="-1041"/>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just" defTabSz="889000">
              <a:lnSpc>
                <a:spcPct val="120000"/>
              </a:lnSpc>
              <a:spcBef>
                <a:spcPct val="0"/>
              </a:spcBef>
              <a:spcAft>
                <a:spcPts val="600"/>
              </a:spcAft>
              <a:buChar char="••"/>
            </a:pPr>
            <a:r>
              <a:rPr lang="en-GB" sz="2200" kern="1200" smtClean="0"/>
              <a:t>Các hạt liên kết không chặt chẽ.</a:t>
            </a:r>
            <a:endParaRPr lang="en-US" sz="2200" kern="1200"/>
          </a:p>
          <a:p>
            <a:pPr marL="228600" lvl="1" indent="-228600" algn="just" defTabSz="889000">
              <a:lnSpc>
                <a:spcPct val="120000"/>
              </a:lnSpc>
              <a:spcBef>
                <a:spcPct val="0"/>
              </a:spcBef>
              <a:spcAft>
                <a:spcPts val="600"/>
              </a:spcAft>
              <a:buChar char="••"/>
            </a:pPr>
            <a:r>
              <a:rPr lang="en-GB" sz="2200" kern="1200" smtClean="0"/>
              <a:t>Có hình dạng không xác định, có thể tích xác định.</a:t>
            </a:r>
            <a:endParaRPr lang="en-US" sz="2200" kern="1200"/>
          </a:p>
          <a:p>
            <a:pPr marL="228600" lvl="1" indent="-228600" algn="just" defTabSz="889000">
              <a:lnSpc>
                <a:spcPct val="120000"/>
              </a:lnSpc>
              <a:spcBef>
                <a:spcPct val="0"/>
              </a:spcBef>
              <a:spcAft>
                <a:spcPts val="600"/>
              </a:spcAft>
              <a:buChar char="••"/>
            </a:pPr>
            <a:r>
              <a:rPr lang="en-GB" sz="2200" kern="1200" smtClean="0"/>
              <a:t>Khó bị nén</a:t>
            </a:r>
            <a:endParaRPr lang="en-US" sz="2200" kern="1200"/>
          </a:p>
        </p:txBody>
      </p:sp>
      <p:sp>
        <p:nvSpPr>
          <p:cNvPr id="11" name="Freeform 10"/>
          <p:cNvSpPr/>
          <p:nvPr/>
        </p:nvSpPr>
        <p:spPr>
          <a:xfrm>
            <a:off x="6282584" y="1757489"/>
            <a:ext cx="2573720" cy="495313"/>
          </a:xfrm>
          <a:custGeom>
            <a:avLst/>
            <a:gdLst>
              <a:gd name="connsiteX0" fmla="*/ 0 w 2455035"/>
              <a:gd name="connsiteY0" fmla="*/ 0 h 535743"/>
              <a:gd name="connsiteX1" fmla="*/ 2455035 w 2455035"/>
              <a:gd name="connsiteY1" fmla="*/ 0 h 535743"/>
              <a:gd name="connsiteX2" fmla="*/ 2455035 w 2455035"/>
              <a:gd name="connsiteY2" fmla="*/ 535743 h 535743"/>
              <a:gd name="connsiteX3" fmla="*/ 0 w 2455035"/>
              <a:gd name="connsiteY3" fmla="*/ 535743 h 535743"/>
              <a:gd name="connsiteX4" fmla="*/ 0 w 2455035"/>
              <a:gd name="connsiteY4" fmla="*/ 0 h 53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535743">
                <a:moveTo>
                  <a:pt x="0" y="0"/>
                </a:moveTo>
                <a:lnTo>
                  <a:pt x="2455035" y="0"/>
                </a:lnTo>
                <a:lnTo>
                  <a:pt x="2455035" y="535743"/>
                </a:lnTo>
                <a:lnTo>
                  <a:pt x="0" y="535743"/>
                </a:lnTo>
                <a:lnTo>
                  <a:pt x="0" y="0"/>
                </a:lnTo>
                <a:close/>
              </a:path>
            </a:pathLst>
          </a:custGeom>
        </p:spPr>
        <p:style>
          <a:lnRef idx="2">
            <a:schemeClr val="accent5">
              <a:hueOff val="-1882712"/>
              <a:satOff val="-25007"/>
              <a:lumOff val="393"/>
              <a:alphaOff val="0"/>
            </a:schemeClr>
          </a:lnRef>
          <a:fillRef idx="1">
            <a:schemeClr val="accent5">
              <a:hueOff val="-1882712"/>
              <a:satOff val="-25007"/>
              <a:lumOff val="393"/>
              <a:alphaOff val="0"/>
            </a:schemeClr>
          </a:fillRef>
          <a:effectRef idx="0">
            <a:schemeClr val="accent5">
              <a:hueOff val="-1882712"/>
              <a:satOff val="-25007"/>
              <a:lumOff val="393"/>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120000"/>
              </a:lnSpc>
              <a:spcBef>
                <a:spcPct val="0"/>
              </a:spcBef>
              <a:spcAft>
                <a:spcPts val="600"/>
              </a:spcAft>
            </a:pPr>
            <a:r>
              <a:rPr lang="en-GB" sz="2200" b="1" kern="1200" smtClean="0"/>
              <a:t>Thể khí</a:t>
            </a:r>
            <a:endParaRPr lang="en-US" sz="2200" b="1" kern="1200"/>
          </a:p>
        </p:txBody>
      </p:sp>
      <p:sp>
        <p:nvSpPr>
          <p:cNvPr id="12" name="Freeform 11"/>
          <p:cNvSpPr/>
          <p:nvPr/>
        </p:nvSpPr>
        <p:spPr>
          <a:xfrm>
            <a:off x="6282584" y="2252803"/>
            <a:ext cx="2573720" cy="2664741"/>
          </a:xfrm>
          <a:custGeom>
            <a:avLst/>
            <a:gdLst>
              <a:gd name="connsiteX0" fmla="*/ 0 w 2455035"/>
              <a:gd name="connsiteY0" fmla="*/ 0 h 2882250"/>
              <a:gd name="connsiteX1" fmla="*/ 2455035 w 2455035"/>
              <a:gd name="connsiteY1" fmla="*/ 0 h 2882250"/>
              <a:gd name="connsiteX2" fmla="*/ 2455035 w 2455035"/>
              <a:gd name="connsiteY2" fmla="*/ 2882250 h 2882250"/>
              <a:gd name="connsiteX3" fmla="*/ 0 w 2455035"/>
              <a:gd name="connsiteY3" fmla="*/ 2882250 h 2882250"/>
              <a:gd name="connsiteX4" fmla="*/ 0 w 2455035"/>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035" h="2882250">
                <a:moveTo>
                  <a:pt x="0" y="0"/>
                </a:moveTo>
                <a:lnTo>
                  <a:pt x="2455035" y="0"/>
                </a:lnTo>
                <a:lnTo>
                  <a:pt x="2455035" y="2882250"/>
                </a:lnTo>
                <a:lnTo>
                  <a:pt x="0" y="2882250"/>
                </a:lnTo>
                <a:lnTo>
                  <a:pt x="0" y="0"/>
                </a:lnTo>
                <a:close/>
              </a:path>
            </a:pathLst>
          </a:custGeom>
        </p:spPr>
        <p:style>
          <a:lnRef idx="2">
            <a:schemeClr val="accent5">
              <a:tint val="40000"/>
              <a:alpha val="90000"/>
              <a:hueOff val="-1738861"/>
              <a:satOff val="-37292"/>
              <a:lumOff val="-2083"/>
              <a:alphaOff val="0"/>
            </a:schemeClr>
          </a:lnRef>
          <a:fillRef idx="1">
            <a:schemeClr val="accent5">
              <a:tint val="40000"/>
              <a:alpha val="90000"/>
              <a:hueOff val="-1738861"/>
              <a:satOff val="-37292"/>
              <a:lumOff val="-2083"/>
              <a:alphaOff val="0"/>
            </a:schemeClr>
          </a:fillRef>
          <a:effectRef idx="0">
            <a:schemeClr val="accent5">
              <a:tint val="40000"/>
              <a:alpha val="90000"/>
              <a:hueOff val="-1738861"/>
              <a:satOff val="-37292"/>
              <a:lumOff val="-2083"/>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just" defTabSz="889000">
              <a:lnSpc>
                <a:spcPct val="120000"/>
              </a:lnSpc>
              <a:spcBef>
                <a:spcPct val="0"/>
              </a:spcBef>
              <a:spcAft>
                <a:spcPts val="600"/>
              </a:spcAft>
              <a:buChar char="••"/>
            </a:pPr>
            <a:r>
              <a:rPr lang="en-GB" sz="2200" kern="1200" smtClean="0"/>
              <a:t>Các hạt chuyển động tự do.</a:t>
            </a:r>
            <a:endParaRPr lang="en-US" sz="2200" kern="1200"/>
          </a:p>
          <a:p>
            <a:pPr marL="228600" lvl="1" indent="-228600" algn="just" defTabSz="889000">
              <a:lnSpc>
                <a:spcPct val="120000"/>
              </a:lnSpc>
              <a:spcBef>
                <a:spcPct val="0"/>
              </a:spcBef>
              <a:spcAft>
                <a:spcPts val="600"/>
              </a:spcAft>
              <a:buChar char="••"/>
            </a:pPr>
            <a:r>
              <a:rPr lang="en-GB" sz="2200" kern="1200" smtClean="0"/>
              <a:t>Có hình dạng và thể tích không xác định.</a:t>
            </a:r>
            <a:endParaRPr lang="en-US" sz="2200" kern="1200"/>
          </a:p>
          <a:p>
            <a:pPr marL="228600" lvl="1" indent="-228600" algn="just" defTabSz="889000">
              <a:lnSpc>
                <a:spcPct val="120000"/>
              </a:lnSpc>
              <a:spcBef>
                <a:spcPct val="0"/>
              </a:spcBef>
              <a:spcAft>
                <a:spcPts val="600"/>
              </a:spcAft>
              <a:buChar char="••"/>
            </a:pPr>
            <a:r>
              <a:rPr lang="en-GB" sz="2200" kern="1200" smtClean="0"/>
              <a:t>Dễ bị nén</a:t>
            </a:r>
            <a:endParaRPr lang="en-US" sz="2200" kern="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ircle(in)">
                                      <p:cBhvr>
                                        <p:cTn id="17" dur="2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circle(in)">
                                      <p:cBhvr>
                                        <p:cTn id="22" dur="2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20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circle(in)">
                                      <p:cBhvr>
                                        <p:cTn id="32" dur="20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circle(in)">
                                      <p:cBhvr>
                                        <p:cTn id="37" dur="20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circle(in)">
                                      <p:cBhvr>
                                        <p:cTn id="42" dur="20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circle(in)">
                                      <p:cBhvr>
                                        <p:cTn id="47"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6"/>
          <p:cNvSpPr txBox="1">
            <a:spLocks noGrp="1"/>
          </p:cNvSpPr>
          <p:nvPr>
            <p:ph type="ctrTitle"/>
          </p:nvPr>
        </p:nvSpPr>
        <p:spPr>
          <a:xfrm>
            <a:off x="3561346" y="1971371"/>
            <a:ext cx="5871411" cy="8826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smtClean="0">
                <a:latin typeface="Arial" panose="020B0604020202020204" pitchFamily="34" charset="0"/>
                <a:cs typeface="Arial" panose="020B0604020202020204" pitchFamily="34" charset="0"/>
              </a:rPr>
              <a:t>Tính chất của chất</a:t>
            </a:r>
            <a:endParaRPr sz="3400">
              <a:latin typeface="Arial" panose="020B0604020202020204" pitchFamily="34" charset="0"/>
              <a:cs typeface="Arial" panose="020B0604020202020204" pitchFamily="34" charset="0"/>
            </a:endParaRPr>
          </a:p>
        </p:txBody>
      </p:sp>
      <p:sp>
        <p:nvSpPr>
          <p:cNvPr id="144" name="Google Shape;144;p16"/>
          <p:cNvSpPr txBox="1"/>
          <p:nvPr/>
        </p:nvSpPr>
        <p:spPr>
          <a:xfrm>
            <a:off x="-5105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0" smtClean="0">
                <a:solidFill>
                  <a:schemeClr val="accent2"/>
                </a:solidFill>
                <a:latin typeface="Arial" panose="020B0604020202020204" pitchFamily="34" charset="0"/>
                <a:ea typeface="Roboto Slab"/>
                <a:cs typeface="Arial" panose="020B0604020202020204" pitchFamily="34" charset="0"/>
                <a:sym typeface="Roboto Slab"/>
              </a:rPr>
              <a:t>3</a:t>
            </a:r>
            <a:endParaRPr sz="20000">
              <a:solidFill>
                <a:schemeClr val="accent2"/>
              </a:solidFill>
              <a:latin typeface="Arial" panose="020B0604020202020204" pitchFamily="34" charset="0"/>
              <a:ea typeface="Roboto Slab"/>
              <a:cs typeface="Arial" panose="020B0604020202020204" pitchFamily="34" charset="0"/>
              <a:sym typeface="Roboto Slab"/>
            </a:endParaRPr>
          </a:p>
        </p:txBody>
      </p:sp>
      <p:sp>
        <p:nvSpPr>
          <p:cNvPr id="145" name="Google Shape;145;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2661433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pic>
        <p:nvPicPr>
          <p:cNvPr id="3" name="Picture 2"/>
          <p:cNvPicPr>
            <a:picLocks noChangeAspect="1"/>
          </p:cNvPicPr>
          <p:nvPr/>
        </p:nvPicPr>
        <p:blipFill>
          <a:blip r:embed="rId2"/>
          <a:stretch>
            <a:fillRect/>
          </a:stretch>
        </p:blipFill>
        <p:spPr>
          <a:xfrm>
            <a:off x="527690" y="714231"/>
            <a:ext cx="1914525" cy="2009775"/>
          </a:xfrm>
          <a:prstGeom prst="rect">
            <a:avLst/>
          </a:prstGeom>
        </p:spPr>
      </p:pic>
      <p:pic>
        <p:nvPicPr>
          <p:cNvPr id="4" name="Picture 3"/>
          <p:cNvPicPr>
            <a:picLocks noChangeAspect="1"/>
          </p:cNvPicPr>
          <p:nvPr/>
        </p:nvPicPr>
        <p:blipFill>
          <a:blip r:embed="rId3"/>
          <a:stretch>
            <a:fillRect/>
          </a:stretch>
        </p:blipFill>
        <p:spPr>
          <a:xfrm>
            <a:off x="3092351" y="854814"/>
            <a:ext cx="990862" cy="1921836"/>
          </a:xfrm>
          <a:prstGeom prst="rect">
            <a:avLst/>
          </a:prstGeom>
        </p:spPr>
      </p:pic>
      <p:pic>
        <p:nvPicPr>
          <p:cNvPr id="5" name="Picture 4"/>
          <p:cNvPicPr>
            <a:picLocks noChangeAspect="1"/>
          </p:cNvPicPr>
          <p:nvPr/>
        </p:nvPicPr>
        <p:blipFill>
          <a:blip r:embed="rId4"/>
          <a:stretch>
            <a:fillRect/>
          </a:stretch>
        </p:blipFill>
        <p:spPr>
          <a:xfrm>
            <a:off x="4663350" y="791108"/>
            <a:ext cx="4148318" cy="2122395"/>
          </a:xfrm>
          <a:prstGeom prst="rect">
            <a:avLst/>
          </a:prstGeom>
        </p:spPr>
      </p:pic>
      <p:sp>
        <p:nvSpPr>
          <p:cNvPr id="6" name="TextBox 5"/>
          <p:cNvSpPr txBox="1"/>
          <p:nvPr/>
        </p:nvSpPr>
        <p:spPr>
          <a:xfrm>
            <a:off x="700750" y="2947881"/>
            <a:ext cx="1407882"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Than đá</a:t>
            </a:r>
            <a:endParaRPr lang="en-US" sz="220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5483494" y="2994048"/>
            <a:ext cx="2508030" cy="769441"/>
          </a:xfrm>
          <a:prstGeom prst="rect">
            <a:avLst/>
          </a:prstGeom>
          <a:noFill/>
        </p:spPr>
        <p:txBody>
          <a:bodyPr wrap="square" rtlCol="0">
            <a:spAutoFit/>
          </a:bodyPr>
          <a:lstStyle/>
          <a:p>
            <a:pPr algn="ctr"/>
            <a:r>
              <a:rPr lang="en-GB" sz="2200" smtClean="0">
                <a:solidFill>
                  <a:srgbClr val="002060"/>
                </a:solidFill>
                <a:latin typeface="Arial" panose="020B0604020202020204" pitchFamily="34" charset="0"/>
                <a:cs typeface="Arial" panose="020B0604020202020204" pitchFamily="34" charset="0"/>
              </a:rPr>
              <a:t>Hơi nước bốc lên từ suối nước nóng</a:t>
            </a:r>
            <a:endParaRPr lang="en-US" sz="220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2959197" y="2994971"/>
            <a:ext cx="1257170"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Dầu ăn</a:t>
            </a:r>
            <a:endParaRPr lang="en-US" sz="220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622703" y="3759108"/>
            <a:ext cx="7708483" cy="1311128"/>
          </a:xfrm>
          <a:prstGeom prst="rect">
            <a:avLst/>
          </a:prstGeom>
          <a:noFill/>
        </p:spPr>
        <p:txBody>
          <a:bodyPr wrap="square" rtlCol="0">
            <a:spAutoFit/>
          </a:bodyPr>
          <a:lstStyle/>
          <a:p>
            <a:pPr algn="ctr">
              <a:lnSpc>
                <a:spcPct val="120000"/>
              </a:lnSpc>
            </a:pPr>
            <a:r>
              <a:rPr lang="en-GB" sz="2200" b="1" smtClean="0">
                <a:solidFill>
                  <a:srgbClr val="FF0000"/>
                </a:solidFill>
                <a:latin typeface="Arial" panose="020B0604020202020204" pitchFamily="34" charset="0"/>
                <a:cs typeface="Arial" panose="020B0604020202020204" pitchFamily="34" charset="0"/>
              </a:rPr>
              <a:t>Thảo luận nhóm đôi:</a:t>
            </a:r>
          </a:p>
          <a:p>
            <a:pPr algn="ctr">
              <a:lnSpc>
                <a:spcPct val="120000"/>
              </a:lnSpc>
            </a:pPr>
            <a:r>
              <a:rPr lang="en-GB" sz="2200" smtClean="0">
                <a:latin typeface="Arial" panose="020B0604020202020204" pitchFamily="34" charset="0"/>
                <a:cs typeface="Arial" panose="020B0604020202020204" pitchFamily="34" charset="0"/>
              </a:rPr>
              <a:t>Em hãy nhận xét về thể và màu sắc của than đá, dầu ăn, hơi nước trong các hình trên.</a:t>
            </a:r>
            <a:endParaRPr lang="en-US" sz="2200">
              <a:latin typeface="Arial" panose="020B0604020202020204" pitchFamily="34" charset="0"/>
              <a:cs typeface="Arial" panose="020B0604020202020204" pitchFamily="34" charset="0"/>
            </a:endParaRPr>
          </a:p>
        </p:txBody>
      </p:sp>
      <p:sp>
        <p:nvSpPr>
          <p:cNvPr id="13" name="TextBox 12"/>
          <p:cNvSpPr txBox="1"/>
          <p:nvPr/>
        </p:nvSpPr>
        <p:spPr>
          <a:xfrm>
            <a:off x="297846" y="93174"/>
            <a:ext cx="2421521" cy="430887"/>
          </a:xfrm>
          <a:prstGeom prst="rect">
            <a:avLst/>
          </a:prstGeom>
          <a:noFill/>
        </p:spPr>
        <p:txBody>
          <a:bodyPr wrap="square" rtlCol="0">
            <a:spAutoFit/>
          </a:bodyPr>
          <a:lstStyle/>
          <a:p>
            <a:r>
              <a:rPr lang="en-GB" sz="2200" smtClean="0">
                <a:solidFill>
                  <a:srgbClr val="FF0000"/>
                </a:solidFill>
                <a:latin typeface="Arial" panose="020B0604020202020204" pitchFamily="34" charset="0"/>
                <a:cs typeface="Arial" panose="020B0604020202020204" pitchFamily="34" charset="0"/>
              </a:rPr>
              <a:t>Thể rắn, màu đen</a:t>
            </a:r>
            <a:endParaRPr lang="en-US" sz="220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5697313" y="90106"/>
            <a:ext cx="2953392" cy="430887"/>
          </a:xfrm>
          <a:prstGeom prst="rect">
            <a:avLst/>
          </a:prstGeom>
          <a:noFill/>
        </p:spPr>
        <p:txBody>
          <a:bodyPr wrap="square" rtlCol="0">
            <a:spAutoFit/>
          </a:bodyPr>
          <a:lstStyle/>
          <a:p>
            <a:pPr algn="ctr"/>
            <a:r>
              <a:rPr lang="en-GB" sz="2200" smtClean="0">
                <a:solidFill>
                  <a:srgbClr val="FF0000"/>
                </a:solidFill>
                <a:latin typeface="Arial" panose="020B0604020202020204" pitchFamily="34" charset="0"/>
                <a:cs typeface="Arial" panose="020B0604020202020204" pitchFamily="34" charset="0"/>
              </a:rPr>
              <a:t>Thể khí, không màu</a:t>
            </a:r>
            <a:endParaRPr lang="en-US" sz="220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2743999" y="114169"/>
            <a:ext cx="2739495" cy="430887"/>
          </a:xfrm>
          <a:prstGeom prst="rect">
            <a:avLst/>
          </a:prstGeom>
          <a:noFill/>
        </p:spPr>
        <p:txBody>
          <a:bodyPr wrap="square" rtlCol="0">
            <a:spAutoFit/>
          </a:bodyPr>
          <a:lstStyle/>
          <a:p>
            <a:r>
              <a:rPr lang="en-GB" sz="2200" smtClean="0">
                <a:solidFill>
                  <a:srgbClr val="FF0000"/>
                </a:solidFill>
                <a:latin typeface="Arial" panose="020B0604020202020204" pitchFamily="34" charset="0"/>
                <a:cs typeface="Arial" panose="020B0604020202020204" pitchFamily="34" charset="0"/>
              </a:rPr>
              <a:t>Thể lỏng, màu vàng</a:t>
            </a:r>
            <a:endParaRPr lang="en-US" sz="22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8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13" name="Freeform 12"/>
          <p:cNvSpPr/>
          <p:nvPr/>
        </p:nvSpPr>
        <p:spPr>
          <a:xfrm>
            <a:off x="489284" y="212861"/>
            <a:ext cx="8388648" cy="821855"/>
          </a:xfrm>
          <a:custGeom>
            <a:avLst/>
            <a:gdLst>
              <a:gd name="connsiteX0" fmla="*/ 0 w 8029073"/>
              <a:gd name="connsiteY0" fmla="*/ 182090 h 1092516"/>
              <a:gd name="connsiteX1" fmla="*/ 182090 w 8029073"/>
              <a:gd name="connsiteY1" fmla="*/ 0 h 1092516"/>
              <a:gd name="connsiteX2" fmla="*/ 7846983 w 8029073"/>
              <a:gd name="connsiteY2" fmla="*/ 0 h 1092516"/>
              <a:gd name="connsiteX3" fmla="*/ 8029073 w 8029073"/>
              <a:gd name="connsiteY3" fmla="*/ 182090 h 1092516"/>
              <a:gd name="connsiteX4" fmla="*/ 8029073 w 8029073"/>
              <a:gd name="connsiteY4" fmla="*/ 910426 h 1092516"/>
              <a:gd name="connsiteX5" fmla="*/ 7846983 w 8029073"/>
              <a:gd name="connsiteY5" fmla="*/ 1092516 h 1092516"/>
              <a:gd name="connsiteX6" fmla="*/ 182090 w 8029073"/>
              <a:gd name="connsiteY6" fmla="*/ 1092516 h 1092516"/>
              <a:gd name="connsiteX7" fmla="*/ 0 w 8029073"/>
              <a:gd name="connsiteY7" fmla="*/ 910426 h 1092516"/>
              <a:gd name="connsiteX8" fmla="*/ 0 w 8029073"/>
              <a:gd name="connsiteY8" fmla="*/ 182090 h 109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073" h="1092516">
                <a:moveTo>
                  <a:pt x="0" y="182090"/>
                </a:moveTo>
                <a:cubicBezTo>
                  <a:pt x="0" y="81524"/>
                  <a:pt x="81524" y="0"/>
                  <a:pt x="182090" y="0"/>
                </a:cubicBezTo>
                <a:lnTo>
                  <a:pt x="7846983" y="0"/>
                </a:lnTo>
                <a:cubicBezTo>
                  <a:pt x="7947549" y="0"/>
                  <a:pt x="8029073" y="81524"/>
                  <a:pt x="8029073" y="182090"/>
                </a:cubicBezTo>
                <a:lnTo>
                  <a:pt x="8029073" y="910426"/>
                </a:lnTo>
                <a:cubicBezTo>
                  <a:pt x="8029073" y="1010992"/>
                  <a:pt x="7947549" y="1092516"/>
                  <a:pt x="7846983" y="1092516"/>
                </a:cubicBezTo>
                <a:lnTo>
                  <a:pt x="182090" y="1092516"/>
                </a:lnTo>
                <a:cubicBezTo>
                  <a:pt x="81524" y="1092516"/>
                  <a:pt x="0" y="1010992"/>
                  <a:pt x="0" y="910426"/>
                </a:cubicBezTo>
                <a:lnTo>
                  <a:pt x="0" y="18209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7152" tIns="137152" rIns="137152" bIns="137152" numCol="1" spcCol="1270" anchor="ctr" anchorCtr="0">
            <a:noAutofit/>
          </a:bodyPr>
          <a:lstStyle/>
          <a:p>
            <a:pPr lvl="0" algn="l" defTabSz="977900">
              <a:lnSpc>
                <a:spcPct val="135000"/>
              </a:lnSpc>
              <a:spcBef>
                <a:spcPct val="0"/>
              </a:spcBef>
              <a:spcAft>
                <a:spcPts val="600"/>
              </a:spcAft>
            </a:pPr>
            <a:r>
              <a:rPr lang="en-US" sz="2200" i="1" kern="1200" smtClean="0">
                <a:latin typeface="Arial" panose="020B0604020202020204" pitchFamily="34" charset="0"/>
                <a:ea typeface="Calibri" panose="020F0502020204030204" pitchFamily="34" charset="0"/>
                <a:cs typeface="Arial" panose="020B0604020202020204" pitchFamily="34" charset="0"/>
              </a:rPr>
              <a:t>Dựa vào đặc điểm nào để phân biệt các chất hoặc các vật thể?</a:t>
            </a:r>
            <a:endParaRPr lang="en-US" sz="2200" kern="1200">
              <a:latin typeface="Arial" panose="020B0604020202020204" pitchFamily="34" charset="0"/>
              <a:cs typeface="Arial" panose="020B0604020202020204" pitchFamily="34" charset="0"/>
            </a:endParaRPr>
          </a:p>
        </p:txBody>
      </p:sp>
      <p:sp>
        <p:nvSpPr>
          <p:cNvPr id="14" name="Freeform 13"/>
          <p:cNvSpPr/>
          <p:nvPr/>
        </p:nvSpPr>
        <p:spPr>
          <a:xfrm>
            <a:off x="489283" y="1330821"/>
            <a:ext cx="8029073" cy="525751"/>
          </a:xfrm>
          <a:custGeom>
            <a:avLst/>
            <a:gdLst>
              <a:gd name="connsiteX0" fmla="*/ 0 w 8029073"/>
              <a:gd name="connsiteY0" fmla="*/ 0 h 463093"/>
              <a:gd name="connsiteX1" fmla="*/ 8029073 w 8029073"/>
              <a:gd name="connsiteY1" fmla="*/ 0 h 463093"/>
              <a:gd name="connsiteX2" fmla="*/ 8029073 w 8029073"/>
              <a:gd name="connsiteY2" fmla="*/ 463093 h 463093"/>
              <a:gd name="connsiteX3" fmla="*/ 0 w 8029073"/>
              <a:gd name="connsiteY3" fmla="*/ 463093 h 463093"/>
              <a:gd name="connsiteX4" fmla="*/ 0 w 8029073"/>
              <a:gd name="connsiteY4" fmla="*/ 0 h 46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073" h="463093">
                <a:moveTo>
                  <a:pt x="0" y="0"/>
                </a:moveTo>
                <a:lnTo>
                  <a:pt x="8029073" y="0"/>
                </a:lnTo>
                <a:lnTo>
                  <a:pt x="8029073" y="463093"/>
                </a:lnTo>
                <a:lnTo>
                  <a:pt x="0" y="463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923" tIns="27940" rIns="156464" bIns="27940" numCol="1" spcCol="1270" anchor="t" anchorCtr="0">
            <a:noAutofit/>
          </a:bodyPr>
          <a:lstStyle/>
          <a:p>
            <a:pPr marL="228600" lvl="1" indent="-228600" algn="l" defTabSz="977900">
              <a:lnSpc>
                <a:spcPct val="135000"/>
              </a:lnSpc>
              <a:spcBef>
                <a:spcPct val="0"/>
              </a:spcBef>
              <a:spcAft>
                <a:spcPts val="600"/>
              </a:spcAft>
              <a:buChar char="••"/>
            </a:pPr>
            <a:r>
              <a:rPr lang="en-US" sz="2200" kern="1200" smtClean="0">
                <a:latin typeface="Arial" panose="020B0604020202020204" pitchFamily="34" charset="0"/>
                <a:ea typeface="Calibri" panose="020F0502020204030204" pitchFamily="34" charset="0"/>
                <a:cs typeface="Arial" panose="020B0604020202020204" pitchFamily="34" charset="0"/>
              </a:rPr>
              <a:t>Thể, màu sắc, hình dạng, tính chất</a:t>
            </a:r>
            <a:endParaRPr lang="en-US" sz="2200" kern="1200">
              <a:latin typeface="Arial" panose="020B0604020202020204" pitchFamily="34" charset="0"/>
              <a:cs typeface="Arial" panose="020B0604020202020204" pitchFamily="34" charset="0"/>
            </a:endParaRPr>
          </a:p>
        </p:txBody>
      </p:sp>
      <p:sp>
        <p:nvSpPr>
          <p:cNvPr id="15" name="Freeform 14"/>
          <p:cNvSpPr/>
          <p:nvPr/>
        </p:nvSpPr>
        <p:spPr>
          <a:xfrm>
            <a:off x="489283" y="2094052"/>
            <a:ext cx="8388649" cy="821856"/>
          </a:xfrm>
          <a:custGeom>
            <a:avLst/>
            <a:gdLst>
              <a:gd name="connsiteX0" fmla="*/ 0 w 8029073"/>
              <a:gd name="connsiteY0" fmla="*/ 182090 h 1092516"/>
              <a:gd name="connsiteX1" fmla="*/ 182090 w 8029073"/>
              <a:gd name="connsiteY1" fmla="*/ 0 h 1092516"/>
              <a:gd name="connsiteX2" fmla="*/ 7846983 w 8029073"/>
              <a:gd name="connsiteY2" fmla="*/ 0 h 1092516"/>
              <a:gd name="connsiteX3" fmla="*/ 8029073 w 8029073"/>
              <a:gd name="connsiteY3" fmla="*/ 182090 h 1092516"/>
              <a:gd name="connsiteX4" fmla="*/ 8029073 w 8029073"/>
              <a:gd name="connsiteY4" fmla="*/ 910426 h 1092516"/>
              <a:gd name="connsiteX5" fmla="*/ 7846983 w 8029073"/>
              <a:gd name="connsiteY5" fmla="*/ 1092516 h 1092516"/>
              <a:gd name="connsiteX6" fmla="*/ 182090 w 8029073"/>
              <a:gd name="connsiteY6" fmla="*/ 1092516 h 1092516"/>
              <a:gd name="connsiteX7" fmla="*/ 0 w 8029073"/>
              <a:gd name="connsiteY7" fmla="*/ 910426 h 1092516"/>
              <a:gd name="connsiteX8" fmla="*/ 0 w 8029073"/>
              <a:gd name="connsiteY8" fmla="*/ 182090 h 109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073" h="1092516">
                <a:moveTo>
                  <a:pt x="0" y="182090"/>
                </a:moveTo>
                <a:cubicBezTo>
                  <a:pt x="0" y="81524"/>
                  <a:pt x="81524" y="0"/>
                  <a:pt x="182090" y="0"/>
                </a:cubicBezTo>
                <a:lnTo>
                  <a:pt x="7846983" y="0"/>
                </a:lnTo>
                <a:cubicBezTo>
                  <a:pt x="7947549" y="0"/>
                  <a:pt x="8029073" y="81524"/>
                  <a:pt x="8029073" y="182090"/>
                </a:cubicBezTo>
                <a:lnTo>
                  <a:pt x="8029073" y="910426"/>
                </a:lnTo>
                <a:cubicBezTo>
                  <a:pt x="8029073" y="1010992"/>
                  <a:pt x="7947549" y="1092516"/>
                  <a:pt x="7846983" y="1092516"/>
                </a:cubicBezTo>
                <a:lnTo>
                  <a:pt x="182090" y="1092516"/>
                </a:lnTo>
                <a:cubicBezTo>
                  <a:pt x="81524" y="1092516"/>
                  <a:pt x="0" y="1010992"/>
                  <a:pt x="0" y="910426"/>
                </a:cubicBezTo>
                <a:lnTo>
                  <a:pt x="0" y="182090"/>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7152" tIns="137152" rIns="137152" bIns="137152" numCol="1" spcCol="1270" anchor="ctr" anchorCtr="0">
            <a:noAutofit/>
          </a:bodyPr>
          <a:lstStyle/>
          <a:p>
            <a:pPr lvl="0" algn="l" defTabSz="977900">
              <a:lnSpc>
                <a:spcPct val="135000"/>
              </a:lnSpc>
              <a:spcBef>
                <a:spcPct val="0"/>
              </a:spcBef>
              <a:spcAft>
                <a:spcPts val="600"/>
              </a:spcAft>
            </a:pPr>
            <a:r>
              <a:rPr lang="en-US" sz="2200" i="1" kern="1200" smtClean="0">
                <a:latin typeface="Arial" panose="020B0604020202020204" pitchFamily="34" charset="0"/>
                <a:ea typeface="Calibri" panose="020F0502020204030204" pitchFamily="34" charset="0"/>
                <a:cs typeface="Arial" panose="020B0604020202020204" pitchFamily="34" charset="0"/>
              </a:rPr>
              <a:t>Làm thế nào để biết được tính chất của của chất và của vật thể?</a:t>
            </a:r>
            <a:endParaRPr lang="en-US" sz="2200" kern="1200">
              <a:latin typeface="Arial" panose="020B0604020202020204" pitchFamily="34" charset="0"/>
              <a:cs typeface="Arial" panose="020B0604020202020204" pitchFamily="34" charset="0"/>
            </a:endParaRPr>
          </a:p>
        </p:txBody>
      </p:sp>
      <p:sp>
        <p:nvSpPr>
          <p:cNvPr id="16" name="Freeform 15"/>
          <p:cNvSpPr/>
          <p:nvPr/>
        </p:nvSpPr>
        <p:spPr>
          <a:xfrm>
            <a:off x="489284" y="3219286"/>
            <a:ext cx="8029073" cy="1600114"/>
          </a:xfrm>
          <a:custGeom>
            <a:avLst/>
            <a:gdLst>
              <a:gd name="connsiteX0" fmla="*/ 0 w 8029073"/>
              <a:gd name="connsiteY0" fmla="*/ 0 h 1409416"/>
              <a:gd name="connsiteX1" fmla="*/ 8029073 w 8029073"/>
              <a:gd name="connsiteY1" fmla="*/ 0 h 1409416"/>
              <a:gd name="connsiteX2" fmla="*/ 8029073 w 8029073"/>
              <a:gd name="connsiteY2" fmla="*/ 1409416 h 1409416"/>
              <a:gd name="connsiteX3" fmla="*/ 0 w 8029073"/>
              <a:gd name="connsiteY3" fmla="*/ 1409416 h 1409416"/>
              <a:gd name="connsiteX4" fmla="*/ 0 w 8029073"/>
              <a:gd name="connsiteY4" fmla="*/ 0 h 1409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073" h="1409416">
                <a:moveTo>
                  <a:pt x="0" y="0"/>
                </a:moveTo>
                <a:lnTo>
                  <a:pt x="8029073" y="0"/>
                </a:lnTo>
                <a:lnTo>
                  <a:pt x="8029073" y="1409416"/>
                </a:lnTo>
                <a:lnTo>
                  <a:pt x="0" y="14094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923" tIns="27940" rIns="156464" bIns="27940" numCol="1" spcCol="1270" anchor="t" anchorCtr="0">
            <a:noAutofit/>
          </a:bodyPr>
          <a:lstStyle/>
          <a:p>
            <a:pPr marL="228600" lvl="1" indent="-228600" algn="l" defTabSz="977900">
              <a:lnSpc>
                <a:spcPct val="135000"/>
              </a:lnSpc>
              <a:spcBef>
                <a:spcPct val="0"/>
              </a:spcBef>
              <a:spcAft>
                <a:spcPts val="600"/>
              </a:spcAft>
              <a:buChar char="••"/>
            </a:pPr>
            <a:r>
              <a:rPr lang="en-US" sz="2200" kern="1200" smtClean="0">
                <a:latin typeface="Arial" panose="020B0604020202020204" pitchFamily="34" charset="0"/>
                <a:ea typeface="Calibri" panose="020F0502020204030204" pitchFamily="34" charset="0"/>
                <a:cs typeface="Arial" panose="020B0604020202020204" pitchFamily="34" charset="0"/>
              </a:rPr>
              <a:t>Quan sát, đo lường: màu sắc, mùi vị, hình dạng, thể tích, khối lượng, độ tan,....</a:t>
            </a:r>
            <a:endParaRPr lang="en-US" sz="2200" kern="1200">
              <a:latin typeface="Arial" panose="020B0604020202020204" pitchFamily="34" charset="0"/>
              <a:cs typeface="Arial" panose="020B0604020202020204" pitchFamily="34" charset="0"/>
            </a:endParaRPr>
          </a:p>
          <a:p>
            <a:pPr marL="228600" lvl="1" indent="-228600" algn="l" defTabSz="977900">
              <a:lnSpc>
                <a:spcPct val="135000"/>
              </a:lnSpc>
              <a:spcBef>
                <a:spcPct val="0"/>
              </a:spcBef>
              <a:spcAft>
                <a:spcPts val="600"/>
              </a:spcAft>
              <a:buChar char="••"/>
            </a:pPr>
            <a:r>
              <a:rPr lang="en-US" sz="2200" kern="1200" smtClean="0">
                <a:latin typeface="Arial" panose="020B0604020202020204" pitchFamily="34" charset="0"/>
                <a:ea typeface="Calibri" panose="020F0502020204030204" pitchFamily="34" charset="0"/>
                <a:cs typeface="Arial" panose="020B0604020202020204" pitchFamily="34" charset="0"/>
              </a:rPr>
              <a:t>Thực hiện các thí nghiệm: biết được tính chất của chúng</a:t>
            </a:r>
            <a:endParaRPr lang="en-US" sz="22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9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2"/>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smtClean="0">
                <a:latin typeface="+mn-lt"/>
              </a:rPr>
              <a:t>Tìm hiểu một số tính chất của chất</a:t>
            </a:r>
            <a:endParaRPr sz="2200">
              <a:latin typeface="+mn-lt"/>
            </a:endParaRPr>
          </a:p>
        </p:txBody>
      </p:sp>
      <p:sp>
        <p:nvSpPr>
          <p:cNvPr id="228" name="Google Shape;228;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sp>
        <p:nvSpPr>
          <p:cNvPr id="13" name="TextBox 12"/>
          <p:cNvSpPr txBox="1"/>
          <p:nvPr/>
        </p:nvSpPr>
        <p:spPr>
          <a:xfrm>
            <a:off x="688149" y="1835924"/>
            <a:ext cx="7497918" cy="3145476"/>
          </a:xfrm>
          <a:prstGeom prst="rect">
            <a:avLst/>
          </a:prstGeom>
          <a:noFill/>
        </p:spPr>
        <p:txBody>
          <a:bodyPr wrap="square" rtlCol="0">
            <a:spAutoFit/>
          </a:bodyPr>
          <a:lstStyle/>
          <a:p>
            <a:pPr algn="just">
              <a:lnSpc>
                <a:spcPct val="120000"/>
              </a:lnSpc>
              <a:spcBef>
                <a:spcPts val="600"/>
              </a:spcBef>
              <a:spcAft>
                <a:spcPts val="600"/>
              </a:spcAft>
            </a:pPr>
            <a:r>
              <a:rPr lang="en-GB" sz="2200" b="1" smtClean="0">
                <a:solidFill>
                  <a:srgbClr val="FF0000"/>
                </a:solidFill>
                <a:latin typeface="Arial" panose="020B0604020202020204" pitchFamily="34" charset="0"/>
                <a:cs typeface="Arial" panose="020B0604020202020204" pitchFamily="34" charset="0"/>
              </a:rPr>
              <a:t>Hoạt động nhóm</a:t>
            </a:r>
          </a:p>
          <a:p>
            <a:pPr algn="just">
              <a:lnSpc>
                <a:spcPct val="120000"/>
              </a:lnSpc>
              <a:spcBef>
                <a:spcPts val="600"/>
              </a:spcBef>
              <a:spcAft>
                <a:spcPts val="600"/>
              </a:spcAft>
            </a:pPr>
            <a:r>
              <a:rPr lang="en-GB" sz="2200" smtClean="0">
                <a:latin typeface="Arial" panose="020B0604020202020204" pitchFamily="34" charset="0"/>
                <a:cs typeface="Arial" panose="020B0604020202020204" pitchFamily="34" charset="0"/>
              </a:rPr>
              <a:t>Lớp chia thành 3 nhóm lần lượt thực hiện các thí nghiệm</a:t>
            </a:r>
          </a:p>
          <a:p>
            <a:pPr algn="just">
              <a:lnSpc>
                <a:spcPct val="120000"/>
              </a:lnSpc>
              <a:spcBef>
                <a:spcPts val="600"/>
              </a:spcBef>
              <a:spcAft>
                <a:spcPts val="600"/>
              </a:spcAft>
            </a:pPr>
            <a:r>
              <a:rPr lang="en-GB" sz="2200" b="1" smtClean="0">
                <a:latin typeface="Arial" panose="020B0604020202020204" pitchFamily="34" charset="0"/>
                <a:cs typeface="Arial" panose="020B0604020202020204" pitchFamily="34" charset="0"/>
              </a:rPr>
              <a:t>Nhóm 1: </a:t>
            </a:r>
            <a:r>
              <a:rPr lang="en-GB" sz="2200" smtClean="0">
                <a:latin typeface="Arial" panose="020B0604020202020204" pitchFamily="34" charset="0"/>
                <a:cs typeface="Arial" panose="020B0604020202020204" pitchFamily="34" charset="0"/>
              </a:rPr>
              <a:t>Thí nghiệm đo nhiệt độ sôi của nước</a:t>
            </a:r>
          </a:p>
          <a:p>
            <a:pPr algn="just">
              <a:lnSpc>
                <a:spcPct val="120000"/>
              </a:lnSpc>
              <a:spcBef>
                <a:spcPts val="600"/>
              </a:spcBef>
              <a:spcAft>
                <a:spcPts val="600"/>
              </a:spcAft>
            </a:pPr>
            <a:r>
              <a:rPr lang="en-GB" sz="2200" b="1" smtClean="0">
                <a:latin typeface="Arial" panose="020B0604020202020204" pitchFamily="34" charset="0"/>
                <a:cs typeface="Arial" panose="020B0604020202020204" pitchFamily="34" charset="0"/>
              </a:rPr>
              <a:t>Nhóm 2: </a:t>
            </a:r>
            <a:r>
              <a:rPr lang="en-GB" sz="2200" smtClean="0">
                <a:latin typeface="Arial" panose="020B0604020202020204" pitchFamily="34" charset="0"/>
                <a:cs typeface="Arial" panose="020B0604020202020204" pitchFamily="34" charset="0"/>
              </a:rPr>
              <a:t>Thí nghiệm hòa tan muối ăn vào nước, trộn dầu ăn với nước</a:t>
            </a:r>
          </a:p>
          <a:p>
            <a:pPr algn="just">
              <a:lnSpc>
                <a:spcPct val="120000"/>
              </a:lnSpc>
              <a:spcBef>
                <a:spcPts val="600"/>
              </a:spcBef>
              <a:spcAft>
                <a:spcPts val="600"/>
              </a:spcAft>
            </a:pPr>
            <a:r>
              <a:rPr lang="en-GB" sz="2200" b="1" smtClean="0">
                <a:latin typeface="Arial" panose="020B0604020202020204" pitchFamily="34" charset="0"/>
                <a:cs typeface="Arial" panose="020B0604020202020204" pitchFamily="34" charset="0"/>
              </a:rPr>
              <a:t>Nhóm 3: </a:t>
            </a:r>
            <a:r>
              <a:rPr lang="en-GB" sz="2200" smtClean="0">
                <a:latin typeface="Arial" panose="020B0604020202020204" pitchFamily="34" charset="0"/>
                <a:cs typeface="Arial" panose="020B0604020202020204" pitchFamily="34" charset="0"/>
              </a:rPr>
              <a:t>Thí nghiệm đun nóng đường kính trắng</a:t>
            </a:r>
            <a:endParaRPr lang="en-US" sz="2200">
              <a:latin typeface="Arial" panose="020B0604020202020204" pitchFamily="34" charset="0"/>
              <a:cs typeface="Arial" panose="020B0604020202020204" pitchFamily="34" charset="0"/>
            </a:endParaRPr>
          </a:p>
        </p:txBody>
      </p:sp>
      <p:grpSp>
        <p:nvGrpSpPr>
          <p:cNvPr id="14" name="Google Shape;242;p17"/>
          <p:cNvGrpSpPr/>
          <p:nvPr/>
        </p:nvGrpSpPr>
        <p:grpSpPr>
          <a:xfrm>
            <a:off x="431031" y="907009"/>
            <a:ext cx="257118" cy="276131"/>
            <a:chOff x="611175" y="2326900"/>
            <a:chExt cx="362700" cy="389575"/>
          </a:xfrm>
        </p:grpSpPr>
        <p:sp>
          <p:nvSpPr>
            <p:cNvPr id="15" name="Google Shape;243;p17"/>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6" name="Google Shape;244;p17"/>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 name="Google Shape;245;p17"/>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 name="Google Shape;246;p17"/>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9"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6979147" y="264694"/>
            <a:ext cx="1923900" cy="1057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83" name="Google Shape;183;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grpSp>
        <p:nvGrpSpPr>
          <p:cNvPr id="3" name="Group 2"/>
          <p:cNvGrpSpPr/>
          <p:nvPr/>
        </p:nvGrpSpPr>
        <p:grpSpPr>
          <a:xfrm>
            <a:off x="613611" y="533842"/>
            <a:ext cx="2924186" cy="2465385"/>
            <a:chOff x="613611" y="533842"/>
            <a:chExt cx="2924186" cy="2465385"/>
          </a:xfrm>
        </p:grpSpPr>
        <p:pic>
          <p:nvPicPr>
            <p:cNvPr id="1026" name="Picture 2" descr="Nếu bạn đặt 1 nắm muối ở vị trí này trong nhà điều thần kỳ gì sẽ đến với  gia ch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11" y="533842"/>
              <a:ext cx="2924186" cy="1839579"/>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11;p26"/>
            <p:cNvSpPr txBox="1">
              <a:spLocks/>
            </p:cNvSpPr>
            <p:nvPr/>
          </p:nvSpPr>
          <p:spPr>
            <a:xfrm>
              <a:off x="1340417" y="2589727"/>
              <a:ext cx="1470573" cy="409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smtClean="0">
                  <a:solidFill>
                    <a:srgbClr val="0070C0"/>
                  </a:solidFill>
                  <a:latin typeface="Arial" panose="020B0604020202020204" pitchFamily="34" charset="0"/>
                  <a:cs typeface="Arial" panose="020B0604020202020204" pitchFamily="34" charset="0"/>
                </a:rPr>
                <a:t>Muối ăn</a:t>
              </a:r>
              <a:endParaRPr lang="en-US" sz="2200">
                <a:solidFill>
                  <a:srgbClr val="0070C0"/>
                </a:solidFill>
                <a:latin typeface="Arial" panose="020B0604020202020204" pitchFamily="34" charset="0"/>
                <a:cs typeface="Arial" panose="020B0604020202020204" pitchFamily="34" charset="0"/>
              </a:endParaRPr>
            </a:p>
          </p:txBody>
        </p:sp>
      </p:grpSp>
      <p:grpSp>
        <p:nvGrpSpPr>
          <p:cNvPr id="4" name="Group 3"/>
          <p:cNvGrpSpPr/>
          <p:nvPr/>
        </p:nvGrpSpPr>
        <p:grpSpPr>
          <a:xfrm>
            <a:off x="4168690" y="346667"/>
            <a:ext cx="1750339" cy="2631434"/>
            <a:chOff x="4168690" y="346667"/>
            <a:chExt cx="1750339" cy="2631434"/>
          </a:xfrm>
        </p:grpSpPr>
        <p:pic>
          <p:nvPicPr>
            <p:cNvPr id="1028" name="Picture 4" descr="GIẢI] Nước đựng trong cốc bay hơi càng nhanh khi: Nước trong cốc càng nh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690" y="346667"/>
              <a:ext cx="1750339" cy="208021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11;p26"/>
            <p:cNvSpPr txBox="1">
              <a:spLocks/>
            </p:cNvSpPr>
            <p:nvPr/>
          </p:nvSpPr>
          <p:spPr>
            <a:xfrm>
              <a:off x="4448456" y="2568601"/>
              <a:ext cx="965755" cy="409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smtClean="0">
                  <a:solidFill>
                    <a:srgbClr val="0070C0"/>
                  </a:solidFill>
                  <a:latin typeface="Arial" panose="020B0604020202020204" pitchFamily="34" charset="0"/>
                  <a:cs typeface="Arial" panose="020B0604020202020204" pitchFamily="34" charset="0"/>
                </a:rPr>
                <a:t>Nước</a:t>
              </a:r>
              <a:endParaRPr lang="en-US" sz="2200">
                <a:solidFill>
                  <a:srgbClr val="0070C0"/>
                </a:solidFill>
                <a:latin typeface="Arial" panose="020B0604020202020204" pitchFamily="34" charset="0"/>
                <a:cs typeface="Arial" panose="020B0604020202020204" pitchFamily="34" charset="0"/>
              </a:endParaRPr>
            </a:p>
          </p:txBody>
        </p:sp>
      </p:grpSp>
      <p:grpSp>
        <p:nvGrpSpPr>
          <p:cNvPr id="5" name="Group 4"/>
          <p:cNvGrpSpPr/>
          <p:nvPr/>
        </p:nvGrpSpPr>
        <p:grpSpPr>
          <a:xfrm>
            <a:off x="6549922" y="111613"/>
            <a:ext cx="1936205" cy="2866488"/>
            <a:chOff x="6549922" y="111613"/>
            <a:chExt cx="1936205" cy="2866488"/>
          </a:xfrm>
        </p:grpSpPr>
        <p:pic>
          <p:nvPicPr>
            <p:cNvPr id="2" name="Picture 1"/>
            <p:cNvPicPr>
              <a:picLocks noChangeAspect="1"/>
            </p:cNvPicPr>
            <p:nvPr/>
          </p:nvPicPr>
          <p:blipFill>
            <a:blip r:embed="rId5"/>
            <a:stretch>
              <a:fillRect/>
            </a:stretch>
          </p:blipFill>
          <p:spPr>
            <a:xfrm>
              <a:off x="6549922" y="111613"/>
              <a:ext cx="1936205" cy="2353549"/>
            </a:xfrm>
            <a:prstGeom prst="rect">
              <a:avLst/>
            </a:prstGeom>
          </p:spPr>
        </p:pic>
        <p:sp>
          <p:nvSpPr>
            <p:cNvPr id="21" name="Google Shape;211;p26"/>
            <p:cNvSpPr txBox="1">
              <a:spLocks/>
            </p:cNvSpPr>
            <p:nvPr/>
          </p:nvSpPr>
          <p:spPr>
            <a:xfrm>
              <a:off x="6919301" y="2568601"/>
              <a:ext cx="1470573" cy="409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smtClean="0">
                  <a:solidFill>
                    <a:srgbClr val="0070C0"/>
                  </a:solidFill>
                  <a:latin typeface="Arial" panose="020B0604020202020204" pitchFamily="34" charset="0"/>
                  <a:cs typeface="Arial" panose="020B0604020202020204" pitchFamily="34" charset="0"/>
                </a:rPr>
                <a:t>Nước hoa</a:t>
              </a:r>
              <a:endParaRPr lang="en-US" sz="2200">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2527219" y="3194407"/>
            <a:ext cx="4022703" cy="1882942"/>
            <a:chOff x="2527219" y="3194407"/>
            <a:chExt cx="4022703" cy="1882942"/>
          </a:xfrm>
        </p:grpSpPr>
        <p:sp>
          <p:nvSpPr>
            <p:cNvPr id="6" name="Cloud 5"/>
            <p:cNvSpPr/>
            <p:nvPr/>
          </p:nvSpPr>
          <p:spPr>
            <a:xfrm>
              <a:off x="2527219" y="3194407"/>
              <a:ext cx="4022703" cy="1882942"/>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5" name="Google Shape;142;p16"/>
            <p:cNvSpPr txBox="1">
              <a:spLocks/>
            </p:cNvSpPr>
            <p:nvPr/>
          </p:nvSpPr>
          <p:spPr>
            <a:xfrm>
              <a:off x="2948325" y="3377533"/>
              <a:ext cx="3000262" cy="160386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GB" sz="2400" smtClean="0">
                  <a:latin typeface="Arial" panose="020B0604020202020204" pitchFamily="34" charset="0"/>
                  <a:cs typeface="Arial" panose="020B0604020202020204" pitchFamily="34" charset="0"/>
                </a:rPr>
                <a:t>Ở đầu lớp và cuối lớp ngửi được mùi của mẫu nào?</a:t>
              </a:r>
              <a:endParaRPr lang="en-US" sz="240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3" name="Google Shape;246;p24"/>
          <p:cNvSpPr txBox="1">
            <a:spLocks/>
          </p:cNvSpPr>
          <p:nvPr/>
        </p:nvSpPr>
        <p:spPr>
          <a:xfrm>
            <a:off x="1949921" y="71435"/>
            <a:ext cx="5345063" cy="7579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GB" sz="2200" b="1" smtClean="0">
                <a:solidFill>
                  <a:srgbClr val="FF0000"/>
                </a:solidFill>
                <a:latin typeface="Arial" panose="020B0604020202020204" pitchFamily="34" charset="0"/>
                <a:cs typeface="Arial" panose="020B0604020202020204" pitchFamily="34" charset="0"/>
              </a:rPr>
              <a:t>Bảng kết quả TN1</a:t>
            </a:r>
            <a:endParaRPr lang="en-GB" sz="2200" b="1">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0016912"/>
              </p:ext>
            </p:extLst>
          </p:nvPr>
        </p:nvGraphicFramePr>
        <p:xfrm>
          <a:off x="668332" y="829424"/>
          <a:ext cx="7908242" cy="3390156"/>
        </p:xfrm>
        <a:graphic>
          <a:graphicData uri="http://schemas.openxmlformats.org/drawingml/2006/table">
            <a:tbl>
              <a:tblPr firstRow="1" firstCol="1" bandRow="1">
                <a:tableStyleId>{46F890A9-2807-4EBB-B81D-B2AA78EC7F39}</a:tableStyleId>
              </a:tblPr>
              <a:tblGrid>
                <a:gridCol w="2669195">
                  <a:extLst>
                    <a:ext uri="{9D8B030D-6E8A-4147-A177-3AD203B41FA5}">
                      <a16:colId xmlns:a16="http://schemas.microsoft.com/office/drawing/2014/main" val="3640856022"/>
                    </a:ext>
                  </a:extLst>
                </a:gridCol>
                <a:gridCol w="1975055">
                  <a:extLst>
                    <a:ext uri="{9D8B030D-6E8A-4147-A177-3AD203B41FA5}">
                      <a16:colId xmlns:a16="http://schemas.microsoft.com/office/drawing/2014/main" val="2532213536"/>
                    </a:ext>
                  </a:extLst>
                </a:gridCol>
                <a:gridCol w="3263992">
                  <a:extLst>
                    <a:ext uri="{9D8B030D-6E8A-4147-A177-3AD203B41FA5}">
                      <a16:colId xmlns:a16="http://schemas.microsoft.com/office/drawing/2014/main" val="4150317346"/>
                    </a:ext>
                  </a:extLst>
                </a:gridCol>
              </a:tblGrid>
              <a:tr h="376684">
                <a:tc>
                  <a:txBody>
                    <a:bodyPr/>
                    <a:lstStyle/>
                    <a:p>
                      <a:pPr algn="ctr">
                        <a:spcAft>
                          <a:spcPts val="0"/>
                        </a:spcAft>
                      </a:pPr>
                      <a:r>
                        <a:rPr lang="en-US" sz="2000">
                          <a:effectLst/>
                        </a:rPr>
                        <a:t>Thời gian đun nước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2000">
                          <a:effectLst/>
                        </a:rPr>
                        <a:t>Nhiệt </a:t>
                      </a:r>
                      <a:r>
                        <a:rPr lang="en-US" sz="2000" smtClean="0">
                          <a:effectLst/>
                        </a:rPr>
                        <a:t>độ</a:t>
                      </a:r>
                      <a:r>
                        <a:rPr lang="en-US" sz="2000" baseline="0" smtClean="0">
                          <a:effectLst/>
                        </a:rPr>
                        <a:t> </a:t>
                      </a:r>
                      <a:r>
                        <a:rPr lang="en-US" sz="2000" smtClean="0">
                          <a:effectLst/>
                        </a:rPr>
                        <a:t>(</a:t>
                      </a:r>
                      <a:r>
                        <a:rPr lang="en-US" sz="2000" baseline="30000" smtClean="0">
                          <a:effectLst/>
                        </a:rPr>
                        <a:t>o</a:t>
                      </a:r>
                      <a:r>
                        <a:rPr lang="en-US" sz="2000" smtClean="0">
                          <a:effectLst/>
                        </a:rPr>
                        <a:t>C</a:t>
                      </a:r>
                      <a:r>
                        <a:rPr lang="en-US" sz="2000">
                          <a:effectLst/>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2000">
                          <a:effectLst/>
                        </a:rPr>
                        <a:t>Sự chuyển thể của nước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3500961"/>
                  </a:ext>
                </a:extLst>
              </a:tr>
              <a:tr h="376684">
                <a:tc>
                  <a:txBody>
                    <a:bodyPr/>
                    <a:lstStyle/>
                    <a:p>
                      <a:pPr algn="ctr">
                        <a:spcAft>
                          <a:spcPts val="0"/>
                        </a:spcAft>
                      </a:pPr>
                      <a:r>
                        <a:rPr lang="en-US" sz="2000">
                          <a:effectLst/>
                        </a:rPr>
                        <a:t>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3038308"/>
                  </a:ext>
                </a:extLst>
              </a:tr>
              <a:tr h="376684">
                <a:tc>
                  <a:txBody>
                    <a:bodyPr/>
                    <a:lstStyle/>
                    <a:p>
                      <a:pPr algn="ctr">
                        <a:spcAft>
                          <a:spcPts val="0"/>
                        </a:spcAft>
                      </a:pPr>
                      <a:r>
                        <a:rPr lang="en-US" sz="2000">
                          <a:effectLst/>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607818"/>
                  </a:ext>
                </a:extLst>
              </a:tr>
              <a:tr h="376684">
                <a:tc>
                  <a:txBody>
                    <a:bodyPr/>
                    <a:lstStyle/>
                    <a:p>
                      <a:pPr algn="ctr">
                        <a:spcAft>
                          <a:spcPts val="0"/>
                        </a:spcAft>
                      </a:pPr>
                      <a:r>
                        <a:rPr lang="en-US" sz="2000">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2803589694"/>
                  </a:ext>
                </a:extLst>
              </a:tr>
              <a:tr h="376684">
                <a:tc>
                  <a:txBody>
                    <a:bodyPr/>
                    <a:lstStyle/>
                    <a:p>
                      <a:pPr algn="ctr">
                        <a:spcAft>
                          <a:spcPts val="0"/>
                        </a:spcAft>
                      </a:pPr>
                      <a:r>
                        <a:rPr lang="en-US" sz="2000">
                          <a:effectLst/>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3964449647"/>
                  </a:ext>
                </a:extLst>
              </a:tr>
              <a:tr h="376684">
                <a:tc>
                  <a:txBody>
                    <a:bodyPr/>
                    <a:lstStyle/>
                    <a:p>
                      <a:pPr algn="ctr">
                        <a:spcAft>
                          <a:spcPts val="0"/>
                        </a:spcAft>
                      </a:pPr>
                      <a:r>
                        <a:rPr lang="en-US" sz="2000">
                          <a:effectLst/>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3281301576"/>
                  </a:ext>
                </a:extLst>
              </a:tr>
              <a:tr h="376684">
                <a:tc>
                  <a:txBody>
                    <a:bodyPr/>
                    <a:lstStyle/>
                    <a:p>
                      <a:pPr algn="ctr">
                        <a:spcAft>
                          <a:spcPts val="0"/>
                        </a:spcAft>
                      </a:pPr>
                      <a:r>
                        <a:rPr lang="en-US" sz="2000">
                          <a:effectLst/>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3979772"/>
                  </a:ext>
                </a:extLst>
              </a:tr>
              <a:tr h="376684">
                <a:tc>
                  <a:txBody>
                    <a:bodyPr/>
                    <a:lstStyle/>
                    <a:p>
                      <a:pPr algn="ctr">
                        <a:spcAft>
                          <a:spcPts val="0"/>
                        </a:spcAft>
                      </a:pPr>
                      <a:r>
                        <a:rPr lang="en-US" sz="2000">
                          <a:effectLst/>
                        </a:rPr>
                        <a:t>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3403376571"/>
                  </a:ext>
                </a:extLst>
              </a:tr>
              <a:tr h="376684">
                <a:tc>
                  <a:txBody>
                    <a:bodyPr/>
                    <a:lstStyle/>
                    <a:p>
                      <a:pPr algn="ctr">
                        <a:spcAft>
                          <a:spcPts val="0"/>
                        </a:spcAft>
                      </a:pPr>
                      <a:r>
                        <a:rPr lang="en-US" sz="2000">
                          <a:effectLst/>
                        </a:rPr>
                        <a:t>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2940450576"/>
                  </a:ext>
                </a:extLst>
              </a:tr>
            </a:tbl>
          </a:graphicData>
        </a:graphic>
      </p:graphicFrame>
      <p:sp>
        <p:nvSpPr>
          <p:cNvPr id="5" name="TextBox 4"/>
          <p:cNvSpPr txBox="1"/>
          <p:nvPr/>
        </p:nvSpPr>
        <p:spPr>
          <a:xfrm>
            <a:off x="621169" y="4491062"/>
            <a:ext cx="7917171" cy="49244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lnSpc>
                <a:spcPct val="130000"/>
              </a:lnSpc>
              <a:spcBef>
                <a:spcPts val="600"/>
              </a:spcBef>
              <a:spcAft>
                <a:spcPts val="600"/>
              </a:spcAft>
            </a:pPr>
            <a:r>
              <a:rPr lang="en-GB" sz="2000" b="1" smtClean="0"/>
              <a:t>Nhận xét: </a:t>
            </a:r>
            <a:r>
              <a:rPr lang="en-GB" sz="2000"/>
              <a:t>T</a:t>
            </a:r>
            <a:r>
              <a:rPr lang="en-GB" sz="2000" smtClean="0"/>
              <a:t>rong </a:t>
            </a:r>
            <a:r>
              <a:rPr lang="en-GB" sz="2000" smtClean="0"/>
              <a:t>quá trình nước </a:t>
            </a:r>
            <a:r>
              <a:rPr lang="en-GB" sz="2000" smtClean="0"/>
              <a:t>s</a:t>
            </a:r>
            <a:r>
              <a:rPr lang="en-GB" sz="2000" smtClean="0"/>
              <a:t>ôi, nhiệt độ……..</a:t>
            </a:r>
            <a:endParaRPr lang="en-US" sz="2000"/>
          </a:p>
        </p:txBody>
      </p:sp>
      <p:sp>
        <p:nvSpPr>
          <p:cNvPr id="6" name="Rectangle 5"/>
          <p:cNvSpPr/>
          <p:nvPr/>
        </p:nvSpPr>
        <p:spPr>
          <a:xfrm>
            <a:off x="4081945" y="1184779"/>
            <a:ext cx="498856" cy="430887"/>
          </a:xfrm>
          <a:prstGeom prst="rect">
            <a:avLst/>
          </a:prstGeom>
        </p:spPr>
        <p:txBody>
          <a:bodyPr wrap="square">
            <a:spAutoFit/>
          </a:bodyPr>
          <a:lstStyle/>
          <a:p>
            <a:pPr algn="ctr"/>
            <a:r>
              <a:rPr lang="en-US" sz="2200"/>
              <a:t>30</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080899" y="1537734"/>
            <a:ext cx="498856" cy="430887"/>
          </a:xfrm>
          <a:prstGeom prst="rect">
            <a:avLst/>
          </a:prstGeom>
        </p:spPr>
        <p:txBody>
          <a:bodyPr wrap="square">
            <a:spAutoFit/>
          </a:bodyPr>
          <a:lstStyle/>
          <a:p>
            <a:pPr algn="ctr"/>
            <a:r>
              <a:rPr lang="en-US" sz="2200" smtClean="0"/>
              <a:t>45</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060314" y="1946913"/>
            <a:ext cx="498856" cy="430887"/>
          </a:xfrm>
          <a:prstGeom prst="rect">
            <a:avLst/>
          </a:prstGeom>
        </p:spPr>
        <p:txBody>
          <a:bodyPr wrap="square">
            <a:spAutoFit/>
          </a:bodyPr>
          <a:lstStyle/>
          <a:p>
            <a:pPr algn="ctr"/>
            <a:r>
              <a:rPr lang="en-US" sz="2200" smtClean="0"/>
              <a:t>60</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049623" y="2325144"/>
            <a:ext cx="498856" cy="430887"/>
          </a:xfrm>
          <a:prstGeom prst="rect">
            <a:avLst/>
          </a:prstGeom>
        </p:spPr>
        <p:txBody>
          <a:bodyPr wrap="square">
            <a:spAutoFit/>
          </a:bodyPr>
          <a:lstStyle/>
          <a:p>
            <a:pPr algn="ctr"/>
            <a:r>
              <a:rPr lang="en-US" sz="2200" smtClean="0"/>
              <a:t>75</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049623" y="2702179"/>
            <a:ext cx="498856" cy="430887"/>
          </a:xfrm>
          <a:prstGeom prst="rect">
            <a:avLst/>
          </a:prstGeom>
        </p:spPr>
        <p:txBody>
          <a:bodyPr wrap="square">
            <a:spAutoFit/>
          </a:bodyPr>
          <a:lstStyle/>
          <a:p>
            <a:pPr algn="ctr"/>
            <a:r>
              <a:rPr lang="en-US" sz="2200" smtClean="0"/>
              <a:t>85</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851372" y="3064402"/>
            <a:ext cx="895357" cy="430887"/>
          </a:xfrm>
          <a:prstGeom prst="rect">
            <a:avLst/>
          </a:prstGeom>
        </p:spPr>
        <p:txBody>
          <a:bodyPr wrap="square">
            <a:spAutoFit/>
          </a:bodyPr>
          <a:lstStyle/>
          <a:p>
            <a:pPr algn="ctr"/>
            <a:r>
              <a:rPr lang="en-US" sz="2200" smtClean="0"/>
              <a:t>100</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3862063" y="3466830"/>
            <a:ext cx="895357" cy="430887"/>
          </a:xfrm>
          <a:prstGeom prst="rect">
            <a:avLst/>
          </a:prstGeom>
        </p:spPr>
        <p:txBody>
          <a:bodyPr wrap="square">
            <a:spAutoFit/>
          </a:bodyPr>
          <a:lstStyle/>
          <a:p>
            <a:pPr algn="ctr"/>
            <a:r>
              <a:rPr lang="en-US" sz="2200" smtClean="0"/>
              <a:t>100</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862062" y="3832766"/>
            <a:ext cx="895357" cy="430887"/>
          </a:xfrm>
          <a:prstGeom prst="rect">
            <a:avLst/>
          </a:prstGeom>
        </p:spPr>
        <p:txBody>
          <a:bodyPr wrap="square">
            <a:spAutoFit/>
          </a:bodyPr>
          <a:lstStyle/>
          <a:p>
            <a:pPr algn="ctr"/>
            <a:r>
              <a:rPr lang="en-US" sz="2200" smtClean="0"/>
              <a:t>100</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6494309" y="1184779"/>
            <a:ext cx="895357" cy="430887"/>
          </a:xfrm>
          <a:prstGeom prst="rect">
            <a:avLst/>
          </a:prstGeom>
        </p:spPr>
        <p:txBody>
          <a:bodyPr wrap="square">
            <a:spAutoFit/>
          </a:bodyPr>
          <a:lstStyle/>
          <a:p>
            <a:pPr algn="ctr"/>
            <a:r>
              <a:rPr lang="en-US" sz="2200" smtClean="0"/>
              <a:t>Lỏng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6494309" y="1564225"/>
            <a:ext cx="895357" cy="430887"/>
          </a:xfrm>
          <a:prstGeom prst="rect">
            <a:avLst/>
          </a:prstGeom>
        </p:spPr>
        <p:txBody>
          <a:bodyPr wrap="square">
            <a:spAutoFit/>
          </a:bodyPr>
          <a:lstStyle/>
          <a:p>
            <a:pPr algn="ctr"/>
            <a:r>
              <a:rPr lang="en-US" sz="2200" smtClean="0"/>
              <a:t>Lỏng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3263" y="1968621"/>
            <a:ext cx="895357" cy="430887"/>
          </a:xfrm>
          <a:prstGeom prst="rect">
            <a:avLst/>
          </a:prstGeom>
        </p:spPr>
        <p:txBody>
          <a:bodyPr wrap="square">
            <a:spAutoFit/>
          </a:bodyPr>
          <a:lstStyle/>
          <a:p>
            <a:pPr algn="ctr"/>
            <a:r>
              <a:rPr lang="en-US" sz="2200" smtClean="0"/>
              <a:t>Lỏng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503954" y="2325143"/>
            <a:ext cx="895357" cy="430887"/>
          </a:xfrm>
          <a:prstGeom prst="rect">
            <a:avLst/>
          </a:prstGeom>
        </p:spPr>
        <p:txBody>
          <a:bodyPr wrap="square">
            <a:spAutoFit/>
          </a:bodyPr>
          <a:lstStyle/>
          <a:p>
            <a:pPr algn="ctr"/>
            <a:r>
              <a:rPr lang="en-US" sz="2200" smtClean="0"/>
              <a:t>Lỏng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6491812" y="2687277"/>
            <a:ext cx="895357" cy="430887"/>
          </a:xfrm>
          <a:prstGeom prst="rect">
            <a:avLst/>
          </a:prstGeom>
        </p:spPr>
        <p:txBody>
          <a:bodyPr wrap="square">
            <a:spAutoFit/>
          </a:bodyPr>
          <a:lstStyle/>
          <a:p>
            <a:pPr algn="ctr"/>
            <a:r>
              <a:rPr lang="en-US" sz="2200" smtClean="0"/>
              <a:t>Lỏng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6479670" y="3056917"/>
            <a:ext cx="895357" cy="430887"/>
          </a:xfrm>
          <a:prstGeom prst="rect">
            <a:avLst/>
          </a:prstGeom>
        </p:spPr>
        <p:txBody>
          <a:bodyPr wrap="square">
            <a:spAutoFit/>
          </a:bodyPr>
          <a:lstStyle/>
          <a:p>
            <a:pPr algn="ctr"/>
            <a:r>
              <a:rPr lang="en-US" sz="2200" smtClean="0"/>
              <a:t>Hơi</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6447312" y="3461313"/>
            <a:ext cx="895357" cy="430887"/>
          </a:xfrm>
          <a:prstGeom prst="rect">
            <a:avLst/>
          </a:prstGeom>
        </p:spPr>
        <p:txBody>
          <a:bodyPr wrap="square">
            <a:spAutoFit/>
          </a:bodyPr>
          <a:lstStyle/>
          <a:p>
            <a:pPr algn="ctr"/>
            <a:r>
              <a:rPr lang="en-US" sz="2200" smtClean="0"/>
              <a:t>Hơi</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6447311" y="3836575"/>
            <a:ext cx="895357" cy="430887"/>
          </a:xfrm>
          <a:prstGeom prst="rect">
            <a:avLst/>
          </a:prstGeom>
        </p:spPr>
        <p:txBody>
          <a:bodyPr wrap="square">
            <a:spAutoFit/>
          </a:bodyPr>
          <a:lstStyle/>
          <a:p>
            <a:pPr algn="ctr"/>
            <a:r>
              <a:rPr lang="en-US" sz="2200" smtClean="0"/>
              <a:t>Hơi</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5806515" y="4498150"/>
            <a:ext cx="2176947" cy="430887"/>
          </a:xfrm>
          <a:prstGeom prst="rect">
            <a:avLst/>
          </a:prstGeom>
        </p:spPr>
        <p:txBody>
          <a:bodyPr wrap="square">
            <a:spAutoFit/>
          </a:bodyPr>
          <a:lstStyle/>
          <a:p>
            <a:pPr algn="ctr"/>
            <a:r>
              <a:rPr lang="en-GB" sz="2200" smtClean="0">
                <a:solidFill>
                  <a:srgbClr val="FF0000"/>
                </a:solidFill>
                <a:ea typeface="Calibri" panose="020F0502020204030204" pitchFamily="34" charset="0"/>
              </a:rPr>
              <a:t>không thay đổi</a:t>
            </a:r>
            <a:endParaRPr lang="en-US" sz="22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7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1146024" y="530725"/>
            <a:ext cx="3413943" cy="1028700"/>
          </a:xfrm>
          <a:prstGeom prst="rect">
            <a:avLst/>
          </a:prstGeom>
        </p:spPr>
        <p:txBody>
          <a:bodyPr spcFirstLastPara="1" wrap="square" lIns="91425" tIns="91425" rIns="91425" bIns="91425" anchor="ctr" anchorCtr="0">
            <a:noAutofit/>
          </a:bodyPr>
          <a:lstStyle/>
          <a:p>
            <a:pPr algn="just">
              <a:lnSpc>
                <a:spcPct val="120000"/>
              </a:lnSpc>
              <a:spcBef>
                <a:spcPts val="600"/>
              </a:spcBef>
              <a:spcAft>
                <a:spcPts val="600"/>
              </a:spcAft>
            </a:pPr>
            <a:r>
              <a:rPr lang="en-GB" sz="2400" smtClean="0">
                <a:latin typeface="Arial" panose="020B0604020202020204" pitchFamily="34" charset="0"/>
                <a:cs typeface="Arial" panose="020B0604020202020204" pitchFamily="34" charset="0"/>
              </a:rPr>
              <a:t>Kết quả TN2</a:t>
            </a:r>
            <a:endParaRPr lang="en-GB" sz="2400">
              <a:latin typeface="Arial" panose="020B0604020202020204" pitchFamily="34" charset="0"/>
              <a:cs typeface="Arial" panose="020B0604020202020204" pitchFamily="34" charset="0"/>
            </a:endParaRPr>
          </a:p>
        </p:txBody>
      </p:sp>
      <p:sp>
        <p:nvSpPr>
          <p:cNvPr id="269" name="Google Shape;269;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grpSp>
        <p:nvGrpSpPr>
          <p:cNvPr id="11" name="Google Shape;242;p17"/>
          <p:cNvGrpSpPr/>
          <p:nvPr/>
        </p:nvGrpSpPr>
        <p:grpSpPr>
          <a:xfrm>
            <a:off x="298150" y="907009"/>
            <a:ext cx="257118" cy="276131"/>
            <a:chOff x="611175" y="2326900"/>
            <a:chExt cx="362700" cy="389575"/>
          </a:xfrm>
        </p:grpSpPr>
        <p:sp>
          <p:nvSpPr>
            <p:cNvPr id="12" name="Google Shape;243;p17"/>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 name="Google Shape;244;p17"/>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Google Shape;245;p17"/>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 name="Google Shape;246;p17"/>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3" name="Rectangle 2"/>
          <p:cNvSpPr/>
          <p:nvPr/>
        </p:nvSpPr>
        <p:spPr>
          <a:xfrm>
            <a:off x="1633336" y="2304663"/>
            <a:ext cx="6351566" cy="189590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35000"/>
              </a:lnSpc>
              <a:spcBef>
                <a:spcPts val="600"/>
              </a:spcBef>
              <a:spcAft>
                <a:spcPts val="600"/>
              </a:spcAft>
            </a:pPr>
            <a:r>
              <a:rPr lang="en-GB" sz="2400" b="1" smtClean="0">
                <a:latin typeface="Arial" panose="020B0604020202020204" pitchFamily="34" charset="0"/>
                <a:ea typeface="Calibri" panose="020F0502020204030204" pitchFamily="34" charset="0"/>
                <a:cs typeface="Arial" panose="020B0604020202020204" pitchFamily="34" charset="0"/>
              </a:rPr>
              <a:t>Nhận xét: </a:t>
            </a:r>
            <a:endParaRPr lang="en-US" sz="2400" b="1" smtClean="0">
              <a:latin typeface="Arial" panose="020B0604020202020204" pitchFamily="34" charset="0"/>
              <a:ea typeface="Calibri" panose="020F0502020204030204" pitchFamily="34" charset="0"/>
              <a:cs typeface="Arial" panose="020B0604020202020204" pitchFamily="34" charset="0"/>
            </a:endParaRPr>
          </a:p>
          <a:p>
            <a:pPr>
              <a:lnSpc>
                <a:spcPct val="135000"/>
              </a:lnSpc>
              <a:spcBef>
                <a:spcPts val="600"/>
              </a:spcBef>
              <a:spcAft>
                <a:spcPts val="600"/>
              </a:spcAft>
            </a:pPr>
            <a:r>
              <a:rPr lang="en-US" sz="2400" smtClean="0">
                <a:latin typeface="Arial" panose="020B0604020202020204" pitchFamily="34" charset="0"/>
                <a:ea typeface="Calibri" panose="020F0502020204030204" pitchFamily="34" charset="0"/>
                <a:cs typeface="Arial" panose="020B0604020202020204" pitchFamily="34" charset="0"/>
              </a:rPr>
              <a:t>………….. tan </a:t>
            </a:r>
            <a:r>
              <a:rPr lang="en-US" sz="2400">
                <a:latin typeface="Arial" panose="020B0604020202020204" pitchFamily="34" charset="0"/>
                <a:ea typeface="Calibri" panose="020F0502020204030204" pitchFamily="34" charset="0"/>
                <a:cs typeface="Arial" panose="020B0604020202020204" pitchFamily="34" charset="0"/>
              </a:rPr>
              <a:t>trong nước</a:t>
            </a:r>
            <a:r>
              <a:rPr lang="en-US" sz="2400">
                <a:latin typeface="Arial" panose="020B0604020202020204" pitchFamily="34" charset="0"/>
                <a:ea typeface="Calibri" panose="020F0502020204030204" pitchFamily="34" charset="0"/>
                <a:cs typeface="Arial" panose="020B0604020202020204" pitchFamily="34" charset="0"/>
              </a:rPr>
              <a:t>. </a:t>
            </a:r>
            <a:endParaRPr lang="en-US" sz="2400" smtClean="0">
              <a:latin typeface="Arial" panose="020B0604020202020204" pitchFamily="34" charset="0"/>
              <a:ea typeface="Calibri" panose="020F0502020204030204" pitchFamily="34" charset="0"/>
              <a:cs typeface="Arial" panose="020B0604020202020204" pitchFamily="34" charset="0"/>
            </a:endParaRPr>
          </a:p>
          <a:p>
            <a:pPr>
              <a:lnSpc>
                <a:spcPct val="135000"/>
              </a:lnSpc>
              <a:spcBef>
                <a:spcPts val="600"/>
              </a:spcBef>
              <a:spcAft>
                <a:spcPts val="600"/>
              </a:spcAft>
            </a:pPr>
            <a:r>
              <a:rPr lang="en-US" sz="2400" smtClean="0">
                <a:latin typeface="Arial" panose="020B0604020202020204" pitchFamily="34" charset="0"/>
                <a:ea typeface="Calibri" panose="020F0502020204030204" pitchFamily="34" charset="0"/>
                <a:cs typeface="Arial" panose="020B0604020202020204" pitchFamily="34" charset="0"/>
              </a:rPr>
              <a:t>……………. không </a:t>
            </a:r>
            <a:r>
              <a:rPr lang="en-US" sz="2400">
                <a:latin typeface="Arial" panose="020B0604020202020204" pitchFamily="34" charset="0"/>
                <a:ea typeface="Calibri" panose="020F0502020204030204" pitchFamily="34" charset="0"/>
                <a:cs typeface="Arial" panose="020B0604020202020204" pitchFamily="34" charset="0"/>
              </a:rPr>
              <a:t>tan trong nước</a:t>
            </a:r>
            <a:endParaRPr lang="en-US" sz="2400">
              <a:latin typeface="Arial" panose="020B0604020202020204" pitchFamily="34" charset="0"/>
              <a:cs typeface="Arial" panose="020B0604020202020204" pitchFamily="34" charset="0"/>
            </a:endParaRPr>
          </a:p>
        </p:txBody>
      </p:sp>
      <p:sp>
        <p:nvSpPr>
          <p:cNvPr id="18" name="Rectangle 17"/>
          <p:cNvSpPr/>
          <p:nvPr/>
        </p:nvSpPr>
        <p:spPr>
          <a:xfrm>
            <a:off x="1328001" y="2959546"/>
            <a:ext cx="2176947" cy="461665"/>
          </a:xfrm>
          <a:prstGeom prst="rect">
            <a:avLst/>
          </a:prstGeom>
        </p:spPr>
        <p:txBody>
          <a:bodyPr wrap="square">
            <a:spAutoFit/>
          </a:bodyPr>
          <a:lstStyle/>
          <a:p>
            <a:pPr algn="ctr"/>
            <a:r>
              <a:rPr lang="en-GB" sz="2400" smtClean="0">
                <a:solidFill>
                  <a:srgbClr val="FF0000"/>
                </a:solidFill>
                <a:ea typeface="Calibri" panose="020F0502020204030204" pitchFamily="34" charset="0"/>
              </a:rPr>
              <a:t>Muối ăn</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1328001" y="3580056"/>
            <a:ext cx="2176947" cy="461665"/>
          </a:xfrm>
          <a:prstGeom prst="rect">
            <a:avLst/>
          </a:prstGeom>
        </p:spPr>
        <p:txBody>
          <a:bodyPr wrap="square">
            <a:spAutoFit/>
          </a:bodyPr>
          <a:lstStyle/>
          <a:p>
            <a:pPr algn="ctr"/>
            <a:r>
              <a:rPr lang="en-GB" sz="2400" smtClean="0">
                <a:solidFill>
                  <a:srgbClr val="FF0000"/>
                </a:solidFill>
                <a:ea typeface="Calibri" panose="020F0502020204030204" pitchFamily="34" charset="0"/>
              </a:rPr>
              <a:t>Dầu ăn</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1146024" y="530725"/>
            <a:ext cx="3425975" cy="1028700"/>
          </a:xfrm>
          <a:prstGeom prst="rect">
            <a:avLst/>
          </a:prstGeom>
        </p:spPr>
        <p:txBody>
          <a:bodyPr spcFirstLastPara="1" wrap="square" lIns="91425" tIns="91425" rIns="91425" bIns="91425" anchor="ctr" anchorCtr="0">
            <a:noAutofit/>
          </a:bodyPr>
          <a:lstStyle/>
          <a:p>
            <a:pPr algn="just">
              <a:lnSpc>
                <a:spcPct val="120000"/>
              </a:lnSpc>
              <a:spcBef>
                <a:spcPts val="600"/>
              </a:spcBef>
              <a:spcAft>
                <a:spcPts val="600"/>
              </a:spcAft>
            </a:pPr>
            <a:r>
              <a:rPr lang="en-GB" sz="2400" smtClean="0">
                <a:latin typeface="Arial" panose="020B0604020202020204" pitchFamily="34" charset="0"/>
                <a:cs typeface="Arial" panose="020B0604020202020204" pitchFamily="34" charset="0"/>
              </a:rPr>
              <a:t>Kết quả TN3</a:t>
            </a:r>
            <a:endParaRPr lang="en-US" sz="2400">
              <a:latin typeface="Arial" panose="020B0604020202020204" pitchFamily="34" charset="0"/>
              <a:cs typeface="Arial" panose="020B0604020202020204" pitchFamily="34" charset="0"/>
            </a:endParaRPr>
          </a:p>
        </p:txBody>
      </p:sp>
      <p:sp>
        <p:nvSpPr>
          <p:cNvPr id="269" name="Google Shape;269;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grpSp>
        <p:nvGrpSpPr>
          <p:cNvPr id="11" name="Google Shape;242;p17"/>
          <p:cNvGrpSpPr/>
          <p:nvPr/>
        </p:nvGrpSpPr>
        <p:grpSpPr>
          <a:xfrm>
            <a:off x="298150" y="907009"/>
            <a:ext cx="257118" cy="276131"/>
            <a:chOff x="611175" y="2326900"/>
            <a:chExt cx="362700" cy="389575"/>
          </a:xfrm>
        </p:grpSpPr>
        <p:sp>
          <p:nvSpPr>
            <p:cNvPr id="12" name="Google Shape;243;p17"/>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 name="Google Shape;244;p17"/>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Google Shape;245;p17"/>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 name="Google Shape;246;p17"/>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9" name="Rectangle 8"/>
          <p:cNvSpPr/>
          <p:nvPr/>
        </p:nvSpPr>
        <p:spPr>
          <a:xfrm>
            <a:off x="420208" y="1660631"/>
            <a:ext cx="8410041" cy="90794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spcBef>
                <a:spcPts val="300"/>
              </a:spcBef>
              <a:spcAft>
                <a:spcPts val="300"/>
              </a:spcAft>
            </a:pPr>
            <a:r>
              <a:rPr lang="en-US" sz="2000" b="1" smtClean="0">
                <a:latin typeface="Arial" panose="020B0604020202020204" pitchFamily="34" charset="0"/>
                <a:ea typeface="Calibri" panose="020F0502020204030204" pitchFamily="34" charset="0"/>
                <a:cs typeface="Arial" panose="020B0604020202020204" pitchFamily="34" charset="0"/>
              </a:rPr>
              <a:t>Khi tiến hành thí nghiệm có những quá trình nào xảy ra?</a:t>
            </a:r>
          </a:p>
          <a:p>
            <a:pPr>
              <a:lnSpc>
                <a:spcPct val="120000"/>
              </a:lnSpc>
              <a:spcBef>
                <a:spcPts val="300"/>
              </a:spcBef>
              <a:spcAft>
                <a:spcPts val="300"/>
              </a:spcAft>
            </a:pPr>
            <a:r>
              <a:rPr lang="en-US" sz="2000" smtClean="0">
                <a:latin typeface="Arial" panose="020B0604020202020204" pitchFamily="34" charset="0"/>
                <a:ea typeface="Calibri" panose="020F0502020204030204" pitchFamily="34" charset="0"/>
                <a:cs typeface="Arial" panose="020B0604020202020204" pitchFamily="34" charset="0"/>
              </a:rPr>
              <a:t>Trả lời: ….. </a:t>
            </a:r>
          </a:p>
        </p:txBody>
      </p:sp>
      <p:sp>
        <p:nvSpPr>
          <p:cNvPr id="10" name="Rectangle 9"/>
          <p:cNvSpPr/>
          <p:nvPr/>
        </p:nvSpPr>
        <p:spPr>
          <a:xfrm>
            <a:off x="373864" y="2832070"/>
            <a:ext cx="8456385" cy="9079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20000"/>
              </a:lnSpc>
              <a:spcBef>
                <a:spcPts val="300"/>
              </a:spcBef>
              <a:spcAft>
                <a:spcPts val="300"/>
              </a:spcAft>
            </a:pPr>
            <a:r>
              <a:rPr lang="en-US" sz="2000" b="1" smtClean="0">
                <a:latin typeface="Arial" panose="020B0604020202020204" pitchFamily="34" charset="0"/>
                <a:ea typeface="Calibri" panose="020F0502020204030204" pitchFamily="34" charset="0"/>
                <a:cs typeface="Arial" panose="020B0604020202020204" pitchFamily="34" charset="0"/>
              </a:rPr>
              <a:t>Trong các quá trình làm thí nghiệm có tạo thành chất mới không?</a:t>
            </a:r>
          </a:p>
          <a:p>
            <a:pPr>
              <a:lnSpc>
                <a:spcPct val="120000"/>
              </a:lnSpc>
              <a:spcBef>
                <a:spcPts val="300"/>
              </a:spcBef>
              <a:spcAft>
                <a:spcPts val="300"/>
              </a:spcAft>
            </a:pPr>
            <a:r>
              <a:rPr lang="en-US" sz="2000" smtClean="0">
                <a:latin typeface="Arial" panose="020B0604020202020204" pitchFamily="34" charset="0"/>
                <a:ea typeface="Calibri" panose="020F0502020204030204" pitchFamily="34" charset="0"/>
                <a:cs typeface="Arial" panose="020B0604020202020204" pitchFamily="34" charset="0"/>
              </a:rPr>
              <a:t>Trả lời: …… </a:t>
            </a:r>
          </a:p>
        </p:txBody>
      </p:sp>
      <p:sp>
        <p:nvSpPr>
          <p:cNvPr id="16" name="Rectangle 15"/>
          <p:cNvSpPr/>
          <p:nvPr/>
        </p:nvSpPr>
        <p:spPr>
          <a:xfrm>
            <a:off x="426708" y="4051023"/>
            <a:ext cx="8456385" cy="9079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spcBef>
                <a:spcPts val="300"/>
              </a:spcBef>
              <a:spcAft>
                <a:spcPts val="300"/>
              </a:spcAft>
            </a:pPr>
            <a:r>
              <a:rPr lang="en-GB" sz="2000" b="1" smtClean="0">
                <a:latin typeface="Arial" panose="020B0604020202020204" pitchFamily="34" charset="0"/>
                <a:ea typeface="Calibri" panose="020F0502020204030204" pitchFamily="34" charset="0"/>
                <a:cs typeface="Arial" panose="020B0604020202020204" pitchFamily="34" charset="0"/>
              </a:rPr>
              <a:t>Quá trình nào thể hiện tính chất vật lí, tính chất hóa học của đường?</a:t>
            </a:r>
            <a:endParaRPr lang="en-US" sz="2000" b="1" smtClean="0">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300"/>
              </a:spcBef>
              <a:spcAft>
                <a:spcPts val="300"/>
              </a:spcAft>
            </a:pPr>
            <a:r>
              <a:rPr lang="en-US" sz="2000" smtClean="0">
                <a:latin typeface="Arial" panose="020B0604020202020204" pitchFamily="34" charset="0"/>
                <a:ea typeface="Calibri" panose="020F0502020204030204" pitchFamily="34" charset="0"/>
                <a:cs typeface="Arial" panose="020B0604020202020204" pitchFamily="34" charset="0"/>
              </a:rPr>
              <a:t>Trả lời:……………</a:t>
            </a:r>
          </a:p>
        </p:txBody>
      </p:sp>
      <p:sp>
        <p:nvSpPr>
          <p:cNvPr id="17" name="Rectangle 16"/>
          <p:cNvSpPr/>
          <p:nvPr/>
        </p:nvSpPr>
        <p:spPr>
          <a:xfrm>
            <a:off x="1235536" y="2139214"/>
            <a:ext cx="7647557" cy="400110"/>
          </a:xfrm>
          <a:prstGeom prst="rect">
            <a:avLst/>
          </a:prstGeom>
        </p:spPr>
        <p:txBody>
          <a:bodyPr wrap="square">
            <a:spAutoFit/>
          </a:bodyPr>
          <a:lstStyle/>
          <a:p>
            <a:pPr algn="just"/>
            <a:r>
              <a:rPr lang="en-GB" sz="2000" smtClean="0">
                <a:solidFill>
                  <a:srgbClr val="FF0000"/>
                </a:solidFill>
                <a:ea typeface="Calibri" panose="020F0502020204030204" pitchFamily="34" charset="0"/>
              </a:rPr>
              <a:t>Đường nóng chảy, ngả màu vàng sẫm </a:t>
            </a:r>
            <a:r>
              <a:rPr lang="en-GB" sz="2000" smtClean="0">
                <a:solidFill>
                  <a:srgbClr val="FF0000"/>
                </a:solidFill>
                <a:ea typeface="Calibri" panose="020F0502020204030204" pitchFamily="34" charset="0"/>
                <a:sym typeface="Symbol Tiger" panose="05050102010706020507" pitchFamily="18" charset="2"/>
              </a:rPr>
              <a:t> </a:t>
            </a:r>
            <a:r>
              <a:rPr lang="en-GB" sz="2000" smtClean="0">
                <a:solidFill>
                  <a:srgbClr val="FF0000"/>
                </a:solidFill>
                <a:ea typeface="Calibri" panose="020F0502020204030204" pitchFamily="34" charset="0"/>
              </a:rPr>
              <a:t>chất rắn màu đen.</a:t>
            </a: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1354808" y="3295352"/>
            <a:ext cx="1667863" cy="400110"/>
          </a:xfrm>
          <a:prstGeom prst="rect">
            <a:avLst/>
          </a:prstGeom>
        </p:spPr>
        <p:txBody>
          <a:bodyPr wrap="square">
            <a:spAutoFit/>
          </a:bodyPr>
          <a:lstStyle/>
          <a:p>
            <a:pPr algn="just"/>
            <a:r>
              <a:rPr lang="en-GB" sz="2000" smtClean="0">
                <a:solidFill>
                  <a:srgbClr val="FF0000"/>
                </a:solidFill>
                <a:ea typeface="Calibri" panose="020F0502020204030204" pitchFamily="34" charset="0"/>
              </a:rPr>
              <a:t>Có</a:t>
            </a: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1235536" y="4460567"/>
            <a:ext cx="7779905" cy="400110"/>
          </a:xfrm>
          <a:prstGeom prst="rect">
            <a:avLst/>
          </a:prstGeom>
        </p:spPr>
        <p:txBody>
          <a:bodyPr wrap="square">
            <a:spAutoFit/>
          </a:bodyPr>
          <a:lstStyle/>
          <a:p>
            <a:pPr algn="just"/>
            <a:r>
              <a:rPr lang="en-GB" sz="2000" smtClean="0">
                <a:solidFill>
                  <a:srgbClr val="FF0000"/>
                </a:solidFill>
                <a:ea typeface="Calibri" panose="020F0502020204030204" pitchFamily="34" charset="0"/>
              </a:rPr>
              <a:t>Tính chất vật lí: nóng chảy;  Tính chất hóa học: quá trình còn lại</a:t>
            </a: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6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grpSp>
        <p:nvGrpSpPr>
          <p:cNvPr id="34" name="Group 33"/>
          <p:cNvGrpSpPr/>
          <p:nvPr/>
        </p:nvGrpSpPr>
        <p:grpSpPr>
          <a:xfrm>
            <a:off x="406434" y="553453"/>
            <a:ext cx="8296068" cy="3741820"/>
            <a:chOff x="305454" y="601580"/>
            <a:chExt cx="8296068" cy="3741820"/>
          </a:xfrm>
        </p:grpSpPr>
        <p:sp>
          <p:nvSpPr>
            <p:cNvPr id="35" name="Freeform 34"/>
            <p:cNvSpPr/>
            <p:nvPr/>
          </p:nvSpPr>
          <p:spPr>
            <a:xfrm>
              <a:off x="7400775" y="2292070"/>
              <a:ext cx="600373" cy="285723"/>
            </a:xfrm>
            <a:custGeom>
              <a:avLst/>
              <a:gdLst/>
              <a:ahLst/>
              <a:cxnLst/>
              <a:rect l="0" t="0" r="0" b="0"/>
              <a:pathLst>
                <a:path>
                  <a:moveTo>
                    <a:pt x="0" y="0"/>
                  </a:moveTo>
                  <a:lnTo>
                    <a:pt x="0" y="194711"/>
                  </a:lnTo>
                  <a:lnTo>
                    <a:pt x="600373" y="194711"/>
                  </a:lnTo>
                  <a:lnTo>
                    <a:pt x="600373"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6" name="Freeform 35"/>
            <p:cNvSpPr/>
            <p:nvPr/>
          </p:nvSpPr>
          <p:spPr>
            <a:xfrm>
              <a:off x="6800402" y="2292070"/>
              <a:ext cx="600373" cy="285723"/>
            </a:xfrm>
            <a:custGeom>
              <a:avLst/>
              <a:gdLst/>
              <a:ahLst/>
              <a:cxnLst/>
              <a:rect l="0" t="0" r="0" b="0"/>
              <a:pathLst>
                <a:path>
                  <a:moveTo>
                    <a:pt x="600373" y="0"/>
                  </a:moveTo>
                  <a:lnTo>
                    <a:pt x="600373" y="194711"/>
                  </a:lnTo>
                  <a:lnTo>
                    <a:pt x="0" y="194711"/>
                  </a:lnTo>
                  <a:lnTo>
                    <a:pt x="0"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7" name="Freeform 36"/>
            <p:cNvSpPr/>
            <p:nvPr/>
          </p:nvSpPr>
          <p:spPr>
            <a:xfrm>
              <a:off x="5299469" y="1382505"/>
              <a:ext cx="2101306" cy="285723"/>
            </a:xfrm>
            <a:custGeom>
              <a:avLst/>
              <a:gdLst/>
              <a:ahLst/>
              <a:cxnLst/>
              <a:rect l="0" t="0" r="0" b="0"/>
              <a:pathLst>
                <a:path>
                  <a:moveTo>
                    <a:pt x="0" y="0"/>
                  </a:moveTo>
                  <a:lnTo>
                    <a:pt x="0" y="194711"/>
                  </a:lnTo>
                  <a:lnTo>
                    <a:pt x="2101306" y="194711"/>
                  </a:lnTo>
                  <a:lnTo>
                    <a:pt x="2101306" y="28572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8" name="Freeform 37"/>
            <p:cNvSpPr/>
            <p:nvPr/>
          </p:nvSpPr>
          <p:spPr>
            <a:xfrm>
              <a:off x="3198162" y="2292070"/>
              <a:ext cx="2401493" cy="285723"/>
            </a:xfrm>
            <a:custGeom>
              <a:avLst/>
              <a:gdLst/>
              <a:ahLst/>
              <a:cxnLst/>
              <a:rect l="0" t="0" r="0" b="0"/>
              <a:pathLst>
                <a:path>
                  <a:moveTo>
                    <a:pt x="0" y="0"/>
                  </a:moveTo>
                  <a:lnTo>
                    <a:pt x="0" y="194711"/>
                  </a:lnTo>
                  <a:lnTo>
                    <a:pt x="2401493" y="194711"/>
                  </a:lnTo>
                  <a:lnTo>
                    <a:pt x="2401493"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9" name="Freeform 38"/>
            <p:cNvSpPr/>
            <p:nvPr/>
          </p:nvSpPr>
          <p:spPr>
            <a:xfrm>
              <a:off x="3198162" y="2292070"/>
              <a:ext cx="1200746" cy="285723"/>
            </a:xfrm>
            <a:custGeom>
              <a:avLst/>
              <a:gdLst/>
              <a:ahLst/>
              <a:cxnLst/>
              <a:rect l="0" t="0" r="0" b="0"/>
              <a:pathLst>
                <a:path>
                  <a:moveTo>
                    <a:pt x="0" y="0"/>
                  </a:moveTo>
                  <a:lnTo>
                    <a:pt x="0" y="194711"/>
                  </a:lnTo>
                  <a:lnTo>
                    <a:pt x="1200746" y="194711"/>
                  </a:lnTo>
                  <a:lnTo>
                    <a:pt x="1200746"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0" name="Freeform 39"/>
            <p:cNvSpPr/>
            <p:nvPr/>
          </p:nvSpPr>
          <p:spPr>
            <a:xfrm>
              <a:off x="3152442" y="2292070"/>
              <a:ext cx="91440" cy="285723"/>
            </a:xfrm>
            <a:custGeom>
              <a:avLst/>
              <a:gdLst/>
              <a:ahLst/>
              <a:cxnLst/>
              <a:rect l="0" t="0" r="0" b="0"/>
              <a:pathLst>
                <a:path>
                  <a:moveTo>
                    <a:pt x="45720" y="0"/>
                  </a:moveTo>
                  <a:lnTo>
                    <a:pt x="45720"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1" name="Freeform 40"/>
            <p:cNvSpPr/>
            <p:nvPr/>
          </p:nvSpPr>
          <p:spPr>
            <a:xfrm>
              <a:off x="1997415" y="2292070"/>
              <a:ext cx="1200746" cy="285723"/>
            </a:xfrm>
            <a:custGeom>
              <a:avLst/>
              <a:gdLst/>
              <a:ahLst/>
              <a:cxnLst/>
              <a:rect l="0" t="0" r="0" b="0"/>
              <a:pathLst>
                <a:path>
                  <a:moveTo>
                    <a:pt x="1200746" y="0"/>
                  </a:moveTo>
                  <a:lnTo>
                    <a:pt x="1200746" y="194711"/>
                  </a:lnTo>
                  <a:lnTo>
                    <a:pt x="0" y="194711"/>
                  </a:lnTo>
                  <a:lnTo>
                    <a:pt x="0"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2" name="Freeform 41"/>
            <p:cNvSpPr/>
            <p:nvPr/>
          </p:nvSpPr>
          <p:spPr>
            <a:xfrm>
              <a:off x="796668" y="2292070"/>
              <a:ext cx="2401493" cy="285723"/>
            </a:xfrm>
            <a:custGeom>
              <a:avLst/>
              <a:gdLst/>
              <a:ahLst/>
              <a:cxnLst/>
              <a:rect l="0" t="0" r="0" b="0"/>
              <a:pathLst>
                <a:path>
                  <a:moveTo>
                    <a:pt x="2401493" y="0"/>
                  </a:moveTo>
                  <a:lnTo>
                    <a:pt x="2401493" y="194711"/>
                  </a:lnTo>
                  <a:lnTo>
                    <a:pt x="0" y="194711"/>
                  </a:lnTo>
                  <a:lnTo>
                    <a:pt x="0" y="28572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3" name="Freeform 42"/>
            <p:cNvSpPr/>
            <p:nvPr/>
          </p:nvSpPr>
          <p:spPr>
            <a:xfrm>
              <a:off x="3198162" y="1382505"/>
              <a:ext cx="2101306" cy="285723"/>
            </a:xfrm>
            <a:custGeom>
              <a:avLst/>
              <a:gdLst/>
              <a:ahLst/>
              <a:cxnLst/>
              <a:rect l="0" t="0" r="0" b="0"/>
              <a:pathLst>
                <a:path>
                  <a:moveTo>
                    <a:pt x="2101306" y="0"/>
                  </a:moveTo>
                  <a:lnTo>
                    <a:pt x="2101306" y="194711"/>
                  </a:lnTo>
                  <a:lnTo>
                    <a:pt x="0" y="194711"/>
                  </a:lnTo>
                  <a:lnTo>
                    <a:pt x="0" y="28572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4" name="Rounded Rectangle 43"/>
            <p:cNvSpPr/>
            <p:nvPr/>
          </p:nvSpPr>
          <p:spPr>
            <a:xfrm>
              <a:off x="4121230" y="601580"/>
              <a:ext cx="1669454" cy="78092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Freeform 44"/>
            <p:cNvSpPr/>
            <p:nvPr/>
          </p:nvSpPr>
          <p:spPr>
            <a:xfrm>
              <a:off x="4230389" y="705281"/>
              <a:ext cx="1669454" cy="780924"/>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chất của chất</a:t>
              </a:r>
              <a:endParaRPr lang="en-US" sz="2000" kern="1200"/>
            </a:p>
          </p:txBody>
        </p:sp>
        <p:sp>
          <p:nvSpPr>
            <p:cNvPr id="46" name="Rounded Rectangle 45"/>
            <p:cNvSpPr/>
            <p:nvPr/>
          </p:nvSpPr>
          <p:spPr>
            <a:xfrm>
              <a:off x="2045880" y="1616378"/>
              <a:ext cx="2183176" cy="62384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7" name="Freeform 46"/>
            <p:cNvSpPr/>
            <p:nvPr/>
          </p:nvSpPr>
          <p:spPr>
            <a:xfrm>
              <a:off x="2167267" y="1720079"/>
              <a:ext cx="2183176" cy="623842"/>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chất vật lí</a:t>
              </a:r>
            </a:p>
          </p:txBody>
        </p:sp>
        <p:sp>
          <p:nvSpPr>
            <p:cNvPr id="48" name="Rounded Rectangle 47"/>
            <p:cNvSpPr/>
            <p:nvPr/>
          </p:nvSpPr>
          <p:spPr>
            <a:xfrm>
              <a:off x="305454" y="2577792"/>
              <a:ext cx="982429" cy="166190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9" name="Freeform 48"/>
            <p:cNvSpPr/>
            <p:nvPr/>
          </p:nvSpPr>
          <p:spPr>
            <a:xfrm>
              <a:off x="414613" y="2681493"/>
              <a:ext cx="982429" cy="1661907"/>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Thể (rắn, lỏng , khí)</a:t>
              </a:r>
              <a:endParaRPr lang="en-US" sz="2000" kern="1200"/>
            </a:p>
          </p:txBody>
        </p:sp>
        <p:sp>
          <p:nvSpPr>
            <p:cNvPr id="50" name="Rounded Rectangle 49"/>
            <p:cNvSpPr/>
            <p:nvPr/>
          </p:nvSpPr>
          <p:spPr>
            <a:xfrm>
              <a:off x="1442763" y="2577792"/>
              <a:ext cx="1045867" cy="166190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1" name="Freeform 50"/>
            <p:cNvSpPr/>
            <p:nvPr/>
          </p:nvSpPr>
          <p:spPr>
            <a:xfrm>
              <a:off x="1551921" y="2681493"/>
              <a:ext cx="1045867" cy="1661907"/>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Màu sắc, mùi vị, hình dạng,….</a:t>
              </a:r>
              <a:endParaRPr lang="en-US" sz="2000" kern="1200"/>
            </a:p>
          </p:txBody>
        </p:sp>
        <p:sp>
          <p:nvSpPr>
            <p:cNvPr id="52" name="Rounded Rectangle 51"/>
            <p:cNvSpPr/>
            <p:nvPr/>
          </p:nvSpPr>
          <p:spPr>
            <a:xfrm>
              <a:off x="2706947" y="2577793"/>
              <a:ext cx="982429" cy="166190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3" name="Freeform 52"/>
            <p:cNvSpPr/>
            <p:nvPr/>
          </p:nvSpPr>
          <p:spPr>
            <a:xfrm>
              <a:off x="2816106" y="2681494"/>
              <a:ext cx="982429" cy="1661906"/>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tan trong nước</a:t>
              </a:r>
              <a:endParaRPr lang="en-US" sz="2000" kern="1200"/>
            </a:p>
          </p:txBody>
        </p:sp>
        <p:sp>
          <p:nvSpPr>
            <p:cNvPr id="54" name="Rounded Rectangle 53"/>
            <p:cNvSpPr/>
            <p:nvPr/>
          </p:nvSpPr>
          <p:spPr>
            <a:xfrm>
              <a:off x="3907694" y="2577793"/>
              <a:ext cx="982429" cy="166190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5" name="Freeform 54"/>
            <p:cNvSpPr/>
            <p:nvPr/>
          </p:nvSpPr>
          <p:spPr>
            <a:xfrm>
              <a:off x="4016853" y="2681494"/>
              <a:ext cx="982429" cy="1661906"/>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nóng chảy, sôi</a:t>
              </a:r>
            </a:p>
          </p:txBody>
        </p:sp>
        <p:sp>
          <p:nvSpPr>
            <p:cNvPr id="56" name="Rounded Rectangle 55"/>
            <p:cNvSpPr/>
            <p:nvPr/>
          </p:nvSpPr>
          <p:spPr>
            <a:xfrm>
              <a:off x="5108441" y="2577793"/>
              <a:ext cx="982429" cy="166190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Freeform 56"/>
            <p:cNvSpPr/>
            <p:nvPr/>
          </p:nvSpPr>
          <p:spPr>
            <a:xfrm>
              <a:off x="5217600" y="2681494"/>
              <a:ext cx="982429" cy="1661906"/>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dẫn điện, dẫn nhiệt</a:t>
              </a:r>
            </a:p>
          </p:txBody>
        </p:sp>
        <p:sp>
          <p:nvSpPr>
            <p:cNvPr id="58" name="Rounded Rectangle 57"/>
            <p:cNvSpPr/>
            <p:nvPr/>
          </p:nvSpPr>
          <p:spPr>
            <a:xfrm>
              <a:off x="6045149" y="1668228"/>
              <a:ext cx="2447214" cy="623842"/>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9" name="Freeform 58"/>
            <p:cNvSpPr/>
            <p:nvPr/>
          </p:nvSpPr>
          <p:spPr>
            <a:xfrm>
              <a:off x="6154308" y="1771929"/>
              <a:ext cx="2447214" cy="623842"/>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Tính chất hóa học</a:t>
              </a:r>
              <a:endParaRPr lang="en-US" sz="2000" kern="1200"/>
            </a:p>
          </p:txBody>
        </p:sp>
        <p:sp>
          <p:nvSpPr>
            <p:cNvPr id="60" name="Rounded Rectangle 59"/>
            <p:cNvSpPr/>
            <p:nvPr/>
          </p:nvSpPr>
          <p:spPr>
            <a:xfrm>
              <a:off x="6309188" y="2577792"/>
              <a:ext cx="982429" cy="1558205"/>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1" name="Freeform 60"/>
            <p:cNvSpPr/>
            <p:nvPr/>
          </p:nvSpPr>
          <p:spPr>
            <a:xfrm>
              <a:off x="6418346" y="2681493"/>
              <a:ext cx="982429" cy="1558205"/>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Chất bị phân hủy</a:t>
              </a:r>
              <a:endParaRPr lang="en-US" sz="2000" kern="1200"/>
            </a:p>
          </p:txBody>
        </p:sp>
        <p:sp>
          <p:nvSpPr>
            <p:cNvPr id="62" name="Rounded Rectangle 61"/>
            <p:cNvSpPr/>
            <p:nvPr/>
          </p:nvSpPr>
          <p:spPr>
            <a:xfrm>
              <a:off x="7509934" y="2577793"/>
              <a:ext cx="982429" cy="15582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3" name="Freeform 62"/>
            <p:cNvSpPr/>
            <p:nvPr/>
          </p:nvSpPr>
          <p:spPr>
            <a:xfrm>
              <a:off x="7619093" y="2681494"/>
              <a:ext cx="982429" cy="1558204"/>
            </a:xfrm>
            <a:custGeom>
              <a:avLst/>
              <a:gdLst>
                <a:gd name="connsiteX0" fmla="*/ 0 w 982429"/>
                <a:gd name="connsiteY0" fmla="*/ 62384 h 623842"/>
                <a:gd name="connsiteX1" fmla="*/ 62384 w 982429"/>
                <a:gd name="connsiteY1" fmla="*/ 0 h 623842"/>
                <a:gd name="connsiteX2" fmla="*/ 920045 w 982429"/>
                <a:gd name="connsiteY2" fmla="*/ 0 h 623842"/>
                <a:gd name="connsiteX3" fmla="*/ 982429 w 982429"/>
                <a:gd name="connsiteY3" fmla="*/ 62384 h 623842"/>
                <a:gd name="connsiteX4" fmla="*/ 982429 w 982429"/>
                <a:gd name="connsiteY4" fmla="*/ 561458 h 623842"/>
                <a:gd name="connsiteX5" fmla="*/ 920045 w 982429"/>
                <a:gd name="connsiteY5" fmla="*/ 623842 h 623842"/>
                <a:gd name="connsiteX6" fmla="*/ 62384 w 982429"/>
                <a:gd name="connsiteY6" fmla="*/ 623842 h 623842"/>
                <a:gd name="connsiteX7" fmla="*/ 0 w 982429"/>
                <a:gd name="connsiteY7" fmla="*/ 561458 h 623842"/>
                <a:gd name="connsiteX8" fmla="*/ 0 w 982429"/>
                <a:gd name="connsiteY8" fmla="*/ 62384 h 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429" h="623842">
                  <a:moveTo>
                    <a:pt x="0" y="62384"/>
                  </a:moveTo>
                  <a:cubicBezTo>
                    <a:pt x="0" y="27930"/>
                    <a:pt x="27930" y="0"/>
                    <a:pt x="62384" y="0"/>
                  </a:cubicBezTo>
                  <a:lnTo>
                    <a:pt x="920045" y="0"/>
                  </a:lnTo>
                  <a:cubicBezTo>
                    <a:pt x="954499" y="0"/>
                    <a:pt x="982429" y="27930"/>
                    <a:pt x="982429" y="62384"/>
                  </a:cubicBezTo>
                  <a:lnTo>
                    <a:pt x="982429" y="561458"/>
                  </a:lnTo>
                  <a:cubicBezTo>
                    <a:pt x="982429" y="595912"/>
                    <a:pt x="954499" y="623842"/>
                    <a:pt x="920045" y="623842"/>
                  </a:cubicBezTo>
                  <a:lnTo>
                    <a:pt x="62384" y="623842"/>
                  </a:lnTo>
                  <a:cubicBezTo>
                    <a:pt x="27930" y="623842"/>
                    <a:pt x="0" y="595912"/>
                    <a:pt x="0" y="561458"/>
                  </a:cubicBezTo>
                  <a:lnTo>
                    <a:pt x="0" y="6238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092" tIns="102092" rIns="102092" bIns="102092" numCol="1" spcCol="1270" anchor="ctr" anchorCtr="0">
              <a:noAutofit/>
            </a:bodyPr>
            <a:lstStyle/>
            <a:p>
              <a:pPr lvl="0" algn="ctr" defTabSz="977900">
                <a:lnSpc>
                  <a:spcPct val="90000"/>
                </a:lnSpc>
                <a:spcBef>
                  <a:spcPct val="0"/>
                </a:spcBef>
                <a:spcAft>
                  <a:spcPct val="35000"/>
                </a:spcAft>
              </a:pPr>
              <a:r>
                <a:rPr lang="en-GB" sz="2000" kern="1200" smtClean="0"/>
                <a:t>Chất bị đốt cháy</a:t>
              </a:r>
              <a:endParaRPr lang="en-US" sz="2000" kern="1200"/>
            </a:p>
          </p:txBody>
        </p:sp>
      </p:grpSp>
      <p:sp>
        <p:nvSpPr>
          <p:cNvPr id="64" name="TextBox 63"/>
          <p:cNvSpPr txBox="1"/>
          <p:nvPr/>
        </p:nvSpPr>
        <p:spPr>
          <a:xfrm>
            <a:off x="1698968" y="779182"/>
            <a:ext cx="2436236" cy="707886"/>
          </a:xfrm>
          <a:prstGeom prst="rect">
            <a:avLst/>
          </a:prstGeom>
          <a:noFill/>
        </p:spPr>
        <p:txBody>
          <a:bodyPr wrap="square" rtlCol="0">
            <a:spAutoFit/>
          </a:bodyPr>
          <a:lstStyle/>
          <a:p>
            <a:pPr algn="ctr"/>
            <a:r>
              <a:rPr lang="en-GB" sz="2000" smtClean="0"/>
              <a:t>Không có sự tạo thành chất mới</a:t>
            </a:r>
            <a:endParaRPr lang="en-US" sz="2000"/>
          </a:p>
        </p:txBody>
      </p:sp>
      <p:sp>
        <p:nvSpPr>
          <p:cNvPr id="65" name="TextBox 64"/>
          <p:cNvSpPr txBox="1"/>
          <p:nvPr/>
        </p:nvSpPr>
        <p:spPr>
          <a:xfrm>
            <a:off x="6127822" y="739423"/>
            <a:ext cx="2275151" cy="707886"/>
          </a:xfrm>
          <a:prstGeom prst="rect">
            <a:avLst/>
          </a:prstGeom>
          <a:noFill/>
        </p:spPr>
        <p:txBody>
          <a:bodyPr wrap="square" rtlCol="0">
            <a:spAutoFit/>
          </a:bodyPr>
          <a:lstStyle/>
          <a:p>
            <a:pPr algn="ctr"/>
            <a:r>
              <a:rPr lang="en-GB" sz="2000" smtClean="0"/>
              <a:t>Có sự tạo thành chất mới</a:t>
            </a:r>
            <a:endParaRPr lang="en-US" sz="2000"/>
          </a:p>
        </p:txBody>
      </p:sp>
    </p:spTree>
    <p:extLst>
      <p:ext uri="{BB962C8B-B14F-4D97-AF65-F5344CB8AC3E}">
        <p14:creationId xmlns:p14="http://schemas.microsoft.com/office/powerpoint/2010/main" val="3732840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6"/>
          <p:cNvSpPr txBox="1">
            <a:spLocks noGrp="1"/>
          </p:cNvSpPr>
          <p:nvPr>
            <p:ph type="ctrTitle"/>
          </p:nvPr>
        </p:nvSpPr>
        <p:spPr>
          <a:xfrm>
            <a:off x="3561346" y="1971371"/>
            <a:ext cx="5871411" cy="8826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smtClean="0">
                <a:latin typeface="Arial" panose="020B0604020202020204" pitchFamily="34" charset="0"/>
                <a:cs typeface="Arial" panose="020B0604020202020204" pitchFamily="34" charset="0"/>
              </a:rPr>
              <a:t>Sự chuyển thể của chất</a:t>
            </a:r>
            <a:endParaRPr sz="3400">
              <a:latin typeface="Arial" panose="020B0604020202020204" pitchFamily="34" charset="0"/>
              <a:cs typeface="Arial" panose="020B0604020202020204" pitchFamily="34" charset="0"/>
            </a:endParaRPr>
          </a:p>
        </p:txBody>
      </p:sp>
      <p:sp>
        <p:nvSpPr>
          <p:cNvPr id="144" name="Google Shape;144;p16"/>
          <p:cNvSpPr txBox="1"/>
          <p:nvPr/>
        </p:nvSpPr>
        <p:spPr>
          <a:xfrm>
            <a:off x="-5105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0" smtClean="0">
                <a:solidFill>
                  <a:schemeClr val="accent2"/>
                </a:solidFill>
                <a:latin typeface="Arial" panose="020B0604020202020204" pitchFamily="34" charset="0"/>
                <a:ea typeface="Roboto Slab"/>
                <a:cs typeface="Arial" panose="020B0604020202020204" pitchFamily="34" charset="0"/>
                <a:sym typeface="Roboto Slab"/>
              </a:rPr>
              <a:t>4</a:t>
            </a:r>
            <a:endParaRPr sz="20000">
              <a:solidFill>
                <a:schemeClr val="accent2"/>
              </a:solidFill>
              <a:latin typeface="Arial" panose="020B0604020202020204" pitchFamily="34" charset="0"/>
              <a:ea typeface="Roboto Slab"/>
              <a:cs typeface="Arial" panose="020B0604020202020204" pitchFamily="34" charset="0"/>
              <a:sym typeface="Roboto Slab"/>
            </a:endParaRPr>
          </a:p>
        </p:txBody>
      </p:sp>
      <p:sp>
        <p:nvSpPr>
          <p:cNvPr id="145" name="Google Shape;145;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6463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grpSp>
        <p:nvGrpSpPr>
          <p:cNvPr id="11" name="Group 10"/>
          <p:cNvGrpSpPr/>
          <p:nvPr/>
        </p:nvGrpSpPr>
        <p:grpSpPr>
          <a:xfrm>
            <a:off x="556360" y="2440375"/>
            <a:ext cx="4116503" cy="2703125"/>
            <a:chOff x="556360" y="2440375"/>
            <a:chExt cx="4116503" cy="2703125"/>
          </a:xfrm>
        </p:grpSpPr>
        <p:pic>
          <p:nvPicPr>
            <p:cNvPr id="4" name="Picture 3"/>
            <p:cNvPicPr>
              <a:picLocks noChangeAspect="1"/>
            </p:cNvPicPr>
            <p:nvPr/>
          </p:nvPicPr>
          <p:blipFill>
            <a:blip r:embed="rId2"/>
            <a:stretch>
              <a:fillRect/>
            </a:stretch>
          </p:blipFill>
          <p:spPr>
            <a:xfrm>
              <a:off x="1579110" y="2440375"/>
              <a:ext cx="2241417" cy="1810946"/>
            </a:xfrm>
            <a:prstGeom prst="rect">
              <a:avLst/>
            </a:prstGeom>
          </p:spPr>
        </p:pic>
        <p:sp>
          <p:nvSpPr>
            <p:cNvPr id="7" name="TextBox 6"/>
            <p:cNvSpPr txBox="1"/>
            <p:nvPr/>
          </p:nvSpPr>
          <p:spPr>
            <a:xfrm>
              <a:off x="556360" y="4312503"/>
              <a:ext cx="4116503" cy="830997"/>
            </a:xfrm>
            <a:prstGeom prst="rect">
              <a:avLst/>
            </a:prstGeom>
            <a:noFill/>
          </p:spPr>
          <p:txBody>
            <a:bodyPr wrap="square" rtlCol="0">
              <a:spAutoFit/>
            </a:bodyPr>
            <a:lstStyle/>
            <a:p>
              <a:pPr algn="ctr">
                <a:lnSpc>
                  <a:spcPct val="120000"/>
                </a:lnSpc>
              </a:pPr>
              <a:r>
                <a:rPr lang="en-GB" sz="2000" b="1" i="1" smtClean="0">
                  <a:solidFill>
                    <a:srgbClr val="002060"/>
                  </a:solidFill>
                  <a:latin typeface="Arial" panose="020B0604020202020204" pitchFamily="34" charset="0"/>
                  <a:cs typeface="Arial" panose="020B0604020202020204" pitchFamily="34" charset="0"/>
                </a:rPr>
                <a:t>Hình 8.12. </a:t>
              </a:r>
              <a:r>
                <a:rPr lang="en-GB" sz="2000" i="1" smtClean="0">
                  <a:solidFill>
                    <a:srgbClr val="002060"/>
                  </a:solidFill>
                  <a:latin typeface="Arial" panose="020B0604020202020204" pitchFamily="34" charset="0"/>
                  <a:cs typeface="Arial" panose="020B0604020202020204" pitchFamily="34" charset="0"/>
                </a:rPr>
                <a:t>Nước đọng trên kính trong phòng tắm</a:t>
              </a:r>
              <a:endParaRPr lang="en-US" sz="2000" i="1">
                <a:solidFill>
                  <a:srgbClr val="002060"/>
                </a:solidFill>
                <a:latin typeface="Arial" panose="020B0604020202020204" pitchFamily="34" charset="0"/>
                <a:cs typeface="Arial" panose="020B0604020202020204" pitchFamily="34" charset="0"/>
              </a:endParaRPr>
            </a:p>
          </p:txBody>
        </p:sp>
      </p:grpSp>
      <p:grpSp>
        <p:nvGrpSpPr>
          <p:cNvPr id="10" name="Group 9"/>
          <p:cNvGrpSpPr/>
          <p:nvPr/>
        </p:nvGrpSpPr>
        <p:grpSpPr>
          <a:xfrm>
            <a:off x="1195010" y="128022"/>
            <a:ext cx="7708483" cy="2116470"/>
            <a:chOff x="1195010" y="128022"/>
            <a:chExt cx="7708483" cy="2116470"/>
          </a:xfrm>
        </p:grpSpPr>
        <p:pic>
          <p:nvPicPr>
            <p:cNvPr id="6" name="Picture 5"/>
            <p:cNvPicPr>
              <a:picLocks noChangeAspect="1"/>
            </p:cNvPicPr>
            <p:nvPr/>
          </p:nvPicPr>
          <p:blipFill>
            <a:blip r:embed="rId3"/>
            <a:stretch>
              <a:fillRect/>
            </a:stretch>
          </p:blipFill>
          <p:spPr>
            <a:xfrm>
              <a:off x="2614612" y="128022"/>
              <a:ext cx="4869280" cy="1643193"/>
            </a:xfrm>
            <a:prstGeom prst="rect">
              <a:avLst/>
            </a:prstGeom>
          </p:spPr>
        </p:pic>
        <p:sp>
          <p:nvSpPr>
            <p:cNvPr id="8" name="TextBox 7"/>
            <p:cNvSpPr txBox="1"/>
            <p:nvPr/>
          </p:nvSpPr>
          <p:spPr>
            <a:xfrm>
              <a:off x="1195010" y="1816746"/>
              <a:ext cx="7708483" cy="427746"/>
            </a:xfrm>
            <a:prstGeom prst="rect">
              <a:avLst/>
            </a:prstGeom>
            <a:noFill/>
          </p:spPr>
          <p:txBody>
            <a:bodyPr wrap="square" rtlCol="0">
              <a:spAutoFit/>
            </a:bodyPr>
            <a:lstStyle/>
            <a:p>
              <a:pPr algn="ctr">
                <a:lnSpc>
                  <a:spcPct val="120000"/>
                </a:lnSpc>
              </a:pPr>
              <a:r>
                <a:rPr lang="en-GB" sz="2000" b="1" i="1" smtClean="0">
                  <a:solidFill>
                    <a:srgbClr val="002060"/>
                  </a:solidFill>
                  <a:latin typeface="Arial" panose="020B0604020202020204" pitchFamily="34" charset="0"/>
                  <a:cs typeface="Arial" panose="020B0604020202020204" pitchFamily="34" charset="0"/>
                </a:rPr>
                <a:t>Hình 8.11. </a:t>
              </a:r>
              <a:r>
                <a:rPr lang="en-GB" sz="2000" i="1" smtClean="0">
                  <a:solidFill>
                    <a:srgbClr val="002060"/>
                  </a:solidFill>
                  <a:latin typeface="Arial" panose="020B0604020202020204" pitchFamily="34" charset="0"/>
                  <a:cs typeface="Arial" panose="020B0604020202020204" pitchFamily="34" charset="0"/>
                </a:rPr>
                <a:t>Kem đưa ra ngoài tủ lạnh sau một thời gian</a:t>
              </a:r>
              <a:endParaRPr lang="en-US" sz="2000" i="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5027497" y="2394371"/>
            <a:ext cx="4116503" cy="2564462"/>
            <a:chOff x="5027497" y="2394371"/>
            <a:chExt cx="4116503" cy="2564462"/>
          </a:xfrm>
        </p:grpSpPr>
        <p:pic>
          <p:nvPicPr>
            <p:cNvPr id="5" name="Picture 4"/>
            <p:cNvPicPr>
              <a:picLocks noChangeAspect="1"/>
            </p:cNvPicPr>
            <p:nvPr/>
          </p:nvPicPr>
          <p:blipFill>
            <a:blip r:embed="rId4"/>
            <a:stretch>
              <a:fillRect/>
            </a:stretch>
          </p:blipFill>
          <p:spPr>
            <a:xfrm>
              <a:off x="5852761" y="2394371"/>
              <a:ext cx="2465973" cy="1952918"/>
            </a:xfrm>
            <a:prstGeom prst="rect">
              <a:avLst/>
            </a:prstGeom>
          </p:spPr>
        </p:pic>
        <p:sp>
          <p:nvSpPr>
            <p:cNvPr id="9" name="TextBox 8"/>
            <p:cNvSpPr txBox="1"/>
            <p:nvPr/>
          </p:nvSpPr>
          <p:spPr>
            <a:xfrm>
              <a:off x="5027497" y="4497168"/>
              <a:ext cx="4116503" cy="461665"/>
            </a:xfrm>
            <a:prstGeom prst="rect">
              <a:avLst/>
            </a:prstGeom>
            <a:noFill/>
          </p:spPr>
          <p:txBody>
            <a:bodyPr wrap="square" rtlCol="0">
              <a:spAutoFit/>
            </a:bodyPr>
            <a:lstStyle/>
            <a:p>
              <a:pPr algn="ctr">
                <a:lnSpc>
                  <a:spcPct val="120000"/>
                </a:lnSpc>
              </a:pPr>
              <a:r>
                <a:rPr lang="en-GB" sz="2000" b="1" i="1" smtClean="0">
                  <a:solidFill>
                    <a:srgbClr val="002060"/>
                  </a:solidFill>
                  <a:latin typeface="Arial" panose="020B0604020202020204" pitchFamily="34" charset="0"/>
                  <a:cs typeface="Arial" panose="020B0604020202020204" pitchFamily="34" charset="0"/>
                </a:rPr>
                <a:t>Hình 8.13. </a:t>
              </a:r>
              <a:r>
                <a:rPr lang="en-GB" sz="2000" i="1" smtClean="0">
                  <a:solidFill>
                    <a:srgbClr val="002060"/>
                  </a:solidFill>
                  <a:latin typeface="Arial" panose="020B0604020202020204" pitchFamily="34" charset="0"/>
                  <a:cs typeface="Arial" panose="020B0604020202020204" pitchFamily="34" charset="0"/>
                </a:rPr>
                <a:t>Đun sôi nước</a:t>
              </a:r>
              <a:endParaRPr lang="en-US" sz="2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945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9"/>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Thảo luận nhóm</a:t>
            </a:r>
            <a:endParaRPr sz="2400">
              <a:latin typeface="Arial" panose="020B0604020202020204" pitchFamily="34" charset="0"/>
              <a:cs typeface="Arial" panose="020B0604020202020204" pitchFamily="34" charset="0"/>
            </a:endParaRPr>
          </a:p>
        </p:txBody>
      </p:sp>
      <p:grpSp>
        <p:nvGrpSpPr>
          <p:cNvPr id="317" name="Google Shape;317;p29"/>
          <p:cNvGrpSpPr/>
          <p:nvPr/>
        </p:nvGrpSpPr>
        <p:grpSpPr>
          <a:xfrm>
            <a:off x="348269" y="907692"/>
            <a:ext cx="369549" cy="274765"/>
            <a:chOff x="5247525" y="3007275"/>
            <a:chExt cx="517575" cy="384825"/>
          </a:xfrm>
        </p:grpSpPr>
        <p:sp>
          <p:nvSpPr>
            <p:cNvPr id="318" name="Google Shape;318;p29"/>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sp>
        <p:nvSpPr>
          <p:cNvPr id="12" name="Rectangle 11"/>
          <p:cNvSpPr/>
          <p:nvPr/>
        </p:nvSpPr>
        <p:spPr>
          <a:xfrm>
            <a:off x="3465095" y="1620928"/>
            <a:ext cx="5378116" cy="3397853"/>
          </a:xfrm>
          <a:prstGeom prst="rect">
            <a:avLst/>
          </a:prstGeom>
        </p:spPr>
        <p:txBody>
          <a:bodyPr wrap="square">
            <a:spAutoFit/>
          </a:bodyPr>
          <a:lstStyle/>
          <a:p>
            <a:pPr algn="just">
              <a:lnSpc>
                <a:spcPct val="120000"/>
              </a:lnSpc>
              <a:spcBef>
                <a:spcPts val="600"/>
              </a:spcBef>
              <a:spcAft>
                <a:spcPts val="600"/>
              </a:spcAft>
            </a:pPr>
            <a:r>
              <a:rPr lang="en-GB" sz="2200" b="1" smtClean="0">
                <a:solidFill>
                  <a:schemeClr val="accent3"/>
                </a:solidFill>
                <a:latin typeface="Arial" panose="020B0604020202020204" pitchFamily="34" charset="0"/>
                <a:ea typeface="Calibri" panose="020F0502020204030204" pitchFamily="34" charset="0"/>
                <a:cs typeface="Arial" panose="020B0604020202020204" pitchFamily="34" charset="0"/>
              </a:rPr>
              <a:t>Nhiệm vụ: </a:t>
            </a:r>
            <a:r>
              <a:rPr lang="en-GB" sz="2200" smtClean="0">
                <a:solidFill>
                  <a:schemeClr val="accent3"/>
                </a:solidFill>
                <a:latin typeface="Arial" panose="020B0604020202020204" pitchFamily="34" charset="0"/>
                <a:ea typeface="Calibri" panose="020F0502020204030204" pitchFamily="34" charset="0"/>
                <a:cs typeface="Arial" panose="020B0604020202020204" pitchFamily="34" charset="0"/>
              </a:rPr>
              <a:t>Trả lời các câu hỏi</a:t>
            </a:r>
            <a:endParaRPr lang="en-US" sz="2200" smtClean="0">
              <a:solidFill>
                <a:schemeClr val="accent3"/>
              </a:solidFill>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1. </a:t>
            </a:r>
            <a:r>
              <a:rPr lang="en-US" sz="2200" smtClean="0">
                <a:latin typeface="Arial" panose="020B0604020202020204" pitchFamily="34" charset="0"/>
                <a:ea typeface="Calibri" panose="020F0502020204030204" pitchFamily="34" charset="0"/>
                <a:cs typeface="Arial" panose="020B0604020202020204" pitchFamily="34" charset="0"/>
              </a:rPr>
              <a:t>Tại </a:t>
            </a:r>
            <a:r>
              <a:rPr lang="en-US" sz="2200">
                <a:latin typeface="Arial" panose="020B0604020202020204" pitchFamily="34" charset="0"/>
                <a:ea typeface="Calibri" panose="020F0502020204030204" pitchFamily="34" charset="0"/>
                <a:cs typeface="Arial" panose="020B0604020202020204" pitchFamily="34" charset="0"/>
              </a:rPr>
              <a:t>sao kem lại tan chảy khi đưa ra ngoài tủ lạnh?</a:t>
            </a: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2. </a:t>
            </a:r>
            <a:r>
              <a:rPr lang="en-US" sz="2200">
                <a:latin typeface="Arial" panose="020B0604020202020204" pitchFamily="34" charset="0"/>
                <a:ea typeface="Calibri" panose="020F0502020204030204" pitchFamily="34" charset="0"/>
                <a:cs typeface="Arial" panose="020B0604020202020204" pitchFamily="34" charset="0"/>
              </a:rPr>
              <a:t>Tại sao cửa kính trong nhà tắm bị đọng nước khí ta tắm bằng nước ấm?</a:t>
            </a: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3. </a:t>
            </a:r>
            <a:r>
              <a:rPr lang="en-US" sz="2200" smtClean="0">
                <a:latin typeface="Arial" panose="020B0604020202020204" pitchFamily="34" charset="0"/>
                <a:ea typeface="Calibri" panose="020F0502020204030204" pitchFamily="34" charset="0"/>
                <a:cs typeface="Arial" panose="020B0604020202020204" pitchFamily="34" charset="0"/>
              </a:rPr>
              <a:t>Khi </a:t>
            </a:r>
            <a:r>
              <a:rPr lang="en-US" sz="2200">
                <a:latin typeface="Arial" panose="020B0604020202020204" pitchFamily="34" charset="0"/>
                <a:ea typeface="Calibri" panose="020F0502020204030204" pitchFamily="34" charset="0"/>
                <a:cs typeface="Arial" panose="020B0604020202020204" pitchFamily="34" charset="0"/>
              </a:rPr>
              <a:t>đun sôi nước, em quan sát thấy có hiện tượng gì trong nổi thuỷ </a:t>
            </a:r>
            <a:r>
              <a:rPr lang="en-US" sz="2200">
                <a:latin typeface="Arial" panose="020B0604020202020204" pitchFamily="34" charset="0"/>
                <a:ea typeface="Calibri" panose="020F0502020204030204" pitchFamily="34" charset="0"/>
                <a:cs typeface="Arial" panose="020B0604020202020204" pitchFamily="34" charset="0"/>
              </a:rPr>
              <a:t>tinh</a:t>
            </a:r>
            <a:r>
              <a:rPr lang="en-US" sz="2200" smtClean="0">
                <a:latin typeface="Arial" panose="020B0604020202020204" pitchFamily="34" charset="0"/>
                <a:ea typeface="Calibri" panose="020F0502020204030204" pitchFamily="34" charset="0"/>
                <a:cs typeface="Arial" panose="020B0604020202020204" pitchFamily="34" charset="0"/>
              </a:rPr>
              <a:t>?</a:t>
            </a:r>
            <a:endParaRPr lang="en-US" sz="2200">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333623" y="3681663"/>
            <a:ext cx="2883909" cy="1461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pic>
        <p:nvPicPr>
          <p:cNvPr id="4" name="Picture 3"/>
          <p:cNvPicPr>
            <a:picLocks noChangeAspect="1"/>
          </p:cNvPicPr>
          <p:nvPr/>
        </p:nvPicPr>
        <p:blipFill>
          <a:blip r:embed="rId2"/>
          <a:stretch>
            <a:fillRect/>
          </a:stretch>
        </p:blipFill>
        <p:spPr>
          <a:xfrm>
            <a:off x="3898232" y="372676"/>
            <a:ext cx="4870784" cy="4147059"/>
          </a:xfrm>
          <a:prstGeom prst="rect">
            <a:avLst/>
          </a:prstGeom>
        </p:spPr>
      </p:pic>
      <p:sp>
        <p:nvSpPr>
          <p:cNvPr id="6" name="TextBox 5"/>
          <p:cNvSpPr txBox="1"/>
          <p:nvPr/>
        </p:nvSpPr>
        <p:spPr>
          <a:xfrm>
            <a:off x="3206866" y="4519735"/>
            <a:ext cx="6157261" cy="461665"/>
          </a:xfrm>
          <a:prstGeom prst="rect">
            <a:avLst/>
          </a:prstGeom>
          <a:noFill/>
        </p:spPr>
        <p:txBody>
          <a:bodyPr wrap="square" rtlCol="0">
            <a:spAutoFit/>
          </a:bodyPr>
          <a:lstStyle/>
          <a:p>
            <a:pPr algn="ctr">
              <a:lnSpc>
                <a:spcPct val="120000"/>
              </a:lnSpc>
            </a:pPr>
            <a:r>
              <a:rPr lang="en-GB" sz="2000" b="1" i="1" smtClean="0">
                <a:solidFill>
                  <a:srgbClr val="002060"/>
                </a:solidFill>
                <a:latin typeface="Arial" panose="020B0604020202020204" pitchFamily="34" charset="0"/>
                <a:cs typeface="Arial" panose="020B0604020202020204" pitchFamily="34" charset="0"/>
              </a:rPr>
              <a:t>Hình 8.14. </a:t>
            </a:r>
            <a:r>
              <a:rPr lang="en-GB" sz="2000" i="1" smtClean="0">
                <a:solidFill>
                  <a:srgbClr val="002060"/>
                </a:solidFill>
                <a:latin typeface="Arial" panose="020B0604020202020204" pitchFamily="34" charset="0"/>
                <a:cs typeface="Arial" panose="020B0604020202020204" pitchFamily="34" charset="0"/>
              </a:rPr>
              <a:t>Vòng tuần hoàn của nước</a:t>
            </a:r>
            <a:endParaRPr lang="en-US" sz="2000" i="1">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454867" y="1384376"/>
            <a:ext cx="2977366" cy="2123658"/>
          </a:xfrm>
          <a:prstGeom prst="rect">
            <a:avLst/>
          </a:prstGeom>
        </p:spPr>
        <p:txBody>
          <a:bodyPr wrap="square">
            <a:spAutoFit/>
          </a:bodyPr>
          <a:lstStyle/>
          <a:p>
            <a:pPr algn="ctr"/>
            <a:r>
              <a:rPr lang="en-US" sz="2200" i="1">
                <a:latin typeface="Arial" panose="020B0604020202020204" pitchFamily="34" charset="0"/>
                <a:ea typeface="Calibri" panose="020F0502020204030204" pitchFamily="34" charset="0"/>
                <a:cs typeface="Arial" panose="020B0604020202020204" pitchFamily="34" charset="0"/>
              </a:rPr>
              <a:t>Quan sát vòng tuần hoàn của nước trong tự nhiên, em hãy cho biết các quá trình diễn ra trong vòng tuần hoàn này.</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0"/>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smtClean="0">
                <a:latin typeface="Arial" panose="020B0604020202020204" pitchFamily="34" charset="0"/>
                <a:cs typeface="Arial" panose="020B0604020202020204" pitchFamily="34" charset="0"/>
              </a:rPr>
              <a:t>Thực hành chuyển đổi thể của chất</a:t>
            </a:r>
            <a:endParaRPr sz="2200">
              <a:latin typeface="Arial" panose="020B0604020202020204" pitchFamily="34" charset="0"/>
              <a:cs typeface="Arial" panose="020B0604020202020204" pitchFamily="34" charset="0"/>
            </a:endParaRPr>
          </a:p>
        </p:txBody>
      </p:sp>
      <p:grpSp>
        <p:nvGrpSpPr>
          <p:cNvPr id="332" name="Google Shape;332;p30"/>
          <p:cNvGrpSpPr/>
          <p:nvPr/>
        </p:nvGrpSpPr>
        <p:grpSpPr>
          <a:xfrm>
            <a:off x="333623" y="861852"/>
            <a:ext cx="366458" cy="366437"/>
            <a:chOff x="1923675" y="1633650"/>
            <a:chExt cx="436000" cy="435975"/>
          </a:xfrm>
        </p:grpSpPr>
        <p:sp>
          <p:nvSpPr>
            <p:cNvPr id="333" name="Google Shape;333;p3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
        <p:nvSpPr>
          <p:cNvPr id="23" name="TextBox 22"/>
          <p:cNvSpPr txBox="1"/>
          <p:nvPr/>
        </p:nvSpPr>
        <p:spPr>
          <a:xfrm>
            <a:off x="1486418" y="2136714"/>
            <a:ext cx="5736814" cy="2431435"/>
          </a:xfrm>
          <a:prstGeom prst="rect">
            <a:avLst/>
          </a:prstGeom>
          <a:noFill/>
        </p:spPr>
        <p:txBody>
          <a:bodyPr wrap="square" rtlCol="0">
            <a:spAutoFit/>
          </a:bodyPr>
          <a:lstStyle/>
          <a:p>
            <a:pPr algn="just">
              <a:lnSpc>
                <a:spcPct val="120000"/>
              </a:lnSpc>
              <a:spcBef>
                <a:spcPts val="600"/>
              </a:spcBef>
              <a:spcAft>
                <a:spcPts val="600"/>
              </a:spcAft>
            </a:pPr>
            <a:r>
              <a:rPr lang="en-GB" sz="2200" b="1" smtClean="0">
                <a:solidFill>
                  <a:srgbClr val="FF0000"/>
                </a:solidFill>
                <a:latin typeface="Arial" panose="020B0604020202020204" pitchFamily="34" charset="0"/>
                <a:cs typeface="Arial" panose="020B0604020202020204" pitchFamily="34" charset="0"/>
              </a:rPr>
              <a:t>Hoạt động nhóm</a:t>
            </a:r>
          </a:p>
          <a:p>
            <a:pPr marL="342900" indent="-342900" algn="just">
              <a:lnSpc>
                <a:spcPct val="120000"/>
              </a:lnSpc>
              <a:spcBef>
                <a:spcPts val="600"/>
              </a:spcBef>
              <a:spcAft>
                <a:spcPts val="600"/>
              </a:spcAft>
              <a:buFont typeface="Wingdings" panose="05000000000000000000" pitchFamily="2" charset="2"/>
              <a:buChar char="v"/>
            </a:pPr>
            <a:r>
              <a:rPr lang="en-GB" sz="2200" smtClean="0">
                <a:solidFill>
                  <a:schemeClr val="tx1"/>
                </a:solidFill>
                <a:latin typeface="Arial" panose="020B0604020202020204" pitchFamily="34" charset="0"/>
                <a:cs typeface="Arial" panose="020B0604020202020204" pitchFamily="34" charset="0"/>
              </a:rPr>
              <a:t>Các nhóm thực hiện thí nghiệm 4, 5 theo hướng dẫn trong SGK</a:t>
            </a:r>
          </a:p>
          <a:p>
            <a:pPr marL="342900" indent="-342900" algn="just">
              <a:lnSpc>
                <a:spcPct val="120000"/>
              </a:lnSpc>
              <a:spcBef>
                <a:spcPts val="600"/>
              </a:spcBef>
              <a:spcAft>
                <a:spcPts val="600"/>
              </a:spcAft>
              <a:buFont typeface="Wingdings" panose="05000000000000000000" pitchFamily="2" charset="2"/>
              <a:buChar char="v"/>
            </a:pPr>
            <a:r>
              <a:rPr lang="en-GB" sz="2200" smtClean="0">
                <a:solidFill>
                  <a:schemeClr val="tx1"/>
                </a:solidFill>
                <a:latin typeface="Arial" panose="020B0604020202020204" pitchFamily="34" charset="0"/>
                <a:cs typeface="Arial" panose="020B0604020202020204" pitchFamily="34" charset="0"/>
              </a:rPr>
              <a:t>Hãy cho biết các quá trình chuyển thể nào xảy ra.</a:t>
            </a:r>
          </a:p>
        </p:txBody>
      </p:sp>
      <p:pic>
        <p:nvPicPr>
          <p:cNvPr id="24"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6979147" y="264694"/>
            <a:ext cx="1923900" cy="1057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4"/>
                </p:tgtEl>
              </p:cMediaNode>
            </p:video>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4" name="Rectangle 3"/>
          <p:cNvSpPr/>
          <p:nvPr/>
        </p:nvSpPr>
        <p:spPr>
          <a:xfrm>
            <a:off x="529387" y="436662"/>
            <a:ext cx="8169444" cy="3942618"/>
          </a:xfrm>
          <a:prstGeom prst="rect">
            <a:avLst/>
          </a:prstGeom>
        </p:spPr>
        <p:txBody>
          <a:bodyPr wrap="square">
            <a:spAutoFit/>
          </a:bodyPr>
          <a:lstStyle/>
          <a:p>
            <a:pPr marL="342900" indent="-342900" algn="just">
              <a:lnSpc>
                <a:spcPct val="130000"/>
              </a:lnSpc>
              <a:spcBef>
                <a:spcPts val="600"/>
              </a:spcBef>
              <a:spcAft>
                <a:spcPts val="600"/>
              </a:spcAft>
              <a:buFont typeface="Wingdings" panose="05000000000000000000" pitchFamily="2" charset="2"/>
              <a:buChar char="v"/>
            </a:pPr>
            <a:r>
              <a:rPr lang="en-US" sz="2200" b="1" i="1" smtClean="0">
                <a:solidFill>
                  <a:srgbClr val="0070C0"/>
                </a:solidFill>
                <a:latin typeface="Arial" panose="020B0604020202020204" pitchFamily="34" charset="0"/>
                <a:ea typeface="Calibri" panose="020F0502020204030204" pitchFamily="34" charset="0"/>
                <a:cs typeface="Arial" panose="020B0604020202020204" pitchFamily="34" charset="0"/>
              </a:rPr>
              <a:t>Thí </a:t>
            </a:r>
            <a:r>
              <a:rPr lang="en-US" sz="2200" b="1" i="1">
                <a:solidFill>
                  <a:srgbClr val="0070C0"/>
                </a:solidFill>
                <a:latin typeface="Arial" panose="020B0604020202020204" pitchFamily="34" charset="0"/>
                <a:ea typeface="Calibri" panose="020F0502020204030204" pitchFamily="34" charset="0"/>
                <a:cs typeface="Arial" panose="020B0604020202020204" pitchFamily="34" charset="0"/>
              </a:rPr>
              <a:t>nghiệm 4:</a:t>
            </a:r>
            <a:endParaRPr lang="en-US" sz="2200" b="1">
              <a:solidFill>
                <a:srgbClr val="0070C0"/>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30000"/>
              </a:lnSpc>
              <a:spcBef>
                <a:spcPts val="600"/>
              </a:spcBef>
              <a:spcAft>
                <a:spcPts val="600"/>
              </a:spcAft>
              <a:buFontTx/>
              <a:buChar char="-"/>
            </a:pPr>
            <a:r>
              <a:rPr lang="en-US" sz="2200" smtClean="0">
                <a:latin typeface="Arial" panose="020B0604020202020204" pitchFamily="34" charset="0"/>
                <a:ea typeface="Calibri" panose="020F0502020204030204" pitchFamily="34" charset="0"/>
                <a:cs typeface="Arial" panose="020B0604020202020204" pitchFamily="34" charset="0"/>
              </a:rPr>
              <a:t>Khi đun nóng, nến chuyển từ thể …….. sang thể ……</a:t>
            </a:r>
          </a:p>
          <a:p>
            <a:pPr marL="342900" indent="-342900" algn="just">
              <a:lnSpc>
                <a:spcPct val="130000"/>
              </a:lnSpc>
              <a:spcBef>
                <a:spcPts val="600"/>
              </a:spcBef>
              <a:spcAft>
                <a:spcPts val="600"/>
              </a:spcAft>
              <a:buFontTx/>
              <a:buChar char="-"/>
            </a:pPr>
            <a:r>
              <a:rPr lang="en-US" sz="2200" smtClean="0">
                <a:latin typeface="Arial" panose="020B0604020202020204" pitchFamily="34" charset="0"/>
                <a:ea typeface="Calibri" panose="020F0502020204030204" pitchFamily="34" charset="0"/>
                <a:cs typeface="Arial" panose="020B0604020202020204" pitchFamily="34" charset="0"/>
              </a:rPr>
              <a:t>Tắt đèn cồn, để nguội </a:t>
            </a:r>
            <a:r>
              <a:rPr lang="en-US" sz="2200">
                <a:latin typeface="Arial" panose="020B0604020202020204" pitchFamily="34" charset="0"/>
                <a:ea typeface="Calibri" panose="020F0502020204030204" pitchFamily="34" charset="0"/>
                <a:cs typeface="Arial" panose="020B0604020202020204" pitchFamily="34" charset="0"/>
              </a:rPr>
              <a:t>nến chuyển từ </a:t>
            </a:r>
            <a:r>
              <a:rPr lang="en-US" sz="2200">
                <a:latin typeface="Arial" panose="020B0604020202020204" pitchFamily="34" charset="0"/>
                <a:ea typeface="Calibri" panose="020F0502020204030204" pitchFamily="34" charset="0"/>
                <a:cs typeface="Arial" panose="020B0604020202020204" pitchFamily="34" charset="0"/>
              </a:rPr>
              <a:t>thể </a:t>
            </a:r>
            <a:r>
              <a:rPr lang="en-US" sz="2200" smtClean="0">
                <a:latin typeface="Arial" panose="020B0604020202020204" pitchFamily="34" charset="0"/>
                <a:ea typeface="Calibri" panose="020F0502020204030204" pitchFamily="34" charset="0"/>
                <a:cs typeface="Arial" panose="020B0604020202020204" pitchFamily="34" charset="0"/>
              </a:rPr>
              <a:t>…….. sang …….</a:t>
            </a:r>
          </a:p>
          <a:p>
            <a:pPr marL="342900" indent="-342900" algn="just">
              <a:lnSpc>
                <a:spcPct val="130000"/>
              </a:lnSpc>
              <a:spcBef>
                <a:spcPts val="600"/>
              </a:spcBef>
              <a:spcAft>
                <a:spcPts val="600"/>
              </a:spcAft>
              <a:buFont typeface="Wingdings" panose="05000000000000000000" pitchFamily="2" charset="2"/>
              <a:buChar char="v"/>
            </a:pPr>
            <a:r>
              <a:rPr lang="en-US" sz="2200" b="1" i="1" smtClean="0">
                <a:solidFill>
                  <a:srgbClr val="0070C0"/>
                </a:solidFill>
                <a:latin typeface="Arial" panose="020B0604020202020204" pitchFamily="34" charset="0"/>
                <a:ea typeface="Calibri" panose="020F0502020204030204" pitchFamily="34" charset="0"/>
                <a:cs typeface="Arial" panose="020B0604020202020204" pitchFamily="34" charset="0"/>
              </a:rPr>
              <a:t>Thí </a:t>
            </a:r>
            <a:r>
              <a:rPr lang="en-US" sz="2200" b="1" i="1">
                <a:solidFill>
                  <a:srgbClr val="0070C0"/>
                </a:solidFill>
                <a:latin typeface="Arial" panose="020B0604020202020204" pitchFamily="34" charset="0"/>
                <a:ea typeface="Calibri" panose="020F0502020204030204" pitchFamily="34" charset="0"/>
                <a:cs typeface="Arial" panose="020B0604020202020204" pitchFamily="34" charset="0"/>
              </a:rPr>
              <a:t>nghiệm </a:t>
            </a:r>
            <a:r>
              <a:rPr lang="en-US" sz="2200" b="1" i="1" smtClean="0">
                <a:solidFill>
                  <a:srgbClr val="0070C0"/>
                </a:solidFill>
                <a:latin typeface="Arial" panose="020B0604020202020204" pitchFamily="34" charset="0"/>
                <a:ea typeface="Calibri" panose="020F0502020204030204" pitchFamily="34" charset="0"/>
                <a:cs typeface="Arial" panose="020B0604020202020204" pitchFamily="34" charset="0"/>
              </a:rPr>
              <a:t>5:</a:t>
            </a:r>
            <a:endParaRPr lang="en-US" sz="2200" b="1"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30000"/>
              </a:lnSpc>
              <a:spcBef>
                <a:spcPts val="600"/>
              </a:spcBef>
              <a:spcAft>
                <a:spcPts val="600"/>
              </a:spcAft>
              <a:buFontTx/>
              <a:buChar char="-"/>
            </a:pPr>
            <a:r>
              <a:rPr lang="en-US" sz="2200" smtClean="0">
                <a:latin typeface="Arial" panose="020B0604020202020204" pitchFamily="34" charset="0"/>
                <a:ea typeface="Calibri" panose="020F0502020204030204" pitchFamily="34" charset="0"/>
                <a:cs typeface="Arial" panose="020B0604020202020204" pitchFamily="34" charset="0"/>
              </a:rPr>
              <a:t>Trong </a:t>
            </a:r>
            <a:r>
              <a:rPr lang="en-US" sz="2200">
                <a:latin typeface="Arial" panose="020B0604020202020204" pitchFamily="34" charset="0"/>
                <a:ea typeface="Calibri" panose="020F0502020204030204" pitchFamily="34" charset="0"/>
                <a:cs typeface="Arial" panose="020B0604020202020204" pitchFamily="34" charset="0"/>
              </a:rPr>
              <a:t>cốc thuỷ tỉnh</a:t>
            </a:r>
            <a:r>
              <a:rPr lang="en-US" sz="2200">
                <a:latin typeface="Arial" panose="020B0604020202020204" pitchFamily="34" charset="0"/>
                <a:ea typeface="Calibri" panose="020F0502020204030204" pitchFamily="34" charset="0"/>
                <a:cs typeface="Arial" panose="020B0604020202020204" pitchFamily="34" charset="0"/>
              </a:rPr>
              <a:t>: </a:t>
            </a:r>
            <a:r>
              <a:rPr lang="en-US" sz="2200" smtClean="0">
                <a:latin typeface="Arial" panose="020B0604020202020204" pitchFamily="34" charset="0"/>
                <a:ea typeface="Calibri" panose="020F0502020204030204" pitchFamily="34" charset="0"/>
                <a:cs typeface="Arial" panose="020B0604020202020204" pitchFamily="34" charset="0"/>
              </a:rPr>
              <a:t>……………. bay </a:t>
            </a:r>
            <a:r>
              <a:rPr lang="en-US" sz="2200">
                <a:latin typeface="Arial" panose="020B0604020202020204" pitchFamily="34" charset="0"/>
                <a:ea typeface="Calibri" panose="020F0502020204030204" pitchFamily="34" charset="0"/>
                <a:cs typeface="Arial" panose="020B0604020202020204" pitchFamily="34" charset="0"/>
              </a:rPr>
              <a:t>lên, trong nước và mặt thoáng của cốc nước có </a:t>
            </a:r>
            <a:r>
              <a:rPr lang="en-US" sz="2200">
                <a:latin typeface="Arial" panose="020B0604020202020204" pitchFamily="34" charset="0"/>
                <a:ea typeface="Calibri" panose="020F0502020204030204" pitchFamily="34" charset="0"/>
                <a:cs typeface="Arial" panose="020B0604020202020204" pitchFamily="34" charset="0"/>
              </a:rPr>
              <a:t>nhiều </a:t>
            </a:r>
            <a:r>
              <a:rPr lang="en-US" sz="2200" smtClean="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30000"/>
              </a:lnSpc>
              <a:spcBef>
                <a:spcPts val="600"/>
              </a:spcBef>
              <a:spcAft>
                <a:spcPts val="600"/>
              </a:spcAft>
              <a:buFontTx/>
              <a:buChar char="-"/>
            </a:pPr>
            <a:r>
              <a:rPr lang="en-US" sz="2200" smtClean="0">
                <a:latin typeface="Arial" panose="020B0604020202020204" pitchFamily="34" charset="0"/>
                <a:ea typeface="Calibri" panose="020F0502020204030204" pitchFamily="34" charset="0"/>
                <a:cs typeface="Arial" panose="020B0604020202020204" pitchFamily="34" charset="0"/>
              </a:rPr>
              <a:t>Dưới </a:t>
            </a:r>
            <a:r>
              <a:rPr lang="en-US" sz="2200">
                <a:latin typeface="Arial" panose="020B0604020202020204" pitchFamily="34" charset="0"/>
                <a:ea typeface="Calibri" panose="020F0502020204030204" pitchFamily="34" charset="0"/>
                <a:cs typeface="Arial" panose="020B0604020202020204" pitchFamily="34" charset="0"/>
              </a:rPr>
              <a:t>đáy bình </a:t>
            </a:r>
            <a:r>
              <a:rPr lang="en-US" sz="2200">
                <a:latin typeface="Arial" panose="020B0604020202020204" pitchFamily="34" charset="0"/>
                <a:ea typeface="Calibri" panose="020F0502020204030204" pitchFamily="34" charset="0"/>
                <a:cs typeface="Arial" panose="020B0604020202020204" pitchFamily="34" charset="0"/>
              </a:rPr>
              <a:t>cầu</a:t>
            </a:r>
            <a:r>
              <a:rPr lang="en-US" sz="2200" smtClean="0">
                <a:latin typeface="Arial" panose="020B0604020202020204" pitchFamily="34" charset="0"/>
                <a:ea typeface="Calibri" panose="020F0502020204030204" pitchFamily="34" charset="0"/>
                <a:cs typeface="Arial" panose="020B0604020202020204" pitchFamily="34" charset="0"/>
              </a:rPr>
              <a:t>:…………..</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5144708" y="1046263"/>
            <a:ext cx="593432" cy="430887"/>
          </a:xfrm>
          <a:prstGeom prst="rect">
            <a:avLst/>
          </a:prstGeom>
        </p:spPr>
        <p:txBody>
          <a:bodyPr wrap="none">
            <a:spAutoFit/>
          </a:bodyPr>
          <a:lstStyle/>
          <a:p>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rắn</a:t>
            </a:r>
            <a:endParaRPr lang="en-US" sz="2200">
              <a:solidFill>
                <a:srgbClr val="FF0000"/>
              </a:solidFill>
            </a:endParaRPr>
          </a:p>
        </p:txBody>
      </p:sp>
      <p:sp>
        <p:nvSpPr>
          <p:cNvPr id="6" name="Rectangle 5"/>
          <p:cNvSpPr/>
          <p:nvPr/>
        </p:nvSpPr>
        <p:spPr>
          <a:xfrm>
            <a:off x="7012946" y="990542"/>
            <a:ext cx="797013" cy="486608"/>
          </a:xfrm>
          <a:prstGeom prst="rect">
            <a:avLst/>
          </a:prstGeom>
        </p:spPr>
        <p:txBody>
          <a:bodyPr wrap="none">
            <a:spAutoFit/>
          </a:bodyPr>
          <a:lstStyle/>
          <a:p>
            <a:pPr algn="just">
              <a:lnSpc>
                <a:spcPct val="130000"/>
              </a:lnSpc>
              <a:spcBef>
                <a:spcPts val="600"/>
              </a:spcBef>
              <a:spcAft>
                <a:spcPts val="600"/>
              </a:spcAft>
            </a:pPr>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lỏng </a:t>
            </a:r>
          </a:p>
        </p:txBody>
      </p:sp>
      <p:sp>
        <p:nvSpPr>
          <p:cNvPr id="7" name="Rectangle 6"/>
          <p:cNvSpPr/>
          <p:nvPr/>
        </p:nvSpPr>
        <p:spPr>
          <a:xfrm>
            <a:off x="6058441" y="1564048"/>
            <a:ext cx="797013" cy="486608"/>
          </a:xfrm>
          <a:prstGeom prst="rect">
            <a:avLst/>
          </a:prstGeom>
        </p:spPr>
        <p:txBody>
          <a:bodyPr wrap="none">
            <a:spAutoFit/>
          </a:bodyPr>
          <a:lstStyle/>
          <a:p>
            <a:pPr algn="just">
              <a:lnSpc>
                <a:spcPct val="130000"/>
              </a:lnSpc>
              <a:spcBef>
                <a:spcPts val="600"/>
              </a:spcBef>
              <a:spcAft>
                <a:spcPts val="600"/>
              </a:spcAft>
            </a:pPr>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lỏng </a:t>
            </a:r>
          </a:p>
        </p:txBody>
      </p:sp>
      <p:sp>
        <p:nvSpPr>
          <p:cNvPr id="8" name="Rectangle 7"/>
          <p:cNvSpPr/>
          <p:nvPr/>
        </p:nvSpPr>
        <p:spPr>
          <a:xfrm>
            <a:off x="7607171" y="1619769"/>
            <a:ext cx="593432" cy="430887"/>
          </a:xfrm>
          <a:prstGeom prst="rect">
            <a:avLst/>
          </a:prstGeom>
        </p:spPr>
        <p:txBody>
          <a:bodyPr wrap="none">
            <a:spAutoFit/>
          </a:bodyPr>
          <a:lstStyle/>
          <a:p>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rắn</a:t>
            </a:r>
            <a:endParaRPr lang="en-US" sz="2200">
              <a:solidFill>
                <a:srgbClr val="FF0000"/>
              </a:solidFill>
            </a:endParaRPr>
          </a:p>
        </p:txBody>
      </p:sp>
      <p:sp>
        <p:nvSpPr>
          <p:cNvPr id="9" name="Rectangle 8"/>
          <p:cNvSpPr/>
          <p:nvPr/>
        </p:nvSpPr>
        <p:spPr>
          <a:xfrm>
            <a:off x="3496404" y="2778809"/>
            <a:ext cx="1463862" cy="430887"/>
          </a:xfrm>
          <a:prstGeom prst="rect">
            <a:avLst/>
          </a:prstGeom>
        </p:spPr>
        <p:txBody>
          <a:bodyPr wrap="none">
            <a:spAutoFit/>
          </a:bodyPr>
          <a:lstStyle/>
          <a:p>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Hơi nước </a:t>
            </a:r>
            <a:endParaRPr lang="en-US" sz="2200">
              <a:solidFill>
                <a:srgbClr val="FF0000"/>
              </a:solidFill>
            </a:endParaRPr>
          </a:p>
        </p:txBody>
      </p:sp>
      <p:sp>
        <p:nvSpPr>
          <p:cNvPr id="10" name="Rectangle 9"/>
          <p:cNvSpPr/>
          <p:nvPr/>
        </p:nvSpPr>
        <p:spPr>
          <a:xfrm>
            <a:off x="4745517" y="3161568"/>
            <a:ext cx="1111202" cy="532453"/>
          </a:xfrm>
          <a:prstGeom prst="rect">
            <a:avLst/>
          </a:prstGeom>
        </p:spPr>
        <p:txBody>
          <a:bodyPr wrap="none">
            <a:spAutoFit/>
          </a:bodyPr>
          <a:lstStyle/>
          <a:p>
            <a:pPr algn="just">
              <a:lnSpc>
                <a:spcPct val="130000"/>
              </a:lnSpc>
              <a:spcBef>
                <a:spcPts val="600"/>
              </a:spcBef>
              <a:spcAft>
                <a:spcPts val="600"/>
              </a:spcAft>
            </a:pPr>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bọt khí </a:t>
            </a:r>
          </a:p>
        </p:txBody>
      </p:sp>
      <p:sp>
        <p:nvSpPr>
          <p:cNvPr id="11" name="Rectangle 10"/>
          <p:cNvSpPr/>
          <p:nvPr/>
        </p:nvSpPr>
        <p:spPr>
          <a:xfrm>
            <a:off x="3352327" y="3735074"/>
            <a:ext cx="4059125" cy="486608"/>
          </a:xfrm>
          <a:prstGeom prst="rect">
            <a:avLst/>
          </a:prstGeom>
        </p:spPr>
        <p:txBody>
          <a:bodyPr wrap="none">
            <a:spAutoFit/>
          </a:bodyPr>
          <a:lstStyle/>
          <a:p>
            <a:pPr algn="just">
              <a:lnSpc>
                <a:spcPct val="130000"/>
              </a:lnSpc>
              <a:spcBef>
                <a:spcPts val="600"/>
              </a:spcBef>
              <a:spcAft>
                <a:spcPts val="600"/>
              </a:spcAft>
            </a:pPr>
            <a:r>
              <a:rPr lang="en-US" sz="2200">
                <a:solidFill>
                  <a:srgbClr val="FF0000"/>
                </a:solidFill>
                <a:latin typeface="Arial" panose="020B0604020202020204" pitchFamily="34" charset="0"/>
                <a:ea typeface="Calibri" panose="020F0502020204030204" pitchFamily="34" charset="0"/>
                <a:cs typeface="Arial" panose="020B0604020202020204" pitchFamily="34" charset="0"/>
              </a:rPr>
              <a:t>Nhiều giọt nước lỏng bám vào.</a:t>
            </a:r>
            <a:endParaRPr lang="en-US" sz="2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5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smtClean="0">
                <a:latin typeface="Arial" panose="020B0604020202020204" pitchFamily="34" charset="0"/>
                <a:cs typeface="Arial" panose="020B0604020202020204" pitchFamily="34" charset="0"/>
              </a:rPr>
              <a:t>NỘI DUNG BÀI HỌC</a:t>
            </a:r>
            <a:endParaRPr sz="2200">
              <a:latin typeface="Arial" panose="020B0604020202020204" pitchFamily="34" charset="0"/>
              <a:cs typeface="Arial" panose="020B0604020202020204" pitchFamily="34" charset="0"/>
            </a:endParaRPr>
          </a:p>
        </p:txBody>
      </p:sp>
      <p:grpSp>
        <p:nvGrpSpPr>
          <p:cNvPr id="119" name="Google Shape;119;p14"/>
          <p:cNvGrpSpPr/>
          <p:nvPr/>
        </p:nvGrpSpPr>
        <p:grpSpPr>
          <a:xfrm>
            <a:off x="333623" y="861852"/>
            <a:ext cx="366458" cy="366437"/>
            <a:chOff x="1923675" y="1633650"/>
            <a:chExt cx="436000" cy="435975"/>
          </a:xfrm>
        </p:grpSpPr>
        <p:sp>
          <p:nvSpPr>
            <p:cNvPr id="120" name="Google Shape;120;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16" name="Block Arc 15"/>
          <p:cNvSpPr/>
          <p:nvPr/>
        </p:nvSpPr>
        <p:spPr>
          <a:xfrm>
            <a:off x="-2402667" y="965738"/>
            <a:ext cx="4805333" cy="4805333"/>
          </a:xfrm>
          <a:prstGeom prst="blockArc">
            <a:avLst>
              <a:gd name="adj1" fmla="val 18900000"/>
              <a:gd name="adj2" fmla="val 2700000"/>
              <a:gd name="adj3" fmla="val 450"/>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26" name="Group 25"/>
          <p:cNvGrpSpPr/>
          <p:nvPr/>
        </p:nvGrpSpPr>
        <p:grpSpPr>
          <a:xfrm>
            <a:off x="1691776" y="1790382"/>
            <a:ext cx="5201204" cy="686003"/>
            <a:chOff x="1691776" y="1790382"/>
            <a:chExt cx="5201204" cy="686003"/>
          </a:xfrm>
        </p:grpSpPr>
        <p:sp>
          <p:nvSpPr>
            <p:cNvPr id="17" name="Freeform 16"/>
            <p:cNvSpPr/>
            <p:nvPr/>
          </p:nvSpPr>
          <p:spPr>
            <a:xfrm>
              <a:off x="2034778" y="1858982"/>
              <a:ext cx="4858202" cy="548802"/>
            </a:xfrm>
            <a:custGeom>
              <a:avLst/>
              <a:gdLst>
                <a:gd name="connsiteX0" fmla="*/ 0 w 4858202"/>
                <a:gd name="connsiteY0" fmla="*/ 0 h 548802"/>
                <a:gd name="connsiteX1" fmla="*/ 4858202 w 4858202"/>
                <a:gd name="connsiteY1" fmla="*/ 0 h 548802"/>
                <a:gd name="connsiteX2" fmla="*/ 4858202 w 4858202"/>
                <a:gd name="connsiteY2" fmla="*/ 548802 h 548802"/>
                <a:gd name="connsiteX3" fmla="*/ 0 w 4858202"/>
                <a:gd name="connsiteY3" fmla="*/ 548802 h 548802"/>
                <a:gd name="connsiteX4" fmla="*/ 0 w 4858202"/>
                <a:gd name="connsiteY4" fmla="*/ 0 h 54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202" h="548802">
                  <a:moveTo>
                    <a:pt x="0" y="0"/>
                  </a:moveTo>
                  <a:lnTo>
                    <a:pt x="4858202" y="0"/>
                  </a:lnTo>
                  <a:lnTo>
                    <a:pt x="4858202" y="548802"/>
                  </a:lnTo>
                  <a:lnTo>
                    <a:pt x="0" y="54880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35612" tIns="60960" rIns="60960" bIns="60960" numCol="1" spcCol="1270" anchor="ctr" anchorCtr="0">
              <a:noAutofit/>
            </a:bodyPr>
            <a:lstStyle/>
            <a:p>
              <a:pPr lvl="0" algn="l" defTabSz="1066800">
                <a:lnSpc>
                  <a:spcPct val="90000"/>
                </a:lnSpc>
                <a:spcBef>
                  <a:spcPct val="0"/>
                </a:spcBef>
                <a:spcAft>
                  <a:spcPct val="35000"/>
                </a:spcAft>
              </a:pPr>
              <a:r>
                <a:rPr lang="en-GB" sz="2400" kern="1200" smtClean="0"/>
                <a:t>Sự đa dạng của chất</a:t>
              </a:r>
              <a:endParaRPr lang="en-US" sz="2400" kern="1200"/>
            </a:p>
          </p:txBody>
        </p:sp>
        <p:sp>
          <p:nvSpPr>
            <p:cNvPr id="18" name="Oval 17"/>
            <p:cNvSpPr/>
            <p:nvPr/>
          </p:nvSpPr>
          <p:spPr>
            <a:xfrm>
              <a:off x="1691776" y="1790382"/>
              <a:ext cx="686003" cy="686003"/>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849710" y="1877519"/>
              <a:ext cx="661737" cy="461665"/>
            </a:xfrm>
            <a:prstGeom prst="rect">
              <a:avLst/>
            </a:prstGeom>
            <a:noFill/>
          </p:spPr>
          <p:txBody>
            <a:bodyPr wrap="square" rtlCol="0">
              <a:spAutoFit/>
            </a:bodyPr>
            <a:lstStyle/>
            <a:p>
              <a:r>
                <a:rPr lang="en-GB" sz="2400" b="1" smtClean="0"/>
                <a:t>1</a:t>
              </a:r>
              <a:endParaRPr lang="en-US" sz="2400" b="1"/>
            </a:p>
          </p:txBody>
        </p:sp>
      </p:grpSp>
      <p:grpSp>
        <p:nvGrpSpPr>
          <p:cNvPr id="27" name="Group 26"/>
          <p:cNvGrpSpPr/>
          <p:nvPr/>
        </p:nvGrpSpPr>
        <p:grpSpPr>
          <a:xfrm>
            <a:off x="2006418" y="2613729"/>
            <a:ext cx="4886562" cy="686003"/>
            <a:chOff x="2006418" y="2613729"/>
            <a:chExt cx="4886562" cy="686003"/>
          </a:xfrm>
        </p:grpSpPr>
        <p:sp>
          <p:nvSpPr>
            <p:cNvPr id="19" name="Freeform 18"/>
            <p:cNvSpPr/>
            <p:nvPr/>
          </p:nvSpPr>
          <p:spPr>
            <a:xfrm>
              <a:off x="2349419" y="2682329"/>
              <a:ext cx="4543561" cy="548802"/>
            </a:xfrm>
            <a:custGeom>
              <a:avLst/>
              <a:gdLst>
                <a:gd name="connsiteX0" fmla="*/ 0 w 4543561"/>
                <a:gd name="connsiteY0" fmla="*/ 0 h 548802"/>
                <a:gd name="connsiteX1" fmla="*/ 4543561 w 4543561"/>
                <a:gd name="connsiteY1" fmla="*/ 0 h 548802"/>
                <a:gd name="connsiteX2" fmla="*/ 4543561 w 4543561"/>
                <a:gd name="connsiteY2" fmla="*/ 548802 h 548802"/>
                <a:gd name="connsiteX3" fmla="*/ 0 w 4543561"/>
                <a:gd name="connsiteY3" fmla="*/ 548802 h 548802"/>
                <a:gd name="connsiteX4" fmla="*/ 0 w 4543561"/>
                <a:gd name="connsiteY4" fmla="*/ 0 h 54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561" h="548802">
                  <a:moveTo>
                    <a:pt x="0" y="0"/>
                  </a:moveTo>
                  <a:lnTo>
                    <a:pt x="4543561" y="0"/>
                  </a:lnTo>
                  <a:lnTo>
                    <a:pt x="4543561" y="548802"/>
                  </a:lnTo>
                  <a:lnTo>
                    <a:pt x="0" y="548802"/>
                  </a:lnTo>
                  <a:lnTo>
                    <a:pt x="0" y="0"/>
                  </a:lnTo>
                  <a:close/>
                </a:path>
              </a:pathLst>
            </a:custGeom>
          </p:spPr>
          <p:style>
            <a:lnRef idx="2">
              <a:schemeClr val="lt1">
                <a:hueOff val="0"/>
                <a:satOff val="0"/>
                <a:lumOff val="0"/>
                <a:alphaOff val="0"/>
              </a:schemeClr>
            </a:lnRef>
            <a:fillRef idx="1">
              <a:schemeClr val="accent2">
                <a:hueOff val="-629465"/>
                <a:satOff val="11712"/>
                <a:lumOff val="1568"/>
                <a:alphaOff val="0"/>
              </a:schemeClr>
            </a:fillRef>
            <a:effectRef idx="0">
              <a:schemeClr val="accent2">
                <a:hueOff val="-629465"/>
                <a:satOff val="11712"/>
                <a:lumOff val="1568"/>
                <a:alphaOff val="0"/>
              </a:schemeClr>
            </a:effectRef>
            <a:fontRef idx="minor">
              <a:schemeClr val="lt1"/>
            </a:fontRef>
          </p:style>
          <p:txBody>
            <a:bodyPr spcFirstLastPara="0" vert="horz" wrap="square" lIns="435612" tIns="60960" rIns="60960" bIns="60960" numCol="1" spcCol="1270" anchor="ctr" anchorCtr="0">
              <a:noAutofit/>
            </a:bodyPr>
            <a:lstStyle/>
            <a:p>
              <a:pPr lvl="0" algn="l" defTabSz="1066800">
                <a:lnSpc>
                  <a:spcPct val="90000"/>
                </a:lnSpc>
                <a:spcBef>
                  <a:spcPct val="0"/>
                </a:spcBef>
                <a:spcAft>
                  <a:spcPct val="35000"/>
                </a:spcAft>
              </a:pPr>
              <a:r>
                <a:rPr lang="en-GB" sz="2400" kern="1200" smtClean="0"/>
                <a:t>Các thể cơ bản của chất</a:t>
              </a:r>
              <a:endParaRPr lang="en-US" sz="2400" kern="1200"/>
            </a:p>
          </p:txBody>
        </p:sp>
        <p:sp>
          <p:nvSpPr>
            <p:cNvPr id="20" name="Oval 19"/>
            <p:cNvSpPr/>
            <p:nvPr/>
          </p:nvSpPr>
          <p:spPr>
            <a:xfrm>
              <a:off x="2006418" y="2613729"/>
              <a:ext cx="686003" cy="686003"/>
            </a:xfrm>
            <a:prstGeom prst="ellipse">
              <a:avLst/>
            </a:prstGeom>
          </p:spPr>
          <p:style>
            <a:lnRef idx="2">
              <a:schemeClr val="accent2">
                <a:hueOff val="-629465"/>
                <a:satOff val="11712"/>
                <a:lumOff val="156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TextBox 37"/>
            <p:cNvSpPr txBox="1"/>
            <p:nvPr/>
          </p:nvSpPr>
          <p:spPr>
            <a:xfrm>
              <a:off x="2180578" y="2707341"/>
              <a:ext cx="661737" cy="461665"/>
            </a:xfrm>
            <a:prstGeom prst="rect">
              <a:avLst/>
            </a:prstGeom>
            <a:noFill/>
          </p:spPr>
          <p:txBody>
            <a:bodyPr wrap="square" rtlCol="0">
              <a:spAutoFit/>
            </a:bodyPr>
            <a:lstStyle/>
            <a:p>
              <a:r>
                <a:rPr lang="en-GB" sz="2400" b="1" smtClean="0"/>
                <a:t>2</a:t>
              </a:r>
              <a:endParaRPr lang="en-US" sz="2400" b="1"/>
            </a:p>
          </p:txBody>
        </p:sp>
      </p:grpSp>
      <p:grpSp>
        <p:nvGrpSpPr>
          <p:cNvPr id="28" name="Group 27"/>
          <p:cNvGrpSpPr/>
          <p:nvPr/>
        </p:nvGrpSpPr>
        <p:grpSpPr>
          <a:xfrm>
            <a:off x="2006418" y="3437076"/>
            <a:ext cx="4886562" cy="686003"/>
            <a:chOff x="2006418" y="3437076"/>
            <a:chExt cx="4886562" cy="686003"/>
          </a:xfrm>
        </p:grpSpPr>
        <p:sp>
          <p:nvSpPr>
            <p:cNvPr id="21" name="Freeform 20"/>
            <p:cNvSpPr/>
            <p:nvPr/>
          </p:nvSpPr>
          <p:spPr>
            <a:xfrm>
              <a:off x="2349419" y="3505676"/>
              <a:ext cx="4543561" cy="548802"/>
            </a:xfrm>
            <a:custGeom>
              <a:avLst/>
              <a:gdLst>
                <a:gd name="connsiteX0" fmla="*/ 0 w 4543561"/>
                <a:gd name="connsiteY0" fmla="*/ 0 h 548802"/>
                <a:gd name="connsiteX1" fmla="*/ 4543561 w 4543561"/>
                <a:gd name="connsiteY1" fmla="*/ 0 h 548802"/>
                <a:gd name="connsiteX2" fmla="*/ 4543561 w 4543561"/>
                <a:gd name="connsiteY2" fmla="*/ 548802 h 548802"/>
                <a:gd name="connsiteX3" fmla="*/ 0 w 4543561"/>
                <a:gd name="connsiteY3" fmla="*/ 548802 h 548802"/>
                <a:gd name="connsiteX4" fmla="*/ 0 w 4543561"/>
                <a:gd name="connsiteY4" fmla="*/ 0 h 54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561" h="548802">
                  <a:moveTo>
                    <a:pt x="0" y="0"/>
                  </a:moveTo>
                  <a:lnTo>
                    <a:pt x="4543561" y="0"/>
                  </a:lnTo>
                  <a:lnTo>
                    <a:pt x="4543561" y="548802"/>
                  </a:lnTo>
                  <a:lnTo>
                    <a:pt x="0" y="548802"/>
                  </a:lnTo>
                  <a:lnTo>
                    <a:pt x="0" y="0"/>
                  </a:lnTo>
                  <a:close/>
                </a:path>
              </a:pathLst>
            </a:custGeom>
          </p:spPr>
          <p:style>
            <a:lnRef idx="2">
              <a:schemeClr val="lt1">
                <a:hueOff val="0"/>
                <a:satOff val="0"/>
                <a:lumOff val="0"/>
                <a:alphaOff val="0"/>
              </a:schemeClr>
            </a:lnRef>
            <a:fillRef idx="1">
              <a:schemeClr val="accent2">
                <a:hueOff val="-1258930"/>
                <a:satOff val="23424"/>
                <a:lumOff val="3137"/>
                <a:alphaOff val="0"/>
              </a:schemeClr>
            </a:fillRef>
            <a:effectRef idx="0">
              <a:schemeClr val="accent2">
                <a:hueOff val="-1258930"/>
                <a:satOff val="23424"/>
                <a:lumOff val="3137"/>
                <a:alphaOff val="0"/>
              </a:schemeClr>
            </a:effectRef>
            <a:fontRef idx="minor">
              <a:schemeClr val="lt1"/>
            </a:fontRef>
          </p:style>
          <p:txBody>
            <a:bodyPr spcFirstLastPara="0" vert="horz" wrap="square" lIns="435612" tIns="60960" rIns="60960" bIns="60960" numCol="1" spcCol="1270" anchor="ctr" anchorCtr="0">
              <a:noAutofit/>
            </a:bodyPr>
            <a:lstStyle/>
            <a:p>
              <a:pPr lvl="0" algn="l" defTabSz="1066800">
                <a:lnSpc>
                  <a:spcPct val="90000"/>
                </a:lnSpc>
                <a:spcBef>
                  <a:spcPct val="0"/>
                </a:spcBef>
                <a:spcAft>
                  <a:spcPct val="35000"/>
                </a:spcAft>
              </a:pPr>
              <a:r>
                <a:rPr lang="en-GB" sz="2400" kern="1200" smtClean="0"/>
                <a:t>Tính chất của chất</a:t>
              </a:r>
              <a:endParaRPr lang="en-US" sz="2400" kern="1200"/>
            </a:p>
          </p:txBody>
        </p:sp>
        <p:sp>
          <p:nvSpPr>
            <p:cNvPr id="22" name="Oval 21"/>
            <p:cNvSpPr/>
            <p:nvPr/>
          </p:nvSpPr>
          <p:spPr>
            <a:xfrm>
              <a:off x="2006418" y="3437076"/>
              <a:ext cx="686003" cy="686003"/>
            </a:xfrm>
            <a:prstGeom prst="ellipse">
              <a:avLst/>
            </a:prstGeom>
          </p:spPr>
          <p:style>
            <a:lnRef idx="2">
              <a:schemeClr val="accent2">
                <a:hueOff val="-1258930"/>
                <a:satOff val="23424"/>
                <a:lumOff val="313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9" name="TextBox 38"/>
            <p:cNvSpPr txBox="1"/>
            <p:nvPr/>
          </p:nvSpPr>
          <p:spPr>
            <a:xfrm>
              <a:off x="2180577" y="3533895"/>
              <a:ext cx="661737" cy="461665"/>
            </a:xfrm>
            <a:prstGeom prst="rect">
              <a:avLst/>
            </a:prstGeom>
            <a:noFill/>
          </p:spPr>
          <p:txBody>
            <a:bodyPr wrap="square" rtlCol="0">
              <a:spAutoFit/>
            </a:bodyPr>
            <a:lstStyle/>
            <a:p>
              <a:r>
                <a:rPr lang="en-GB" sz="2400" b="1" smtClean="0"/>
                <a:t>3</a:t>
              </a:r>
              <a:endParaRPr lang="en-US" sz="2400" b="1"/>
            </a:p>
          </p:txBody>
        </p:sp>
      </p:grpSp>
      <p:grpSp>
        <p:nvGrpSpPr>
          <p:cNvPr id="29" name="Group 28"/>
          <p:cNvGrpSpPr/>
          <p:nvPr/>
        </p:nvGrpSpPr>
        <p:grpSpPr>
          <a:xfrm>
            <a:off x="1691776" y="4260423"/>
            <a:ext cx="5201204" cy="686003"/>
            <a:chOff x="1691776" y="4260423"/>
            <a:chExt cx="5201204" cy="686003"/>
          </a:xfrm>
        </p:grpSpPr>
        <p:sp>
          <p:nvSpPr>
            <p:cNvPr id="23" name="Freeform 22"/>
            <p:cNvSpPr/>
            <p:nvPr/>
          </p:nvSpPr>
          <p:spPr>
            <a:xfrm>
              <a:off x="2034778" y="4329023"/>
              <a:ext cx="4858202" cy="548802"/>
            </a:xfrm>
            <a:custGeom>
              <a:avLst/>
              <a:gdLst>
                <a:gd name="connsiteX0" fmla="*/ 0 w 4858202"/>
                <a:gd name="connsiteY0" fmla="*/ 0 h 548802"/>
                <a:gd name="connsiteX1" fmla="*/ 4858202 w 4858202"/>
                <a:gd name="connsiteY1" fmla="*/ 0 h 548802"/>
                <a:gd name="connsiteX2" fmla="*/ 4858202 w 4858202"/>
                <a:gd name="connsiteY2" fmla="*/ 548802 h 548802"/>
                <a:gd name="connsiteX3" fmla="*/ 0 w 4858202"/>
                <a:gd name="connsiteY3" fmla="*/ 548802 h 548802"/>
                <a:gd name="connsiteX4" fmla="*/ 0 w 4858202"/>
                <a:gd name="connsiteY4" fmla="*/ 0 h 54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202" h="548802">
                  <a:moveTo>
                    <a:pt x="0" y="0"/>
                  </a:moveTo>
                  <a:lnTo>
                    <a:pt x="4858202" y="0"/>
                  </a:lnTo>
                  <a:lnTo>
                    <a:pt x="4858202" y="548802"/>
                  </a:lnTo>
                  <a:lnTo>
                    <a:pt x="0" y="548802"/>
                  </a:lnTo>
                  <a:lnTo>
                    <a:pt x="0" y="0"/>
                  </a:lnTo>
                  <a:close/>
                </a:path>
              </a:pathLst>
            </a:custGeom>
          </p:spPr>
          <p:style>
            <a:lnRef idx="2">
              <a:schemeClr val="lt1">
                <a:hueOff val="0"/>
                <a:satOff val="0"/>
                <a:lumOff val="0"/>
                <a:alphaOff val="0"/>
              </a:schemeClr>
            </a:lnRef>
            <a:fillRef idx="1">
              <a:schemeClr val="accent2">
                <a:hueOff val="-1888395"/>
                <a:satOff val="35136"/>
                <a:lumOff val="4705"/>
                <a:alphaOff val="0"/>
              </a:schemeClr>
            </a:fillRef>
            <a:effectRef idx="0">
              <a:schemeClr val="accent2">
                <a:hueOff val="-1888395"/>
                <a:satOff val="35136"/>
                <a:lumOff val="4705"/>
                <a:alphaOff val="0"/>
              </a:schemeClr>
            </a:effectRef>
            <a:fontRef idx="minor">
              <a:schemeClr val="lt1"/>
            </a:fontRef>
          </p:style>
          <p:txBody>
            <a:bodyPr spcFirstLastPara="0" vert="horz" wrap="square" lIns="435612" tIns="60960" rIns="60960" bIns="60960" numCol="1" spcCol="1270" anchor="ctr" anchorCtr="0">
              <a:noAutofit/>
            </a:bodyPr>
            <a:lstStyle/>
            <a:p>
              <a:pPr lvl="0" algn="l" defTabSz="1066800">
                <a:lnSpc>
                  <a:spcPct val="90000"/>
                </a:lnSpc>
                <a:spcBef>
                  <a:spcPct val="0"/>
                </a:spcBef>
                <a:spcAft>
                  <a:spcPct val="35000"/>
                </a:spcAft>
              </a:pPr>
              <a:r>
                <a:rPr lang="en-GB" sz="2400" kern="1200" smtClean="0"/>
                <a:t>Sự chuyển thể của chất</a:t>
              </a:r>
              <a:endParaRPr lang="en-US" sz="2400" kern="1200"/>
            </a:p>
          </p:txBody>
        </p:sp>
        <p:sp>
          <p:nvSpPr>
            <p:cNvPr id="24" name="Oval 23"/>
            <p:cNvSpPr/>
            <p:nvPr/>
          </p:nvSpPr>
          <p:spPr>
            <a:xfrm>
              <a:off x="1691776" y="4260423"/>
              <a:ext cx="686003" cy="686003"/>
            </a:xfrm>
            <a:prstGeom prst="ellipse">
              <a:avLst/>
            </a:prstGeom>
          </p:spPr>
          <p:style>
            <a:lnRef idx="2">
              <a:schemeClr val="accent2">
                <a:hueOff val="-1888395"/>
                <a:satOff val="35136"/>
                <a:lumOff val="470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TextBox 39"/>
            <p:cNvSpPr txBox="1"/>
            <p:nvPr/>
          </p:nvSpPr>
          <p:spPr>
            <a:xfrm>
              <a:off x="1846058" y="4381061"/>
              <a:ext cx="661737" cy="461665"/>
            </a:xfrm>
            <a:prstGeom prst="rect">
              <a:avLst/>
            </a:prstGeom>
            <a:noFill/>
          </p:spPr>
          <p:txBody>
            <a:bodyPr wrap="square" rtlCol="0">
              <a:spAutoFit/>
            </a:bodyPr>
            <a:lstStyle/>
            <a:p>
              <a:r>
                <a:rPr lang="en-GB" sz="2400" b="1" smtClean="0"/>
                <a:t>4</a:t>
              </a:r>
              <a:endParaRPr lang="en-US" sz="24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grpSp>
        <p:nvGrpSpPr>
          <p:cNvPr id="15" name="Group 14"/>
          <p:cNvGrpSpPr/>
          <p:nvPr/>
        </p:nvGrpSpPr>
        <p:grpSpPr>
          <a:xfrm>
            <a:off x="621631" y="324853"/>
            <a:ext cx="8101262" cy="864335"/>
            <a:chOff x="621631" y="324853"/>
            <a:chExt cx="8101262" cy="864335"/>
          </a:xfrm>
        </p:grpSpPr>
        <p:sp>
          <p:nvSpPr>
            <p:cNvPr id="5" name="Freeform 4"/>
            <p:cNvSpPr/>
            <p:nvPr/>
          </p:nvSpPr>
          <p:spPr>
            <a:xfrm>
              <a:off x="2911643" y="411288"/>
              <a:ext cx="5811250" cy="691470"/>
            </a:xfrm>
            <a:custGeom>
              <a:avLst/>
              <a:gdLst>
                <a:gd name="connsiteX0" fmla="*/ 104116 w 624681"/>
                <a:gd name="connsiteY0" fmla="*/ 0 h 3901440"/>
                <a:gd name="connsiteX1" fmla="*/ 520565 w 624681"/>
                <a:gd name="connsiteY1" fmla="*/ 0 h 3901440"/>
                <a:gd name="connsiteX2" fmla="*/ 624681 w 624681"/>
                <a:gd name="connsiteY2" fmla="*/ 104116 h 3901440"/>
                <a:gd name="connsiteX3" fmla="*/ 624681 w 624681"/>
                <a:gd name="connsiteY3" fmla="*/ 3901440 h 3901440"/>
                <a:gd name="connsiteX4" fmla="*/ 624681 w 624681"/>
                <a:gd name="connsiteY4" fmla="*/ 3901440 h 3901440"/>
                <a:gd name="connsiteX5" fmla="*/ 0 w 624681"/>
                <a:gd name="connsiteY5" fmla="*/ 3901440 h 3901440"/>
                <a:gd name="connsiteX6" fmla="*/ 0 w 624681"/>
                <a:gd name="connsiteY6" fmla="*/ 3901440 h 3901440"/>
                <a:gd name="connsiteX7" fmla="*/ 0 w 624681"/>
                <a:gd name="connsiteY7" fmla="*/ 104116 h 3901440"/>
                <a:gd name="connsiteX8" fmla="*/ 104116 w 624681"/>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81" h="3901440">
                  <a:moveTo>
                    <a:pt x="624681" y="650258"/>
                  </a:moveTo>
                  <a:lnTo>
                    <a:pt x="624681" y="3251182"/>
                  </a:lnTo>
                  <a:cubicBezTo>
                    <a:pt x="624681" y="3610310"/>
                    <a:pt x="617217" y="3901437"/>
                    <a:pt x="608010" y="3901437"/>
                  </a:cubicBezTo>
                  <a:lnTo>
                    <a:pt x="0" y="3901437"/>
                  </a:lnTo>
                  <a:lnTo>
                    <a:pt x="0" y="3901437"/>
                  </a:lnTo>
                  <a:lnTo>
                    <a:pt x="0" y="3"/>
                  </a:lnTo>
                  <a:lnTo>
                    <a:pt x="0" y="3"/>
                  </a:lnTo>
                  <a:lnTo>
                    <a:pt x="608010" y="3"/>
                  </a:lnTo>
                  <a:cubicBezTo>
                    <a:pt x="617217" y="3"/>
                    <a:pt x="624681" y="291130"/>
                    <a:pt x="624681" y="650258"/>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319" rIns="278144" bIns="154320" numCol="1" spcCol="1270" anchor="ctr" anchorCtr="0">
              <a:noAutofit/>
            </a:bodyPr>
            <a:lstStyle/>
            <a:p>
              <a:pPr marL="228600" lvl="1" indent="-228600" algn="just" defTabSz="1066800">
                <a:lnSpc>
                  <a:spcPct val="90000"/>
                </a:lnSpc>
                <a:spcBef>
                  <a:spcPct val="0"/>
                </a:spcBef>
                <a:spcAft>
                  <a:spcPct val="15000"/>
                </a:spcAft>
                <a:buChar char="••"/>
              </a:pPr>
              <a:r>
                <a:rPr lang="nl-NL" sz="2400" kern="1200" smtClean="0">
                  <a:latin typeface="+mn-lt"/>
                  <a:ea typeface="Arial" panose="020B0604020202020204" pitchFamily="34" charset="0"/>
                  <a:cs typeface="Arial" panose="020B0604020202020204" pitchFamily="34" charset="0"/>
                </a:rPr>
                <a:t>Là quá trình chất ở thể rắn chuyển sang thể lỏng.</a:t>
              </a:r>
              <a:endParaRPr lang="en-US" sz="2400" kern="1200">
                <a:latin typeface="+mn-lt"/>
              </a:endParaRPr>
            </a:p>
          </p:txBody>
        </p:sp>
        <p:sp>
          <p:nvSpPr>
            <p:cNvPr id="6" name="Freeform 5"/>
            <p:cNvSpPr/>
            <p:nvPr/>
          </p:nvSpPr>
          <p:spPr>
            <a:xfrm>
              <a:off x="621631" y="324853"/>
              <a:ext cx="2290012" cy="864335"/>
            </a:xfrm>
            <a:custGeom>
              <a:avLst/>
              <a:gdLst>
                <a:gd name="connsiteX0" fmla="*/ 0 w 2194560"/>
                <a:gd name="connsiteY0" fmla="*/ 130144 h 780851"/>
                <a:gd name="connsiteX1" fmla="*/ 130144 w 2194560"/>
                <a:gd name="connsiteY1" fmla="*/ 0 h 780851"/>
                <a:gd name="connsiteX2" fmla="*/ 2064416 w 2194560"/>
                <a:gd name="connsiteY2" fmla="*/ 0 h 780851"/>
                <a:gd name="connsiteX3" fmla="*/ 2194560 w 2194560"/>
                <a:gd name="connsiteY3" fmla="*/ 130144 h 780851"/>
                <a:gd name="connsiteX4" fmla="*/ 2194560 w 2194560"/>
                <a:gd name="connsiteY4" fmla="*/ 650707 h 780851"/>
                <a:gd name="connsiteX5" fmla="*/ 2064416 w 2194560"/>
                <a:gd name="connsiteY5" fmla="*/ 780851 h 780851"/>
                <a:gd name="connsiteX6" fmla="*/ 130144 w 2194560"/>
                <a:gd name="connsiteY6" fmla="*/ 780851 h 780851"/>
                <a:gd name="connsiteX7" fmla="*/ 0 w 2194560"/>
                <a:gd name="connsiteY7" fmla="*/ 650707 h 780851"/>
                <a:gd name="connsiteX8" fmla="*/ 0 w 2194560"/>
                <a:gd name="connsiteY8" fmla="*/ 130144 h 7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780851">
                  <a:moveTo>
                    <a:pt x="0" y="130144"/>
                  </a:moveTo>
                  <a:cubicBezTo>
                    <a:pt x="0" y="58267"/>
                    <a:pt x="58267" y="0"/>
                    <a:pt x="130144" y="0"/>
                  </a:cubicBezTo>
                  <a:lnTo>
                    <a:pt x="2064416" y="0"/>
                  </a:lnTo>
                  <a:cubicBezTo>
                    <a:pt x="2136293" y="0"/>
                    <a:pt x="2194560" y="58267"/>
                    <a:pt x="2194560" y="130144"/>
                  </a:cubicBezTo>
                  <a:lnTo>
                    <a:pt x="2194560" y="650707"/>
                  </a:lnTo>
                  <a:cubicBezTo>
                    <a:pt x="2194560" y="722584"/>
                    <a:pt x="2136293" y="780851"/>
                    <a:pt x="2064416" y="780851"/>
                  </a:cubicBezTo>
                  <a:lnTo>
                    <a:pt x="130144" y="780851"/>
                  </a:lnTo>
                  <a:cubicBezTo>
                    <a:pt x="58267" y="780851"/>
                    <a:pt x="0" y="722584"/>
                    <a:pt x="0" y="650707"/>
                  </a:cubicBezTo>
                  <a:lnTo>
                    <a:pt x="0" y="130144"/>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9558" tIns="83838" rIns="129558" bIns="83838" numCol="1" spcCol="1270" anchor="ctr" anchorCtr="0">
              <a:noAutofit/>
            </a:bodyPr>
            <a:lstStyle/>
            <a:p>
              <a:pPr lvl="0" algn="ctr" defTabSz="1066800">
                <a:lnSpc>
                  <a:spcPct val="90000"/>
                </a:lnSpc>
                <a:spcBef>
                  <a:spcPct val="0"/>
                </a:spcBef>
                <a:spcAft>
                  <a:spcPct val="35000"/>
                </a:spcAft>
              </a:pPr>
              <a:r>
                <a:rPr lang="en-GB" sz="2400" kern="1200" smtClean="0">
                  <a:latin typeface="+mn-lt"/>
                </a:rPr>
                <a:t>Sự nỏng chảy</a:t>
              </a:r>
              <a:endParaRPr lang="en-US" sz="2400" kern="1200">
                <a:latin typeface="+mn-lt"/>
              </a:endParaRPr>
            </a:p>
          </p:txBody>
        </p:sp>
      </p:grpSp>
      <p:grpSp>
        <p:nvGrpSpPr>
          <p:cNvPr id="16" name="Group 15"/>
          <p:cNvGrpSpPr/>
          <p:nvPr/>
        </p:nvGrpSpPr>
        <p:grpSpPr>
          <a:xfrm>
            <a:off x="621631" y="1232407"/>
            <a:ext cx="8101262" cy="864335"/>
            <a:chOff x="621631" y="1232407"/>
            <a:chExt cx="8101262" cy="864335"/>
          </a:xfrm>
        </p:grpSpPr>
        <p:sp>
          <p:nvSpPr>
            <p:cNvPr id="7" name="Freeform 6"/>
            <p:cNvSpPr/>
            <p:nvPr/>
          </p:nvSpPr>
          <p:spPr>
            <a:xfrm>
              <a:off x="2911643" y="1318840"/>
              <a:ext cx="5811250" cy="691470"/>
            </a:xfrm>
            <a:custGeom>
              <a:avLst/>
              <a:gdLst>
                <a:gd name="connsiteX0" fmla="*/ 104116 w 624681"/>
                <a:gd name="connsiteY0" fmla="*/ 0 h 3901440"/>
                <a:gd name="connsiteX1" fmla="*/ 520565 w 624681"/>
                <a:gd name="connsiteY1" fmla="*/ 0 h 3901440"/>
                <a:gd name="connsiteX2" fmla="*/ 624681 w 624681"/>
                <a:gd name="connsiteY2" fmla="*/ 104116 h 3901440"/>
                <a:gd name="connsiteX3" fmla="*/ 624681 w 624681"/>
                <a:gd name="connsiteY3" fmla="*/ 3901440 h 3901440"/>
                <a:gd name="connsiteX4" fmla="*/ 624681 w 624681"/>
                <a:gd name="connsiteY4" fmla="*/ 3901440 h 3901440"/>
                <a:gd name="connsiteX5" fmla="*/ 0 w 624681"/>
                <a:gd name="connsiteY5" fmla="*/ 3901440 h 3901440"/>
                <a:gd name="connsiteX6" fmla="*/ 0 w 624681"/>
                <a:gd name="connsiteY6" fmla="*/ 3901440 h 3901440"/>
                <a:gd name="connsiteX7" fmla="*/ 0 w 624681"/>
                <a:gd name="connsiteY7" fmla="*/ 104116 h 3901440"/>
                <a:gd name="connsiteX8" fmla="*/ 104116 w 624681"/>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81" h="3901440">
                  <a:moveTo>
                    <a:pt x="624681" y="650258"/>
                  </a:moveTo>
                  <a:lnTo>
                    <a:pt x="624681" y="3251182"/>
                  </a:lnTo>
                  <a:cubicBezTo>
                    <a:pt x="624681" y="3610310"/>
                    <a:pt x="617217" y="3901437"/>
                    <a:pt x="608010" y="3901437"/>
                  </a:cubicBezTo>
                  <a:lnTo>
                    <a:pt x="0" y="3901437"/>
                  </a:lnTo>
                  <a:lnTo>
                    <a:pt x="0" y="3901437"/>
                  </a:lnTo>
                  <a:lnTo>
                    <a:pt x="0" y="3"/>
                  </a:lnTo>
                  <a:lnTo>
                    <a:pt x="0" y="3"/>
                  </a:lnTo>
                  <a:lnTo>
                    <a:pt x="608010" y="3"/>
                  </a:lnTo>
                  <a:cubicBezTo>
                    <a:pt x="617217" y="3"/>
                    <a:pt x="624681" y="291130"/>
                    <a:pt x="624681" y="650258"/>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319" rIns="278144" bIns="154320" numCol="1" spcCol="1270" anchor="ctr" anchorCtr="0">
              <a:noAutofit/>
            </a:bodyPr>
            <a:lstStyle/>
            <a:p>
              <a:pPr marL="228600" lvl="1" indent="-228600" algn="just" defTabSz="1066800">
                <a:lnSpc>
                  <a:spcPct val="90000"/>
                </a:lnSpc>
                <a:spcBef>
                  <a:spcPct val="0"/>
                </a:spcBef>
                <a:spcAft>
                  <a:spcPct val="15000"/>
                </a:spcAft>
                <a:buChar char="••"/>
              </a:pPr>
              <a:r>
                <a:rPr lang="nl-NL" sz="2400" kern="1200" smtClean="0">
                  <a:latin typeface="+mn-lt"/>
                  <a:ea typeface="Arial" panose="020B0604020202020204" pitchFamily="34" charset="0"/>
                  <a:cs typeface="Arial" panose="020B0604020202020204" pitchFamily="34" charset="0"/>
                </a:rPr>
                <a:t>Là quá trình chất ở thể lỏng chuyển sang thể rắn.</a:t>
              </a:r>
              <a:endParaRPr lang="en-US" sz="2400" kern="1200">
                <a:latin typeface="+mn-lt"/>
              </a:endParaRPr>
            </a:p>
          </p:txBody>
        </p:sp>
        <p:sp>
          <p:nvSpPr>
            <p:cNvPr id="8" name="Freeform 7"/>
            <p:cNvSpPr/>
            <p:nvPr/>
          </p:nvSpPr>
          <p:spPr>
            <a:xfrm>
              <a:off x="621631" y="1232407"/>
              <a:ext cx="2290012" cy="864335"/>
            </a:xfrm>
            <a:custGeom>
              <a:avLst/>
              <a:gdLst>
                <a:gd name="connsiteX0" fmla="*/ 0 w 2194560"/>
                <a:gd name="connsiteY0" fmla="*/ 130144 h 780851"/>
                <a:gd name="connsiteX1" fmla="*/ 130144 w 2194560"/>
                <a:gd name="connsiteY1" fmla="*/ 0 h 780851"/>
                <a:gd name="connsiteX2" fmla="*/ 2064416 w 2194560"/>
                <a:gd name="connsiteY2" fmla="*/ 0 h 780851"/>
                <a:gd name="connsiteX3" fmla="*/ 2194560 w 2194560"/>
                <a:gd name="connsiteY3" fmla="*/ 130144 h 780851"/>
                <a:gd name="connsiteX4" fmla="*/ 2194560 w 2194560"/>
                <a:gd name="connsiteY4" fmla="*/ 650707 h 780851"/>
                <a:gd name="connsiteX5" fmla="*/ 2064416 w 2194560"/>
                <a:gd name="connsiteY5" fmla="*/ 780851 h 780851"/>
                <a:gd name="connsiteX6" fmla="*/ 130144 w 2194560"/>
                <a:gd name="connsiteY6" fmla="*/ 780851 h 780851"/>
                <a:gd name="connsiteX7" fmla="*/ 0 w 2194560"/>
                <a:gd name="connsiteY7" fmla="*/ 650707 h 780851"/>
                <a:gd name="connsiteX8" fmla="*/ 0 w 2194560"/>
                <a:gd name="connsiteY8" fmla="*/ 130144 h 7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780851">
                  <a:moveTo>
                    <a:pt x="0" y="130144"/>
                  </a:moveTo>
                  <a:cubicBezTo>
                    <a:pt x="0" y="58267"/>
                    <a:pt x="58267" y="0"/>
                    <a:pt x="130144" y="0"/>
                  </a:cubicBezTo>
                  <a:lnTo>
                    <a:pt x="2064416" y="0"/>
                  </a:lnTo>
                  <a:cubicBezTo>
                    <a:pt x="2136293" y="0"/>
                    <a:pt x="2194560" y="58267"/>
                    <a:pt x="2194560" y="130144"/>
                  </a:cubicBezTo>
                  <a:lnTo>
                    <a:pt x="2194560" y="650707"/>
                  </a:lnTo>
                  <a:cubicBezTo>
                    <a:pt x="2194560" y="722584"/>
                    <a:pt x="2136293" y="780851"/>
                    <a:pt x="2064416" y="780851"/>
                  </a:cubicBezTo>
                  <a:lnTo>
                    <a:pt x="130144" y="780851"/>
                  </a:lnTo>
                  <a:cubicBezTo>
                    <a:pt x="58267" y="780851"/>
                    <a:pt x="0" y="722584"/>
                    <a:pt x="0" y="650707"/>
                  </a:cubicBezTo>
                  <a:lnTo>
                    <a:pt x="0" y="130144"/>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29558" tIns="83838" rIns="129558" bIns="83838" numCol="1" spcCol="1270" anchor="ctr" anchorCtr="0">
              <a:noAutofit/>
            </a:bodyPr>
            <a:lstStyle/>
            <a:p>
              <a:pPr lvl="0" algn="ctr" defTabSz="1066800">
                <a:lnSpc>
                  <a:spcPct val="90000"/>
                </a:lnSpc>
                <a:spcBef>
                  <a:spcPct val="0"/>
                </a:spcBef>
                <a:spcAft>
                  <a:spcPct val="35000"/>
                </a:spcAft>
              </a:pPr>
              <a:r>
                <a:rPr lang="en-GB" sz="2400" kern="1200" smtClean="0">
                  <a:latin typeface="+mn-lt"/>
                </a:rPr>
                <a:t>Sự đông đặc</a:t>
              </a:r>
              <a:endParaRPr lang="en-US" sz="2400" kern="1200">
                <a:latin typeface="+mn-lt"/>
              </a:endParaRPr>
            </a:p>
          </p:txBody>
        </p:sp>
      </p:grpSp>
      <p:grpSp>
        <p:nvGrpSpPr>
          <p:cNvPr id="17" name="Group 16"/>
          <p:cNvGrpSpPr/>
          <p:nvPr/>
        </p:nvGrpSpPr>
        <p:grpSpPr>
          <a:xfrm>
            <a:off x="621631" y="2139959"/>
            <a:ext cx="8101262" cy="864335"/>
            <a:chOff x="621631" y="2139959"/>
            <a:chExt cx="8101262" cy="864335"/>
          </a:xfrm>
        </p:grpSpPr>
        <p:sp>
          <p:nvSpPr>
            <p:cNvPr id="9" name="Freeform 8"/>
            <p:cNvSpPr/>
            <p:nvPr/>
          </p:nvSpPr>
          <p:spPr>
            <a:xfrm>
              <a:off x="2911643" y="2226392"/>
              <a:ext cx="5811250" cy="691470"/>
            </a:xfrm>
            <a:custGeom>
              <a:avLst/>
              <a:gdLst>
                <a:gd name="connsiteX0" fmla="*/ 104116 w 624681"/>
                <a:gd name="connsiteY0" fmla="*/ 0 h 3901440"/>
                <a:gd name="connsiteX1" fmla="*/ 520565 w 624681"/>
                <a:gd name="connsiteY1" fmla="*/ 0 h 3901440"/>
                <a:gd name="connsiteX2" fmla="*/ 624681 w 624681"/>
                <a:gd name="connsiteY2" fmla="*/ 104116 h 3901440"/>
                <a:gd name="connsiteX3" fmla="*/ 624681 w 624681"/>
                <a:gd name="connsiteY3" fmla="*/ 3901440 h 3901440"/>
                <a:gd name="connsiteX4" fmla="*/ 624681 w 624681"/>
                <a:gd name="connsiteY4" fmla="*/ 3901440 h 3901440"/>
                <a:gd name="connsiteX5" fmla="*/ 0 w 624681"/>
                <a:gd name="connsiteY5" fmla="*/ 3901440 h 3901440"/>
                <a:gd name="connsiteX6" fmla="*/ 0 w 624681"/>
                <a:gd name="connsiteY6" fmla="*/ 3901440 h 3901440"/>
                <a:gd name="connsiteX7" fmla="*/ 0 w 624681"/>
                <a:gd name="connsiteY7" fmla="*/ 104116 h 3901440"/>
                <a:gd name="connsiteX8" fmla="*/ 104116 w 624681"/>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81" h="3901440">
                  <a:moveTo>
                    <a:pt x="624681" y="650258"/>
                  </a:moveTo>
                  <a:lnTo>
                    <a:pt x="624681" y="3251182"/>
                  </a:lnTo>
                  <a:cubicBezTo>
                    <a:pt x="624681" y="3610310"/>
                    <a:pt x="617217" y="3901437"/>
                    <a:pt x="608010" y="3901437"/>
                  </a:cubicBezTo>
                  <a:lnTo>
                    <a:pt x="0" y="3901437"/>
                  </a:lnTo>
                  <a:lnTo>
                    <a:pt x="0" y="3901437"/>
                  </a:lnTo>
                  <a:lnTo>
                    <a:pt x="0" y="3"/>
                  </a:lnTo>
                  <a:lnTo>
                    <a:pt x="0" y="3"/>
                  </a:lnTo>
                  <a:lnTo>
                    <a:pt x="608010" y="3"/>
                  </a:lnTo>
                  <a:cubicBezTo>
                    <a:pt x="617217" y="3"/>
                    <a:pt x="624681" y="291130"/>
                    <a:pt x="624681" y="650258"/>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319" rIns="278144" bIns="154320" numCol="1" spcCol="1270" anchor="ctr" anchorCtr="0">
              <a:noAutofit/>
            </a:bodyPr>
            <a:lstStyle/>
            <a:p>
              <a:pPr marL="228600" lvl="1" indent="-228600" algn="just" defTabSz="1066800">
                <a:lnSpc>
                  <a:spcPct val="90000"/>
                </a:lnSpc>
                <a:spcBef>
                  <a:spcPct val="0"/>
                </a:spcBef>
                <a:spcAft>
                  <a:spcPct val="15000"/>
                </a:spcAft>
                <a:buChar char="••"/>
              </a:pPr>
              <a:r>
                <a:rPr lang="nl-NL" sz="2400" kern="1200" smtClean="0">
                  <a:latin typeface="+mn-lt"/>
                  <a:ea typeface="Arial" panose="020B0604020202020204" pitchFamily="34" charset="0"/>
                  <a:cs typeface="Arial" panose="020B0604020202020204" pitchFamily="34" charset="0"/>
                </a:rPr>
                <a:t>Là quá trình chất ở thể lỏng chuyển sang thể hơi.</a:t>
              </a:r>
              <a:endParaRPr lang="en-US" sz="2400" kern="1200">
                <a:latin typeface="+mn-lt"/>
              </a:endParaRPr>
            </a:p>
          </p:txBody>
        </p:sp>
        <p:sp>
          <p:nvSpPr>
            <p:cNvPr id="10" name="Freeform 9"/>
            <p:cNvSpPr/>
            <p:nvPr/>
          </p:nvSpPr>
          <p:spPr>
            <a:xfrm>
              <a:off x="621631" y="2139959"/>
              <a:ext cx="2290012" cy="864335"/>
            </a:xfrm>
            <a:custGeom>
              <a:avLst/>
              <a:gdLst>
                <a:gd name="connsiteX0" fmla="*/ 0 w 2194560"/>
                <a:gd name="connsiteY0" fmla="*/ 130144 h 780851"/>
                <a:gd name="connsiteX1" fmla="*/ 130144 w 2194560"/>
                <a:gd name="connsiteY1" fmla="*/ 0 h 780851"/>
                <a:gd name="connsiteX2" fmla="*/ 2064416 w 2194560"/>
                <a:gd name="connsiteY2" fmla="*/ 0 h 780851"/>
                <a:gd name="connsiteX3" fmla="*/ 2194560 w 2194560"/>
                <a:gd name="connsiteY3" fmla="*/ 130144 h 780851"/>
                <a:gd name="connsiteX4" fmla="*/ 2194560 w 2194560"/>
                <a:gd name="connsiteY4" fmla="*/ 650707 h 780851"/>
                <a:gd name="connsiteX5" fmla="*/ 2064416 w 2194560"/>
                <a:gd name="connsiteY5" fmla="*/ 780851 h 780851"/>
                <a:gd name="connsiteX6" fmla="*/ 130144 w 2194560"/>
                <a:gd name="connsiteY6" fmla="*/ 780851 h 780851"/>
                <a:gd name="connsiteX7" fmla="*/ 0 w 2194560"/>
                <a:gd name="connsiteY7" fmla="*/ 650707 h 780851"/>
                <a:gd name="connsiteX8" fmla="*/ 0 w 2194560"/>
                <a:gd name="connsiteY8" fmla="*/ 130144 h 7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780851">
                  <a:moveTo>
                    <a:pt x="0" y="130144"/>
                  </a:moveTo>
                  <a:cubicBezTo>
                    <a:pt x="0" y="58267"/>
                    <a:pt x="58267" y="0"/>
                    <a:pt x="130144" y="0"/>
                  </a:cubicBezTo>
                  <a:lnTo>
                    <a:pt x="2064416" y="0"/>
                  </a:lnTo>
                  <a:cubicBezTo>
                    <a:pt x="2136293" y="0"/>
                    <a:pt x="2194560" y="58267"/>
                    <a:pt x="2194560" y="130144"/>
                  </a:cubicBezTo>
                  <a:lnTo>
                    <a:pt x="2194560" y="650707"/>
                  </a:lnTo>
                  <a:cubicBezTo>
                    <a:pt x="2194560" y="722584"/>
                    <a:pt x="2136293" y="780851"/>
                    <a:pt x="2064416" y="780851"/>
                  </a:cubicBezTo>
                  <a:lnTo>
                    <a:pt x="130144" y="780851"/>
                  </a:lnTo>
                  <a:cubicBezTo>
                    <a:pt x="58267" y="780851"/>
                    <a:pt x="0" y="722584"/>
                    <a:pt x="0" y="650707"/>
                  </a:cubicBezTo>
                  <a:lnTo>
                    <a:pt x="0" y="130144"/>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29558" tIns="83838" rIns="129558" bIns="83838" numCol="1" spcCol="1270" anchor="ctr" anchorCtr="0">
              <a:noAutofit/>
            </a:bodyPr>
            <a:lstStyle/>
            <a:p>
              <a:pPr lvl="0" algn="ctr" defTabSz="1066800">
                <a:lnSpc>
                  <a:spcPct val="90000"/>
                </a:lnSpc>
                <a:spcBef>
                  <a:spcPct val="0"/>
                </a:spcBef>
                <a:spcAft>
                  <a:spcPct val="35000"/>
                </a:spcAft>
              </a:pPr>
              <a:r>
                <a:rPr lang="en-GB" sz="2400" kern="1200" smtClean="0">
                  <a:latin typeface="+mn-lt"/>
                </a:rPr>
                <a:t>Sự bay hơi</a:t>
              </a:r>
              <a:endParaRPr lang="en-US" sz="2400" kern="1200">
                <a:latin typeface="+mn-lt"/>
              </a:endParaRPr>
            </a:p>
          </p:txBody>
        </p:sp>
      </p:grpSp>
      <p:grpSp>
        <p:nvGrpSpPr>
          <p:cNvPr id="18" name="Group 17"/>
          <p:cNvGrpSpPr/>
          <p:nvPr/>
        </p:nvGrpSpPr>
        <p:grpSpPr>
          <a:xfrm>
            <a:off x="621631" y="3047512"/>
            <a:ext cx="8101262" cy="864335"/>
            <a:chOff x="621631" y="3047512"/>
            <a:chExt cx="8101262" cy="864335"/>
          </a:xfrm>
        </p:grpSpPr>
        <p:sp>
          <p:nvSpPr>
            <p:cNvPr id="11" name="Freeform 10"/>
            <p:cNvSpPr/>
            <p:nvPr/>
          </p:nvSpPr>
          <p:spPr>
            <a:xfrm>
              <a:off x="2911643" y="3133945"/>
              <a:ext cx="5811250" cy="691470"/>
            </a:xfrm>
            <a:custGeom>
              <a:avLst/>
              <a:gdLst>
                <a:gd name="connsiteX0" fmla="*/ 104116 w 624681"/>
                <a:gd name="connsiteY0" fmla="*/ 0 h 3901440"/>
                <a:gd name="connsiteX1" fmla="*/ 520565 w 624681"/>
                <a:gd name="connsiteY1" fmla="*/ 0 h 3901440"/>
                <a:gd name="connsiteX2" fmla="*/ 624681 w 624681"/>
                <a:gd name="connsiteY2" fmla="*/ 104116 h 3901440"/>
                <a:gd name="connsiteX3" fmla="*/ 624681 w 624681"/>
                <a:gd name="connsiteY3" fmla="*/ 3901440 h 3901440"/>
                <a:gd name="connsiteX4" fmla="*/ 624681 w 624681"/>
                <a:gd name="connsiteY4" fmla="*/ 3901440 h 3901440"/>
                <a:gd name="connsiteX5" fmla="*/ 0 w 624681"/>
                <a:gd name="connsiteY5" fmla="*/ 3901440 h 3901440"/>
                <a:gd name="connsiteX6" fmla="*/ 0 w 624681"/>
                <a:gd name="connsiteY6" fmla="*/ 3901440 h 3901440"/>
                <a:gd name="connsiteX7" fmla="*/ 0 w 624681"/>
                <a:gd name="connsiteY7" fmla="*/ 104116 h 3901440"/>
                <a:gd name="connsiteX8" fmla="*/ 104116 w 624681"/>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81" h="3901440">
                  <a:moveTo>
                    <a:pt x="624681" y="650258"/>
                  </a:moveTo>
                  <a:lnTo>
                    <a:pt x="624681" y="3251182"/>
                  </a:lnTo>
                  <a:cubicBezTo>
                    <a:pt x="624681" y="3610310"/>
                    <a:pt x="617217" y="3901437"/>
                    <a:pt x="608010" y="3901437"/>
                  </a:cubicBezTo>
                  <a:lnTo>
                    <a:pt x="0" y="3901437"/>
                  </a:lnTo>
                  <a:lnTo>
                    <a:pt x="0" y="3901437"/>
                  </a:lnTo>
                  <a:lnTo>
                    <a:pt x="0" y="3"/>
                  </a:lnTo>
                  <a:lnTo>
                    <a:pt x="0" y="3"/>
                  </a:lnTo>
                  <a:lnTo>
                    <a:pt x="608010" y="3"/>
                  </a:lnTo>
                  <a:cubicBezTo>
                    <a:pt x="617217" y="3"/>
                    <a:pt x="624681" y="291130"/>
                    <a:pt x="624681" y="650258"/>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319" rIns="278144" bIns="154320" numCol="1" spcCol="1270" anchor="ctr" anchorCtr="0">
              <a:noAutofit/>
            </a:bodyPr>
            <a:lstStyle/>
            <a:p>
              <a:pPr marL="228600" lvl="1" indent="-228600" algn="just" defTabSz="1066800">
                <a:lnSpc>
                  <a:spcPct val="90000"/>
                </a:lnSpc>
                <a:spcBef>
                  <a:spcPct val="0"/>
                </a:spcBef>
                <a:spcAft>
                  <a:spcPct val="15000"/>
                </a:spcAft>
                <a:buChar char="••"/>
              </a:pPr>
              <a:r>
                <a:rPr lang="en-GB" sz="2400" kern="1200" smtClean="0">
                  <a:latin typeface="+mn-lt"/>
                </a:rPr>
                <a:t>Là quá trình bay hơi, </a:t>
              </a:r>
              <a:r>
                <a:rPr lang="nl-NL" sz="2400" kern="1200" smtClean="0">
                  <a:latin typeface="+mn-lt"/>
                  <a:ea typeface="Arial" panose="020B0604020202020204" pitchFamily="34" charset="0"/>
                  <a:cs typeface="Arial" panose="020B0604020202020204" pitchFamily="34" charset="0"/>
                </a:rPr>
                <a:t>xảy ra cả trên bề mặt và trong lòng khối chất lỏng.</a:t>
              </a:r>
              <a:r>
                <a:rPr lang="en-GB" sz="2400" kern="1200" smtClean="0">
                  <a:latin typeface="+mn-lt"/>
                </a:rPr>
                <a:t> </a:t>
              </a:r>
              <a:endParaRPr lang="en-US" sz="2400" kern="1200">
                <a:latin typeface="+mn-lt"/>
              </a:endParaRPr>
            </a:p>
          </p:txBody>
        </p:sp>
        <p:sp>
          <p:nvSpPr>
            <p:cNvPr id="12" name="Freeform 11"/>
            <p:cNvSpPr/>
            <p:nvPr/>
          </p:nvSpPr>
          <p:spPr>
            <a:xfrm>
              <a:off x="621631" y="3047512"/>
              <a:ext cx="2290012" cy="864335"/>
            </a:xfrm>
            <a:custGeom>
              <a:avLst/>
              <a:gdLst>
                <a:gd name="connsiteX0" fmla="*/ 0 w 2194560"/>
                <a:gd name="connsiteY0" fmla="*/ 130144 h 780851"/>
                <a:gd name="connsiteX1" fmla="*/ 130144 w 2194560"/>
                <a:gd name="connsiteY1" fmla="*/ 0 h 780851"/>
                <a:gd name="connsiteX2" fmla="*/ 2064416 w 2194560"/>
                <a:gd name="connsiteY2" fmla="*/ 0 h 780851"/>
                <a:gd name="connsiteX3" fmla="*/ 2194560 w 2194560"/>
                <a:gd name="connsiteY3" fmla="*/ 130144 h 780851"/>
                <a:gd name="connsiteX4" fmla="*/ 2194560 w 2194560"/>
                <a:gd name="connsiteY4" fmla="*/ 650707 h 780851"/>
                <a:gd name="connsiteX5" fmla="*/ 2064416 w 2194560"/>
                <a:gd name="connsiteY5" fmla="*/ 780851 h 780851"/>
                <a:gd name="connsiteX6" fmla="*/ 130144 w 2194560"/>
                <a:gd name="connsiteY6" fmla="*/ 780851 h 780851"/>
                <a:gd name="connsiteX7" fmla="*/ 0 w 2194560"/>
                <a:gd name="connsiteY7" fmla="*/ 650707 h 780851"/>
                <a:gd name="connsiteX8" fmla="*/ 0 w 2194560"/>
                <a:gd name="connsiteY8" fmla="*/ 130144 h 7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780851">
                  <a:moveTo>
                    <a:pt x="0" y="130144"/>
                  </a:moveTo>
                  <a:cubicBezTo>
                    <a:pt x="0" y="58267"/>
                    <a:pt x="58267" y="0"/>
                    <a:pt x="130144" y="0"/>
                  </a:cubicBezTo>
                  <a:lnTo>
                    <a:pt x="2064416" y="0"/>
                  </a:lnTo>
                  <a:cubicBezTo>
                    <a:pt x="2136293" y="0"/>
                    <a:pt x="2194560" y="58267"/>
                    <a:pt x="2194560" y="130144"/>
                  </a:cubicBezTo>
                  <a:lnTo>
                    <a:pt x="2194560" y="650707"/>
                  </a:lnTo>
                  <a:cubicBezTo>
                    <a:pt x="2194560" y="722584"/>
                    <a:pt x="2136293" y="780851"/>
                    <a:pt x="2064416" y="780851"/>
                  </a:cubicBezTo>
                  <a:lnTo>
                    <a:pt x="130144" y="780851"/>
                  </a:lnTo>
                  <a:cubicBezTo>
                    <a:pt x="58267" y="780851"/>
                    <a:pt x="0" y="722584"/>
                    <a:pt x="0" y="650707"/>
                  </a:cubicBezTo>
                  <a:lnTo>
                    <a:pt x="0" y="130144"/>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29558" tIns="83838" rIns="129558" bIns="83838" numCol="1" spcCol="1270" anchor="ctr" anchorCtr="0">
              <a:noAutofit/>
            </a:bodyPr>
            <a:lstStyle/>
            <a:p>
              <a:pPr lvl="0" algn="ctr" defTabSz="1066800">
                <a:lnSpc>
                  <a:spcPct val="90000"/>
                </a:lnSpc>
                <a:spcBef>
                  <a:spcPct val="0"/>
                </a:spcBef>
                <a:spcAft>
                  <a:spcPct val="35000"/>
                </a:spcAft>
              </a:pPr>
              <a:r>
                <a:rPr lang="en-GB" sz="2400" kern="1200" smtClean="0">
                  <a:latin typeface="+mn-lt"/>
                </a:rPr>
                <a:t>Sự sôi</a:t>
              </a:r>
              <a:endParaRPr lang="en-US" sz="2400" kern="1200">
                <a:latin typeface="+mn-lt"/>
              </a:endParaRPr>
            </a:p>
          </p:txBody>
        </p:sp>
      </p:grpSp>
      <p:grpSp>
        <p:nvGrpSpPr>
          <p:cNvPr id="19" name="Group 18"/>
          <p:cNvGrpSpPr/>
          <p:nvPr/>
        </p:nvGrpSpPr>
        <p:grpSpPr>
          <a:xfrm>
            <a:off x="621631" y="3955065"/>
            <a:ext cx="8101262" cy="864335"/>
            <a:chOff x="621631" y="3955065"/>
            <a:chExt cx="8101262" cy="864335"/>
          </a:xfrm>
        </p:grpSpPr>
        <p:sp>
          <p:nvSpPr>
            <p:cNvPr id="13" name="Freeform 12"/>
            <p:cNvSpPr/>
            <p:nvPr/>
          </p:nvSpPr>
          <p:spPr>
            <a:xfrm>
              <a:off x="2911643" y="4041498"/>
              <a:ext cx="5811250" cy="691470"/>
            </a:xfrm>
            <a:custGeom>
              <a:avLst/>
              <a:gdLst>
                <a:gd name="connsiteX0" fmla="*/ 104116 w 624681"/>
                <a:gd name="connsiteY0" fmla="*/ 0 h 3901440"/>
                <a:gd name="connsiteX1" fmla="*/ 520565 w 624681"/>
                <a:gd name="connsiteY1" fmla="*/ 0 h 3901440"/>
                <a:gd name="connsiteX2" fmla="*/ 624681 w 624681"/>
                <a:gd name="connsiteY2" fmla="*/ 104116 h 3901440"/>
                <a:gd name="connsiteX3" fmla="*/ 624681 w 624681"/>
                <a:gd name="connsiteY3" fmla="*/ 3901440 h 3901440"/>
                <a:gd name="connsiteX4" fmla="*/ 624681 w 624681"/>
                <a:gd name="connsiteY4" fmla="*/ 3901440 h 3901440"/>
                <a:gd name="connsiteX5" fmla="*/ 0 w 624681"/>
                <a:gd name="connsiteY5" fmla="*/ 3901440 h 3901440"/>
                <a:gd name="connsiteX6" fmla="*/ 0 w 624681"/>
                <a:gd name="connsiteY6" fmla="*/ 3901440 h 3901440"/>
                <a:gd name="connsiteX7" fmla="*/ 0 w 624681"/>
                <a:gd name="connsiteY7" fmla="*/ 104116 h 3901440"/>
                <a:gd name="connsiteX8" fmla="*/ 104116 w 624681"/>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681" h="3901440">
                  <a:moveTo>
                    <a:pt x="624681" y="650258"/>
                  </a:moveTo>
                  <a:lnTo>
                    <a:pt x="624681" y="3251182"/>
                  </a:lnTo>
                  <a:cubicBezTo>
                    <a:pt x="624681" y="3610310"/>
                    <a:pt x="617217" y="3901437"/>
                    <a:pt x="608010" y="3901437"/>
                  </a:cubicBezTo>
                  <a:lnTo>
                    <a:pt x="0" y="3901437"/>
                  </a:lnTo>
                  <a:lnTo>
                    <a:pt x="0" y="3901437"/>
                  </a:lnTo>
                  <a:lnTo>
                    <a:pt x="0" y="3"/>
                  </a:lnTo>
                  <a:lnTo>
                    <a:pt x="0" y="3"/>
                  </a:lnTo>
                  <a:lnTo>
                    <a:pt x="608010" y="3"/>
                  </a:lnTo>
                  <a:cubicBezTo>
                    <a:pt x="617217" y="3"/>
                    <a:pt x="624681" y="291130"/>
                    <a:pt x="624681" y="650258"/>
                  </a:cubicBezTo>
                  <a:close/>
                </a:path>
              </a:pathLst>
            </a:cu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319" rIns="278144" bIns="154320" numCol="1" spcCol="1270" anchor="ctr" anchorCtr="0">
              <a:noAutofit/>
            </a:bodyPr>
            <a:lstStyle/>
            <a:p>
              <a:pPr marL="228600" lvl="1" indent="-228600" algn="just" defTabSz="1066800">
                <a:lnSpc>
                  <a:spcPct val="90000"/>
                </a:lnSpc>
                <a:spcBef>
                  <a:spcPct val="0"/>
                </a:spcBef>
                <a:spcAft>
                  <a:spcPct val="15000"/>
                </a:spcAft>
                <a:buChar char="••"/>
              </a:pPr>
              <a:r>
                <a:rPr lang="nl-NL" sz="2400" kern="1200" smtClean="0">
                  <a:latin typeface="+mn-lt"/>
                  <a:ea typeface="Arial" panose="020B0604020202020204" pitchFamily="34" charset="0"/>
                  <a:cs typeface="Arial" panose="020B0604020202020204" pitchFamily="34" charset="0"/>
                </a:rPr>
                <a:t>Là quá trình chất chuyển từ thể hơi sang thể lỏng. </a:t>
              </a:r>
              <a:endParaRPr lang="en-US" sz="2400" kern="1200">
                <a:latin typeface="+mn-lt"/>
              </a:endParaRPr>
            </a:p>
          </p:txBody>
        </p:sp>
        <p:sp>
          <p:nvSpPr>
            <p:cNvPr id="14" name="Freeform 13"/>
            <p:cNvSpPr/>
            <p:nvPr/>
          </p:nvSpPr>
          <p:spPr>
            <a:xfrm>
              <a:off x="621631" y="3955065"/>
              <a:ext cx="2290012" cy="864335"/>
            </a:xfrm>
            <a:custGeom>
              <a:avLst/>
              <a:gdLst>
                <a:gd name="connsiteX0" fmla="*/ 0 w 2194560"/>
                <a:gd name="connsiteY0" fmla="*/ 130144 h 780851"/>
                <a:gd name="connsiteX1" fmla="*/ 130144 w 2194560"/>
                <a:gd name="connsiteY1" fmla="*/ 0 h 780851"/>
                <a:gd name="connsiteX2" fmla="*/ 2064416 w 2194560"/>
                <a:gd name="connsiteY2" fmla="*/ 0 h 780851"/>
                <a:gd name="connsiteX3" fmla="*/ 2194560 w 2194560"/>
                <a:gd name="connsiteY3" fmla="*/ 130144 h 780851"/>
                <a:gd name="connsiteX4" fmla="*/ 2194560 w 2194560"/>
                <a:gd name="connsiteY4" fmla="*/ 650707 h 780851"/>
                <a:gd name="connsiteX5" fmla="*/ 2064416 w 2194560"/>
                <a:gd name="connsiteY5" fmla="*/ 780851 h 780851"/>
                <a:gd name="connsiteX6" fmla="*/ 130144 w 2194560"/>
                <a:gd name="connsiteY6" fmla="*/ 780851 h 780851"/>
                <a:gd name="connsiteX7" fmla="*/ 0 w 2194560"/>
                <a:gd name="connsiteY7" fmla="*/ 650707 h 780851"/>
                <a:gd name="connsiteX8" fmla="*/ 0 w 2194560"/>
                <a:gd name="connsiteY8" fmla="*/ 130144 h 7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780851">
                  <a:moveTo>
                    <a:pt x="0" y="130144"/>
                  </a:moveTo>
                  <a:cubicBezTo>
                    <a:pt x="0" y="58267"/>
                    <a:pt x="58267" y="0"/>
                    <a:pt x="130144" y="0"/>
                  </a:cubicBezTo>
                  <a:lnTo>
                    <a:pt x="2064416" y="0"/>
                  </a:lnTo>
                  <a:cubicBezTo>
                    <a:pt x="2136293" y="0"/>
                    <a:pt x="2194560" y="58267"/>
                    <a:pt x="2194560" y="130144"/>
                  </a:cubicBezTo>
                  <a:lnTo>
                    <a:pt x="2194560" y="650707"/>
                  </a:lnTo>
                  <a:cubicBezTo>
                    <a:pt x="2194560" y="722584"/>
                    <a:pt x="2136293" y="780851"/>
                    <a:pt x="2064416" y="780851"/>
                  </a:cubicBezTo>
                  <a:lnTo>
                    <a:pt x="130144" y="780851"/>
                  </a:lnTo>
                  <a:cubicBezTo>
                    <a:pt x="58267" y="780851"/>
                    <a:pt x="0" y="722584"/>
                    <a:pt x="0" y="650707"/>
                  </a:cubicBezTo>
                  <a:lnTo>
                    <a:pt x="0" y="130144"/>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29558" tIns="83838" rIns="129558" bIns="83838" numCol="1" spcCol="1270" anchor="ctr" anchorCtr="0">
              <a:noAutofit/>
            </a:bodyPr>
            <a:lstStyle/>
            <a:p>
              <a:pPr lvl="0" algn="ctr" defTabSz="1066800">
                <a:lnSpc>
                  <a:spcPct val="90000"/>
                </a:lnSpc>
                <a:spcBef>
                  <a:spcPct val="0"/>
                </a:spcBef>
                <a:spcAft>
                  <a:spcPct val="35000"/>
                </a:spcAft>
              </a:pPr>
              <a:r>
                <a:rPr lang="en-GB" sz="2400" kern="1200" smtClean="0">
                  <a:latin typeface="+mn-lt"/>
                </a:rPr>
                <a:t>Sự ngưng tụ</a:t>
              </a:r>
              <a:endParaRPr lang="en-US" sz="2400" kern="1200">
                <a:latin typeface="+mn-lt"/>
              </a:endParaRPr>
            </a:p>
          </p:txBody>
        </p:sp>
      </p:grpSp>
    </p:spTree>
    <p:extLst>
      <p:ext uri="{BB962C8B-B14F-4D97-AF65-F5344CB8AC3E}">
        <p14:creationId xmlns:p14="http://schemas.microsoft.com/office/powerpoint/2010/main" val="265959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grpSp>
        <p:nvGrpSpPr>
          <p:cNvPr id="7" name="Google Shape;207;p21"/>
          <p:cNvGrpSpPr/>
          <p:nvPr/>
        </p:nvGrpSpPr>
        <p:grpSpPr>
          <a:xfrm>
            <a:off x="333623" y="861852"/>
            <a:ext cx="366458" cy="366437"/>
            <a:chOff x="1923675" y="1633650"/>
            <a:chExt cx="436000" cy="435975"/>
          </a:xfrm>
        </p:grpSpPr>
        <p:sp>
          <p:nvSpPr>
            <p:cNvPr id="8" name="Google Shape;208;p2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9;p2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0;p2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p2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2;p2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3;p2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13;p29"/>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Quá trình chuyển thể của chất</a:t>
            </a:r>
            <a:endParaRPr sz="24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a:off x="543336" y="2370220"/>
            <a:ext cx="1796966" cy="1808559"/>
          </a:xfrm>
          <a:prstGeom prst="rect">
            <a:avLst/>
          </a:prstGeom>
        </p:spPr>
      </p:pic>
      <p:pic>
        <p:nvPicPr>
          <p:cNvPr id="16" name="Picture 15"/>
          <p:cNvPicPr>
            <a:picLocks noChangeAspect="1"/>
          </p:cNvPicPr>
          <p:nvPr/>
        </p:nvPicPr>
        <p:blipFill>
          <a:blip r:embed="rId3"/>
          <a:stretch>
            <a:fillRect/>
          </a:stretch>
        </p:blipFill>
        <p:spPr>
          <a:xfrm>
            <a:off x="3795458" y="2454442"/>
            <a:ext cx="1757711" cy="1724337"/>
          </a:xfrm>
          <a:prstGeom prst="rect">
            <a:avLst/>
          </a:prstGeom>
        </p:spPr>
      </p:pic>
      <p:pic>
        <p:nvPicPr>
          <p:cNvPr id="17" name="Picture 16"/>
          <p:cNvPicPr>
            <a:picLocks noChangeAspect="1"/>
          </p:cNvPicPr>
          <p:nvPr/>
        </p:nvPicPr>
        <p:blipFill>
          <a:blip r:embed="rId4"/>
          <a:stretch>
            <a:fillRect/>
          </a:stretch>
        </p:blipFill>
        <p:spPr>
          <a:xfrm>
            <a:off x="7200832" y="2504478"/>
            <a:ext cx="1533525" cy="1571625"/>
          </a:xfrm>
          <a:prstGeom prst="rect">
            <a:avLst/>
          </a:prstGeom>
        </p:spPr>
      </p:pic>
      <p:sp>
        <p:nvSpPr>
          <p:cNvPr id="19" name="Line 8"/>
          <p:cNvSpPr>
            <a:spLocks noChangeShapeType="1"/>
          </p:cNvSpPr>
          <p:nvPr/>
        </p:nvSpPr>
        <p:spPr bwMode="auto">
          <a:xfrm>
            <a:off x="2388430" y="3071508"/>
            <a:ext cx="1358900" cy="14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9"/>
          <p:cNvSpPr/>
          <p:nvPr/>
        </p:nvSpPr>
        <p:spPr>
          <a:xfrm>
            <a:off x="2203327" y="2533271"/>
            <a:ext cx="1592131"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Nóng chảy</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22" name="Line 10"/>
          <p:cNvSpPr>
            <a:spLocks noChangeShapeType="1"/>
          </p:cNvSpPr>
          <p:nvPr/>
        </p:nvSpPr>
        <p:spPr bwMode="auto">
          <a:xfrm>
            <a:off x="5743835" y="3057221"/>
            <a:ext cx="1430338" cy="14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22"/>
          <p:cNvSpPr/>
          <p:nvPr/>
        </p:nvSpPr>
        <p:spPr>
          <a:xfrm>
            <a:off x="5677704" y="2504478"/>
            <a:ext cx="1592131"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Bay hơi</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25" name="Line 12"/>
          <p:cNvSpPr>
            <a:spLocks noChangeShapeType="1"/>
          </p:cNvSpPr>
          <p:nvPr/>
        </p:nvSpPr>
        <p:spPr bwMode="auto">
          <a:xfrm flipH="1" flipV="1">
            <a:off x="5743834" y="3797413"/>
            <a:ext cx="1430338"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p:cNvSpPr/>
          <p:nvPr/>
        </p:nvSpPr>
        <p:spPr>
          <a:xfrm>
            <a:off x="5739928" y="3873546"/>
            <a:ext cx="1592131" cy="461217"/>
          </a:xfrm>
          <a:prstGeom prst="rect">
            <a:avLst/>
          </a:prstGeom>
        </p:spPr>
        <p:txBody>
          <a:bodyPr wrap="square">
            <a:spAutoFit/>
          </a:bodyPr>
          <a:lstStyle/>
          <a:p>
            <a:pPr lvl="0" algn="ctr">
              <a:lnSpc>
                <a:spcPct val="120000"/>
              </a:lnSpc>
              <a:spcAft>
                <a:spcPts val="1000"/>
              </a:spcAft>
            </a:pPr>
            <a:r>
              <a:rPr lang="en-US" sz="2200" smtClean="0">
                <a:latin typeface="Arial" panose="020B0604020202020204" pitchFamily="34" charset="0"/>
                <a:ea typeface="Calibri" panose="020F0502020204030204" pitchFamily="34" charset="0"/>
                <a:cs typeface="Arial" panose="020B0604020202020204" pitchFamily="34" charset="0"/>
              </a:rPr>
              <a:t>Ngưng tụ</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28" name="Line 15"/>
          <p:cNvSpPr>
            <a:spLocks noChangeShapeType="1"/>
          </p:cNvSpPr>
          <p:nvPr/>
        </p:nvSpPr>
        <p:spPr bwMode="auto">
          <a:xfrm flipH="1" flipV="1">
            <a:off x="2348172" y="3759313"/>
            <a:ext cx="144145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28"/>
          <p:cNvSpPr/>
          <p:nvPr/>
        </p:nvSpPr>
        <p:spPr>
          <a:xfrm>
            <a:off x="2266223" y="3892852"/>
            <a:ext cx="1592131" cy="461217"/>
          </a:xfrm>
          <a:prstGeom prst="rect">
            <a:avLst/>
          </a:prstGeom>
        </p:spPr>
        <p:txBody>
          <a:bodyPr wrap="square">
            <a:spAutoFit/>
          </a:bodyPr>
          <a:lstStyle/>
          <a:p>
            <a:pPr lvl="0" algn="ctr">
              <a:lnSpc>
                <a:spcPct val="120000"/>
              </a:lnSpc>
              <a:spcAft>
                <a:spcPts val="1000"/>
              </a:spcAft>
            </a:pPr>
            <a:r>
              <a:rPr lang="en-GB" sz="2200" smtClean="0">
                <a:latin typeface="Arial" panose="020B0604020202020204" pitchFamily="34" charset="0"/>
                <a:ea typeface="Calibri" panose="020F0502020204030204" pitchFamily="34" charset="0"/>
                <a:cs typeface="Arial" panose="020B0604020202020204" pitchFamily="34" charset="0"/>
              </a:rPr>
              <a:t>Đông đặc</a:t>
            </a:r>
            <a:endParaRPr lang="en-US" sz="2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890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barn(inVertical)">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barn(inVertical)">
                                      <p:cBhvr>
                                        <p:cTn id="2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3" name="Picture 2"/>
          <p:cNvPicPr>
            <a:picLocks noChangeAspect="1"/>
          </p:cNvPicPr>
          <p:nvPr/>
        </p:nvPicPr>
        <p:blipFill>
          <a:blip r:embed="rId2"/>
          <a:stretch>
            <a:fillRect/>
          </a:stretch>
        </p:blipFill>
        <p:spPr>
          <a:xfrm>
            <a:off x="1085701" y="926748"/>
            <a:ext cx="1918175" cy="1969036"/>
          </a:xfrm>
          <a:prstGeom prst="rect">
            <a:avLst/>
          </a:prstGeom>
        </p:spPr>
      </p:pic>
      <p:pic>
        <p:nvPicPr>
          <p:cNvPr id="4" name="Picture 3"/>
          <p:cNvPicPr>
            <a:picLocks noChangeAspect="1"/>
          </p:cNvPicPr>
          <p:nvPr/>
        </p:nvPicPr>
        <p:blipFill>
          <a:blip r:embed="rId3"/>
          <a:stretch>
            <a:fillRect/>
          </a:stretch>
        </p:blipFill>
        <p:spPr>
          <a:xfrm>
            <a:off x="3817926" y="912216"/>
            <a:ext cx="1976302" cy="1983568"/>
          </a:xfrm>
          <a:prstGeom prst="rect">
            <a:avLst/>
          </a:prstGeom>
        </p:spPr>
      </p:pic>
      <p:pic>
        <p:nvPicPr>
          <p:cNvPr id="5" name="Picture 4"/>
          <p:cNvPicPr>
            <a:picLocks noChangeAspect="1"/>
          </p:cNvPicPr>
          <p:nvPr/>
        </p:nvPicPr>
        <p:blipFill>
          <a:blip r:embed="rId4"/>
          <a:stretch>
            <a:fillRect/>
          </a:stretch>
        </p:blipFill>
        <p:spPr>
          <a:xfrm>
            <a:off x="6414587" y="913236"/>
            <a:ext cx="1947238" cy="1976302"/>
          </a:xfrm>
          <a:prstGeom prst="rect">
            <a:avLst/>
          </a:prstGeom>
        </p:spPr>
      </p:pic>
      <p:pic>
        <p:nvPicPr>
          <p:cNvPr id="6" name="Picture 5"/>
          <p:cNvPicPr>
            <a:picLocks noChangeAspect="1"/>
          </p:cNvPicPr>
          <p:nvPr/>
        </p:nvPicPr>
        <p:blipFill>
          <a:blip r:embed="rId5"/>
          <a:stretch>
            <a:fillRect/>
          </a:stretch>
        </p:blipFill>
        <p:spPr>
          <a:xfrm>
            <a:off x="1079455" y="2979458"/>
            <a:ext cx="1932707" cy="1983568"/>
          </a:xfrm>
          <a:prstGeom prst="rect">
            <a:avLst/>
          </a:prstGeom>
        </p:spPr>
      </p:pic>
      <p:pic>
        <p:nvPicPr>
          <p:cNvPr id="7" name="Picture 6"/>
          <p:cNvPicPr>
            <a:picLocks noChangeAspect="1"/>
          </p:cNvPicPr>
          <p:nvPr/>
        </p:nvPicPr>
        <p:blipFill>
          <a:blip r:embed="rId6"/>
          <a:stretch>
            <a:fillRect/>
          </a:stretch>
        </p:blipFill>
        <p:spPr>
          <a:xfrm>
            <a:off x="3840706" y="2905573"/>
            <a:ext cx="1949801" cy="1913827"/>
          </a:xfrm>
          <a:prstGeom prst="rect">
            <a:avLst/>
          </a:prstGeom>
        </p:spPr>
      </p:pic>
      <p:pic>
        <p:nvPicPr>
          <p:cNvPr id="8" name="Picture 7"/>
          <p:cNvPicPr>
            <a:picLocks noChangeAspect="1"/>
          </p:cNvPicPr>
          <p:nvPr/>
        </p:nvPicPr>
        <p:blipFill>
          <a:blip r:embed="rId7"/>
          <a:stretch>
            <a:fillRect/>
          </a:stretch>
        </p:blipFill>
        <p:spPr>
          <a:xfrm>
            <a:off x="6616651" y="3040789"/>
            <a:ext cx="1898271" cy="1940612"/>
          </a:xfrm>
          <a:prstGeom prst="rect">
            <a:avLst/>
          </a:prstGeom>
        </p:spPr>
      </p:pic>
      <p:sp>
        <p:nvSpPr>
          <p:cNvPr id="9" name="Rectangle 8"/>
          <p:cNvSpPr/>
          <p:nvPr/>
        </p:nvSpPr>
        <p:spPr>
          <a:xfrm>
            <a:off x="1079455" y="81681"/>
            <a:ext cx="7365659" cy="769441"/>
          </a:xfrm>
          <a:prstGeom prst="rect">
            <a:avLst/>
          </a:prstGeom>
        </p:spPr>
        <p:txBody>
          <a:bodyPr wrap="square">
            <a:spAutoFit/>
          </a:bodyPr>
          <a:lstStyle/>
          <a:p>
            <a:pPr algn="ctr"/>
            <a:r>
              <a:rPr lang="en-GB" sz="2200" i="1" smtClean="0">
                <a:latin typeface="Arial" panose="020B0604020202020204" pitchFamily="34" charset="0"/>
                <a:cs typeface="Arial" panose="020B0604020202020204" pitchFamily="34" charset="0"/>
              </a:rPr>
              <a:t>Hãy cho biết quá trình chuyển thể tương ứng trong các hoạt động sau đây.</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484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smtClean="0">
                <a:latin typeface="+mn-lt"/>
              </a:rPr>
              <a:t>LUYỆN TẬP</a:t>
            </a:r>
            <a:endParaRPr lang="en-US" sz="2400">
              <a:latin typeface="+mn-lt"/>
            </a:endParaRPr>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grpSp>
        <p:nvGrpSpPr>
          <p:cNvPr id="7" name="Google Shape;140;p20"/>
          <p:cNvGrpSpPr/>
          <p:nvPr/>
        </p:nvGrpSpPr>
        <p:grpSpPr>
          <a:xfrm>
            <a:off x="339446" y="669412"/>
            <a:ext cx="532681" cy="751325"/>
            <a:chOff x="6718575" y="2318625"/>
            <a:chExt cx="256950" cy="407375"/>
          </a:xfrm>
        </p:grpSpPr>
        <p:sp>
          <p:nvSpPr>
            <p:cNvPr id="8" name="Google Shape;141;p2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p2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3;p2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p2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p2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p2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7;p2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8;p20"/>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p:cNvSpPr/>
          <p:nvPr/>
        </p:nvSpPr>
        <p:spPr>
          <a:xfrm>
            <a:off x="552210" y="1605915"/>
            <a:ext cx="7798785" cy="1089529"/>
          </a:xfrm>
          <a:prstGeom prst="rect">
            <a:avLst/>
          </a:prstGeom>
        </p:spPr>
        <p:txBody>
          <a:bodyPr wrap="square">
            <a:spAutoFit/>
          </a:bodyPr>
          <a:lstStyle/>
          <a:p>
            <a:pPr>
              <a:lnSpc>
                <a:spcPct val="135000"/>
              </a:lnSpc>
              <a:spcBef>
                <a:spcPts val="600"/>
              </a:spcBef>
              <a:spcAft>
                <a:spcPts val="600"/>
              </a:spcAft>
            </a:pPr>
            <a:r>
              <a:rPr lang="en-GB" sz="2400" b="1" smtClean="0">
                <a:solidFill>
                  <a:schemeClr val="tx1">
                    <a:lumMod val="50000"/>
                  </a:schemeClr>
                </a:solidFill>
                <a:latin typeface="Arial" panose="020B0604020202020204" pitchFamily="34" charset="0"/>
                <a:cs typeface="Arial" panose="020B0604020202020204" pitchFamily="34" charset="0"/>
              </a:rPr>
              <a:t>Câu </a:t>
            </a:r>
            <a:r>
              <a:rPr lang="en-GB" sz="2400" b="1" smtClean="0">
                <a:solidFill>
                  <a:schemeClr val="tx1">
                    <a:lumMod val="50000"/>
                  </a:schemeClr>
                </a:solidFill>
                <a:latin typeface="Arial" panose="020B0604020202020204" pitchFamily="34" charset="0"/>
                <a:cs typeface="Arial" panose="020B0604020202020204" pitchFamily="34" charset="0"/>
              </a:rPr>
              <a:t>1: </a:t>
            </a:r>
            <a:r>
              <a:rPr lang="vi-VN" sz="2400" smtClean="0">
                <a:solidFill>
                  <a:schemeClr val="tx1">
                    <a:lumMod val="50000"/>
                  </a:schemeClr>
                </a:solidFill>
                <a:latin typeface="Arial" panose="020B0604020202020204" pitchFamily="34" charset="0"/>
                <a:cs typeface="Arial" panose="020B0604020202020204" pitchFamily="34" charset="0"/>
              </a:rPr>
              <a:t>Hiện tượng tự nhiên nào sau đây là do hơi nước ngưng tụ?</a:t>
            </a:r>
            <a:endParaRPr lang="en-US" sz="2400">
              <a:solidFill>
                <a:schemeClr val="tx1">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2644936" y="2607172"/>
            <a:ext cx="4572000" cy="2548390"/>
          </a:xfrm>
          <a:prstGeom prst="rect">
            <a:avLst/>
          </a:prstGeom>
        </p:spPr>
        <p:txBody>
          <a:bodyPr>
            <a:spAutoFit/>
          </a:bodyPr>
          <a:lstStyle/>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A. Tạo thành mây.</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B. Gió thổi.</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C. Mưa rơi.</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D. Lốc xoáy</a:t>
            </a:r>
            <a:r>
              <a:rPr lang="vi-VN" sz="2400" smtClean="0">
                <a:solidFill>
                  <a:srgbClr val="002060"/>
                </a:solidFill>
                <a:latin typeface="Arial" panose="020B0604020202020204" pitchFamily="34" charset="0"/>
                <a:cs typeface="Arial" panose="020B0604020202020204" pitchFamily="34" charset="0"/>
              </a:rPr>
              <a:t>.</a:t>
            </a:r>
            <a:endParaRPr lang="vi-VN" sz="24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7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17">
                                            <p:txEl>
                                              <p:pRg st="0" end="0"/>
                                            </p:txEl>
                                          </p:spTgt>
                                        </p:tgtEl>
                                        <p:attrNameLst>
                                          <p:attrName>style.color</p:attrName>
                                        </p:attrNameLst>
                                      </p:cBhvr>
                                      <p:to>
                                        <p:clrVal>
                                          <a:srgbClr val="FF0000"/>
                                        </p:clrVal>
                                      </p:to>
                                    </p:set>
                                    <p:set>
                                      <p:cBhvr>
                                        <p:cTn id="27" dur="500" fill="hold"/>
                                        <p:tgtEl>
                                          <p:spTgt spid="17">
                                            <p:txEl>
                                              <p:pRg st="0" end="0"/>
                                            </p:txEl>
                                          </p:spTgt>
                                        </p:tgtEl>
                                        <p:attrNameLst>
                                          <p:attrName>fillcolor</p:attrName>
                                        </p:attrNameLst>
                                      </p:cBhvr>
                                      <p:to>
                                        <p:clrVal>
                                          <a:srgbClr val="FF0000"/>
                                        </p:clrVal>
                                      </p:to>
                                    </p:set>
                                    <p:set>
                                      <p:cBhvr>
                                        <p:cTn id="28" dur="500" fill="hold"/>
                                        <p:tgtEl>
                                          <p:spTgt spid="1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3" name="TextBox 2"/>
          <p:cNvSpPr txBox="1"/>
          <p:nvPr/>
        </p:nvSpPr>
        <p:spPr>
          <a:xfrm>
            <a:off x="605212" y="655889"/>
            <a:ext cx="8193077" cy="549381"/>
          </a:xfrm>
          <a:prstGeom prst="rect">
            <a:avLst/>
          </a:prstGeom>
          <a:noFill/>
        </p:spPr>
        <p:txBody>
          <a:bodyPr wrap="square" rtlCol="0">
            <a:spAutoFit/>
          </a:bodyPr>
          <a:lstStyle/>
          <a:p>
            <a:pPr algn="just">
              <a:lnSpc>
                <a:spcPct val="135000"/>
              </a:lnSpc>
            </a:pPr>
            <a:r>
              <a:rPr lang="en-US" altLang="en-US" sz="2200" b="1" smtClean="0">
                <a:latin typeface="Arial" panose="020B0604020202020204" pitchFamily="34" charset="0"/>
                <a:cs typeface="Arial" panose="020B0604020202020204" pitchFamily="34" charset="0"/>
              </a:rPr>
              <a:t>Câu </a:t>
            </a:r>
            <a:r>
              <a:rPr lang="en-US" altLang="en-US" sz="2200" b="1" smtClean="0">
                <a:latin typeface="Arial" panose="020B0604020202020204" pitchFamily="34" charset="0"/>
                <a:cs typeface="Arial" panose="020B0604020202020204" pitchFamily="34" charset="0"/>
              </a:rPr>
              <a:t>2: </a:t>
            </a:r>
            <a:r>
              <a:rPr lang="vi-VN" sz="2200"/>
              <a:t> Sắt được dùng để chế tạo ra vật thể nào dưới đây:</a:t>
            </a:r>
            <a:endParaRPr lang="en-US" altLang="en-US" sz="2200" smtClean="0">
              <a:latin typeface="Arial" panose="020B0604020202020204" pitchFamily="34" charset="0"/>
              <a:cs typeface="Arial" panose="020B0604020202020204" pitchFamily="34" charset="0"/>
            </a:endParaRPr>
          </a:p>
        </p:txBody>
      </p:sp>
      <p:sp>
        <p:nvSpPr>
          <p:cNvPr id="4" name="Google Shape;533;p54"/>
          <p:cNvSpPr txBox="1"/>
          <p:nvPr/>
        </p:nvSpPr>
        <p:spPr>
          <a:xfrm>
            <a:off x="1979401" y="1727754"/>
            <a:ext cx="4136935" cy="611635"/>
          </a:xfrm>
          <a:prstGeom prst="rect">
            <a:avLst/>
          </a:prstGeom>
          <a:noFill/>
          <a:ln>
            <a:noFill/>
          </a:ln>
        </p:spPr>
        <p:txBody>
          <a:bodyPr spcFirstLastPara="1" wrap="square" lIns="91425" tIns="91425" rIns="91425" bIns="91425" anchor="ctr" anchorCtr="0">
            <a:noAutofit/>
          </a:bodyPr>
          <a:lstStyle/>
          <a:p>
            <a:pPr algn="just">
              <a:lnSpc>
                <a:spcPct val="135000"/>
              </a:lnSpc>
            </a:pPr>
            <a:r>
              <a:rPr lang="en-US" sz="2200" smtClean="0">
                <a:solidFill>
                  <a:srgbClr val="002060"/>
                </a:solidFill>
              </a:rPr>
              <a:t>A. Cầu</a:t>
            </a:r>
            <a:r>
              <a:rPr lang="en-US" sz="2200">
                <a:solidFill>
                  <a:srgbClr val="002060"/>
                </a:solidFill>
              </a:rPr>
              <a:t>, máy móc, bóng đèn</a:t>
            </a:r>
            <a:r>
              <a:rPr lang="en-US" sz="2200" smtClean="0">
                <a:solidFill>
                  <a:srgbClr val="002060"/>
                </a:solidFill>
              </a:rPr>
              <a:t>.</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5" name="Google Shape;533;p54"/>
          <p:cNvSpPr txBox="1"/>
          <p:nvPr/>
        </p:nvSpPr>
        <p:spPr>
          <a:xfrm>
            <a:off x="1979401" y="2533510"/>
            <a:ext cx="5444700" cy="481999"/>
          </a:xfrm>
          <a:prstGeom prst="rect">
            <a:avLst/>
          </a:prstGeom>
          <a:noFill/>
          <a:ln>
            <a:noFill/>
          </a:ln>
        </p:spPr>
        <p:txBody>
          <a:bodyPr spcFirstLastPara="1" wrap="square" lIns="91425" tIns="91425" rIns="91425" bIns="91425" anchor="ctr" anchorCtr="0">
            <a:noAutofit/>
          </a:bodyPr>
          <a:lstStyle/>
          <a:p>
            <a:pPr lvl="0"/>
            <a:r>
              <a:rPr lang="en-GB" sz="2200" smtClean="0">
                <a:solidFill>
                  <a:srgbClr val="002060"/>
                </a:solidFill>
              </a:rPr>
              <a:t>B. </a:t>
            </a:r>
            <a:r>
              <a:rPr lang="vi-VN" sz="2200" smtClean="0">
                <a:solidFill>
                  <a:srgbClr val="002060"/>
                </a:solidFill>
              </a:rPr>
              <a:t>Cốc</a:t>
            </a:r>
            <a:r>
              <a:rPr lang="vi-VN" sz="2200">
                <a:solidFill>
                  <a:srgbClr val="002060"/>
                </a:solidFill>
              </a:rPr>
              <a:t>, chai, lưỡi dao</a:t>
            </a:r>
            <a:r>
              <a:rPr lang="en-US" sz="2200" smtClean="0">
                <a:solidFill>
                  <a:srgbClr val="002060"/>
                </a:solidFill>
              </a:rPr>
              <a:t>.</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6" name="Google Shape;533;p54"/>
          <p:cNvSpPr txBox="1"/>
          <p:nvPr/>
        </p:nvSpPr>
        <p:spPr>
          <a:xfrm>
            <a:off x="1973632" y="3933738"/>
            <a:ext cx="6601816" cy="481999"/>
          </a:xfrm>
          <a:prstGeom prst="rect">
            <a:avLst/>
          </a:prstGeom>
          <a:noFill/>
          <a:ln>
            <a:noFill/>
          </a:ln>
        </p:spPr>
        <p:txBody>
          <a:bodyPr spcFirstLastPara="1" wrap="square" lIns="91425" tIns="91425" rIns="91425" bIns="91425" anchor="ctr" anchorCtr="0">
            <a:noAutofit/>
          </a:bodyPr>
          <a:lstStyle/>
          <a:p>
            <a:pPr lvl="0"/>
            <a:r>
              <a:rPr lang="en-GB" sz="2200" smtClean="0">
                <a:solidFill>
                  <a:srgbClr val="002060"/>
                </a:solidFill>
              </a:rPr>
              <a:t>D. </a:t>
            </a:r>
            <a:r>
              <a:rPr lang="vi-VN" sz="2200" smtClean="0">
                <a:solidFill>
                  <a:srgbClr val="002060"/>
                </a:solidFill>
              </a:rPr>
              <a:t>Cầu</a:t>
            </a:r>
            <a:r>
              <a:rPr lang="vi-VN" sz="2200">
                <a:solidFill>
                  <a:srgbClr val="002060"/>
                </a:solidFill>
              </a:rPr>
              <a:t>, máy móc, lưỡi dao</a:t>
            </a:r>
            <a:r>
              <a:rPr lang="en-US" sz="2200" smtClean="0">
                <a:solidFill>
                  <a:srgbClr val="002060"/>
                </a:solidFill>
              </a:rPr>
              <a:t>.</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7" name="Google Shape;533;p54"/>
          <p:cNvSpPr txBox="1"/>
          <p:nvPr/>
        </p:nvSpPr>
        <p:spPr>
          <a:xfrm>
            <a:off x="1979401" y="3223823"/>
            <a:ext cx="3045236" cy="481999"/>
          </a:xfrm>
          <a:prstGeom prst="rect">
            <a:avLst/>
          </a:prstGeom>
          <a:noFill/>
          <a:ln>
            <a:noFill/>
          </a:ln>
        </p:spPr>
        <p:txBody>
          <a:bodyPr spcFirstLastPara="1" wrap="square" lIns="91425" tIns="91425" rIns="91425" bIns="91425" anchor="ctr" anchorCtr="0">
            <a:noAutofit/>
          </a:bodyPr>
          <a:lstStyle/>
          <a:p>
            <a:pPr algn="just">
              <a:lnSpc>
                <a:spcPct val="135000"/>
              </a:lnSpc>
            </a:pPr>
            <a:r>
              <a:rPr lang="en-US" sz="2200" smtClean="0">
                <a:solidFill>
                  <a:srgbClr val="002060"/>
                </a:solidFill>
              </a:rPr>
              <a:t>C. Cốc</a:t>
            </a:r>
            <a:r>
              <a:rPr lang="en-US" sz="2200">
                <a:solidFill>
                  <a:srgbClr val="002060"/>
                </a:solidFill>
              </a:rPr>
              <a:t>, cầu, chai</a:t>
            </a:r>
            <a:r>
              <a:rPr lang="en-US" sz="2200" smtClean="0">
                <a:solidFill>
                  <a:srgbClr val="002060"/>
                </a:solidFill>
              </a:rPr>
              <a:t>.</a:t>
            </a:r>
            <a:endParaRPr lang="en-US" altLang="en-US" sz="220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6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1" nodeType="clickEffect">
                                  <p:stCondLst>
                                    <p:cond delay="0"/>
                                  </p:stCondLst>
                                  <p:iterate type="lt">
                                    <p:tmPct val="4000"/>
                                  </p:iterate>
                                  <p:childTnLst>
                                    <p:set>
                                      <p:cBhvr override="childStyle">
                                        <p:cTn id="26" dur="500" fill="hold"/>
                                        <p:tgtEl>
                                          <p:spTgt spid="6"/>
                                        </p:tgtEl>
                                        <p:attrNameLst>
                                          <p:attrName>style.color</p:attrName>
                                        </p:attrNameLst>
                                      </p:cBhvr>
                                      <p:to>
                                        <p:clrVal>
                                          <a:srgbClr val="FF0000"/>
                                        </p:clrVal>
                                      </p:to>
                                    </p:set>
                                    <p:set>
                                      <p:cBhvr>
                                        <p:cTn id="27" dur="500" fill="hold"/>
                                        <p:tgtEl>
                                          <p:spTgt spid="6"/>
                                        </p:tgtEl>
                                        <p:attrNameLst>
                                          <p:attrName>fillcolor</p:attrName>
                                        </p:attrNameLst>
                                      </p:cBhvr>
                                      <p:to>
                                        <p:clrVal>
                                          <a:srgbClr val="FF0000"/>
                                        </p:clrVal>
                                      </p:to>
                                    </p:set>
                                    <p:set>
                                      <p:cBhvr>
                                        <p:cTn id="2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3" name="Rectangle 2"/>
          <p:cNvSpPr/>
          <p:nvPr/>
        </p:nvSpPr>
        <p:spPr>
          <a:xfrm>
            <a:off x="298150" y="392571"/>
            <a:ext cx="8531551" cy="1413400"/>
          </a:xfrm>
          <a:prstGeom prst="rect">
            <a:avLst/>
          </a:prstGeom>
        </p:spPr>
        <p:txBody>
          <a:bodyPr wrap="square">
            <a:spAutoFit/>
          </a:bodyPr>
          <a:lstStyle/>
          <a:p>
            <a:pPr algn="just">
              <a:lnSpc>
                <a:spcPct val="135000"/>
              </a:lnSpc>
              <a:spcBef>
                <a:spcPts val="600"/>
              </a:spcBef>
              <a:spcAft>
                <a:spcPts val="600"/>
              </a:spcAft>
            </a:pPr>
            <a:r>
              <a:rPr lang="en-GB" sz="2200" b="1" smtClean="0">
                <a:solidFill>
                  <a:schemeClr val="tx1">
                    <a:lumMod val="50000"/>
                  </a:schemeClr>
                </a:solidFill>
                <a:latin typeface="+mn-lt"/>
                <a:cs typeface="Arial" panose="020B0604020202020204" pitchFamily="34" charset="0"/>
              </a:rPr>
              <a:t>Câu 3: </a:t>
            </a:r>
            <a:r>
              <a:rPr lang="vi-VN" sz="2200">
                <a:latin typeface="+mn-lt"/>
              </a:rPr>
              <a:t>Một số chất khí có mùi thơm toả ra từ bông hoa hồng làm ta có thể ngửi thấy mùi hoa thơm. Điều này thể hiện tính chất nào của thể khí?</a:t>
            </a:r>
            <a:endParaRPr lang="en-US" sz="2200">
              <a:solidFill>
                <a:schemeClr val="tx1">
                  <a:lumMod val="50000"/>
                </a:schemeClr>
              </a:solidFill>
              <a:latin typeface="+mn-lt"/>
              <a:cs typeface="Arial" panose="020B0604020202020204" pitchFamily="34" charset="0"/>
            </a:endParaRPr>
          </a:p>
        </p:txBody>
      </p:sp>
      <p:sp>
        <p:nvSpPr>
          <p:cNvPr id="4" name="Rectangle 3"/>
          <p:cNvSpPr/>
          <p:nvPr/>
        </p:nvSpPr>
        <p:spPr>
          <a:xfrm>
            <a:off x="1507322" y="2169877"/>
            <a:ext cx="7442694" cy="2382191"/>
          </a:xfrm>
          <a:prstGeom prst="rect">
            <a:avLst/>
          </a:prstGeom>
        </p:spPr>
        <p:txBody>
          <a:bodyPr wrap="square">
            <a:spAutoFit/>
          </a:bodyPr>
          <a:lstStyle/>
          <a:p>
            <a:pPr>
              <a:lnSpc>
                <a:spcPct val="135000"/>
              </a:lnSpc>
              <a:spcBef>
                <a:spcPts val="600"/>
              </a:spcBef>
              <a:spcAft>
                <a:spcPts val="600"/>
              </a:spcAft>
            </a:pPr>
            <a:r>
              <a:rPr lang="vi-VN" sz="2200">
                <a:solidFill>
                  <a:srgbClr val="002060"/>
                </a:solidFill>
                <a:latin typeface="+mn-lt"/>
                <a:cs typeface="Arial" panose="020B0604020202020204" pitchFamily="34" charset="0"/>
              </a:rPr>
              <a:t>A. </a:t>
            </a:r>
            <a:r>
              <a:rPr lang="vi-VN" sz="2200">
                <a:solidFill>
                  <a:srgbClr val="002060"/>
                </a:solidFill>
                <a:latin typeface="+mn-lt"/>
              </a:rPr>
              <a:t>Dễ dàng nén được</a:t>
            </a:r>
            <a:r>
              <a:rPr lang="vi-VN" sz="2200" smtClean="0">
                <a:solidFill>
                  <a:srgbClr val="002060"/>
                </a:solidFill>
                <a:latin typeface="+mn-lt"/>
              </a:rPr>
              <a:t>.</a:t>
            </a:r>
            <a:endParaRPr lang="vi-VN" sz="2200">
              <a:solidFill>
                <a:srgbClr val="002060"/>
              </a:solidFill>
              <a:latin typeface="+mn-lt"/>
              <a:cs typeface="Arial" panose="020B0604020202020204" pitchFamily="34" charset="0"/>
            </a:endParaRPr>
          </a:p>
          <a:p>
            <a:pPr>
              <a:lnSpc>
                <a:spcPct val="135000"/>
              </a:lnSpc>
              <a:spcBef>
                <a:spcPts val="600"/>
              </a:spcBef>
              <a:spcAft>
                <a:spcPts val="600"/>
              </a:spcAft>
            </a:pPr>
            <a:r>
              <a:rPr lang="vi-VN" sz="2200">
                <a:solidFill>
                  <a:srgbClr val="002060"/>
                </a:solidFill>
                <a:latin typeface="+mn-lt"/>
                <a:cs typeface="Arial" panose="020B0604020202020204" pitchFamily="34" charset="0"/>
              </a:rPr>
              <a:t>B. </a:t>
            </a:r>
            <a:r>
              <a:rPr lang="en-US" sz="2200">
                <a:solidFill>
                  <a:srgbClr val="002060"/>
                </a:solidFill>
                <a:latin typeface="+mn-lt"/>
              </a:rPr>
              <a:t>Không có hình dạng xác định</a:t>
            </a:r>
            <a:r>
              <a:rPr lang="vi-VN" sz="2200" smtClean="0">
                <a:solidFill>
                  <a:srgbClr val="002060"/>
                </a:solidFill>
                <a:latin typeface="+mn-lt"/>
                <a:cs typeface="Arial" panose="020B0604020202020204" pitchFamily="34" charset="0"/>
              </a:rPr>
              <a:t>.</a:t>
            </a:r>
            <a:endParaRPr lang="vi-VN" sz="2200">
              <a:solidFill>
                <a:srgbClr val="002060"/>
              </a:solidFill>
              <a:latin typeface="+mn-lt"/>
              <a:cs typeface="Arial" panose="020B0604020202020204" pitchFamily="34" charset="0"/>
            </a:endParaRPr>
          </a:p>
          <a:p>
            <a:pPr>
              <a:lnSpc>
                <a:spcPct val="135000"/>
              </a:lnSpc>
              <a:spcBef>
                <a:spcPts val="600"/>
              </a:spcBef>
              <a:spcAft>
                <a:spcPts val="600"/>
              </a:spcAft>
            </a:pPr>
            <a:r>
              <a:rPr lang="vi-VN" sz="2200">
                <a:solidFill>
                  <a:srgbClr val="002060"/>
                </a:solidFill>
                <a:latin typeface="+mn-lt"/>
                <a:cs typeface="Arial" panose="020B0604020202020204" pitchFamily="34" charset="0"/>
              </a:rPr>
              <a:t>C. </a:t>
            </a:r>
            <a:r>
              <a:rPr lang="vi-VN" sz="2200">
                <a:solidFill>
                  <a:srgbClr val="002060"/>
                </a:solidFill>
                <a:latin typeface="+mn-lt"/>
              </a:rPr>
              <a:t>Có </a:t>
            </a:r>
            <a:r>
              <a:rPr lang="vi-VN" sz="2200" smtClean="0">
                <a:solidFill>
                  <a:srgbClr val="002060"/>
                </a:solidFill>
                <a:latin typeface="+mn-lt"/>
              </a:rPr>
              <a:t>th</a:t>
            </a:r>
            <a:r>
              <a:rPr lang="en-GB" sz="2200">
                <a:solidFill>
                  <a:srgbClr val="002060"/>
                </a:solidFill>
                <a:latin typeface="+mn-lt"/>
              </a:rPr>
              <a:t>ể</a:t>
            </a:r>
            <a:r>
              <a:rPr lang="vi-VN" sz="2200" smtClean="0">
                <a:solidFill>
                  <a:srgbClr val="002060"/>
                </a:solidFill>
                <a:latin typeface="+mn-lt"/>
              </a:rPr>
              <a:t> </a:t>
            </a:r>
            <a:r>
              <a:rPr lang="vi-VN" sz="2200">
                <a:solidFill>
                  <a:srgbClr val="002060"/>
                </a:solidFill>
                <a:latin typeface="+mn-lt"/>
              </a:rPr>
              <a:t>lan toả trong không gian theo mọi hướng</a:t>
            </a:r>
            <a:r>
              <a:rPr lang="vi-VN" sz="2200" smtClean="0">
                <a:solidFill>
                  <a:srgbClr val="002060"/>
                </a:solidFill>
                <a:latin typeface="+mn-lt"/>
                <a:cs typeface="Arial" panose="020B0604020202020204" pitchFamily="34" charset="0"/>
              </a:rPr>
              <a:t>.</a:t>
            </a:r>
            <a:endParaRPr lang="vi-VN" sz="2200">
              <a:solidFill>
                <a:srgbClr val="002060"/>
              </a:solidFill>
              <a:latin typeface="+mn-lt"/>
              <a:cs typeface="Arial" panose="020B0604020202020204" pitchFamily="34" charset="0"/>
            </a:endParaRPr>
          </a:p>
          <a:p>
            <a:pPr>
              <a:lnSpc>
                <a:spcPct val="135000"/>
              </a:lnSpc>
              <a:spcBef>
                <a:spcPts val="600"/>
              </a:spcBef>
              <a:spcAft>
                <a:spcPts val="600"/>
              </a:spcAft>
            </a:pPr>
            <a:r>
              <a:rPr lang="vi-VN" sz="2200">
                <a:solidFill>
                  <a:srgbClr val="002060"/>
                </a:solidFill>
                <a:latin typeface="+mn-lt"/>
                <a:cs typeface="Arial" panose="020B0604020202020204" pitchFamily="34" charset="0"/>
              </a:rPr>
              <a:t>D. </a:t>
            </a:r>
            <a:r>
              <a:rPr lang="vi-VN" sz="2200">
                <a:solidFill>
                  <a:srgbClr val="002060"/>
                </a:solidFill>
                <a:latin typeface="+mn-lt"/>
              </a:rPr>
              <a:t>Không chảy được</a:t>
            </a:r>
            <a:r>
              <a:rPr lang="vi-VN" sz="2200" smtClean="0">
                <a:solidFill>
                  <a:srgbClr val="002060"/>
                </a:solidFill>
                <a:latin typeface="+mn-lt"/>
                <a:cs typeface="Arial" panose="020B0604020202020204" pitchFamily="34" charset="0"/>
              </a:rPr>
              <a:t>.</a:t>
            </a:r>
            <a:endParaRPr lang="vi-VN" sz="2200">
              <a:solidFill>
                <a:srgbClr val="002060"/>
              </a:solidFill>
              <a:latin typeface="+mn-lt"/>
              <a:cs typeface="Arial" panose="020B0604020202020204" pitchFamily="34" charset="0"/>
            </a:endParaRPr>
          </a:p>
        </p:txBody>
      </p:sp>
    </p:spTree>
    <p:extLst>
      <p:ext uri="{BB962C8B-B14F-4D97-AF65-F5344CB8AC3E}">
        <p14:creationId xmlns:p14="http://schemas.microsoft.com/office/powerpoint/2010/main" val="10472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4">
                                            <p:txEl>
                                              <p:pRg st="2" end="2"/>
                                            </p:txEl>
                                          </p:spTgt>
                                        </p:tgtEl>
                                        <p:attrNameLst>
                                          <p:attrName>style.color</p:attrName>
                                        </p:attrNameLst>
                                      </p:cBhvr>
                                      <p:to>
                                        <p:clrVal>
                                          <a:srgbClr val="FF0000"/>
                                        </p:clrVal>
                                      </p:to>
                                    </p:set>
                                    <p:set>
                                      <p:cBhvr>
                                        <p:cTn id="23" dur="500" fill="hold"/>
                                        <p:tgtEl>
                                          <p:spTgt spid="4">
                                            <p:txEl>
                                              <p:pRg st="2" end="2"/>
                                            </p:txEl>
                                          </p:spTgt>
                                        </p:tgtEl>
                                        <p:attrNameLst>
                                          <p:attrName>fillcolor</p:attrName>
                                        </p:attrNameLst>
                                      </p:cBhvr>
                                      <p:to>
                                        <p:clrVal>
                                          <a:srgbClr val="FF0000"/>
                                        </p:clrVal>
                                      </p:to>
                                    </p:set>
                                    <p:set>
                                      <p:cBhvr>
                                        <p:cTn id="24"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
        <p:nvSpPr>
          <p:cNvPr id="3" name="Rectangle 2"/>
          <p:cNvSpPr/>
          <p:nvPr/>
        </p:nvSpPr>
        <p:spPr>
          <a:xfrm>
            <a:off x="298150" y="217319"/>
            <a:ext cx="8531551" cy="956352"/>
          </a:xfrm>
          <a:prstGeom prst="rect">
            <a:avLst/>
          </a:prstGeom>
        </p:spPr>
        <p:txBody>
          <a:bodyPr wrap="square">
            <a:spAutoFit/>
          </a:bodyPr>
          <a:lstStyle/>
          <a:p>
            <a:pPr algn="just">
              <a:lnSpc>
                <a:spcPct val="130000"/>
              </a:lnSpc>
              <a:spcBef>
                <a:spcPts val="600"/>
              </a:spcBef>
              <a:spcAft>
                <a:spcPts val="600"/>
              </a:spcAft>
            </a:pPr>
            <a:r>
              <a:rPr lang="en-GB" sz="2200" b="1" smtClean="0">
                <a:solidFill>
                  <a:schemeClr val="tx1">
                    <a:lumMod val="50000"/>
                  </a:schemeClr>
                </a:solidFill>
                <a:latin typeface="Arial" panose="020B0604020202020204" pitchFamily="34" charset="0"/>
                <a:cs typeface="Arial" panose="020B0604020202020204" pitchFamily="34" charset="0"/>
              </a:rPr>
              <a:t>Câu </a:t>
            </a:r>
            <a:r>
              <a:rPr lang="en-GB" sz="2200" b="1" smtClean="0">
                <a:solidFill>
                  <a:schemeClr val="tx1">
                    <a:lumMod val="50000"/>
                  </a:schemeClr>
                </a:solidFill>
                <a:latin typeface="Arial" panose="020B0604020202020204" pitchFamily="34" charset="0"/>
                <a:cs typeface="Arial" panose="020B0604020202020204" pitchFamily="34" charset="0"/>
              </a:rPr>
              <a:t>4: </a:t>
            </a:r>
            <a:r>
              <a:rPr lang="vi-VN" sz="2200">
                <a:latin typeface="Arial" panose="020B0604020202020204" pitchFamily="34" charset="0"/>
                <a:cs typeface="Arial" panose="020B0604020202020204" pitchFamily="34" charset="0"/>
              </a:rPr>
              <a:t>Đặc điểm cơ bản để phân biệt vật thể tự nhiên và vật thể nhân tạo là</a:t>
            </a:r>
            <a:endParaRPr lang="en-US" sz="2200">
              <a:solidFill>
                <a:schemeClr val="tx1">
                  <a:lumMod val="50000"/>
                </a:schemeClr>
              </a:solidFill>
              <a:latin typeface="Arial" panose="020B0604020202020204" pitchFamily="34" charset="0"/>
              <a:cs typeface="Arial" panose="020B0604020202020204" pitchFamily="34" charset="0"/>
            </a:endParaRPr>
          </a:p>
        </p:txBody>
      </p:sp>
      <p:sp>
        <p:nvSpPr>
          <p:cNvPr id="4" name="Rectangle 3"/>
          <p:cNvSpPr/>
          <p:nvPr/>
        </p:nvSpPr>
        <p:spPr>
          <a:xfrm>
            <a:off x="966409" y="1670525"/>
            <a:ext cx="7442694" cy="3194721"/>
          </a:xfrm>
          <a:prstGeom prst="rect">
            <a:avLst/>
          </a:prstGeom>
        </p:spPr>
        <p:txBody>
          <a:bodyPr wrap="square">
            <a:spAutoFit/>
          </a:bodyPr>
          <a:lstStyle/>
          <a:p>
            <a:pPr algn="just">
              <a:lnSpc>
                <a:spcPct val="130000"/>
              </a:lnSpc>
              <a:spcBef>
                <a:spcPts val="600"/>
              </a:spcBef>
              <a:spcAft>
                <a:spcPts val="600"/>
              </a:spcAft>
            </a:pPr>
            <a:r>
              <a:rPr lang="vi-VN" sz="2200">
                <a:solidFill>
                  <a:srgbClr val="002060"/>
                </a:solidFill>
                <a:latin typeface="Arial" panose="020B0604020202020204" pitchFamily="34" charset="0"/>
                <a:cs typeface="Arial" panose="020B0604020202020204" pitchFamily="34" charset="0"/>
              </a:rPr>
              <a:t>A. </a:t>
            </a:r>
            <a:r>
              <a:rPr lang="vi-VN" sz="2200">
                <a:solidFill>
                  <a:srgbClr val="002060"/>
                </a:solidFill>
                <a:latin typeface="Arial" panose="020B0604020202020204" pitchFamily="34" charset="0"/>
                <a:cs typeface="Arial" panose="020B0604020202020204" pitchFamily="34" charset="0"/>
              </a:rPr>
              <a:t>vật </a:t>
            </a:r>
            <a:r>
              <a:rPr lang="vi-VN" sz="2200" smtClean="0">
                <a:solidFill>
                  <a:srgbClr val="002060"/>
                </a:solidFill>
                <a:latin typeface="Arial" panose="020B0604020202020204" pitchFamily="34" charset="0"/>
                <a:cs typeface="Arial" panose="020B0604020202020204" pitchFamily="34" charset="0"/>
              </a:rPr>
              <a:t>th</a:t>
            </a:r>
            <a:r>
              <a:rPr lang="en-GB" sz="2200" smtClean="0">
                <a:solidFill>
                  <a:srgbClr val="002060"/>
                </a:solidFill>
                <a:latin typeface="Arial" panose="020B0604020202020204" pitchFamily="34" charset="0"/>
                <a:cs typeface="Arial" panose="020B0604020202020204" pitchFamily="34" charset="0"/>
              </a:rPr>
              <a:t>ể</a:t>
            </a:r>
            <a:r>
              <a:rPr lang="vi-VN" sz="2200" smtClean="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nhân tạo đẹp hơn vật thế tự nhiên.</a:t>
            </a:r>
          </a:p>
          <a:p>
            <a:pPr algn="just">
              <a:lnSpc>
                <a:spcPct val="130000"/>
              </a:lnSpc>
              <a:spcBef>
                <a:spcPts val="600"/>
              </a:spcBef>
              <a:spcAft>
                <a:spcPts val="600"/>
              </a:spcAft>
            </a:pPr>
            <a:r>
              <a:rPr lang="vi-VN" sz="2200">
                <a:solidFill>
                  <a:srgbClr val="002060"/>
                </a:solidFill>
                <a:latin typeface="Arial" panose="020B0604020202020204" pitchFamily="34" charset="0"/>
                <a:cs typeface="Arial" panose="020B0604020202020204" pitchFamily="34" charset="0"/>
              </a:rPr>
              <a:t>B. vật thể nhân tạo do con người tạo ra.</a:t>
            </a:r>
          </a:p>
          <a:p>
            <a:pPr algn="just">
              <a:lnSpc>
                <a:spcPct val="130000"/>
              </a:lnSpc>
              <a:spcBef>
                <a:spcPts val="600"/>
              </a:spcBef>
              <a:spcAft>
                <a:spcPts val="600"/>
              </a:spcAft>
            </a:pPr>
            <a:r>
              <a:rPr lang="vi-VN" sz="2200">
                <a:solidFill>
                  <a:srgbClr val="002060"/>
                </a:solidFill>
                <a:latin typeface="Arial" panose="020B0604020202020204" pitchFamily="34" charset="0"/>
                <a:cs typeface="Arial" panose="020B0604020202020204" pitchFamily="34" charset="0"/>
              </a:rPr>
              <a:t>C. vật thể tự nhiên làm từ chất, còn vật thể nhân tạo làm từ vật liệu.</a:t>
            </a:r>
          </a:p>
          <a:p>
            <a:pPr algn="just">
              <a:lnSpc>
                <a:spcPct val="130000"/>
              </a:lnSpc>
              <a:spcBef>
                <a:spcPts val="600"/>
              </a:spcBef>
              <a:spcAft>
                <a:spcPts val="600"/>
              </a:spcAft>
            </a:pPr>
            <a:r>
              <a:rPr lang="vi-VN" sz="2200">
                <a:solidFill>
                  <a:srgbClr val="002060"/>
                </a:solidFill>
                <a:latin typeface="Arial" panose="020B0604020202020204" pitchFamily="34" charset="0"/>
                <a:cs typeface="Arial" panose="020B0604020202020204" pitchFamily="34" charset="0"/>
              </a:rPr>
              <a:t>D. vật thể tự nhiên làm từ các chất trong tự nhiên</a:t>
            </a:r>
            <a:r>
              <a:rPr lang="vi-VN" sz="2200">
                <a:solidFill>
                  <a:srgbClr val="002060"/>
                </a:solidFill>
                <a:latin typeface="Arial" panose="020B0604020202020204" pitchFamily="34" charset="0"/>
                <a:cs typeface="Arial" panose="020B0604020202020204" pitchFamily="34" charset="0"/>
              </a:rPr>
              <a:t>, </a:t>
            </a:r>
            <a:r>
              <a:rPr lang="vi-VN" sz="2200" smtClean="0">
                <a:solidFill>
                  <a:srgbClr val="002060"/>
                </a:solidFill>
                <a:latin typeface="Arial" panose="020B0604020202020204" pitchFamily="34" charset="0"/>
                <a:cs typeface="Arial" panose="020B0604020202020204" pitchFamily="34" charset="0"/>
              </a:rPr>
              <a:t>v</a:t>
            </a:r>
            <a:r>
              <a:rPr lang="en-GB" sz="2200" smtClean="0">
                <a:solidFill>
                  <a:srgbClr val="002060"/>
                </a:solidFill>
                <a:latin typeface="Arial" panose="020B0604020202020204" pitchFamily="34" charset="0"/>
                <a:cs typeface="Arial" panose="020B0604020202020204" pitchFamily="34" charset="0"/>
              </a:rPr>
              <a:t>ậ</a:t>
            </a:r>
            <a:r>
              <a:rPr lang="vi-VN" sz="2200" smtClean="0">
                <a:solidFill>
                  <a:srgbClr val="002060"/>
                </a:solidFill>
                <a:latin typeface="Arial" panose="020B0604020202020204" pitchFamily="34" charset="0"/>
                <a:cs typeface="Arial" panose="020B0604020202020204" pitchFamily="34" charset="0"/>
              </a:rPr>
              <a:t>t </a:t>
            </a:r>
            <a:r>
              <a:rPr lang="vi-VN" sz="2200">
                <a:solidFill>
                  <a:srgbClr val="002060"/>
                </a:solidFill>
                <a:latin typeface="Arial" panose="020B0604020202020204" pitchFamily="34" charset="0"/>
                <a:cs typeface="Arial" panose="020B0604020202020204" pitchFamily="34" charset="0"/>
              </a:rPr>
              <a:t>thể nhân tạo làm từ các chất </a:t>
            </a:r>
            <a:r>
              <a:rPr lang="vi-VN" sz="2200">
                <a:solidFill>
                  <a:srgbClr val="002060"/>
                </a:solidFill>
                <a:latin typeface="Arial" panose="020B0604020202020204" pitchFamily="34" charset="0"/>
                <a:cs typeface="Arial" panose="020B0604020202020204" pitchFamily="34" charset="0"/>
              </a:rPr>
              <a:t>nhân </a:t>
            </a:r>
            <a:r>
              <a:rPr lang="vi-VN" sz="2200" smtClean="0">
                <a:solidFill>
                  <a:srgbClr val="002060"/>
                </a:solidFill>
                <a:latin typeface="Arial" panose="020B0604020202020204" pitchFamily="34" charset="0"/>
                <a:cs typeface="Arial" panose="020B0604020202020204" pitchFamily="34" charset="0"/>
              </a:rPr>
              <a:t>tạo</a:t>
            </a:r>
            <a:r>
              <a:rPr lang="vi-VN" sz="2200" smtClean="0">
                <a:solidFill>
                  <a:srgbClr val="002060"/>
                </a:solidFill>
                <a:latin typeface="Arial" panose="020B0604020202020204" pitchFamily="34" charset="0"/>
                <a:cs typeface="Arial" panose="020B0604020202020204" pitchFamily="34" charset="0"/>
              </a:rPr>
              <a:t>.</a:t>
            </a:r>
            <a:endParaRPr lang="vi-VN" sz="22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2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4">
                                            <p:txEl>
                                              <p:pRg st="1" end="1"/>
                                            </p:txEl>
                                          </p:spTgt>
                                        </p:tgtEl>
                                        <p:attrNameLst>
                                          <p:attrName>style.color</p:attrName>
                                        </p:attrNameLst>
                                      </p:cBhvr>
                                      <p:to>
                                        <p:clrVal>
                                          <a:srgbClr val="FF0000"/>
                                        </p:clrVal>
                                      </p:to>
                                    </p:set>
                                    <p:set>
                                      <p:cBhvr>
                                        <p:cTn id="23" dur="500" fill="hold"/>
                                        <p:tgtEl>
                                          <p:spTgt spid="4">
                                            <p:txEl>
                                              <p:pRg st="1" end="1"/>
                                            </p:txEl>
                                          </p:spTgt>
                                        </p:tgtEl>
                                        <p:attrNameLst>
                                          <p:attrName>fillcolor</p:attrName>
                                        </p:attrNameLst>
                                      </p:cBhvr>
                                      <p:to>
                                        <p:clrVal>
                                          <a:srgbClr val="FF0000"/>
                                        </p:clrVal>
                                      </p:to>
                                    </p:set>
                                    <p:set>
                                      <p:cBhvr>
                                        <p:cTn id="2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
        <p:nvSpPr>
          <p:cNvPr id="3" name="TextBox 2"/>
          <p:cNvSpPr txBox="1"/>
          <p:nvPr/>
        </p:nvSpPr>
        <p:spPr>
          <a:xfrm>
            <a:off x="679326" y="433121"/>
            <a:ext cx="8249754" cy="1006429"/>
          </a:xfrm>
          <a:prstGeom prst="rect">
            <a:avLst/>
          </a:prstGeom>
          <a:noFill/>
        </p:spPr>
        <p:txBody>
          <a:bodyPr wrap="square" rtlCol="0">
            <a:spAutoFit/>
          </a:bodyPr>
          <a:lstStyle/>
          <a:p>
            <a:pPr algn="just">
              <a:lnSpc>
                <a:spcPct val="135000"/>
              </a:lnSpc>
            </a:pPr>
            <a:r>
              <a:rPr lang="en-US" altLang="en-US" sz="2200" b="1" smtClean="0">
                <a:latin typeface="Arial" panose="020B0604020202020204" pitchFamily="34" charset="0"/>
                <a:cs typeface="Arial" panose="020B0604020202020204" pitchFamily="34" charset="0"/>
              </a:rPr>
              <a:t>Câu </a:t>
            </a:r>
            <a:r>
              <a:rPr lang="en-US" altLang="en-US" sz="2200" b="1" smtClean="0">
                <a:latin typeface="Arial" panose="020B0604020202020204" pitchFamily="34" charset="0"/>
                <a:cs typeface="Arial" panose="020B0604020202020204" pitchFamily="34" charset="0"/>
              </a:rPr>
              <a:t>5: </a:t>
            </a:r>
            <a:r>
              <a:rPr lang="vi-VN" sz="2200"/>
              <a:t>Tính chất nào sau đây có thể quan sát được mà không cần đo hay làm thí nghiệm để biết?</a:t>
            </a:r>
            <a:endParaRPr lang="en-US" altLang="en-US" sz="2200" smtClean="0">
              <a:latin typeface="Arial" panose="020B0604020202020204" pitchFamily="34" charset="0"/>
              <a:cs typeface="Arial" panose="020B0604020202020204" pitchFamily="34" charset="0"/>
            </a:endParaRPr>
          </a:p>
        </p:txBody>
      </p:sp>
      <p:sp>
        <p:nvSpPr>
          <p:cNvPr id="4" name="Google Shape;533;p54"/>
          <p:cNvSpPr txBox="1"/>
          <p:nvPr/>
        </p:nvSpPr>
        <p:spPr>
          <a:xfrm>
            <a:off x="2065608" y="1735058"/>
            <a:ext cx="4331063" cy="611635"/>
          </a:xfrm>
          <a:prstGeom prst="rect">
            <a:avLst/>
          </a:prstGeom>
          <a:noFill/>
          <a:ln>
            <a:noFill/>
          </a:ln>
        </p:spPr>
        <p:txBody>
          <a:bodyPr spcFirstLastPara="1" wrap="square" lIns="91425" tIns="91425" rIns="91425" bIns="91425" anchor="ctr" anchorCtr="0">
            <a:noAutofit/>
          </a:bodyPr>
          <a:lstStyle/>
          <a:p>
            <a:pPr algn="just">
              <a:lnSpc>
                <a:spcPct val="135000"/>
              </a:lnSpc>
            </a:pPr>
            <a:r>
              <a:rPr lang="en-GB" sz="2200" smtClean="0">
                <a:solidFill>
                  <a:srgbClr val="002060"/>
                </a:solidFill>
              </a:rPr>
              <a:t>A. </a:t>
            </a:r>
            <a:r>
              <a:rPr lang="vi-VN" sz="2200" smtClean="0">
                <a:solidFill>
                  <a:srgbClr val="002060"/>
                </a:solidFill>
              </a:rPr>
              <a:t>Tính </a:t>
            </a:r>
            <a:r>
              <a:rPr lang="vi-VN" sz="2200">
                <a:solidFill>
                  <a:srgbClr val="002060"/>
                </a:solidFill>
              </a:rPr>
              <a:t>tan trong nước</a:t>
            </a:r>
            <a:r>
              <a:rPr lang="en-US" sz="2200" smtClean="0">
                <a:solidFill>
                  <a:srgbClr val="002060"/>
                </a:solidFill>
              </a:rPr>
              <a:t>.</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5" name="Google Shape;533;p54"/>
          <p:cNvSpPr txBox="1"/>
          <p:nvPr/>
        </p:nvSpPr>
        <p:spPr>
          <a:xfrm>
            <a:off x="2065608" y="2493935"/>
            <a:ext cx="5700196" cy="481999"/>
          </a:xfrm>
          <a:prstGeom prst="rect">
            <a:avLst/>
          </a:prstGeom>
          <a:noFill/>
          <a:ln>
            <a:noFill/>
          </a:ln>
        </p:spPr>
        <p:txBody>
          <a:bodyPr spcFirstLastPara="1" wrap="square" lIns="91425" tIns="91425" rIns="91425" bIns="91425" anchor="ctr" anchorCtr="0">
            <a:noAutofit/>
          </a:bodyPr>
          <a:lstStyle/>
          <a:p>
            <a:pPr lvl="0"/>
            <a:r>
              <a:rPr lang="en-US" sz="2200" smtClean="0">
                <a:solidFill>
                  <a:srgbClr val="002060"/>
                </a:solidFill>
              </a:rPr>
              <a:t>B. Khối </a:t>
            </a:r>
            <a:r>
              <a:rPr lang="en-US" sz="2200" smtClean="0">
                <a:solidFill>
                  <a:srgbClr val="002060"/>
                </a:solidFill>
              </a:rPr>
              <a:t>lượng riêng.</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6" name="Google Shape;533;p54"/>
          <p:cNvSpPr txBox="1"/>
          <p:nvPr/>
        </p:nvSpPr>
        <p:spPr>
          <a:xfrm>
            <a:off x="2065608" y="3883077"/>
            <a:ext cx="6911610" cy="481999"/>
          </a:xfrm>
          <a:prstGeom prst="rect">
            <a:avLst/>
          </a:prstGeom>
          <a:noFill/>
          <a:ln>
            <a:noFill/>
          </a:ln>
        </p:spPr>
        <p:txBody>
          <a:bodyPr spcFirstLastPara="1" wrap="square" lIns="91425" tIns="91425" rIns="91425" bIns="91425" anchor="ctr" anchorCtr="0">
            <a:noAutofit/>
          </a:bodyPr>
          <a:lstStyle/>
          <a:p>
            <a:pPr lvl="0"/>
            <a:r>
              <a:rPr lang="en-US" sz="2200" smtClean="0">
                <a:solidFill>
                  <a:srgbClr val="002060"/>
                </a:solidFill>
              </a:rPr>
              <a:t>D. Nhiệt </a:t>
            </a:r>
            <a:r>
              <a:rPr lang="en-US" sz="2200" smtClean="0">
                <a:solidFill>
                  <a:srgbClr val="002060"/>
                </a:solidFill>
              </a:rPr>
              <a:t>độ nóng chảy.</a:t>
            </a:r>
            <a:endParaRPr sz="2200" b="1" dirty="0">
              <a:solidFill>
                <a:srgbClr val="002060"/>
              </a:solidFill>
              <a:latin typeface="Arial" panose="020B0604020202020204" pitchFamily="34" charset="0"/>
              <a:ea typeface="Muli"/>
              <a:cs typeface="Arial" panose="020B0604020202020204" pitchFamily="34" charset="0"/>
              <a:sym typeface="Muli"/>
            </a:endParaRPr>
          </a:p>
        </p:txBody>
      </p:sp>
      <p:sp>
        <p:nvSpPr>
          <p:cNvPr id="7" name="Google Shape;533;p54"/>
          <p:cNvSpPr txBox="1"/>
          <p:nvPr/>
        </p:nvSpPr>
        <p:spPr>
          <a:xfrm>
            <a:off x="2065608" y="3183051"/>
            <a:ext cx="3188136" cy="481999"/>
          </a:xfrm>
          <a:prstGeom prst="rect">
            <a:avLst/>
          </a:prstGeom>
          <a:noFill/>
          <a:ln>
            <a:noFill/>
          </a:ln>
        </p:spPr>
        <p:txBody>
          <a:bodyPr spcFirstLastPara="1" wrap="square" lIns="91425" tIns="91425" rIns="91425" bIns="91425" anchor="ctr" anchorCtr="0">
            <a:noAutofit/>
          </a:bodyPr>
          <a:lstStyle/>
          <a:p>
            <a:pPr algn="just">
              <a:lnSpc>
                <a:spcPct val="135000"/>
              </a:lnSpc>
            </a:pPr>
            <a:r>
              <a:rPr lang="en-US" sz="2200" smtClean="0">
                <a:solidFill>
                  <a:srgbClr val="002060"/>
                </a:solidFill>
              </a:rPr>
              <a:t>C. Màu </a:t>
            </a:r>
            <a:r>
              <a:rPr lang="en-US" sz="2200" smtClean="0">
                <a:solidFill>
                  <a:srgbClr val="002060"/>
                </a:solidFill>
              </a:rPr>
              <a:t>sắc.</a:t>
            </a:r>
            <a:endParaRPr lang="en-US" altLang="en-US" sz="220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87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0"/>
                                  </p:iterate>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1" nodeType="clickEffect">
                                  <p:stCondLst>
                                    <p:cond delay="0"/>
                                  </p:stCondLst>
                                  <p:iterate type="lt">
                                    <p:tmPct val="4000"/>
                                  </p:iterate>
                                  <p:childTnLst>
                                    <p:set>
                                      <p:cBhvr override="childStyle">
                                        <p:cTn id="26" dur="500" fill="hold"/>
                                        <p:tgtEl>
                                          <p:spTgt spid="7"/>
                                        </p:tgtEl>
                                        <p:attrNameLst>
                                          <p:attrName>style.color</p:attrName>
                                        </p:attrNameLst>
                                      </p:cBhvr>
                                      <p:to>
                                        <p:clrVal>
                                          <a:srgbClr val="FF0000"/>
                                        </p:clrVal>
                                      </p:to>
                                    </p:set>
                                    <p:set>
                                      <p:cBhvr>
                                        <p:cTn id="27" dur="500" fill="hold"/>
                                        <p:tgtEl>
                                          <p:spTgt spid="7"/>
                                        </p:tgtEl>
                                        <p:attrNameLst>
                                          <p:attrName>fillcolor</p:attrName>
                                        </p:attrNameLst>
                                      </p:cBhvr>
                                      <p:to>
                                        <p:clrVal>
                                          <a:srgbClr val="FF0000"/>
                                        </p:clrVal>
                                      </p:to>
                                    </p:set>
                                    <p:set>
                                      <p:cBhvr>
                                        <p:cTn id="2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smtClean="0">
                <a:latin typeface="+mn-lt"/>
              </a:rPr>
              <a:t>VẬN DỤNG</a:t>
            </a:r>
            <a:endParaRPr lang="en-US" sz="2400">
              <a:latin typeface="+mn-lt"/>
            </a:endParaRPr>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grpSp>
        <p:nvGrpSpPr>
          <p:cNvPr id="7" name="Google Shape;140;p20"/>
          <p:cNvGrpSpPr/>
          <p:nvPr/>
        </p:nvGrpSpPr>
        <p:grpSpPr>
          <a:xfrm>
            <a:off x="339446" y="669412"/>
            <a:ext cx="532681" cy="751325"/>
            <a:chOff x="6718575" y="2318625"/>
            <a:chExt cx="256950" cy="407375"/>
          </a:xfrm>
        </p:grpSpPr>
        <p:sp>
          <p:nvSpPr>
            <p:cNvPr id="8" name="Google Shape;141;p2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p2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3;p2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p2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p2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p2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7;p2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8;p20"/>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F443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661294" y="1818827"/>
            <a:ext cx="7945783" cy="3173176"/>
          </a:xfrm>
          <a:prstGeom prst="rect">
            <a:avLst/>
          </a:prstGeom>
        </p:spPr>
        <p:txBody>
          <a:bodyPr wrap="square">
            <a:spAutoFit/>
          </a:bodyPr>
          <a:lstStyle/>
          <a:p>
            <a:pPr algn="just">
              <a:lnSpc>
                <a:spcPct val="13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Bài tập: </a:t>
            </a:r>
            <a:r>
              <a:rPr lang="en-US" sz="2200" smtClean="0">
                <a:latin typeface="Arial" panose="020B0604020202020204" pitchFamily="34" charset="0"/>
                <a:ea typeface="Calibri" panose="020F0502020204030204" pitchFamily="34" charset="0"/>
                <a:cs typeface="Arial" panose="020B0604020202020204" pitchFamily="34" charset="0"/>
              </a:rPr>
              <a:t>Vào </a:t>
            </a:r>
            <a:r>
              <a:rPr lang="en-US" sz="2200">
                <a:latin typeface="Arial" panose="020B0604020202020204" pitchFamily="34" charset="0"/>
                <a:ea typeface="Calibri" panose="020F0502020204030204" pitchFamily="34" charset="0"/>
                <a:cs typeface="Arial" panose="020B0604020202020204" pitchFamily="34" charset="0"/>
              </a:rPr>
              <a:t>những ngày </a:t>
            </a:r>
            <a:r>
              <a:rPr lang="en-US" sz="2200">
                <a:latin typeface="Arial" panose="020B0604020202020204" pitchFamily="34" charset="0"/>
                <a:ea typeface="Calibri" panose="020F0502020204030204" pitchFamily="34" charset="0"/>
                <a:cs typeface="Arial" panose="020B0604020202020204" pitchFamily="34" charset="0"/>
              </a:rPr>
              <a:t>trời </a:t>
            </a:r>
            <a:r>
              <a:rPr lang="en-US" sz="2200" smtClean="0">
                <a:latin typeface="Arial" panose="020B0604020202020204" pitchFamily="34" charset="0"/>
                <a:ea typeface="Calibri" panose="020F0502020204030204" pitchFamily="34" charset="0"/>
                <a:cs typeface="Arial" panose="020B0604020202020204" pitchFamily="34" charset="0"/>
              </a:rPr>
              <a:t>nồm </a:t>
            </a:r>
            <a:r>
              <a:rPr lang="en-US" sz="2200">
                <a:latin typeface="Arial" panose="020B0604020202020204" pitchFamily="34" charset="0"/>
                <a:ea typeface="Calibri" panose="020F0502020204030204" pitchFamily="34" charset="0"/>
                <a:cs typeface="Arial" panose="020B0604020202020204" pitchFamily="34" charset="0"/>
              </a:rPr>
              <a:t>(không khí chứa nhiều hơi nước, độ ẩm cao), sự chênh lệch nhiệt độ giữa nền nhà và lớp không khí bao quanh khiến hơi nước </a:t>
            </a:r>
            <a:r>
              <a:rPr lang="en-US" sz="2200">
                <a:latin typeface="Arial" panose="020B0604020202020204" pitchFamily="34" charset="0"/>
                <a:ea typeface="Calibri" panose="020F0502020204030204" pitchFamily="34" charset="0"/>
                <a:cs typeface="Arial" panose="020B0604020202020204" pitchFamily="34" charset="0"/>
              </a:rPr>
              <a:t>trong </a:t>
            </a:r>
            <a:r>
              <a:rPr lang="en-US" sz="2200" smtClean="0">
                <a:latin typeface="Arial" panose="020B0604020202020204" pitchFamily="34" charset="0"/>
                <a:ea typeface="Calibri" panose="020F0502020204030204" pitchFamily="34" charset="0"/>
                <a:cs typeface="Arial" panose="020B0604020202020204" pitchFamily="34" charset="0"/>
              </a:rPr>
              <a:t>không </a:t>
            </a:r>
            <a:r>
              <a:rPr lang="en-US" sz="2200">
                <a:latin typeface="Arial" panose="020B0604020202020204" pitchFamily="34" charset="0"/>
                <a:ea typeface="Calibri" panose="020F0502020204030204" pitchFamily="34" charset="0"/>
                <a:cs typeface="Arial" panose="020B0604020202020204" pitchFamily="34" charset="0"/>
              </a:rPr>
              <a:t>khí bị ngưng tụ tạo thành những hạt nước nhỏ gây ẩm ướt cho nền nhà. Để giảm thiểu hiện tượng này, chúng ta nên đóng kín cửa, hạn chế không khí ẩm vào nhà. Em hãy giải thích tại sao làm </a:t>
            </a:r>
            <a:r>
              <a:rPr lang="en-US" sz="2200">
                <a:latin typeface="Arial" panose="020B0604020202020204" pitchFamily="34" charset="0"/>
                <a:ea typeface="Calibri" panose="020F0502020204030204" pitchFamily="34" charset="0"/>
                <a:cs typeface="Arial" panose="020B0604020202020204" pitchFamily="34" charset="0"/>
              </a:rPr>
              <a:t>như </a:t>
            </a:r>
            <a:r>
              <a:rPr lang="en-US" sz="2200" smtClean="0">
                <a:latin typeface="Arial" panose="020B0604020202020204" pitchFamily="34" charset="0"/>
                <a:ea typeface="Calibri" panose="020F0502020204030204" pitchFamily="34" charset="0"/>
                <a:cs typeface="Arial" panose="020B0604020202020204" pitchFamily="34" charset="0"/>
              </a:rPr>
              <a:t>vậy?</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51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5" y="530725"/>
            <a:ext cx="3670674" cy="1028700"/>
          </a:xfrm>
        </p:spPr>
        <p:txBody>
          <a:bodyPr/>
          <a:lstStyle/>
          <a:p>
            <a:r>
              <a:rPr lang="en-GB" sz="2400" smtClean="0">
                <a:latin typeface="+mn-lt"/>
              </a:rPr>
              <a:t>HƯỚNG DẪN VỀ NHÀ</a:t>
            </a:r>
            <a:endParaRPr lang="en-US" sz="2400">
              <a:latin typeface="+mn-lt"/>
            </a:endParaRPr>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grpSp>
        <p:nvGrpSpPr>
          <p:cNvPr id="16" name="Google Shape;371;p37"/>
          <p:cNvGrpSpPr/>
          <p:nvPr/>
        </p:nvGrpSpPr>
        <p:grpSpPr>
          <a:xfrm>
            <a:off x="431003" y="826934"/>
            <a:ext cx="460581" cy="436282"/>
            <a:chOff x="2583100" y="2973775"/>
            <a:chExt cx="461550" cy="437200"/>
          </a:xfrm>
        </p:grpSpPr>
        <p:sp>
          <p:nvSpPr>
            <p:cNvPr id="17" name="Google Shape;372;p37"/>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3;p37"/>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1755808" y="1708170"/>
            <a:ext cx="4955351" cy="3111230"/>
            <a:chOff x="1794445" y="1777285"/>
            <a:chExt cx="4955351" cy="3330170"/>
          </a:xfrm>
        </p:grpSpPr>
        <p:sp>
          <p:nvSpPr>
            <p:cNvPr id="19" name="Isosceles Triangle 18"/>
            <p:cNvSpPr/>
            <p:nvPr/>
          </p:nvSpPr>
          <p:spPr>
            <a:xfrm>
              <a:off x="1794445" y="1777285"/>
              <a:ext cx="3330170" cy="3330170"/>
            </a:xfrm>
            <a:prstGeom prst="triangl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Freeform 19"/>
            <p:cNvSpPr/>
            <p:nvPr/>
          </p:nvSpPr>
          <p:spPr>
            <a:xfrm>
              <a:off x="3459530" y="2187119"/>
              <a:ext cx="3250363" cy="1183771"/>
            </a:xfrm>
            <a:custGeom>
              <a:avLst/>
              <a:gdLst>
                <a:gd name="connsiteX0" fmla="*/ 0 w 2164610"/>
                <a:gd name="connsiteY0" fmla="*/ 197299 h 1183771"/>
                <a:gd name="connsiteX1" fmla="*/ 197299 w 2164610"/>
                <a:gd name="connsiteY1" fmla="*/ 0 h 1183771"/>
                <a:gd name="connsiteX2" fmla="*/ 1967311 w 2164610"/>
                <a:gd name="connsiteY2" fmla="*/ 0 h 1183771"/>
                <a:gd name="connsiteX3" fmla="*/ 2164610 w 2164610"/>
                <a:gd name="connsiteY3" fmla="*/ 197299 h 1183771"/>
                <a:gd name="connsiteX4" fmla="*/ 2164610 w 2164610"/>
                <a:gd name="connsiteY4" fmla="*/ 986472 h 1183771"/>
                <a:gd name="connsiteX5" fmla="*/ 1967311 w 2164610"/>
                <a:gd name="connsiteY5" fmla="*/ 1183771 h 1183771"/>
                <a:gd name="connsiteX6" fmla="*/ 197299 w 2164610"/>
                <a:gd name="connsiteY6" fmla="*/ 1183771 h 1183771"/>
                <a:gd name="connsiteX7" fmla="*/ 0 w 2164610"/>
                <a:gd name="connsiteY7" fmla="*/ 986472 h 1183771"/>
                <a:gd name="connsiteX8" fmla="*/ 0 w 2164610"/>
                <a:gd name="connsiteY8" fmla="*/ 197299 h 11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610" h="1183771">
                  <a:moveTo>
                    <a:pt x="0" y="197299"/>
                  </a:moveTo>
                  <a:cubicBezTo>
                    <a:pt x="0" y="88334"/>
                    <a:pt x="88334" y="0"/>
                    <a:pt x="197299" y="0"/>
                  </a:cubicBezTo>
                  <a:lnTo>
                    <a:pt x="1967311" y="0"/>
                  </a:lnTo>
                  <a:cubicBezTo>
                    <a:pt x="2076276" y="0"/>
                    <a:pt x="2164610" y="88334"/>
                    <a:pt x="2164610" y="197299"/>
                  </a:cubicBezTo>
                  <a:lnTo>
                    <a:pt x="2164610" y="986472"/>
                  </a:lnTo>
                  <a:cubicBezTo>
                    <a:pt x="2164610" y="1095437"/>
                    <a:pt x="2076276" y="1183771"/>
                    <a:pt x="1967311" y="1183771"/>
                  </a:cubicBezTo>
                  <a:lnTo>
                    <a:pt x="197299" y="1183771"/>
                  </a:lnTo>
                  <a:cubicBezTo>
                    <a:pt x="88334" y="1183771"/>
                    <a:pt x="0" y="1095437"/>
                    <a:pt x="0" y="986472"/>
                  </a:cubicBezTo>
                  <a:lnTo>
                    <a:pt x="0" y="19729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227" tIns="149227" rIns="149227" bIns="149227" numCol="1" spcCol="1270" anchor="ctr" anchorCtr="0">
              <a:noAutofit/>
            </a:bodyPr>
            <a:lstStyle/>
            <a:p>
              <a:pPr lvl="0" algn="ctr" defTabSz="1066800">
                <a:lnSpc>
                  <a:spcPct val="90000"/>
                </a:lnSpc>
                <a:spcBef>
                  <a:spcPct val="0"/>
                </a:spcBef>
                <a:spcAft>
                  <a:spcPct val="35000"/>
                </a:spcAft>
              </a:pPr>
              <a:r>
                <a:rPr lang="en-GB" sz="2400" kern="1200" smtClean="0"/>
                <a:t>Học bài và làm bài tập trong SGK, SBT</a:t>
              </a:r>
              <a:endParaRPr lang="en-US" sz="2400" kern="1200"/>
            </a:p>
          </p:txBody>
        </p:sp>
        <p:sp>
          <p:nvSpPr>
            <p:cNvPr id="21" name="Freeform 20"/>
            <p:cNvSpPr/>
            <p:nvPr/>
          </p:nvSpPr>
          <p:spPr>
            <a:xfrm>
              <a:off x="3499433" y="3609041"/>
              <a:ext cx="3250363" cy="1183771"/>
            </a:xfrm>
            <a:custGeom>
              <a:avLst/>
              <a:gdLst>
                <a:gd name="connsiteX0" fmla="*/ 0 w 2164610"/>
                <a:gd name="connsiteY0" fmla="*/ 197299 h 1183771"/>
                <a:gd name="connsiteX1" fmla="*/ 197299 w 2164610"/>
                <a:gd name="connsiteY1" fmla="*/ 0 h 1183771"/>
                <a:gd name="connsiteX2" fmla="*/ 1967311 w 2164610"/>
                <a:gd name="connsiteY2" fmla="*/ 0 h 1183771"/>
                <a:gd name="connsiteX3" fmla="*/ 2164610 w 2164610"/>
                <a:gd name="connsiteY3" fmla="*/ 197299 h 1183771"/>
                <a:gd name="connsiteX4" fmla="*/ 2164610 w 2164610"/>
                <a:gd name="connsiteY4" fmla="*/ 986472 h 1183771"/>
                <a:gd name="connsiteX5" fmla="*/ 1967311 w 2164610"/>
                <a:gd name="connsiteY5" fmla="*/ 1183771 h 1183771"/>
                <a:gd name="connsiteX6" fmla="*/ 197299 w 2164610"/>
                <a:gd name="connsiteY6" fmla="*/ 1183771 h 1183771"/>
                <a:gd name="connsiteX7" fmla="*/ 0 w 2164610"/>
                <a:gd name="connsiteY7" fmla="*/ 986472 h 1183771"/>
                <a:gd name="connsiteX8" fmla="*/ 0 w 2164610"/>
                <a:gd name="connsiteY8" fmla="*/ 197299 h 11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610" h="1183771">
                  <a:moveTo>
                    <a:pt x="0" y="197299"/>
                  </a:moveTo>
                  <a:cubicBezTo>
                    <a:pt x="0" y="88334"/>
                    <a:pt x="88334" y="0"/>
                    <a:pt x="197299" y="0"/>
                  </a:cubicBezTo>
                  <a:lnTo>
                    <a:pt x="1967311" y="0"/>
                  </a:lnTo>
                  <a:cubicBezTo>
                    <a:pt x="2076276" y="0"/>
                    <a:pt x="2164610" y="88334"/>
                    <a:pt x="2164610" y="197299"/>
                  </a:cubicBezTo>
                  <a:lnTo>
                    <a:pt x="2164610" y="986472"/>
                  </a:lnTo>
                  <a:cubicBezTo>
                    <a:pt x="2164610" y="1095437"/>
                    <a:pt x="2076276" y="1183771"/>
                    <a:pt x="1967311" y="1183771"/>
                  </a:cubicBezTo>
                  <a:lnTo>
                    <a:pt x="197299" y="1183771"/>
                  </a:lnTo>
                  <a:cubicBezTo>
                    <a:pt x="88334" y="1183771"/>
                    <a:pt x="0" y="1095437"/>
                    <a:pt x="0" y="986472"/>
                  </a:cubicBezTo>
                  <a:lnTo>
                    <a:pt x="0" y="197299"/>
                  </a:lnTo>
                  <a:close/>
                </a:path>
              </a:pathLst>
            </a:custGeom>
          </p:spPr>
          <p:style>
            <a:lnRef idx="2">
              <a:schemeClr val="accent5">
                <a:hueOff val="-1882712"/>
                <a:satOff val="-25007"/>
                <a:lumOff val="39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227" tIns="149227" rIns="149227" bIns="149227" numCol="1" spcCol="1270" anchor="ctr" anchorCtr="0">
              <a:noAutofit/>
            </a:bodyPr>
            <a:lstStyle/>
            <a:p>
              <a:pPr lvl="0" algn="ctr" defTabSz="1066800">
                <a:lnSpc>
                  <a:spcPct val="90000"/>
                </a:lnSpc>
                <a:spcBef>
                  <a:spcPct val="0"/>
                </a:spcBef>
                <a:spcAft>
                  <a:spcPct val="35000"/>
                </a:spcAft>
              </a:pPr>
              <a:r>
                <a:rPr lang="en-GB" sz="2400" kern="1200" smtClean="0"/>
                <a:t>Đọc trước bài mới: Bài 9 - OXYGEN</a:t>
              </a:r>
              <a:endParaRPr lang="en-US" sz="2400" kern="1200"/>
            </a:p>
          </p:txBody>
        </p:sp>
      </p:grpSp>
    </p:spTree>
    <p:extLst>
      <p:ext uri="{BB962C8B-B14F-4D97-AF65-F5344CB8AC3E}">
        <p14:creationId xmlns:p14="http://schemas.microsoft.com/office/powerpoint/2010/main" val="199492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6"/>
          <p:cNvSpPr txBox="1">
            <a:spLocks noGrp="1"/>
          </p:cNvSpPr>
          <p:nvPr>
            <p:ph type="ctrTitle"/>
          </p:nvPr>
        </p:nvSpPr>
        <p:spPr>
          <a:xfrm>
            <a:off x="3585410" y="2009273"/>
            <a:ext cx="5390148" cy="80205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smtClean="0">
                <a:latin typeface="Arial" panose="020B0604020202020204" pitchFamily="34" charset="0"/>
                <a:cs typeface="Arial" panose="020B0604020202020204" pitchFamily="34" charset="0"/>
              </a:rPr>
              <a:t>Sự đa dạng của chất</a:t>
            </a:r>
            <a:endParaRPr sz="3400">
              <a:latin typeface="Arial" panose="020B0604020202020204" pitchFamily="34" charset="0"/>
              <a:cs typeface="Arial" panose="020B0604020202020204" pitchFamily="34" charset="0"/>
            </a:endParaRPr>
          </a:p>
        </p:txBody>
      </p:sp>
      <p:sp>
        <p:nvSpPr>
          <p:cNvPr id="144" name="Google Shape;144;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0">
                <a:solidFill>
                  <a:schemeClr val="accent2"/>
                </a:solidFill>
                <a:latin typeface="Arial" panose="020B0604020202020204" pitchFamily="34" charset="0"/>
                <a:ea typeface="Roboto Slab"/>
                <a:cs typeface="Arial" panose="020B0604020202020204" pitchFamily="34" charset="0"/>
                <a:sym typeface="Roboto Slab"/>
              </a:rPr>
              <a:t>1</a:t>
            </a:r>
            <a:endParaRPr sz="20000">
              <a:solidFill>
                <a:schemeClr val="accent2"/>
              </a:solidFill>
              <a:latin typeface="Arial" panose="020B0604020202020204" pitchFamily="34" charset="0"/>
              <a:ea typeface="Roboto Slab"/>
              <a:cs typeface="Arial" panose="020B0604020202020204" pitchFamily="34" charset="0"/>
              <a:sym typeface="Roboto Slab"/>
            </a:endParaRPr>
          </a:p>
        </p:txBody>
      </p:sp>
      <p:sp>
        <p:nvSpPr>
          <p:cNvPr id="145" name="Google Shape;145;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3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40</a:t>
            </a:fld>
            <a:endParaRPr/>
          </a:p>
        </p:txBody>
      </p:sp>
      <p:sp>
        <p:nvSpPr>
          <p:cNvPr id="4" name="WordArt 11"/>
          <p:cNvSpPr>
            <a:spLocks noChangeArrowheads="1" noChangeShapeType="1" noTextEdit="1"/>
          </p:cNvSpPr>
          <p:nvPr/>
        </p:nvSpPr>
        <p:spPr bwMode="auto">
          <a:xfrm>
            <a:off x="518511" y="1764686"/>
            <a:ext cx="7954027" cy="983063"/>
          </a:xfrm>
          <a:prstGeom prst="rect">
            <a:avLst/>
          </a:prstGeom>
        </p:spPr>
        <p:txBody>
          <a:bodyPr wrap="none" fromWordArt="1">
            <a:prstTxWarp prst="textChevron">
              <a:avLst/>
            </a:prstTxWarp>
          </a:bodyPr>
          <a:lstStyle/>
          <a:p>
            <a:pPr algn="ctr"/>
            <a:r>
              <a:rPr lang="en-US" sz="5300" b="1" kern="10"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US" sz="5300" b="1" kern="10" spc="5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CẢM ƠN CÁC EM ĐÃ LẮNG NGHE!</a:t>
            </a:r>
            <a:endParaRPr lang="en-US" sz="5300" b="1" kern="10"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308" name="Google Shape;308;p2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pic>
        <p:nvPicPr>
          <p:cNvPr id="2" name="Picture 1"/>
          <p:cNvPicPr>
            <a:picLocks noChangeAspect="1"/>
          </p:cNvPicPr>
          <p:nvPr/>
        </p:nvPicPr>
        <p:blipFill>
          <a:blip r:embed="rId3"/>
          <a:stretch>
            <a:fillRect/>
          </a:stretch>
        </p:blipFill>
        <p:spPr>
          <a:xfrm>
            <a:off x="1243091" y="346109"/>
            <a:ext cx="6610602" cy="3429935"/>
          </a:xfrm>
          <a:prstGeom prst="rect">
            <a:avLst/>
          </a:prstGeom>
        </p:spPr>
      </p:pic>
      <p:sp>
        <p:nvSpPr>
          <p:cNvPr id="17" name="Google Shape;142;p16"/>
          <p:cNvSpPr txBox="1">
            <a:spLocks/>
          </p:cNvSpPr>
          <p:nvPr/>
        </p:nvSpPr>
        <p:spPr>
          <a:xfrm>
            <a:off x="0" y="3458652"/>
            <a:ext cx="9276347" cy="15227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300"/>
              </a:spcBef>
              <a:spcAft>
                <a:spcPts val="300"/>
              </a:spcAft>
            </a:pPr>
            <a:r>
              <a:rPr lang="en-GB" sz="2200" smtClean="0">
                <a:solidFill>
                  <a:srgbClr val="002060"/>
                </a:solidFill>
                <a:latin typeface="Arial" panose="020B0604020202020204" pitchFamily="34" charset="0"/>
                <a:cs typeface="Arial" panose="020B0604020202020204" pitchFamily="34" charset="0"/>
              </a:rPr>
              <a:t>Quan sát và liệt kê các vật thể có trong hình?</a:t>
            </a:r>
          </a:p>
          <a:p>
            <a:pPr algn="ctr">
              <a:lnSpc>
                <a:spcPct val="120000"/>
              </a:lnSpc>
              <a:spcBef>
                <a:spcPts val="300"/>
              </a:spcBef>
              <a:spcAft>
                <a:spcPts val="300"/>
              </a:spcAft>
            </a:pPr>
            <a:r>
              <a:rPr lang="en-GB" sz="2200" smtClean="0">
                <a:solidFill>
                  <a:srgbClr val="002060"/>
                </a:solidFill>
                <a:latin typeface="Arial" panose="020B0604020202020204" pitchFamily="34" charset="0"/>
                <a:cs typeface="Arial" panose="020B0604020202020204" pitchFamily="34" charset="0"/>
              </a:rPr>
              <a:t>Vật thể nào có sẵn trong tự nhiên? Vật thể nào do con người tạo ra?</a:t>
            </a:r>
            <a:endParaRPr lang="en-US" sz="220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grpSp>
        <p:nvGrpSpPr>
          <p:cNvPr id="41" name="Group 40"/>
          <p:cNvGrpSpPr/>
          <p:nvPr/>
        </p:nvGrpSpPr>
        <p:grpSpPr>
          <a:xfrm>
            <a:off x="1231731" y="207108"/>
            <a:ext cx="7208423" cy="4636356"/>
            <a:chOff x="1291889" y="207108"/>
            <a:chExt cx="7208423" cy="4636356"/>
          </a:xfrm>
        </p:grpSpPr>
        <p:cxnSp>
          <p:nvCxnSpPr>
            <p:cNvPr id="33" name="Straight Arrow Connector 32"/>
            <p:cNvCxnSpPr/>
            <p:nvPr/>
          </p:nvCxnSpPr>
          <p:spPr>
            <a:xfrm>
              <a:off x="7070556" y="3431571"/>
              <a:ext cx="0" cy="43313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291889" y="207108"/>
              <a:ext cx="7208423" cy="4636356"/>
              <a:chOff x="1291889" y="276726"/>
              <a:chExt cx="7208423" cy="4636356"/>
            </a:xfrm>
          </p:grpSpPr>
          <p:sp>
            <p:nvSpPr>
              <p:cNvPr id="36" name="TextBox 35"/>
              <p:cNvSpPr txBox="1"/>
              <p:nvPr/>
            </p:nvSpPr>
            <p:spPr>
              <a:xfrm>
                <a:off x="5390146" y="2986872"/>
                <a:ext cx="3110165" cy="400110"/>
              </a:xfrm>
              <a:prstGeom prst="rect">
                <a:avLst/>
              </a:prstGeom>
              <a:noFill/>
            </p:spPr>
            <p:txBody>
              <a:bodyPr wrap="square" rtlCol="0">
                <a:spAutoFit/>
              </a:bodyPr>
              <a:lstStyle/>
              <a:p>
                <a:r>
                  <a:rPr lang="en-GB" sz="2000" smtClean="0"/>
                  <a:t>Không có đặc trưng sống</a:t>
                </a:r>
                <a:endParaRPr lang="en-US" sz="2000"/>
              </a:p>
            </p:txBody>
          </p:sp>
          <p:grpSp>
            <p:nvGrpSpPr>
              <p:cNvPr id="39" name="Group 38"/>
              <p:cNvGrpSpPr/>
              <p:nvPr/>
            </p:nvGrpSpPr>
            <p:grpSpPr>
              <a:xfrm>
                <a:off x="1291889" y="276726"/>
                <a:ext cx="7208423" cy="4636356"/>
                <a:chOff x="1291889" y="276726"/>
                <a:chExt cx="7208423" cy="4636356"/>
              </a:xfrm>
            </p:grpSpPr>
            <p:sp>
              <p:nvSpPr>
                <p:cNvPr id="3" name="TextBox 2"/>
                <p:cNvSpPr txBox="1"/>
                <p:nvPr/>
              </p:nvSpPr>
              <p:spPr>
                <a:xfrm>
                  <a:off x="4030579" y="276726"/>
                  <a:ext cx="1359568" cy="43088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b="1" smtClean="0"/>
                    <a:t>Vật thể</a:t>
                  </a:r>
                  <a:endParaRPr lang="en-US" sz="2200" b="1"/>
                </a:p>
              </p:txBody>
            </p:sp>
            <p:cxnSp>
              <p:nvCxnSpPr>
                <p:cNvPr id="5" name="Straight Connector 4"/>
                <p:cNvCxnSpPr/>
                <p:nvPr/>
              </p:nvCxnSpPr>
              <p:spPr>
                <a:xfrm>
                  <a:off x="4710363" y="757987"/>
                  <a:ext cx="0" cy="493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6394" y="1251280"/>
                  <a:ext cx="4547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36394" y="1251280"/>
                  <a:ext cx="0" cy="433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957261" y="1251280"/>
                  <a:ext cx="0" cy="433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77614" y="800796"/>
                  <a:ext cx="3110165" cy="400110"/>
                </a:xfrm>
                <a:prstGeom prst="rect">
                  <a:avLst/>
                </a:prstGeom>
                <a:noFill/>
              </p:spPr>
              <p:txBody>
                <a:bodyPr wrap="square" rtlCol="0">
                  <a:spAutoFit/>
                </a:bodyPr>
                <a:lstStyle/>
                <a:p>
                  <a:r>
                    <a:rPr lang="en-GB" sz="2000" smtClean="0"/>
                    <a:t>Có sẵn trong tự nhiên</a:t>
                  </a:r>
                  <a:endParaRPr lang="en-US" sz="2000"/>
                </a:p>
              </p:txBody>
            </p:sp>
            <p:sp>
              <p:nvSpPr>
                <p:cNvPr id="19" name="TextBox 18"/>
                <p:cNvSpPr txBox="1"/>
                <p:nvPr/>
              </p:nvSpPr>
              <p:spPr>
                <a:xfrm>
                  <a:off x="5390147" y="813236"/>
                  <a:ext cx="3110165" cy="400110"/>
                </a:xfrm>
                <a:prstGeom prst="rect">
                  <a:avLst/>
                </a:prstGeom>
                <a:noFill/>
              </p:spPr>
              <p:txBody>
                <a:bodyPr wrap="square" rtlCol="0">
                  <a:spAutoFit/>
                </a:bodyPr>
                <a:lstStyle/>
                <a:p>
                  <a:r>
                    <a:rPr lang="en-GB" sz="2000" smtClean="0"/>
                    <a:t>Do con người tạo ra</a:t>
                  </a:r>
                  <a:endParaRPr lang="en-US" sz="2000"/>
                </a:p>
              </p:txBody>
            </p:sp>
            <p:cxnSp>
              <p:nvCxnSpPr>
                <p:cNvPr id="23" name="Straight Connector 22"/>
                <p:cNvCxnSpPr/>
                <p:nvPr/>
              </p:nvCxnSpPr>
              <p:spPr>
                <a:xfrm flipV="1">
                  <a:off x="3559840" y="2298029"/>
                  <a:ext cx="2278482" cy="12027"/>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26" name="Rounded Rectangle 25"/>
                <p:cNvSpPr/>
                <p:nvPr/>
              </p:nvSpPr>
              <p:spPr>
                <a:xfrm>
                  <a:off x="1291889" y="1708475"/>
                  <a:ext cx="2243889" cy="114300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Rounded Rectangle 26"/>
                <p:cNvSpPr/>
                <p:nvPr/>
              </p:nvSpPr>
              <p:spPr>
                <a:xfrm>
                  <a:off x="5862386" y="1696447"/>
                  <a:ext cx="2243889" cy="114300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29" name="Straight Connector 28"/>
                <p:cNvCxnSpPr/>
                <p:nvPr/>
              </p:nvCxnSpPr>
              <p:spPr>
                <a:xfrm>
                  <a:off x="4710362" y="2310056"/>
                  <a:ext cx="0" cy="1191133"/>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2522619" y="3501189"/>
                  <a:ext cx="454793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522619" y="3501189"/>
                  <a:ext cx="0" cy="43313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377614" y="3028688"/>
                  <a:ext cx="3110165" cy="400110"/>
                </a:xfrm>
                <a:prstGeom prst="rect">
                  <a:avLst/>
                </a:prstGeom>
                <a:noFill/>
              </p:spPr>
              <p:txBody>
                <a:bodyPr wrap="square" rtlCol="0">
                  <a:spAutoFit/>
                </a:bodyPr>
                <a:lstStyle/>
                <a:p>
                  <a:r>
                    <a:rPr lang="en-GB" sz="2000" smtClean="0"/>
                    <a:t>Có đặc trưng sống</a:t>
                  </a:r>
                  <a:endParaRPr lang="en-US" sz="2000"/>
                </a:p>
              </p:txBody>
            </p:sp>
            <p:sp>
              <p:nvSpPr>
                <p:cNvPr id="37" name="Rounded Rectangle 36"/>
                <p:cNvSpPr/>
                <p:nvPr/>
              </p:nvSpPr>
              <p:spPr>
                <a:xfrm>
                  <a:off x="1377614" y="3932077"/>
                  <a:ext cx="2652965" cy="9810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grpSp>
      <p:sp>
        <p:nvSpPr>
          <p:cNvPr id="42" name="Rounded Rectangle 41"/>
          <p:cNvSpPr/>
          <p:nvPr/>
        </p:nvSpPr>
        <p:spPr>
          <a:xfrm>
            <a:off x="5778163" y="3862459"/>
            <a:ext cx="2484517" cy="9810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3" name="TextBox 42"/>
          <p:cNvSpPr txBox="1"/>
          <p:nvPr/>
        </p:nvSpPr>
        <p:spPr>
          <a:xfrm>
            <a:off x="1358060" y="1708603"/>
            <a:ext cx="2027325" cy="1015663"/>
          </a:xfrm>
          <a:prstGeom prst="rect">
            <a:avLst/>
          </a:prstGeom>
          <a:noFill/>
        </p:spPr>
        <p:txBody>
          <a:bodyPr wrap="square" rtlCol="0">
            <a:spAutoFit/>
          </a:bodyPr>
          <a:lstStyle/>
          <a:p>
            <a:r>
              <a:rPr lang="en-GB" sz="2000" smtClean="0"/>
              <a:t>Đá, đất, nước, cây, không khí, con người,…..</a:t>
            </a:r>
            <a:endParaRPr lang="en-US" sz="2000"/>
          </a:p>
        </p:txBody>
      </p:sp>
      <p:sp>
        <p:nvSpPr>
          <p:cNvPr id="44" name="TextBox 43"/>
          <p:cNvSpPr txBox="1"/>
          <p:nvPr/>
        </p:nvSpPr>
        <p:spPr>
          <a:xfrm>
            <a:off x="6018792" y="1921578"/>
            <a:ext cx="2027325" cy="400110"/>
          </a:xfrm>
          <a:prstGeom prst="rect">
            <a:avLst/>
          </a:prstGeom>
          <a:noFill/>
        </p:spPr>
        <p:txBody>
          <a:bodyPr wrap="square" rtlCol="0">
            <a:spAutoFit/>
          </a:bodyPr>
          <a:lstStyle/>
          <a:p>
            <a:r>
              <a:rPr lang="en-GB" sz="2000" smtClean="0"/>
              <a:t>Con thuyền,….</a:t>
            </a:r>
            <a:endParaRPr lang="en-US" sz="2000"/>
          </a:p>
        </p:txBody>
      </p:sp>
      <p:sp>
        <p:nvSpPr>
          <p:cNvPr id="45" name="TextBox 44"/>
          <p:cNvSpPr txBox="1"/>
          <p:nvPr/>
        </p:nvSpPr>
        <p:spPr>
          <a:xfrm>
            <a:off x="1394155" y="4077812"/>
            <a:ext cx="2576266" cy="400110"/>
          </a:xfrm>
          <a:prstGeom prst="rect">
            <a:avLst/>
          </a:prstGeom>
          <a:noFill/>
        </p:spPr>
        <p:txBody>
          <a:bodyPr wrap="square" rtlCol="0">
            <a:spAutoFit/>
          </a:bodyPr>
          <a:lstStyle/>
          <a:p>
            <a:r>
              <a:rPr lang="en-GB" sz="2000" smtClean="0"/>
              <a:t>Cây, con người,…..</a:t>
            </a:r>
            <a:endParaRPr lang="en-US" sz="2000"/>
          </a:p>
        </p:txBody>
      </p:sp>
      <p:sp>
        <p:nvSpPr>
          <p:cNvPr id="46" name="TextBox 45"/>
          <p:cNvSpPr txBox="1"/>
          <p:nvPr/>
        </p:nvSpPr>
        <p:spPr>
          <a:xfrm>
            <a:off x="6018792" y="3999018"/>
            <a:ext cx="2243889" cy="707886"/>
          </a:xfrm>
          <a:prstGeom prst="rect">
            <a:avLst/>
          </a:prstGeom>
          <a:noFill/>
        </p:spPr>
        <p:txBody>
          <a:bodyPr wrap="square" rtlCol="0">
            <a:spAutoFit/>
          </a:bodyPr>
          <a:lstStyle/>
          <a:p>
            <a:r>
              <a:rPr lang="en-GB" sz="2000" smtClean="0"/>
              <a:t>Đá, đất, thuyền, nước,……….</a:t>
            </a:r>
            <a:endParaRPr lang="en-US" sz="2000"/>
          </a:p>
        </p:txBody>
      </p:sp>
    </p:spTree>
    <p:extLst>
      <p:ext uri="{BB962C8B-B14F-4D97-AF65-F5344CB8AC3E}">
        <p14:creationId xmlns:p14="http://schemas.microsoft.com/office/powerpoint/2010/main" val="3790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Thảo luận nhóm</a:t>
            </a:r>
            <a:endParaRPr sz="2400">
              <a:latin typeface="Arial" panose="020B0604020202020204" pitchFamily="34" charset="0"/>
              <a:cs typeface="Arial" panose="020B0604020202020204" pitchFamily="34" charset="0"/>
            </a:endParaRPr>
          </a:p>
        </p:txBody>
      </p:sp>
      <p:grpSp>
        <p:nvGrpSpPr>
          <p:cNvPr id="158" name="Google Shape;158;p18"/>
          <p:cNvGrpSpPr/>
          <p:nvPr/>
        </p:nvGrpSpPr>
        <p:grpSpPr>
          <a:xfrm>
            <a:off x="333623" y="861852"/>
            <a:ext cx="366458" cy="366437"/>
            <a:chOff x="1923675" y="1633650"/>
            <a:chExt cx="436000" cy="435975"/>
          </a:xfrm>
        </p:grpSpPr>
        <p:sp>
          <p:nvSpPr>
            <p:cNvPr id="159" name="Google Shape;159;p18"/>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4" name="Rectangle 3"/>
          <p:cNvSpPr/>
          <p:nvPr/>
        </p:nvSpPr>
        <p:spPr>
          <a:xfrm>
            <a:off x="3320716" y="1614961"/>
            <a:ext cx="5378116" cy="3397853"/>
          </a:xfrm>
          <a:prstGeom prst="rect">
            <a:avLst/>
          </a:prstGeom>
        </p:spPr>
        <p:txBody>
          <a:bodyPr wrap="square">
            <a:spAutoFit/>
          </a:bodyPr>
          <a:lstStyle/>
          <a:p>
            <a:pPr algn="just">
              <a:lnSpc>
                <a:spcPct val="120000"/>
              </a:lnSpc>
              <a:spcBef>
                <a:spcPts val="600"/>
              </a:spcBef>
              <a:spcAft>
                <a:spcPts val="600"/>
              </a:spcAft>
            </a:pPr>
            <a:r>
              <a:rPr lang="en-GB" sz="2200" b="1" smtClean="0">
                <a:solidFill>
                  <a:schemeClr val="accent3"/>
                </a:solidFill>
                <a:latin typeface="Arial" panose="020B0604020202020204" pitchFamily="34" charset="0"/>
                <a:ea typeface="Calibri" panose="020F0502020204030204" pitchFamily="34" charset="0"/>
                <a:cs typeface="Arial" panose="020B0604020202020204" pitchFamily="34" charset="0"/>
              </a:rPr>
              <a:t>Nhiệm vụ:</a:t>
            </a:r>
            <a:endParaRPr lang="en-US" sz="2200" b="1" smtClean="0">
              <a:solidFill>
                <a:schemeClr val="accent3"/>
              </a:solidFill>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1. </a:t>
            </a:r>
            <a:r>
              <a:rPr lang="en-US" sz="2200">
                <a:latin typeface="Arial" panose="020B0604020202020204" pitchFamily="34" charset="0"/>
                <a:ea typeface="Calibri" panose="020F0502020204030204" pitchFamily="34" charset="0"/>
                <a:cs typeface="Arial" panose="020B0604020202020204" pitchFamily="34" charset="0"/>
              </a:rPr>
              <a:t>Kể tên một số vật thể và cho biết chất tạo nên vật </a:t>
            </a:r>
            <a:r>
              <a:rPr lang="en-US" sz="2200">
                <a:latin typeface="Arial" panose="020B0604020202020204" pitchFamily="34" charset="0"/>
                <a:ea typeface="Calibri" panose="020F0502020204030204" pitchFamily="34" charset="0"/>
                <a:cs typeface="Arial" panose="020B0604020202020204" pitchFamily="34" charset="0"/>
              </a:rPr>
              <a:t>thể </a:t>
            </a:r>
            <a:r>
              <a:rPr lang="en-US" sz="2200" smtClean="0">
                <a:latin typeface="Arial" panose="020B0604020202020204" pitchFamily="34" charset="0"/>
                <a:ea typeface="Calibri" panose="020F0502020204030204" pitchFamily="34" charset="0"/>
                <a:cs typeface="Arial" panose="020B0604020202020204" pitchFamily="34" charset="0"/>
              </a:rPr>
              <a:t>đó.</a:t>
            </a:r>
            <a:endParaRPr lang="en-US" sz="22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2. </a:t>
            </a:r>
            <a:r>
              <a:rPr lang="en-US" sz="2200" smtClean="0">
                <a:latin typeface="Arial" panose="020B0604020202020204" pitchFamily="34" charset="0"/>
                <a:ea typeface="Calibri" panose="020F0502020204030204" pitchFamily="34" charset="0"/>
                <a:cs typeface="Arial" panose="020B0604020202020204" pitchFamily="34" charset="0"/>
              </a:rPr>
              <a:t>Nêu sự </a:t>
            </a:r>
            <a:r>
              <a:rPr lang="en-US" sz="2200">
                <a:latin typeface="Arial" panose="020B0604020202020204" pitchFamily="34" charset="0"/>
                <a:ea typeface="Calibri" panose="020F0502020204030204" pitchFamily="34" charset="0"/>
                <a:cs typeface="Arial" panose="020B0604020202020204" pitchFamily="34" charset="0"/>
              </a:rPr>
              <a:t>giống nhau, khác nhau giữa vật thể tự nhiên và vật thể </a:t>
            </a:r>
            <a:r>
              <a:rPr lang="en-US" sz="2200">
                <a:latin typeface="Arial" panose="020B0604020202020204" pitchFamily="34" charset="0"/>
                <a:ea typeface="Calibri" panose="020F0502020204030204" pitchFamily="34" charset="0"/>
                <a:cs typeface="Arial" panose="020B0604020202020204" pitchFamily="34" charset="0"/>
              </a:rPr>
              <a:t>nhân </a:t>
            </a:r>
            <a:r>
              <a:rPr lang="en-US" sz="2200" smtClean="0">
                <a:latin typeface="Arial" panose="020B0604020202020204" pitchFamily="34" charset="0"/>
                <a:ea typeface="Calibri" panose="020F0502020204030204" pitchFamily="34" charset="0"/>
                <a:cs typeface="Arial" panose="020B0604020202020204" pitchFamily="34" charset="0"/>
              </a:rPr>
              <a:t>tạo.</a:t>
            </a:r>
            <a:endParaRPr lang="en-US" sz="22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600"/>
              </a:spcBef>
              <a:spcAft>
                <a:spcPts val="600"/>
              </a:spcAft>
            </a:pPr>
            <a:r>
              <a:rPr lang="en-US" sz="2200" b="1" smtClean="0">
                <a:latin typeface="Arial" panose="020B0604020202020204" pitchFamily="34" charset="0"/>
                <a:ea typeface="Calibri" panose="020F0502020204030204" pitchFamily="34" charset="0"/>
                <a:cs typeface="Arial" panose="020B0604020202020204" pitchFamily="34" charset="0"/>
              </a:rPr>
              <a:t>3. </a:t>
            </a:r>
            <a:r>
              <a:rPr lang="en-US" sz="2200" smtClean="0">
                <a:latin typeface="Arial" panose="020B0604020202020204" pitchFamily="34" charset="0"/>
                <a:ea typeface="Calibri" panose="020F0502020204030204" pitchFamily="34" charset="0"/>
                <a:cs typeface="Arial" panose="020B0604020202020204" pitchFamily="34" charset="0"/>
              </a:rPr>
              <a:t>Kể </a:t>
            </a:r>
            <a:r>
              <a:rPr lang="en-US" sz="2200">
                <a:latin typeface="Arial" panose="020B0604020202020204" pitchFamily="34" charset="0"/>
                <a:ea typeface="Calibri" panose="020F0502020204030204" pitchFamily="34" charset="0"/>
                <a:cs typeface="Arial" panose="020B0604020202020204" pitchFamily="34" charset="0"/>
              </a:rPr>
              <a:t>tên một số vật sống và vật không sống mà </a:t>
            </a:r>
            <a:r>
              <a:rPr lang="en-US" sz="2200">
                <a:latin typeface="Arial" panose="020B0604020202020204" pitchFamily="34" charset="0"/>
                <a:ea typeface="Calibri" panose="020F0502020204030204" pitchFamily="34" charset="0"/>
                <a:cs typeface="Arial" panose="020B0604020202020204" pitchFamily="34" charset="0"/>
              </a:rPr>
              <a:t>em </a:t>
            </a:r>
            <a:r>
              <a:rPr lang="en-US" sz="2200" smtClean="0">
                <a:latin typeface="Arial" panose="020B0604020202020204" pitchFamily="34" charset="0"/>
                <a:ea typeface="Calibri" panose="020F0502020204030204" pitchFamily="34" charset="0"/>
                <a:cs typeface="Arial" panose="020B0604020202020204" pitchFamily="34" charset="0"/>
              </a:rPr>
              <a:t>biết.</a:t>
            </a:r>
            <a:endParaRPr lang="en-US" sz="2200">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333623" y="3681663"/>
            <a:ext cx="2883909" cy="1461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0"/>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Kết luận</a:t>
            </a:r>
            <a:endParaRPr sz="2400">
              <a:latin typeface="Arial" panose="020B0604020202020204" pitchFamily="34" charset="0"/>
              <a:cs typeface="Arial" panose="020B0604020202020204" pitchFamily="34" charset="0"/>
            </a:endParaRPr>
          </a:p>
        </p:txBody>
      </p:sp>
      <p:grpSp>
        <p:nvGrpSpPr>
          <p:cNvPr id="191" name="Google Shape;191;p20"/>
          <p:cNvGrpSpPr/>
          <p:nvPr/>
        </p:nvGrpSpPr>
        <p:grpSpPr>
          <a:xfrm>
            <a:off x="333623" y="861852"/>
            <a:ext cx="366458" cy="366437"/>
            <a:chOff x="1923675" y="1633650"/>
            <a:chExt cx="436000" cy="435975"/>
          </a:xfrm>
        </p:grpSpPr>
        <p:sp>
          <p:nvSpPr>
            <p:cNvPr id="192" name="Google Shape;192;p2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15" name="Group 14"/>
          <p:cNvGrpSpPr/>
          <p:nvPr/>
        </p:nvGrpSpPr>
        <p:grpSpPr>
          <a:xfrm>
            <a:off x="596174" y="1699243"/>
            <a:ext cx="8263444" cy="746046"/>
            <a:chOff x="596174" y="1699243"/>
            <a:chExt cx="8263444" cy="746046"/>
          </a:xfrm>
        </p:grpSpPr>
        <p:sp>
          <p:nvSpPr>
            <p:cNvPr id="7" name="Freeform 6"/>
            <p:cNvSpPr/>
            <p:nvPr/>
          </p:nvSpPr>
          <p:spPr>
            <a:xfrm>
              <a:off x="3137947" y="1797912"/>
              <a:ext cx="5721671" cy="596838"/>
            </a:xfrm>
            <a:custGeom>
              <a:avLst/>
              <a:gdLst>
                <a:gd name="connsiteX0" fmla="*/ 99475 w 596837"/>
                <a:gd name="connsiteY0" fmla="*/ 0 h 5288604"/>
                <a:gd name="connsiteX1" fmla="*/ 497362 w 596837"/>
                <a:gd name="connsiteY1" fmla="*/ 0 h 5288604"/>
                <a:gd name="connsiteX2" fmla="*/ 596837 w 596837"/>
                <a:gd name="connsiteY2" fmla="*/ 99475 h 5288604"/>
                <a:gd name="connsiteX3" fmla="*/ 596837 w 596837"/>
                <a:gd name="connsiteY3" fmla="*/ 5288604 h 5288604"/>
                <a:gd name="connsiteX4" fmla="*/ 596837 w 596837"/>
                <a:gd name="connsiteY4" fmla="*/ 5288604 h 5288604"/>
                <a:gd name="connsiteX5" fmla="*/ 0 w 596837"/>
                <a:gd name="connsiteY5" fmla="*/ 5288604 h 5288604"/>
                <a:gd name="connsiteX6" fmla="*/ 0 w 596837"/>
                <a:gd name="connsiteY6" fmla="*/ 5288604 h 5288604"/>
                <a:gd name="connsiteX7" fmla="*/ 0 w 596837"/>
                <a:gd name="connsiteY7" fmla="*/ 99475 h 5288604"/>
                <a:gd name="connsiteX8" fmla="*/ 99475 w 596837"/>
                <a:gd name="connsiteY8" fmla="*/ 0 h 528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37" h="5288604">
                  <a:moveTo>
                    <a:pt x="596837" y="881456"/>
                  </a:moveTo>
                  <a:lnTo>
                    <a:pt x="596837" y="4407148"/>
                  </a:lnTo>
                  <a:cubicBezTo>
                    <a:pt x="596837" y="4893964"/>
                    <a:pt x="591811" y="5288600"/>
                    <a:pt x="585611" y="5288600"/>
                  </a:cubicBezTo>
                  <a:lnTo>
                    <a:pt x="0" y="5288600"/>
                  </a:lnTo>
                  <a:lnTo>
                    <a:pt x="0" y="5288600"/>
                  </a:lnTo>
                  <a:lnTo>
                    <a:pt x="0" y="4"/>
                  </a:lnTo>
                  <a:lnTo>
                    <a:pt x="0" y="4"/>
                  </a:lnTo>
                  <a:lnTo>
                    <a:pt x="585611" y="4"/>
                  </a:lnTo>
                  <a:cubicBezTo>
                    <a:pt x="591811" y="4"/>
                    <a:pt x="596837" y="394640"/>
                    <a:pt x="596837" y="881456"/>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2960" rIns="276785" bIns="152961" numCol="1" spcCol="1270" anchor="ctr" anchorCtr="0">
              <a:noAutofit/>
            </a:bodyPr>
            <a:lstStyle/>
            <a:p>
              <a:pPr marL="228600" lvl="1" indent="-228600" algn="just" defTabSz="977900">
                <a:lnSpc>
                  <a:spcPct val="90000"/>
                </a:lnSpc>
                <a:spcBef>
                  <a:spcPct val="0"/>
                </a:spcBef>
                <a:spcAft>
                  <a:spcPct val="15000"/>
                </a:spcAft>
                <a:buChar char="••"/>
              </a:pPr>
              <a:r>
                <a:rPr lang="en-GB" sz="2200" kern="1200" smtClean="0"/>
                <a:t>Là những vật thể có sẵn trong tự nhiên.</a:t>
              </a:r>
              <a:endParaRPr lang="en-US" sz="2200" kern="1200"/>
            </a:p>
          </p:txBody>
        </p:sp>
        <p:sp>
          <p:nvSpPr>
            <p:cNvPr id="8" name="Freeform 7"/>
            <p:cNvSpPr/>
            <p:nvPr/>
          </p:nvSpPr>
          <p:spPr>
            <a:xfrm>
              <a:off x="596174" y="1699243"/>
              <a:ext cx="2541773" cy="746046"/>
            </a:xfrm>
            <a:custGeom>
              <a:avLst/>
              <a:gdLst>
                <a:gd name="connsiteX0" fmla="*/ 0 w 2974840"/>
                <a:gd name="connsiteY0" fmla="*/ 124343 h 746046"/>
                <a:gd name="connsiteX1" fmla="*/ 124343 w 2974840"/>
                <a:gd name="connsiteY1" fmla="*/ 0 h 746046"/>
                <a:gd name="connsiteX2" fmla="*/ 2850497 w 2974840"/>
                <a:gd name="connsiteY2" fmla="*/ 0 h 746046"/>
                <a:gd name="connsiteX3" fmla="*/ 2974840 w 2974840"/>
                <a:gd name="connsiteY3" fmla="*/ 124343 h 746046"/>
                <a:gd name="connsiteX4" fmla="*/ 2974840 w 2974840"/>
                <a:gd name="connsiteY4" fmla="*/ 621703 h 746046"/>
                <a:gd name="connsiteX5" fmla="*/ 2850497 w 2974840"/>
                <a:gd name="connsiteY5" fmla="*/ 746046 h 746046"/>
                <a:gd name="connsiteX6" fmla="*/ 124343 w 2974840"/>
                <a:gd name="connsiteY6" fmla="*/ 746046 h 746046"/>
                <a:gd name="connsiteX7" fmla="*/ 0 w 2974840"/>
                <a:gd name="connsiteY7" fmla="*/ 621703 h 746046"/>
                <a:gd name="connsiteX8" fmla="*/ 0 w 2974840"/>
                <a:gd name="connsiteY8" fmla="*/ 124343 h 7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840" h="746046">
                  <a:moveTo>
                    <a:pt x="0" y="124343"/>
                  </a:moveTo>
                  <a:cubicBezTo>
                    <a:pt x="0" y="55670"/>
                    <a:pt x="55670" y="0"/>
                    <a:pt x="124343" y="0"/>
                  </a:cubicBezTo>
                  <a:lnTo>
                    <a:pt x="2850497" y="0"/>
                  </a:lnTo>
                  <a:cubicBezTo>
                    <a:pt x="2919170" y="0"/>
                    <a:pt x="2974840" y="55670"/>
                    <a:pt x="2974840" y="124343"/>
                  </a:cubicBezTo>
                  <a:lnTo>
                    <a:pt x="2974840" y="621703"/>
                  </a:lnTo>
                  <a:cubicBezTo>
                    <a:pt x="2974840" y="690376"/>
                    <a:pt x="2919170" y="746046"/>
                    <a:pt x="2850497" y="746046"/>
                  </a:cubicBezTo>
                  <a:lnTo>
                    <a:pt x="124343" y="746046"/>
                  </a:lnTo>
                  <a:cubicBezTo>
                    <a:pt x="55670" y="746046"/>
                    <a:pt x="0" y="690376"/>
                    <a:pt x="0" y="621703"/>
                  </a:cubicBezTo>
                  <a:lnTo>
                    <a:pt x="0" y="1243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0239" tIns="78329" rIns="120239" bIns="78329" numCol="1" spcCol="1270" anchor="ctr" anchorCtr="0">
              <a:noAutofit/>
            </a:bodyPr>
            <a:lstStyle/>
            <a:p>
              <a:pPr lvl="0" algn="ctr" defTabSz="977900">
                <a:lnSpc>
                  <a:spcPct val="90000"/>
                </a:lnSpc>
                <a:spcBef>
                  <a:spcPct val="0"/>
                </a:spcBef>
                <a:spcAft>
                  <a:spcPct val="35000"/>
                </a:spcAft>
              </a:pPr>
              <a:r>
                <a:rPr lang="en-GB" sz="2200" kern="1200" smtClean="0"/>
                <a:t>Vật thể tự nhiên</a:t>
              </a:r>
              <a:endParaRPr lang="en-US" sz="2200" kern="1200"/>
            </a:p>
          </p:txBody>
        </p:sp>
      </p:grpSp>
      <p:grpSp>
        <p:nvGrpSpPr>
          <p:cNvPr id="16" name="Group 15"/>
          <p:cNvGrpSpPr/>
          <p:nvPr/>
        </p:nvGrpSpPr>
        <p:grpSpPr>
          <a:xfrm>
            <a:off x="596174" y="2506656"/>
            <a:ext cx="8263444" cy="746046"/>
            <a:chOff x="596174" y="2506656"/>
            <a:chExt cx="8263444" cy="746046"/>
          </a:xfrm>
        </p:grpSpPr>
        <p:sp>
          <p:nvSpPr>
            <p:cNvPr id="9" name="Freeform 8"/>
            <p:cNvSpPr/>
            <p:nvPr/>
          </p:nvSpPr>
          <p:spPr>
            <a:xfrm>
              <a:off x="3137947" y="2593293"/>
              <a:ext cx="5721671" cy="596838"/>
            </a:xfrm>
            <a:custGeom>
              <a:avLst/>
              <a:gdLst>
                <a:gd name="connsiteX0" fmla="*/ 99475 w 596837"/>
                <a:gd name="connsiteY0" fmla="*/ 0 h 5288604"/>
                <a:gd name="connsiteX1" fmla="*/ 497362 w 596837"/>
                <a:gd name="connsiteY1" fmla="*/ 0 h 5288604"/>
                <a:gd name="connsiteX2" fmla="*/ 596837 w 596837"/>
                <a:gd name="connsiteY2" fmla="*/ 99475 h 5288604"/>
                <a:gd name="connsiteX3" fmla="*/ 596837 w 596837"/>
                <a:gd name="connsiteY3" fmla="*/ 5288604 h 5288604"/>
                <a:gd name="connsiteX4" fmla="*/ 596837 w 596837"/>
                <a:gd name="connsiteY4" fmla="*/ 5288604 h 5288604"/>
                <a:gd name="connsiteX5" fmla="*/ 0 w 596837"/>
                <a:gd name="connsiteY5" fmla="*/ 5288604 h 5288604"/>
                <a:gd name="connsiteX6" fmla="*/ 0 w 596837"/>
                <a:gd name="connsiteY6" fmla="*/ 5288604 h 5288604"/>
                <a:gd name="connsiteX7" fmla="*/ 0 w 596837"/>
                <a:gd name="connsiteY7" fmla="*/ 99475 h 5288604"/>
                <a:gd name="connsiteX8" fmla="*/ 99475 w 596837"/>
                <a:gd name="connsiteY8" fmla="*/ 0 h 528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37" h="5288604">
                  <a:moveTo>
                    <a:pt x="596837" y="881456"/>
                  </a:moveTo>
                  <a:lnTo>
                    <a:pt x="596837" y="4407148"/>
                  </a:lnTo>
                  <a:cubicBezTo>
                    <a:pt x="596837" y="4893964"/>
                    <a:pt x="591811" y="5288600"/>
                    <a:pt x="585611" y="5288600"/>
                  </a:cubicBezTo>
                  <a:lnTo>
                    <a:pt x="0" y="5288600"/>
                  </a:lnTo>
                  <a:lnTo>
                    <a:pt x="0" y="5288600"/>
                  </a:lnTo>
                  <a:lnTo>
                    <a:pt x="0" y="4"/>
                  </a:lnTo>
                  <a:lnTo>
                    <a:pt x="0" y="4"/>
                  </a:lnTo>
                  <a:lnTo>
                    <a:pt x="585611" y="4"/>
                  </a:lnTo>
                  <a:cubicBezTo>
                    <a:pt x="591811" y="4"/>
                    <a:pt x="596837" y="394640"/>
                    <a:pt x="596837" y="881456"/>
                  </a:cubicBezTo>
                  <a:close/>
                </a:path>
              </a:pathLst>
            </a:custGeom>
          </p:spPr>
          <p:style>
            <a:lnRef idx="2">
              <a:schemeClr val="accent2">
                <a:tint val="40000"/>
                <a:alpha val="90000"/>
                <a:hueOff val="-1018175"/>
                <a:satOff val="17968"/>
                <a:lumOff val="1338"/>
                <a:alphaOff val="0"/>
              </a:schemeClr>
            </a:lnRef>
            <a:fillRef idx="1">
              <a:schemeClr val="accent2">
                <a:tint val="40000"/>
                <a:alpha val="90000"/>
                <a:hueOff val="-1018175"/>
                <a:satOff val="17968"/>
                <a:lumOff val="1338"/>
                <a:alphaOff val="0"/>
              </a:schemeClr>
            </a:fillRef>
            <a:effectRef idx="0">
              <a:schemeClr val="accent2">
                <a:tint val="40000"/>
                <a:alpha val="90000"/>
                <a:hueOff val="-1018175"/>
                <a:satOff val="17968"/>
                <a:lumOff val="1338"/>
                <a:alphaOff val="0"/>
              </a:schemeClr>
            </a:effectRef>
            <a:fontRef idx="minor">
              <a:schemeClr val="dk1">
                <a:hueOff val="0"/>
                <a:satOff val="0"/>
                <a:lumOff val="0"/>
                <a:alphaOff val="0"/>
              </a:schemeClr>
            </a:fontRef>
          </p:style>
          <p:txBody>
            <a:bodyPr spcFirstLastPara="0" vert="horz" wrap="square" lIns="247651" tIns="152960" rIns="276785" bIns="152961" numCol="1" spcCol="1270" anchor="ctr" anchorCtr="0">
              <a:noAutofit/>
            </a:bodyPr>
            <a:lstStyle/>
            <a:p>
              <a:pPr marL="228600" lvl="1" indent="-228600" algn="just" defTabSz="977900">
                <a:lnSpc>
                  <a:spcPct val="90000"/>
                </a:lnSpc>
                <a:spcBef>
                  <a:spcPct val="0"/>
                </a:spcBef>
                <a:spcAft>
                  <a:spcPct val="15000"/>
                </a:spcAft>
                <a:buChar char="••"/>
              </a:pPr>
              <a:r>
                <a:rPr lang="en-GB" sz="2200" kern="1200" smtClean="0"/>
                <a:t>Là những vật thể do con người tạo ra để phục vụ cuộc sống.</a:t>
              </a:r>
              <a:endParaRPr lang="en-US" sz="2200" kern="1200"/>
            </a:p>
          </p:txBody>
        </p:sp>
        <p:sp>
          <p:nvSpPr>
            <p:cNvPr id="10" name="Freeform 9"/>
            <p:cNvSpPr/>
            <p:nvPr/>
          </p:nvSpPr>
          <p:spPr>
            <a:xfrm>
              <a:off x="596174" y="2506656"/>
              <a:ext cx="2541773" cy="746046"/>
            </a:xfrm>
            <a:custGeom>
              <a:avLst/>
              <a:gdLst>
                <a:gd name="connsiteX0" fmla="*/ 0 w 2974840"/>
                <a:gd name="connsiteY0" fmla="*/ 124343 h 746046"/>
                <a:gd name="connsiteX1" fmla="*/ 124343 w 2974840"/>
                <a:gd name="connsiteY1" fmla="*/ 0 h 746046"/>
                <a:gd name="connsiteX2" fmla="*/ 2850497 w 2974840"/>
                <a:gd name="connsiteY2" fmla="*/ 0 h 746046"/>
                <a:gd name="connsiteX3" fmla="*/ 2974840 w 2974840"/>
                <a:gd name="connsiteY3" fmla="*/ 124343 h 746046"/>
                <a:gd name="connsiteX4" fmla="*/ 2974840 w 2974840"/>
                <a:gd name="connsiteY4" fmla="*/ 621703 h 746046"/>
                <a:gd name="connsiteX5" fmla="*/ 2850497 w 2974840"/>
                <a:gd name="connsiteY5" fmla="*/ 746046 h 746046"/>
                <a:gd name="connsiteX6" fmla="*/ 124343 w 2974840"/>
                <a:gd name="connsiteY6" fmla="*/ 746046 h 746046"/>
                <a:gd name="connsiteX7" fmla="*/ 0 w 2974840"/>
                <a:gd name="connsiteY7" fmla="*/ 621703 h 746046"/>
                <a:gd name="connsiteX8" fmla="*/ 0 w 2974840"/>
                <a:gd name="connsiteY8" fmla="*/ 124343 h 7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840" h="746046">
                  <a:moveTo>
                    <a:pt x="0" y="124343"/>
                  </a:moveTo>
                  <a:cubicBezTo>
                    <a:pt x="0" y="55670"/>
                    <a:pt x="55670" y="0"/>
                    <a:pt x="124343" y="0"/>
                  </a:cubicBezTo>
                  <a:lnTo>
                    <a:pt x="2850497" y="0"/>
                  </a:lnTo>
                  <a:cubicBezTo>
                    <a:pt x="2919170" y="0"/>
                    <a:pt x="2974840" y="55670"/>
                    <a:pt x="2974840" y="124343"/>
                  </a:cubicBezTo>
                  <a:lnTo>
                    <a:pt x="2974840" y="621703"/>
                  </a:lnTo>
                  <a:cubicBezTo>
                    <a:pt x="2974840" y="690376"/>
                    <a:pt x="2919170" y="746046"/>
                    <a:pt x="2850497" y="746046"/>
                  </a:cubicBezTo>
                  <a:lnTo>
                    <a:pt x="124343" y="746046"/>
                  </a:lnTo>
                  <a:cubicBezTo>
                    <a:pt x="55670" y="746046"/>
                    <a:pt x="0" y="690376"/>
                    <a:pt x="0" y="621703"/>
                  </a:cubicBezTo>
                  <a:lnTo>
                    <a:pt x="0" y="124343"/>
                  </a:lnTo>
                  <a:close/>
                </a:path>
              </a:pathLst>
            </a:custGeom>
          </p:spPr>
          <p:style>
            <a:lnRef idx="3">
              <a:schemeClr val="lt1">
                <a:hueOff val="0"/>
                <a:satOff val="0"/>
                <a:lumOff val="0"/>
                <a:alphaOff val="0"/>
              </a:schemeClr>
            </a:lnRef>
            <a:fillRef idx="1">
              <a:schemeClr val="accent2">
                <a:hueOff val="-629465"/>
                <a:satOff val="11712"/>
                <a:lumOff val="1568"/>
                <a:alphaOff val="0"/>
              </a:schemeClr>
            </a:fillRef>
            <a:effectRef idx="1">
              <a:schemeClr val="accent2">
                <a:hueOff val="-629465"/>
                <a:satOff val="11712"/>
                <a:lumOff val="1568"/>
                <a:alphaOff val="0"/>
              </a:schemeClr>
            </a:effectRef>
            <a:fontRef idx="minor">
              <a:schemeClr val="lt1"/>
            </a:fontRef>
          </p:style>
          <p:txBody>
            <a:bodyPr spcFirstLastPara="0" vert="horz" wrap="square" lIns="120239" tIns="78329" rIns="120239" bIns="78329" numCol="1" spcCol="1270" anchor="ctr" anchorCtr="0">
              <a:noAutofit/>
            </a:bodyPr>
            <a:lstStyle/>
            <a:p>
              <a:pPr lvl="0" algn="ctr" defTabSz="977900">
                <a:lnSpc>
                  <a:spcPct val="90000"/>
                </a:lnSpc>
                <a:spcBef>
                  <a:spcPct val="0"/>
                </a:spcBef>
                <a:spcAft>
                  <a:spcPct val="35000"/>
                </a:spcAft>
              </a:pPr>
              <a:r>
                <a:rPr lang="en-GB" sz="2200" kern="1200" smtClean="0"/>
                <a:t>Vật thể nhân tạo</a:t>
              </a:r>
              <a:endParaRPr lang="en-US" sz="2200" kern="1200"/>
            </a:p>
          </p:txBody>
        </p:sp>
      </p:grpSp>
      <p:grpSp>
        <p:nvGrpSpPr>
          <p:cNvPr id="18" name="Group 17"/>
          <p:cNvGrpSpPr/>
          <p:nvPr/>
        </p:nvGrpSpPr>
        <p:grpSpPr>
          <a:xfrm>
            <a:off x="596174" y="3326101"/>
            <a:ext cx="8263444" cy="746046"/>
            <a:chOff x="596174" y="3326101"/>
            <a:chExt cx="8263444" cy="746046"/>
          </a:xfrm>
        </p:grpSpPr>
        <p:sp>
          <p:nvSpPr>
            <p:cNvPr id="11" name="Freeform 10"/>
            <p:cNvSpPr/>
            <p:nvPr/>
          </p:nvSpPr>
          <p:spPr>
            <a:xfrm>
              <a:off x="3137947" y="3424770"/>
              <a:ext cx="5721671" cy="596838"/>
            </a:xfrm>
            <a:custGeom>
              <a:avLst/>
              <a:gdLst>
                <a:gd name="connsiteX0" fmla="*/ 99475 w 596837"/>
                <a:gd name="connsiteY0" fmla="*/ 0 h 5288604"/>
                <a:gd name="connsiteX1" fmla="*/ 497362 w 596837"/>
                <a:gd name="connsiteY1" fmla="*/ 0 h 5288604"/>
                <a:gd name="connsiteX2" fmla="*/ 596837 w 596837"/>
                <a:gd name="connsiteY2" fmla="*/ 99475 h 5288604"/>
                <a:gd name="connsiteX3" fmla="*/ 596837 w 596837"/>
                <a:gd name="connsiteY3" fmla="*/ 5288604 h 5288604"/>
                <a:gd name="connsiteX4" fmla="*/ 596837 w 596837"/>
                <a:gd name="connsiteY4" fmla="*/ 5288604 h 5288604"/>
                <a:gd name="connsiteX5" fmla="*/ 0 w 596837"/>
                <a:gd name="connsiteY5" fmla="*/ 5288604 h 5288604"/>
                <a:gd name="connsiteX6" fmla="*/ 0 w 596837"/>
                <a:gd name="connsiteY6" fmla="*/ 5288604 h 5288604"/>
                <a:gd name="connsiteX7" fmla="*/ 0 w 596837"/>
                <a:gd name="connsiteY7" fmla="*/ 99475 h 5288604"/>
                <a:gd name="connsiteX8" fmla="*/ 99475 w 596837"/>
                <a:gd name="connsiteY8" fmla="*/ 0 h 528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37" h="5288604">
                  <a:moveTo>
                    <a:pt x="596837" y="881456"/>
                  </a:moveTo>
                  <a:lnTo>
                    <a:pt x="596837" y="4407148"/>
                  </a:lnTo>
                  <a:cubicBezTo>
                    <a:pt x="596837" y="4893964"/>
                    <a:pt x="591811" y="5288600"/>
                    <a:pt x="585611" y="5288600"/>
                  </a:cubicBezTo>
                  <a:lnTo>
                    <a:pt x="0" y="5288600"/>
                  </a:lnTo>
                  <a:lnTo>
                    <a:pt x="0" y="5288600"/>
                  </a:lnTo>
                  <a:lnTo>
                    <a:pt x="0" y="4"/>
                  </a:lnTo>
                  <a:lnTo>
                    <a:pt x="0" y="4"/>
                  </a:lnTo>
                  <a:lnTo>
                    <a:pt x="585611" y="4"/>
                  </a:lnTo>
                  <a:cubicBezTo>
                    <a:pt x="591811" y="4"/>
                    <a:pt x="596837" y="394640"/>
                    <a:pt x="596837" y="881456"/>
                  </a:cubicBezTo>
                  <a:close/>
                </a:path>
              </a:pathLst>
            </a:custGeom>
          </p:spPr>
          <p:style>
            <a:lnRef idx="2">
              <a:schemeClr val="accent2">
                <a:tint val="40000"/>
                <a:alpha val="90000"/>
                <a:hueOff val="-2036351"/>
                <a:satOff val="35937"/>
                <a:lumOff val="2676"/>
                <a:alphaOff val="0"/>
              </a:schemeClr>
            </a:lnRef>
            <a:fillRef idx="1">
              <a:schemeClr val="accent2">
                <a:tint val="40000"/>
                <a:alpha val="90000"/>
                <a:hueOff val="-2036351"/>
                <a:satOff val="35937"/>
                <a:lumOff val="2676"/>
                <a:alphaOff val="0"/>
              </a:schemeClr>
            </a:fillRef>
            <a:effectRef idx="0">
              <a:schemeClr val="accent2">
                <a:tint val="40000"/>
                <a:alpha val="90000"/>
                <a:hueOff val="-2036351"/>
                <a:satOff val="35937"/>
                <a:lumOff val="2676"/>
                <a:alphaOff val="0"/>
              </a:schemeClr>
            </a:effectRef>
            <a:fontRef idx="minor">
              <a:schemeClr val="dk1">
                <a:hueOff val="0"/>
                <a:satOff val="0"/>
                <a:lumOff val="0"/>
                <a:alphaOff val="0"/>
              </a:schemeClr>
            </a:fontRef>
          </p:style>
          <p:txBody>
            <a:bodyPr spcFirstLastPara="0" vert="horz" wrap="square" lIns="247651" tIns="152960" rIns="276785" bIns="152961" numCol="1" spcCol="1270" anchor="ctr" anchorCtr="0">
              <a:noAutofit/>
            </a:bodyPr>
            <a:lstStyle/>
            <a:p>
              <a:pPr marL="228600" lvl="1" indent="-228600" algn="just" defTabSz="977900">
                <a:lnSpc>
                  <a:spcPct val="90000"/>
                </a:lnSpc>
                <a:spcBef>
                  <a:spcPct val="0"/>
                </a:spcBef>
                <a:spcAft>
                  <a:spcPct val="15000"/>
                </a:spcAft>
                <a:buChar char="••"/>
              </a:pPr>
              <a:r>
                <a:rPr lang="en-GB" sz="2200" kern="1200" smtClean="0"/>
                <a:t>Là vật có đặc trưng sự sống.</a:t>
              </a:r>
              <a:endParaRPr lang="en-US" sz="2200" kern="1200"/>
            </a:p>
          </p:txBody>
        </p:sp>
        <p:sp>
          <p:nvSpPr>
            <p:cNvPr id="12" name="Freeform 11"/>
            <p:cNvSpPr/>
            <p:nvPr/>
          </p:nvSpPr>
          <p:spPr>
            <a:xfrm>
              <a:off x="596174" y="3326101"/>
              <a:ext cx="2541773" cy="746046"/>
            </a:xfrm>
            <a:custGeom>
              <a:avLst/>
              <a:gdLst>
                <a:gd name="connsiteX0" fmla="*/ 0 w 2974840"/>
                <a:gd name="connsiteY0" fmla="*/ 124343 h 746046"/>
                <a:gd name="connsiteX1" fmla="*/ 124343 w 2974840"/>
                <a:gd name="connsiteY1" fmla="*/ 0 h 746046"/>
                <a:gd name="connsiteX2" fmla="*/ 2850497 w 2974840"/>
                <a:gd name="connsiteY2" fmla="*/ 0 h 746046"/>
                <a:gd name="connsiteX3" fmla="*/ 2974840 w 2974840"/>
                <a:gd name="connsiteY3" fmla="*/ 124343 h 746046"/>
                <a:gd name="connsiteX4" fmla="*/ 2974840 w 2974840"/>
                <a:gd name="connsiteY4" fmla="*/ 621703 h 746046"/>
                <a:gd name="connsiteX5" fmla="*/ 2850497 w 2974840"/>
                <a:gd name="connsiteY5" fmla="*/ 746046 h 746046"/>
                <a:gd name="connsiteX6" fmla="*/ 124343 w 2974840"/>
                <a:gd name="connsiteY6" fmla="*/ 746046 h 746046"/>
                <a:gd name="connsiteX7" fmla="*/ 0 w 2974840"/>
                <a:gd name="connsiteY7" fmla="*/ 621703 h 746046"/>
                <a:gd name="connsiteX8" fmla="*/ 0 w 2974840"/>
                <a:gd name="connsiteY8" fmla="*/ 124343 h 7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840" h="746046">
                  <a:moveTo>
                    <a:pt x="0" y="124343"/>
                  </a:moveTo>
                  <a:cubicBezTo>
                    <a:pt x="0" y="55670"/>
                    <a:pt x="55670" y="0"/>
                    <a:pt x="124343" y="0"/>
                  </a:cubicBezTo>
                  <a:lnTo>
                    <a:pt x="2850497" y="0"/>
                  </a:lnTo>
                  <a:cubicBezTo>
                    <a:pt x="2919170" y="0"/>
                    <a:pt x="2974840" y="55670"/>
                    <a:pt x="2974840" y="124343"/>
                  </a:cubicBezTo>
                  <a:lnTo>
                    <a:pt x="2974840" y="621703"/>
                  </a:lnTo>
                  <a:cubicBezTo>
                    <a:pt x="2974840" y="690376"/>
                    <a:pt x="2919170" y="746046"/>
                    <a:pt x="2850497" y="746046"/>
                  </a:cubicBezTo>
                  <a:lnTo>
                    <a:pt x="124343" y="746046"/>
                  </a:lnTo>
                  <a:cubicBezTo>
                    <a:pt x="55670" y="746046"/>
                    <a:pt x="0" y="690376"/>
                    <a:pt x="0" y="621703"/>
                  </a:cubicBezTo>
                  <a:lnTo>
                    <a:pt x="0" y="124343"/>
                  </a:lnTo>
                  <a:close/>
                </a:path>
              </a:pathLst>
            </a:custGeom>
          </p:spPr>
          <p:style>
            <a:lnRef idx="3">
              <a:schemeClr val="lt1">
                <a:hueOff val="0"/>
                <a:satOff val="0"/>
                <a:lumOff val="0"/>
                <a:alphaOff val="0"/>
              </a:schemeClr>
            </a:lnRef>
            <a:fillRef idx="1">
              <a:schemeClr val="accent2">
                <a:hueOff val="-1258930"/>
                <a:satOff val="23424"/>
                <a:lumOff val="3137"/>
                <a:alphaOff val="0"/>
              </a:schemeClr>
            </a:fillRef>
            <a:effectRef idx="1">
              <a:schemeClr val="accent2">
                <a:hueOff val="-1258930"/>
                <a:satOff val="23424"/>
                <a:lumOff val="3137"/>
                <a:alphaOff val="0"/>
              </a:schemeClr>
            </a:effectRef>
            <a:fontRef idx="minor">
              <a:schemeClr val="lt1"/>
            </a:fontRef>
          </p:style>
          <p:txBody>
            <a:bodyPr spcFirstLastPara="0" vert="horz" wrap="square" lIns="120239" tIns="78329" rIns="120239" bIns="78329" numCol="1" spcCol="1270" anchor="ctr" anchorCtr="0">
              <a:noAutofit/>
            </a:bodyPr>
            <a:lstStyle/>
            <a:p>
              <a:pPr lvl="0" algn="ctr" defTabSz="977900">
                <a:lnSpc>
                  <a:spcPct val="90000"/>
                </a:lnSpc>
                <a:spcBef>
                  <a:spcPct val="0"/>
                </a:spcBef>
                <a:spcAft>
                  <a:spcPct val="35000"/>
                </a:spcAft>
              </a:pPr>
              <a:r>
                <a:rPr lang="en-GB" sz="2200" kern="1200" smtClean="0"/>
                <a:t>Vật hữu sinh</a:t>
              </a:r>
              <a:endParaRPr lang="en-US" sz="2200" kern="1200"/>
            </a:p>
          </p:txBody>
        </p:sp>
      </p:grpSp>
      <p:grpSp>
        <p:nvGrpSpPr>
          <p:cNvPr id="19" name="Group 18"/>
          <p:cNvGrpSpPr/>
          <p:nvPr/>
        </p:nvGrpSpPr>
        <p:grpSpPr>
          <a:xfrm>
            <a:off x="596174" y="4145546"/>
            <a:ext cx="8263444" cy="746046"/>
            <a:chOff x="596174" y="4145546"/>
            <a:chExt cx="8263444" cy="746046"/>
          </a:xfrm>
        </p:grpSpPr>
        <p:sp>
          <p:nvSpPr>
            <p:cNvPr id="13" name="Freeform 12"/>
            <p:cNvSpPr/>
            <p:nvPr/>
          </p:nvSpPr>
          <p:spPr>
            <a:xfrm>
              <a:off x="3137947" y="4237250"/>
              <a:ext cx="5721671" cy="596838"/>
            </a:xfrm>
            <a:custGeom>
              <a:avLst/>
              <a:gdLst>
                <a:gd name="connsiteX0" fmla="*/ 99475 w 596837"/>
                <a:gd name="connsiteY0" fmla="*/ 0 h 5288604"/>
                <a:gd name="connsiteX1" fmla="*/ 497362 w 596837"/>
                <a:gd name="connsiteY1" fmla="*/ 0 h 5288604"/>
                <a:gd name="connsiteX2" fmla="*/ 596837 w 596837"/>
                <a:gd name="connsiteY2" fmla="*/ 99475 h 5288604"/>
                <a:gd name="connsiteX3" fmla="*/ 596837 w 596837"/>
                <a:gd name="connsiteY3" fmla="*/ 5288604 h 5288604"/>
                <a:gd name="connsiteX4" fmla="*/ 596837 w 596837"/>
                <a:gd name="connsiteY4" fmla="*/ 5288604 h 5288604"/>
                <a:gd name="connsiteX5" fmla="*/ 0 w 596837"/>
                <a:gd name="connsiteY5" fmla="*/ 5288604 h 5288604"/>
                <a:gd name="connsiteX6" fmla="*/ 0 w 596837"/>
                <a:gd name="connsiteY6" fmla="*/ 5288604 h 5288604"/>
                <a:gd name="connsiteX7" fmla="*/ 0 w 596837"/>
                <a:gd name="connsiteY7" fmla="*/ 99475 h 5288604"/>
                <a:gd name="connsiteX8" fmla="*/ 99475 w 596837"/>
                <a:gd name="connsiteY8" fmla="*/ 0 h 528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37" h="5288604">
                  <a:moveTo>
                    <a:pt x="596837" y="881456"/>
                  </a:moveTo>
                  <a:lnTo>
                    <a:pt x="596837" y="4407148"/>
                  </a:lnTo>
                  <a:cubicBezTo>
                    <a:pt x="596837" y="4893964"/>
                    <a:pt x="591811" y="5288600"/>
                    <a:pt x="585611" y="5288600"/>
                  </a:cubicBezTo>
                  <a:lnTo>
                    <a:pt x="0" y="5288600"/>
                  </a:lnTo>
                  <a:lnTo>
                    <a:pt x="0" y="5288600"/>
                  </a:lnTo>
                  <a:lnTo>
                    <a:pt x="0" y="4"/>
                  </a:lnTo>
                  <a:lnTo>
                    <a:pt x="0" y="4"/>
                  </a:lnTo>
                  <a:lnTo>
                    <a:pt x="585611" y="4"/>
                  </a:lnTo>
                  <a:cubicBezTo>
                    <a:pt x="591811" y="4"/>
                    <a:pt x="596837" y="394640"/>
                    <a:pt x="596837" y="881456"/>
                  </a:cubicBezTo>
                  <a:close/>
                </a:path>
              </a:pathLst>
            </a:custGeom>
          </p:spPr>
          <p:style>
            <a:lnRef idx="2">
              <a:schemeClr val="accent2">
                <a:tint val="40000"/>
                <a:alpha val="90000"/>
                <a:hueOff val="-3054526"/>
                <a:satOff val="53905"/>
                <a:lumOff val="4014"/>
                <a:alphaOff val="0"/>
              </a:schemeClr>
            </a:lnRef>
            <a:fillRef idx="1">
              <a:schemeClr val="accent2">
                <a:tint val="40000"/>
                <a:alpha val="90000"/>
                <a:hueOff val="-3054526"/>
                <a:satOff val="53905"/>
                <a:lumOff val="4014"/>
                <a:alphaOff val="0"/>
              </a:schemeClr>
            </a:fillRef>
            <a:effectRef idx="0">
              <a:schemeClr val="accent2">
                <a:tint val="40000"/>
                <a:alpha val="90000"/>
                <a:hueOff val="-3054526"/>
                <a:satOff val="53905"/>
                <a:lumOff val="4014"/>
                <a:alphaOff val="0"/>
              </a:schemeClr>
            </a:effectRef>
            <a:fontRef idx="minor">
              <a:schemeClr val="dk1">
                <a:hueOff val="0"/>
                <a:satOff val="0"/>
                <a:lumOff val="0"/>
                <a:alphaOff val="0"/>
              </a:schemeClr>
            </a:fontRef>
          </p:style>
          <p:txBody>
            <a:bodyPr spcFirstLastPara="0" vert="horz" wrap="square" lIns="247651" tIns="152961" rIns="276785" bIns="152960" numCol="1" spcCol="1270" anchor="ctr" anchorCtr="0">
              <a:noAutofit/>
            </a:bodyPr>
            <a:lstStyle/>
            <a:p>
              <a:pPr marL="228600" lvl="1" indent="-228600" algn="just" defTabSz="977900">
                <a:lnSpc>
                  <a:spcPct val="90000"/>
                </a:lnSpc>
                <a:spcBef>
                  <a:spcPct val="0"/>
                </a:spcBef>
                <a:spcAft>
                  <a:spcPct val="15000"/>
                </a:spcAft>
                <a:buChar char="••"/>
              </a:pPr>
              <a:r>
                <a:rPr lang="en-GB" sz="2200" kern="1200" smtClean="0"/>
                <a:t>Là vật không có đặc trưng sự sống.</a:t>
              </a:r>
              <a:endParaRPr lang="en-US" sz="2200" kern="1200"/>
            </a:p>
          </p:txBody>
        </p:sp>
        <p:sp>
          <p:nvSpPr>
            <p:cNvPr id="14" name="Freeform 13"/>
            <p:cNvSpPr/>
            <p:nvPr/>
          </p:nvSpPr>
          <p:spPr>
            <a:xfrm>
              <a:off x="596174" y="4145546"/>
              <a:ext cx="2541773" cy="746046"/>
            </a:xfrm>
            <a:custGeom>
              <a:avLst/>
              <a:gdLst>
                <a:gd name="connsiteX0" fmla="*/ 0 w 2974840"/>
                <a:gd name="connsiteY0" fmla="*/ 124343 h 746046"/>
                <a:gd name="connsiteX1" fmla="*/ 124343 w 2974840"/>
                <a:gd name="connsiteY1" fmla="*/ 0 h 746046"/>
                <a:gd name="connsiteX2" fmla="*/ 2850497 w 2974840"/>
                <a:gd name="connsiteY2" fmla="*/ 0 h 746046"/>
                <a:gd name="connsiteX3" fmla="*/ 2974840 w 2974840"/>
                <a:gd name="connsiteY3" fmla="*/ 124343 h 746046"/>
                <a:gd name="connsiteX4" fmla="*/ 2974840 w 2974840"/>
                <a:gd name="connsiteY4" fmla="*/ 621703 h 746046"/>
                <a:gd name="connsiteX5" fmla="*/ 2850497 w 2974840"/>
                <a:gd name="connsiteY5" fmla="*/ 746046 h 746046"/>
                <a:gd name="connsiteX6" fmla="*/ 124343 w 2974840"/>
                <a:gd name="connsiteY6" fmla="*/ 746046 h 746046"/>
                <a:gd name="connsiteX7" fmla="*/ 0 w 2974840"/>
                <a:gd name="connsiteY7" fmla="*/ 621703 h 746046"/>
                <a:gd name="connsiteX8" fmla="*/ 0 w 2974840"/>
                <a:gd name="connsiteY8" fmla="*/ 124343 h 7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840" h="746046">
                  <a:moveTo>
                    <a:pt x="0" y="124343"/>
                  </a:moveTo>
                  <a:cubicBezTo>
                    <a:pt x="0" y="55670"/>
                    <a:pt x="55670" y="0"/>
                    <a:pt x="124343" y="0"/>
                  </a:cubicBezTo>
                  <a:lnTo>
                    <a:pt x="2850497" y="0"/>
                  </a:lnTo>
                  <a:cubicBezTo>
                    <a:pt x="2919170" y="0"/>
                    <a:pt x="2974840" y="55670"/>
                    <a:pt x="2974840" y="124343"/>
                  </a:cubicBezTo>
                  <a:lnTo>
                    <a:pt x="2974840" y="621703"/>
                  </a:lnTo>
                  <a:cubicBezTo>
                    <a:pt x="2974840" y="690376"/>
                    <a:pt x="2919170" y="746046"/>
                    <a:pt x="2850497" y="746046"/>
                  </a:cubicBezTo>
                  <a:lnTo>
                    <a:pt x="124343" y="746046"/>
                  </a:lnTo>
                  <a:cubicBezTo>
                    <a:pt x="55670" y="746046"/>
                    <a:pt x="0" y="690376"/>
                    <a:pt x="0" y="621703"/>
                  </a:cubicBezTo>
                  <a:lnTo>
                    <a:pt x="0" y="124343"/>
                  </a:lnTo>
                  <a:close/>
                </a:path>
              </a:pathLst>
            </a:custGeom>
          </p:spPr>
          <p:style>
            <a:lnRef idx="3">
              <a:schemeClr val="lt1">
                <a:hueOff val="0"/>
                <a:satOff val="0"/>
                <a:lumOff val="0"/>
                <a:alphaOff val="0"/>
              </a:schemeClr>
            </a:lnRef>
            <a:fillRef idx="1">
              <a:schemeClr val="accent2">
                <a:hueOff val="-1888395"/>
                <a:satOff val="35136"/>
                <a:lumOff val="4705"/>
                <a:alphaOff val="0"/>
              </a:schemeClr>
            </a:fillRef>
            <a:effectRef idx="1">
              <a:schemeClr val="accent2">
                <a:hueOff val="-1888395"/>
                <a:satOff val="35136"/>
                <a:lumOff val="4705"/>
                <a:alphaOff val="0"/>
              </a:schemeClr>
            </a:effectRef>
            <a:fontRef idx="minor">
              <a:schemeClr val="lt1"/>
            </a:fontRef>
          </p:style>
          <p:txBody>
            <a:bodyPr spcFirstLastPara="0" vert="horz" wrap="square" lIns="120239" tIns="78329" rIns="120239" bIns="78329" numCol="1" spcCol="1270" anchor="ctr" anchorCtr="0">
              <a:noAutofit/>
            </a:bodyPr>
            <a:lstStyle/>
            <a:p>
              <a:pPr lvl="0" algn="ctr" defTabSz="977900">
                <a:lnSpc>
                  <a:spcPct val="90000"/>
                </a:lnSpc>
                <a:spcBef>
                  <a:spcPct val="0"/>
                </a:spcBef>
                <a:spcAft>
                  <a:spcPct val="35000"/>
                </a:spcAft>
              </a:pPr>
              <a:r>
                <a:rPr lang="en-GB" sz="2200" kern="1200" smtClean="0"/>
                <a:t>Vật vô sinh</a:t>
              </a:r>
              <a:endParaRPr lang="en-US" sz="2200" kern="1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5" name="Picture 4"/>
          <p:cNvPicPr/>
          <p:nvPr/>
        </p:nvPicPr>
        <p:blipFill>
          <a:blip r:embed="rId2"/>
          <a:stretch>
            <a:fillRect/>
          </a:stretch>
        </p:blipFill>
        <p:spPr>
          <a:xfrm>
            <a:off x="5332494" y="329818"/>
            <a:ext cx="2061162" cy="1578484"/>
          </a:xfrm>
          <a:prstGeom prst="rect">
            <a:avLst/>
          </a:prstGeom>
        </p:spPr>
      </p:pic>
      <p:pic>
        <p:nvPicPr>
          <p:cNvPr id="6" name="Picture 5"/>
          <p:cNvPicPr/>
          <p:nvPr/>
        </p:nvPicPr>
        <p:blipFill>
          <a:blip r:embed="rId3"/>
          <a:stretch>
            <a:fillRect/>
          </a:stretch>
        </p:blipFill>
        <p:spPr>
          <a:xfrm>
            <a:off x="2226002" y="2159010"/>
            <a:ext cx="1950254" cy="1414463"/>
          </a:xfrm>
          <a:prstGeom prst="rect">
            <a:avLst/>
          </a:prstGeom>
        </p:spPr>
      </p:pic>
      <p:pic>
        <p:nvPicPr>
          <p:cNvPr id="7" name="Picture 6"/>
          <p:cNvPicPr/>
          <p:nvPr/>
        </p:nvPicPr>
        <p:blipFill>
          <a:blip r:embed="rId4"/>
          <a:stretch>
            <a:fillRect/>
          </a:stretch>
        </p:blipFill>
        <p:spPr>
          <a:xfrm>
            <a:off x="5283117" y="2123042"/>
            <a:ext cx="2110539" cy="1418273"/>
          </a:xfrm>
          <a:prstGeom prst="rect">
            <a:avLst/>
          </a:prstGeom>
        </p:spPr>
      </p:pic>
      <p:sp>
        <p:nvSpPr>
          <p:cNvPr id="8" name="TextBox 7"/>
          <p:cNvSpPr txBox="1"/>
          <p:nvPr/>
        </p:nvSpPr>
        <p:spPr>
          <a:xfrm>
            <a:off x="761684" y="4049959"/>
            <a:ext cx="7708483" cy="904863"/>
          </a:xfrm>
          <a:prstGeom prst="rect">
            <a:avLst/>
          </a:prstGeom>
          <a:noFill/>
        </p:spPr>
        <p:txBody>
          <a:bodyPr wrap="square" rtlCol="0">
            <a:spAutoFit/>
          </a:bodyPr>
          <a:lstStyle/>
          <a:p>
            <a:pPr algn="ctr">
              <a:lnSpc>
                <a:spcPct val="120000"/>
              </a:lnSpc>
            </a:pPr>
            <a:r>
              <a:rPr lang="en-GB" sz="2200" smtClean="0">
                <a:latin typeface="Arial" panose="020B0604020202020204" pitchFamily="34" charset="0"/>
                <a:cs typeface="Arial" panose="020B0604020202020204" pitchFamily="34" charset="0"/>
              </a:rPr>
              <a:t>Hãy sắp xếp các vật thể trên vào mỗi nhóm vật thể tự nhiên, vật thể nhân tạo, vật hữu sinh và vật vô sinh</a:t>
            </a:r>
            <a:endParaRPr lang="en-US" sz="2200">
              <a:latin typeface="Arial" panose="020B0604020202020204" pitchFamily="34" charset="0"/>
              <a:cs typeface="Arial" panose="020B0604020202020204" pitchFamily="34" charset="0"/>
            </a:endParaRPr>
          </a:p>
        </p:txBody>
      </p:sp>
      <p:sp>
        <p:nvSpPr>
          <p:cNvPr id="9" name="TextBox 8"/>
          <p:cNvSpPr txBox="1"/>
          <p:nvPr/>
        </p:nvSpPr>
        <p:spPr>
          <a:xfrm>
            <a:off x="610972" y="1003657"/>
            <a:ext cx="1407882"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Quần áo</a:t>
            </a:r>
            <a:endParaRPr lang="en-US" sz="2200">
              <a:solidFill>
                <a:srgbClr val="002060"/>
              </a:solidFill>
              <a:latin typeface="Arial" panose="020B0604020202020204" pitchFamily="34" charset="0"/>
              <a:cs typeface="Arial" panose="020B0604020202020204" pitchFamily="34" charset="0"/>
            </a:endParaRPr>
          </a:p>
        </p:txBody>
      </p:sp>
      <p:pic>
        <p:nvPicPr>
          <p:cNvPr id="2050" name="Picture 2" descr="Cụm động từ chủ đề quần 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854" y="172824"/>
            <a:ext cx="2364551" cy="16616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01941" y="984629"/>
            <a:ext cx="1407882"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Cây cỏ</a:t>
            </a:r>
            <a:endParaRPr lang="en-US" sz="220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761684" y="2650797"/>
            <a:ext cx="1257170"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Con cá</a:t>
            </a:r>
            <a:endParaRPr lang="en-US" sz="2200">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7577297" y="2579829"/>
            <a:ext cx="1257170" cy="430887"/>
          </a:xfrm>
          <a:prstGeom prst="rect">
            <a:avLst/>
          </a:prstGeom>
          <a:noFill/>
        </p:spPr>
        <p:txBody>
          <a:bodyPr wrap="square" rtlCol="0">
            <a:spAutoFit/>
          </a:bodyPr>
          <a:lstStyle/>
          <a:p>
            <a:r>
              <a:rPr lang="en-GB" sz="2200" smtClean="0">
                <a:solidFill>
                  <a:srgbClr val="002060"/>
                </a:solidFill>
                <a:latin typeface="Arial" panose="020B0604020202020204" pitchFamily="34" charset="0"/>
                <a:cs typeface="Arial" panose="020B0604020202020204" pitchFamily="34" charset="0"/>
              </a:rPr>
              <a:t>Xe đạp</a:t>
            </a:r>
            <a:endParaRPr lang="en-US" sz="22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9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Warwick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1777</Words>
  <Application>Microsoft Office PowerPoint</Application>
  <PresentationFormat>On-screen Show (16:9)</PresentationFormat>
  <Paragraphs>305</Paragraphs>
  <Slides>40</Slides>
  <Notes>18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Muli</vt:lpstr>
      <vt:lpstr>Nixie One</vt:lpstr>
      <vt:lpstr>Arial</vt:lpstr>
      <vt:lpstr>Times New Roman</vt:lpstr>
      <vt:lpstr>Symbol Tiger</vt:lpstr>
      <vt:lpstr>Calibri</vt:lpstr>
      <vt:lpstr>Wingdings</vt:lpstr>
      <vt:lpstr>Roboto Slab</vt:lpstr>
      <vt:lpstr>Warwick template</vt:lpstr>
      <vt:lpstr>BÀI 8 SỰ DA DẠNG VÀ CÁC THỂ CƠ BẢN CỦA CHẤT.  TÍNH CHẤT CỦA CHẤT</vt:lpstr>
      <vt:lpstr>PowerPoint Presentation</vt:lpstr>
      <vt:lpstr>NỘI DUNG BÀI HỌC</vt:lpstr>
      <vt:lpstr>Sự đa dạng của chất</vt:lpstr>
      <vt:lpstr>PowerPoint Presentation</vt:lpstr>
      <vt:lpstr>PowerPoint Presentation</vt:lpstr>
      <vt:lpstr>Thảo luận nhóm</vt:lpstr>
      <vt:lpstr>Kết luận</vt:lpstr>
      <vt:lpstr>PowerPoint Presentation</vt:lpstr>
      <vt:lpstr>Các thể cơ bản của chất</vt:lpstr>
      <vt:lpstr>PowerPoint Presentation</vt:lpstr>
      <vt:lpstr>PowerPoint Presentation</vt:lpstr>
      <vt:lpstr>PowerPoint Presentation</vt:lpstr>
      <vt:lpstr>PowerPoint Presentation</vt:lpstr>
      <vt:lpstr>Đặc điểm cơ bản ba thể của chất</vt:lpstr>
      <vt:lpstr>Tính chất của chất</vt:lpstr>
      <vt:lpstr>PowerPoint Presentation</vt:lpstr>
      <vt:lpstr>PowerPoint Presentation</vt:lpstr>
      <vt:lpstr>Tìm hiểu một số tính chất của chất</vt:lpstr>
      <vt:lpstr>PowerPoint Presentation</vt:lpstr>
      <vt:lpstr>Kết quả TN2</vt:lpstr>
      <vt:lpstr>Kết quả TN3</vt:lpstr>
      <vt:lpstr>PowerPoint Presentation</vt:lpstr>
      <vt:lpstr>Sự chuyển thể của chất</vt:lpstr>
      <vt:lpstr>PowerPoint Presentation</vt:lpstr>
      <vt:lpstr>Thảo luận nhóm</vt:lpstr>
      <vt:lpstr>PowerPoint Presentation</vt:lpstr>
      <vt:lpstr>Thực hành chuyển đổi thể của chất</vt:lpstr>
      <vt:lpstr>PowerPoint Presentation</vt:lpstr>
      <vt:lpstr>PowerPoint Presentation</vt:lpstr>
      <vt:lpstr>Quá trình chuyển thể của chất</vt:lpstr>
      <vt:lpstr>PowerPoint Presentation</vt:lpstr>
      <vt:lpstr>LUYỆN TẬP</vt:lpstr>
      <vt:lpstr>PowerPoint Presentation</vt:lpstr>
      <vt:lpstr>PowerPoint Presentation</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SỰ DA DẠNG VÀ CÁC THỂ CƠ BẢN CỦA CHẤT.  TÍNH CHẤT CỦA CHẤT</dc:title>
  <cp:lastModifiedBy>Admin</cp:lastModifiedBy>
  <cp:revision>27</cp:revision>
  <dcterms:modified xsi:type="dcterms:W3CDTF">2021-08-10T10:28:30Z</dcterms:modified>
</cp:coreProperties>
</file>