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5"/>
  </p:notesMasterIdLst>
  <p:sldIdLst>
    <p:sldId id="256" r:id="rId2"/>
    <p:sldId id="257" r:id="rId3"/>
    <p:sldId id="261" r:id="rId4"/>
    <p:sldId id="286" r:id="rId5"/>
    <p:sldId id="263" r:id="rId6"/>
    <p:sldId id="290" r:id="rId7"/>
    <p:sldId id="264" r:id="rId8"/>
    <p:sldId id="287" r:id="rId9"/>
    <p:sldId id="267" r:id="rId10"/>
    <p:sldId id="270" r:id="rId11"/>
    <p:sldId id="265" r:id="rId12"/>
    <p:sldId id="285" r:id="rId13"/>
    <p:sldId id="291" r:id="rId14"/>
    <p:sldId id="260" r:id="rId15"/>
    <p:sldId id="293" r:id="rId16"/>
    <p:sldId id="294" r:id="rId17"/>
    <p:sldId id="295" r:id="rId18"/>
    <p:sldId id="288" r:id="rId19"/>
    <p:sldId id="272" r:id="rId20"/>
    <p:sldId id="296" r:id="rId21"/>
    <p:sldId id="297" r:id="rId22"/>
    <p:sldId id="289" r:id="rId23"/>
    <p:sldId id="284" r:id="rId24"/>
  </p:sldIdLst>
  <p:sldSz cx="9144000" cy="5143500" type="screen16x9"/>
  <p:notesSz cx="6858000" cy="9144000"/>
  <p:embeddedFontLst>
    <p:embeddedFont>
      <p:font typeface="Raleway ExtraBold" panose="020B0604020202020204" charset="0"/>
      <p:bold r:id="rId26"/>
      <p:boldItalic r:id="rId27"/>
    </p:embeddedFont>
    <p:embeddedFont>
      <p:font typeface="Raleway" panose="020B0604020202020204" charset="0"/>
      <p:regular r:id="rId28"/>
      <p:bold r:id="rId29"/>
      <p:italic r:id="rId30"/>
      <p:boldItalic r:id="rId31"/>
    </p:embeddedFont>
    <p:embeddedFont>
      <p:font typeface="Montserrat" panose="02000505000000020004" pitchFamily="2" charset="0"/>
      <p:regular r:id="rId32"/>
    </p:embeddedFont>
    <p:embeddedFont>
      <p:font typeface="Raleway Light" panose="020B0604020202020204" charset="0"/>
      <p:regular r:id="rId33"/>
      <p:bold r:id="rId34"/>
      <p:italic r:id="rId35"/>
      <p:boldItalic r:id="rId36"/>
    </p:embeddedFont>
    <p:embeddedFont>
      <p:font typeface="A3.NotoSans-San" panose="020B0604020202020204" charset="0"/>
      <p:regular r:id="rId37"/>
    </p:embeddedFont>
    <p:embeddedFont>
      <p:font typeface="Montserrat Light"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131A60B6-08A1-47A3-8580-A01A1DDED285}">
          <p14:sldIdLst>
            <p14:sldId id="256"/>
            <p14:sldId id="257"/>
            <p14:sldId id="261"/>
            <p14:sldId id="286"/>
            <p14:sldId id="263"/>
            <p14:sldId id="290"/>
            <p14:sldId id="264"/>
            <p14:sldId id="287"/>
            <p14:sldId id="267"/>
            <p14:sldId id="270"/>
            <p14:sldId id="265"/>
            <p14:sldId id="285"/>
            <p14:sldId id="291"/>
            <p14:sldId id="260"/>
            <p14:sldId id="293"/>
            <p14:sldId id="294"/>
            <p14:sldId id="295"/>
            <p14:sldId id="288"/>
            <p14:sldId id="272"/>
            <p14:sldId id="296"/>
            <p14:sldId id="297"/>
            <p14:sldId id="289"/>
            <p14:sldId id="2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576214-869C-484A-B055-DCC70B63D459}">
  <a:tblStyle styleId="{9D576214-869C-484A-B055-DCC70B63D45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78"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807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3844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4115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0335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498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555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4065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5130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3488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65b1533ed6_5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65b1533ed6_5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079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487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113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B600"/>
        </a:solidFill>
        <a:effectLst/>
      </p:bgPr>
    </p:bg>
    <p:spTree>
      <p:nvGrpSpPr>
        <p:cNvPr id="1" name="Shape 9"/>
        <p:cNvGrpSpPr/>
        <p:nvPr/>
      </p:nvGrpSpPr>
      <p:grpSpPr>
        <a:xfrm>
          <a:off x="0" y="0"/>
          <a:ext cx="0" cy="0"/>
          <a:chOff x="0" y="0"/>
          <a:chExt cx="0" cy="0"/>
        </a:xfrm>
      </p:grpSpPr>
      <p:sp>
        <p:nvSpPr>
          <p:cNvPr id="10" name="Google Shape;10;p2"/>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685800" y="3287213"/>
            <a:ext cx="7772400" cy="11598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6000"/>
              <a:buNone/>
              <a:defRPr sz="6000">
                <a:solidFill>
                  <a:srgbClr val="FFFFFF"/>
                </a:solidFill>
              </a:defRPr>
            </a:lvl1pPr>
            <a:lvl2pPr lvl="1">
              <a:spcBef>
                <a:spcPts val="0"/>
              </a:spcBef>
              <a:spcAft>
                <a:spcPts val="0"/>
              </a:spcAft>
              <a:buClr>
                <a:srgbClr val="FFFFFF"/>
              </a:buClr>
              <a:buSzPts val="6000"/>
              <a:buNone/>
              <a:defRPr sz="6000">
                <a:solidFill>
                  <a:srgbClr val="FFFFFF"/>
                </a:solidFill>
              </a:defRPr>
            </a:lvl2pPr>
            <a:lvl3pPr lvl="2">
              <a:spcBef>
                <a:spcPts val="0"/>
              </a:spcBef>
              <a:spcAft>
                <a:spcPts val="0"/>
              </a:spcAft>
              <a:buClr>
                <a:srgbClr val="FFFFFF"/>
              </a:buClr>
              <a:buSzPts val="6000"/>
              <a:buNone/>
              <a:defRPr sz="6000">
                <a:solidFill>
                  <a:srgbClr val="FFFFFF"/>
                </a:solidFill>
              </a:defRPr>
            </a:lvl3pPr>
            <a:lvl4pPr lvl="3">
              <a:spcBef>
                <a:spcPts val="0"/>
              </a:spcBef>
              <a:spcAft>
                <a:spcPts val="0"/>
              </a:spcAft>
              <a:buClr>
                <a:srgbClr val="FFFFFF"/>
              </a:buClr>
              <a:buSzPts val="6000"/>
              <a:buNone/>
              <a:defRPr sz="6000">
                <a:solidFill>
                  <a:srgbClr val="FFFFFF"/>
                </a:solidFill>
              </a:defRPr>
            </a:lvl4pPr>
            <a:lvl5pPr lvl="4">
              <a:spcBef>
                <a:spcPts val="0"/>
              </a:spcBef>
              <a:spcAft>
                <a:spcPts val="0"/>
              </a:spcAft>
              <a:buClr>
                <a:srgbClr val="FFFFFF"/>
              </a:buClr>
              <a:buSzPts val="6000"/>
              <a:buNone/>
              <a:defRPr sz="6000">
                <a:solidFill>
                  <a:srgbClr val="FFFFFF"/>
                </a:solidFill>
              </a:defRPr>
            </a:lvl5pPr>
            <a:lvl6pPr lvl="5">
              <a:spcBef>
                <a:spcPts val="0"/>
              </a:spcBef>
              <a:spcAft>
                <a:spcPts val="0"/>
              </a:spcAft>
              <a:buClr>
                <a:srgbClr val="FFFFFF"/>
              </a:buClr>
              <a:buSzPts val="6000"/>
              <a:buNone/>
              <a:defRPr sz="6000">
                <a:solidFill>
                  <a:srgbClr val="FFFFFF"/>
                </a:solidFill>
              </a:defRPr>
            </a:lvl6pPr>
            <a:lvl7pPr lvl="6">
              <a:spcBef>
                <a:spcPts val="0"/>
              </a:spcBef>
              <a:spcAft>
                <a:spcPts val="0"/>
              </a:spcAft>
              <a:buClr>
                <a:srgbClr val="FFFFFF"/>
              </a:buClr>
              <a:buSzPts val="6000"/>
              <a:buNone/>
              <a:defRPr sz="6000">
                <a:solidFill>
                  <a:srgbClr val="FFFFFF"/>
                </a:solidFill>
              </a:defRPr>
            </a:lvl7pPr>
            <a:lvl8pPr lvl="7">
              <a:spcBef>
                <a:spcPts val="0"/>
              </a:spcBef>
              <a:spcAft>
                <a:spcPts val="0"/>
              </a:spcAft>
              <a:buClr>
                <a:srgbClr val="FFFFFF"/>
              </a:buClr>
              <a:buSzPts val="6000"/>
              <a:buNone/>
              <a:defRPr sz="6000">
                <a:solidFill>
                  <a:srgbClr val="FFFFFF"/>
                </a:solidFill>
              </a:defRPr>
            </a:lvl8pPr>
            <a:lvl9pPr lvl="8">
              <a:spcBef>
                <a:spcPts val="0"/>
              </a:spcBef>
              <a:spcAft>
                <a:spcPts val="0"/>
              </a:spcAft>
              <a:buClr>
                <a:srgbClr val="FFFFFF"/>
              </a:buClr>
              <a:buSzPts val="6000"/>
              <a:buNone/>
              <a:defRPr sz="60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FFB600"/>
        </a:solidFill>
        <a:effectLst/>
      </p:bgPr>
    </p:bg>
    <p:spTree>
      <p:nvGrpSpPr>
        <p:cNvPr id="1" name="Shape 16"/>
        <p:cNvGrpSpPr/>
        <p:nvPr/>
      </p:nvGrpSpPr>
      <p:grpSpPr>
        <a:xfrm>
          <a:off x="0" y="0"/>
          <a:ext cx="0" cy="0"/>
          <a:chOff x="0" y="0"/>
          <a:chExt cx="0" cy="0"/>
        </a:xfrm>
      </p:grpSpPr>
      <p:sp>
        <p:nvSpPr>
          <p:cNvPr id="17" name="Google Shape;17;p4"/>
          <p:cNvSpPr/>
          <p:nvPr/>
        </p:nvSpPr>
        <p:spPr>
          <a:xfrm flipH="1">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body" idx="1"/>
          </p:nvPr>
        </p:nvSpPr>
        <p:spPr>
          <a:xfrm>
            <a:off x="1757200" y="2161800"/>
            <a:ext cx="5629800" cy="8199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434343"/>
              </a:buClr>
              <a:buSzPts val="3000"/>
              <a:buChar char="●"/>
              <a:defRPr sz="3000" i="1">
                <a:solidFill>
                  <a:srgbClr val="434343"/>
                </a:solidFill>
              </a:defRPr>
            </a:lvl1pPr>
            <a:lvl2pPr marL="914400" lvl="1" indent="-419100" algn="ctr" rtl="0">
              <a:spcBef>
                <a:spcPts val="0"/>
              </a:spcBef>
              <a:spcAft>
                <a:spcPts val="0"/>
              </a:spcAft>
              <a:buClr>
                <a:srgbClr val="434343"/>
              </a:buClr>
              <a:buSzPts val="3000"/>
              <a:buChar char="○"/>
              <a:defRPr sz="3000" i="1">
                <a:solidFill>
                  <a:srgbClr val="434343"/>
                </a:solidFill>
              </a:defRPr>
            </a:lvl2pPr>
            <a:lvl3pPr marL="1371600" lvl="2" indent="-419100" algn="ctr" rtl="0">
              <a:spcBef>
                <a:spcPts val="0"/>
              </a:spcBef>
              <a:spcAft>
                <a:spcPts val="0"/>
              </a:spcAft>
              <a:buClr>
                <a:srgbClr val="434343"/>
              </a:buClr>
              <a:buSzPts val="3000"/>
              <a:buChar char="■"/>
              <a:defRPr sz="3000" i="1">
                <a:solidFill>
                  <a:srgbClr val="434343"/>
                </a:solidFill>
              </a:defRPr>
            </a:lvl3pPr>
            <a:lvl4pPr marL="1828800" lvl="3" indent="-419100" algn="ctr" rtl="0">
              <a:spcBef>
                <a:spcPts val="0"/>
              </a:spcBef>
              <a:spcAft>
                <a:spcPts val="0"/>
              </a:spcAft>
              <a:buClr>
                <a:srgbClr val="434343"/>
              </a:buClr>
              <a:buSzPts val="3000"/>
              <a:buChar char="●"/>
              <a:defRPr sz="3000" i="1">
                <a:solidFill>
                  <a:srgbClr val="434343"/>
                </a:solidFill>
              </a:defRPr>
            </a:lvl4pPr>
            <a:lvl5pPr marL="2286000" lvl="4" indent="-419100" algn="ctr" rtl="0">
              <a:spcBef>
                <a:spcPts val="0"/>
              </a:spcBef>
              <a:spcAft>
                <a:spcPts val="0"/>
              </a:spcAft>
              <a:buClr>
                <a:srgbClr val="434343"/>
              </a:buClr>
              <a:buSzPts val="3000"/>
              <a:buChar char="○"/>
              <a:defRPr sz="3000" i="1">
                <a:solidFill>
                  <a:srgbClr val="434343"/>
                </a:solidFill>
              </a:defRPr>
            </a:lvl5pPr>
            <a:lvl6pPr marL="2743200" lvl="5" indent="-419100" algn="ctr" rtl="0">
              <a:spcBef>
                <a:spcPts val="0"/>
              </a:spcBef>
              <a:spcAft>
                <a:spcPts val="0"/>
              </a:spcAft>
              <a:buClr>
                <a:srgbClr val="434343"/>
              </a:buClr>
              <a:buSzPts val="3000"/>
              <a:buChar char="■"/>
              <a:defRPr sz="3000" i="1">
                <a:solidFill>
                  <a:srgbClr val="434343"/>
                </a:solidFill>
              </a:defRPr>
            </a:lvl6pPr>
            <a:lvl7pPr marL="3200400" lvl="6" indent="-419100" algn="ctr" rtl="0">
              <a:spcBef>
                <a:spcPts val="0"/>
              </a:spcBef>
              <a:spcAft>
                <a:spcPts val="0"/>
              </a:spcAft>
              <a:buClr>
                <a:srgbClr val="434343"/>
              </a:buClr>
              <a:buSzPts val="3000"/>
              <a:buChar char="●"/>
              <a:defRPr sz="3000" i="1">
                <a:solidFill>
                  <a:srgbClr val="434343"/>
                </a:solidFill>
              </a:defRPr>
            </a:lvl7pPr>
            <a:lvl8pPr marL="3657600" lvl="7" indent="-419100" algn="ctr" rtl="0">
              <a:spcBef>
                <a:spcPts val="0"/>
              </a:spcBef>
              <a:spcAft>
                <a:spcPts val="0"/>
              </a:spcAft>
              <a:buClr>
                <a:srgbClr val="434343"/>
              </a:buClr>
              <a:buSzPts val="3000"/>
              <a:buChar char="○"/>
              <a:defRPr sz="3000" i="1">
                <a:solidFill>
                  <a:srgbClr val="434343"/>
                </a:solidFill>
              </a:defRPr>
            </a:lvl8pPr>
            <a:lvl9pPr marL="4114800" lvl="8" indent="-419100" algn="ctr">
              <a:spcBef>
                <a:spcPts val="0"/>
              </a:spcBef>
              <a:spcAft>
                <a:spcPts val="0"/>
              </a:spcAft>
              <a:buClr>
                <a:srgbClr val="434343"/>
              </a:buClr>
              <a:buSzPts val="3000"/>
              <a:buChar char="■"/>
              <a:defRPr sz="3000" i="1">
                <a:solidFill>
                  <a:srgbClr val="434343"/>
                </a:solidFill>
              </a:defRPr>
            </a:lvl9pPr>
          </a:lstStyle>
          <a:p>
            <a:endParaRPr/>
          </a:p>
        </p:txBody>
      </p:sp>
      <p:sp>
        <p:nvSpPr>
          <p:cNvPr id="19" name="Google Shape;19;p4"/>
          <p:cNvSpPr txBox="1"/>
          <p:nvPr/>
        </p:nvSpPr>
        <p:spPr>
          <a:xfrm>
            <a:off x="205550" y="75075"/>
            <a:ext cx="7995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0" b="1">
                <a:solidFill>
                  <a:srgbClr val="434343"/>
                </a:solidFill>
                <a:latin typeface="Raleway"/>
                <a:ea typeface="Raleway"/>
                <a:cs typeface="Raleway"/>
                <a:sym typeface="Raleway"/>
              </a:rPr>
              <a:t>“</a:t>
            </a:r>
            <a:endParaRPr sz="12000" b="1">
              <a:solidFill>
                <a:srgbClr val="434343"/>
              </a:solidFill>
              <a:latin typeface="Raleway"/>
              <a:ea typeface="Raleway"/>
              <a:cs typeface="Raleway"/>
              <a:sym typeface="Raleway"/>
            </a:endParaRPr>
          </a:p>
        </p:txBody>
      </p:sp>
      <p:sp>
        <p:nvSpPr>
          <p:cNvPr id="20" name="Google Shape;20;p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sp>
        <p:nvSpPr>
          <p:cNvPr id="22" name="Google Shape;22;p5"/>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922000" y="1885951"/>
            <a:ext cx="6866100" cy="2366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Char char="●"/>
              <a:defRPr/>
            </a:lvl1pPr>
            <a:lvl2pPr marL="914400" lvl="1" indent="-342900">
              <a:spcBef>
                <a:spcPts val="0"/>
              </a:spcBef>
              <a:spcAft>
                <a:spcPts val="0"/>
              </a:spcAft>
              <a:buClr>
                <a:srgbClr val="FFB600"/>
              </a:buClr>
              <a:buSzPts val="1800"/>
              <a:buChar char="○"/>
              <a:defRPr/>
            </a:lvl2pPr>
            <a:lvl3pPr marL="1371600" lvl="2" indent="-342900">
              <a:spcBef>
                <a:spcPts val="0"/>
              </a:spcBef>
              <a:spcAft>
                <a:spcPts val="0"/>
              </a:spcAft>
              <a:buClr>
                <a:srgbClr val="FFB600"/>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6"/>
        <p:cNvGrpSpPr/>
        <p:nvPr/>
      </p:nvGrpSpPr>
      <p:grpSpPr>
        <a:xfrm>
          <a:off x="0" y="0"/>
          <a:ext cx="0" cy="0"/>
          <a:chOff x="0" y="0"/>
          <a:chExt cx="0" cy="0"/>
        </a:xfrm>
      </p:grpSpPr>
      <p:sp>
        <p:nvSpPr>
          <p:cNvPr id="27" name="Google Shape;27;p6"/>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922000"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4678687" y="1887378"/>
            <a:ext cx="3543300" cy="3027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2"/>
        <p:cNvGrpSpPr/>
        <p:nvPr/>
      </p:nvGrpSpPr>
      <p:grpSpPr>
        <a:xfrm>
          <a:off x="0" y="0"/>
          <a:ext cx="0" cy="0"/>
          <a:chOff x="0" y="0"/>
          <a:chExt cx="0" cy="0"/>
        </a:xfrm>
      </p:grpSpPr>
      <p:sp>
        <p:nvSpPr>
          <p:cNvPr id="33" name="Google Shape;33;p7"/>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7"/>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35" name="Google Shape;35;p7"/>
          <p:cNvSpPr txBox="1">
            <a:spLocks noGrp="1"/>
          </p:cNvSpPr>
          <p:nvPr>
            <p:ph type="body" idx="1"/>
          </p:nvPr>
        </p:nvSpPr>
        <p:spPr>
          <a:xfrm>
            <a:off x="922000" y="1930500"/>
            <a:ext cx="2332200" cy="29190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6" name="Google Shape;36;p7"/>
          <p:cNvSpPr txBox="1">
            <a:spLocks noGrp="1"/>
          </p:cNvSpPr>
          <p:nvPr>
            <p:ph type="body" idx="2"/>
          </p:nvPr>
        </p:nvSpPr>
        <p:spPr>
          <a:xfrm>
            <a:off x="3373778" y="1930500"/>
            <a:ext cx="2332200" cy="29190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7" name="Google Shape;37;p7"/>
          <p:cNvSpPr txBox="1">
            <a:spLocks noGrp="1"/>
          </p:cNvSpPr>
          <p:nvPr>
            <p:ph type="body" idx="3"/>
          </p:nvPr>
        </p:nvSpPr>
        <p:spPr>
          <a:xfrm>
            <a:off x="5825557" y="1930500"/>
            <a:ext cx="2332200" cy="29190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8" name="Google Shape;38;p7"/>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8"/>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8"/>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42" name="Google Shape;42;p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0"/>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49" name="Google Shape;49;p10"/>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922000" y="1885951"/>
            <a:ext cx="6866100" cy="23661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Google Shape;8;p1"/>
          <p:cNvSpPr txBox="1">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lvl1pPr lvl="0" algn="ctr">
              <a:buNone/>
              <a:defRPr sz="1300">
                <a:solidFill>
                  <a:srgbClr val="FFB600"/>
                </a:solidFill>
                <a:latin typeface="Raleway ExtraBold"/>
                <a:ea typeface="Raleway ExtraBold"/>
                <a:cs typeface="Raleway ExtraBold"/>
                <a:sym typeface="Raleway ExtraBold"/>
              </a:defRPr>
            </a:lvl1pPr>
            <a:lvl2pPr lvl="1" algn="ctr">
              <a:buNone/>
              <a:defRPr sz="1300">
                <a:solidFill>
                  <a:srgbClr val="FFB600"/>
                </a:solidFill>
                <a:latin typeface="Raleway ExtraBold"/>
                <a:ea typeface="Raleway ExtraBold"/>
                <a:cs typeface="Raleway ExtraBold"/>
                <a:sym typeface="Raleway ExtraBold"/>
              </a:defRPr>
            </a:lvl2pPr>
            <a:lvl3pPr lvl="2" algn="ctr">
              <a:buNone/>
              <a:defRPr sz="1300">
                <a:solidFill>
                  <a:srgbClr val="FFB600"/>
                </a:solidFill>
                <a:latin typeface="Raleway ExtraBold"/>
                <a:ea typeface="Raleway ExtraBold"/>
                <a:cs typeface="Raleway ExtraBold"/>
                <a:sym typeface="Raleway ExtraBold"/>
              </a:defRPr>
            </a:lvl3pPr>
            <a:lvl4pPr lvl="3" algn="ctr">
              <a:buNone/>
              <a:defRPr sz="1300">
                <a:solidFill>
                  <a:srgbClr val="FFB600"/>
                </a:solidFill>
                <a:latin typeface="Raleway ExtraBold"/>
                <a:ea typeface="Raleway ExtraBold"/>
                <a:cs typeface="Raleway ExtraBold"/>
                <a:sym typeface="Raleway ExtraBold"/>
              </a:defRPr>
            </a:lvl4pPr>
            <a:lvl5pPr lvl="4" algn="ctr">
              <a:buNone/>
              <a:defRPr sz="1300">
                <a:solidFill>
                  <a:srgbClr val="FFB600"/>
                </a:solidFill>
                <a:latin typeface="Raleway ExtraBold"/>
                <a:ea typeface="Raleway ExtraBold"/>
                <a:cs typeface="Raleway ExtraBold"/>
                <a:sym typeface="Raleway ExtraBold"/>
              </a:defRPr>
            </a:lvl5pPr>
            <a:lvl6pPr lvl="5" algn="ctr">
              <a:buNone/>
              <a:defRPr sz="1300">
                <a:solidFill>
                  <a:srgbClr val="FFB600"/>
                </a:solidFill>
                <a:latin typeface="Raleway ExtraBold"/>
                <a:ea typeface="Raleway ExtraBold"/>
                <a:cs typeface="Raleway ExtraBold"/>
                <a:sym typeface="Raleway ExtraBold"/>
              </a:defRPr>
            </a:lvl6pPr>
            <a:lvl7pPr lvl="6" algn="ctr">
              <a:buNone/>
              <a:defRPr sz="1300">
                <a:solidFill>
                  <a:srgbClr val="FFB600"/>
                </a:solidFill>
                <a:latin typeface="Raleway ExtraBold"/>
                <a:ea typeface="Raleway ExtraBold"/>
                <a:cs typeface="Raleway ExtraBold"/>
                <a:sym typeface="Raleway ExtraBold"/>
              </a:defRPr>
            </a:lvl7pPr>
            <a:lvl8pPr lvl="7" algn="ctr">
              <a:buNone/>
              <a:defRPr sz="1300">
                <a:solidFill>
                  <a:srgbClr val="FFB600"/>
                </a:solidFill>
                <a:latin typeface="Raleway ExtraBold"/>
                <a:ea typeface="Raleway ExtraBold"/>
                <a:cs typeface="Raleway ExtraBold"/>
                <a:sym typeface="Raleway ExtraBold"/>
              </a:defRPr>
            </a:lvl8pPr>
            <a:lvl9pPr lvl="8" algn="ctr">
              <a:buNone/>
              <a:defRPr sz="1300">
                <a:solidFill>
                  <a:srgbClr val="FFB600"/>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pixabay.com/en/clock-hourglass-time-2029613/" TargetMode="External"/><Relationship Id="rId5" Type="http://schemas.openxmlformats.org/officeDocument/2006/relationships/image" Target="../media/image2.png"/><Relationship Id="rId4" Type="http://schemas.openxmlformats.org/officeDocument/2006/relationships/hyperlink" Target="http://www.pngall.com/alarm-clock-png"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hyperlink" Target="http://mathleadership.org/1683-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grpSp>
        <p:nvGrpSpPr>
          <p:cNvPr id="58" name="Google Shape;58;p12"/>
          <p:cNvGrpSpPr/>
          <p:nvPr/>
        </p:nvGrpSpPr>
        <p:grpSpPr>
          <a:xfrm>
            <a:off x="7864658" y="371176"/>
            <a:ext cx="896264" cy="896314"/>
            <a:chOff x="570875" y="4322250"/>
            <a:chExt cx="443300" cy="443325"/>
          </a:xfrm>
        </p:grpSpPr>
        <p:sp>
          <p:nvSpPr>
            <p:cNvPr id="59" name="Google Shape;59;p12"/>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2"/>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2"/>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2"/>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929890" y="456911"/>
            <a:ext cx="7683689" cy="2323713"/>
          </a:xfrm>
          <a:prstGeom prst="rect">
            <a:avLst/>
          </a:prstGeom>
          <a:noFill/>
        </p:spPr>
        <p:txBody>
          <a:bodyPr wrap="square" rtlCol="0">
            <a:spAutoFit/>
            <a:scene3d>
              <a:camera prst="obliqueBottomLeft"/>
              <a:lightRig rig="threePt" dir="t"/>
            </a:scene3d>
          </a:bodyPr>
          <a:lstStyle/>
          <a:p>
            <a:pPr algn="ctr">
              <a:lnSpc>
                <a:spcPct val="135000"/>
              </a:lnSpc>
              <a:spcBef>
                <a:spcPts val="600"/>
              </a:spcBef>
              <a:spcAft>
                <a:spcPts val="600"/>
              </a:spcAft>
            </a:pPr>
            <a:r>
              <a:rPr lang="en-GB" sz="50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6</a:t>
            </a:r>
          </a:p>
          <a:p>
            <a:pPr algn="ctr">
              <a:lnSpc>
                <a:spcPct val="135000"/>
              </a:lnSpc>
              <a:spcBef>
                <a:spcPts val="600"/>
              </a:spcBef>
              <a:spcAft>
                <a:spcPts val="600"/>
              </a:spcAft>
            </a:pPr>
            <a:r>
              <a:rPr lang="en-GB" sz="50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ĐO THỜI GIAN</a:t>
            </a:r>
            <a:endParaRPr lang="en-US" sz="5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ctangle 7">
            <a:extLst>
              <a:ext uri="{FF2B5EF4-FFF2-40B4-BE49-F238E27FC236}">
                <a16:creationId xmlns:a16="http://schemas.microsoft.com/office/drawing/2014/main" id="{F5D9335D-655C-4572-9322-23EAAD7EFB60}"/>
              </a:ext>
            </a:extLst>
          </p:cNvPr>
          <p:cNvSpPr/>
          <p:nvPr/>
        </p:nvSpPr>
        <p:spPr>
          <a:xfrm>
            <a:off x="-168442" y="2454442"/>
            <a:ext cx="2513954" cy="2580774"/>
          </a:xfrm>
          <a:prstGeom prst="rect">
            <a:avLst/>
          </a:prstGeom>
          <a:blipFill dpi="0" rotWithShape="1">
            <a:blip r:embed="rId3" cstate="hq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52" b="-17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AEEF1F-4E73-4732-80BB-75A81D2A1CC6}"/>
              </a:ext>
            </a:extLst>
          </p:cNvPr>
          <p:cNvSpPr/>
          <p:nvPr/>
        </p:nvSpPr>
        <p:spPr>
          <a:xfrm>
            <a:off x="6990347" y="2682412"/>
            <a:ext cx="2874857" cy="2461088"/>
          </a:xfrm>
          <a:prstGeom prst="rect">
            <a:avLst/>
          </a:prstGeom>
          <a:blipFill dpi="0" rotWithShape="1">
            <a:blip r:embed="rId5">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l="24699" t="1239" r="24699" b="8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9" name="Google Shape;229;p2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grpSp>
        <p:nvGrpSpPr>
          <p:cNvPr id="230" name="Google Shape;230;p26"/>
          <p:cNvGrpSpPr/>
          <p:nvPr/>
        </p:nvGrpSpPr>
        <p:grpSpPr>
          <a:xfrm>
            <a:off x="8056529" y="173652"/>
            <a:ext cx="793438" cy="1034192"/>
            <a:chOff x="2624850" y="4296000"/>
            <a:chExt cx="380400" cy="495825"/>
          </a:xfrm>
        </p:grpSpPr>
        <p:sp>
          <p:nvSpPr>
            <p:cNvPr id="231" name="Google Shape;231;p26"/>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6"/>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6"/>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ontent Placeholder 2">
            <a:extLst>
              <a:ext uri="{FF2B5EF4-FFF2-40B4-BE49-F238E27FC236}">
                <a16:creationId xmlns:a16="http://schemas.microsoft.com/office/drawing/2014/main" id="{796743E1-2DFC-4963-A6A7-EC3DF8425E5B}"/>
              </a:ext>
            </a:extLst>
          </p:cNvPr>
          <p:cNvSpPr txBox="1">
            <a:spLocks/>
          </p:cNvSpPr>
          <p:nvPr/>
        </p:nvSpPr>
        <p:spPr>
          <a:xfrm>
            <a:off x="2952077" y="1444781"/>
            <a:ext cx="5565466" cy="314551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45000"/>
              </a:lnSpc>
              <a:spcBef>
                <a:spcPts val="600"/>
              </a:spcBef>
              <a:spcAft>
                <a:spcPts val="600"/>
              </a:spcAft>
            </a:pPr>
            <a:r>
              <a:rPr lang="en-US" sz="2200" b="1">
                <a:solidFill>
                  <a:schemeClr val="accent5">
                    <a:lumMod val="75000"/>
                  </a:schemeClr>
                </a:solidFill>
                <a:latin typeface="+mn-lt"/>
                <a:cs typeface="Arial" panose="020B0604020202020204" pitchFamily="34" charset="0"/>
              </a:rPr>
              <a:t>Nhiệm vụ</a:t>
            </a:r>
            <a:r>
              <a:rPr lang="en-US" sz="2200" b="1" smtClean="0">
                <a:solidFill>
                  <a:schemeClr val="accent5">
                    <a:lumMod val="75000"/>
                  </a:schemeClr>
                </a:solidFill>
                <a:latin typeface="+mn-lt"/>
                <a:cs typeface="Arial" panose="020B0604020202020204" pitchFamily="34" charset="0"/>
              </a:rPr>
              <a:t>: </a:t>
            </a:r>
            <a:r>
              <a:rPr lang="en-US" sz="2200" smtClean="0">
                <a:solidFill>
                  <a:srgbClr val="002060"/>
                </a:solidFill>
                <a:latin typeface="+mn-lt"/>
                <a:cs typeface="Arial" panose="020B0604020202020204" pitchFamily="34" charset="0"/>
              </a:rPr>
              <a:t>Trả lời câu hỏi</a:t>
            </a:r>
          </a:p>
          <a:p>
            <a:pPr marL="342900" indent="-342900" algn="just">
              <a:lnSpc>
                <a:spcPct val="120000"/>
              </a:lnSpc>
              <a:spcBef>
                <a:spcPts val="600"/>
              </a:spcBef>
              <a:spcAft>
                <a:spcPts val="600"/>
              </a:spcAft>
              <a:buFont typeface="Wingdings" panose="05000000000000000000" pitchFamily="2" charset="2"/>
              <a:buChar char="Ø"/>
            </a:pPr>
            <a:r>
              <a:rPr lang="en-US" sz="2200">
                <a:solidFill>
                  <a:srgbClr val="002060"/>
                </a:solidFill>
                <a:latin typeface="+mn-lt"/>
                <a:ea typeface="Calibri" panose="020F0502020204030204" pitchFamily="34" charset="0"/>
              </a:rPr>
              <a:t>Để xác định </a:t>
            </a:r>
            <a:r>
              <a:rPr lang="en-US" sz="2200">
                <a:solidFill>
                  <a:srgbClr val="002060"/>
                </a:solidFill>
                <a:latin typeface="+mn-lt"/>
                <a:ea typeface="Calibri" panose="020F0502020204030204" pitchFamily="34" charset="0"/>
              </a:rPr>
              <a:t>thời </a:t>
            </a:r>
            <a:r>
              <a:rPr lang="en-US" sz="2200" smtClean="0">
                <a:solidFill>
                  <a:srgbClr val="002060"/>
                </a:solidFill>
                <a:latin typeface="+mn-lt"/>
                <a:ea typeface="Calibri" panose="020F0502020204030204" pitchFamily="34" charset="0"/>
              </a:rPr>
              <a:t>gian </a:t>
            </a:r>
            <a:r>
              <a:rPr lang="en-US" sz="2200">
                <a:solidFill>
                  <a:srgbClr val="002060"/>
                </a:solidFill>
                <a:latin typeface="+mn-lt"/>
                <a:ea typeface="Calibri" panose="020F0502020204030204" pitchFamily="34" charset="0"/>
              </a:rPr>
              <a:t>vận </a:t>
            </a:r>
            <a:r>
              <a:rPr lang="en-US" sz="2200">
                <a:solidFill>
                  <a:srgbClr val="002060"/>
                </a:solidFill>
                <a:latin typeface="+mn-lt"/>
                <a:ea typeface="Calibri" panose="020F0502020204030204" pitchFamily="34" charset="0"/>
              </a:rPr>
              <a:t>động </a:t>
            </a:r>
            <a:r>
              <a:rPr lang="en-US" sz="2200" smtClean="0">
                <a:solidFill>
                  <a:srgbClr val="002060"/>
                </a:solidFill>
                <a:latin typeface="+mn-lt"/>
                <a:ea typeface="Calibri" panose="020F0502020204030204" pitchFamily="34" charset="0"/>
              </a:rPr>
              <a:t>viên </a:t>
            </a:r>
            <a:r>
              <a:rPr lang="en-US" sz="2200">
                <a:solidFill>
                  <a:srgbClr val="002060"/>
                </a:solidFill>
                <a:latin typeface="+mn-lt"/>
                <a:ea typeface="Calibri" panose="020F0502020204030204" pitchFamily="34" charset="0"/>
              </a:rPr>
              <a:t>chạy 800m ta dùng loại đồng hồ nào? Vì sao?</a:t>
            </a:r>
            <a:endParaRPr lang="en-US" sz="2200">
              <a:solidFill>
                <a:srgbClr val="002060"/>
              </a:solidFill>
              <a:latin typeface="+mn-lt"/>
            </a:endParaRPr>
          </a:p>
          <a:p>
            <a:pPr marL="342900" indent="-342900" algn="just">
              <a:lnSpc>
                <a:spcPct val="120000"/>
              </a:lnSpc>
              <a:spcBef>
                <a:spcPts val="600"/>
              </a:spcBef>
              <a:spcAft>
                <a:spcPts val="600"/>
              </a:spcAft>
              <a:buFont typeface="Wingdings" panose="05000000000000000000" pitchFamily="2" charset="2"/>
              <a:buChar char="Ø"/>
            </a:pPr>
            <a:r>
              <a:rPr lang="en-US" sz="2200">
                <a:solidFill>
                  <a:srgbClr val="002060"/>
                </a:solidFill>
                <a:latin typeface="+mn-lt"/>
                <a:ea typeface="Calibri" panose="020F0502020204030204" pitchFamily="34" charset="0"/>
              </a:rPr>
              <a:t>Hãy ước lượng thời gian đi từ cuối lớp học tới bục giảng và lựa chọn đồng hồ phù hợp để đo khoảng thời </a:t>
            </a:r>
            <a:r>
              <a:rPr lang="en-US" sz="2200">
                <a:solidFill>
                  <a:srgbClr val="002060"/>
                </a:solidFill>
                <a:latin typeface="+mn-lt"/>
                <a:ea typeface="Calibri" panose="020F0502020204030204" pitchFamily="34" charset="0"/>
              </a:rPr>
              <a:t>gian </a:t>
            </a:r>
            <a:r>
              <a:rPr lang="en-US" sz="2200" smtClean="0">
                <a:solidFill>
                  <a:srgbClr val="002060"/>
                </a:solidFill>
                <a:latin typeface="+mn-lt"/>
                <a:ea typeface="Calibri" panose="020F0502020204030204" pitchFamily="34" charset="0"/>
              </a:rPr>
              <a:t>đó.</a:t>
            </a:r>
            <a:endParaRPr lang="en-US" sz="2200">
              <a:solidFill>
                <a:srgbClr val="002060"/>
              </a:solidFill>
              <a:latin typeface="+mn-lt"/>
            </a:endParaRPr>
          </a:p>
        </p:txBody>
      </p:sp>
      <p:sp>
        <p:nvSpPr>
          <p:cNvPr id="12" name="Rectangle 11"/>
          <p:cNvSpPr/>
          <p:nvPr/>
        </p:nvSpPr>
        <p:spPr>
          <a:xfrm>
            <a:off x="530914" y="496318"/>
            <a:ext cx="2736341" cy="430887"/>
          </a:xfrm>
          <a:prstGeom prst="rect">
            <a:avLst/>
          </a:prstGeom>
          <a:noFill/>
        </p:spPr>
        <p:txBody>
          <a:bodyPr wrap="square">
            <a:spAutoFit/>
          </a:bodyPr>
          <a:lstStyle/>
          <a:p>
            <a:pPr algn="just"/>
            <a:r>
              <a:rPr lang="en-US" sz="2200" b="1" smtClean="0">
                <a:solidFill>
                  <a:schemeClr val="accent5">
                    <a:lumMod val="75000"/>
                  </a:schemeClr>
                </a:solidFill>
              </a:rPr>
              <a:t>Thảo luận </a:t>
            </a:r>
            <a:r>
              <a:rPr lang="en-US" sz="2200" b="1" smtClean="0">
                <a:solidFill>
                  <a:schemeClr val="accent5">
                    <a:lumMod val="75000"/>
                  </a:schemeClr>
                </a:solidFill>
              </a:rPr>
              <a:t>cặp đôi</a:t>
            </a:r>
            <a:endParaRPr lang="en-US" sz="2200" b="1">
              <a:solidFill>
                <a:schemeClr val="accent5">
                  <a:lumMod val="75000"/>
                </a:schemeClr>
              </a:solidFill>
            </a:endParaRPr>
          </a:p>
        </p:txBody>
      </p:sp>
      <p:pic>
        <p:nvPicPr>
          <p:cNvPr id="15" name="Graphic 13">
            <a:extLst>
              <a:ext uri="{FF2B5EF4-FFF2-40B4-BE49-F238E27FC236}">
                <a16:creationId xmlns:a16="http://schemas.microsoft.com/office/drawing/2014/main" id="{F04B2743-4F8D-42C9-9828-F01FE22CA7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82051" y="1207844"/>
            <a:ext cx="1655672" cy="1655672"/>
          </a:xfrm>
          <a:prstGeom prst="rect">
            <a:avLst/>
          </a:prstGeom>
        </p:spPr>
      </p:pic>
      <p:pic>
        <p:nvPicPr>
          <p:cNvPr id="16" name="Countdown 2 minutes-Nho">
            <a:hlinkClick r:id="" action="ppaction://media"/>
            <a:extLst>
              <a:ext uri="{FF2B5EF4-FFF2-40B4-BE49-F238E27FC236}">
                <a16:creationId xmlns:a16="http://schemas.microsoft.com/office/drawing/2014/main"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588572" y="3248525"/>
            <a:ext cx="1896633" cy="1066087"/>
          </a:xfrm>
          <a:prstGeom prst="rect">
            <a:avLst/>
          </a:prstGeom>
          <a:solidFill>
            <a:srgbClr val="4472C4"/>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6"/>
                </p:tgtEl>
              </p:cMediaNode>
            </p:video>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6" name="Google Shape;156;p2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grpSp>
        <p:nvGrpSpPr>
          <p:cNvPr id="157" name="Google Shape;157;p21"/>
          <p:cNvGrpSpPr/>
          <p:nvPr/>
        </p:nvGrpSpPr>
        <p:grpSpPr>
          <a:xfrm>
            <a:off x="8120067" y="370812"/>
            <a:ext cx="729938" cy="641867"/>
            <a:chOff x="1928175" y="312600"/>
            <a:chExt cx="425000" cy="373700"/>
          </a:xfrm>
        </p:grpSpPr>
        <p:sp>
          <p:nvSpPr>
            <p:cNvPr id="158" name="Google Shape;158;p21"/>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1"/>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p:cNvSpPr txBox="1"/>
          <p:nvPr/>
        </p:nvSpPr>
        <p:spPr>
          <a:xfrm>
            <a:off x="670115" y="518885"/>
            <a:ext cx="4350871" cy="430887"/>
          </a:xfrm>
          <a:prstGeom prst="rect">
            <a:avLst/>
          </a:prstGeom>
          <a:noFill/>
        </p:spPr>
        <p:txBody>
          <a:bodyPr wrap="none" rtlCol="0">
            <a:spAutoFit/>
          </a:bodyPr>
          <a:lstStyle/>
          <a:p>
            <a:pPr algn="ctr"/>
            <a:r>
              <a:rPr lang="en-GB" sz="2200" b="1" smtClean="0">
                <a:solidFill>
                  <a:schemeClr val="accent1"/>
                </a:solidFill>
                <a:latin typeface="Arial" panose="020B0604020202020204" pitchFamily="34" charset="0"/>
                <a:cs typeface="Arial" panose="020B0604020202020204" pitchFamily="34" charset="0"/>
              </a:rPr>
              <a:t>2. Sử dụng đồng hồ đúng cách</a:t>
            </a:r>
            <a:endParaRPr lang="en-US" sz="2200" b="1">
              <a:solidFill>
                <a:schemeClr val="accent1"/>
              </a:solidFill>
              <a:latin typeface="Arial" panose="020B0604020202020204" pitchFamily="34" charset="0"/>
              <a:cs typeface="Arial" panose="020B0604020202020204" pitchFamily="34" charset="0"/>
            </a:endParaRPr>
          </a:p>
        </p:txBody>
      </p:sp>
      <p:grpSp>
        <p:nvGrpSpPr>
          <p:cNvPr id="3" name="Group 2"/>
          <p:cNvGrpSpPr/>
          <p:nvPr/>
        </p:nvGrpSpPr>
        <p:grpSpPr>
          <a:xfrm>
            <a:off x="1855911" y="1932801"/>
            <a:ext cx="5091468" cy="2264030"/>
            <a:chOff x="1855912" y="1819438"/>
            <a:chExt cx="5091468" cy="2264030"/>
          </a:xfrm>
        </p:grpSpPr>
        <p:pic>
          <p:nvPicPr>
            <p:cNvPr id="2" name="Picture 1"/>
            <p:cNvPicPr>
              <a:picLocks noChangeAspect="1"/>
            </p:cNvPicPr>
            <p:nvPr/>
          </p:nvPicPr>
          <p:blipFill>
            <a:blip r:embed="rId3"/>
            <a:stretch>
              <a:fillRect/>
            </a:stretch>
          </p:blipFill>
          <p:spPr>
            <a:xfrm>
              <a:off x="2211701" y="1819438"/>
              <a:ext cx="4735679" cy="2264030"/>
            </a:xfrm>
            <a:prstGeom prst="rect">
              <a:avLst/>
            </a:prstGeom>
          </p:spPr>
        </p:pic>
        <p:sp>
          <p:nvSpPr>
            <p:cNvPr id="14" name="TextBox 13">
              <a:extLst>
                <a:ext uri="{FF2B5EF4-FFF2-40B4-BE49-F238E27FC236}">
                  <a16:creationId xmlns:a16="http://schemas.microsoft.com/office/drawing/2014/main" id="{7FAB0EF3-3342-46D5-B1CF-059FBB91C81E}"/>
                </a:ext>
              </a:extLst>
            </p:cNvPr>
            <p:cNvSpPr txBox="1"/>
            <p:nvPr/>
          </p:nvSpPr>
          <p:spPr>
            <a:xfrm>
              <a:off x="1855912" y="3478677"/>
              <a:ext cx="3907214" cy="430887"/>
            </a:xfrm>
            <a:prstGeom prst="rect">
              <a:avLst/>
            </a:prstGeom>
            <a:noFill/>
          </p:spPr>
          <p:txBody>
            <a:bodyPr wrap="square">
              <a:spAutoFit/>
            </a:bodyPr>
            <a:lstStyle/>
            <a:p>
              <a:pPr algn="just" defTabSz="685800">
                <a:buClrTx/>
              </a:pPr>
              <a:r>
                <a:rPr lang="en-US" sz="2200" b="1" smtClean="0"/>
                <a:t>  a</a:t>
              </a:r>
              <a:r>
                <a:rPr lang="en-US" sz="2200" b="1"/>
                <a:t>)                                    </a:t>
              </a:r>
              <a:r>
                <a:rPr lang="en-US" sz="2200" b="1" smtClean="0"/>
                <a:t>b</a:t>
              </a:r>
              <a:r>
                <a:rPr lang="en-US" sz="2200" b="1"/>
                <a:t>)</a:t>
              </a:r>
              <a:endParaRPr lang="en-US" sz="2200" b="1"/>
            </a:p>
          </p:txBody>
        </p:sp>
      </p:grpSp>
      <p:sp>
        <p:nvSpPr>
          <p:cNvPr id="15" name="TextBox 14">
            <a:extLst>
              <a:ext uri="{FF2B5EF4-FFF2-40B4-BE49-F238E27FC236}">
                <a16:creationId xmlns:a16="http://schemas.microsoft.com/office/drawing/2014/main" id="{7FAB0EF3-3342-46D5-B1CF-059FBB91C81E}"/>
              </a:ext>
            </a:extLst>
          </p:cNvPr>
          <p:cNvSpPr txBox="1"/>
          <p:nvPr/>
        </p:nvSpPr>
        <p:spPr>
          <a:xfrm>
            <a:off x="2565775" y="4263941"/>
            <a:ext cx="3907214" cy="415498"/>
          </a:xfrm>
          <a:prstGeom prst="rect">
            <a:avLst/>
          </a:prstGeom>
          <a:noFill/>
        </p:spPr>
        <p:txBody>
          <a:bodyPr wrap="square">
            <a:spAutoFit/>
          </a:bodyPr>
          <a:lstStyle/>
          <a:p>
            <a:pPr algn="ctr" defTabSz="685800">
              <a:buClrTx/>
            </a:pPr>
            <a:r>
              <a:rPr lang="en-US" sz="2100" b="1" kern="1200" smtClean="0">
                <a:solidFill>
                  <a:srgbClr val="002060"/>
                </a:solidFill>
                <a:highlight>
                  <a:srgbClr val="FFFFFF"/>
                </a:highlight>
                <a:latin typeface="Arial" panose="020B0604020202020204" pitchFamily="34" charset="0"/>
                <a:ea typeface="A3.NotoSans-San" panose="020B0502040504020204" pitchFamily="34" charset="0"/>
                <a:cs typeface="Arial" panose="020B0604020202020204" pitchFamily="34" charset="0"/>
              </a:rPr>
              <a:t>Cách hiệu chỉnh đồng hồ</a:t>
            </a:r>
            <a:endParaRPr lang="en-US" sz="2100" b="1" kern="1200">
              <a:solidFill>
                <a:srgbClr val="002060"/>
              </a:solidFill>
              <a:latin typeface="Arial" panose="020B0604020202020204" pitchFamily="34" charset="0"/>
              <a:ea typeface="+mn-ea"/>
              <a:cs typeface="Arial" panose="020B0604020202020204" pitchFamily="34" charset="0"/>
            </a:endParaRPr>
          </a:p>
        </p:txBody>
      </p:sp>
      <p:sp>
        <p:nvSpPr>
          <p:cNvPr id="5" name="Rectangle 4"/>
          <p:cNvSpPr/>
          <p:nvPr/>
        </p:nvSpPr>
        <p:spPr>
          <a:xfrm>
            <a:off x="1091006" y="1056566"/>
            <a:ext cx="6856752" cy="769441"/>
          </a:xfrm>
          <a:prstGeom prst="rect">
            <a:avLst/>
          </a:prstGeom>
        </p:spPr>
        <p:txBody>
          <a:bodyPr wrap="square">
            <a:spAutoFit/>
          </a:bodyPr>
          <a:lstStyle/>
          <a:p>
            <a:pPr algn="ctr"/>
            <a:r>
              <a:rPr lang="en-US" sz="2200" smtClean="0">
                <a:solidFill>
                  <a:schemeClr val="accent2"/>
                </a:solidFill>
                <a:latin typeface="Arial" panose="020B0604020202020204" pitchFamily="34" charset="0"/>
                <a:ea typeface="Calibri" panose="020F0502020204030204" pitchFamily="34" charset="0"/>
                <a:cs typeface="Arial" panose="020B0604020202020204" pitchFamily="34" charset="0"/>
              </a:rPr>
              <a:t>Cách </a:t>
            </a:r>
            <a:r>
              <a:rPr lang="en-US" sz="2200">
                <a:solidFill>
                  <a:schemeClr val="accent2"/>
                </a:solidFill>
                <a:latin typeface="Arial" panose="020B0604020202020204" pitchFamily="34" charset="0"/>
                <a:ea typeface="Calibri" panose="020F0502020204030204" pitchFamily="34" charset="0"/>
                <a:cs typeface="Arial" panose="020B0604020202020204" pitchFamily="34" charset="0"/>
              </a:rPr>
              <a:t>hiệu chỉnh đồng hồ ở hình nào thì thuận tiện hơn khi thực hiện phép đo thời gian?</a:t>
            </a:r>
            <a:endParaRPr lang="en-US" sz="2200">
              <a:solidFill>
                <a:schemeClr val="accent2"/>
              </a:solidFill>
              <a:latin typeface="Arial" panose="020B0604020202020204" pitchFamily="34" charset="0"/>
              <a:cs typeface="Arial" panose="020B0604020202020204" pitchFamily="34" charset="0"/>
            </a:endParaRPr>
          </a:p>
        </p:txBody>
      </p:sp>
      <p:sp>
        <p:nvSpPr>
          <p:cNvPr id="16" name="Oval 15"/>
          <p:cNvSpPr/>
          <p:nvPr/>
        </p:nvSpPr>
        <p:spPr>
          <a:xfrm>
            <a:off x="1855911" y="3495234"/>
            <a:ext cx="709864" cy="701597"/>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6" name="Google Shape;156;p2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grpSp>
        <p:nvGrpSpPr>
          <p:cNvPr id="157" name="Google Shape;157;p21"/>
          <p:cNvGrpSpPr/>
          <p:nvPr/>
        </p:nvGrpSpPr>
        <p:grpSpPr>
          <a:xfrm>
            <a:off x="8120067" y="370812"/>
            <a:ext cx="729938" cy="641867"/>
            <a:chOff x="1928175" y="312600"/>
            <a:chExt cx="425000" cy="373700"/>
          </a:xfrm>
        </p:grpSpPr>
        <p:sp>
          <p:nvSpPr>
            <p:cNvPr id="158" name="Google Shape;158;p21"/>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1"/>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a:off x="2087228" y="1681877"/>
            <a:ext cx="4752975" cy="2409825"/>
          </a:xfrm>
          <a:prstGeom prst="rect">
            <a:avLst/>
          </a:prstGeom>
        </p:spPr>
      </p:pic>
      <p:sp>
        <p:nvSpPr>
          <p:cNvPr id="11" name="Rectangle 10"/>
          <p:cNvSpPr>
            <a:spLocks noChangeArrowheads="1"/>
          </p:cNvSpPr>
          <p:nvPr/>
        </p:nvSpPr>
        <p:spPr bwMode="auto">
          <a:xfrm>
            <a:off x="2181729" y="4091702"/>
            <a:ext cx="5494417"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fontAlgn="base" hangingPunct="0">
              <a:lnSpc>
                <a:spcPct val="120000"/>
              </a:lnSpc>
              <a:spcBef>
                <a:spcPts val="600"/>
              </a:spcBef>
              <a:spcAft>
                <a:spcPts val="600"/>
              </a:spcAft>
              <a:buClrTx/>
              <a:buFontTx/>
              <a:buNone/>
            </a:pPr>
            <a:r>
              <a:rPr lang="en-GB" altLang="en-US" sz="2200" b="1" kern="1200" smtClean="0">
                <a:solidFill>
                  <a:srgbClr val="002060"/>
                </a:solidFill>
                <a:latin typeface="Arial" panose="020B0604020202020204" pitchFamily="34" charset="0"/>
                <a:ea typeface="+mn-ea"/>
                <a:cs typeface="Arial" panose="020B0604020202020204" pitchFamily="34" charset="0"/>
              </a:rPr>
              <a:t>Cách đặt </a:t>
            </a:r>
            <a:r>
              <a:rPr lang="en-GB" altLang="en-US" sz="2200" b="1" kern="1200" smtClean="0">
                <a:solidFill>
                  <a:srgbClr val="002060"/>
                </a:solidFill>
                <a:latin typeface="Arial" panose="020B0604020202020204" pitchFamily="34" charset="0"/>
                <a:ea typeface="+mn-ea"/>
                <a:cs typeface="Arial" panose="020B0604020202020204" pitchFamily="34" charset="0"/>
              </a:rPr>
              <a:t>mắt </a:t>
            </a:r>
            <a:r>
              <a:rPr lang="en-GB" altLang="en-US" sz="2200" b="1" kern="1200" smtClean="0">
                <a:solidFill>
                  <a:srgbClr val="002060"/>
                </a:solidFill>
                <a:latin typeface="Arial" panose="020B0604020202020204" pitchFamily="34" charset="0"/>
                <a:ea typeface="+mn-ea"/>
                <a:cs typeface="Arial" panose="020B0604020202020204" pitchFamily="34" charset="0"/>
              </a:rPr>
              <a:t>đọc </a:t>
            </a:r>
            <a:r>
              <a:rPr lang="en-GB" altLang="en-US" sz="2200" b="1" kern="1200" smtClean="0">
                <a:solidFill>
                  <a:srgbClr val="002060"/>
                </a:solidFill>
                <a:latin typeface="Arial" panose="020B0604020202020204" pitchFamily="34" charset="0"/>
                <a:ea typeface="+mn-ea"/>
                <a:cs typeface="Arial" panose="020B0604020202020204" pitchFamily="34" charset="0"/>
              </a:rPr>
              <a:t>số chỉ của </a:t>
            </a:r>
            <a:r>
              <a:rPr lang="en-GB" altLang="en-US" sz="2200" b="1" kern="1200" smtClean="0">
                <a:solidFill>
                  <a:srgbClr val="002060"/>
                </a:solidFill>
                <a:latin typeface="Arial" panose="020B0604020202020204" pitchFamily="34" charset="0"/>
                <a:ea typeface="+mn-ea"/>
                <a:cs typeface="Arial" panose="020B0604020202020204" pitchFamily="34" charset="0"/>
              </a:rPr>
              <a:t>đồng hồ</a:t>
            </a:r>
            <a:endParaRPr lang="en-US" altLang="en-US" sz="2200" b="1" kern="1200">
              <a:solidFill>
                <a:srgbClr val="002060"/>
              </a:solidFill>
              <a:latin typeface="Arial" panose="020B0604020202020204" pitchFamily="34" charset="0"/>
              <a:ea typeface="+mn-ea"/>
              <a:cs typeface="Arial" panose="020B0604020202020204" pitchFamily="34" charset="0"/>
            </a:endParaRPr>
          </a:p>
        </p:txBody>
      </p:sp>
      <p:sp>
        <p:nvSpPr>
          <p:cNvPr id="12" name="Google Shape;643;p16"/>
          <p:cNvSpPr txBox="1">
            <a:spLocks/>
          </p:cNvSpPr>
          <p:nvPr/>
        </p:nvSpPr>
        <p:spPr>
          <a:xfrm>
            <a:off x="697832" y="661511"/>
            <a:ext cx="6978314" cy="5765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chemeClr val="accent5"/>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chemeClr val="accent5"/>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chemeClr val="accent5"/>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chemeClr val="accent5"/>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0" indent="0" algn="ctr">
              <a:lnSpc>
                <a:spcPct val="120000"/>
              </a:lnSpc>
              <a:spcBef>
                <a:spcPts val="300"/>
              </a:spcBef>
              <a:spcAft>
                <a:spcPts val="300"/>
              </a:spcAft>
              <a:buFont typeface="Montserrat Light"/>
              <a:buNone/>
            </a:pPr>
            <a:r>
              <a:rPr lang="en-GB" smtClean="0">
                <a:solidFill>
                  <a:schemeClr val="accent2"/>
                </a:solidFill>
                <a:latin typeface="Arial" panose="020B0604020202020204" pitchFamily="34" charset="0"/>
                <a:cs typeface="Arial" panose="020B0604020202020204" pitchFamily="34" charset="0"/>
                <a:sym typeface="Montserrat"/>
              </a:rPr>
              <a:t>Cách đặt mắt để đọc </a:t>
            </a:r>
            <a:r>
              <a:rPr lang="en-GB" smtClean="0">
                <a:solidFill>
                  <a:schemeClr val="accent2"/>
                </a:solidFill>
                <a:latin typeface="Arial" panose="020B0604020202020204" pitchFamily="34" charset="0"/>
                <a:cs typeface="Arial" panose="020B0604020202020204" pitchFamily="34" charset="0"/>
                <a:sym typeface="Montserrat"/>
              </a:rPr>
              <a:t>số chỉ đồng hồ </a:t>
            </a:r>
            <a:r>
              <a:rPr lang="en-GB" smtClean="0">
                <a:solidFill>
                  <a:schemeClr val="accent2"/>
                </a:solidFill>
                <a:latin typeface="Arial" panose="020B0604020202020204" pitchFamily="34" charset="0"/>
                <a:cs typeface="Arial" panose="020B0604020202020204" pitchFamily="34" charset="0"/>
                <a:sym typeface="Montserrat"/>
              </a:rPr>
              <a:t>như </a:t>
            </a:r>
            <a:r>
              <a:rPr lang="en-GB" smtClean="0">
                <a:solidFill>
                  <a:schemeClr val="accent2"/>
                </a:solidFill>
                <a:latin typeface="Arial" panose="020B0604020202020204" pitchFamily="34" charset="0"/>
                <a:cs typeface="Arial" panose="020B0604020202020204" pitchFamily="34" charset="0"/>
                <a:sym typeface="Montserrat"/>
              </a:rPr>
              <a:t>nào là đúng?</a:t>
            </a:r>
          </a:p>
        </p:txBody>
      </p:sp>
      <p:sp>
        <p:nvSpPr>
          <p:cNvPr id="13" name="Oval 12"/>
          <p:cNvSpPr/>
          <p:nvPr/>
        </p:nvSpPr>
        <p:spPr>
          <a:xfrm>
            <a:off x="2803357" y="3565927"/>
            <a:ext cx="592595" cy="576192"/>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21843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6" name="Google Shape;156;p2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13</a:t>
            </a:fld>
            <a:endParaRPr/>
          </a:p>
        </p:txBody>
      </p:sp>
      <p:grpSp>
        <p:nvGrpSpPr>
          <p:cNvPr id="157" name="Google Shape;157;p21"/>
          <p:cNvGrpSpPr/>
          <p:nvPr/>
        </p:nvGrpSpPr>
        <p:grpSpPr>
          <a:xfrm>
            <a:off x="8120067" y="370812"/>
            <a:ext cx="729938" cy="641867"/>
            <a:chOff x="1928175" y="312600"/>
            <a:chExt cx="425000" cy="373700"/>
          </a:xfrm>
        </p:grpSpPr>
        <p:sp>
          <p:nvSpPr>
            <p:cNvPr id="158" name="Google Shape;158;p21"/>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1"/>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ectangle 10"/>
          <p:cNvSpPr>
            <a:spLocks noChangeArrowheads="1"/>
          </p:cNvSpPr>
          <p:nvPr/>
        </p:nvSpPr>
        <p:spPr bwMode="auto">
          <a:xfrm>
            <a:off x="2338139" y="4176971"/>
            <a:ext cx="5494417"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fontAlgn="base" hangingPunct="0">
              <a:lnSpc>
                <a:spcPct val="120000"/>
              </a:lnSpc>
              <a:spcBef>
                <a:spcPts val="600"/>
              </a:spcBef>
              <a:spcAft>
                <a:spcPts val="600"/>
              </a:spcAft>
              <a:buClrTx/>
              <a:buFontTx/>
              <a:buNone/>
            </a:pPr>
            <a:r>
              <a:rPr lang="en-GB" altLang="en-US" sz="2200" b="1" kern="1200" smtClean="0">
                <a:solidFill>
                  <a:srgbClr val="002060"/>
                </a:solidFill>
                <a:latin typeface="Arial" panose="020B0604020202020204" pitchFamily="34" charset="0"/>
                <a:ea typeface="+mn-ea"/>
                <a:cs typeface="Arial" panose="020B0604020202020204" pitchFamily="34" charset="0"/>
              </a:rPr>
              <a:t>Cách đọc </a:t>
            </a:r>
            <a:r>
              <a:rPr lang="en-GB" altLang="en-US" sz="2200" b="1" kern="1200" smtClean="0">
                <a:solidFill>
                  <a:srgbClr val="002060"/>
                </a:solidFill>
                <a:latin typeface="Arial" panose="020B0604020202020204" pitchFamily="34" charset="0"/>
                <a:ea typeface="+mn-ea"/>
                <a:cs typeface="Arial" panose="020B0604020202020204" pitchFamily="34" charset="0"/>
              </a:rPr>
              <a:t>số chỉ của </a:t>
            </a:r>
            <a:r>
              <a:rPr lang="en-GB" altLang="en-US" sz="2200" b="1" kern="1200" smtClean="0">
                <a:solidFill>
                  <a:srgbClr val="002060"/>
                </a:solidFill>
                <a:latin typeface="Arial" panose="020B0604020202020204" pitchFamily="34" charset="0"/>
                <a:ea typeface="+mn-ea"/>
                <a:cs typeface="Arial" panose="020B0604020202020204" pitchFamily="34" charset="0"/>
              </a:rPr>
              <a:t>đồng hồ</a:t>
            </a:r>
            <a:endParaRPr lang="en-US" altLang="en-US" sz="2200" b="1" kern="1200">
              <a:solidFill>
                <a:srgbClr val="002060"/>
              </a:solidFill>
              <a:latin typeface="Arial" panose="020B0604020202020204" pitchFamily="34" charset="0"/>
              <a:ea typeface="+mn-ea"/>
              <a:cs typeface="Arial" panose="020B0604020202020204" pitchFamily="34" charset="0"/>
            </a:endParaRPr>
          </a:p>
        </p:txBody>
      </p:sp>
      <p:sp>
        <p:nvSpPr>
          <p:cNvPr id="12" name="Google Shape;643;p16"/>
          <p:cNvSpPr txBox="1">
            <a:spLocks/>
          </p:cNvSpPr>
          <p:nvPr/>
        </p:nvSpPr>
        <p:spPr>
          <a:xfrm>
            <a:off x="541421" y="439353"/>
            <a:ext cx="6978314" cy="5765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chemeClr val="accent5"/>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chemeClr val="accent5"/>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chemeClr val="accent5"/>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chemeClr val="accent5"/>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0" indent="0" algn="ctr">
              <a:lnSpc>
                <a:spcPct val="120000"/>
              </a:lnSpc>
              <a:spcBef>
                <a:spcPts val="300"/>
              </a:spcBef>
              <a:spcAft>
                <a:spcPts val="300"/>
              </a:spcAft>
              <a:buFont typeface="Montserrat Light"/>
              <a:buNone/>
            </a:pPr>
            <a:r>
              <a:rPr lang="en-GB" smtClean="0">
                <a:solidFill>
                  <a:schemeClr val="accent2"/>
                </a:solidFill>
                <a:latin typeface="Arial" panose="020B0604020202020204" pitchFamily="34" charset="0"/>
                <a:cs typeface="Arial" panose="020B0604020202020204" pitchFamily="34" charset="0"/>
                <a:sym typeface="Montserrat"/>
              </a:rPr>
              <a:t>Cho biết số chỉ của đồng hồ ở mỗi trường hợp là bao nhiêu? (Biết ĐCNN của đồng hồ là 1s)</a:t>
            </a:r>
            <a:endParaRPr lang="en-GB" smtClean="0">
              <a:solidFill>
                <a:schemeClr val="accent2"/>
              </a:solidFill>
              <a:latin typeface="Arial" panose="020B0604020202020204" pitchFamily="34" charset="0"/>
              <a:cs typeface="Arial" panose="020B0604020202020204" pitchFamily="34" charset="0"/>
              <a:sym typeface="Montserra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098" y="1503580"/>
            <a:ext cx="5819048" cy="2657143"/>
          </a:xfrm>
          <a:prstGeom prst="rect">
            <a:avLst/>
          </a:prstGeom>
        </p:spPr>
      </p:pic>
      <p:sp>
        <p:nvSpPr>
          <p:cNvPr id="14" name="Rectangle 13"/>
          <p:cNvSpPr/>
          <p:nvPr/>
        </p:nvSpPr>
        <p:spPr>
          <a:xfrm>
            <a:off x="3267336" y="3729836"/>
            <a:ext cx="577402" cy="430887"/>
          </a:xfrm>
          <a:prstGeom prst="rect">
            <a:avLst/>
          </a:prstGeom>
        </p:spPr>
        <p:txBody>
          <a:bodyPr wrap="none">
            <a:spAutoFit/>
          </a:bodyPr>
          <a:lstStyle/>
          <a:p>
            <a:r>
              <a:rPr lang="en-US" sz="2200" b="1" smtClean="0">
                <a:solidFill>
                  <a:srgbClr val="FF0000"/>
                </a:solidFill>
                <a:latin typeface="Arial" panose="020B0604020202020204" pitchFamily="34" charset="0"/>
                <a:ea typeface="Calibri" panose="020F0502020204030204" pitchFamily="34" charset="0"/>
                <a:cs typeface="Arial" panose="020B0604020202020204" pitchFamily="34" charset="0"/>
              </a:rPr>
              <a:t>5 s</a:t>
            </a:r>
            <a:endParaRPr lang="en-US" sz="2200" b="1">
              <a:solidFill>
                <a:srgbClr val="FF0000"/>
              </a:solidFill>
              <a:latin typeface="Arial" panose="020B0604020202020204" pitchFamily="34" charset="0"/>
              <a:cs typeface="Arial" panose="020B0604020202020204" pitchFamily="34" charset="0"/>
            </a:endParaRPr>
          </a:p>
        </p:txBody>
      </p:sp>
      <p:sp>
        <p:nvSpPr>
          <p:cNvPr id="15" name="Rectangle 14"/>
          <p:cNvSpPr/>
          <p:nvPr/>
        </p:nvSpPr>
        <p:spPr>
          <a:xfrm>
            <a:off x="6259189" y="3729835"/>
            <a:ext cx="577402" cy="430887"/>
          </a:xfrm>
          <a:prstGeom prst="rect">
            <a:avLst/>
          </a:prstGeom>
        </p:spPr>
        <p:txBody>
          <a:bodyPr wrap="none">
            <a:spAutoFit/>
          </a:bodyPr>
          <a:lstStyle/>
          <a:p>
            <a:r>
              <a:rPr lang="en-US" sz="2200" b="1" smtClean="0">
                <a:solidFill>
                  <a:srgbClr val="FF0000"/>
                </a:solidFill>
                <a:latin typeface="Arial" panose="020B0604020202020204" pitchFamily="34" charset="0"/>
                <a:ea typeface="Calibri" panose="020F0502020204030204" pitchFamily="34" charset="0"/>
                <a:cs typeface="Arial" panose="020B0604020202020204" pitchFamily="34" charset="0"/>
              </a:rPr>
              <a:t>5 s</a:t>
            </a:r>
            <a:endParaRPr lang="en-US" sz="22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6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a:spLocks noGrp="1"/>
          </p:cNvSpPr>
          <p:nvPr>
            <p:ph type="body" idx="1"/>
          </p:nvPr>
        </p:nvSpPr>
        <p:spPr>
          <a:xfrm>
            <a:off x="888271" y="1698171"/>
            <a:ext cx="7311179" cy="2892129"/>
          </a:xfrm>
          <a:prstGeom prst="rect">
            <a:avLst/>
          </a:prstGeom>
        </p:spPr>
        <p:txBody>
          <a:bodyPr spcFirstLastPara="1" wrap="square" lIns="91425" tIns="91425" rIns="91425" bIns="91425" anchor="ctr" anchorCtr="0">
            <a:noAutofit/>
          </a:bodyPr>
          <a:lstStyle/>
          <a:p>
            <a:pPr marL="627063" lvl="0" indent="-627063" algn="just">
              <a:lnSpc>
                <a:spcPct val="135000"/>
              </a:lnSpc>
              <a:spcAft>
                <a:spcPts val="600"/>
              </a:spcAft>
              <a:buFont typeface="Wingdings" panose="05000000000000000000" pitchFamily="2" charset="2"/>
              <a:buChar char="q"/>
            </a:pPr>
            <a:r>
              <a:rPr lang="en-US" sz="2400" i="0" smtClean="0">
                <a:latin typeface="Arial" panose="020B0604020202020204" pitchFamily="34" charset="0"/>
                <a:ea typeface="Calibri" panose="020F0502020204030204" pitchFamily="34" charset="0"/>
                <a:cs typeface="Arial" panose="020B0604020202020204" pitchFamily="34" charset="0"/>
              </a:rPr>
              <a:t>Hiệu </a:t>
            </a:r>
            <a:r>
              <a:rPr lang="en-US" sz="2400" i="0">
                <a:latin typeface="Arial" panose="020B0604020202020204" pitchFamily="34" charset="0"/>
                <a:ea typeface="Calibri" panose="020F0502020204030204" pitchFamily="34" charset="0"/>
                <a:cs typeface="Arial" panose="020B0604020202020204" pitchFamily="34" charset="0"/>
              </a:rPr>
              <a:t>chỉnh đồng hồ về vạch số 0 trước </a:t>
            </a:r>
            <a:r>
              <a:rPr lang="en-US" sz="2400" i="0">
                <a:latin typeface="Arial" panose="020B0604020202020204" pitchFamily="34" charset="0"/>
                <a:ea typeface="Calibri" panose="020F0502020204030204" pitchFamily="34" charset="0"/>
                <a:cs typeface="Arial" panose="020B0604020202020204" pitchFamily="34" charset="0"/>
              </a:rPr>
              <a:t>khi </a:t>
            </a:r>
            <a:r>
              <a:rPr lang="en-US" sz="2400" i="0" smtClean="0">
                <a:latin typeface="Arial" panose="020B0604020202020204" pitchFamily="34" charset="0"/>
                <a:ea typeface="Calibri" panose="020F0502020204030204" pitchFamily="34" charset="0"/>
                <a:cs typeface="Arial" panose="020B0604020202020204" pitchFamily="34" charset="0"/>
              </a:rPr>
              <a:t>đo.</a:t>
            </a:r>
            <a:endParaRPr lang="en-US" sz="2400" i="0">
              <a:latin typeface="Arial" panose="020B0604020202020204" pitchFamily="34" charset="0"/>
              <a:ea typeface="Calibri" panose="020F0502020204030204" pitchFamily="34" charset="0"/>
              <a:cs typeface="Arial" panose="020B0604020202020204" pitchFamily="34" charset="0"/>
            </a:endParaRPr>
          </a:p>
          <a:p>
            <a:pPr marL="627063" lvl="0" indent="-627063" algn="just">
              <a:lnSpc>
                <a:spcPct val="135000"/>
              </a:lnSpc>
              <a:spcAft>
                <a:spcPts val="600"/>
              </a:spcAft>
              <a:buFont typeface="Wingdings" panose="05000000000000000000" pitchFamily="2" charset="2"/>
              <a:buChar char="q"/>
            </a:pPr>
            <a:r>
              <a:rPr lang="en-US" sz="2400" i="0">
                <a:latin typeface="Arial" panose="020B0604020202020204" pitchFamily="34" charset="0"/>
                <a:ea typeface="Calibri" panose="020F0502020204030204" pitchFamily="34" charset="0"/>
                <a:cs typeface="Arial" panose="020B0604020202020204" pitchFamily="34" charset="0"/>
              </a:rPr>
              <a:t>Đặt mắt nhìn theo hướng vuông góc với mặt </a:t>
            </a:r>
            <a:r>
              <a:rPr lang="en-US" sz="2400" i="0">
                <a:latin typeface="Arial" panose="020B0604020202020204" pitchFamily="34" charset="0"/>
                <a:ea typeface="Calibri" panose="020F0502020204030204" pitchFamily="34" charset="0"/>
                <a:cs typeface="Arial" panose="020B0604020202020204" pitchFamily="34" charset="0"/>
              </a:rPr>
              <a:t>đồng </a:t>
            </a:r>
            <a:r>
              <a:rPr lang="en-US" sz="2400" i="0" smtClean="0">
                <a:latin typeface="Arial" panose="020B0604020202020204" pitchFamily="34" charset="0"/>
                <a:ea typeface="Calibri" panose="020F0502020204030204" pitchFamily="34" charset="0"/>
                <a:cs typeface="Arial" panose="020B0604020202020204" pitchFamily="34" charset="0"/>
              </a:rPr>
              <a:t>hồ.</a:t>
            </a:r>
            <a:endParaRPr lang="en-US" sz="2400" i="0">
              <a:latin typeface="Arial" panose="020B0604020202020204" pitchFamily="34" charset="0"/>
              <a:ea typeface="Calibri" panose="020F0502020204030204" pitchFamily="34" charset="0"/>
              <a:cs typeface="Arial" panose="020B0604020202020204" pitchFamily="34" charset="0"/>
            </a:endParaRPr>
          </a:p>
          <a:p>
            <a:pPr marL="627063" indent="-627063" algn="just">
              <a:lnSpc>
                <a:spcPct val="135000"/>
              </a:lnSpc>
              <a:spcAft>
                <a:spcPts val="600"/>
              </a:spcAft>
              <a:buFont typeface="Wingdings" panose="05000000000000000000" pitchFamily="2" charset="2"/>
              <a:buChar char="q"/>
            </a:pPr>
            <a:r>
              <a:rPr lang="en-US" sz="2400" i="0">
                <a:latin typeface="Arial" panose="020B0604020202020204" pitchFamily="34" charset="0"/>
                <a:ea typeface="Calibri" panose="020F0502020204030204" pitchFamily="34" charset="0"/>
                <a:cs typeface="Arial" panose="020B0604020202020204" pitchFamily="34" charset="0"/>
              </a:rPr>
              <a:t>Đọc và ghi kết quả đo theo vạch chia gần nhất với đầu kim của </a:t>
            </a:r>
            <a:r>
              <a:rPr lang="en-US" sz="2400" i="0">
                <a:latin typeface="Arial" panose="020B0604020202020204" pitchFamily="34" charset="0"/>
                <a:ea typeface="Calibri" panose="020F0502020204030204" pitchFamily="34" charset="0"/>
                <a:cs typeface="Arial" panose="020B0604020202020204" pitchFamily="34" charset="0"/>
              </a:rPr>
              <a:t>đồng </a:t>
            </a:r>
            <a:r>
              <a:rPr lang="en-US" sz="2400" i="0" smtClean="0">
                <a:latin typeface="Arial" panose="020B0604020202020204" pitchFamily="34" charset="0"/>
                <a:ea typeface="Calibri" panose="020F0502020204030204" pitchFamily="34" charset="0"/>
                <a:cs typeface="Arial" panose="020B0604020202020204" pitchFamily="34" charset="0"/>
              </a:rPr>
              <a:t>hồ.</a:t>
            </a:r>
            <a:endParaRPr lang="en-US" sz="2400" i="0">
              <a:latin typeface="Arial" panose="020B0604020202020204" pitchFamily="34" charset="0"/>
              <a:cs typeface="Arial" panose="020B0604020202020204" pitchFamily="34" charset="0"/>
            </a:endParaRPr>
          </a:p>
        </p:txBody>
      </p:sp>
      <p:sp>
        <p:nvSpPr>
          <p:cNvPr id="96" name="Google Shape;96;p1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14</a:t>
            </a:fld>
            <a:endParaRPr/>
          </a:p>
        </p:txBody>
      </p:sp>
      <p:sp>
        <p:nvSpPr>
          <p:cNvPr id="3" name="Rectangle 2"/>
          <p:cNvSpPr/>
          <p:nvPr/>
        </p:nvSpPr>
        <p:spPr>
          <a:xfrm>
            <a:off x="1084214" y="412706"/>
            <a:ext cx="7520185" cy="1034899"/>
          </a:xfrm>
          <a:prstGeom prst="rect">
            <a:avLst/>
          </a:prstGeom>
        </p:spPr>
        <p:txBody>
          <a:bodyPr wrap="square">
            <a:spAutoFit/>
          </a:bodyPr>
          <a:lstStyle/>
          <a:p>
            <a:pPr algn="just">
              <a:lnSpc>
                <a:spcPct val="135000"/>
              </a:lnSpc>
              <a:spcBef>
                <a:spcPts val="600"/>
              </a:spcBef>
              <a:spcAft>
                <a:spcPts val="600"/>
              </a:spcAft>
            </a:pPr>
            <a:r>
              <a:rPr lang="en-US" sz="2400" b="1">
                <a:solidFill>
                  <a:schemeClr val="bg1"/>
                </a:solidFill>
                <a:latin typeface="Arial" panose="020B0604020202020204" pitchFamily="34" charset="0"/>
                <a:ea typeface="Calibri" panose="020F0502020204030204" pitchFamily="34" charset="0"/>
                <a:cs typeface="Arial" panose="020B0604020202020204" pitchFamily="34" charset="0"/>
              </a:rPr>
              <a:t>Khi sử dụng đồng hồ để đo thời gian của một hoạt động cần lưu 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animEffect transition="in" filter="barn(inVertical)">
                                      <p:cBhvr>
                                        <p:cTn id="7" dur="500"/>
                                        <p:tgtEl>
                                          <p:spTgt spid="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5">
                                            <p:txEl>
                                              <p:pRg st="1" end="1"/>
                                            </p:txEl>
                                          </p:spTgt>
                                        </p:tgtEl>
                                        <p:attrNameLst>
                                          <p:attrName>style.visibility</p:attrName>
                                        </p:attrNameLst>
                                      </p:cBhvr>
                                      <p:to>
                                        <p:strVal val="visible"/>
                                      </p:to>
                                    </p:set>
                                    <p:animEffect transition="in" filter="barn(inVertical)">
                                      <p:cBhvr>
                                        <p:cTn id="12" dur="500"/>
                                        <p:tgtEl>
                                          <p:spTgt spid="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5">
                                            <p:txEl>
                                              <p:pRg st="2" end="2"/>
                                            </p:txEl>
                                          </p:spTgt>
                                        </p:tgtEl>
                                        <p:attrNameLst>
                                          <p:attrName>style.visibility</p:attrName>
                                        </p:attrNameLst>
                                      </p:cBhvr>
                                      <p:to>
                                        <p:strVal val="visible"/>
                                      </p:to>
                                    </p:set>
                                    <p:animEffect transition="in" filter="barn(inVertical)">
                                      <p:cBhvr>
                                        <p:cTn id="17" dur="500"/>
                                        <p:tgtEl>
                                          <p:spTgt spid="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Google Shape;254;p2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grpSp>
        <p:nvGrpSpPr>
          <p:cNvPr id="274" name="Google Shape;274;p28"/>
          <p:cNvGrpSpPr/>
          <p:nvPr/>
        </p:nvGrpSpPr>
        <p:grpSpPr>
          <a:xfrm>
            <a:off x="7964730" y="329098"/>
            <a:ext cx="977040" cy="722851"/>
            <a:chOff x="5255200" y="3006475"/>
            <a:chExt cx="511700" cy="378575"/>
          </a:xfrm>
        </p:grpSpPr>
        <p:sp>
          <p:nvSpPr>
            <p:cNvPr id="275" name="Google Shape;275;p28"/>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643;p16"/>
          <p:cNvSpPr txBox="1">
            <a:spLocks/>
          </p:cNvSpPr>
          <p:nvPr/>
        </p:nvSpPr>
        <p:spPr>
          <a:xfrm>
            <a:off x="603785" y="483326"/>
            <a:ext cx="7856622" cy="7308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chemeClr val="accent5"/>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chemeClr val="accent5"/>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chemeClr val="accent5"/>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chemeClr val="accent5"/>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0" marR="0" lvl="0" indent="0" algn="just" defTabSz="914400" rtl="0" eaLnBrk="1" fontAlgn="auto" latinLnBrk="0" hangingPunct="1">
              <a:lnSpc>
                <a:spcPct val="135000"/>
              </a:lnSpc>
              <a:spcBef>
                <a:spcPts val="600"/>
              </a:spcBef>
              <a:spcAft>
                <a:spcPts val="600"/>
              </a:spcAft>
              <a:buClr>
                <a:srgbClr val="FFC800"/>
              </a:buClr>
              <a:buSzPts val="2200"/>
              <a:buFont typeface="Montserrat Light"/>
              <a:buNone/>
              <a:tabLst/>
              <a:defRPr/>
            </a:pPr>
            <a:r>
              <a:rPr kumimoji="0" lang="en-GB" sz="2200" b="1" i="0" u="none" strike="noStrike" kern="0" cap="none" spc="0" normalizeH="0" baseline="0" noProof="0" smtClean="0">
                <a:ln>
                  <a:noFill/>
                </a:ln>
                <a:solidFill>
                  <a:srgbClr val="002060"/>
                </a:solidFill>
                <a:effectLst/>
                <a:uLnTx/>
                <a:uFillTx/>
                <a:latin typeface="Arial" panose="020B0604020202020204" pitchFamily="34" charset="0"/>
                <a:cs typeface="Arial" panose="020B0604020202020204" pitchFamily="34" charset="0"/>
                <a:sym typeface="Montserrat"/>
              </a:rPr>
              <a:t>3</a:t>
            </a:r>
            <a:r>
              <a:rPr kumimoji="0" lang="vi-VN" sz="2200" b="1" i="0" u="none" strike="noStrike" kern="0" cap="none" spc="0" normalizeH="0" baseline="0" noProof="0" smtClean="0">
                <a:ln>
                  <a:noFill/>
                </a:ln>
                <a:solidFill>
                  <a:srgbClr val="002060"/>
                </a:solidFill>
                <a:effectLst/>
                <a:uLnTx/>
                <a:uFillTx/>
                <a:latin typeface="Arial" panose="020B0604020202020204" pitchFamily="34" charset="0"/>
                <a:cs typeface="Arial" panose="020B0604020202020204" pitchFamily="34" charset="0"/>
                <a:sym typeface="Montserrat"/>
              </a:rPr>
              <a:t>. </a:t>
            </a:r>
            <a:r>
              <a:rPr kumimoji="0" lang="en-GB" sz="2200" b="1" i="0" u="none" strike="noStrike" kern="0" cap="none" spc="0" normalizeH="0" baseline="0" noProof="0" smtClean="0">
                <a:ln>
                  <a:noFill/>
                </a:ln>
                <a:solidFill>
                  <a:srgbClr val="002060"/>
                </a:solidFill>
                <a:effectLst/>
                <a:uLnTx/>
                <a:uFillTx/>
                <a:latin typeface="Arial" panose="020B0604020202020204" pitchFamily="34" charset="0"/>
                <a:cs typeface="Arial" panose="020B0604020202020204" pitchFamily="34" charset="0"/>
                <a:sym typeface="Montserrat"/>
              </a:rPr>
              <a:t>Đo thời</a:t>
            </a:r>
            <a:r>
              <a:rPr kumimoji="0" lang="en-GB" sz="2200" b="1" i="0" u="none" strike="noStrike" kern="0" cap="none" spc="0" normalizeH="0" noProof="0" smtClean="0">
                <a:ln>
                  <a:noFill/>
                </a:ln>
                <a:solidFill>
                  <a:srgbClr val="002060"/>
                </a:solidFill>
                <a:effectLst/>
                <a:uLnTx/>
                <a:uFillTx/>
                <a:latin typeface="Arial" panose="020B0604020202020204" pitchFamily="34" charset="0"/>
                <a:cs typeface="Arial" panose="020B0604020202020204" pitchFamily="34" charset="0"/>
                <a:sym typeface="Montserrat"/>
              </a:rPr>
              <a:t> gian </a:t>
            </a:r>
            <a:r>
              <a:rPr kumimoji="0" lang="en-GB" sz="2200" b="1" i="0" u="none" strike="noStrike" kern="0" cap="none" spc="0" normalizeH="0" baseline="0" noProof="0" smtClean="0">
                <a:ln>
                  <a:noFill/>
                </a:ln>
                <a:solidFill>
                  <a:srgbClr val="002060"/>
                </a:solidFill>
                <a:effectLst/>
                <a:uLnTx/>
                <a:uFillTx/>
                <a:latin typeface="Arial" panose="020B0604020202020204" pitchFamily="34" charset="0"/>
                <a:cs typeface="Arial" panose="020B0604020202020204" pitchFamily="34" charset="0"/>
                <a:sym typeface="Montserrat"/>
              </a:rPr>
              <a:t>bằng đồng</a:t>
            </a:r>
            <a:r>
              <a:rPr kumimoji="0" lang="en-GB" sz="2200" b="1" i="0" u="none" strike="noStrike" kern="0" cap="none" spc="0" normalizeH="0" noProof="0" smtClean="0">
                <a:ln>
                  <a:noFill/>
                </a:ln>
                <a:solidFill>
                  <a:srgbClr val="002060"/>
                </a:solidFill>
                <a:effectLst/>
                <a:uLnTx/>
                <a:uFillTx/>
                <a:latin typeface="Arial" panose="020B0604020202020204" pitchFamily="34" charset="0"/>
                <a:cs typeface="Arial" panose="020B0604020202020204" pitchFamily="34" charset="0"/>
                <a:sym typeface="Montserrat"/>
              </a:rPr>
              <a:t> hồ</a:t>
            </a:r>
            <a:endParaRPr kumimoji="0" lang="vi-VN" sz="22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Montserrat Light"/>
            </a:endParaRPr>
          </a:p>
        </p:txBody>
      </p:sp>
      <p:sp>
        <p:nvSpPr>
          <p:cNvPr id="10" name="TextBox 9">
            <a:extLst>
              <a:ext uri="{FF2B5EF4-FFF2-40B4-BE49-F238E27FC236}">
                <a16:creationId xmlns:a16="http://schemas.microsoft.com/office/drawing/2014/main" id="{E47DB1A8-914B-9947-BB25-8BF471884A21}"/>
              </a:ext>
            </a:extLst>
          </p:cNvPr>
          <p:cNvSpPr txBox="1"/>
          <p:nvPr/>
        </p:nvSpPr>
        <p:spPr>
          <a:xfrm>
            <a:off x="3942316" y="1989984"/>
            <a:ext cx="4356463" cy="26314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200" b="1" i="0" u="sng" strike="noStrike" kern="0" cap="none" spc="0" normalizeH="0" baseline="0" noProof="0" smtClean="0">
                <a:ln>
                  <a:noFill/>
                </a:ln>
                <a:solidFill>
                  <a:srgbClr val="FF0000"/>
                </a:solidFill>
                <a:effectLst/>
                <a:uLnTx/>
                <a:uFillTx/>
                <a:latin typeface="Arial" panose="020B0604020202020204" pitchFamily="34" charset="0"/>
                <a:cs typeface="Arial"/>
                <a:sym typeface="Arial"/>
              </a:rPr>
              <a:t>Yêu cầu: </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v"/>
              <a:tabLst/>
              <a:defRPr/>
            </a:pPr>
            <a:r>
              <a:rPr kumimoji="0" lang="en-GB" sz="2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Thực </a:t>
            </a:r>
            <a:r>
              <a:rPr kumimoji="0" lang="en-GB"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hành đo </a:t>
            </a:r>
            <a:r>
              <a:rPr kumimoji="0" lang="en-GB" sz="2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lần</a:t>
            </a:r>
            <a:r>
              <a:rPr kumimoji="0" lang="en-GB" sz="2200" b="0" i="0" u="none" strike="noStrike" kern="0" cap="none" spc="0" normalizeH="0" noProof="0" smtClean="0">
                <a:ln>
                  <a:noFill/>
                </a:ln>
                <a:solidFill>
                  <a:srgbClr val="000000"/>
                </a:solidFill>
                <a:effectLst/>
                <a:uLnTx/>
                <a:uFillTx/>
                <a:latin typeface="Arial" panose="020B0604020202020204" pitchFamily="34" charset="0"/>
                <a:cs typeface="Arial" panose="020B0604020202020204" pitchFamily="34" charset="0"/>
                <a:sym typeface="Arial"/>
              </a:rPr>
              <a:t> lượt thời gian di chuyển của hai bạn từ cuối lớp tới bục giảng.</a:t>
            </a:r>
            <a:endParaRPr kumimoji="0" lang="en-GB" sz="2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v"/>
              <a:tabLst/>
              <a:defRPr/>
            </a:pPr>
            <a:r>
              <a:rPr kumimoji="0" lang="en-GB" sz="2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a:rPr>
              <a:t>Hoàn thành bảng sau</a:t>
            </a:r>
            <a:r>
              <a:rPr kumimoji="0" lang="en-GB" sz="22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endParaRPr kumimoji="0" lang="vi-VN" sz="22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12" name="Rectangle 11"/>
          <p:cNvSpPr/>
          <p:nvPr/>
        </p:nvSpPr>
        <p:spPr>
          <a:xfrm>
            <a:off x="603785" y="1528319"/>
            <a:ext cx="3212289"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0070C0"/>
                </a:solidFill>
                <a:effectLst/>
                <a:uLnTx/>
                <a:uFillTx/>
                <a:latin typeface="Arial"/>
                <a:cs typeface="Arial"/>
                <a:sym typeface="Arial"/>
              </a:rPr>
              <a:t>Hoạt động cặp</a:t>
            </a:r>
            <a:r>
              <a:rPr kumimoji="0" lang="en-US" sz="2400" b="1" i="0" u="none" strike="noStrike" kern="0" cap="none" spc="0" normalizeH="0" noProof="0" smtClean="0">
                <a:ln>
                  <a:noFill/>
                </a:ln>
                <a:solidFill>
                  <a:srgbClr val="0070C0"/>
                </a:solidFill>
                <a:effectLst/>
                <a:uLnTx/>
                <a:uFillTx/>
                <a:latin typeface="Arial"/>
                <a:cs typeface="Arial"/>
                <a:sym typeface="Arial"/>
              </a:rPr>
              <a:t> đôi</a:t>
            </a:r>
            <a:endParaRPr kumimoji="0" lang="en-US" sz="2400" b="1" i="0" u="none" strike="noStrike" kern="0" cap="none" spc="0" normalizeH="0" baseline="0" noProof="0">
              <a:ln>
                <a:noFill/>
              </a:ln>
              <a:solidFill>
                <a:srgbClr val="0070C0"/>
              </a:solidFill>
              <a:effectLst/>
              <a:uLnTx/>
              <a:uFillTx/>
              <a:latin typeface="Arial"/>
              <a:cs typeface="Arial"/>
              <a:sym typeface="Arial"/>
            </a:endParaRPr>
          </a:p>
        </p:txBody>
      </p:sp>
      <p:pic>
        <p:nvPicPr>
          <p:cNvPr id="14" name="Graphic 13">
            <a:extLst>
              <a:ext uri="{FF2B5EF4-FFF2-40B4-BE49-F238E27FC236}">
                <a16:creationId xmlns:a16="http://schemas.microsoft.com/office/drawing/2014/main" id="{F04B2743-4F8D-42C9-9828-F01FE22CA76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17182" y="2357376"/>
            <a:ext cx="1655672" cy="1655672"/>
          </a:xfrm>
          <a:prstGeom prst="rect">
            <a:avLst/>
          </a:prstGeom>
        </p:spPr>
      </p:pic>
    </p:spTree>
    <p:extLst>
      <p:ext uri="{BB962C8B-B14F-4D97-AF65-F5344CB8AC3E}">
        <p14:creationId xmlns:p14="http://schemas.microsoft.com/office/powerpoint/2010/main" val="279726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Google Shape;254;p2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grpSp>
        <p:nvGrpSpPr>
          <p:cNvPr id="274" name="Google Shape;274;p28"/>
          <p:cNvGrpSpPr/>
          <p:nvPr/>
        </p:nvGrpSpPr>
        <p:grpSpPr>
          <a:xfrm>
            <a:off x="7964730" y="329098"/>
            <a:ext cx="977040" cy="722851"/>
            <a:chOff x="5255200" y="3006475"/>
            <a:chExt cx="511700" cy="378575"/>
          </a:xfrm>
        </p:grpSpPr>
        <p:sp>
          <p:nvSpPr>
            <p:cNvPr id="275" name="Google Shape;275;p28"/>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66828" y="283712"/>
            <a:ext cx="1393701" cy="805568"/>
          </a:xfrm>
          <a:prstGeom prst="rect">
            <a:avLst/>
          </a:prstGeom>
        </p:spPr>
      </p:pic>
      <p:sp>
        <p:nvSpPr>
          <p:cNvPr id="13" name="Rectangle 1"/>
          <p:cNvSpPr>
            <a:spLocks noChangeArrowheads="1"/>
          </p:cNvSpPr>
          <p:nvPr/>
        </p:nvSpPr>
        <p:spPr bwMode="auto">
          <a:xfrm>
            <a:off x="1934334" y="550873"/>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smtClean="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Bảng</a:t>
            </a:r>
            <a:r>
              <a:rPr kumimoji="0" lang="en-US" altLang="en-US" sz="2400" b="1" i="1" u="none" strike="noStrike" cap="none" normalizeH="0" smtClean="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400" b="1" i="1" u="none" strike="noStrike" cap="none" normalizeH="0" baseline="0" smtClean="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kết quả đo </a:t>
            </a:r>
            <a:r>
              <a:rPr kumimoji="0" lang="en-US" altLang="en-US" sz="2400" b="1" i="1" u="none" strike="noStrike" cap="none" normalizeH="0" baseline="0" smtClean="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thời</a:t>
            </a:r>
            <a:r>
              <a:rPr kumimoji="0" lang="en-US" altLang="en-US" sz="2400" b="1" i="1" u="none" strike="noStrike" cap="none" normalizeH="0" smtClean="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gian</a:t>
            </a:r>
            <a:endParaRPr kumimoji="0" lang="en-US" altLang="en-US" sz="2400" b="0" i="1" u="none" strike="noStrike" cap="none" normalizeH="0" baseline="0" smtClean="0">
              <a:ln>
                <a:noFill/>
              </a:ln>
              <a:solidFill>
                <a:srgbClr val="FF0000"/>
              </a:solidFill>
              <a:effectLst/>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1488736362"/>
                  </p:ext>
                </p:extLst>
              </p:nvPr>
            </p:nvGraphicFramePr>
            <p:xfrm>
              <a:off x="431907" y="1384294"/>
              <a:ext cx="8473006" cy="3124393"/>
            </p:xfrm>
            <a:graphic>
              <a:graphicData uri="http://schemas.openxmlformats.org/drawingml/2006/table">
                <a:tbl>
                  <a:tblPr firstRow="1" firstCol="1" bandRow="1">
                    <a:tableStyleId>{00A15C55-8517-42AA-B614-E9B94910E393}</a:tableStyleId>
                  </a:tblPr>
                  <a:tblGrid>
                    <a:gridCol w="900595">
                      <a:extLst>
                        <a:ext uri="{9D8B030D-6E8A-4147-A177-3AD203B41FA5}">
                          <a16:colId xmlns:a16="http://schemas.microsoft.com/office/drawing/2014/main" val="2725109105"/>
                        </a:ext>
                      </a:extLst>
                    </a:gridCol>
                    <a:gridCol w="1023419">
                      <a:extLst>
                        <a:ext uri="{9D8B030D-6E8A-4147-A177-3AD203B41FA5}">
                          <a16:colId xmlns:a16="http://schemas.microsoft.com/office/drawing/2014/main" val="2966526258"/>
                        </a:ext>
                      </a:extLst>
                    </a:gridCol>
                    <a:gridCol w="764482">
                      <a:extLst>
                        <a:ext uri="{9D8B030D-6E8A-4147-A177-3AD203B41FA5}">
                          <a16:colId xmlns:a16="http://schemas.microsoft.com/office/drawing/2014/main" val="1394278088"/>
                        </a:ext>
                      </a:extLst>
                    </a:gridCol>
                    <a:gridCol w="813803">
                      <a:extLst>
                        <a:ext uri="{9D8B030D-6E8A-4147-A177-3AD203B41FA5}">
                          <a16:colId xmlns:a16="http://schemas.microsoft.com/office/drawing/2014/main" val="2594258143"/>
                        </a:ext>
                      </a:extLst>
                    </a:gridCol>
                    <a:gridCol w="949437">
                      <a:extLst>
                        <a:ext uri="{9D8B030D-6E8A-4147-A177-3AD203B41FA5}">
                          <a16:colId xmlns:a16="http://schemas.microsoft.com/office/drawing/2014/main" val="1718990"/>
                        </a:ext>
                      </a:extLst>
                    </a:gridCol>
                    <a:gridCol w="961767">
                      <a:extLst>
                        <a:ext uri="{9D8B030D-6E8A-4147-A177-3AD203B41FA5}">
                          <a16:colId xmlns:a16="http://schemas.microsoft.com/office/drawing/2014/main" val="1384467077"/>
                        </a:ext>
                      </a:extLst>
                    </a:gridCol>
                    <a:gridCol w="975733">
                      <a:extLst>
                        <a:ext uri="{9D8B030D-6E8A-4147-A177-3AD203B41FA5}">
                          <a16:colId xmlns:a16="http://schemas.microsoft.com/office/drawing/2014/main" val="3318790456"/>
                        </a:ext>
                      </a:extLst>
                    </a:gridCol>
                    <a:gridCol w="878305">
                      <a:extLst>
                        <a:ext uri="{9D8B030D-6E8A-4147-A177-3AD203B41FA5}">
                          <a16:colId xmlns:a16="http://schemas.microsoft.com/office/drawing/2014/main" val="2877860708"/>
                        </a:ext>
                      </a:extLst>
                    </a:gridCol>
                    <a:gridCol w="1205465">
                      <a:extLst>
                        <a:ext uri="{9D8B030D-6E8A-4147-A177-3AD203B41FA5}">
                          <a16:colId xmlns:a16="http://schemas.microsoft.com/office/drawing/2014/main" val="144574415"/>
                        </a:ext>
                      </a:extLst>
                    </a:gridCol>
                  </a:tblGrid>
                  <a:tr h="850378">
                    <a:tc rowSpan="2">
                      <a:txBody>
                        <a:bodyPr/>
                        <a:lstStyle/>
                        <a:p>
                          <a:pPr algn="ctr">
                            <a:spcAft>
                              <a:spcPts val="0"/>
                            </a:spcAft>
                          </a:pPr>
                          <a:r>
                            <a:rPr lang="en-US" sz="2100">
                              <a:effectLst/>
                            </a:rPr>
                            <a:t>Đối </a:t>
                          </a:r>
                          <a:r>
                            <a:rPr lang="en-US" sz="2100" smtClean="0">
                              <a:effectLst/>
                            </a:rPr>
                            <a:t>tượng </a:t>
                          </a:r>
                          <a:r>
                            <a:rPr lang="en-US" sz="2100">
                              <a:effectLst/>
                            </a:rPr>
                            <a:t>cần đo</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spcAft>
                              <a:spcPts val="0"/>
                            </a:spcAft>
                          </a:pPr>
                          <a:r>
                            <a:rPr lang="en-US" sz="2100">
                              <a:effectLst/>
                            </a:rPr>
                            <a:t>Thời gian ước lượng (s)</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spcAft>
                              <a:spcPts val="0"/>
                            </a:spcAft>
                          </a:pPr>
                          <a:r>
                            <a:rPr lang="en-US" sz="2100">
                              <a:effectLst/>
                            </a:rPr>
                            <a:t>Chọn dụng cụ đo thời gian</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gridSpan="4">
                      <a:txBody>
                        <a:bodyPr/>
                        <a:lstStyle/>
                        <a:p>
                          <a:pPr algn="ctr">
                            <a:spcAft>
                              <a:spcPts val="0"/>
                            </a:spcAft>
                          </a:pPr>
                          <a:r>
                            <a:rPr lang="en-US" sz="2100">
                              <a:effectLst/>
                            </a:rPr>
                            <a:t>Kết quả đo (s)</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50810371"/>
                      </a:ext>
                    </a:extLst>
                  </a:tr>
                  <a:tr h="1338707">
                    <a:tc vMerge="1">
                      <a:txBody>
                        <a:bodyPr/>
                        <a:lstStyle/>
                        <a:p>
                          <a:endParaRPr lang="en-US"/>
                        </a:p>
                      </a:txBody>
                      <a:tcPr/>
                    </a:tc>
                    <a:tc vMerge="1">
                      <a:txBody>
                        <a:bodyPr/>
                        <a:lstStyle/>
                        <a:p>
                          <a:endParaRPr lang="en-US"/>
                        </a:p>
                      </a:txBody>
                      <a:tcPr/>
                    </a:tc>
                    <a:tc>
                      <a:txBody>
                        <a:bodyPr/>
                        <a:lstStyle/>
                        <a:p>
                          <a:pPr algn="ctr">
                            <a:spcAft>
                              <a:spcPts val="0"/>
                            </a:spcAft>
                          </a:pPr>
                          <a:r>
                            <a:rPr lang="en-US" sz="2100">
                              <a:effectLst/>
                            </a:rPr>
                            <a:t>Tên dụng cụ đo</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GHĐ</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ĐCNN</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Lần </a:t>
                          </a:r>
                          <a:r>
                            <a:rPr lang="en-US" sz="2100" smtClean="0">
                              <a:effectLst/>
                            </a:rPr>
                            <a:t>1:</a:t>
                          </a:r>
                        </a:p>
                        <a:p>
                          <a:pPr algn="ctr">
                            <a:spcAft>
                              <a:spcPts val="0"/>
                            </a:spcAft>
                          </a:pPr>
                          <a:r>
                            <a:rPr lang="en-US" sz="2100" smtClean="0">
                              <a:effectLst/>
                            </a:rPr>
                            <a:t>t</a:t>
                          </a:r>
                          <a:r>
                            <a:rPr lang="en-US" sz="2100" baseline="-25000" smtClean="0">
                              <a:effectLst/>
                            </a:rPr>
                            <a:t>1</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Lần </a:t>
                          </a:r>
                          <a:r>
                            <a:rPr lang="en-US" sz="2100">
                              <a:effectLst/>
                            </a:rPr>
                            <a:t>2</a:t>
                          </a:r>
                          <a:r>
                            <a:rPr lang="en-US" sz="2100" smtClean="0">
                              <a:effectLst/>
                            </a:rPr>
                            <a:t>:</a:t>
                          </a:r>
                        </a:p>
                        <a:p>
                          <a:pPr algn="ctr">
                            <a:spcAft>
                              <a:spcPts val="0"/>
                            </a:spcAft>
                          </a:pPr>
                          <a:r>
                            <a:rPr lang="en-US" sz="2100" smtClean="0">
                              <a:effectLst/>
                            </a:rPr>
                            <a:t>t</a:t>
                          </a:r>
                          <a:r>
                            <a:rPr lang="en-US" sz="2100" baseline="-25000" smtClean="0">
                              <a:effectLst/>
                            </a:rPr>
                            <a:t>2</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Lần </a:t>
                          </a:r>
                          <a:r>
                            <a:rPr lang="en-US" sz="2100">
                              <a:effectLst/>
                            </a:rPr>
                            <a:t>3</a:t>
                          </a:r>
                          <a:r>
                            <a:rPr lang="en-US" sz="2100" smtClean="0">
                              <a:effectLst/>
                            </a:rPr>
                            <a:t>:</a:t>
                          </a:r>
                        </a:p>
                        <a:p>
                          <a:pPr algn="ctr">
                            <a:spcAft>
                              <a:spcPts val="0"/>
                            </a:spcAft>
                          </a:pPr>
                          <a:r>
                            <a:rPr lang="en-US" sz="2100" smtClean="0">
                              <a:effectLst/>
                            </a:rPr>
                            <a:t> </a:t>
                          </a:r>
                          <a:r>
                            <a:rPr lang="en-US" sz="2100">
                              <a:effectLst/>
                            </a:rPr>
                            <a:t>t</a:t>
                          </a:r>
                          <a:r>
                            <a:rPr lang="en-US" sz="2100" baseline="-25000">
                              <a:effectLst/>
                            </a:rPr>
                            <a:t>3</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smtClean="0">
                              <a:effectLst/>
                            </a:rPr>
                            <a:t>t = </a:t>
                          </a:r>
                          <a14:m>
                            <m:oMath xmlns:m="http://schemas.openxmlformats.org/officeDocument/2006/math">
                              <m:f>
                                <m:fPr>
                                  <m:ctrlPr>
                                    <a:rPr lang="en-US" sz="2100">
                                      <a:effectLst/>
                                    </a:rPr>
                                  </m:ctrlPr>
                                </m:fPr>
                                <m:num>
                                  <m:r>
                                    <m:rPr>
                                      <m:sty m:val="p"/>
                                    </m:rPr>
                                    <a:rPr lang="en-US" sz="2100">
                                      <a:effectLst/>
                                    </a:rPr>
                                    <m:t>t</m:t>
                                  </m:r>
                                  <m:r>
                                    <a:rPr lang="en-US" sz="2100" baseline="-25000">
                                      <a:effectLst/>
                                    </a:rPr>
                                    <m:t>1+</m:t>
                                  </m:r>
                                  <m:r>
                                    <m:rPr>
                                      <m:sty m:val="p"/>
                                    </m:rPr>
                                    <a:rPr lang="en-US" sz="2100">
                                      <a:effectLst/>
                                    </a:rPr>
                                    <m:t>t</m:t>
                                  </m:r>
                                  <m:r>
                                    <a:rPr lang="en-US" sz="2100" baseline="-25000">
                                      <a:effectLst/>
                                    </a:rPr>
                                    <m:t>2+</m:t>
                                  </m:r>
                                  <m:r>
                                    <m:rPr>
                                      <m:sty m:val="p"/>
                                    </m:rPr>
                                    <a:rPr lang="en-US" sz="2100" baseline="-25000">
                                      <a:effectLst/>
                                    </a:rPr>
                                    <m:t>t</m:t>
                                  </m:r>
                                  <m:r>
                                    <a:rPr lang="en-US" sz="2100" baseline="-25000">
                                      <a:effectLst/>
                                    </a:rPr>
                                    <m:t>3</m:t>
                                  </m:r>
                                </m:num>
                                <m:den>
                                  <m:r>
                                    <a:rPr lang="en-US" sz="2100">
                                      <a:effectLst/>
                                    </a:rPr>
                                    <m:t>3</m:t>
                                  </m:r>
                                </m:den>
                              </m:f>
                            </m:oMath>
                          </a14:m>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4991764"/>
                      </a:ext>
                    </a:extLst>
                  </a:tr>
                  <a:tr h="510118">
                    <a:tc>
                      <a:txBody>
                        <a:bodyPr/>
                        <a:lstStyle/>
                        <a:p>
                          <a:pPr algn="ctr">
                            <a:spcAft>
                              <a:spcPts val="0"/>
                            </a:spcAft>
                          </a:pPr>
                          <a:r>
                            <a:rPr lang="en-US" sz="2100">
                              <a:effectLst/>
                            </a:rPr>
                            <a:t>Bạn 1</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888877"/>
                      </a:ext>
                    </a:extLst>
                  </a:tr>
                  <a:tr h="425190">
                    <a:tc>
                      <a:txBody>
                        <a:bodyPr/>
                        <a:lstStyle/>
                        <a:p>
                          <a:pPr algn="ctr">
                            <a:spcAft>
                              <a:spcPts val="0"/>
                            </a:spcAft>
                          </a:pPr>
                          <a:r>
                            <a:rPr lang="en-US" sz="2100">
                              <a:effectLst/>
                            </a:rPr>
                            <a:t>Bạn 2</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529436"/>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1488736362"/>
                  </p:ext>
                </p:extLst>
              </p:nvPr>
            </p:nvGraphicFramePr>
            <p:xfrm>
              <a:off x="431907" y="1384294"/>
              <a:ext cx="8473006" cy="3124393"/>
            </p:xfrm>
            <a:graphic>
              <a:graphicData uri="http://schemas.openxmlformats.org/drawingml/2006/table">
                <a:tbl>
                  <a:tblPr firstRow="1" firstCol="1" bandRow="1">
                    <a:tableStyleId>{00A15C55-8517-42AA-B614-E9B94910E393}</a:tableStyleId>
                  </a:tblPr>
                  <a:tblGrid>
                    <a:gridCol w="900595">
                      <a:extLst>
                        <a:ext uri="{9D8B030D-6E8A-4147-A177-3AD203B41FA5}">
                          <a16:colId xmlns:a16="http://schemas.microsoft.com/office/drawing/2014/main" val="2725109105"/>
                        </a:ext>
                      </a:extLst>
                    </a:gridCol>
                    <a:gridCol w="1023419">
                      <a:extLst>
                        <a:ext uri="{9D8B030D-6E8A-4147-A177-3AD203B41FA5}">
                          <a16:colId xmlns:a16="http://schemas.microsoft.com/office/drawing/2014/main" val="2966526258"/>
                        </a:ext>
                      </a:extLst>
                    </a:gridCol>
                    <a:gridCol w="764482">
                      <a:extLst>
                        <a:ext uri="{9D8B030D-6E8A-4147-A177-3AD203B41FA5}">
                          <a16:colId xmlns:a16="http://schemas.microsoft.com/office/drawing/2014/main" val="1394278088"/>
                        </a:ext>
                      </a:extLst>
                    </a:gridCol>
                    <a:gridCol w="813803">
                      <a:extLst>
                        <a:ext uri="{9D8B030D-6E8A-4147-A177-3AD203B41FA5}">
                          <a16:colId xmlns:a16="http://schemas.microsoft.com/office/drawing/2014/main" val="2594258143"/>
                        </a:ext>
                      </a:extLst>
                    </a:gridCol>
                    <a:gridCol w="949437">
                      <a:extLst>
                        <a:ext uri="{9D8B030D-6E8A-4147-A177-3AD203B41FA5}">
                          <a16:colId xmlns:a16="http://schemas.microsoft.com/office/drawing/2014/main" val="1718990"/>
                        </a:ext>
                      </a:extLst>
                    </a:gridCol>
                    <a:gridCol w="961767">
                      <a:extLst>
                        <a:ext uri="{9D8B030D-6E8A-4147-A177-3AD203B41FA5}">
                          <a16:colId xmlns:a16="http://schemas.microsoft.com/office/drawing/2014/main" val="1384467077"/>
                        </a:ext>
                      </a:extLst>
                    </a:gridCol>
                    <a:gridCol w="975733">
                      <a:extLst>
                        <a:ext uri="{9D8B030D-6E8A-4147-A177-3AD203B41FA5}">
                          <a16:colId xmlns:a16="http://schemas.microsoft.com/office/drawing/2014/main" val="3318790456"/>
                        </a:ext>
                      </a:extLst>
                    </a:gridCol>
                    <a:gridCol w="878305">
                      <a:extLst>
                        <a:ext uri="{9D8B030D-6E8A-4147-A177-3AD203B41FA5}">
                          <a16:colId xmlns:a16="http://schemas.microsoft.com/office/drawing/2014/main" val="2877860708"/>
                        </a:ext>
                      </a:extLst>
                    </a:gridCol>
                    <a:gridCol w="1205465">
                      <a:extLst>
                        <a:ext uri="{9D8B030D-6E8A-4147-A177-3AD203B41FA5}">
                          <a16:colId xmlns:a16="http://schemas.microsoft.com/office/drawing/2014/main" val="144574415"/>
                        </a:ext>
                      </a:extLst>
                    </a:gridCol>
                  </a:tblGrid>
                  <a:tr h="850378">
                    <a:tc rowSpan="2">
                      <a:txBody>
                        <a:bodyPr/>
                        <a:lstStyle/>
                        <a:p>
                          <a:pPr algn="ctr">
                            <a:spcAft>
                              <a:spcPts val="0"/>
                            </a:spcAft>
                          </a:pPr>
                          <a:r>
                            <a:rPr lang="en-US" sz="2100">
                              <a:effectLst/>
                            </a:rPr>
                            <a:t>Đối </a:t>
                          </a:r>
                          <a:r>
                            <a:rPr lang="en-US" sz="2100" smtClean="0">
                              <a:effectLst/>
                            </a:rPr>
                            <a:t>tượng </a:t>
                          </a:r>
                          <a:r>
                            <a:rPr lang="en-US" sz="2100">
                              <a:effectLst/>
                            </a:rPr>
                            <a:t>cần đo</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spcAft>
                              <a:spcPts val="0"/>
                            </a:spcAft>
                          </a:pPr>
                          <a:r>
                            <a:rPr lang="en-US" sz="2100">
                              <a:effectLst/>
                            </a:rPr>
                            <a:t>Thời gian ước lượng (s)</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spcAft>
                              <a:spcPts val="0"/>
                            </a:spcAft>
                          </a:pPr>
                          <a:r>
                            <a:rPr lang="en-US" sz="2100">
                              <a:effectLst/>
                            </a:rPr>
                            <a:t>Chọn dụng cụ đo thời gian</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gridSpan="4">
                      <a:txBody>
                        <a:bodyPr/>
                        <a:lstStyle/>
                        <a:p>
                          <a:pPr algn="ctr">
                            <a:spcAft>
                              <a:spcPts val="0"/>
                            </a:spcAft>
                          </a:pPr>
                          <a:r>
                            <a:rPr lang="en-US" sz="2100">
                              <a:effectLst/>
                            </a:rPr>
                            <a:t>Kết quả đo (s)</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50810371"/>
                      </a:ext>
                    </a:extLst>
                  </a:tr>
                  <a:tr h="1338707">
                    <a:tc vMerge="1">
                      <a:txBody>
                        <a:bodyPr/>
                        <a:lstStyle/>
                        <a:p>
                          <a:endParaRPr lang="en-US"/>
                        </a:p>
                      </a:txBody>
                      <a:tcPr/>
                    </a:tc>
                    <a:tc vMerge="1">
                      <a:txBody>
                        <a:bodyPr/>
                        <a:lstStyle/>
                        <a:p>
                          <a:endParaRPr lang="en-US"/>
                        </a:p>
                      </a:txBody>
                      <a:tcPr/>
                    </a:tc>
                    <a:tc>
                      <a:txBody>
                        <a:bodyPr/>
                        <a:lstStyle/>
                        <a:p>
                          <a:pPr algn="ctr">
                            <a:spcAft>
                              <a:spcPts val="0"/>
                            </a:spcAft>
                          </a:pPr>
                          <a:r>
                            <a:rPr lang="en-US" sz="2100">
                              <a:effectLst/>
                            </a:rPr>
                            <a:t>Tên dụng cụ đo</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GHĐ</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ĐCNN</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Lần </a:t>
                          </a:r>
                          <a:r>
                            <a:rPr lang="en-US" sz="2100" smtClean="0">
                              <a:effectLst/>
                            </a:rPr>
                            <a:t>1:</a:t>
                          </a:r>
                        </a:p>
                        <a:p>
                          <a:pPr algn="ctr">
                            <a:spcAft>
                              <a:spcPts val="0"/>
                            </a:spcAft>
                          </a:pPr>
                          <a:r>
                            <a:rPr lang="en-US" sz="2100" smtClean="0">
                              <a:effectLst/>
                            </a:rPr>
                            <a:t>t</a:t>
                          </a:r>
                          <a:r>
                            <a:rPr lang="en-US" sz="2100" baseline="-25000" smtClean="0">
                              <a:effectLst/>
                            </a:rPr>
                            <a:t>1</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Lần </a:t>
                          </a:r>
                          <a:r>
                            <a:rPr lang="en-US" sz="2100">
                              <a:effectLst/>
                            </a:rPr>
                            <a:t>2</a:t>
                          </a:r>
                          <a:r>
                            <a:rPr lang="en-US" sz="2100" smtClean="0">
                              <a:effectLst/>
                            </a:rPr>
                            <a:t>:</a:t>
                          </a:r>
                        </a:p>
                        <a:p>
                          <a:pPr algn="ctr">
                            <a:spcAft>
                              <a:spcPts val="0"/>
                            </a:spcAft>
                          </a:pPr>
                          <a:r>
                            <a:rPr lang="en-US" sz="2100" smtClean="0">
                              <a:effectLst/>
                            </a:rPr>
                            <a:t>t</a:t>
                          </a:r>
                          <a:r>
                            <a:rPr lang="en-US" sz="2100" baseline="-25000" smtClean="0">
                              <a:effectLst/>
                            </a:rPr>
                            <a:t>2</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Lần </a:t>
                          </a:r>
                          <a:r>
                            <a:rPr lang="en-US" sz="2100">
                              <a:effectLst/>
                            </a:rPr>
                            <a:t>3</a:t>
                          </a:r>
                          <a:r>
                            <a:rPr lang="en-US" sz="2100" smtClean="0">
                              <a:effectLst/>
                            </a:rPr>
                            <a:t>:</a:t>
                          </a:r>
                        </a:p>
                        <a:p>
                          <a:pPr algn="ctr">
                            <a:spcAft>
                              <a:spcPts val="0"/>
                            </a:spcAft>
                          </a:pPr>
                          <a:r>
                            <a:rPr lang="en-US" sz="2100" smtClean="0">
                              <a:effectLst/>
                            </a:rPr>
                            <a:t> </a:t>
                          </a:r>
                          <a:r>
                            <a:rPr lang="en-US" sz="2100">
                              <a:effectLst/>
                            </a:rPr>
                            <a:t>t</a:t>
                          </a:r>
                          <a:r>
                            <a:rPr lang="en-US" sz="2100" baseline="-25000">
                              <a:effectLst/>
                            </a:rPr>
                            <a:t>3</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6"/>
                          <a:stretch>
                            <a:fillRect l="-603030" t="-64384" r="-2020" b="-78082"/>
                          </a:stretch>
                        </a:blipFill>
                      </a:tcPr>
                    </a:tc>
                    <a:extLst>
                      <a:ext uri="{0D108BD9-81ED-4DB2-BD59-A6C34878D82A}">
                        <a16:rowId xmlns:a16="http://schemas.microsoft.com/office/drawing/2014/main" val="754991764"/>
                      </a:ext>
                    </a:extLst>
                  </a:tr>
                  <a:tr h="510118">
                    <a:tc>
                      <a:txBody>
                        <a:bodyPr/>
                        <a:lstStyle/>
                        <a:p>
                          <a:pPr algn="ctr">
                            <a:spcAft>
                              <a:spcPts val="0"/>
                            </a:spcAft>
                          </a:pPr>
                          <a:r>
                            <a:rPr lang="en-US" sz="2100">
                              <a:effectLst/>
                            </a:rPr>
                            <a:t>Bạn 1</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888877"/>
                      </a:ext>
                    </a:extLst>
                  </a:tr>
                  <a:tr h="425190">
                    <a:tc>
                      <a:txBody>
                        <a:bodyPr/>
                        <a:lstStyle/>
                        <a:p>
                          <a:pPr algn="ctr">
                            <a:spcAft>
                              <a:spcPts val="0"/>
                            </a:spcAft>
                          </a:pPr>
                          <a:r>
                            <a:rPr lang="en-US" sz="2100">
                              <a:effectLst/>
                            </a:rPr>
                            <a:t>Bạn 2</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2100">
                              <a:effectLst/>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529436"/>
                      </a:ext>
                    </a:extLst>
                  </a:tr>
                </a:tbl>
              </a:graphicData>
            </a:graphic>
          </p:graphicFrame>
        </mc:Fallback>
      </mc:AlternateContent>
    </p:spTree>
    <p:extLst>
      <p:ext uri="{BB962C8B-B14F-4D97-AF65-F5344CB8AC3E}">
        <p14:creationId xmlns:p14="http://schemas.microsoft.com/office/powerpoint/2010/main" val="60426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49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
                                        </p:tgtEl>
                                      </p:cBhvr>
                                    </p:cmd>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a:spLocks noGrp="1"/>
          </p:cNvSpPr>
          <p:nvPr>
            <p:ph type="body" idx="1"/>
          </p:nvPr>
        </p:nvSpPr>
        <p:spPr>
          <a:xfrm>
            <a:off x="685800" y="1698171"/>
            <a:ext cx="7918599" cy="2892129"/>
          </a:xfrm>
          <a:prstGeom prst="rect">
            <a:avLst/>
          </a:prstGeom>
        </p:spPr>
        <p:txBody>
          <a:bodyPr spcFirstLastPara="1" wrap="square" lIns="91425" tIns="91425" rIns="91425" bIns="91425" anchor="ctr" anchorCtr="0">
            <a:noAutofit/>
          </a:bodyPr>
          <a:lstStyle/>
          <a:p>
            <a:pPr marL="625475" lvl="0" indent="-625475" algn="just">
              <a:lnSpc>
                <a:spcPct val="120000"/>
              </a:lnSpc>
              <a:spcAft>
                <a:spcPts val="600"/>
              </a:spcAft>
              <a:buFont typeface="Wingdings" panose="05000000000000000000" pitchFamily="2" charset="2"/>
              <a:buChar char="q"/>
            </a:pPr>
            <a:r>
              <a:rPr lang="en-US" sz="2300" b="1">
                <a:latin typeface="Arial" panose="020B0604020202020204" pitchFamily="34" charset="0"/>
                <a:ea typeface="Calibri" panose="020F0502020204030204" pitchFamily="34" charset="0"/>
                <a:cs typeface="Arial" panose="020B0604020202020204" pitchFamily="34" charset="0"/>
              </a:rPr>
              <a:t>Bước 1: </a:t>
            </a:r>
            <a:r>
              <a:rPr lang="en-US" sz="2300">
                <a:latin typeface="Arial" panose="020B0604020202020204" pitchFamily="34" charset="0"/>
                <a:ea typeface="Calibri" panose="020F0502020204030204" pitchFamily="34" charset="0"/>
                <a:cs typeface="Arial" panose="020B0604020202020204" pitchFamily="34" charset="0"/>
              </a:rPr>
              <a:t>Ước lượng khoảng thời gian cần đo.</a:t>
            </a:r>
          </a:p>
          <a:p>
            <a:pPr marL="625475" lvl="0" indent="-625475" algn="just">
              <a:lnSpc>
                <a:spcPct val="120000"/>
              </a:lnSpc>
              <a:spcAft>
                <a:spcPts val="600"/>
              </a:spcAft>
              <a:buFont typeface="Wingdings" panose="05000000000000000000" pitchFamily="2" charset="2"/>
              <a:buChar char="q"/>
            </a:pPr>
            <a:r>
              <a:rPr lang="en-US" sz="2300" b="1">
                <a:latin typeface="Arial" panose="020B0604020202020204" pitchFamily="34" charset="0"/>
                <a:ea typeface="Calibri" panose="020F0502020204030204" pitchFamily="34" charset="0"/>
                <a:cs typeface="Arial" panose="020B0604020202020204" pitchFamily="34" charset="0"/>
              </a:rPr>
              <a:t>Bước 2: </a:t>
            </a:r>
            <a:r>
              <a:rPr lang="en-US" sz="2300">
                <a:latin typeface="Arial" panose="020B0604020202020204" pitchFamily="34" charset="0"/>
                <a:ea typeface="Calibri" panose="020F0502020204030204" pitchFamily="34" charset="0"/>
                <a:cs typeface="Arial" panose="020B0604020202020204" pitchFamily="34" charset="0"/>
              </a:rPr>
              <a:t>Chọn đồng hồ phù hợp.</a:t>
            </a:r>
          </a:p>
          <a:p>
            <a:pPr marL="625475" lvl="0" indent="-625475" algn="just">
              <a:lnSpc>
                <a:spcPct val="120000"/>
              </a:lnSpc>
              <a:spcAft>
                <a:spcPts val="600"/>
              </a:spcAft>
              <a:buFont typeface="Wingdings" panose="05000000000000000000" pitchFamily="2" charset="2"/>
              <a:buChar char="q"/>
            </a:pPr>
            <a:r>
              <a:rPr lang="en-US" sz="2300" b="1">
                <a:latin typeface="Arial" panose="020B0604020202020204" pitchFamily="34" charset="0"/>
                <a:ea typeface="Calibri" panose="020F0502020204030204" pitchFamily="34" charset="0"/>
                <a:cs typeface="Arial" panose="020B0604020202020204" pitchFamily="34" charset="0"/>
              </a:rPr>
              <a:t>Bước 3: </a:t>
            </a:r>
            <a:r>
              <a:rPr lang="en-US" sz="2300">
                <a:latin typeface="Arial" panose="020B0604020202020204" pitchFamily="34" charset="0"/>
                <a:ea typeface="Calibri" panose="020F0502020204030204" pitchFamily="34" charset="0"/>
                <a:cs typeface="Arial" panose="020B0604020202020204" pitchFamily="34" charset="0"/>
              </a:rPr>
              <a:t>Hiệu chỉnh đồng hồ đúng cách trước khi đo.</a:t>
            </a:r>
          </a:p>
          <a:p>
            <a:pPr marL="625475" lvl="0" indent="-625475" algn="just">
              <a:lnSpc>
                <a:spcPct val="120000"/>
              </a:lnSpc>
              <a:spcAft>
                <a:spcPts val="600"/>
              </a:spcAft>
              <a:buFont typeface="Wingdings" panose="05000000000000000000" pitchFamily="2" charset="2"/>
              <a:buChar char="q"/>
            </a:pPr>
            <a:r>
              <a:rPr lang="en-US" sz="2300" b="1">
                <a:latin typeface="Arial" panose="020B0604020202020204" pitchFamily="34" charset="0"/>
                <a:ea typeface="Calibri" panose="020F0502020204030204" pitchFamily="34" charset="0"/>
                <a:cs typeface="Arial" panose="020B0604020202020204" pitchFamily="34" charset="0"/>
              </a:rPr>
              <a:t>Bước 4: </a:t>
            </a:r>
            <a:r>
              <a:rPr lang="en-US" sz="2300">
                <a:latin typeface="Arial" panose="020B0604020202020204" pitchFamily="34" charset="0"/>
                <a:ea typeface="Calibri" panose="020F0502020204030204" pitchFamily="34" charset="0"/>
                <a:cs typeface="Arial" panose="020B0604020202020204" pitchFamily="34" charset="0"/>
              </a:rPr>
              <a:t>Thực hiện đo thời gian bằng </a:t>
            </a:r>
            <a:r>
              <a:rPr lang="en-US" sz="2300">
                <a:latin typeface="Arial" panose="020B0604020202020204" pitchFamily="34" charset="0"/>
                <a:ea typeface="Calibri" panose="020F0502020204030204" pitchFamily="34" charset="0"/>
                <a:cs typeface="Arial" panose="020B0604020202020204" pitchFamily="34" charset="0"/>
              </a:rPr>
              <a:t>đồng </a:t>
            </a:r>
            <a:r>
              <a:rPr lang="en-US" sz="2300" smtClean="0">
                <a:latin typeface="Arial" panose="020B0604020202020204" pitchFamily="34" charset="0"/>
                <a:ea typeface="Calibri" panose="020F0502020204030204" pitchFamily="34" charset="0"/>
                <a:cs typeface="Arial" panose="020B0604020202020204" pitchFamily="34" charset="0"/>
              </a:rPr>
              <a:t>hồ.</a:t>
            </a:r>
          </a:p>
          <a:p>
            <a:pPr marL="625475" lvl="0" indent="-625475" algn="just">
              <a:lnSpc>
                <a:spcPct val="120000"/>
              </a:lnSpc>
              <a:spcAft>
                <a:spcPts val="600"/>
              </a:spcAft>
              <a:buFont typeface="Wingdings" panose="05000000000000000000" pitchFamily="2" charset="2"/>
              <a:buChar char="q"/>
            </a:pPr>
            <a:r>
              <a:rPr lang="en-US" sz="2300" b="1" smtClean="0">
                <a:latin typeface="Arial" panose="020B0604020202020204" pitchFamily="34" charset="0"/>
                <a:ea typeface="Calibri" panose="020F0502020204030204" pitchFamily="34" charset="0"/>
                <a:cs typeface="Arial" panose="020B0604020202020204" pitchFamily="34" charset="0"/>
              </a:rPr>
              <a:t>Bước </a:t>
            </a:r>
            <a:r>
              <a:rPr lang="en-US" sz="2300" b="1">
                <a:latin typeface="Arial" panose="020B0604020202020204" pitchFamily="34" charset="0"/>
                <a:ea typeface="Calibri" panose="020F0502020204030204" pitchFamily="34" charset="0"/>
                <a:cs typeface="Arial" panose="020B0604020202020204" pitchFamily="34" charset="0"/>
              </a:rPr>
              <a:t>5: </a:t>
            </a:r>
            <a:r>
              <a:rPr lang="en-US" sz="2300">
                <a:latin typeface="Arial" panose="020B0604020202020204" pitchFamily="34" charset="0"/>
                <a:ea typeface="Calibri" panose="020F0502020204030204" pitchFamily="34" charset="0"/>
                <a:cs typeface="Arial" panose="020B0604020202020204" pitchFamily="34" charset="0"/>
              </a:rPr>
              <a:t>Đọc và ghi kết quả mỗi </a:t>
            </a:r>
            <a:r>
              <a:rPr lang="en-US" sz="2300">
                <a:latin typeface="Arial" panose="020B0604020202020204" pitchFamily="34" charset="0"/>
                <a:ea typeface="Calibri" panose="020F0502020204030204" pitchFamily="34" charset="0"/>
                <a:cs typeface="Arial" panose="020B0604020202020204" pitchFamily="34" charset="0"/>
              </a:rPr>
              <a:t>lần </a:t>
            </a:r>
            <a:r>
              <a:rPr lang="en-US" sz="2300" smtClean="0">
                <a:latin typeface="Arial" panose="020B0604020202020204" pitchFamily="34" charset="0"/>
                <a:ea typeface="Calibri" panose="020F0502020204030204" pitchFamily="34" charset="0"/>
                <a:cs typeface="Arial" panose="020B0604020202020204" pitchFamily="34" charset="0"/>
              </a:rPr>
              <a:t>đo</a:t>
            </a:r>
            <a:endParaRPr lang="en-US" sz="2300">
              <a:latin typeface="Arial" panose="020B0604020202020204" pitchFamily="34" charset="0"/>
              <a:cs typeface="Arial" panose="020B0604020202020204" pitchFamily="34" charset="0"/>
            </a:endParaRPr>
          </a:p>
        </p:txBody>
      </p:sp>
      <p:sp>
        <p:nvSpPr>
          <p:cNvPr id="96" name="Google Shape;96;p1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3" name="Rectangle 2"/>
          <p:cNvSpPr/>
          <p:nvPr/>
        </p:nvSpPr>
        <p:spPr>
          <a:xfrm>
            <a:off x="1084214" y="412706"/>
            <a:ext cx="7520185" cy="937949"/>
          </a:xfrm>
          <a:prstGeom prst="rect">
            <a:avLst/>
          </a:prstGeom>
        </p:spPr>
        <p:txBody>
          <a:bodyPr wrap="square">
            <a:spAutoFit/>
          </a:bodyPr>
          <a:lstStyle/>
          <a:p>
            <a:pPr algn="just">
              <a:lnSpc>
                <a:spcPct val="120000"/>
              </a:lnSpc>
              <a:spcBef>
                <a:spcPts val="600"/>
              </a:spcBef>
              <a:spcAft>
                <a:spcPts val="600"/>
              </a:spcAft>
            </a:pPr>
            <a:r>
              <a:rPr lang="en-US" sz="2400" b="1">
                <a:solidFill>
                  <a:schemeClr val="bg1"/>
                </a:solidFill>
                <a:latin typeface="Arial" panose="020B0604020202020204" pitchFamily="34" charset="0"/>
                <a:ea typeface="Calibri" panose="020F0502020204030204" pitchFamily="34" charset="0"/>
                <a:cs typeface="Arial" panose="020B0604020202020204" pitchFamily="34" charset="0"/>
              </a:rPr>
              <a:t>Khi </a:t>
            </a:r>
            <a:r>
              <a:rPr lang="en-US" sz="2400" b="1" smtClean="0">
                <a:solidFill>
                  <a:schemeClr val="bg1"/>
                </a:solidFill>
                <a:latin typeface="Arial" panose="020B0604020202020204" pitchFamily="34" charset="0"/>
                <a:ea typeface="Calibri" panose="020F0502020204030204" pitchFamily="34" charset="0"/>
                <a:cs typeface="Arial" panose="020B0604020202020204" pitchFamily="34" charset="0"/>
              </a:rPr>
              <a:t>đo thời gian thực hiện một hoạt động, ta cần thực hiện các bước sau:</a:t>
            </a:r>
            <a:endParaRPr lang="en-US" sz="24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3213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animEffect transition="in" filter="barn(inVertical)">
                                      <p:cBhvr>
                                        <p:cTn id="7" dur="500"/>
                                        <p:tgtEl>
                                          <p:spTgt spid="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5">
                                            <p:txEl>
                                              <p:pRg st="1" end="1"/>
                                            </p:txEl>
                                          </p:spTgt>
                                        </p:tgtEl>
                                        <p:attrNameLst>
                                          <p:attrName>style.visibility</p:attrName>
                                        </p:attrNameLst>
                                      </p:cBhvr>
                                      <p:to>
                                        <p:strVal val="visible"/>
                                      </p:to>
                                    </p:set>
                                    <p:animEffect transition="in" filter="barn(inVertical)">
                                      <p:cBhvr>
                                        <p:cTn id="12" dur="500"/>
                                        <p:tgtEl>
                                          <p:spTgt spid="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5">
                                            <p:txEl>
                                              <p:pRg st="2" end="2"/>
                                            </p:txEl>
                                          </p:spTgt>
                                        </p:tgtEl>
                                        <p:attrNameLst>
                                          <p:attrName>style.visibility</p:attrName>
                                        </p:attrNameLst>
                                      </p:cBhvr>
                                      <p:to>
                                        <p:strVal val="visible"/>
                                      </p:to>
                                    </p:set>
                                    <p:animEffect transition="in" filter="barn(inVertical)">
                                      <p:cBhvr>
                                        <p:cTn id="17" dur="500"/>
                                        <p:tgtEl>
                                          <p:spTgt spid="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5">
                                            <p:txEl>
                                              <p:pRg st="3" end="3"/>
                                            </p:txEl>
                                          </p:spTgt>
                                        </p:tgtEl>
                                        <p:attrNameLst>
                                          <p:attrName>style.visibility</p:attrName>
                                        </p:attrNameLst>
                                      </p:cBhvr>
                                      <p:to>
                                        <p:strVal val="visible"/>
                                      </p:to>
                                    </p:set>
                                    <p:animEffect transition="in" filter="barn(inVertical)">
                                      <p:cBhvr>
                                        <p:cTn id="22" dur="500"/>
                                        <p:tgtEl>
                                          <p:spTgt spid="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5">
                                            <p:txEl>
                                              <p:pRg st="4" end="4"/>
                                            </p:txEl>
                                          </p:spTgt>
                                        </p:tgtEl>
                                        <p:attrNameLst>
                                          <p:attrName>style.visibility</p:attrName>
                                        </p:attrNameLst>
                                      </p:cBhvr>
                                      <p:to>
                                        <p:strVal val="visible"/>
                                      </p:to>
                                    </p:set>
                                    <p:animEffect transition="in" filter="barn(inVertical)">
                                      <p:cBhvr>
                                        <p:cTn id="27" dur="500"/>
                                        <p:tgtEl>
                                          <p:spTgt spid="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8"/>
          <p:cNvSpPr txBox="1">
            <a:spLocks noGrp="1"/>
          </p:cNvSpPr>
          <p:nvPr>
            <p:ph type="title"/>
          </p:nvPr>
        </p:nvSpPr>
        <p:spPr>
          <a:xfrm>
            <a:off x="3579225" y="480107"/>
            <a:ext cx="1541416" cy="6963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smtClean="0">
                <a:solidFill>
                  <a:srgbClr val="FF0000"/>
                </a:solidFill>
                <a:latin typeface="Arial" panose="020B0604020202020204" pitchFamily="34" charset="0"/>
                <a:cs typeface="Arial" panose="020B0604020202020204" pitchFamily="34" charset="0"/>
              </a:rPr>
              <a:t>BÀI TẬP</a:t>
            </a:r>
            <a:endParaRPr lang="en-US" sz="2400" b="1">
              <a:solidFill>
                <a:srgbClr val="FF0000"/>
              </a:solidFill>
              <a:latin typeface="Arial" panose="020B0604020202020204" pitchFamily="34" charset="0"/>
              <a:cs typeface="Arial" panose="020B0604020202020204" pitchFamily="34" charset="0"/>
            </a:endParaRPr>
          </a:p>
        </p:txBody>
      </p:sp>
      <p:sp>
        <p:nvSpPr>
          <p:cNvPr id="254" name="Google Shape;254;p2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18</a:t>
            </a:fld>
            <a:endParaRPr/>
          </a:p>
        </p:txBody>
      </p:sp>
      <p:grpSp>
        <p:nvGrpSpPr>
          <p:cNvPr id="274" name="Google Shape;274;p28"/>
          <p:cNvGrpSpPr/>
          <p:nvPr/>
        </p:nvGrpSpPr>
        <p:grpSpPr>
          <a:xfrm>
            <a:off x="7964730" y="329098"/>
            <a:ext cx="977040" cy="722851"/>
            <a:chOff x="5255200" y="3006475"/>
            <a:chExt cx="511700" cy="378575"/>
          </a:xfrm>
        </p:grpSpPr>
        <p:sp>
          <p:nvSpPr>
            <p:cNvPr id="275" name="Google Shape;275;p28"/>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548397" y="1173973"/>
            <a:ext cx="8325853" cy="3588675"/>
          </a:xfrm>
          <a:prstGeom prst="rect">
            <a:avLst/>
          </a:prstGeom>
        </p:spPr>
        <p:txBody>
          <a:bodyPr wrap="square">
            <a:spAutoFit/>
          </a:bodyPr>
          <a:lstStyle/>
          <a:p>
            <a:pPr>
              <a:lnSpc>
                <a:spcPct val="130000"/>
              </a:lnSpc>
              <a:spcBef>
                <a:spcPts val="600"/>
              </a:spcBef>
              <a:spcAft>
                <a:spcPts val="600"/>
              </a:spcAft>
            </a:pPr>
            <a:r>
              <a:rPr lang="vi-VN" sz="2400" b="1">
                <a:latin typeface="Arial" panose="020B0604020202020204" pitchFamily="34" charset="0"/>
                <a:cs typeface="Arial" panose="020B0604020202020204" pitchFamily="34" charset="0"/>
              </a:rPr>
              <a:t>Câu </a:t>
            </a:r>
            <a:r>
              <a:rPr lang="vi-VN" sz="2400" b="1" smtClean="0">
                <a:latin typeface="Arial" panose="020B0604020202020204" pitchFamily="34" charset="0"/>
                <a:cs typeface="Arial" panose="020B0604020202020204" pitchFamily="34" charset="0"/>
              </a:rPr>
              <a:t>1</a:t>
            </a:r>
            <a:r>
              <a:rPr lang="vi-VN" sz="2400" b="1">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a:t>
            </a:r>
            <a:r>
              <a:rPr lang="fr-FR" sz="2400">
                <a:latin typeface="Arial" panose="020B0604020202020204" pitchFamily="34" charset="0"/>
                <a:ea typeface="Calibri" panose="020F0502020204030204" pitchFamily="34" charset="0"/>
                <a:cs typeface="Arial" panose="020B0604020202020204" pitchFamily="34" charset="0"/>
              </a:rPr>
              <a:t>Để đo thời gian của vận động viên chạy 100m, loại đồng hồ thích hợp nhất :</a:t>
            </a:r>
            <a:endParaRPr lang="en-US" sz="2400">
              <a:latin typeface="Arial" panose="020B0604020202020204" pitchFamily="34" charset="0"/>
              <a:cs typeface="Arial" panose="020B0604020202020204" pitchFamily="34" charset="0"/>
            </a:endParaRPr>
          </a:p>
          <a:p>
            <a:pPr marL="1776413">
              <a:lnSpc>
                <a:spcPct val="130000"/>
              </a:lnSpc>
              <a:spcBef>
                <a:spcPts val="600"/>
              </a:spcBef>
              <a:spcAft>
                <a:spcPts val="600"/>
              </a:spcAft>
            </a:pPr>
            <a:r>
              <a:rPr lang="vi-VN" sz="2400" smtClean="0">
                <a:solidFill>
                  <a:srgbClr val="0070C0"/>
                </a:solidFill>
                <a:latin typeface="Arial" panose="020B0604020202020204" pitchFamily="34" charset="0"/>
                <a:cs typeface="Arial" panose="020B0604020202020204" pitchFamily="34" charset="0"/>
              </a:rPr>
              <a:t>A</a:t>
            </a:r>
            <a:r>
              <a:rPr lang="vi-VN" sz="2400">
                <a:solidFill>
                  <a:srgbClr val="0070C0"/>
                </a:solidFill>
                <a:latin typeface="Arial" panose="020B0604020202020204" pitchFamily="34" charset="0"/>
                <a:cs typeface="Arial" panose="020B0604020202020204" pitchFamily="34" charset="0"/>
              </a:rPr>
              <a:t>. </a:t>
            </a:r>
            <a:r>
              <a:rPr lang="en-GB" sz="2400" smtClean="0">
                <a:solidFill>
                  <a:srgbClr val="0070C0"/>
                </a:solidFill>
                <a:latin typeface="Arial" panose="020B0604020202020204" pitchFamily="34" charset="0"/>
                <a:cs typeface="Arial" panose="020B0604020202020204" pitchFamily="34" charset="0"/>
              </a:rPr>
              <a:t>Đồng hồ để bàn</a:t>
            </a:r>
            <a:r>
              <a:rPr lang="vi-VN" sz="2400" smtClean="0">
                <a:solidFill>
                  <a:srgbClr val="0070C0"/>
                </a:solidFill>
                <a:latin typeface="Arial" panose="020B0604020202020204" pitchFamily="34" charset="0"/>
                <a:cs typeface="Arial" panose="020B0604020202020204" pitchFamily="34" charset="0"/>
              </a:rPr>
              <a:t>.</a:t>
            </a:r>
            <a:endParaRPr lang="vi-VN" sz="2400">
              <a:solidFill>
                <a:srgbClr val="0070C0"/>
              </a:solidFill>
              <a:latin typeface="Arial" panose="020B0604020202020204" pitchFamily="34" charset="0"/>
              <a:cs typeface="Arial" panose="020B0604020202020204" pitchFamily="34" charset="0"/>
            </a:endParaRPr>
          </a:p>
          <a:p>
            <a:pPr marL="1776413">
              <a:lnSpc>
                <a:spcPct val="130000"/>
              </a:lnSpc>
              <a:spcBef>
                <a:spcPts val="600"/>
              </a:spcBef>
              <a:spcAft>
                <a:spcPts val="600"/>
              </a:spcAft>
            </a:pPr>
            <a:r>
              <a:rPr lang="vi-VN" sz="2400">
                <a:solidFill>
                  <a:srgbClr val="0070C0"/>
                </a:solidFill>
                <a:latin typeface="Arial" panose="020B0604020202020204" pitchFamily="34" charset="0"/>
                <a:cs typeface="Arial" panose="020B0604020202020204" pitchFamily="34" charset="0"/>
              </a:rPr>
              <a:t>B. </a:t>
            </a:r>
            <a:r>
              <a:rPr lang="en-GB" sz="2400" smtClean="0">
                <a:solidFill>
                  <a:srgbClr val="0070C0"/>
                </a:solidFill>
                <a:latin typeface="Arial" panose="020B0604020202020204" pitchFamily="34" charset="0"/>
                <a:cs typeface="Arial" panose="020B0604020202020204" pitchFamily="34" charset="0"/>
              </a:rPr>
              <a:t>Đồng hồ bấm giây</a:t>
            </a:r>
            <a:r>
              <a:rPr lang="vi-VN" sz="2400" smtClean="0">
                <a:solidFill>
                  <a:srgbClr val="0070C0"/>
                </a:solidFill>
                <a:latin typeface="Arial" panose="020B0604020202020204" pitchFamily="34" charset="0"/>
                <a:cs typeface="Arial" panose="020B0604020202020204" pitchFamily="34" charset="0"/>
              </a:rPr>
              <a:t>.</a:t>
            </a:r>
            <a:endParaRPr lang="vi-VN" sz="2400">
              <a:solidFill>
                <a:srgbClr val="0070C0"/>
              </a:solidFill>
              <a:latin typeface="Arial" panose="020B0604020202020204" pitchFamily="34" charset="0"/>
              <a:cs typeface="Arial" panose="020B0604020202020204" pitchFamily="34" charset="0"/>
            </a:endParaRPr>
          </a:p>
          <a:p>
            <a:pPr marL="1776413">
              <a:lnSpc>
                <a:spcPct val="130000"/>
              </a:lnSpc>
              <a:spcBef>
                <a:spcPts val="600"/>
              </a:spcBef>
              <a:spcAft>
                <a:spcPts val="600"/>
              </a:spcAft>
            </a:pPr>
            <a:r>
              <a:rPr lang="vi-VN" sz="2400">
                <a:solidFill>
                  <a:srgbClr val="0070C0"/>
                </a:solidFill>
                <a:latin typeface="Arial" panose="020B0604020202020204" pitchFamily="34" charset="0"/>
                <a:cs typeface="Arial" panose="020B0604020202020204" pitchFamily="34" charset="0"/>
              </a:rPr>
              <a:t>C. </a:t>
            </a:r>
            <a:r>
              <a:rPr lang="en-GB" sz="2400" smtClean="0">
                <a:solidFill>
                  <a:srgbClr val="0070C0"/>
                </a:solidFill>
                <a:latin typeface="Arial" panose="020B0604020202020204" pitchFamily="34" charset="0"/>
                <a:cs typeface="Arial" panose="020B0604020202020204" pitchFamily="34" charset="0"/>
              </a:rPr>
              <a:t>Đồng hồ treo tường</a:t>
            </a:r>
            <a:r>
              <a:rPr lang="vi-VN" sz="2400" smtClean="0">
                <a:solidFill>
                  <a:srgbClr val="0070C0"/>
                </a:solidFill>
                <a:latin typeface="Arial" panose="020B0604020202020204" pitchFamily="34" charset="0"/>
                <a:cs typeface="Arial" panose="020B0604020202020204" pitchFamily="34" charset="0"/>
              </a:rPr>
              <a:t>.</a:t>
            </a:r>
            <a:endParaRPr lang="vi-VN" sz="2400">
              <a:solidFill>
                <a:srgbClr val="0070C0"/>
              </a:solidFill>
              <a:latin typeface="Arial" panose="020B0604020202020204" pitchFamily="34" charset="0"/>
              <a:cs typeface="Arial" panose="020B0604020202020204" pitchFamily="34" charset="0"/>
            </a:endParaRPr>
          </a:p>
          <a:p>
            <a:pPr marL="1776413">
              <a:lnSpc>
                <a:spcPct val="130000"/>
              </a:lnSpc>
              <a:spcBef>
                <a:spcPts val="600"/>
              </a:spcBef>
              <a:spcAft>
                <a:spcPts val="600"/>
              </a:spcAft>
            </a:pPr>
            <a:r>
              <a:rPr lang="vi-VN" sz="2400">
                <a:solidFill>
                  <a:srgbClr val="0070C0"/>
                </a:solidFill>
                <a:latin typeface="Arial" panose="020B0604020202020204" pitchFamily="34" charset="0"/>
                <a:cs typeface="Arial" panose="020B0604020202020204" pitchFamily="34" charset="0"/>
              </a:rPr>
              <a:t>D. </a:t>
            </a:r>
            <a:r>
              <a:rPr lang="en-GB" sz="2400" smtClean="0">
                <a:solidFill>
                  <a:srgbClr val="0070C0"/>
                </a:solidFill>
                <a:latin typeface="Arial" panose="020B0604020202020204" pitchFamily="34" charset="0"/>
                <a:cs typeface="Arial" panose="020B0604020202020204" pitchFamily="34" charset="0"/>
              </a:rPr>
              <a:t>Đồng hồ cát.</a:t>
            </a:r>
            <a:endParaRPr lang="vi-VN" sz="24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60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iterate type="lt">
                                    <p:tmPct val="0"/>
                                  </p:iterate>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mph" presetSubtype="2" fill="hold" nodeType="clickEffect">
                                  <p:stCondLst>
                                    <p:cond delay="0"/>
                                  </p:stCondLst>
                                  <p:childTnLst>
                                    <p:animClr clrSpc="rgb" dir="cw">
                                      <p:cBhvr override="childStyle">
                                        <p:cTn id="31" dur="2000" fill="hold"/>
                                        <p:tgtEl>
                                          <p:spTgt spid="2">
                                            <p:txEl>
                                              <p:pRg st="2" end="2"/>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Google Shape;254;p2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19</a:t>
            </a:fld>
            <a:endParaRPr/>
          </a:p>
        </p:txBody>
      </p:sp>
      <p:grpSp>
        <p:nvGrpSpPr>
          <p:cNvPr id="274" name="Google Shape;274;p28"/>
          <p:cNvGrpSpPr/>
          <p:nvPr/>
        </p:nvGrpSpPr>
        <p:grpSpPr>
          <a:xfrm>
            <a:off x="7964730" y="329098"/>
            <a:ext cx="977040" cy="722851"/>
            <a:chOff x="5255200" y="3006475"/>
            <a:chExt cx="511700" cy="378575"/>
          </a:xfrm>
        </p:grpSpPr>
        <p:sp>
          <p:nvSpPr>
            <p:cNvPr id="275" name="Google Shape;275;p28"/>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998957" y="523975"/>
            <a:ext cx="234360" cy="307777"/>
          </a:xfrm>
          <a:prstGeom prst="rect">
            <a:avLst/>
          </a:prstGeom>
        </p:spPr>
        <p:txBody>
          <a:bodyPr wrap="none">
            <a:spAutoFit/>
          </a:bodyPr>
          <a:lstStyle/>
          <a:p>
            <a:r>
              <a:rPr lang="vi-VN">
                <a:latin typeface="Arial" panose="020B0604020202020204" pitchFamily="34" charset="0"/>
                <a:cs typeface="Arial" panose="020B0604020202020204" pitchFamily="34" charset="0"/>
              </a:rPr>
              <a:t> </a:t>
            </a:r>
            <a:endParaRPr lang="en-US"/>
          </a:p>
        </p:txBody>
      </p:sp>
      <p:sp>
        <p:nvSpPr>
          <p:cNvPr id="10" name="Rectangle 9"/>
          <p:cNvSpPr/>
          <p:nvPr/>
        </p:nvSpPr>
        <p:spPr>
          <a:xfrm>
            <a:off x="626395" y="712292"/>
            <a:ext cx="7636798" cy="3699474"/>
          </a:xfrm>
          <a:prstGeom prst="rect">
            <a:avLst/>
          </a:prstGeom>
        </p:spPr>
        <p:txBody>
          <a:bodyPr wrap="square">
            <a:spAutoFit/>
          </a:bodyPr>
          <a:lstStyle/>
          <a:p>
            <a:pPr>
              <a:lnSpc>
                <a:spcPct val="135000"/>
              </a:lnSpc>
              <a:spcBef>
                <a:spcPts val="600"/>
              </a:spcBef>
              <a:spcAft>
                <a:spcPts val="600"/>
              </a:spcAft>
            </a:pPr>
            <a:r>
              <a:rPr lang="vi-VN" sz="2400" b="1">
                <a:latin typeface="Arial" panose="020B0604020202020204" pitchFamily="34" charset="0"/>
                <a:cs typeface="Arial" panose="020B0604020202020204" pitchFamily="34" charset="0"/>
              </a:rPr>
              <a:t>Câu </a:t>
            </a:r>
            <a:r>
              <a:rPr lang="en-GB" sz="2400" b="1" smtClean="0">
                <a:latin typeface="Arial" panose="020B0604020202020204" pitchFamily="34" charset="0"/>
                <a:cs typeface="Arial" panose="020B0604020202020204" pitchFamily="34" charset="0"/>
              </a:rPr>
              <a:t>2</a:t>
            </a:r>
            <a:r>
              <a:rPr lang="vi-VN" sz="2400" b="1" smtClean="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a:t>
            </a:r>
            <a:r>
              <a:rPr lang="fr-FR" sz="2400">
                <a:latin typeface="Arial" panose="020B0604020202020204" pitchFamily="34" charset="0"/>
                <a:ea typeface="Calibri" panose="020F0502020204030204" pitchFamily="34" charset="0"/>
                <a:cs typeface="Arial" panose="020B0604020202020204" pitchFamily="34" charset="0"/>
              </a:rPr>
              <a:t>Khi đo thời gian chạy 100m của bạn Nguyên trong giờ thể dục, em sẽ đo khoảng </a:t>
            </a:r>
            <a:r>
              <a:rPr lang="fr-FR" sz="2400">
                <a:latin typeface="Arial" panose="020B0604020202020204" pitchFamily="34" charset="0"/>
                <a:ea typeface="Calibri" panose="020F0502020204030204" pitchFamily="34" charset="0"/>
                <a:cs typeface="Arial" panose="020B0604020202020204" pitchFamily="34" charset="0"/>
              </a:rPr>
              <a:t>thời </a:t>
            </a:r>
            <a:r>
              <a:rPr lang="fr-FR" sz="2400" smtClean="0">
                <a:latin typeface="Arial" panose="020B0604020202020204" pitchFamily="34" charset="0"/>
                <a:ea typeface="Calibri" panose="020F0502020204030204" pitchFamily="34" charset="0"/>
                <a:cs typeface="Arial" panose="020B0604020202020204" pitchFamily="34" charset="0"/>
              </a:rPr>
              <a:t>gian:</a:t>
            </a:r>
            <a:endParaRPr lang="en-US" sz="2400" smtClean="0">
              <a:latin typeface="Arial" panose="020B0604020202020204" pitchFamily="34" charset="0"/>
              <a:ea typeface="Calibri" panose="020F0502020204030204" pitchFamily="34" charset="0"/>
              <a:cs typeface="Arial" panose="020B0604020202020204" pitchFamily="34" charset="0"/>
            </a:endParaRPr>
          </a:p>
          <a:p>
            <a:pPr>
              <a:lnSpc>
                <a:spcPct val="135000"/>
              </a:lnSpc>
              <a:spcBef>
                <a:spcPts val="600"/>
              </a:spcBef>
              <a:spcAft>
                <a:spcPts val="600"/>
              </a:spcAft>
            </a:pPr>
            <a:r>
              <a:rPr lang="vi-VN" sz="2400" smtClean="0">
                <a:solidFill>
                  <a:srgbClr val="0070C0"/>
                </a:solidFill>
                <a:latin typeface="Arial" panose="020B0604020202020204" pitchFamily="34" charset="0"/>
                <a:cs typeface="Arial" panose="020B0604020202020204" pitchFamily="34" charset="0"/>
              </a:rPr>
              <a:t>A</a:t>
            </a:r>
            <a:r>
              <a:rPr lang="vi-VN" sz="2400">
                <a:solidFill>
                  <a:srgbClr val="0070C0"/>
                </a:solidFill>
                <a:latin typeface="Arial" panose="020B0604020202020204" pitchFamily="34" charset="0"/>
                <a:cs typeface="Arial" panose="020B0604020202020204" pitchFamily="34" charset="0"/>
              </a:rPr>
              <a:t>. </a:t>
            </a:r>
            <a:r>
              <a:rPr lang="fr-FR" sz="2400" smtClean="0">
                <a:solidFill>
                  <a:srgbClr val="0070C0"/>
                </a:solidFill>
                <a:latin typeface="Arial" panose="020B0604020202020204" pitchFamily="34" charset="0"/>
                <a:ea typeface="Calibri" panose="020F0502020204030204" pitchFamily="34" charset="0"/>
                <a:cs typeface="Arial" panose="020B0604020202020204" pitchFamily="34" charset="0"/>
              </a:rPr>
              <a:t>từ </a:t>
            </a:r>
            <a:r>
              <a:rPr lang="fr-FR" sz="2400">
                <a:solidFill>
                  <a:srgbClr val="0070C0"/>
                </a:solidFill>
                <a:latin typeface="Arial" panose="020B0604020202020204" pitchFamily="34" charset="0"/>
                <a:ea typeface="Calibri" panose="020F0502020204030204" pitchFamily="34" charset="0"/>
                <a:cs typeface="Arial" panose="020B0604020202020204" pitchFamily="34" charset="0"/>
              </a:rPr>
              <a:t>lúc </a:t>
            </a:r>
            <a:r>
              <a:rPr lang="fr-FR" sz="2400" smtClean="0">
                <a:solidFill>
                  <a:srgbClr val="0070C0"/>
                </a:solidFill>
                <a:latin typeface="Arial" panose="020B0604020202020204" pitchFamily="34" charset="0"/>
                <a:ea typeface="Calibri" panose="020F0502020204030204" pitchFamily="34" charset="0"/>
                <a:cs typeface="Arial" panose="020B0604020202020204" pitchFamily="34" charset="0"/>
              </a:rPr>
              <a:t>bạn </a:t>
            </a:r>
            <a:r>
              <a:rPr lang="fr-FR" sz="2400">
                <a:solidFill>
                  <a:srgbClr val="0070C0"/>
                </a:solidFill>
                <a:latin typeface="Arial" panose="020B0604020202020204" pitchFamily="34" charset="0"/>
                <a:ea typeface="Calibri" panose="020F0502020204030204" pitchFamily="34" charset="0"/>
                <a:cs typeface="Arial" panose="020B0604020202020204" pitchFamily="34" charset="0"/>
              </a:rPr>
              <a:t>Nguyên lấy đà chạy tới lúc </a:t>
            </a:r>
            <a:r>
              <a:rPr lang="fr-FR" sz="2400">
                <a:solidFill>
                  <a:srgbClr val="0070C0"/>
                </a:solidFill>
                <a:latin typeface="Arial" panose="020B0604020202020204" pitchFamily="34" charset="0"/>
                <a:ea typeface="Calibri" panose="020F0502020204030204" pitchFamily="34" charset="0"/>
                <a:cs typeface="Arial" panose="020B0604020202020204" pitchFamily="34" charset="0"/>
              </a:rPr>
              <a:t>về </a:t>
            </a:r>
            <a:r>
              <a:rPr lang="fr-FR" sz="2400" smtClean="0">
                <a:solidFill>
                  <a:srgbClr val="0070C0"/>
                </a:solidFill>
                <a:latin typeface="Arial" panose="020B0604020202020204" pitchFamily="34" charset="0"/>
                <a:ea typeface="Calibri" panose="020F0502020204030204" pitchFamily="34" charset="0"/>
                <a:cs typeface="Arial" panose="020B0604020202020204" pitchFamily="34" charset="0"/>
              </a:rPr>
              <a:t>đích</a:t>
            </a:r>
            <a:r>
              <a:rPr lang="vi-VN" sz="2400" smtClean="0">
                <a:solidFill>
                  <a:srgbClr val="0070C0"/>
                </a:solidFill>
                <a:latin typeface="Arial" panose="020B0604020202020204" pitchFamily="34" charset="0"/>
                <a:cs typeface="Arial" panose="020B0604020202020204" pitchFamily="34" charset="0"/>
              </a:rPr>
              <a:t>.</a:t>
            </a:r>
            <a:endParaRPr lang="vi-VN" sz="2400">
              <a:solidFill>
                <a:srgbClr val="0070C0"/>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400">
                <a:solidFill>
                  <a:srgbClr val="0070C0"/>
                </a:solidFill>
                <a:latin typeface="Arial" panose="020B0604020202020204" pitchFamily="34" charset="0"/>
                <a:cs typeface="Arial" panose="020B0604020202020204" pitchFamily="34" charset="0"/>
              </a:rPr>
              <a:t>B. </a:t>
            </a:r>
            <a:r>
              <a:rPr lang="fr-FR" sz="2400">
                <a:solidFill>
                  <a:srgbClr val="0070C0"/>
                </a:solidFill>
                <a:latin typeface="Arial" panose="020B0604020202020204" pitchFamily="34" charset="0"/>
                <a:ea typeface="Calibri" panose="020F0502020204030204" pitchFamily="34" charset="0"/>
                <a:cs typeface="Arial" panose="020B0604020202020204" pitchFamily="34" charset="0"/>
              </a:rPr>
              <a:t>từ lúc có lệnh xuất phát tới lúc </a:t>
            </a:r>
            <a:r>
              <a:rPr lang="fr-FR" sz="2400">
                <a:solidFill>
                  <a:srgbClr val="0070C0"/>
                </a:solidFill>
                <a:latin typeface="Arial" panose="020B0604020202020204" pitchFamily="34" charset="0"/>
                <a:ea typeface="Calibri" panose="020F0502020204030204" pitchFamily="34" charset="0"/>
                <a:cs typeface="Arial" panose="020B0604020202020204" pitchFamily="34" charset="0"/>
              </a:rPr>
              <a:t>về </a:t>
            </a:r>
            <a:r>
              <a:rPr lang="fr-FR" sz="2400" smtClean="0">
                <a:solidFill>
                  <a:srgbClr val="0070C0"/>
                </a:solidFill>
                <a:latin typeface="Arial" panose="020B0604020202020204" pitchFamily="34" charset="0"/>
                <a:ea typeface="Calibri" panose="020F0502020204030204" pitchFamily="34" charset="0"/>
                <a:cs typeface="Arial" panose="020B0604020202020204" pitchFamily="34" charset="0"/>
              </a:rPr>
              <a:t>đích.</a:t>
            </a:r>
            <a:endParaRPr lang="en-US" sz="2400" smtClean="0">
              <a:solidFill>
                <a:srgbClr val="0070C0"/>
              </a:solidFill>
              <a:latin typeface="Arial" panose="020B0604020202020204" pitchFamily="34" charset="0"/>
              <a:ea typeface="Calibri" panose="020F0502020204030204" pitchFamily="34" charset="0"/>
              <a:cs typeface="Arial" panose="020B0604020202020204" pitchFamily="34" charset="0"/>
            </a:endParaRPr>
          </a:p>
          <a:p>
            <a:pPr>
              <a:lnSpc>
                <a:spcPct val="135000"/>
              </a:lnSpc>
              <a:spcBef>
                <a:spcPts val="600"/>
              </a:spcBef>
              <a:spcAft>
                <a:spcPts val="600"/>
              </a:spcAft>
            </a:pPr>
            <a:r>
              <a:rPr lang="vi-VN" sz="2400" smtClean="0">
                <a:solidFill>
                  <a:srgbClr val="0070C0"/>
                </a:solidFill>
                <a:latin typeface="Arial" panose="020B0604020202020204" pitchFamily="34" charset="0"/>
                <a:cs typeface="Arial" panose="020B0604020202020204" pitchFamily="34" charset="0"/>
              </a:rPr>
              <a:t>C</a:t>
            </a:r>
            <a:r>
              <a:rPr lang="vi-VN" sz="2400">
                <a:solidFill>
                  <a:srgbClr val="0070C0"/>
                </a:solidFill>
                <a:latin typeface="Arial" panose="020B0604020202020204" pitchFamily="34" charset="0"/>
                <a:cs typeface="Arial" panose="020B0604020202020204" pitchFamily="34" charset="0"/>
              </a:rPr>
              <a:t>. </a:t>
            </a:r>
            <a:r>
              <a:rPr lang="fr-FR" sz="2400">
                <a:solidFill>
                  <a:srgbClr val="0070C0"/>
                </a:solidFill>
                <a:latin typeface="Arial" panose="020B0604020202020204" pitchFamily="34" charset="0"/>
                <a:ea typeface="Calibri" panose="020F0502020204030204" pitchFamily="34" charset="0"/>
                <a:cs typeface="Arial" panose="020B0604020202020204" pitchFamily="34" charset="0"/>
              </a:rPr>
              <a:t>bạn Nguyệt chạy 50m rồi </a:t>
            </a:r>
            <a:r>
              <a:rPr lang="fr-FR" sz="2400">
                <a:solidFill>
                  <a:srgbClr val="0070C0"/>
                </a:solidFill>
                <a:latin typeface="Arial" panose="020B0604020202020204" pitchFamily="34" charset="0"/>
                <a:ea typeface="Calibri" panose="020F0502020204030204" pitchFamily="34" charset="0"/>
                <a:cs typeface="Arial" panose="020B0604020202020204" pitchFamily="34" charset="0"/>
              </a:rPr>
              <a:t>nhân </a:t>
            </a:r>
            <a:r>
              <a:rPr lang="fr-FR" sz="2400" smtClean="0">
                <a:solidFill>
                  <a:srgbClr val="0070C0"/>
                </a:solidFill>
                <a:latin typeface="Arial" panose="020B0604020202020204" pitchFamily="34" charset="0"/>
                <a:ea typeface="Calibri" panose="020F0502020204030204" pitchFamily="34" charset="0"/>
                <a:cs typeface="Arial" panose="020B0604020202020204" pitchFamily="34" charset="0"/>
              </a:rPr>
              <a:t>đôi</a:t>
            </a:r>
            <a:r>
              <a:rPr lang="vi-VN" sz="2400" smtClean="0">
                <a:solidFill>
                  <a:srgbClr val="0070C0"/>
                </a:solidFill>
                <a:latin typeface="Arial" panose="020B0604020202020204" pitchFamily="34" charset="0"/>
                <a:cs typeface="Arial" panose="020B0604020202020204" pitchFamily="34" charset="0"/>
              </a:rPr>
              <a:t>.</a:t>
            </a:r>
            <a:endParaRPr lang="vi-VN" sz="2400">
              <a:solidFill>
                <a:srgbClr val="0070C0"/>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400">
                <a:solidFill>
                  <a:srgbClr val="0070C0"/>
                </a:solidFill>
                <a:latin typeface="Arial" panose="020B0604020202020204" pitchFamily="34" charset="0"/>
                <a:cs typeface="Arial" panose="020B0604020202020204" pitchFamily="34" charset="0"/>
              </a:rPr>
              <a:t>D. </a:t>
            </a:r>
            <a:r>
              <a:rPr lang="fr-FR" sz="2400" smtClean="0">
                <a:solidFill>
                  <a:srgbClr val="0070C0"/>
                </a:solidFill>
                <a:latin typeface="Arial" panose="020B0604020202020204" pitchFamily="34" charset="0"/>
                <a:ea typeface="Calibri" panose="020F0502020204030204" pitchFamily="34" charset="0"/>
                <a:cs typeface="Arial" panose="020B0604020202020204" pitchFamily="34" charset="0"/>
              </a:rPr>
              <a:t>bạn </a:t>
            </a:r>
            <a:r>
              <a:rPr lang="fr-FR" sz="2400">
                <a:solidFill>
                  <a:srgbClr val="0070C0"/>
                </a:solidFill>
                <a:latin typeface="Arial" panose="020B0604020202020204" pitchFamily="34" charset="0"/>
                <a:ea typeface="Calibri" panose="020F0502020204030204" pitchFamily="34" charset="0"/>
                <a:cs typeface="Arial" panose="020B0604020202020204" pitchFamily="34" charset="0"/>
              </a:rPr>
              <a:t>Nguyệt chạy 200m rồi </a:t>
            </a:r>
            <a:r>
              <a:rPr lang="fr-FR" sz="2400">
                <a:solidFill>
                  <a:srgbClr val="0070C0"/>
                </a:solidFill>
                <a:latin typeface="Arial" panose="020B0604020202020204" pitchFamily="34" charset="0"/>
                <a:ea typeface="Calibri" panose="020F0502020204030204" pitchFamily="34" charset="0"/>
                <a:cs typeface="Arial" panose="020B0604020202020204" pitchFamily="34" charset="0"/>
              </a:rPr>
              <a:t>chia </a:t>
            </a:r>
            <a:r>
              <a:rPr lang="fr-FR" sz="2400" smtClean="0">
                <a:solidFill>
                  <a:srgbClr val="0070C0"/>
                </a:solidFill>
                <a:latin typeface="Arial" panose="020B0604020202020204" pitchFamily="34" charset="0"/>
                <a:ea typeface="Calibri" panose="020F0502020204030204" pitchFamily="34" charset="0"/>
                <a:cs typeface="Arial" panose="020B0604020202020204" pitchFamily="34" charset="0"/>
              </a:rPr>
              <a:t>đôi.</a:t>
            </a:r>
            <a:endParaRPr lang="en-US" sz="240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arn(inVertic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arn(inVertic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iterate type="lt">
                                    <p:tmPct val="0"/>
                                  </p:iterate>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arn(inVertic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10">
                                            <p:txEl>
                                              <p:pRg st="2" end="2"/>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71" name="Google Shape;71;p13"/>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grpSp>
        <p:nvGrpSpPr>
          <p:cNvPr id="72" name="Google Shape;72;p13"/>
          <p:cNvGrpSpPr/>
          <p:nvPr/>
        </p:nvGrpSpPr>
        <p:grpSpPr>
          <a:xfrm>
            <a:off x="8087089" y="356400"/>
            <a:ext cx="618316" cy="748360"/>
            <a:chOff x="584925" y="922575"/>
            <a:chExt cx="415200" cy="502525"/>
          </a:xfrm>
        </p:grpSpPr>
        <p:sp>
          <p:nvSpPr>
            <p:cNvPr id="73" name="Google Shape;73;p13"/>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2" descr="Trợ lý Lư Đình Tuấn nói gì về quyết định của trọng tài trong trận đấu với  U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630" y="646549"/>
            <a:ext cx="5715000" cy="3000376"/>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01;p12"/>
          <p:cNvSpPr txBox="1">
            <a:spLocks noGrp="1"/>
          </p:cNvSpPr>
          <p:nvPr>
            <p:ph type="title"/>
          </p:nvPr>
        </p:nvSpPr>
        <p:spPr>
          <a:xfrm>
            <a:off x="1001171" y="3737415"/>
            <a:ext cx="7085918" cy="852885"/>
          </a:xfrm>
          <a:prstGeom prst="rect">
            <a:avLst/>
          </a:prstGeom>
        </p:spPr>
        <p:txBody>
          <a:bodyPr spcFirstLastPara="1" wrap="square" lIns="91425" tIns="91425" rIns="91425" bIns="91425" anchor="t" anchorCtr="0">
            <a:noAutofit/>
          </a:bodyPr>
          <a:lstStyle/>
          <a:p>
            <a:pPr algn="ctr"/>
            <a:r>
              <a:rPr lang="nl-NL" sz="2200">
                <a:latin typeface="+mn-lt"/>
                <a:ea typeface="Calibri" panose="020F0502020204030204" pitchFamily="34" charset="0"/>
              </a:rPr>
              <a:t>Tại sao khi đo thời gian trong các cuộc thi đấu thể thao người ta thường sử dụng đồng hồ bấm </a:t>
            </a:r>
            <a:r>
              <a:rPr lang="nl-NL" sz="2200" smtClean="0">
                <a:latin typeface="+mn-lt"/>
                <a:ea typeface="Calibri" panose="020F0502020204030204" pitchFamily="34" charset="0"/>
              </a:rPr>
              <a:t>giây?</a:t>
            </a:r>
            <a:endParaRPr lang="en-US" sz="2200">
              <a:latin typeface="+mn-lt"/>
              <a:ea typeface="Calibri" panose="020F050202020403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Google Shape;254;p2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20</a:t>
            </a:fld>
            <a:endParaRPr/>
          </a:p>
        </p:txBody>
      </p:sp>
      <p:grpSp>
        <p:nvGrpSpPr>
          <p:cNvPr id="274" name="Google Shape;274;p28"/>
          <p:cNvGrpSpPr/>
          <p:nvPr/>
        </p:nvGrpSpPr>
        <p:grpSpPr>
          <a:xfrm>
            <a:off x="7964730" y="329098"/>
            <a:ext cx="977040" cy="722851"/>
            <a:chOff x="5255200" y="3006475"/>
            <a:chExt cx="511700" cy="378575"/>
          </a:xfrm>
        </p:grpSpPr>
        <p:sp>
          <p:nvSpPr>
            <p:cNvPr id="275" name="Google Shape;275;p28"/>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998957" y="523975"/>
            <a:ext cx="234360" cy="307777"/>
          </a:xfrm>
          <a:prstGeom prst="rect">
            <a:avLst/>
          </a:prstGeom>
        </p:spPr>
        <p:txBody>
          <a:bodyPr wrap="none">
            <a:spAutoFit/>
          </a:bodyPr>
          <a:lstStyle/>
          <a:p>
            <a:r>
              <a:rPr lang="vi-VN">
                <a:latin typeface="Arial" panose="020B0604020202020204" pitchFamily="34" charset="0"/>
                <a:cs typeface="Arial" panose="020B0604020202020204" pitchFamily="34" charset="0"/>
              </a:rPr>
              <a:t> </a:t>
            </a:r>
            <a:endParaRPr lang="en-US"/>
          </a:p>
        </p:txBody>
      </p:sp>
      <p:sp>
        <p:nvSpPr>
          <p:cNvPr id="10" name="Rectangle 9"/>
          <p:cNvSpPr/>
          <p:nvPr/>
        </p:nvSpPr>
        <p:spPr>
          <a:xfrm>
            <a:off x="615917" y="473184"/>
            <a:ext cx="7348813" cy="4198072"/>
          </a:xfrm>
          <a:prstGeom prst="rect">
            <a:avLst/>
          </a:prstGeom>
        </p:spPr>
        <p:txBody>
          <a:bodyPr wrap="square">
            <a:spAutoFit/>
          </a:bodyPr>
          <a:lstStyle/>
          <a:p>
            <a:pPr algn="just">
              <a:lnSpc>
                <a:spcPct val="135000"/>
              </a:lnSpc>
              <a:spcBef>
                <a:spcPts val="600"/>
              </a:spcBef>
              <a:spcAft>
                <a:spcPts val="600"/>
              </a:spcAft>
            </a:pPr>
            <a:r>
              <a:rPr lang="vi-VN" sz="2400" b="1">
                <a:latin typeface="Arial" panose="020B0604020202020204" pitchFamily="34" charset="0"/>
                <a:cs typeface="Arial" panose="020B0604020202020204" pitchFamily="34" charset="0"/>
              </a:rPr>
              <a:t>Câu </a:t>
            </a:r>
            <a:r>
              <a:rPr lang="en-GB" sz="2400" b="1" smtClean="0">
                <a:latin typeface="Arial" panose="020B0604020202020204" pitchFamily="34" charset="0"/>
                <a:cs typeface="Arial" panose="020B0604020202020204" pitchFamily="34" charset="0"/>
              </a:rPr>
              <a:t>3</a:t>
            </a:r>
            <a:r>
              <a:rPr lang="vi-VN" sz="2400" b="1" smtClean="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a:t>
            </a:r>
            <a:r>
              <a:rPr lang="vi-VN" sz="2400"/>
              <a:t>Trước khi đo thời gian của một hoạt động ta thường ước lượng khoảng thời gian của hoạt động </a:t>
            </a:r>
            <a:r>
              <a:rPr lang="vi-VN" sz="2400"/>
              <a:t>đó </a:t>
            </a:r>
            <a:r>
              <a:rPr lang="vi-VN" sz="2400" smtClean="0"/>
              <a:t>để</a:t>
            </a:r>
            <a:endParaRPr lang="en-GB" sz="2400" smtClean="0"/>
          </a:p>
          <a:p>
            <a:pPr marL="862013">
              <a:lnSpc>
                <a:spcPct val="135000"/>
              </a:lnSpc>
              <a:spcBef>
                <a:spcPts val="600"/>
              </a:spcBef>
              <a:spcAft>
                <a:spcPts val="600"/>
              </a:spcAft>
            </a:pPr>
            <a:r>
              <a:rPr lang="vi-VN" sz="2400" smtClean="0">
                <a:solidFill>
                  <a:srgbClr val="0070C0"/>
                </a:solidFill>
                <a:latin typeface="Arial" panose="020B0604020202020204" pitchFamily="34" charset="0"/>
                <a:cs typeface="Arial" panose="020B0604020202020204" pitchFamily="34" charset="0"/>
              </a:rPr>
              <a:t>A</a:t>
            </a:r>
            <a:r>
              <a:rPr lang="vi-VN" sz="2400">
                <a:solidFill>
                  <a:srgbClr val="0070C0"/>
                </a:solidFill>
                <a:latin typeface="Arial" panose="020B0604020202020204" pitchFamily="34" charset="0"/>
                <a:cs typeface="Arial" panose="020B0604020202020204" pitchFamily="34" charset="0"/>
              </a:rPr>
              <a:t>. </a:t>
            </a:r>
            <a:r>
              <a:rPr lang="en-US" sz="2400">
                <a:solidFill>
                  <a:srgbClr val="0070C0"/>
                </a:solidFill>
              </a:rPr>
              <a:t>lựa chọn đồng hồ đo phù </a:t>
            </a:r>
            <a:r>
              <a:rPr lang="en-US" sz="2400">
                <a:solidFill>
                  <a:srgbClr val="0070C0"/>
                </a:solidFill>
              </a:rPr>
              <a:t>hợp</a:t>
            </a:r>
            <a:r>
              <a:rPr lang="en-US" sz="2400" smtClean="0">
                <a:solidFill>
                  <a:srgbClr val="0070C0"/>
                </a:solidFill>
              </a:rPr>
              <a:t>.</a:t>
            </a:r>
            <a:endParaRPr lang="vi-VN" sz="2400">
              <a:solidFill>
                <a:srgbClr val="0070C0"/>
              </a:solidFill>
              <a:latin typeface="Arial" panose="020B0604020202020204" pitchFamily="34" charset="0"/>
              <a:cs typeface="Arial" panose="020B0604020202020204" pitchFamily="34" charset="0"/>
            </a:endParaRPr>
          </a:p>
          <a:p>
            <a:pPr marL="862013">
              <a:lnSpc>
                <a:spcPct val="135000"/>
              </a:lnSpc>
              <a:spcBef>
                <a:spcPts val="600"/>
              </a:spcBef>
              <a:spcAft>
                <a:spcPts val="600"/>
              </a:spcAft>
            </a:pPr>
            <a:r>
              <a:rPr lang="vi-VN" sz="2400">
                <a:solidFill>
                  <a:srgbClr val="0070C0"/>
                </a:solidFill>
                <a:latin typeface="Arial" panose="020B0604020202020204" pitchFamily="34" charset="0"/>
                <a:cs typeface="Arial" panose="020B0604020202020204" pitchFamily="34" charset="0"/>
              </a:rPr>
              <a:t>B. </a:t>
            </a:r>
            <a:r>
              <a:rPr lang="en-US" sz="2400">
                <a:solidFill>
                  <a:srgbClr val="0070C0"/>
                </a:solidFill>
              </a:rPr>
              <a:t>đặt mắt đúng cách</a:t>
            </a:r>
            <a:r>
              <a:rPr lang="fr-FR" sz="2400" smtClean="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sz="2400" smtClean="0">
              <a:solidFill>
                <a:srgbClr val="0070C0"/>
              </a:solidFill>
              <a:latin typeface="Arial" panose="020B0604020202020204" pitchFamily="34" charset="0"/>
              <a:ea typeface="Calibri" panose="020F0502020204030204" pitchFamily="34" charset="0"/>
              <a:cs typeface="Arial" panose="020B0604020202020204" pitchFamily="34" charset="0"/>
            </a:endParaRPr>
          </a:p>
          <a:p>
            <a:pPr marL="862013">
              <a:lnSpc>
                <a:spcPct val="135000"/>
              </a:lnSpc>
              <a:spcBef>
                <a:spcPts val="600"/>
              </a:spcBef>
              <a:spcAft>
                <a:spcPts val="600"/>
              </a:spcAft>
            </a:pPr>
            <a:r>
              <a:rPr lang="vi-VN" sz="2400" smtClean="0">
                <a:solidFill>
                  <a:srgbClr val="0070C0"/>
                </a:solidFill>
                <a:latin typeface="Arial" panose="020B0604020202020204" pitchFamily="34" charset="0"/>
                <a:cs typeface="Arial" panose="020B0604020202020204" pitchFamily="34" charset="0"/>
              </a:rPr>
              <a:t>C</a:t>
            </a:r>
            <a:r>
              <a:rPr lang="vi-VN" sz="2400">
                <a:solidFill>
                  <a:srgbClr val="0070C0"/>
                </a:solidFill>
                <a:latin typeface="Arial" panose="020B0604020202020204" pitchFamily="34" charset="0"/>
                <a:cs typeface="Arial" panose="020B0604020202020204" pitchFamily="34" charset="0"/>
              </a:rPr>
              <a:t>. </a:t>
            </a:r>
            <a:r>
              <a:rPr lang="en-US" sz="2400">
                <a:solidFill>
                  <a:srgbClr val="0070C0"/>
                </a:solidFill>
              </a:rPr>
              <a:t>đọc kết quả đo chính xác</a:t>
            </a:r>
            <a:r>
              <a:rPr lang="vi-VN" sz="2400" smtClean="0">
                <a:solidFill>
                  <a:srgbClr val="0070C0"/>
                </a:solidFill>
                <a:latin typeface="Arial" panose="020B0604020202020204" pitchFamily="34" charset="0"/>
                <a:cs typeface="Arial" panose="020B0604020202020204" pitchFamily="34" charset="0"/>
              </a:rPr>
              <a:t>.</a:t>
            </a:r>
            <a:endParaRPr lang="vi-VN" sz="2400">
              <a:solidFill>
                <a:srgbClr val="0070C0"/>
              </a:solidFill>
              <a:latin typeface="Arial" panose="020B0604020202020204" pitchFamily="34" charset="0"/>
              <a:cs typeface="Arial" panose="020B0604020202020204" pitchFamily="34" charset="0"/>
            </a:endParaRPr>
          </a:p>
          <a:p>
            <a:pPr marL="862013">
              <a:lnSpc>
                <a:spcPct val="135000"/>
              </a:lnSpc>
              <a:spcBef>
                <a:spcPts val="600"/>
              </a:spcBef>
              <a:spcAft>
                <a:spcPts val="600"/>
              </a:spcAft>
            </a:pPr>
            <a:r>
              <a:rPr lang="vi-VN" sz="2400">
                <a:solidFill>
                  <a:srgbClr val="0070C0"/>
                </a:solidFill>
                <a:latin typeface="Arial" panose="020B0604020202020204" pitchFamily="34" charset="0"/>
                <a:cs typeface="Arial" panose="020B0604020202020204" pitchFamily="34" charset="0"/>
              </a:rPr>
              <a:t>D. </a:t>
            </a:r>
            <a:r>
              <a:rPr lang="en-US" sz="2400">
                <a:solidFill>
                  <a:srgbClr val="0070C0"/>
                </a:solidFill>
              </a:rPr>
              <a:t>hiệu chỉnh đồng hồ đúng cách</a:t>
            </a:r>
            <a:r>
              <a:rPr lang="fr-FR" sz="2400" smtClean="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sz="240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9993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arn(inVertic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arn(inVertic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iterate type="lt">
                                    <p:tmPct val="0"/>
                                  </p:iterate>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arn(inVertic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10">
                                            <p:txEl>
                                              <p:pRg st="1" end="1"/>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Google Shape;254;p2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21</a:t>
            </a:fld>
            <a:endParaRPr/>
          </a:p>
        </p:txBody>
      </p:sp>
      <p:grpSp>
        <p:nvGrpSpPr>
          <p:cNvPr id="274" name="Google Shape;274;p28"/>
          <p:cNvGrpSpPr/>
          <p:nvPr/>
        </p:nvGrpSpPr>
        <p:grpSpPr>
          <a:xfrm>
            <a:off x="7964730" y="329098"/>
            <a:ext cx="977040" cy="722851"/>
            <a:chOff x="5255200" y="3006475"/>
            <a:chExt cx="511700" cy="378575"/>
          </a:xfrm>
        </p:grpSpPr>
        <p:sp>
          <p:nvSpPr>
            <p:cNvPr id="275" name="Google Shape;275;p28"/>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998957" y="523975"/>
            <a:ext cx="234360" cy="307777"/>
          </a:xfrm>
          <a:prstGeom prst="rect">
            <a:avLst/>
          </a:prstGeom>
        </p:spPr>
        <p:txBody>
          <a:bodyPr wrap="none">
            <a:spAutoFit/>
          </a:bodyPr>
          <a:lstStyle/>
          <a:p>
            <a:r>
              <a:rPr lang="vi-VN">
                <a:latin typeface="Arial" panose="020B0604020202020204" pitchFamily="34" charset="0"/>
                <a:cs typeface="Arial" panose="020B0604020202020204" pitchFamily="34" charset="0"/>
              </a:rPr>
              <a:t> </a:t>
            </a:r>
            <a:endParaRPr lang="en-US"/>
          </a:p>
        </p:txBody>
      </p:sp>
      <p:sp>
        <p:nvSpPr>
          <p:cNvPr id="10" name="Rectangle 9"/>
          <p:cNvSpPr/>
          <p:nvPr/>
        </p:nvSpPr>
        <p:spPr>
          <a:xfrm>
            <a:off x="534955" y="523975"/>
            <a:ext cx="7302759" cy="4198072"/>
          </a:xfrm>
          <a:prstGeom prst="rect">
            <a:avLst/>
          </a:prstGeom>
        </p:spPr>
        <p:txBody>
          <a:bodyPr wrap="square">
            <a:spAutoFit/>
          </a:bodyPr>
          <a:lstStyle/>
          <a:p>
            <a:pPr algn="just">
              <a:lnSpc>
                <a:spcPct val="135000"/>
              </a:lnSpc>
              <a:spcBef>
                <a:spcPts val="600"/>
              </a:spcBef>
              <a:spcAft>
                <a:spcPts val="600"/>
              </a:spcAft>
            </a:pPr>
            <a:r>
              <a:rPr lang="vi-VN" sz="2400" b="1">
                <a:latin typeface="Arial" panose="020B0604020202020204" pitchFamily="34" charset="0"/>
                <a:cs typeface="Arial" panose="020B0604020202020204" pitchFamily="34" charset="0"/>
              </a:rPr>
              <a:t>Câu </a:t>
            </a:r>
            <a:r>
              <a:rPr lang="en-GB" sz="2400" b="1" smtClean="0">
                <a:latin typeface="Arial" panose="020B0604020202020204" pitchFamily="34" charset="0"/>
                <a:cs typeface="Arial" panose="020B0604020202020204" pitchFamily="34" charset="0"/>
              </a:rPr>
              <a:t>4</a:t>
            </a:r>
            <a:r>
              <a:rPr lang="vi-VN" sz="2400" b="1" smtClean="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Một người bắt đầu lên xe buýt lúc 13 giờ 48 phút và kết thúc hành trình lúc 15 giờ 15 phút. Thời gian từ khi bắt đấu đến lúc kết thúc hành </a:t>
            </a:r>
            <a:r>
              <a:rPr lang="vi-VN" sz="2400">
                <a:latin typeface="Arial" panose="020B0604020202020204" pitchFamily="34" charset="0"/>
                <a:cs typeface="Arial" panose="020B0604020202020204" pitchFamily="34" charset="0"/>
              </a:rPr>
              <a:t>trình </a:t>
            </a:r>
            <a:r>
              <a:rPr lang="vi-VN" sz="2400" smtClean="0">
                <a:latin typeface="Arial" panose="020B0604020202020204" pitchFamily="34" charset="0"/>
                <a:cs typeface="Arial" panose="020B0604020202020204" pitchFamily="34" charset="0"/>
              </a:rPr>
              <a:t>là</a:t>
            </a:r>
            <a:endParaRPr lang="en-GB" sz="2400" smtClean="0">
              <a:latin typeface="Arial" panose="020B0604020202020204" pitchFamily="34" charset="0"/>
              <a:cs typeface="Arial" panose="020B0604020202020204" pitchFamily="34" charset="0"/>
            </a:endParaRPr>
          </a:p>
          <a:p>
            <a:pPr marL="1201738" algn="just">
              <a:lnSpc>
                <a:spcPct val="135000"/>
              </a:lnSpc>
              <a:spcBef>
                <a:spcPts val="600"/>
              </a:spcBef>
              <a:spcAft>
                <a:spcPts val="600"/>
              </a:spcAft>
            </a:pPr>
            <a:r>
              <a:rPr lang="vi-VN" sz="2400" smtClean="0">
                <a:solidFill>
                  <a:srgbClr val="0070C0"/>
                </a:solidFill>
                <a:latin typeface="Arial" panose="020B0604020202020204" pitchFamily="34" charset="0"/>
                <a:cs typeface="Arial" panose="020B0604020202020204" pitchFamily="34" charset="0"/>
              </a:rPr>
              <a:t>A</a:t>
            </a:r>
            <a:r>
              <a:rPr lang="vi-VN" sz="2400">
                <a:solidFill>
                  <a:srgbClr val="0070C0"/>
                </a:solidFill>
                <a:latin typeface="Arial" panose="020B0604020202020204" pitchFamily="34" charset="0"/>
                <a:cs typeface="Arial" panose="020B0604020202020204" pitchFamily="34" charset="0"/>
              </a:rPr>
              <a:t>. </a:t>
            </a:r>
            <a:r>
              <a:rPr lang="en-US" sz="2400">
                <a:solidFill>
                  <a:srgbClr val="0070C0"/>
                </a:solidFill>
                <a:latin typeface="Arial" panose="020B0604020202020204" pitchFamily="34" charset="0"/>
                <a:cs typeface="Arial" panose="020B0604020202020204" pitchFamily="34" charset="0"/>
              </a:rPr>
              <a:t>1 giờ 3 phút</a:t>
            </a:r>
            <a:r>
              <a:rPr lang="vi-VN" sz="2400" smtClean="0">
                <a:solidFill>
                  <a:srgbClr val="0070C0"/>
                </a:solidFill>
                <a:latin typeface="Arial" panose="020B0604020202020204" pitchFamily="34" charset="0"/>
                <a:cs typeface="Arial" panose="020B0604020202020204" pitchFamily="34" charset="0"/>
              </a:rPr>
              <a:t>.</a:t>
            </a:r>
            <a:endParaRPr lang="vi-VN" sz="2400">
              <a:solidFill>
                <a:srgbClr val="0070C0"/>
              </a:solidFill>
              <a:latin typeface="Arial" panose="020B0604020202020204" pitchFamily="34" charset="0"/>
              <a:cs typeface="Arial" panose="020B0604020202020204" pitchFamily="34" charset="0"/>
            </a:endParaRPr>
          </a:p>
          <a:p>
            <a:pPr marL="1201738" algn="just">
              <a:lnSpc>
                <a:spcPct val="135000"/>
              </a:lnSpc>
              <a:spcBef>
                <a:spcPts val="600"/>
              </a:spcBef>
              <a:spcAft>
                <a:spcPts val="600"/>
              </a:spcAft>
            </a:pPr>
            <a:r>
              <a:rPr lang="vi-VN" sz="2400">
                <a:solidFill>
                  <a:srgbClr val="0070C0"/>
                </a:solidFill>
                <a:latin typeface="Arial" panose="020B0604020202020204" pitchFamily="34" charset="0"/>
                <a:cs typeface="Arial" panose="020B0604020202020204" pitchFamily="34" charset="0"/>
              </a:rPr>
              <a:t>B. </a:t>
            </a:r>
            <a:r>
              <a:rPr lang="en-US" sz="2400">
                <a:solidFill>
                  <a:srgbClr val="0070C0"/>
                </a:solidFill>
                <a:latin typeface="Arial" panose="020B0604020202020204" pitchFamily="34" charset="0"/>
                <a:cs typeface="Arial" panose="020B0604020202020204" pitchFamily="34" charset="0"/>
              </a:rPr>
              <a:t>2 giờ 33 phút</a:t>
            </a:r>
            <a:r>
              <a:rPr lang="fr-FR" sz="2400" smtClean="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sz="2400" smtClean="0">
              <a:solidFill>
                <a:srgbClr val="0070C0"/>
              </a:solidFill>
              <a:latin typeface="Arial" panose="020B0604020202020204" pitchFamily="34" charset="0"/>
              <a:ea typeface="Calibri" panose="020F0502020204030204" pitchFamily="34" charset="0"/>
              <a:cs typeface="Arial" panose="020B0604020202020204" pitchFamily="34" charset="0"/>
            </a:endParaRPr>
          </a:p>
          <a:p>
            <a:pPr marL="1201738" algn="just">
              <a:lnSpc>
                <a:spcPct val="135000"/>
              </a:lnSpc>
              <a:spcBef>
                <a:spcPts val="600"/>
              </a:spcBef>
              <a:spcAft>
                <a:spcPts val="600"/>
              </a:spcAft>
            </a:pPr>
            <a:r>
              <a:rPr lang="vi-VN" sz="2400" smtClean="0">
                <a:solidFill>
                  <a:srgbClr val="0070C0"/>
                </a:solidFill>
                <a:latin typeface="Arial" panose="020B0604020202020204" pitchFamily="34" charset="0"/>
                <a:cs typeface="Arial" panose="020B0604020202020204" pitchFamily="34" charset="0"/>
              </a:rPr>
              <a:t>C</a:t>
            </a:r>
            <a:r>
              <a:rPr lang="vi-VN" sz="2400">
                <a:solidFill>
                  <a:srgbClr val="0070C0"/>
                </a:solidFill>
                <a:latin typeface="Arial" panose="020B0604020202020204" pitchFamily="34" charset="0"/>
                <a:cs typeface="Arial" panose="020B0604020202020204" pitchFamily="34" charset="0"/>
              </a:rPr>
              <a:t>. </a:t>
            </a:r>
            <a:r>
              <a:rPr lang="en-US" sz="2400">
                <a:solidFill>
                  <a:srgbClr val="0070C0"/>
                </a:solidFill>
                <a:latin typeface="Arial" panose="020B0604020202020204" pitchFamily="34" charset="0"/>
                <a:cs typeface="Arial" panose="020B0604020202020204" pitchFamily="34" charset="0"/>
              </a:rPr>
              <a:t>10 giờ 33 phút</a:t>
            </a:r>
            <a:r>
              <a:rPr lang="vi-VN" sz="2400" smtClean="0">
                <a:solidFill>
                  <a:srgbClr val="0070C0"/>
                </a:solidFill>
                <a:latin typeface="Arial" panose="020B0604020202020204" pitchFamily="34" charset="0"/>
                <a:cs typeface="Arial" panose="020B0604020202020204" pitchFamily="34" charset="0"/>
              </a:rPr>
              <a:t>.</a:t>
            </a:r>
            <a:endParaRPr lang="vi-VN" sz="2400">
              <a:solidFill>
                <a:srgbClr val="0070C0"/>
              </a:solidFill>
              <a:latin typeface="Arial" panose="020B0604020202020204" pitchFamily="34" charset="0"/>
              <a:cs typeface="Arial" panose="020B0604020202020204" pitchFamily="34" charset="0"/>
            </a:endParaRPr>
          </a:p>
          <a:p>
            <a:pPr marL="1201738" algn="just">
              <a:lnSpc>
                <a:spcPct val="135000"/>
              </a:lnSpc>
              <a:spcBef>
                <a:spcPts val="600"/>
              </a:spcBef>
              <a:spcAft>
                <a:spcPts val="600"/>
              </a:spcAft>
            </a:pPr>
            <a:r>
              <a:rPr lang="vi-VN" sz="2400">
                <a:solidFill>
                  <a:srgbClr val="0070C0"/>
                </a:solidFill>
                <a:latin typeface="Arial" panose="020B0604020202020204" pitchFamily="34" charset="0"/>
                <a:cs typeface="Arial" panose="020B0604020202020204" pitchFamily="34" charset="0"/>
              </a:rPr>
              <a:t>D. </a:t>
            </a:r>
            <a:r>
              <a:rPr lang="en-US" sz="2400">
                <a:solidFill>
                  <a:srgbClr val="0070C0"/>
                </a:solidFill>
                <a:latin typeface="Arial" panose="020B0604020202020204" pitchFamily="34" charset="0"/>
                <a:cs typeface="Arial" panose="020B0604020202020204" pitchFamily="34" charset="0"/>
              </a:rPr>
              <a:t>1 giờ 27 phút</a:t>
            </a:r>
            <a:r>
              <a:rPr lang="fr-FR" sz="2400" smtClean="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sz="240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1563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arn(inVertic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arn(inVertic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iterate type="lt">
                                    <p:tmPct val="0"/>
                                  </p:iterate>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arn(inVertic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iterate type="lt">
                                    <p:tmPct val="0"/>
                                  </p:iterate>
                                  <p:childTnLst>
                                    <p:animClr clrSpc="rgb" dir="cw">
                                      <p:cBhvr override="childStyle">
                                        <p:cTn id="26" dur="2000" fill="hold"/>
                                        <p:tgtEl>
                                          <p:spTgt spid="10">
                                            <p:txEl>
                                              <p:pRg st="4" end="4"/>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4"/>
          <p:cNvSpPr/>
          <p:nvPr/>
        </p:nvSpPr>
        <p:spPr>
          <a:xfrm>
            <a:off x="2065184" y="1410789"/>
            <a:ext cx="5001822" cy="3242482"/>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22</a:t>
            </a:fld>
            <a:endParaRPr/>
          </a:p>
        </p:txBody>
      </p:sp>
      <p:grpSp>
        <p:nvGrpSpPr>
          <p:cNvPr id="354" name="Google Shape;354;p34"/>
          <p:cNvGrpSpPr/>
          <p:nvPr/>
        </p:nvGrpSpPr>
        <p:grpSpPr>
          <a:xfrm>
            <a:off x="7864658" y="371176"/>
            <a:ext cx="896264" cy="896314"/>
            <a:chOff x="570875" y="4322250"/>
            <a:chExt cx="443300" cy="443325"/>
          </a:xfrm>
        </p:grpSpPr>
        <p:sp>
          <p:nvSpPr>
            <p:cNvPr id="355" name="Google Shape;355;p34"/>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4"/>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4"/>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253;p28"/>
          <p:cNvSpPr txBox="1">
            <a:spLocks/>
          </p:cNvSpPr>
          <p:nvPr/>
        </p:nvSpPr>
        <p:spPr>
          <a:xfrm>
            <a:off x="2952681" y="516761"/>
            <a:ext cx="3331026" cy="69639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smtClean="0">
                <a:solidFill>
                  <a:srgbClr val="FF0000"/>
                </a:solidFill>
                <a:latin typeface="Arial" panose="020B0604020202020204" pitchFamily="34" charset="0"/>
                <a:cs typeface="Arial" panose="020B0604020202020204" pitchFamily="34" charset="0"/>
              </a:rPr>
              <a:t>NHIỆM VỤ VỀ NHÀ</a:t>
            </a:r>
            <a:endParaRPr lang="en-US" sz="2400" b="1">
              <a:solidFill>
                <a:srgbClr val="FF0000"/>
              </a:solidFill>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2228101" y="1709129"/>
            <a:ext cx="4511597" cy="22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52" tIns="67926" rIns="135852" bIns="6792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lnSpc>
                <a:spcPct val="130000"/>
              </a:lnSpc>
              <a:spcBef>
                <a:spcPts val="600"/>
              </a:spcBef>
              <a:spcAft>
                <a:spcPts val="600"/>
              </a:spcAft>
              <a:buFontTx/>
              <a:buChar char="-"/>
            </a:pPr>
            <a:r>
              <a:rPr lang="vi-VN" altLang="vi-VN" sz="2200"/>
              <a:t> </a:t>
            </a:r>
            <a:r>
              <a:rPr lang="vi-VN" altLang="vi-VN" sz="2200" b="1"/>
              <a:t>Học thuộc ghi nhớ.</a:t>
            </a:r>
          </a:p>
          <a:p>
            <a:pPr eaLnBrk="1" hangingPunct="1">
              <a:lnSpc>
                <a:spcPct val="130000"/>
              </a:lnSpc>
              <a:spcBef>
                <a:spcPts val="600"/>
              </a:spcBef>
              <a:spcAft>
                <a:spcPts val="600"/>
              </a:spcAft>
              <a:buFontTx/>
              <a:buChar char="-"/>
            </a:pPr>
            <a:r>
              <a:rPr lang="vi-VN" altLang="vi-VN" sz="2200" b="1"/>
              <a:t> Làm bài tập </a:t>
            </a:r>
            <a:r>
              <a:rPr lang="en-US" altLang="vi-VN" sz="2200" b="1" smtClean="0"/>
              <a:t>trong SGK và SBT</a:t>
            </a:r>
            <a:endParaRPr lang="en-US" altLang="vi-VN" sz="2200" b="1"/>
          </a:p>
          <a:p>
            <a:pPr eaLnBrk="1" hangingPunct="1">
              <a:lnSpc>
                <a:spcPct val="130000"/>
              </a:lnSpc>
              <a:spcBef>
                <a:spcPts val="600"/>
              </a:spcBef>
              <a:spcAft>
                <a:spcPts val="600"/>
              </a:spcAft>
              <a:buFontTx/>
              <a:buChar char="-"/>
            </a:pPr>
            <a:r>
              <a:rPr lang="en-US" altLang="vi-VN" sz="2200" b="1"/>
              <a:t> </a:t>
            </a:r>
            <a:r>
              <a:rPr lang="en-US" altLang="vi-VN" sz="2200" b="1" smtClean="0"/>
              <a:t>Đọc trước bài </a:t>
            </a:r>
            <a:r>
              <a:rPr lang="en-US" altLang="vi-VN" sz="2200" b="1"/>
              <a:t>7</a:t>
            </a:r>
            <a:r>
              <a:rPr lang="en-US" altLang="vi-VN" sz="2200" b="1" smtClean="0"/>
              <a:t>: Thang nhiệt độ Celsius. Đo nhiệt độ</a:t>
            </a:r>
            <a:endParaRPr lang="en-US" altLang="vi-VN" sz="2200" b="1"/>
          </a:p>
        </p:txBody>
      </p:sp>
    </p:spTree>
    <p:extLst>
      <p:ext uri="{BB962C8B-B14F-4D97-AF65-F5344CB8AC3E}">
        <p14:creationId xmlns:p14="http://schemas.microsoft.com/office/powerpoint/2010/main" val="2218021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D966"/>
            </a:gs>
            <a:gs pos="100000">
              <a:srgbClr val="FF9900"/>
            </a:gs>
          </a:gsLst>
          <a:path path="circle">
            <a:fillToRect l="50000" t="50000" r="50000" b="50000"/>
          </a:path>
          <a:tileRect/>
        </a:gradFill>
        <a:effectLst/>
      </p:bgPr>
    </p:bg>
    <p:spTree>
      <p:nvGrpSpPr>
        <p:cNvPr id="1" name="Shape 690"/>
        <p:cNvGrpSpPr/>
        <p:nvPr/>
      </p:nvGrpSpPr>
      <p:grpSpPr>
        <a:xfrm>
          <a:off x="0" y="0"/>
          <a:ext cx="0" cy="0"/>
          <a:chOff x="0" y="0"/>
          <a:chExt cx="0" cy="0"/>
        </a:xfrm>
      </p:grpSpPr>
      <p:sp>
        <p:nvSpPr>
          <p:cNvPr id="17" name="WordArt 11"/>
          <p:cNvSpPr>
            <a:spLocks noChangeArrowheads="1" noChangeShapeType="1" noTextEdit="1"/>
          </p:cNvSpPr>
          <p:nvPr/>
        </p:nvSpPr>
        <p:spPr bwMode="auto">
          <a:xfrm>
            <a:off x="288097" y="1145134"/>
            <a:ext cx="8326805" cy="971952"/>
          </a:xfrm>
          <a:prstGeom prst="rect">
            <a:avLst/>
          </a:prstGeom>
        </p:spPr>
        <p:txBody>
          <a:bodyPr wrap="none" fromWordArt="1">
            <a:prstTxWarp prst="textChevron">
              <a:avLst/>
            </a:prstTxWarp>
            <a:scene3d>
              <a:camera prst="orthographicFront"/>
              <a:lightRig rig="soft" dir="t">
                <a:rot lat="0" lon="0" rev="15600000"/>
              </a:lightRig>
            </a:scene3d>
            <a:sp3d extrusionH="57150" prstMaterial="softEdge">
              <a:bevelT w="25400" h="38100"/>
            </a:sp3d>
          </a:bodyPr>
          <a:lstStyle/>
          <a:p>
            <a:pPr algn="ctr"/>
            <a:r>
              <a:rPr lang="en-US" sz="5300" b="1" kern="10">
                <a:ln/>
                <a:solidFill>
                  <a:schemeClr val="accent4"/>
                </a:solidFill>
                <a:latin typeface="Arial" panose="020B0604020202020204" pitchFamily="34" charset="0"/>
                <a:cs typeface="Arial" panose="020B0604020202020204" pitchFamily="34" charset="0"/>
              </a:rPr>
              <a:t> </a:t>
            </a:r>
            <a:r>
              <a:rPr lang="en-US" sz="5300" b="1" kern="10" smtClean="0">
                <a:ln/>
                <a:solidFill>
                  <a:schemeClr val="accent4"/>
                </a:solidFill>
                <a:latin typeface="Arial" panose="020B0604020202020204" pitchFamily="34" charset="0"/>
                <a:cs typeface="Arial" panose="020B0604020202020204" pitchFamily="34" charset="0"/>
              </a:rPr>
              <a:t>CẢM ƠN CÁC EM ĐÃ LẮNG NGHE!</a:t>
            </a:r>
            <a:endParaRPr lang="en-US" sz="5300" b="1" kern="10">
              <a:ln/>
              <a:solidFill>
                <a:schemeClr val="accent4"/>
              </a:solidFill>
              <a:latin typeface="Arial" panose="020B0604020202020204" pitchFamily="34" charset="0"/>
              <a:cs typeface="Arial" panose="020B0604020202020204" pitchFamily="34" charset="0"/>
            </a:endParaRPr>
          </a:p>
        </p:txBody>
      </p:sp>
      <p:sp>
        <p:nvSpPr>
          <p:cNvPr id="18" name="WordArt 11"/>
          <p:cNvSpPr>
            <a:spLocks noChangeArrowheads="1" noChangeShapeType="1" noTextEdit="1"/>
          </p:cNvSpPr>
          <p:nvPr/>
        </p:nvSpPr>
        <p:spPr bwMode="auto">
          <a:xfrm>
            <a:off x="368573" y="3063229"/>
            <a:ext cx="8072158" cy="947215"/>
          </a:xfrm>
          <a:prstGeom prst="rect">
            <a:avLst/>
          </a:prstGeom>
        </p:spPr>
        <p:txBody>
          <a:bodyPr wrap="none" fromWordArt="1">
            <a:prstTxWarp prst="textChevron">
              <a:avLst/>
            </a:prstTxWarp>
            <a:scene3d>
              <a:camera prst="orthographicFront"/>
              <a:lightRig rig="soft" dir="t">
                <a:rot lat="0" lon="0" rev="15600000"/>
              </a:lightRig>
            </a:scene3d>
            <a:sp3d extrusionH="57150" prstMaterial="softEdge">
              <a:bevelT w="25400" h="38100"/>
            </a:sp3d>
          </a:bodyPr>
          <a:lstStyle/>
          <a:p>
            <a:pPr algn="ctr"/>
            <a:r>
              <a:rPr lang="en-US" sz="5300" b="1" kern="10">
                <a:ln/>
                <a:solidFill>
                  <a:schemeClr val="accent4"/>
                </a:solidFill>
                <a:latin typeface="Arial" panose="020B0604020202020204" pitchFamily="34" charset="0"/>
                <a:cs typeface="Arial" panose="020B0604020202020204" pitchFamily="34" charset="0"/>
              </a:rPr>
              <a:t>HẸN GẶP LẠI VÀO TIẾT SAU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Google Shape;103;p17"/>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grpSp>
        <p:nvGrpSpPr>
          <p:cNvPr id="104" name="Google Shape;104;p17"/>
          <p:cNvGrpSpPr/>
          <p:nvPr/>
        </p:nvGrpSpPr>
        <p:grpSpPr>
          <a:xfrm>
            <a:off x="8119638" y="225980"/>
            <a:ext cx="539546" cy="879605"/>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88;p15"/>
          <p:cNvSpPr txBox="1">
            <a:spLocks/>
          </p:cNvSpPr>
          <p:nvPr/>
        </p:nvSpPr>
        <p:spPr>
          <a:xfrm>
            <a:off x="526381" y="548817"/>
            <a:ext cx="6936206" cy="6135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r>
              <a:rPr lang="en-GB" sz="2800" b="1" smtClean="0">
                <a:solidFill>
                  <a:srgbClr val="FF0000"/>
                </a:solidFill>
                <a:latin typeface="Arial" panose="020B0604020202020204" pitchFamily="34" charset="0"/>
                <a:cs typeface="Arial" panose="020B0604020202020204" pitchFamily="34" charset="0"/>
              </a:rPr>
              <a:t>I. </a:t>
            </a:r>
            <a:r>
              <a:rPr lang="en-GB" sz="2800" b="1" smtClean="0">
                <a:solidFill>
                  <a:srgbClr val="FF0000"/>
                </a:solidFill>
                <a:latin typeface="Arial" panose="020B0604020202020204" pitchFamily="34" charset="0"/>
                <a:cs typeface="Arial" panose="020B0604020202020204" pitchFamily="34" charset="0"/>
              </a:rPr>
              <a:t>ĐƠN VỊ VÀ DỤNG CỤ ĐO THỜI GIAN</a:t>
            </a:r>
            <a:endParaRPr lang="vi-VN" sz="2800" b="1">
              <a:solidFill>
                <a:srgbClr val="FF0000"/>
              </a:solidFill>
              <a:latin typeface="Arial" panose="020B0604020202020204" pitchFamily="34" charset="0"/>
              <a:cs typeface="Arial" panose="020B0604020202020204" pitchFamily="34" charset="0"/>
            </a:endParaRPr>
          </a:p>
        </p:txBody>
      </p:sp>
      <p:sp>
        <p:nvSpPr>
          <p:cNvPr id="16" name="TextBox 15"/>
          <p:cNvSpPr txBox="1"/>
          <p:nvPr/>
        </p:nvSpPr>
        <p:spPr>
          <a:xfrm>
            <a:off x="535405" y="1314323"/>
            <a:ext cx="3353803" cy="461665"/>
          </a:xfrm>
          <a:prstGeom prst="rect">
            <a:avLst/>
          </a:prstGeom>
          <a:noFill/>
        </p:spPr>
        <p:txBody>
          <a:bodyPr wrap="none" rtlCol="0">
            <a:spAutoFit/>
          </a:bodyPr>
          <a:lstStyle/>
          <a:p>
            <a:pPr algn="ctr"/>
            <a:r>
              <a:rPr lang="en-GB" sz="2400" b="1" smtClean="0">
                <a:solidFill>
                  <a:schemeClr val="accent1"/>
                </a:solidFill>
                <a:latin typeface="Arial" panose="020B0604020202020204" pitchFamily="34" charset="0"/>
                <a:cs typeface="Arial" panose="020B0604020202020204" pitchFamily="34" charset="0"/>
              </a:rPr>
              <a:t>1. Đơn vị đo thời gian</a:t>
            </a:r>
            <a:endParaRPr lang="en-US" sz="2400" b="1">
              <a:solidFill>
                <a:schemeClr val="accent1"/>
              </a:solidFill>
              <a:latin typeface="Arial" panose="020B0604020202020204" pitchFamily="34" charset="0"/>
              <a:cs typeface="Arial" panose="020B0604020202020204" pitchFamily="34" charset="0"/>
            </a:endParaRPr>
          </a:p>
        </p:txBody>
      </p:sp>
      <p:sp>
        <p:nvSpPr>
          <p:cNvPr id="8" name="Rectangle 7"/>
          <p:cNvSpPr/>
          <p:nvPr/>
        </p:nvSpPr>
        <p:spPr>
          <a:xfrm>
            <a:off x="720063" y="2321608"/>
            <a:ext cx="7884337" cy="1006429"/>
          </a:xfrm>
          <a:prstGeom prst="rect">
            <a:avLst/>
          </a:prstGeom>
        </p:spPr>
        <p:txBody>
          <a:bodyPr wrap="square">
            <a:spAutoFit/>
          </a:bodyPr>
          <a:lstStyle/>
          <a:p>
            <a:pPr indent="396875">
              <a:lnSpc>
                <a:spcPct val="135000"/>
              </a:lnSpc>
              <a:spcAft>
                <a:spcPts val="600"/>
              </a:spcAft>
            </a:pPr>
            <a:r>
              <a:rPr lang="en-US" sz="2200">
                <a:latin typeface="+mn-lt"/>
                <a:ea typeface="Calibri" panose="020F0502020204030204" pitchFamily="34" charset="0"/>
              </a:rPr>
              <a:t>Đơn vị đo thời </a:t>
            </a:r>
            <a:r>
              <a:rPr lang="en-US" sz="2200">
                <a:latin typeface="+mn-lt"/>
                <a:ea typeface="Calibri" panose="020F0502020204030204" pitchFamily="34" charset="0"/>
              </a:rPr>
              <a:t>gian </a:t>
            </a:r>
            <a:r>
              <a:rPr lang="en-US" sz="2200" smtClean="0">
                <a:latin typeface="+mn-lt"/>
                <a:ea typeface="Calibri" panose="020F0502020204030204" pitchFamily="34" charset="0"/>
              </a:rPr>
              <a:t>trong hệ thống đo lường chính thức của nước ta là </a:t>
            </a:r>
            <a:r>
              <a:rPr lang="en-US" sz="2200" b="1" smtClean="0">
                <a:solidFill>
                  <a:srgbClr val="FF0000"/>
                </a:solidFill>
                <a:latin typeface="+mn-lt"/>
                <a:ea typeface="Calibri" panose="020F0502020204030204" pitchFamily="34" charset="0"/>
              </a:rPr>
              <a:t>giây</a:t>
            </a:r>
            <a:r>
              <a:rPr lang="en-US" sz="2200" smtClean="0">
                <a:latin typeface="+mn-lt"/>
                <a:ea typeface="Calibri" panose="020F0502020204030204" pitchFamily="34" charset="0"/>
              </a:rPr>
              <a:t> (second), kí </a:t>
            </a:r>
            <a:r>
              <a:rPr lang="en-US" sz="2200">
                <a:latin typeface="+mn-lt"/>
                <a:ea typeface="Calibri" panose="020F0502020204030204" pitchFamily="34" charset="0"/>
              </a:rPr>
              <a:t>hiệu </a:t>
            </a:r>
            <a:r>
              <a:rPr lang="en-US" sz="2200" smtClean="0">
                <a:latin typeface="+mn-lt"/>
                <a:ea typeface="Calibri" panose="020F0502020204030204" pitchFamily="34" charset="0"/>
              </a:rPr>
              <a:t>là </a:t>
            </a:r>
            <a:r>
              <a:rPr lang="en-US" sz="2200" b="1" smtClean="0">
                <a:solidFill>
                  <a:srgbClr val="FF0000"/>
                </a:solidFill>
                <a:latin typeface="+mn-lt"/>
                <a:ea typeface="Calibri" panose="020F0502020204030204" pitchFamily="34" charset="0"/>
              </a:rPr>
              <a:t>s</a:t>
            </a:r>
            <a:r>
              <a:rPr lang="en-US" sz="2200" smtClean="0">
                <a:latin typeface="+mn-lt"/>
                <a:ea typeface="Calibri" panose="020F0502020204030204" pitchFamily="34" charset="0"/>
              </a:rPr>
              <a:t>.</a:t>
            </a:r>
            <a:endParaRPr lang="en-US" sz="220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Google Shape;103;p17"/>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a:p>
        </p:txBody>
      </p:sp>
      <p:grpSp>
        <p:nvGrpSpPr>
          <p:cNvPr id="104" name="Google Shape;104;p17"/>
          <p:cNvGrpSpPr/>
          <p:nvPr/>
        </p:nvGrpSpPr>
        <p:grpSpPr>
          <a:xfrm>
            <a:off x="8119638" y="225980"/>
            <a:ext cx="539546" cy="879605"/>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Graphic 13">
            <a:extLst>
              <a:ext uri="{FF2B5EF4-FFF2-40B4-BE49-F238E27FC236}">
                <a16:creationId xmlns:a16="http://schemas.microsoft.com/office/drawing/2014/main" id="{F04B2743-4F8D-42C9-9828-F01FE22CA7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63993" y="1122496"/>
            <a:ext cx="1754570" cy="1754570"/>
          </a:xfrm>
          <a:prstGeom prst="rect">
            <a:avLst/>
          </a:prstGeom>
        </p:spPr>
      </p:pic>
      <p:pic>
        <p:nvPicPr>
          <p:cNvPr id="17"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44731" y="3416968"/>
            <a:ext cx="1593095" cy="920819"/>
          </a:xfrm>
          <a:prstGeom prst="rect">
            <a:avLst/>
          </a:prstGeom>
        </p:spPr>
      </p:pic>
      <p:sp>
        <p:nvSpPr>
          <p:cNvPr id="18" name="Rectangle 17"/>
          <p:cNvSpPr/>
          <p:nvPr/>
        </p:nvSpPr>
        <p:spPr>
          <a:xfrm>
            <a:off x="525008" y="520011"/>
            <a:ext cx="2653290" cy="430887"/>
          </a:xfrm>
          <a:prstGeom prst="rect">
            <a:avLst/>
          </a:prstGeom>
        </p:spPr>
        <p:txBody>
          <a:bodyPr wrap="none">
            <a:spAutoFit/>
          </a:bodyPr>
          <a:lstStyle/>
          <a:p>
            <a:pPr algn="just"/>
            <a:r>
              <a:rPr lang="en-US" sz="22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cặp đôi</a:t>
            </a:r>
            <a:endParaRPr lang="en-US" sz="22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
        <p:nvSpPr>
          <p:cNvPr id="19" name="Rectangle 18"/>
          <p:cNvSpPr/>
          <p:nvPr/>
        </p:nvSpPr>
        <p:spPr>
          <a:xfrm>
            <a:off x="3620099" y="993698"/>
            <a:ext cx="4984301" cy="3804118"/>
          </a:xfrm>
          <a:prstGeom prst="rect">
            <a:avLst/>
          </a:prstGeom>
          <a:noFill/>
        </p:spPr>
        <p:txBody>
          <a:bodyPr wrap="square">
            <a:spAutoFit/>
          </a:bodyPr>
          <a:lstStyle/>
          <a:p>
            <a:pPr algn="just">
              <a:lnSpc>
                <a:spcPct val="120000"/>
              </a:lnSpc>
              <a:spcBef>
                <a:spcPts val="300"/>
              </a:spcBef>
              <a:spcAft>
                <a:spcPts val="300"/>
              </a:spcAft>
            </a:pPr>
            <a:r>
              <a:rPr lang="en-US" sz="2200" b="1">
                <a:solidFill>
                  <a:srgbClr val="00B050"/>
                </a:solidFill>
              </a:rPr>
              <a:t>Nhiệm vụ: </a:t>
            </a:r>
            <a:r>
              <a:rPr lang="en-US" sz="2200"/>
              <a:t>Trả lời các câu hỏi sau</a:t>
            </a:r>
          </a:p>
          <a:p>
            <a:pPr algn="just">
              <a:lnSpc>
                <a:spcPct val="120000"/>
              </a:lnSpc>
              <a:spcBef>
                <a:spcPts val="300"/>
              </a:spcBef>
              <a:spcAft>
                <a:spcPts val="300"/>
              </a:spcAft>
            </a:pPr>
            <a:r>
              <a:rPr lang="en-US" sz="2200" b="1"/>
              <a:t>1. </a:t>
            </a:r>
            <a:r>
              <a:rPr lang="en-US" sz="2200"/>
              <a:t>Kể tên một số đơn </a:t>
            </a:r>
            <a:r>
              <a:rPr lang="en-US" sz="2200"/>
              <a:t>vị </a:t>
            </a:r>
            <a:r>
              <a:rPr lang="en-US" sz="2200" smtClean="0"/>
              <a:t>đo </a:t>
            </a:r>
            <a:r>
              <a:rPr lang="en-US" sz="2200"/>
              <a:t>thời gian mà em biết.</a:t>
            </a:r>
          </a:p>
          <a:p>
            <a:pPr algn="just">
              <a:lnSpc>
                <a:spcPct val="120000"/>
              </a:lnSpc>
              <a:spcBef>
                <a:spcPts val="300"/>
              </a:spcBef>
              <a:spcAft>
                <a:spcPts val="300"/>
              </a:spcAft>
            </a:pPr>
            <a:r>
              <a:rPr lang="en-US" sz="2200" b="1"/>
              <a:t>2</a:t>
            </a:r>
            <a:r>
              <a:rPr lang="en-US" sz="2200" b="1"/>
              <a:t>. </a:t>
            </a:r>
            <a:r>
              <a:rPr lang="en-US" sz="2200"/>
              <a:t>Điền số thích hợp vào chỗ trống:</a:t>
            </a:r>
          </a:p>
          <a:p>
            <a:pPr>
              <a:lnSpc>
                <a:spcPct val="120000"/>
              </a:lnSpc>
              <a:spcBef>
                <a:spcPts val="300"/>
              </a:spcBef>
              <a:spcAft>
                <a:spcPts val="300"/>
              </a:spcAft>
            </a:pPr>
            <a:r>
              <a:rPr lang="vi-VN" sz="2200"/>
              <a:t>1h </a:t>
            </a:r>
            <a:r>
              <a:rPr lang="vi-VN" sz="2200"/>
              <a:t>= ..... phút = .......giây</a:t>
            </a:r>
            <a:endParaRPr lang="en-US" sz="2200"/>
          </a:p>
          <a:p>
            <a:pPr>
              <a:lnSpc>
                <a:spcPct val="120000"/>
              </a:lnSpc>
              <a:spcBef>
                <a:spcPts val="300"/>
              </a:spcBef>
              <a:spcAft>
                <a:spcPts val="300"/>
              </a:spcAft>
            </a:pPr>
            <a:r>
              <a:rPr lang="vi-VN" sz="2200"/>
              <a:t>2,5h </a:t>
            </a:r>
            <a:r>
              <a:rPr lang="vi-VN" sz="2200"/>
              <a:t>= .... phút = .......giây</a:t>
            </a:r>
            <a:endParaRPr lang="en-US" sz="2200"/>
          </a:p>
          <a:p>
            <a:pPr>
              <a:lnSpc>
                <a:spcPct val="120000"/>
              </a:lnSpc>
              <a:spcBef>
                <a:spcPts val="300"/>
              </a:spcBef>
              <a:spcAft>
                <a:spcPts val="300"/>
              </a:spcAft>
            </a:pPr>
            <a:r>
              <a:rPr lang="vi-VN" sz="2200"/>
              <a:t>1 </a:t>
            </a:r>
            <a:r>
              <a:rPr lang="vi-VN" sz="2200"/>
              <a:t>ngày = .....giờ = ....... phút</a:t>
            </a:r>
            <a:endParaRPr lang="en-US" sz="2200"/>
          </a:p>
          <a:p>
            <a:pPr>
              <a:lnSpc>
                <a:spcPct val="120000"/>
              </a:lnSpc>
              <a:spcBef>
                <a:spcPts val="300"/>
              </a:spcBef>
              <a:spcAft>
                <a:spcPts val="300"/>
              </a:spcAft>
            </a:pPr>
            <a:r>
              <a:rPr lang="vi-VN" sz="2200"/>
              <a:t>40 </a:t>
            </a:r>
            <a:r>
              <a:rPr lang="vi-VN" sz="2200"/>
              <a:t>giây = ......phút</a:t>
            </a:r>
            <a:endParaRPr lang="en-US" sz="2200" dirty="0"/>
          </a:p>
        </p:txBody>
      </p:sp>
    </p:spTree>
    <p:extLst>
      <p:ext uri="{BB962C8B-B14F-4D97-AF65-F5344CB8AC3E}">
        <p14:creationId xmlns:p14="http://schemas.microsoft.com/office/powerpoint/2010/main" val="469302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7"/>
                </p:tgtEl>
              </p:cMediaNode>
            </p:video>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7" name="Google Shape;137;p19"/>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a:p>
        </p:txBody>
      </p:sp>
      <p:sp>
        <p:nvSpPr>
          <p:cNvPr id="138" name="Google Shape;138;p19"/>
          <p:cNvSpPr/>
          <p:nvPr/>
        </p:nvSpPr>
        <p:spPr>
          <a:xfrm>
            <a:off x="8055177" y="292676"/>
            <a:ext cx="796167" cy="796157"/>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7DA5D292-9417-462E-960B-BD2A367889A4}"/>
              </a:ext>
            </a:extLst>
          </p:cNvPr>
          <p:cNvSpPr txBox="1"/>
          <p:nvPr/>
        </p:nvSpPr>
        <p:spPr>
          <a:xfrm>
            <a:off x="906514" y="692576"/>
            <a:ext cx="3627908" cy="3785652"/>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b="1" i="1" u="sng">
                <a:latin typeface="Arial" panose="020B0604020202020204" pitchFamily="34" charset="0"/>
                <a:ea typeface="A3.NotoSans-San" panose="020B0502040504020204" pitchFamily="34" charset="0"/>
                <a:cs typeface="Arial" panose="020B0604020202020204" pitchFamily="34" charset="0"/>
              </a:rPr>
              <a:t>giây (s)</a:t>
            </a:r>
          </a:p>
          <a:p>
            <a:pPr marL="571500" indent="-571500" algn="just">
              <a:buFont typeface="Wingdings" panose="05000000000000000000" pitchFamily="2" charset="2"/>
              <a:buChar char="ü"/>
            </a:pPr>
            <a:r>
              <a:rPr lang="en-US" sz="2400">
                <a:latin typeface="Arial" panose="020B0604020202020204" pitchFamily="34" charset="0"/>
                <a:ea typeface="A3.NotoSans-San" panose="020B0502040504020204" pitchFamily="34" charset="0"/>
                <a:cs typeface="Arial" panose="020B0604020202020204" pitchFamily="34" charset="0"/>
              </a:rPr>
              <a:t>1 phút (min) = 60s</a:t>
            </a:r>
          </a:p>
          <a:p>
            <a:pPr marL="571500" indent="-571500" algn="just">
              <a:buFont typeface="Wingdings" panose="05000000000000000000" pitchFamily="2" charset="2"/>
              <a:buChar char="ü"/>
            </a:pPr>
            <a:r>
              <a:rPr lang="en-US" sz="2400">
                <a:latin typeface="Arial" panose="020B0604020202020204" pitchFamily="34" charset="0"/>
                <a:ea typeface="A3.NotoSans-San" panose="020B0502040504020204" pitchFamily="34" charset="0"/>
                <a:cs typeface="Arial" panose="020B0604020202020204" pitchFamily="34" charset="0"/>
              </a:rPr>
              <a:t>1 giờ (h) = 60 phút</a:t>
            </a:r>
          </a:p>
          <a:p>
            <a:pPr marL="571500" indent="-571500" algn="just">
              <a:buFont typeface="Wingdings" panose="05000000000000000000" pitchFamily="2" charset="2"/>
              <a:buChar char="ü"/>
            </a:pPr>
            <a:r>
              <a:rPr lang="en-US" sz="2400">
                <a:latin typeface="Arial" panose="020B0604020202020204" pitchFamily="34" charset="0"/>
                <a:ea typeface="A3.NotoSans-San" panose="020B0502040504020204" pitchFamily="34" charset="0"/>
                <a:cs typeface="Arial" panose="020B0604020202020204" pitchFamily="34" charset="0"/>
              </a:rPr>
              <a:t>1 ngày đêm = 24 giờ</a:t>
            </a:r>
          </a:p>
          <a:p>
            <a:pPr marL="571500" indent="-571500" algn="just">
              <a:buFont typeface="Wingdings" panose="05000000000000000000" pitchFamily="2" charset="2"/>
              <a:buChar char="ü"/>
            </a:pPr>
            <a:r>
              <a:rPr lang="en-US" sz="2400">
                <a:latin typeface="Arial" panose="020B0604020202020204" pitchFamily="34" charset="0"/>
                <a:ea typeface="A3.NotoSans-San" panose="020B0502040504020204" pitchFamily="34" charset="0"/>
                <a:cs typeface="Arial" panose="020B0604020202020204" pitchFamily="34" charset="0"/>
              </a:rPr>
              <a:t>Tuần</a:t>
            </a:r>
          </a:p>
          <a:p>
            <a:pPr marL="571500" indent="-571500" algn="just">
              <a:buFont typeface="Wingdings" panose="05000000000000000000" pitchFamily="2" charset="2"/>
              <a:buChar char="ü"/>
            </a:pPr>
            <a:r>
              <a:rPr lang="en-US" sz="2400">
                <a:latin typeface="Arial" panose="020B0604020202020204" pitchFamily="34" charset="0"/>
                <a:ea typeface="A3.NotoSans-San" panose="020B0502040504020204" pitchFamily="34" charset="0"/>
                <a:cs typeface="Arial" panose="020B0604020202020204" pitchFamily="34" charset="0"/>
              </a:rPr>
              <a:t>Tháng</a:t>
            </a:r>
          </a:p>
          <a:p>
            <a:pPr marL="571500" indent="-571500" algn="just">
              <a:buFont typeface="Wingdings" panose="05000000000000000000" pitchFamily="2" charset="2"/>
              <a:buChar char="ü"/>
            </a:pPr>
            <a:r>
              <a:rPr lang="en-US" sz="2400">
                <a:latin typeface="Arial" panose="020B0604020202020204" pitchFamily="34" charset="0"/>
                <a:ea typeface="A3.NotoSans-San" panose="020B0502040504020204" pitchFamily="34" charset="0"/>
                <a:cs typeface="Arial" panose="020B0604020202020204" pitchFamily="34" charset="0"/>
              </a:rPr>
              <a:t>Năm dương lịch</a:t>
            </a:r>
          </a:p>
          <a:p>
            <a:pPr marL="571500" indent="-571500" algn="just">
              <a:buFont typeface="Wingdings" panose="05000000000000000000" pitchFamily="2" charset="2"/>
              <a:buChar char="ü"/>
            </a:pPr>
            <a:r>
              <a:rPr lang="en-US" sz="2400">
                <a:latin typeface="Arial" panose="020B0604020202020204" pitchFamily="34" charset="0"/>
                <a:ea typeface="A3.NotoSans-San" panose="020B0502040504020204" pitchFamily="34" charset="0"/>
                <a:cs typeface="Arial" panose="020B0604020202020204" pitchFamily="34" charset="0"/>
              </a:rPr>
              <a:t>Thập niên</a:t>
            </a:r>
          </a:p>
          <a:p>
            <a:pPr marL="571500" indent="-571500" algn="just">
              <a:buFont typeface="Wingdings" panose="05000000000000000000" pitchFamily="2" charset="2"/>
              <a:buChar char="ü"/>
            </a:pPr>
            <a:r>
              <a:rPr lang="en-US" sz="2400">
                <a:latin typeface="Arial" panose="020B0604020202020204" pitchFamily="34" charset="0"/>
                <a:ea typeface="A3.NotoSans-San" panose="020B0502040504020204" pitchFamily="34" charset="0"/>
                <a:cs typeface="Arial" panose="020B0604020202020204" pitchFamily="34" charset="0"/>
              </a:rPr>
              <a:t>Thế </a:t>
            </a:r>
            <a:r>
              <a:rPr lang="en-US" sz="2400" smtClean="0">
                <a:latin typeface="Arial" panose="020B0604020202020204" pitchFamily="34" charset="0"/>
                <a:ea typeface="A3.NotoSans-San" panose="020B0502040504020204" pitchFamily="34" charset="0"/>
                <a:cs typeface="Arial" panose="020B0604020202020204" pitchFamily="34" charset="0"/>
              </a:rPr>
              <a:t>kỉ</a:t>
            </a:r>
          </a:p>
          <a:p>
            <a:pPr marL="571500" indent="-571500" algn="just">
              <a:buFont typeface="Wingdings" panose="05000000000000000000" pitchFamily="2" charset="2"/>
              <a:buChar char="ü"/>
            </a:pPr>
            <a:r>
              <a:rPr lang="en-US" sz="2400" smtClean="0">
                <a:latin typeface="Arial" panose="020B0604020202020204" pitchFamily="34" charset="0"/>
                <a:ea typeface="A3.NotoSans-San" panose="020B0502040504020204" pitchFamily="34" charset="0"/>
                <a:cs typeface="Arial" panose="020B0604020202020204" pitchFamily="34" charset="0"/>
              </a:rPr>
              <a:t>…..</a:t>
            </a:r>
            <a:endParaRPr lang="en-US" sz="2400">
              <a:latin typeface="Arial" panose="020B0604020202020204" pitchFamily="34" charset="0"/>
              <a:ea typeface="A3.NotoSans-San" panose="020B050204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4796FF1-A47B-41C2-AFE5-90BE6BABB71B}"/>
              </a:ext>
            </a:extLst>
          </p:cNvPr>
          <p:cNvSpPr txBox="1"/>
          <p:nvPr/>
        </p:nvSpPr>
        <p:spPr>
          <a:xfrm>
            <a:off x="5181313" y="1592256"/>
            <a:ext cx="3099333"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571500" indent="-571500" algn="just">
              <a:buFont typeface="Wingdings" panose="05000000000000000000" pitchFamily="2" charset="2"/>
              <a:buChar char="ü"/>
            </a:pPr>
            <a:r>
              <a:rPr lang="en-US" sz="2400">
                <a:latin typeface="Arial" panose="020B0604020202020204" pitchFamily="34" charset="0"/>
                <a:ea typeface="A3.NotoSans-San" panose="020B0502040504020204" pitchFamily="34" charset="0"/>
                <a:cs typeface="Arial" panose="020B0604020202020204" pitchFamily="34" charset="0"/>
              </a:rPr>
              <a:t>1 phân = 15s</a:t>
            </a:r>
          </a:p>
          <a:p>
            <a:pPr marL="571500" indent="-571500" algn="just">
              <a:buFont typeface="Wingdings" panose="05000000000000000000" pitchFamily="2" charset="2"/>
              <a:buChar char="ü"/>
            </a:pPr>
            <a:r>
              <a:rPr lang="en-US" sz="2400">
                <a:latin typeface="Arial" panose="020B0604020202020204" pitchFamily="34" charset="0"/>
                <a:ea typeface="A3.NotoSans-San" panose="020B0502040504020204" pitchFamily="34" charset="0"/>
                <a:cs typeface="Arial" panose="020B0604020202020204" pitchFamily="34" charset="0"/>
              </a:rPr>
              <a:t>1 khắc = 15 phút</a:t>
            </a:r>
          </a:p>
          <a:p>
            <a:pPr marL="571500" indent="-571500" algn="just">
              <a:buFont typeface="Wingdings" panose="05000000000000000000" pitchFamily="2" charset="2"/>
              <a:buChar char="ü"/>
            </a:pPr>
            <a:r>
              <a:rPr lang="en-US" sz="2400">
                <a:latin typeface="Arial" panose="020B0604020202020204" pitchFamily="34" charset="0"/>
                <a:ea typeface="A3.NotoSans-San" panose="020B0502040504020204" pitchFamily="34" charset="0"/>
                <a:cs typeface="Arial" panose="020B0604020202020204" pitchFamily="34" charset="0"/>
              </a:rPr>
              <a:t>1 canh = 2 giờ</a:t>
            </a:r>
          </a:p>
          <a:p>
            <a:pPr marL="571500" indent="-571500" algn="just">
              <a:buFont typeface="Wingdings" panose="05000000000000000000" pitchFamily="2" charset="2"/>
              <a:buChar char="ü"/>
            </a:pPr>
            <a:r>
              <a:rPr lang="en-US" sz="2400">
                <a:latin typeface="Arial" panose="020B0604020202020204" pitchFamily="34" charset="0"/>
                <a:ea typeface="A3.NotoSans-San" panose="020B0502040504020204" pitchFamily="34" charset="0"/>
                <a:cs typeface="Arial" panose="020B0604020202020204" pitchFamily="34" charset="0"/>
              </a:rPr>
              <a:t>Tuần trăng</a:t>
            </a:r>
          </a:p>
          <a:p>
            <a:pPr marL="571500" indent="-571500" algn="just">
              <a:buFont typeface="Wingdings" panose="05000000000000000000" pitchFamily="2" charset="2"/>
              <a:buChar char="ü"/>
            </a:pPr>
            <a:r>
              <a:rPr lang="en-US" sz="2400">
                <a:latin typeface="Arial" panose="020B0604020202020204" pitchFamily="34" charset="0"/>
                <a:ea typeface="A3.NotoSans-San" panose="020B0502040504020204" pitchFamily="34" charset="0"/>
                <a:cs typeface="Arial" panose="020B0604020202020204" pitchFamily="34" charset="0"/>
              </a:rPr>
              <a:t>Năm âm lịch</a:t>
            </a:r>
          </a:p>
          <a:p>
            <a:pPr algn="just"/>
            <a:r>
              <a:rPr lang="en-US" sz="2400" smtClean="0">
                <a:latin typeface="Arial" panose="020B0604020202020204" pitchFamily="34" charset="0"/>
                <a:ea typeface="A3.NotoSans-San" panose="020B0502040504020204" pitchFamily="34" charset="0"/>
                <a:cs typeface="Arial" panose="020B0604020202020204" pitchFamily="34" charset="0"/>
              </a:rPr>
              <a:t>……</a:t>
            </a:r>
            <a:endParaRPr lang="en-US" sz="2400">
              <a:latin typeface="Arial" panose="020B0604020202020204" pitchFamily="34" charset="0"/>
              <a:ea typeface="A3.NotoSans-San" panose="020B0502040504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Google Shape;103;p17"/>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a:p>
        </p:txBody>
      </p:sp>
      <p:grpSp>
        <p:nvGrpSpPr>
          <p:cNvPr id="104" name="Google Shape;104;p17"/>
          <p:cNvGrpSpPr/>
          <p:nvPr/>
        </p:nvGrpSpPr>
        <p:grpSpPr>
          <a:xfrm>
            <a:off x="8119638" y="225980"/>
            <a:ext cx="539546" cy="879605"/>
            <a:chOff x="6730350" y="2315900"/>
            <a:chExt cx="257700" cy="420100"/>
          </a:xfrm>
        </p:grpSpPr>
        <p:sp>
          <p:nvSpPr>
            <p:cNvPr id="105" name="Google Shape;105;p17"/>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7"/>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p:cNvSpPr txBox="1"/>
          <p:nvPr/>
        </p:nvSpPr>
        <p:spPr>
          <a:xfrm>
            <a:off x="442464" y="555719"/>
            <a:ext cx="3611886" cy="461665"/>
          </a:xfrm>
          <a:prstGeom prst="rect">
            <a:avLst/>
          </a:prstGeom>
          <a:noFill/>
        </p:spPr>
        <p:txBody>
          <a:bodyPr wrap="none" rtlCol="0">
            <a:spAutoFit/>
          </a:bodyPr>
          <a:lstStyle/>
          <a:p>
            <a:pPr algn="ctr"/>
            <a:r>
              <a:rPr lang="en-GB" sz="2400" b="1" smtClean="0">
                <a:solidFill>
                  <a:schemeClr val="accent1"/>
                </a:solidFill>
                <a:latin typeface="Arial" panose="020B0604020202020204" pitchFamily="34" charset="0"/>
                <a:cs typeface="Arial" panose="020B0604020202020204" pitchFamily="34" charset="0"/>
              </a:rPr>
              <a:t>2. Dụng cụ đo thời gian</a:t>
            </a:r>
            <a:endParaRPr lang="en-US" sz="2400" b="1">
              <a:solidFill>
                <a:schemeClr val="accent1"/>
              </a:solidFill>
              <a:latin typeface="Arial" panose="020B0604020202020204" pitchFamily="34" charset="0"/>
              <a:cs typeface="Arial" panose="020B0604020202020204" pitchFamily="34" charset="0"/>
            </a:endParaRPr>
          </a:p>
        </p:txBody>
      </p:sp>
      <p:grpSp>
        <p:nvGrpSpPr>
          <p:cNvPr id="4" name="Group 3"/>
          <p:cNvGrpSpPr/>
          <p:nvPr/>
        </p:nvGrpSpPr>
        <p:grpSpPr>
          <a:xfrm>
            <a:off x="882291" y="2007578"/>
            <a:ext cx="7399421" cy="2703713"/>
            <a:chOff x="882291" y="2007578"/>
            <a:chExt cx="7399421" cy="2703713"/>
          </a:xfrm>
        </p:grpSpPr>
        <p:sp>
          <p:nvSpPr>
            <p:cNvPr id="8" name="Rectangle 7"/>
            <p:cNvSpPr/>
            <p:nvPr/>
          </p:nvSpPr>
          <p:spPr>
            <a:xfrm>
              <a:off x="3414513" y="4161910"/>
              <a:ext cx="3383330" cy="549381"/>
            </a:xfrm>
            <a:prstGeom prst="rect">
              <a:avLst/>
            </a:prstGeom>
          </p:spPr>
          <p:txBody>
            <a:bodyPr wrap="square">
              <a:spAutoFit/>
            </a:bodyPr>
            <a:lstStyle/>
            <a:p>
              <a:pPr>
                <a:lnSpc>
                  <a:spcPct val="135000"/>
                </a:lnSpc>
                <a:spcAft>
                  <a:spcPts val="600"/>
                </a:spcAft>
              </a:pPr>
              <a:r>
                <a:rPr lang="en-US" sz="2200" b="1" smtClean="0">
                  <a:solidFill>
                    <a:srgbClr val="002060"/>
                  </a:solidFill>
                  <a:latin typeface="+mn-lt"/>
                  <a:ea typeface="Calibri" panose="020F0502020204030204" pitchFamily="34" charset="0"/>
                </a:rPr>
                <a:t>Một số loại đồng hồ</a:t>
              </a:r>
              <a:endParaRPr lang="en-US" sz="2200" b="1">
                <a:solidFill>
                  <a:srgbClr val="002060"/>
                </a:solidFill>
                <a:latin typeface="+mn-lt"/>
              </a:endParaRPr>
            </a:p>
          </p:txBody>
        </p:sp>
        <p:pic>
          <p:nvPicPr>
            <p:cNvPr id="2" name="Picture 1"/>
            <p:cNvPicPr>
              <a:picLocks noChangeAspect="1"/>
            </p:cNvPicPr>
            <p:nvPr/>
          </p:nvPicPr>
          <p:blipFill>
            <a:blip r:embed="rId3"/>
            <a:stretch>
              <a:fillRect/>
            </a:stretch>
          </p:blipFill>
          <p:spPr>
            <a:xfrm>
              <a:off x="882291" y="2007578"/>
              <a:ext cx="7399421" cy="2004010"/>
            </a:xfrm>
            <a:prstGeom prst="rect">
              <a:avLst/>
            </a:prstGeom>
          </p:spPr>
        </p:pic>
      </p:grpSp>
      <p:sp>
        <p:nvSpPr>
          <p:cNvPr id="14" name="Rectangle 13"/>
          <p:cNvSpPr/>
          <p:nvPr/>
        </p:nvSpPr>
        <p:spPr>
          <a:xfrm>
            <a:off x="661312" y="1201358"/>
            <a:ext cx="7018688" cy="549381"/>
          </a:xfrm>
          <a:prstGeom prst="rect">
            <a:avLst/>
          </a:prstGeom>
        </p:spPr>
        <p:txBody>
          <a:bodyPr wrap="square">
            <a:spAutoFit/>
          </a:bodyPr>
          <a:lstStyle/>
          <a:p>
            <a:pPr>
              <a:lnSpc>
                <a:spcPct val="135000"/>
              </a:lnSpc>
              <a:spcAft>
                <a:spcPts val="600"/>
              </a:spcAft>
            </a:pPr>
            <a:r>
              <a:rPr lang="en-US" sz="2200" smtClean="0">
                <a:latin typeface="+mn-lt"/>
                <a:ea typeface="Calibri" panose="020F0502020204030204" pitchFamily="34" charset="0"/>
              </a:rPr>
              <a:t>Để đo thời gian người ta dùng đồng hồ.</a:t>
            </a:r>
            <a:endParaRPr lang="en-US" sz="2200">
              <a:latin typeface="+mn-lt"/>
            </a:endParaRPr>
          </a:p>
        </p:txBody>
      </p:sp>
    </p:spTree>
    <p:extLst>
      <p:ext uri="{BB962C8B-B14F-4D97-AF65-F5344CB8AC3E}">
        <p14:creationId xmlns:p14="http://schemas.microsoft.com/office/powerpoint/2010/main" val="136074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7" name="Google Shape;147;p20"/>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148" name="Google Shape;148;p20"/>
          <p:cNvSpPr/>
          <p:nvPr/>
        </p:nvSpPr>
        <p:spPr>
          <a:xfrm>
            <a:off x="8055177" y="292676"/>
            <a:ext cx="796167" cy="796157"/>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p:cNvSpPr/>
          <p:nvPr/>
        </p:nvSpPr>
        <p:spPr>
          <a:xfrm>
            <a:off x="1434572" y="549303"/>
            <a:ext cx="7018688" cy="1006429"/>
          </a:xfrm>
          <a:prstGeom prst="rect">
            <a:avLst/>
          </a:prstGeom>
        </p:spPr>
        <p:txBody>
          <a:bodyPr wrap="square">
            <a:spAutoFit/>
          </a:bodyPr>
          <a:lstStyle/>
          <a:p>
            <a:pPr>
              <a:lnSpc>
                <a:spcPct val="135000"/>
              </a:lnSpc>
              <a:spcAft>
                <a:spcPts val="600"/>
              </a:spcAft>
            </a:pPr>
            <a:r>
              <a:rPr lang="en-US" sz="2200" smtClean="0">
                <a:latin typeface="+mn-lt"/>
                <a:ea typeface="Calibri" panose="020F0502020204030204" pitchFamily="34" charset="0"/>
              </a:rPr>
              <a:t>Kể thêm một số loại đồng hồ mà em biết và nêu ưu điểm của từng loại.</a:t>
            </a:r>
            <a:endParaRPr lang="en-US" sz="2200">
              <a:latin typeface="+mn-lt"/>
            </a:endParaRPr>
          </a:p>
        </p:txBody>
      </p:sp>
      <p:pic>
        <p:nvPicPr>
          <p:cNvPr id="2" name="Picture 1"/>
          <p:cNvPicPr>
            <a:picLocks noChangeAspect="1"/>
          </p:cNvPicPr>
          <p:nvPr/>
        </p:nvPicPr>
        <p:blipFill>
          <a:blip r:embed="rId3"/>
          <a:stretch>
            <a:fillRect/>
          </a:stretch>
        </p:blipFill>
        <p:spPr>
          <a:xfrm>
            <a:off x="610159" y="512988"/>
            <a:ext cx="824413" cy="1079058"/>
          </a:xfrm>
          <a:prstGeom prst="rect">
            <a:avLst/>
          </a:prstGeom>
        </p:spPr>
      </p:pic>
      <p:grpSp>
        <p:nvGrpSpPr>
          <p:cNvPr id="4" name="Group 3"/>
          <p:cNvGrpSpPr/>
          <p:nvPr/>
        </p:nvGrpSpPr>
        <p:grpSpPr>
          <a:xfrm>
            <a:off x="1266130" y="1812359"/>
            <a:ext cx="2656165" cy="2960064"/>
            <a:chOff x="1266130" y="1812359"/>
            <a:chExt cx="2656165" cy="2960064"/>
          </a:xfrm>
        </p:grpSpPr>
        <p:pic>
          <p:nvPicPr>
            <p:cNvPr id="3" name="Picture 2"/>
            <p:cNvPicPr>
              <a:picLocks noChangeAspect="1"/>
            </p:cNvPicPr>
            <p:nvPr/>
          </p:nvPicPr>
          <p:blipFill>
            <a:blip r:embed="rId4"/>
            <a:stretch>
              <a:fillRect/>
            </a:stretch>
          </p:blipFill>
          <p:spPr>
            <a:xfrm>
              <a:off x="1434572" y="1812359"/>
              <a:ext cx="1694048" cy="2058505"/>
            </a:xfrm>
            <a:prstGeom prst="rect">
              <a:avLst/>
            </a:prstGeom>
          </p:spPr>
        </p:pic>
        <p:sp>
          <p:nvSpPr>
            <p:cNvPr id="12" name="Rectangle 11"/>
            <p:cNvSpPr/>
            <p:nvPr/>
          </p:nvSpPr>
          <p:spPr>
            <a:xfrm>
              <a:off x="1266130" y="3867560"/>
              <a:ext cx="2656165" cy="904863"/>
            </a:xfrm>
            <a:prstGeom prst="rect">
              <a:avLst/>
            </a:prstGeom>
          </p:spPr>
          <p:txBody>
            <a:bodyPr wrap="square">
              <a:spAutoFit/>
            </a:bodyPr>
            <a:lstStyle/>
            <a:p>
              <a:pPr algn="ctr">
                <a:lnSpc>
                  <a:spcPct val="120000"/>
                </a:lnSpc>
                <a:spcAft>
                  <a:spcPts val="600"/>
                </a:spcAft>
              </a:pPr>
              <a:r>
                <a:rPr lang="en-US" sz="2200" b="1" smtClean="0">
                  <a:solidFill>
                    <a:srgbClr val="002060"/>
                  </a:solidFill>
                  <a:latin typeface="+mn-lt"/>
                  <a:ea typeface="Calibri" panose="020F0502020204030204" pitchFamily="34" charset="0"/>
                </a:rPr>
                <a:t>Đồng hồ bấm giây điện tử</a:t>
              </a:r>
              <a:endParaRPr lang="en-US" sz="2200" b="1">
                <a:solidFill>
                  <a:srgbClr val="002060"/>
                </a:solidFill>
                <a:latin typeface="+mn-lt"/>
              </a:endParaRPr>
            </a:p>
          </p:txBody>
        </p:sp>
      </p:grpSp>
      <p:grpSp>
        <p:nvGrpSpPr>
          <p:cNvPr id="5" name="Group 4"/>
          <p:cNvGrpSpPr/>
          <p:nvPr/>
        </p:nvGrpSpPr>
        <p:grpSpPr>
          <a:xfrm>
            <a:off x="4887415" y="1887853"/>
            <a:ext cx="2903991" cy="2689156"/>
            <a:chOff x="4887415" y="1887853"/>
            <a:chExt cx="2903991" cy="2689156"/>
          </a:xfrm>
        </p:grpSpPr>
        <p:pic>
          <p:nvPicPr>
            <p:cNvPr id="1026" name="Picture 2" descr="Đồng hồ cát có ý nghĩa gì? - Một món quà ý nghĩ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415" y="1887853"/>
              <a:ext cx="2903991" cy="21077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226329" y="4078411"/>
              <a:ext cx="2226161" cy="498598"/>
            </a:xfrm>
            <a:prstGeom prst="rect">
              <a:avLst/>
            </a:prstGeom>
          </p:spPr>
          <p:txBody>
            <a:bodyPr wrap="square">
              <a:spAutoFit/>
            </a:bodyPr>
            <a:lstStyle/>
            <a:p>
              <a:pPr algn="ctr">
                <a:lnSpc>
                  <a:spcPct val="120000"/>
                </a:lnSpc>
                <a:spcAft>
                  <a:spcPts val="600"/>
                </a:spcAft>
              </a:pPr>
              <a:r>
                <a:rPr lang="en-US" sz="2200" b="1" smtClean="0">
                  <a:solidFill>
                    <a:srgbClr val="002060"/>
                  </a:solidFill>
                  <a:latin typeface="+mn-lt"/>
                  <a:ea typeface="Calibri" panose="020F0502020204030204" pitchFamily="34" charset="0"/>
                </a:rPr>
                <a:t>Đồng hồ cát</a:t>
              </a:r>
              <a:endParaRPr lang="en-US" sz="2200" b="1">
                <a:solidFill>
                  <a:srgbClr val="002060"/>
                </a:solidFill>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7" name="Google Shape;147;p20"/>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sp>
        <p:nvSpPr>
          <p:cNvPr id="148" name="Google Shape;148;p20"/>
          <p:cNvSpPr/>
          <p:nvPr/>
        </p:nvSpPr>
        <p:spPr>
          <a:xfrm>
            <a:off x="8055177" y="292676"/>
            <a:ext cx="796167" cy="796157"/>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7BA7C422-3E40-4A14-AB93-F8EE66628D2D}"/>
              </a:ext>
            </a:extLst>
          </p:cNvPr>
          <p:cNvSpPr txBox="1"/>
          <p:nvPr/>
        </p:nvSpPr>
        <p:spPr>
          <a:xfrm rot="10800000" flipV="1">
            <a:off x="2598821" y="475310"/>
            <a:ext cx="4276090" cy="430887"/>
          </a:xfrm>
          <a:prstGeom prst="rect">
            <a:avLst/>
          </a:prstGeom>
          <a:noFill/>
        </p:spPr>
        <p:txBody>
          <a:bodyPr wrap="square" rtlCol="0">
            <a:spAutoFit/>
          </a:bodyPr>
          <a:lstStyle/>
          <a:p>
            <a:pPr algn="ctr"/>
            <a:r>
              <a:rPr lang="en-US" sz="2200" b="1">
                <a:solidFill>
                  <a:srgbClr val="FF0000"/>
                </a:solidFill>
                <a:latin typeface="Arial" panose="020B0604020202020204" pitchFamily="34" charset="0"/>
                <a:cs typeface="Arial" panose="020B0604020202020204" pitchFamily="34" charset="0"/>
              </a:rPr>
              <a:t>ĐCNN CỦA DỤNG CỤ ĐO</a:t>
            </a:r>
          </a:p>
        </p:txBody>
      </p:sp>
      <p:sp>
        <p:nvSpPr>
          <p:cNvPr id="7" name="Rectangle 6"/>
          <p:cNvSpPr/>
          <p:nvPr/>
        </p:nvSpPr>
        <p:spPr>
          <a:xfrm>
            <a:off x="1825711" y="1088833"/>
            <a:ext cx="5689164" cy="549381"/>
          </a:xfrm>
          <a:prstGeom prst="rect">
            <a:avLst/>
          </a:prstGeom>
        </p:spPr>
        <p:txBody>
          <a:bodyPr wrap="square">
            <a:spAutoFit/>
          </a:bodyPr>
          <a:lstStyle/>
          <a:p>
            <a:pPr>
              <a:lnSpc>
                <a:spcPct val="135000"/>
              </a:lnSpc>
              <a:spcAft>
                <a:spcPts val="600"/>
              </a:spcAft>
            </a:pPr>
            <a:r>
              <a:rPr lang="en-US" sz="2200" smtClean="0">
                <a:latin typeface="+mn-lt"/>
                <a:ea typeface="Calibri" panose="020F0502020204030204" pitchFamily="34" charset="0"/>
              </a:rPr>
              <a:t>Cho biết ĐCNN của các dụng cụ đo sau:</a:t>
            </a:r>
            <a:endParaRPr lang="en-US" sz="2200">
              <a:latin typeface="+mn-lt"/>
            </a:endParaRPr>
          </a:p>
        </p:txBody>
      </p:sp>
      <p:sp>
        <p:nvSpPr>
          <p:cNvPr id="20" name="Rectangle 19">
            <a:extLst>
              <a:ext uri="{FF2B5EF4-FFF2-40B4-BE49-F238E27FC236}">
                <a16:creationId xmlns:a16="http://schemas.microsoft.com/office/drawing/2014/main" id="{197D9B75-5D84-430F-9143-A3D1E698A6A3}"/>
              </a:ext>
            </a:extLst>
          </p:cNvPr>
          <p:cNvSpPr/>
          <p:nvPr/>
        </p:nvSpPr>
        <p:spPr>
          <a:xfrm>
            <a:off x="679282" y="1928824"/>
            <a:ext cx="1709313" cy="1620669"/>
          </a:xfrm>
          <a:prstGeom prst="rect">
            <a:avLst/>
          </a:prstGeom>
          <a:blipFill dpi="0"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l="-4912" t="-6095" r="-1582" b="-26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1" name="Oval 20">
            <a:extLst>
              <a:ext uri="{FF2B5EF4-FFF2-40B4-BE49-F238E27FC236}">
                <a16:creationId xmlns:a16="http://schemas.microsoft.com/office/drawing/2014/main" id="{54635570-1162-4BD8-A47D-9F81B545BB6C}"/>
              </a:ext>
            </a:extLst>
          </p:cNvPr>
          <p:cNvSpPr/>
          <p:nvPr/>
        </p:nvSpPr>
        <p:spPr>
          <a:xfrm>
            <a:off x="1256734" y="3621622"/>
            <a:ext cx="436961" cy="436961"/>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pPr>
            <a:r>
              <a:rPr lang="en-US" sz="2100" b="1" kern="1200">
                <a:solidFill>
                  <a:srgbClr val="FFFFFF"/>
                </a:solidFill>
                <a:latin typeface="Arial" panose="020B0604020202020204" pitchFamily="34" charset="0"/>
                <a:ea typeface="A3.NotoSans-San" panose="020B0502040504020204" pitchFamily="34" charset="0"/>
                <a:cs typeface="Arial" panose="020B0604020202020204" pitchFamily="34" charset="0"/>
              </a:rPr>
              <a:t>1</a:t>
            </a:r>
          </a:p>
        </p:txBody>
      </p:sp>
      <p:sp>
        <p:nvSpPr>
          <p:cNvPr id="22" name="Rectangle 21">
            <a:extLst>
              <a:ext uri="{FF2B5EF4-FFF2-40B4-BE49-F238E27FC236}">
                <a16:creationId xmlns:a16="http://schemas.microsoft.com/office/drawing/2014/main" id="{9727BB6B-1C0F-41A0-AEBF-F77F108993E0}"/>
              </a:ext>
            </a:extLst>
          </p:cNvPr>
          <p:cNvSpPr/>
          <p:nvPr/>
        </p:nvSpPr>
        <p:spPr>
          <a:xfrm>
            <a:off x="3846883" y="1870451"/>
            <a:ext cx="1383632" cy="1620670"/>
          </a:xfrm>
          <a:prstGeom prst="rect">
            <a:avLst/>
          </a:prstGeom>
          <a:blipFill dpi="0" rotWithShape="1">
            <a:blip r:embed="rId5">
              <a:extLst>
                <a:ext uri="{28A0092B-C50C-407E-A947-70E740481C1C}">
                  <a14:useLocalDpi xmlns:a14="http://schemas.microsoft.com/office/drawing/2010/main" val="0"/>
                </a:ext>
              </a:extLst>
            </a:blip>
            <a:srcRect/>
            <a:stretch>
              <a:fillRect t="-266" b="-4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3" name="Rectangle 22">
            <a:extLst>
              <a:ext uri="{FF2B5EF4-FFF2-40B4-BE49-F238E27FC236}">
                <a16:creationId xmlns:a16="http://schemas.microsoft.com/office/drawing/2014/main" id="{D6B4BD09-B6A6-4A2D-A67A-811B65C11CF7}"/>
              </a:ext>
            </a:extLst>
          </p:cNvPr>
          <p:cNvSpPr/>
          <p:nvPr/>
        </p:nvSpPr>
        <p:spPr>
          <a:xfrm>
            <a:off x="6823542" y="1873662"/>
            <a:ext cx="1674798" cy="1660078"/>
          </a:xfrm>
          <a:prstGeom prst="rect">
            <a:avLst/>
          </a:prstGeom>
          <a:blipFill dpi="0" rotWithShape="1">
            <a:blip r:embed="rId6">
              <a:extLst>
                <a:ext uri="{28A0092B-C50C-407E-A947-70E740481C1C}">
                  <a14:useLocalDpi xmlns:a14="http://schemas.microsoft.com/office/drawing/2010/main" val="0"/>
                </a:ext>
              </a:extLst>
            </a:blip>
            <a:srcRect/>
            <a:stretch>
              <a:fillRect l="-23092" t="-2923" r="-6462" b="-318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4" name="Oval 23">
            <a:extLst>
              <a:ext uri="{FF2B5EF4-FFF2-40B4-BE49-F238E27FC236}">
                <a16:creationId xmlns:a16="http://schemas.microsoft.com/office/drawing/2014/main" id="{F206B8F8-8824-4A1D-B351-0E6EFC2D18C7}"/>
              </a:ext>
            </a:extLst>
          </p:cNvPr>
          <p:cNvSpPr/>
          <p:nvPr/>
        </p:nvSpPr>
        <p:spPr>
          <a:xfrm>
            <a:off x="7362967" y="3630459"/>
            <a:ext cx="436961" cy="436961"/>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pPr>
            <a:r>
              <a:rPr lang="en-US" sz="2100" b="1" kern="1200">
                <a:solidFill>
                  <a:srgbClr val="FFFFFF"/>
                </a:solidFill>
                <a:latin typeface="Arial" panose="020B0604020202020204" pitchFamily="34" charset="0"/>
                <a:ea typeface="A3.NotoSans-San" panose="020B0502040504020204" pitchFamily="34" charset="0"/>
                <a:cs typeface="Arial" panose="020B0604020202020204" pitchFamily="34" charset="0"/>
              </a:rPr>
              <a:t>3</a:t>
            </a:r>
          </a:p>
        </p:txBody>
      </p:sp>
      <p:sp>
        <p:nvSpPr>
          <p:cNvPr id="25" name="TextBox 24">
            <a:extLst>
              <a:ext uri="{FF2B5EF4-FFF2-40B4-BE49-F238E27FC236}">
                <a16:creationId xmlns:a16="http://schemas.microsoft.com/office/drawing/2014/main" id="{7FAB0EF3-3342-46D5-B1CF-059FBB91C81E}"/>
              </a:ext>
            </a:extLst>
          </p:cNvPr>
          <p:cNvSpPr txBox="1"/>
          <p:nvPr/>
        </p:nvSpPr>
        <p:spPr>
          <a:xfrm>
            <a:off x="210280" y="4288471"/>
            <a:ext cx="2780462" cy="415498"/>
          </a:xfrm>
          <a:prstGeom prst="rect">
            <a:avLst/>
          </a:prstGeom>
          <a:noFill/>
        </p:spPr>
        <p:txBody>
          <a:bodyPr wrap="square">
            <a:spAutoFit/>
          </a:bodyPr>
          <a:lstStyle/>
          <a:p>
            <a:pPr algn="ctr" defTabSz="685800">
              <a:buClrTx/>
            </a:pPr>
            <a:r>
              <a:rPr lang="en-US" sz="2100" b="1" kern="1200">
                <a:solidFill>
                  <a:srgbClr val="00B050"/>
                </a:solidFill>
                <a:highlight>
                  <a:srgbClr val="FFFFFF"/>
                </a:highlight>
                <a:latin typeface="Arial" panose="020B0604020202020204" pitchFamily="34" charset="0"/>
                <a:ea typeface="A3.NotoSans-San" panose="020B0502040504020204" pitchFamily="34" charset="0"/>
                <a:cs typeface="Arial" panose="020B0604020202020204" pitchFamily="34" charset="0"/>
              </a:rPr>
              <a:t>ĐCNN: 1s</a:t>
            </a:r>
            <a:endParaRPr lang="en-US" sz="2100" b="1" kern="1200">
              <a:solidFill>
                <a:srgbClr val="00B050"/>
              </a:solidFill>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6E8D7BE-81A8-48F4-99A7-A77F7E1B7449}"/>
              </a:ext>
            </a:extLst>
          </p:cNvPr>
          <p:cNvSpPr txBox="1"/>
          <p:nvPr/>
        </p:nvSpPr>
        <p:spPr>
          <a:xfrm>
            <a:off x="3167462" y="4257681"/>
            <a:ext cx="2780462" cy="415498"/>
          </a:xfrm>
          <a:prstGeom prst="rect">
            <a:avLst/>
          </a:prstGeom>
          <a:noFill/>
        </p:spPr>
        <p:txBody>
          <a:bodyPr wrap="square">
            <a:spAutoFit/>
          </a:bodyPr>
          <a:lstStyle/>
          <a:p>
            <a:pPr algn="ctr" defTabSz="685800">
              <a:buClrTx/>
            </a:pPr>
            <a:r>
              <a:rPr lang="en-US" sz="2100" b="1" kern="1200">
                <a:solidFill>
                  <a:srgbClr val="00B050"/>
                </a:solidFill>
                <a:highlight>
                  <a:srgbClr val="FFFFFF"/>
                </a:highlight>
                <a:latin typeface="Arial" panose="020B0604020202020204" pitchFamily="34" charset="0"/>
                <a:ea typeface="A3.NotoSans-San" panose="020B0502040504020204" pitchFamily="34" charset="0"/>
                <a:cs typeface="Arial" panose="020B0604020202020204" pitchFamily="34" charset="0"/>
              </a:rPr>
              <a:t>ĐCNN: 0,2s</a:t>
            </a:r>
            <a:endParaRPr lang="en-US" sz="2100" b="1" kern="1200">
              <a:solidFill>
                <a:srgbClr val="00B050"/>
              </a:solidFill>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C2F8708C-4838-4471-8400-71FB47A4F6CE}"/>
              </a:ext>
            </a:extLst>
          </p:cNvPr>
          <p:cNvSpPr txBox="1"/>
          <p:nvPr/>
        </p:nvSpPr>
        <p:spPr>
          <a:xfrm>
            <a:off x="6124644" y="4288471"/>
            <a:ext cx="2780462" cy="415498"/>
          </a:xfrm>
          <a:prstGeom prst="rect">
            <a:avLst/>
          </a:prstGeom>
          <a:noFill/>
        </p:spPr>
        <p:txBody>
          <a:bodyPr wrap="square">
            <a:spAutoFit/>
          </a:bodyPr>
          <a:lstStyle/>
          <a:p>
            <a:pPr algn="ctr" defTabSz="685800">
              <a:buClrTx/>
            </a:pPr>
            <a:r>
              <a:rPr lang="en-US" sz="2100" b="1" kern="1200">
                <a:solidFill>
                  <a:srgbClr val="00B050"/>
                </a:solidFill>
                <a:highlight>
                  <a:srgbClr val="FFFFFF"/>
                </a:highlight>
                <a:latin typeface="Arial" panose="020B0604020202020204" pitchFamily="34" charset="0"/>
                <a:ea typeface="A3.NotoSans-San" panose="020B0502040504020204" pitchFamily="34" charset="0"/>
                <a:cs typeface="Arial" panose="020B0604020202020204" pitchFamily="34" charset="0"/>
              </a:rPr>
              <a:t>ĐCNN: 0,01s</a:t>
            </a:r>
            <a:endParaRPr lang="en-US" sz="2100" b="1" kern="1200">
              <a:solidFill>
                <a:srgbClr val="00B050"/>
              </a:solidFill>
              <a:latin typeface="Arial" panose="020B0604020202020204" pitchFamily="34" charset="0"/>
              <a:ea typeface="+mn-ea"/>
              <a:cs typeface="Arial" panose="020B0604020202020204" pitchFamily="34" charset="0"/>
            </a:endParaRPr>
          </a:p>
        </p:txBody>
      </p:sp>
      <p:sp>
        <p:nvSpPr>
          <p:cNvPr id="28" name="Oval 27">
            <a:extLst>
              <a:ext uri="{FF2B5EF4-FFF2-40B4-BE49-F238E27FC236}">
                <a16:creationId xmlns:a16="http://schemas.microsoft.com/office/drawing/2014/main" id="{27D00402-2B9A-4204-B9ED-3C35A7274A2F}"/>
              </a:ext>
            </a:extLst>
          </p:cNvPr>
          <p:cNvSpPr/>
          <p:nvPr/>
        </p:nvSpPr>
        <p:spPr>
          <a:xfrm>
            <a:off x="4309850" y="3621621"/>
            <a:ext cx="436961" cy="436961"/>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pPr>
            <a:r>
              <a:rPr lang="en-US" sz="2100" b="1" kern="1200">
                <a:solidFill>
                  <a:srgbClr val="FFFFFF"/>
                </a:solidFill>
                <a:latin typeface="Arial" panose="020B0604020202020204" pitchFamily="34" charset="0"/>
                <a:ea typeface="A3.NotoSans-San" panose="020B0502040504020204" pitchFamily="34" charset="0"/>
                <a:cs typeface="Arial" panose="020B0604020202020204" pitchFamily="34" charset="0"/>
              </a:rPr>
              <a:t>2</a:t>
            </a:r>
          </a:p>
        </p:txBody>
      </p:sp>
    </p:spTree>
    <p:extLst>
      <p:ext uri="{BB962C8B-B14F-4D97-AF65-F5344CB8AC3E}">
        <p14:creationId xmlns:p14="http://schemas.microsoft.com/office/powerpoint/2010/main" val="198008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decel="10000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P spid="21" grpId="0" animBg="1"/>
      <p:bldP spid="22" grpId="0" animBg="1"/>
      <p:bldP spid="23" grpId="0" animBg="1"/>
      <p:bldP spid="24" grpId="0" animBg="1"/>
      <p:bldP spid="25" grpId="0"/>
      <p:bldP spid="26" grpId="0"/>
      <p:bldP spid="27"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23"/>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grpSp>
        <p:nvGrpSpPr>
          <p:cNvPr id="194" name="Google Shape;194;p23"/>
          <p:cNvGrpSpPr/>
          <p:nvPr/>
        </p:nvGrpSpPr>
        <p:grpSpPr>
          <a:xfrm>
            <a:off x="8152038" y="369832"/>
            <a:ext cx="602425" cy="641836"/>
            <a:chOff x="5970800" y="1619250"/>
            <a:chExt cx="428650" cy="456725"/>
          </a:xfrm>
        </p:grpSpPr>
        <p:sp>
          <p:nvSpPr>
            <p:cNvPr id="195" name="Google Shape;195;p23"/>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itle 1"/>
          <p:cNvSpPr>
            <a:spLocks noGrp="1"/>
          </p:cNvSpPr>
          <p:nvPr>
            <p:ph type="title"/>
          </p:nvPr>
        </p:nvSpPr>
        <p:spPr>
          <a:xfrm>
            <a:off x="391714" y="475135"/>
            <a:ext cx="4902994" cy="508485"/>
          </a:xfrm>
        </p:spPr>
        <p:txBody>
          <a:bodyPr/>
          <a:lstStyle/>
          <a:p>
            <a:pPr algn="ctr"/>
            <a:r>
              <a:rPr lang="en-US" sz="2400" b="1" smtClean="0">
                <a:solidFill>
                  <a:srgbClr val="FF0000"/>
                </a:solidFill>
                <a:latin typeface="Arial" panose="020B0604020202020204" pitchFamily="34" charset="0"/>
                <a:cs typeface="Arial" panose="020B0604020202020204" pitchFamily="34" charset="0"/>
              </a:rPr>
              <a:t>II. THỰC HÀNH ĐO THỜI GIAN</a:t>
            </a:r>
            <a:endParaRPr lang="en-US" sz="2400" b="1">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490884" y="1153444"/>
            <a:ext cx="5626860" cy="430887"/>
          </a:xfrm>
          <a:prstGeom prst="rect">
            <a:avLst/>
          </a:prstGeom>
          <a:noFill/>
        </p:spPr>
        <p:txBody>
          <a:bodyPr wrap="none" rtlCol="0">
            <a:spAutoFit/>
          </a:bodyPr>
          <a:lstStyle/>
          <a:p>
            <a:pPr algn="ctr"/>
            <a:r>
              <a:rPr lang="en-GB" sz="2200" b="1" smtClean="0">
                <a:solidFill>
                  <a:schemeClr val="accent1"/>
                </a:solidFill>
                <a:latin typeface="Arial" panose="020B0604020202020204" pitchFamily="34" charset="0"/>
                <a:cs typeface="Arial" panose="020B0604020202020204" pitchFamily="34" charset="0"/>
              </a:rPr>
              <a:t>1. Ước lượng thời gian và chọn đồng hồ</a:t>
            </a:r>
            <a:endParaRPr lang="en-US" sz="2200" b="1">
              <a:solidFill>
                <a:schemeClr val="accent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342898" y="1894725"/>
            <a:ext cx="4410075" cy="2695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TotalTime>
  <Words>748</Words>
  <Application>Microsoft Office PowerPoint</Application>
  <PresentationFormat>On-screen Show (16:9)</PresentationFormat>
  <Paragraphs>159</Paragraphs>
  <Slides>23</Slides>
  <Notes>23</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Raleway ExtraBold</vt:lpstr>
      <vt:lpstr>Raleway</vt:lpstr>
      <vt:lpstr>Montserrat</vt:lpstr>
      <vt:lpstr>Raleway Light</vt:lpstr>
      <vt:lpstr>Times New Roman</vt:lpstr>
      <vt:lpstr>Wingdings</vt:lpstr>
      <vt:lpstr>A3.NotoSans-San</vt:lpstr>
      <vt:lpstr>Montserrat Light</vt:lpstr>
      <vt:lpstr>Calibri</vt:lpstr>
      <vt:lpstr>Arial</vt:lpstr>
      <vt:lpstr>Barlow Light</vt:lpstr>
      <vt:lpstr>Olivia template</vt:lpstr>
      <vt:lpstr>PowerPoint Presentation</vt:lpstr>
      <vt:lpstr>Tại sao khi đo thời gian trong các cuộc thi đấu thể thao người ta thường sử dụng đồng hồ bấm giây?</vt:lpstr>
      <vt:lpstr>PowerPoint Presentation</vt:lpstr>
      <vt:lpstr>PowerPoint Presentation</vt:lpstr>
      <vt:lpstr>PowerPoint Presentation</vt:lpstr>
      <vt:lpstr>PowerPoint Presentation</vt:lpstr>
      <vt:lpstr>PowerPoint Presentation</vt:lpstr>
      <vt:lpstr>PowerPoint Presentation</vt:lpstr>
      <vt:lpstr>II. THỰC HÀNH ĐO THỜI GIAN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21</cp:revision>
  <dcterms:modified xsi:type="dcterms:W3CDTF">2021-08-05T07:01:44Z</dcterms:modified>
</cp:coreProperties>
</file>