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9"/>
  </p:notesMasterIdLst>
  <p:sldIdLst>
    <p:sldId id="256" r:id="rId3"/>
    <p:sldId id="257" r:id="rId4"/>
    <p:sldId id="258" r:id="rId5"/>
    <p:sldId id="291" r:id="rId6"/>
    <p:sldId id="293" r:id="rId7"/>
    <p:sldId id="292" r:id="rId8"/>
    <p:sldId id="261" r:id="rId9"/>
    <p:sldId id="260" r:id="rId10"/>
    <p:sldId id="296" r:id="rId11"/>
    <p:sldId id="295" r:id="rId12"/>
    <p:sldId id="294" r:id="rId13"/>
    <p:sldId id="285" r:id="rId14"/>
    <p:sldId id="297" r:id="rId15"/>
    <p:sldId id="298" r:id="rId16"/>
    <p:sldId id="299" r:id="rId17"/>
    <p:sldId id="263" r:id="rId18"/>
    <p:sldId id="268" r:id="rId19"/>
    <p:sldId id="286" r:id="rId20"/>
    <p:sldId id="300" r:id="rId21"/>
    <p:sldId id="287" r:id="rId22"/>
    <p:sldId id="289" r:id="rId23"/>
    <p:sldId id="290" r:id="rId24"/>
    <p:sldId id="301" r:id="rId25"/>
    <p:sldId id="270" r:id="rId26"/>
    <p:sldId id="277" r:id="rId27"/>
    <p:sldId id="278" r:id="rId28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Montserrat ExtraBold" panose="020B0604020202020204" charset="0"/>
      <p:bold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ontserrat Light" panose="020B0604020202020204" charset="0"/>
      <p:regular r:id="rId40"/>
      <p:bold r:id="rId41"/>
      <p:italic r:id="rId42"/>
      <p:boldItalic r:id="rId43"/>
    </p:embeddedFont>
    <p:embeddedFont>
      <p:font typeface="Wingdings 3" panose="05040102010807070707" pitchFamily="18" charset="2"/>
      <p:regular r:id="rId44"/>
    </p:embeddedFont>
    <p:embeddedFont>
      <p:font typeface="Montserrat" panose="02000505000000020004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75C888-D13C-4F04-A0A8-709BC2F43DA2}">
  <a:tblStyle styleId="{9E75C888-D13C-4F04-A0A8-709BC2F43D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0106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299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1278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19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4312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30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11" name="Google Shape;11;p2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5265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4" name="Google Shape;24;p2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25" name="Google Shape;25;p2"/>
            <p:cNvSpPr/>
            <p:nvPr/>
          </p:nvSpPr>
          <p:spPr>
            <a:xfrm>
              <a:off x="6108962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6818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08962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16818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24645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94945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08962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50277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16818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10896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716831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09812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109812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717668" y="1286669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17668" y="2573381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325495" y="2895958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109812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17668" y="22526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325495" y="2573381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 flipH="1">
            <a:off x="-7" y="3860093"/>
            <a:ext cx="2429755" cy="1286712"/>
            <a:chOff x="6714243" y="3860093"/>
            <a:chExt cx="2429755" cy="1286712"/>
          </a:xfrm>
        </p:grpSpPr>
        <p:sp>
          <p:nvSpPr>
            <p:cNvPr id="80" name="Google Shape;80;p2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9DC543EA-D676-488C-8DBE-858FCED6DE94}" type="slidenum">
              <a:rPr lang="vi-VN" altLang="vi-VN" kern="1200" smtClean="0">
                <a:solidFill>
                  <a:srgbClr val="90C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715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solidFill>
                <a:srgbClr val="90C22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78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8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7E57B472-FF6A-4407-A1E0-C141066176CE}" type="slidenum">
              <a:rPr lang="vi-VN" altLang="vi-VN" kern="1200" smtClean="0">
                <a:solidFill>
                  <a:srgbClr val="90C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715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solidFill>
                <a:srgbClr val="90C22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71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8"/>
            <a:ext cx="3139218" cy="432196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8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8"/>
            <a:ext cx="3139214" cy="432196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9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E28FD7C5-8FAA-40CB-AE6D-7549F9A80508}" type="slidenum">
              <a:rPr lang="vi-VN" altLang="vi-VN" kern="1200" smtClean="0">
                <a:solidFill>
                  <a:srgbClr val="90C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715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solidFill>
                <a:srgbClr val="90C22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5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7E5F7C13-AB6D-46EB-BE18-8EA157376326}" type="slidenum">
              <a:rPr lang="vi-VN" altLang="vi-VN" kern="1200" smtClean="0">
                <a:solidFill>
                  <a:srgbClr val="90C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715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solidFill>
                <a:srgbClr val="90C22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95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B7EE0537-2291-4113-A5FA-F060467B467E}" type="slidenum">
              <a:rPr lang="vi-VN" altLang="vi-VN" kern="1200" smtClean="0">
                <a:solidFill>
                  <a:srgbClr val="90C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715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solidFill>
                <a:srgbClr val="90C22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60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4"/>
            <a:ext cx="2890896" cy="958849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4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8" indent="0">
              <a:buNone/>
              <a:defRPr sz="1050"/>
            </a:lvl2pPr>
            <a:lvl3pPr marL="685594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8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32E3E230-E44F-4D8C-9BCC-36D3EA8F7D50}" type="slidenum">
              <a:rPr lang="vi-VN" altLang="vi-VN" kern="1200" smtClean="0">
                <a:solidFill>
                  <a:srgbClr val="90C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715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solidFill>
                <a:srgbClr val="90C22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18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0BEB2EBC-35D0-4C0A-B096-D7D9E872A17B}" type="slidenum">
              <a:rPr lang="vi-VN" altLang="vi-VN" kern="1200" smtClean="0">
                <a:solidFill>
                  <a:srgbClr val="90C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715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solidFill>
                <a:srgbClr val="90C22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62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1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FD1F51BA-2F9B-42C9-A48A-3C5CEAB29F54}" type="slidenum">
              <a:rPr lang="vi-VN" altLang="vi-VN" kern="1200" smtClean="0">
                <a:solidFill>
                  <a:srgbClr val="90C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715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solidFill>
                <a:srgbClr val="90C22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11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5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1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FD1F51BA-2F9B-42C9-A48A-3C5CEAB29F54}" type="slidenum">
              <a:rPr lang="vi-VN" altLang="vi-VN" kern="1200" smtClean="0">
                <a:solidFill>
                  <a:srgbClr val="90C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715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solidFill>
                <a:srgbClr val="90C22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571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571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”</a:t>
            </a:r>
            <a:endParaRPr kumimoji="0" lang="en-US" sz="1125" b="0" i="0" u="none" strike="noStrike" kern="1200" cap="none" spc="0" normalizeH="0" baseline="0" noProof="0" dirty="0">
              <a:ln>
                <a:noFill/>
              </a:ln>
              <a:solidFill>
                <a:srgbClr val="90C226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96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FD1F51BA-2F9B-42C9-A48A-3C5CEAB29F54}" type="slidenum">
              <a:rPr lang="vi-VN" altLang="vi-VN" kern="1200" smtClean="0">
                <a:solidFill>
                  <a:srgbClr val="90C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715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solidFill>
                <a:srgbClr val="90C22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8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4"/>
          <p:cNvGrpSpPr/>
          <p:nvPr/>
        </p:nvGrpSpPr>
        <p:grpSpPr>
          <a:xfrm>
            <a:off x="1219296" y="965020"/>
            <a:ext cx="1224752" cy="1599767"/>
            <a:chOff x="1219296" y="965020"/>
            <a:chExt cx="1224752" cy="1599767"/>
          </a:xfrm>
        </p:grpSpPr>
        <p:sp>
          <p:nvSpPr>
            <p:cNvPr id="152" name="Google Shape;152;p4"/>
            <p:cNvSpPr/>
            <p:nvPr/>
          </p:nvSpPr>
          <p:spPr>
            <a:xfrm flipH="1">
              <a:off x="1219296" y="1278075"/>
              <a:ext cx="1214076" cy="1286712"/>
            </a:xfrm>
            <a:custGeom>
              <a:avLst/>
              <a:gdLst/>
              <a:ahLst/>
              <a:cxnLst/>
              <a:rect l="l" t="t" r="r" b="b"/>
              <a:pathLst>
                <a:path w="40799" h="40072" extrusionOk="0">
                  <a:moveTo>
                    <a:pt x="40798" y="0"/>
                  </a:moveTo>
                  <a:lnTo>
                    <a:pt x="1" y="20036"/>
                  </a:lnTo>
                  <a:lnTo>
                    <a:pt x="40798" y="40072"/>
                  </a:lnTo>
                  <a:lnTo>
                    <a:pt x="407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222480" y="9650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834119" y="192138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55;p4"/>
          <p:cNvSpPr txBox="1">
            <a:spLocks noGrp="1"/>
          </p:cNvSpPr>
          <p:nvPr>
            <p:ph type="body" idx="1"/>
          </p:nvPr>
        </p:nvSpPr>
        <p:spPr>
          <a:xfrm>
            <a:off x="2528350" y="1552150"/>
            <a:ext cx="5497800" cy="29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◂"/>
              <a:defRPr sz="3000" i="1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sz="3000" i="1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156" name="Google Shape;156;p4"/>
          <p:cNvSpPr txBox="1"/>
          <p:nvPr/>
        </p:nvSpPr>
        <p:spPr>
          <a:xfrm>
            <a:off x="1295501" y="1558650"/>
            <a:ext cx="7359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6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4"/>
          <p:cNvSpPr txBox="1">
            <a:spLocks noGrp="1"/>
          </p:cNvSpPr>
          <p:nvPr>
            <p:ph type="sldNum" idx="12"/>
          </p:nvPr>
        </p:nvSpPr>
        <p:spPr>
          <a:xfrm>
            <a:off x="854332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B7B7B7"/>
                </a:solidFill>
              </a:defRPr>
            </a:lvl1pPr>
            <a:lvl2pPr lvl="1">
              <a:buNone/>
              <a:defRPr>
                <a:solidFill>
                  <a:srgbClr val="B7B7B7"/>
                </a:solidFill>
              </a:defRPr>
            </a:lvl2pPr>
            <a:lvl3pPr lvl="2">
              <a:buNone/>
              <a:defRPr>
                <a:solidFill>
                  <a:srgbClr val="B7B7B7"/>
                </a:solidFill>
              </a:defRPr>
            </a:lvl3pPr>
            <a:lvl4pPr lvl="3">
              <a:buNone/>
              <a:defRPr>
                <a:solidFill>
                  <a:srgbClr val="B7B7B7"/>
                </a:solidFill>
              </a:defRPr>
            </a:lvl4pPr>
            <a:lvl5pPr lvl="4">
              <a:buNone/>
              <a:defRPr>
                <a:solidFill>
                  <a:srgbClr val="B7B7B7"/>
                </a:solidFill>
              </a:defRPr>
            </a:lvl5pPr>
            <a:lvl6pPr lvl="5">
              <a:buNone/>
              <a:defRPr>
                <a:solidFill>
                  <a:srgbClr val="B7B7B7"/>
                </a:solidFill>
              </a:defRPr>
            </a:lvl6pPr>
            <a:lvl7pPr lvl="6">
              <a:buNone/>
              <a:defRPr>
                <a:solidFill>
                  <a:srgbClr val="B7B7B7"/>
                </a:solidFill>
              </a:defRPr>
            </a:lvl7pPr>
            <a:lvl8pPr lvl="7">
              <a:buNone/>
              <a:defRPr>
                <a:solidFill>
                  <a:srgbClr val="B7B7B7"/>
                </a:solidFill>
              </a:defRPr>
            </a:lvl8pPr>
            <a:lvl9pPr lvl="8">
              <a:buNone/>
              <a:defRPr>
                <a:solidFill>
                  <a:srgbClr val="B7B7B7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8" name="Google Shape;158;p4"/>
          <p:cNvGrpSpPr/>
          <p:nvPr/>
        </p:nvGrpSpPr>
        <p:grpSpPr>
          <a:xfrm>
            <a:off x="900" y="0"/>
            <a:ext cx="9143992" cy="1286721"/>
            <a:chOff x="900" y="0"/>
            <a:chExt cx="9143992" cy="1286721"/>
          </a:xfrm>
        </p:grpSpPr>
        <p:sp>
          <p:nvSpPr>
            <p:cNvPr id="159" name="Google Shape;159;p4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0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FD1F51BA-2F9B-42C9-A48A-3C5CEAB29F54}" type="slidenum">
              <a:rPr lang="vi-VN" altLang="vi-VN" kern="1200" smtClean="0">
                <a:solidFill>
                  <a:srgbClr val="90C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715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solidFill>
                <a:srgbClr val="90C22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571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571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7559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49" y="457200"/>
            <a:ext cx="6441153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000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FD1F51BA-2F9B-42C9-A48A-3C5CEAB29F54}" type="slidenum">
              <a:rPr lang="vi-VN" altLang="vi-VN" kern="1200" smtClean="0">
                <a:solidFill>
                  <a:srgbClr val="90C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715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solidFill>
                <a:srgbClr val="90C22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44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F965E759-88BD-4F18-AA7F-9EE66EE3DEE3}" type="slidenum">
              <a:rPr lang="vi-VN" altLang="vi-VN" kern="1200" smtClean="0">
                <a:solidFill>
                  <a:srgbClr val="90C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715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solidFill>
                <a:srgbClr val="90C22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22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8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3196C738-121B-447E-A13B-18722E7CAE65}" type="slidenum">
              <a:rPr lang="vi-VN" altLang="vi-VN" kern="1200" smtClean="0">
                <a:solidFill>
                  <a:srgbClr val="90C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715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solidFill>
                <a:srgbClr val="90C22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98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1F59AA1-7C6D-4330-AA4E-657F04546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CAF90C-7C0F-44F6-932D-8CDC02920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072CCD-3B26-4F31-86C4-CF054F1AC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3DFF7429-FE6E-4043-8D64-458FB79DEB95}" type="slidenum">
              <a:rPr lang="vi-VN" altLang="vi-VN" kern="1200" smtClean="0">
                <a:solidFill>
                  <a:srgbClr val="90C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715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solidFill>
                <a:srgbClr val="90C22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4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5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209" name="Google Shape;209;p5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5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222" name="Google Shape;222;p5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5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5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◂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5"/>
          <p:cNvSpPr txBox="1">
            <a:spLocks noGrp="1"/>
          </p:cNvSpPr>
          <p:nvPr>
            <p:ph type="sldNum" idx="12"/>
          </p:nvPr>
        </p:nvSpPr>
        <p:spPr>
          <a:xfrm>
            <a:off x="8547650" y="4749850"/>
            <a:ext cx="5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7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06" name="Google Shape;306;p7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7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19" name="Google Shape;319;p7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7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1"/>
          </p:nvPr>
        </p:nvSpPr>
        <p:spPr>
          <a:xfrm>
            <a:off x="1320025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4" name="Google Shape;344;p7"/>
          <p:cNvSpPr txBox="1">
            <a:spLocks noGrp="1"/>
          </p:cNvSpPr>
          <p:nvPr>
            <p:ph type="body" idx="2"/>
          </p:nvPr>
        </p:nvSpPr>
        <p:spPr>
          <a:xfrm>
            <a:off x="4642177" y="1582625"/>
            <a:ext cx="31335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5" name="Google Shape;34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9"/>
          <p:cNvGrpSpPr/>
          <p:nvPr/>
        </p:nvGrpSpPr>
        <p:grpSpPr>
          <a:xfrm rot="10800000" flipH="1">
            <a:off x="900" y="3856775"/>
            <a:ext cx="9143992" cy="1286721"/>
            <a:chOff x="900" y="0"/>
            <a:chExt cx="9143992" cy="1286721"/>
          </a:xfrm>
        </p:grpSpPr>
        <p:sp>
          <p:nvSpPr>
            <p:cNvPr id="391" name="Google Shape;391;p9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teral pattern">
  <p:cSld name="BLANK_2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12"/>
          <p:cNvGrpSpPr/>
          <p:nvPr/>
        </p:nvGrpSpPr>
        <p:grpSpPr>
          <a:xfrm>
            <a:off x="6109812" y="-11"/>
            <a:ext cx="3037586" cy="5146816"/>
            <a:chOff x="6109812" y="-11"/>
            <a:chExt cx="3037586" cy="5146816"/>
          </a:xfrm>
        </p:grpSpPr>
        <p:sp>
          <p:nvSpPr>
            <p:cNvPr id="537" name="Google Shape;537;p12"/>
            <p:cNvSpPr/>
            <p:nvPr/>
          </p:nvSpPr>
          <p:spPr>
            <a:xfrm>
              <a:off x="7324645" y="353931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2"/>
            <p:cNvSpPr/>
            <p:nvPr/>
          </p:nvSpPr>
          <p:spPr>
            <a:xfrm>
              <a:off x="7324645" y="4182670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2"/>
            <p:cNvSpPr/>
            <p:nvPr/>
          </p:nvSpPr>
          <p:spPr>
            <a:xfrm>
              <a:off x="7932502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2"/>
            <p:cNvSpPr/>
            <p:nvPr/>
          </p:nvSpPr>
          <p:spPr>
            <a:xfrm>
              <a:off x="85386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7932502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2"/>
            <p:cNvSpPr/>
            <p:nvPr/>
          </p:nvSpPr>
          <p:spPr>
            <a:xfrm>
              <a:off x="7932502" y="3216737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2"/>
            <p:cNvSpPr/>
            <p:nvPr/>
          </p:nvSpPr>
          <p:spPr>
            <a:xfrm>
              <a:off x="8538692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2"/>
            <p:cNvSpPr/>
            <p:nvPr/>
          </p:nvSpPr>
          <p:spPr>
            <a:xfrm>
              <a:off x="7932502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2"/>
            <p:cNvSpPr/>
            <p:nvPr/>
          </p:nvSpPr>
          <p:spPr>
            <a:xfrm>
              <a:off x="85386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2"/>
            <p:cNvSpPr/>
            <p:nvPr/>
          </p:nvSpPr>
          <p:spPr>
            <a:xfrm>
              <a:off x="7324645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2"/>
            <p:cNvSpPr/>
            <p:nvPr/>
          </p:nvSpPr>
          <p:spPr>
            <a:xfrm>
              <a:off x="6716818" y="353931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2"/>
            <p:cNvSpPr/>
            <p:nvPr/>
          </p:nvSpPr>
          <p:spPr>
            <a:xfrm>
              <a:off x="7932502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2"/>
            <p:cNvSpPr/>
            <p:nvPr/>
          </p:nvSpPr>
          <p:spPr>
            <a:xfrm>
              <a:off x="7932502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2"/>
            <p:cNvSpPr/>
            <p:nvPr/>
          </p:nvSpPr>
          <p:spPr>
            <a:xfrm>
              <a:off x="7932502" y="2895958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2"/>
            <p:cNvSpPr/>
            <p:nvPr/>
          </p:nvSpPr>
          <p:spPr>
            <a:xfrm>
              <a:off x="7932492" y="3538418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2"/>
            <p:cNvSpPr/>
            <p:nvPr/>
          </p:nvSpPr>
          <p:spPr>
            <a:xfrm>
              <a:off x="6716818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2"/>
            <p:cNvSpPr/>
            <p:nvPr/>
          </p:nvSpPr>
          <p:spPr>
            <a:xfrm>
              <a:off x="6716818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2"/>
            <p:cNvSpPr/>
            <p:nvPr/>
          </p:nvSpPr>
          <p:spPr>
            <a:xfrm>
              <a:off x="732464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2"/>
            <p:cNvSpPr/>
            <p:nvPr/>
          </p:nvSpPr>
          <p:spPr>
            <a:xfrm>
              <a:off x="85386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2"/>
            <p:cNvSpPr/>
            <p:nvPr/>
          </p:nvSpPr>
          <p:spPr>
            <a:xfrm>
              <a:off x="853869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2"/>
            <p:cNvSpPr/>
            <p:nvPr/>
          </p:nvSpPr>
          <p:spPr>
            <a:xfrm>
              <a:off x="7324658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2"/>
            <p:cNvSpPr/>
            <p:nvPr/>
          </p:nvSpPr>
          <p:spPr>
            <a:xfrm>
              <a:off x="7324658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2"/>
            <p:cNvSpPr/>
            <p:nvPr/>
          </p:nvSpPr>
          <p:spPr>
            <a:xfrm>
              <a:off x="6716831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2"/>
            <p:cNvSpPr/>
            <p:nvPr/>
          </p:nvSpPr>
          <p:spPr>
            <a:xfrm>
              <a:off x="7324658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2"/>
            <p:cNvSpPr/>
            <p:nvPr/>
          </p:nvSpPr>
          <p:spPr>
            <a:xfrm>
              <a:off x="7324658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2"/>
            <p:cNvSpPr/>
            <p:nvPr/>
          </p:nvSpPr>
          <p:spPr>
            <a:xfrm>
              <a:off x="853869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2"/>
            <p:cNvSpPr/>
            <p:nvPr/>
          </p:nvSpPr>
          <p:spPr>
            <a:xfrm>
              <a:off x="6717668" y="1930025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2"/>
            <p:cNvSpPr/>
            <p:nvPr/>
          </p:nvSpPr>
          <p:spPr>
            <a:xfrm>
              <a:off x="7325495" y="2252602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2"/>
            <p:cNvSpPr/>
            <p:nvPr/>
          </p:nvSpPr>
          <p:spPr>
            <a:xfrm>
              <a:off x="6717668" y="3216737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2"/>
            <p:cNvSpPr/>
            <p:nvPr/>
          </p:nvSpPr>
          <p:spPr>
            <a:xfrm>
              <a:off x="7933352" y="1930025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2"/>
            <p:cNvSpPr/>
            <p:nvPr/>
          </p:nvSpPr>
          <p:spPr>
            <a:xfrm>
              <a:off x="7933352" y="2573381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2"/>
            <p:cNvSpPr/>
            <p:nvPr/>
          </p:nvSpPr>
          <p:spPr>
            <a:xfrm>
              <a:off x="8539542" y="1608802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2"/>
            <p:cNvSpPr/>
            <p:nvPr/>
          </p:nvSpPr>
          <p:spPr>
            <a:xfrm>
              <a:off x="6109812" y="3216737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2"/>
            <p:cNvSpPr/>
            <p:nvPr/>
          </p:nvSpPr>
          <p:spPr>
            <a:xfrm>
              <a:off x="6717668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2"/>
            <p:cNvSpPr/>
            <p:nvPr/>
          </p:nvSpPr>
          <p:spPr>
            <a:xfrm>
              <a:off x="7325495" y="1930025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2" name="Google Shape;572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pattern">
  <p:cSld name="BLANK_2_1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13"/>
          <p:cNvGrpSpPr/>
          <p:nvPr/>
        </p:nvGrpSpPr>
        <p:grpSpPr>
          <a:xfrm rot="10800000" flipH="1">
            <a:off x="900" y="3856775"/>
            <a:ext cx="9143992" cy="1286721"/>
            <a:chOff x="900" y="0"/>
            <a:chExt cx="9143992" cy="1286721"/>
          </a:xfrm>
        </p:grpSpPr>
        <p:sp>
          <p:nvSpPr>
            <p:cNvPr id="575" name="Google Shape;575;p13"/>
            <p:cNvSpPr/>
            <p:nvPr/>
          </p:nvSpPr>
          <p:spPr>
            <a:xfrm>
              <a:off x="4878953" y="643320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3"/>
            <p:cNvSpPr/>
            <p:nvPr/>
          </p:nvSpPr>
          <p:spPr>
            <a:xfrm>
              <a:off x="5488830" y="32254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8536629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3"/>
            <p:cNvSpPr/>
            <p:nvPr/>
          </p:nvSpPr>
          <p:spPr>
            <a:xfrm>
              <a:off x="670697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4878953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5488830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6097065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670697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7316850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4878953" y="3225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5488830" y="64332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7926751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8536629" y="321640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6097065" y="32254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670696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487895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5488830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6097065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8534993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926757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7925909" y="32164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900" y="643324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610793" y="322545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3658671" y="863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1828968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4266922" y="32164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900" y="0"/>
              <a:ext cx="609899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610793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1219044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182896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2438861" y="0"/>
              <a:ext cx="609929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900" y="3225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610793" y="643324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3048778" y="863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3658671" y="321642"/>
              <a:ext cx="608257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1219044" y="322545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4266922" y="863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900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610793" y="0"/>
              <a:ext cx="608257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1219044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4266958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657035" y="0"/>
              <a:ext cx="609899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3048784" y="0"/>
              <a:ext cx="608257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2438861" y="0"/>
              <a:ext cx="609929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3047936" y="321645"/>
              <a:ext cx="609899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3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13"/>
          <p:cNvSpPr txBox="1">
            <a:spLocks noGrp="1"/>
          </p:cNvSpPr>
          <p:nvPr>
            <p:ph type="sldNum" idx="12"/>
          </p:nvPr>
        </p:nvSpPr>
        <p:spPr>
          <a:xfrm>
            <a:off x="8547649" y="4749850"/>
            <a:ext cx="557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1" y="1803401"/>
            <a:ext cx="5825202" cy="1234726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1" y="3038126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D35EA3A2-7B0A-40E9-9144-50A0550FA777}" type="slidenum">
              <a:rPr lang="vi-VN" altLang="vi-VN" kern="1200" smtClean="0">
                <a:solidFill>
                  <a:srgbClr val="90C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715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solidFill>
                <a:srgbClr val="90C22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6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E42375F4-60F8-4DBC-BE6D-007B0332B017}" type="slidenum">
              <a:rPr lang="vi-VN" altLang="vi-VN" kern="1200" smtClean="0">
                <a:solidFill>
                  <a:srgbClr val="90C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715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solidFill>
                <a:srgbClr val="90C22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1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5" r:id="rId5"/>
    <p:sldLayoutId id="2147483658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1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5715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FD1F51BA-2F9B-42C9-A48A-3C5CEAB29F54}" type="slidenum">
              <a:rPr lang="vi-VN" altLang="vi-VN" kern="1200" smtClean="0">
                <a:solidFill>
                  <a:srgbClr val="90C2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defTabSz="571500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vi-VN" kern="1200">
              <a:solidFill>
                <a:srgbClr val="90C22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4"/>
          <p:cNvSpPr txBox="1">
            <a:spLocks noGrp="1"/>
          </p:cNvSpPr>
          <p:nvPr>
            <p:ph type="ctrTitle"/>
          </p:nvPr>
        </p:nvSpPr>
        <p:spPr>
          <a:xfrm>
            <a:off x="180473" y="2027919"/>
            <a:ext cx="7026442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prstTxWarp prst="textCanUp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ĐO KHỐI LƯỢNG</a:t>
            </a:r>
            <a:endParaRPr sz="45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7421" y="1062616"/>
            <a:ext cx="1659429" cy="7848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" sz="45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" sz="4500" b="1" i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500" b="1" i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0" y="154643"/>
            <a:ext cx="2070230" cy="2794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421" y="154643"/>
            <a:ext cx="1935215" cy="2794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509" y="165693"/>
            <a:ext cx="1910420" cy="2772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2261" y="143542"/>
            <a:ext cx="1930579" cy="27721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CCDF4D-FA3C-45B7-B1C8-6E3A1511754F}"/>
              </a:ext>
            </a:extLst>
          </p:cNvPr>
          <p:cNvSpPr/>
          <p:nvPr/>
        </p:nvSpPr>
        <p:spPr>
          <a:xfrm>
            <a:off x="7317305" y="3523143"/>
            <a:ext cx="1435125" cy="5337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8" tIns="42454" rIns="84908" bIns="42454" anchor="ctr"/>
          <a:lstStyle/>
          <a:p>
            <a:pPr algn="ctr" defTabSz="5715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CD05F73-7762-4C88-86D9-D5429F31A0AF}"/>
              </a:ext>
            </a:extLst>
          </p:cNvPr>
          <p:cNvSpPr/>
          <p:nvPr/>
        </p:nvSpPr>
        <p:spPr>
          <a:xfrm>
            <a:off x="287733" y="3561861"/>
            <a:ext cx="1726131" cy="4583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8" tIns="42454" rIns="84908" bIns="42454" anchor="ctr"/>
          <a:lstStyle/>
          <a:p>
            <a:pPr algn="ctr" defTabSz="5715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3E2458E-0898-4670-BEBE-183C3DB63E6A}"/>
              </a:ext>
            </a:extLst>
          </p:cNvPr>
          <p:cNvSpPr/>
          <p:nvPr/>
        </p:nvSpPr>
        <p:spPr>
          <a:xfrm>
            <a:off x="4868305" y="3561861"/>
            <a:ext cx="1593906" cy="495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8" tIns="42454" rIns="84908" bIns="42454" anchor="ctr"/>
          <a:lstStyle/>
          <a:p>
            <a:pPr algn="ctr" defTabSz="5715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0DE1D014-E657-4AD7-9864-60C63295378E}"/>
              </a:ext>
            </a:extLst>
          </p:cNvPr>
          <p:cNvSpPr/>
          <p:nvPr/>
        </p:nvSpPr>
        <p:spPr>
          <a:xfrm>
            <a:off x="2681791" y="3572681"/>
            <a:ext cx="1411499" cy="484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908" tIns="42454" rIns="84908" bIns="42454" anchor="ctr"/>
          <a:lstStyle/>
          <a:p>
            <a:pPr algn="ctr" defTabSz="5715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38108" y="4171987"/>
            <a:ext cx="7928803" cy="8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908" tIns="42454" rIns="84908" bIns="42454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71500" fontAlgn="base">
              <a:lnSpc>
                <a:spcPct val="135000"/>
              </a:lnSpc>
              <a:spcBef>
                <a:spcPts val="375"/>
              </a:spcBef>
              <a:spcAft>
                <a:spcPts val="375"/>
              </a:spcAft>
              <a:buClrTx/>
              <a:buNone/>
            </a:pPr>
            <a:r>
              <a:rPr lang="vi-VN" altLang="vi-VN" sz="2000" b="1" i="1" kern="1200">
                <a:solidFill>
                  <a:prstClr val="black"/>
                </a:solidFill>
                <a:ea typeface="+mn-ea"/>
              </a:rPr>
              <a:t>Hãy </a:t>
            </a:r>
            <a:r>
              <a:rPr lang="vi-VN" altLang="vi-VN" sz="2000" b="1" i="1" kern="1200">
                <a:solidFill>
                  <a:prstClr val="black"/>
                </a:solidFill>
                <a:ea typeface="+mn-ea"/>
              </a:rPr>
              <a:t>chỉ trên các hình </a:t>
            </a:r>
            <a:r>
              <a:rPr lang="en-US" altLang="vi-VN" sz="2000" b="1" i="1" kern="1200">
                <a:solidFill>
                  <a:prstClr val="black"/>
                </a:solidFill>
                <a:ea typeface="+mn-ea"/>
              </a:rPr>
              <a:t>a</a:t>
            </a:r>
            <a:r>
              <a:rPr lang="vi-VN" altLang="vi-VN" sz="2000" b="1" i="1" kern="1200">
                <a:solidFill>
                  <a:prstClr val="black"/>
                </a:solidFill>
                <a:ea typeface="+mn-ea"/>
              </a:rPr>
              <a:t>, </a:t>
            </a:r>
            <a:r>
              <a:rPr lang="en-US" altLang="vi-VN" sz="2000" b="1" i="1" kern="1200">
                <a:solidFill>
                  <a:prstClr val="black"/>
                </a:solidFill>
                <a:ea typeface="+mn-ea"/>
              </a:rPr>
              <a:t>b</a:t>
            </a:r>
            <a:r>
              <a:rPr lang="vi-VN" altLang="vi-VN" sz="2000" b="1" i="1" kern="1200">
                <a:solidFill>
                  <a:prstClr val="black"/>
                </a:solidFill>
                <a:ea typeface="+mn-ea"/>
              </a:rPr>
              <a:t>, </a:t>
            </a:r>
            <a:r>
              <a:rPr lang="en-US" altLang="vi-VN" sz="2000" b="1" i="1" kern="1200">
                <a:solidFill>
                  <a:prstClr val="black"/>
                </a:solidFill>
                <a:ea typeface="+mn-ea"/>
              </a:rPr>
              <a:t>c và</a:t>
            </a:r>
            <a:r>
              <a:rPr lang="vi-VN" altLang="vi-VN" sz="2000" b="1" i="1" kern="1200">
                <a:solidFill>
                  <a:prstClr val="black"/>
                </a:solidFill>
                <a:ea typeface="+mn-ea"/>
              </a:rPr>
              <a:t> </a:t>
            </a:r>
            <a:r>
              <a:rPr lang="en-US" altLang="vi-VN" sz="2000" b="1" i="1" kern="1200">
                <a:solidFill>
                  <a:prstClr val="black"/>
                </a:solidFill>
                <a:ea typeface="+mn-ea"/>
              </a:rPr>
              <a:t>d</a:t>
            </a:r>
            <a:r>
              <a:rPr lang="vi-VN" altLang="vi-VN" sz="2000" b="1" i="1" kern="1200">
                <a:solidFill>
                  <a:prstClr val="black"/>
                </a:solidFill>
                <a:ea typeface="+mn-ea"/>
              </a:rPr>
              <a:t> xem đâu là cân tạ, cân đòn, cân đồng hồ, cân y tế.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1CD05F73-7762-4C88-86D9-D5429F31A0AF}"/>
              </a:ext>
            </a:extLst>
          </p:cNvPr>
          <p:cNvSpPr/>
          <p:nvPr/>
        </p:nvSpPr>
        <p:spPr>
          <a:xfrm>
            <a:off x="287733" y="3016123"/>
            <a:ext cx="1726131" cy="45834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4908" tIns="42454" rIns="84908" bIns="42454" anchor="ctr"/>
          <a:lstStyle/>
          <a:p>
            <a:pPr algn="ctr" defTabSz="5715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b="1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y tế</a:t>
            </a:r>
            <a:endParaRPr lang="en-US" sz="20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1CD05F73-7762-4C88-86D9-D5429F31A0AF}"/>
              </a:ext>
            </a:extLst>
          </p:cNvPr>
          <p:cNvSpPr/>
          <p:nvPr/>
        </p:nvSpPr>
        <p:spPr>
          <a:xfrm>
            <a:off x="2544963" y="3016123"/>
            <a:ext cx="1726131" cy="45834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4908" tIns="42454" rIns="84908" bIns="42454" anchor="ctr"/>
          <a:lstStyle/>
          <a:p>
            <a:pPr algn="ctr" defTabSz="5715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b="1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tạ</a:t>
            </a:r>
            <a:endParaRPr lang="en-US" sz="20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CD05F73-7762-4C88-86D9-D5429F31A0AF}"/>
              </a:ext>
            </a:extLst>
          </p:cNvPr>
          <p:cNvSpPr/>
          <p:nvPr/>
        </p:nvSpPr>
        <p:spPr>
          <a:xfrm>
            <a:off x="4802192" y="3016123"/>
            <a:ext cx="1726131" cy="45834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4908" tIns="42454" rIns="84908" bIns="42454" anchor="ctr"/>
          <a:lstStyle/>
          <a:p>
            <a:pPr algn="ctr" defTabSz="5715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b="1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đòn</a:t>
            </a:r>
            <a:endParaRPr lang="en-US" sz="20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CD05F73-7762-4C88-86D9-D5429F31A0AF}"/>
              </a:ext>
            </a:extLst>
          </p:cNvPr>
          <p:cNvSpPr/>
          <p:nvPr/>
        </p:nvSpPr>
        <p:spPr>
          <a:xfrm>
            <a:off x="7066418" y="2990227"/>
            <a:ext cx="1726131" cy="45834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4908" tIns="42454" rIns="84908" bIns="42454" anchor="ctr"/>
          <a:lstStyle/>
          <a:p>
            <a:pPr algn="ctr" defTabSz="5715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b="1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đồng hồ</a:t>
            </a:r>
            <a:endParaRPr lang="en-US" sz="20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4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84" y="1420897"/>
            <a:ext cx="2152650" cy="3609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5484" y="144455"/>
            <a:ext cx="6124074" cy="86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i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đọc </a:t>
            </a:r>
            <a:r>
              <a:rPr lang="en-US" sz="2200" b="1" i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 loại cân dưới đây và cho biết GHĐ và ĐCNN của cân.</a:t>
            </a:r>
            <a:endParaRPr lang="en-US" sz="2200" b="1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627521" y="2532304"/>
            <a:ext cx="2511258" cy="105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vi-VN" altLang="en-US" sz="2200" b="1" kern="1200">
                <a:solidFill>
                  <a:srgbClr val="54A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GHĐ</a:t>
            </a:r>
            <a:r>
              <a:rPr lang="vi-VN" altLang="en-US" sz="2200" b="1" kern="1200">
                <a:solidFill>
                  <a:srgbClr val="54A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vi-VN" altLang="en-US" sz="2200" b="1" kern="120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lang="vi-VN" altLang="en-US" sz="2200" b="1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kg</a:t>
            </a:r>
            <a:endParaRPr lang="en-US" altLang="en-US" sz="2200" b="1" kern="120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vi-VN" altLang="en-US" sz="2200" b="1" kern="1200">
                <a:solidFill>
                  <a:srgbClr val="54A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ĐCNN</a:t>
            </a:r>
            <a:r>
              <a:rPr lang="vi-VN" altLang="en-US" sz="2200" b="1" kern="1200">
                <a:solidFill>
                  <a:srgbClr val="54A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GB" altLang="en-US" sz="2200" b="1" kern="120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</a:t>
            </a:r>
            <a:r>
              <a:rPr lang="vi-VN" altLang="en-US" sz="2200" b="1" kern="120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endParaRPr lang="vi-VN" altLang="en-US" sz="2200" b="1" kern="120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20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6"/>
          <p:cNvSpPr txBox="1">
            <a:spLocks noGrp="1"/>
          </p:cNvSpPr>
          <p:nvPr>
            <p:ph type="ctrTitle" idx="4294967295"/>
          </p:nvPr>
        </p:nvSpPr>
        <p:spPr>
          <a:xfrm>
            <a:off x="156410" y="140376"/>
            <a:ext cx="7315201" cy="6086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ĐO KHỐI LƯỢNG</a:t>
            </a:r>
            <a:endParaRPr lang="vi-VN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4" name="Google Shape;644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2" name="Google Shape;643;p16"/>
          <p:cNvSpPr txBox="1">
            <a:spLocks/>
          </p:cNvSpPr>
          <p:nvPr/>
        </p:nvSpPr>
        <p:spPr>
          <a:xfrm>
            <a:off x="156410" y="567608"/>
            <a:ext cx="7856622" cy="73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just">
              <a:lnSpc>
                <a:spcPct val="135000"/>
              </a:lnSpc>
              <a:spcAft>
                <a:spcPts val="600"/>
              </a:spcAft>
              <a:buFont typeface="Montserrat Light"/>
              <a:buNone/>
            </a:pPr>
            <a:r>
              <a:rPr lang="vi-VN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1. </a:t>
            </a:r>
            <a:r>
              <a:rPr lang="en-GB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Ước lượng khối lượng của vật và chọn cân phù hợp</a:t>
            </a:r>
            <a:endParaRPr lang="vi-VN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017" y="1298420"/>
            <a:ext cx="4127081" cy="2400241"/>
          </a:xfrm>
          <a:prstGeom prst="rect">
            <a:avLst/>
          </a:prstGeom>
        </p:spPr>
      </p:pic>
      <p:sp>
        <p:nvSpPr>
          <p:cNvPr id="13" name="Google Shape;643;p16"/>
          <p:cNvSpPr txBox="1">
            <a:spLocks/>
          </p:cNvSpPr>
          <p:nvPr/>
        </p:nvSpPr>
        <p:spPr>
          <a:xfrm>
            <a:off x="156410" y="3920408"/>
            <a:ext cx="8722895" cy="1355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Montserrat Light"/>
              <a:buNone/>
            </a:pP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Để đo khối lượng cơ thể ta nên dùng loại cân nào? Vì sao?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Montserrat Light"/>
              <a:buNone/>
            </a:pP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Để đo khối lượng hộp bút ta nên dùng loại cân nào? VÌ sao</a:t>
            </a:r>
            <a:endParaRPr lang="vi-VN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Google Shape;643;p16"/>
          <p:cNvSpPr txBox="1">
            <a:spLocks/>
          </p:cNvSpPr>
          <p:nvPr/>
        </p:nvSpPr>
        <p:spPr>
          <a:xfrm>
            <a:off x="182535" y="0"/>
            <a:ext cx="7856622" cy="73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just">
              <a:lnSpc>
                <a:spcPct val="135000"/>
              </a:lnSpc>
              <a:spcAft>
                <a:spcPts val="600"/>
              </a:spcAft>
              <a:buFont typeface="Montserrat Light"/>
              <a:buNone/>
            </a:pPr>
            <a:r>
              <a:rPr lang="en-GB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2</a:t>
            </a:r>
            <a:r>
              <a:rPr lang="vi-VN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. </a:t>
            </a:r>
            <a:r>
              <a:rPr lang="en-GB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Các thao tác khi đo khối lượng</a:t>
            </a:r>
            <a:endParaRPr lang="vi-VN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8581" y="2085159"/>
            <a:ext cx="5581650" cy="2898873"/>
            <a:chOff x="618581" y="2085159"/>
            <a:chExt cx="5581650" cy="28988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581" y="2085159"/>
              <a:ext cx="5581650" cy="2514600"/>
            </a:xfrm>
            <a:prstGeom prst="rect">
              <a:avLst/>
            </a:prstGeom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558726" y="4485434"/>
              <a:ext cx="2209217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0" fontAlgn="base" hangingPunct="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FontTx/>
                <a:buNone/>
              </a:pPr>
              <a:r>
                <a:rPr lang="en-GB" altLang="en-US" sz="2200" b="1" kern="120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Hiệu chỉnh cân</a:t>
              </a:r>
              <a:endParaRPr lang="en-US" altLang="en-US" sz="2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" name="Google Shape;643;p16"/>
          <p:cNvSpPr txBox="1">
            <a:spLocks/>
          </p:cNvSpPr>
          <p:nvPr/>
        </p:nvSpPr>
        <p:spPr>
          <a:xfrm>
            <a:off x="443168" y="722889"/>
            <a:ext cx="5932475" cy="97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Montserrat Light"/>
              <a:buNone/>
            </a:pPr>
            <a:r>
              <a:rPr lang="en-GB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Nhận xét cách hiệu chỉnh cân ở hình nào thì thuận tiện cho việc đo khối lượng của vật?</a:t>
            </a:r>
          </a:p>
        </p:txBody>
      </p:sp>
      <p:sp>
        <p:nvSpPr>
          <p:cNvPr id="8" name="Oval 7"/>
          <p:cNvSpPr/>
          <p:nvPr/>
        </p:nvSpPr>
        <p:spPr>
          <a:xfrm>
            <a:off x="1054248" y="2632460"/>
            <a:ext cx="1725046" cy="1658012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3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72" y="1108986"/>
            <a:ext cx="4796492" cy="3233872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67331" y="4633697"/>
            <a:ext cx="441959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GB" altLang="en-US" sz="22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 mắt để đọc số chỉ của cân</a:t>
            </a:r>
            <a:endParaRPr lang="en-US" altLang="en-US" sz="22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Google Shape;643;p16"/>
          <p:cNvSpPr txBox="1">
            <a:spLocks/>
          </p:cNvSpPr>
          <p:nvPr/>
        </p:nvSpPr>
        <p:spPr>
          <a:xfrm>
            <a:off x="256769" y="241625"/>
            <a:ext cx="6517010" cy="57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Montserrat Light"/>
              <a:buNone/>
            </a:pPr>
            <a:r>
              <a:rPr lang="en-GB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Cách đặt mắt để đọc khối lượng như nào là đúng?</a:t>
            </a:r>
          </a:p>
        </p:txBody>
      </p:sp>
      <p:sp>
        <p:nvSpPr>
          <p:cNvPr id="6" name="Oval 5"/>
          <p:cNvSpPr/>
          <p:nvPr/>
        </p:nvSpPr>
        <p:spPr>
          <a:xfrm>
            <a:off x="2719137" y="3128204"/>
            <a:ext cx="1515979" cy="1354323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70" y="985837"/>
            <a:ext cx="6419850" cy="3171825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89042" y="4500552"/>
            <a:ext cx="2431874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GB" altLang="en-US" sz="22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 kết quả đo</a:t>
            </a:r>
            <a:endParaRPr lang="en-US" altLang="en-US" sz="22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Google Shape;643;p16"/>
          <p:cNvSpPr txBox="1">
            <a:spLocks/>
          </p:cNvSpPr>
          <p:nvPr/>
        </p:nvSpPr>
        <p:spPr>
          <a:xfrm>
            <a:off x="255170" y="0"/>
            <a:ext cx="6517010" cy="324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Montserrat Light"/>
              <a:buNone/>
            </a:pPr>
            <a:r>
              <a:rPr lang="en-GB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Khối lượng của các thùng hàng trong hình là bao nhiêu kg? (Biết ĐCNN của cân là 1kg)</a:t>
            </a:r>
          </a:p>
        </p:txBody>
      </p:sp>
      <p:sp>
        <p:nvSpPr>
          <p:cNvPr id="8" name="Rectangle 7"/>
          <p:cNvSpPr/>
          <p:nvPr/>
        </p:nvSpPr>
        <p:spPr>
          <a:xfrm>
            <a:off x="2380758" y="3727889"/>
            <a:ext cx="9076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39 kg</a:t>
            </a:r>
            <a:endParaRPr lang="en-US" sz="2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0535" y="3682777"/>
            <a:ext cx="9076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39 kg</a:t>
            </a:r>
            <a:endParaRPr lang="en-US" sz="2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8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1"/>
          <p:cNvSpPr txBox="1">
            <a:spLocks noGrp="1"/>
          </p:cNvSpPr>
          <p:nvPr>
            <p:ph type="body" idx="1"/>
          </p:nvPr>
        </p:nvSpPr>
        <p:spPr>
          <a:xfrm>
            <a:off x="360590" y="2191163"/>
            <a:ext cx="2522174" cy="1469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 chỉnh cân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 </a:t>
            </a:r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vạch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0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 </a:t>
            </a:r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đo.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1" name="Google Shape;691;p21"/>
          <p:cNvSpPr txBox="1">
            <a:spLocks noGrp="1"/>
          </p:cNvSpPr>
          <p:nvPr>
            <p:ph type="body" idx="2"/>
          </p:nvPr>
        </p:nvSpPr>
        <p:spPr>
          <a:xfrm>
            <a:off x="3241505" y="2191163"/>
            <a:ext cx="2709117" cy="15404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 mắt nhìn theo hướng góc với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 </a:t>
            </a:r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cân.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2" name="Google Shape;692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753" y="566942"/>
            <a:ext cx="5775157" cy="1011948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sử dụng cân đồng hồ để đo khối lượng của một vật cần lưu ý:</a:t>
            </a:r>
            <a:endParaRPr lang="en-US" sz="22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691;p21"/>
          <p:cNvSpPr txBox="1">
            <a:spLocks/>
          </p:cNvSpPr>
          <p:nvPr/>
        </p:nvSpPr>
        <p:spPr>
          <a:xfrm>
            <a:off x="6037752" y="2191163"/>
            <a:ext cx="2793382" cy="223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ontserrat Light"/>
              <a:buChar char="◂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ontserrat Light"/>
              <a:buChar char="◂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ontserrat Light"/>
              <a:buChar char="◂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ontserrat Light"/>
              <a:buChar char="◂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○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■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●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○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Light"/>
              <a:buChar char="■"/>
              <a:defRPr sz="18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và ghi kết quả đo theo vạch chia gần nhất với đầu kim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 </a:t>
            </a:r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cân.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can dong 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94" y="106300"/>
            <a:ext cx="2203090" cy="175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" grpId="0" build="p"/>
      <p:bldP spid="691" grpId="0" build="p"/>
      <p:bldP spid="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8" name="Google Shape;643;p16"/>
          <p:cNvSpPr txBox="1">
            <a:spLocks/>
          </p:cNvSpPr>
          <p:nvPr/>
        </p:nvSpPr>
        <p:spPr>
          <a:xfrm>
            <a:off x="146440" y="0"/>
            <a:ext cx="7856622" cy="73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ontserrat Light"/>
              <a:buChar char="◂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marR="0" lvl="6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 b="0" i="0" u="none" strike="noStrike" cap="none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indent="0" algn="just">
              <a:lnSpc>
                <a:spcPct val="135000"/>
              </a:lnSpc>
              <a:spcAft>
                <a:spcPts val="600"/>
              </a:spcAft>
              <a:buFont typeface="Montserrat Light"/>
              <a:buNone/>
            </a:pPr>
            <a:r>
              <a:rPr lang="en-GB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3</a:t>
            </a:r>
            <a:r>
              <a:rPr lang="vi-VN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. </a:t>
            </a:r>
            <a:r>
              <a:rPr lang="en-GB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Đo khối lượng bằng cân</a:t>
            </a:r>
            <a:endParaRPr lang="vi-VN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7DB1A8-914B-9947-BB25-8BF471884A21}"/>
              </a:ext>
            </a:extLst>
          </p:cNvPr>
          <p:cNvSpPr txBox="1"/>
          <p:nvPr/>
        </p:nvSpPr>
        <p:spPr>
          <a:xfrm>
            <a:off x="4330292" y="1506658"/>
            <a:ext cx="435646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GB" sz="2200" b="1" u="sng" smtClean="0">
                <a:solidFill>
                  <a:srgbClr val="FF0000"/>
                </a:solidFill>
                <a:latin typeface="Arial" panose="020B0604020202020204" pitchFamily="34" charset="0"/>
              </a:rPr>
              <a:t>Yêu cầu: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GB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 đo khối lượng của viên bi sắt và 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 </a:t>
            </a:r>
            <a:r>
              <a:rPr lang="en-GB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GB" sz="2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bảng sau</a:t>
            </a:r>
            <a:r>
              <a:rPr lang="en-GB" sz="220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endParaRPr lang="vi-VN" sz="2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292" y="995315"/>
            <a:ext cx="2707105" cy="2447018"/>
            <a:chOff x="471292" y="995315"/>
            <a:chExt cx="2707105" cy="2447018"/>
          </a:xfrm>
        </p:grpSpPr>
        <p:sp>
          <p:nvSpPr>
            <p:cNvPr id="12" name="Rectangle 11"/>
            <p:cNvSpPr/>
            <p:nvPr/>
          </p:nvSpPr>
          <p:spPr>
            <a:xfrm>
              <a:off x="471292" y="995315"/>
              <a:ext cx="27071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smtClean="0">
                  <a:solidFill>
                    <a:schemeClr val="accent5">
                      <a:lumMod val="75000"/>
                    </a:schemeClr>
                  </a:solidFill>
                </a:rPr>
                <a:t>Hoạt động nhóm</a:t>
              </a:r>
              <a:endParaRPr lang="en-US" sz="24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20" y="1721483"/>
              <a:ext cx="1728788" cy="172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18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5" name="Countdown 3 minutes-Nho">
            <a:hlinkClick r:id="" action="ppaction://media"/>
            <a:extLst>
              <a:ext uri="{FF2B5EF4-FFF2-40B4-BE49-F238E27FC236}">
                <a16:creationId xmlns:a16="http://schemas.microsoft.com/office/drawing/2014/main" id="{0123CD6F-260F-40C9-A96B-5E68A99686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15022" y="48674"/>
            <a:ext cx="1393701" cy="8055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2646702"/>
                  </p:ext>
                </p:extLst>
              </p:nvPr>
            </p:nvGraphicFramePr>
            <p:xfrm>
              <a:off x="204537" y="1210467"/>
              <a:ext cx="8719965" cy="36279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6274">
                      <a:extLst>
                        <a:ext uri="{9D8B030D-6E8A-4147-A177-3AD203B41FA5}">
                          <a16:colId xmlns:a16="http://schemas.microsoft.com/office/drawing/2014/main" val="1181135169"/>
                        </a:ext>
                      </a:extLst>
                    </a:gridCol>
                    <a:gridCol w="1046747">
                      <a:extLst>
                        <a:ext uri="{9D8B030D-6E8A-4147-A177-3AD203B41FA5}">
                          <a16:colId xmlns:a16="http://schemas.microsoft.com/office/drawing/2014/main" val="738061567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34463997"/>
                        </a:ext>
                      </a:extLst>
                    </a:gridCol>
                    <a:gridCol w="745958">
                      <a:extLst>
                        <a:ext uri="{9D8B030D-6E8A-4147-A177-3AD203B41FA5}">
                          <a16:colId xmlns:a16="http://schemas.microsoft.com/office/drawing/2014/main" val="1741438266"/>
                        </a:ext>
                      </a:extLst>
                    </a:gridCol>
                    <a:gridCol w="962526">
                      <a:extLst>
                        <a:ext uri="{9D8B030D-6E8A-4147-A177-3AD203B41FA5}">
                          <a16:colId xmlns:a16="http://schemas.microsoft.com/office/drawing/2014/main" val="2382875503"/>
                        </a:ext>
                      </a:extLst>
                    </a:gridCol>
                    <a:gridCol w="854242">
                      <a:extLst>
                        <a:ext uri="{9D8B030D-6E8A-4147-A177-3AD203B41FA5}">
                          <a16:colId xmlns:a16="http://schemas.microsoft.com/office/drawing/2014/main" val="2790882953"/>
                        </a:ext>
                      </a:extLst>
                    </a:gridCol>
                    <a:gridCol w="986590">
                      <a:extLst>
                        <a:ext uri="{9D8B030D-6E8A-4147-A177-3AD203B41FA5}">
                          <a16:colId xmlns:a16="http://schemas.microsoft.com/office/drawing/2014/main" val="2315198074"/>
                        </a:ext>
                      </a:extLst>
                    </a:gridCol>
                    <a:gridCol w="842210">
                      <a:extLst>
                        <a:ext uri="{9D8B030D-6E8A-4147-A177-3AD203B41FA5}">
                          <a16:colId xmlns:a16="http://schemas.microsoft.com/office/drawing/2014/main" val="4039206773"/>
                        </a:ext>
                      </a:extLst>
                    </a:gridCol>
                    <a:gridCol w="1501018">
                      <a:extLst>
                        <a:ext uri="{9D8B030D-6E8A-4147-A177-3AD203B41FA5}">
                          <a16:colId xmlns:a16="http://schemas.microsoft.com/office/drawing/2014/main" val="2076792235"/>
                        </a:ext>
                      </a:extLst>
                    </a:gridCol>
                  </a:tblGrid>
                  <a:tr h="725580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Vật cần đo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Khối lượng ước lượng (g)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Chọn dụng cụ đo khối lượng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Kết quả đo (g)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1520768"/>
                      </a:ext>
                    </a:extLst>
                  </a:tr>
                  <a:tr h="108837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Tên dụng cụ đo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GHĐ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ĐCNN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Lần 1: m</a:t>
                          </a:r>
                          <a:r>
                            <a:rPr lang="en-US" sz="2000" baseline="-25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Lần 2: m</a:t>
                          </a:r>
                          <a:r>
                            <a:rPr lang="en-US" sz="2000" baseline="-25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Lần 3: m</a:t>
                          </a:r>
                          <a:r>
                            <a:rPr lang="en-US" sz="2000" baseline="-25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smtClean="0">
                              <a:effectLst/>
                            </a:rPr>
                            <a:t>m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>
                                      <a:effectLst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effectLst/>
                                    </a:rPr>
                                    <m:t>m</m:t>
                                  </m:r>
                                  <m:r>
                                    <a:rPr lang="en-US" sz="2000" baseline="-25000">
                                      <a:effectLst/>
                                    </a:rPr>
                                    <m:t>1+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effectLst/>
                                    </a:rPr>
                                    <m:t>m</m:t>
                                  </m:r>
                                  <m:r>
                                    <a:rPr lang="en-US" sz="2000" baseline="-25000">
                                      <a:effectLst/>
                                    </a:rPr>
                                    <m:t>2+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effectLst/>
                                    </a:rPr>
                                    <m:t>m</m:t>
                                  </m:r>
                                  <m:r>
                                    <a:rPr lang="en-US" sz="2000" baseline="-25000">
                                      <a:effectLst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000">
                                      <a:effectLst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extLst>
                      <a:ext uri="{0D108BD9-81ED-4DB2-BD59-A6C34878D82A}">
                        <a16:rowId xmlns:a16="http://schemas.microsoft.com/office/drawing/2014/main" val="291282231"/>
                      </a:ext>
                    </a:extLst>
                  </a:tr>
                  <a:tr h="10883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Viên bi sắt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extLst>
                      <a:ext uri="{0D108BD9-81ED-4DB2-BD59-A6C34878D82A}">
                        <a16:rowId xmlns:a16="http://schemas.microsoft.com/office/drawing/2014/main" val="3994128686"/>
                      </a:ext>
                    </a:extLst>
                  </a:tr>
                  <a:tr h="7255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Cặp sách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extLst>
                      <a:ext uri="{0D108BD9-81ED-4DB2-BD59-A6C34878D82A}">
                        <a16:rowId xmlns:a16="http://schemas.microsoft.com/office/drawing/2014/main" val="145846913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2646702"/>
                  </p:ext>
                </p:extLst>
              </p:nvPr>
            </p:nvGraphicFramePr>
            <p:xfrm>
              <a:off x="204537" y="1210467"/>
              <a:ext cx="8719965" cy="36279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66274">
                      <a:extLst>
                        <a:ext uri="{9D8B030D-6E8A-4147-A177-3AD203B41FA5}">
                          <a16:colId xmlns:a16="http://schemas.microsoft.com/office/drawing/2014/main" val="1181135169"/>
                        </a:ext>
                      </a:extLst>
                    </a:gridCol>
                    <a:gridCol w="1046747">
                      <a:extLst>
                        <a:ext uri="{9D8B030D-6E8A-4147-A177-3AD203B41FA5}">
                          <a16:colId xmlns:a16="http://schemas.microsoft.com/office/drawing/2014/main" val="738061567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034463997"/>
                        </a:ext>
                      </a:extLst>
                    </a:gridCol>
                    <a:gridCol w="745958">
                      <a:extLst>
                        <a:ext uri="{9D8B030D-6E8A-4147-A177-3AD203B41FA5}">
                          <a16:colId xmlns:a16="http://schemas.microsoft.com/office/drawing/2014/main" val="1741438266"/>
                        </a:ext>
                      </a:extLst>
                    </a:gridCol>
                    <a:gridCol w="962526">
                      <a:extLst>
                        <a:ext uri="{9D8B030D-6E8A-4147-A177-3AD203B41FA5}">
                          <a16:colId xmlns:a16="http://schemas.microsoft.com/office/drawing/2014/main" val="2382875503"/>
                        </a:ext>
                      </a:extLst>
                    </a:gridCol>
                    <a:gridCol w="854242">
                      <a:extLst>
                        <a:ext uri="{9D8B030D-6E8A-4147-A177-3AD203B41FA5}">
                          <a16:colId xmlns:a16="http://schemas.microsoft.com/office/drawing/2014/main" val="2790882953"/>
                        </a:ext>
                      </a:extLst>
                    </a:gridCol>
                    <a:gridCol w="986590">
                      <a:extLst>
                        <a:ext uri="{9D8B030D-6E8A-4147-A177-3AD203B41FA5}">
                          <a16:colId xmlns:a16="http://schemas.microsoft.com/office/drawing/2014/main" val="2315198074"/>
                        </a:ext>
                      </a:extLst>
                    </a:gridCol>
                    <a:gridCol w="842210">
                      <a:extLst>
                        <a:ext uri="{9D8B030D-6E8A-4147-A177-3AD203B41FA5}">
                          <a16:colId xmlns:a16="http://schemas.microsoft.com/office/drawing/2014/main" val="4039206773"/>
                        </a:ext>
                      </a:extLst>
                    </a:gridCol>
                    <a:gridCol w="1501018">
                      <a:extLst>
                        <a:ext uri="{9D8B030D-6E8A-4147-A177-3AD203B41FA5}">
                          <a16:colId xmlns:a16="http://schemas.microsoft.com/office/drawing/2014/main" val="2076792235"/>
                        </a:ext>
                      </a:extLst>
                    </a:gridCol>
                  </a:tblGrid>
                  <a:tr h="725580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Vật cần đo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Khối lượng ước lượng (g)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Chọn dụng cụ đo khối lượng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Kết quả đo (g)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31520768"/>
                      </a:ext>
                    </a:extLst>
                  </a:tr>
                  <a:tr h="108837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Tên dụng cụ đo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GHĐ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ĐCNN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Lần 1: m</a:t>
                          </a:r>
                          <a:r>
                            <a:rPr lang="en-US" sz="2000" baseline="-25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Lần 2: m</a:t>
                          </a:r>
                          <a:r>
                            <a:rPr lang="en-US" sz="2000" baseline="-25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Lần 3: m</a:t>
                          </a:r>
                          <a:r>
                            <a:rPr lang="en-US" sz="2000" baseline="-25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993" marR="67993" marT="0" marB="0" anchor="ctr">
                        <a:blipFill>
                          <a:blip r:embed="rId6"/>
                          <a:stretch>
                            <a:fillRect l="-482114" t="-67598" r="-2033" b="-175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282231"/>
                      </a:ext>
                    </a:extLst>
                  </a:tr>
                  <a:tr h="10883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Viên bi sắt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extLst>
                      <a:ext uri="{0D108BD9-81ED-4DB2-BD59-A6C34878D82A}">
                        <a16:rowId xmlns:a16="http://schemas.microsoft.com/office/drawing/2014/main" val="3994128686"/>
                      </a:ext>
                    </a:extLst>
                  </a:tr>
                  <a:tr h="7255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Cặp sách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7993" marR="67993" marT="0" marB="0" anchor="ctr"/>
                    </a:tc>
                    <a:extLst>
                      <a:ext uri="{0D108BD9-81ED-4DB2-BD59-A6C34878D82A}">
                        <a16:rowId xmlns:a16="http://schemas.microsoft.com/office/drawing/2014/main" val="14584691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73968" y="386024"/>
            <a:ext cx="4343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kumimoji="0" lang="en-US" altLang="en-US" sz="22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</a:t>
            </a:r>
            <a:r>
              <a:rPr kumimoji="0" lang="en-US" alt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 đo khối lượng</a:t>
            </a:r>
            <a:endParaRPr kumimoji="0" lang="en-US" alt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49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1112375" y="1434538"/>
            <a:ext cx="7045036" cy="31454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b="1" i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</a:t>
            </a:r>
            <a:r>
              <a:rPr lang="en-US" sz="22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2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 khối lượng vật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 </a:t>
            </a:r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2</a:t>
            </a:r>
            <a:r>
              <a:rPr lang="en-US" sz="22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 </a:t>
            </a:r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GHĐ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ĐCNN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 </a:t>
            </a:r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3: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 </a:t>
            </a:r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 cách trước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4: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Đặt vật lên cân hoặc treo vật vào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móc </a:t>
            </a:r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5: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và ghi kết quả mỗi lần đo theo vạch chia gần nhất với đầu kim </a:t>
            </a: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 </a:t>
            </a:r>
            <a:r>
              <a:rPr lang="en-US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cân.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929" y="432651"/>
            <a:ext cx="75804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đo khối lượng của một vật bằng cân ta thực hiện:</a:t>
            </a:r>
            <a:endParaRPr lang="en-US" sz="2200" b="1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16">
            <a:extLst>
              <a:ext uri="{FF2B5EF4-FFF2-40B4-BE49-F238E27FC236}">
                <a16:creationId xmlns:a16="http://schemas.microsoft.com/office/drawing/2014/main" id="{11B4294D-B470-48F7-A684-2210DFC0F07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tretch>
            <a:fillRect/>
          </a:stretch>
        </p:blipFill>
        <p:spPr>
          <a:xfrm flipH="1">
            <a:off x="106294" y="3965426"/>
            <a:ext cx="1006081" cy="117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2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2" name="Google Shape;636;p15"/>
          <p:cNvSpPr txBox="1">
            <a:spLocks noGrp="1"/>
          </p:cNvSpPr>
          <p:nvPr>
            <p:ph type="body" idx="2"/>
          </p:nvPr>
        </p:nvSpPr>
        <p:spPr>
          <a:xfrm>
            <a:off x="1246753" y="3435849"/>
            <a:ext cx="6369236" cy="12083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lượng hai chai có bằng nhau không? Làm sao để biết chính xác được điều đó?</a:t>
            </a:r>
            <a:endParaRPr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412" y="123736"/>
            <a:ext cx="12573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516" y="188848"/>
            <a:ext cx="1087604" cy="2917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6"/>
          <p:cNvSpPr txBox="1">
            <a:spLocks noGrp="1"/>
          </p:cNvSpPr>
          <p:nvPr>
            <p:ph type="ctrTitle" idx="4294967295"/>
          </p:nvPr>
        </p:nvSpPr>
        <p:spPr>
          <a:xfrm>
            <a:off x="3060890" y="164113"/>
            <a:ext cx="2712894" cy="6086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vi-VN" sz="26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4" name="Google Shape;644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20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253" y="1213918"/>
            <a:ext cx="7390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1.</a:t>
            </a:r>
            <a:r>
              <a:rPr lang="vi-VN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fr-FR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 </a:t>
            </a:r>
            <a:r>
              <a:rPr lang="fr-FR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 </a:t>
            </a:r>
            <a:r>
              <a:rPr lang="fr-FR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 ở chợ, </a:t>
            </a:r>
            <a:r>
              <a:rPr lang="fr-FR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 </a:t>
            </a:r>
            <a:r>
              <a:rPr lang="fr-FR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 </a:t>
            </a:r>
            <a:r>
              <a:rPr lang="fr-FR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 </a:t>
            </a:r>
            <a:r>
              <a:rPr lang="fr-FR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 </a:t>
            </a:r>
            <a:r>
              <a:rPr lang="fr-FR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là: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3337" y="1945448"/>
            <a:ext cx="23089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</a:t>
            </a:r>
            <a:r>
              <a:rPr lang="en-GB" sz="240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cân </a:t>
            </a:r>
            <a:r>
              <a:rPr lang="en-GB" sz="240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</a:t>
            </a:r>
            <a:r>
              <a:rPr lang="vi-VN" sz="240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9189" y="2664829"/>
            <a:ext cx="2487498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GB" sz="240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 Roberval</a:t>
            </a:r>
            <a:r>
              <a:rPr lang="vi-VN" sz="240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4319" y="3241493"/>
            <a:ext cx="275362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GB" sz="240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 đồng hồ</a:t>
            </a:r>
            <a:r>
              <a:rPr lang="vi-VN" sz="240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3336" y="3830189"/>
            <a:ext cx="3307449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GB" sz="240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GB" sz="240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ân tiểu li</a:t>
            </a:r>
            <a:r>
              <a:rPr lang="vi-VN" sz="240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oogle Shape;930;p39"/>
          <p:cNvGrpSpPr/>
          <p:nvPr/>
        </p:nvGrpSpPr>
        <p:grpSpPr>
          <a:xfrm>
            <a:off x="2318793" y="235007"/>
            <a:ext cx="645845" cy="397657"/>
            <a:chOff x="1926350" y="995225"/>
            <a:chExt cx="428650" cy="356600"/>
          </a:xfrm>
        </p:grpSpPr>
        <p:sp>
          <p:nvSpPr>
            <p:cNvPr id="18" name="Google Shape;931;p39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32;p39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33;p39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34;p39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50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978" y="631498"/>
            <a:ext cx="6821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en-GB" sz="2400" b="1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vi-VN" sz="2400" b="1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vi-VN" sz="240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>
                <a:latin typeface="+mn-lt"/>
                <a:ea typeface="Calibri" panose="020F0502020204030204" pitchFamily="34" charset="0"/>
              </a:rPr>
              <a:t>Loại </a:t>
            </a:r>
            <a:r>
              <a:rPr lang="fr-FR" sz="2400" smtClean="0">
                <a:latin typeface="+mn-lt"/>
                <a:ea typeface="Calibri" panose="020F0502020204030204" pitchFamily="34" charset="0"/>
              </a:rPr>
              <a:t>cân </a:t>
            </a:r>
            <a:r>
              <a:rPr lang="fr-FR" sz="2400">
                <a:latin typeface="+mn-lt"/>
                <a:ea typeface="Calibri" panose="020F0502020204030204" pitchFamily="34" charset="0"/>
              </a:rPr>
              <a:t>thích hợp để sử </a:t>
            </a:r>
            <a:r>
              <a:rPr lang="fr-FR" sz="2400">
                <a:latin typeface="+mn-lt"/>
                <a:ea typeface="Calibri" panose="020F0502020204030204" pitchFamily="34" charset="0"/>
              </a:rPr>
              <a:t>dụng </a:t>
            </a:r>
            <a:r>
              <a:rPr lang="fr-FR" sz="2400" smtClean="0">
                <a:latin typeface="+mn-lt"/>
                <a:ea typeface="Calibri" panose="020F0502020204030204" pitchFamily="34" charset="0"/>
              </a:rPr>
              <a:t>cân </a:t>
            </a:r>
            <a:r>
              <a:rPr lang="fr-FR" sz="2400">
                <a:latin typeface="+mn-lt"/>
                <a:ea typeface="Calibri" panose="020F0502020204030204" pitchFamily="34" charset="0"/>
              </a:rPr>
              <a:t>vàng, bạc ở các tiệm </a:t>
            </a:r>
            <a:r>
              <a:rPr lang="fr-FR" sz="2400">
                <a:latin typeface="+mn-lt"/>
                <a:ea typeface="Calibri" panose="020F0502020204030204" pitchFamily="34" charset="0"/>
              </a:rPr>
              <a:t>vàng </a:t>
            </a:r>
            <a:r>
              <a:rPr lang="fr-FR" sz="2400" smtClean="0">
                <a:latin typeface="+mn-lt"/>
                <a:ea typeface="Calibri" panose="020F0502020204030204" pitchFamily="34" charset="0"/>
              </a:rPr>
              <a:t>là:</a:t>
            </a:r>
            <a:endParaRPr lang="en-US" sz="240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0854" y="2040078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>
                <a:solidFill>
                  <a:srgbClr val="002060"/>
                </a:solidFill>
              </a:rPr>
              <a:t>A. cân </a:t>
            </a:r>
            <a:r>
              <a:rPr lang="en-US" sz="2400" smtClean="0">
                <a:solidFill>
                  <a:srgbClr val="002060"/>
                </a:solidFill>
              </a:rPr>
              <a:t>tạ</a:t>
            </a:r>
            <a:r>
              <a:rPr lang="en-US" sz="2400" smtClean="0">
                <a:solidFill>
                  <a:srgbClr val="002060"/>
                </a:solidFill>
              </a:rPr>
              <a:t>.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0853" y="2745411"/>
            <a:ext cx="24905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</a:rPr>
              <a:t>B. </a:t>
            </a:r>
            <a:r>
              <a:rPr lang="en-US" sz="2400" smtClean="0">
                <a:solidFill>
                  <a:srgbClr val="002060"/>
                </a:solidFill>
              </a:rPr>
              <a:t>cân đòn.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0852" y="3365843"/>
            <a:ext cx="249053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</a:rPr>
              <a:t>C. </a:t>
            </a:r>
            <a:r>
              <a:rPr lang="en-US" sz="2400" smtClean="0">
                <a:solidFill>
                  <a:srgbClr val="002060"/>
                </a:solidFill>
              </a:rPr>
              <a:t>cân đồng hồ.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10852" y="3986275"/>
            <a:ext cx="2490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2060"/>
                </a:solidFill>
              </a:rPr>
              <a:t>D. </a:t>
            </a:r>
            <a:r>
              <a:rPr lang="en-US" sz="2400" smtClean="0">
                <a:solidFill>
                  <a:srgbClr val="002060"/>
                </a:solidFill>
              </a:rPr>
              <a:t>cân tiểu li.</a:t>
            </a:r>
            <a:endParaRPr lang="en-US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8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978" y="631498"/>
            <a:ext cx="682190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en-GB" sz="24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vi-VN" sz="24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vi-VN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smtClean="0"/>
              <a:t>Trong các đơn vị: tấn, yến, lạng, kilôgam đơn vị lớn nhất là 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0854" y="2040078"/>
            <a:ext cx="162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</a:rPr>
              <a:t>A. </a:t>
            </a:r>
            <a:r>
              <a:rPr lang="en-US" sz="2400" smtClean="0">
                <a:solidFill>
                  <a:srgbClr val="002060"/>
                </a:solidFill>
              </a:rPr>
              <a:t>tấn.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0853" y="2745411"/>
            <a:ext cx="24905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</a:rPr>
              <a:t>B. </a:t>
            </a:r>
            <a:r>
              <a:rPr lang="en-US" sz="2400" smtClean="0">
                <a:solidFill>
                  <a:srgbClr val="002060"/>
                </a:solidFill>
              </a:rPr>
              <a:t>yến.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0853" y="3365843"/>
            <a:ext cx="20574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</a:rPr>
              <a:t>C. </a:t>
            </a:r>
            <a:r>
              <a:rPr lang="en-US" sz="2400" smtClean="0">
                <a:solidFill>
                  <a:srgbClr val="002060"/>
                </a:solidFill>
              </a:rPr>
              <a:t>lạng.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10852" y="3986275"/>
            <a:ext cx="1908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2060"/>
                </a:solidFill>
              </a:rPr>
              <a:t>D. </a:t>
            </a:r>
            <a:r>
              <a:rPr lang="en-US" sz="2400" smtClean="0">
                <a:solidFill>
                  <a:srgbClr val="002060"/>
                </a:solidFill>
              </a:rPr>
              <a:t>kilôgam.</a:t>
            </a:r>
            <a:endParaRPr lang="en-US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8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978" y="631498"/>
            <a:ext cx="682190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</a:t>
            </a:r>
            <a:r>
              <a:rPr lang="en-GB" sz="24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vi-VN" sz="2400" b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vi-VN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smtClean="0"/>
              <a:t>Trên một hộp mứt tết có ghi 250g, con số đó chỉ: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0064" y="2053140"/>
            <a:ext cx="4469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</a:rPr>
              <a:t>A. </a:t>
            </a:r>
            <a:r>
              <a:rPr lang="en-US" sz="2400" smtClean="0">
                <a:solidFill>
                  <a:srgbClr val="002060"/>
                </a:solidFill>
              </a:rPr>
              <a:t>sức nặng của hộp mứt.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0063" y="2758473"/>
            <a:ext cx="505704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</a:rPr>
              <a:t>B. </a:t>
            </a:r>
            <a:r>
              <a:rPr lang="en-US" sz="2400" smtClean="0">
                <a:solidFill>
                  <a:srgbClr val="002060"/>
                </a:solidFill>
              </a:rPr>
              <a:t>khối lượng của mứt trong hộp</a:t>
            </a:r>
            <a:r>
              <a:rPr lang="en-US" sz="2400" smtClean="0">
                <a:solidFill>
                  <a:srgbClr val="002060"/>
                </a:solidFill>
              </a:rPr>
              <a:t>.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0064" y="3378905"/>
            <a:ext cx="458403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</a:rPr>
              <a:t>C. </a:t>
            </a:r>
            <a:r>
              <a:rPr lang="en-US" sz="2400" smtClean="0">
                <a:solidFill>
                  <a:srgbClr val="002060"/>
                </a:solidFill>
              </a:rPr>
              <a:t>thể tích của hộp mứt.</a:t>
            </a:r>
            <a:endParaRPr lang="en-US" sz="240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0063" y="3999337"/>
            <a:ext cx="4338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2060"/>
                </a:solidFill>
              </a:rPr>
              <a:t>D. </a:t>
            </a:r>
            <a:r>
              <a:rPr lang="en-US" sz="2400" smtClean="0">
                <a:solidFill>
                  <a:srgbClr val="002060"/>
                </a:solidFill>
              </a:rPr>
              <a:t>hạn sử dụng của hộp mứt.</a:t>
            </a:r>
            <a:endParaRPr lang="en-US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28"/>
          <p:cNvSpPr txBox="1">
            <a:spLocks noGrp="1"/>
          </p:cNvSpPr>
          <p:nvPr>
            <p:ph type="sldNum" idx="12"/>
          </p:nvPr>
        </p:nvSpPr>
        <p:spPr>
          <a:xfrm>
            <a:off x="8547649" y="4749850"/>
            <a:ext cx="557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24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" name="Google Shape;642;p16"/>
          <p:cNvSpPr txBox="1">
            <a:spLocks/>
          </p:cNvSpPr>
          <p:nvPr/>
        </p:nvSpPr>
        <p:spPr>
          <a:xfrm>
            <a:off x="1512209" y="486035"/>
            <a:ext cx="2100657" cy="60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>
              <a:lnSpc>
                <a:spcPct val="135000"/>
              </a:lnSpc>
            </a:pPr>
            <a:r>
              <a:rPr lang="en-GB" sz="260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vi-VN" sz="26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oogle Shape;930;p39"/>
          <p:cNvGrpSpPr/>
          <p:nvPr/>
        </p:nvGrpSpPr>
        <p:grpSpPr>
          <a:xfrm>
            <a:off x="670467" y="541833"/>
            <a:ext cx="645845" cy="397657"/>
            <a:chOff x="1926350" y="995225"/>
            <a:chExt cx="428650" cy="356600"/>
          </a:xfrm>
        </p:grpSpPr>
        <p:sp>
          <p:nvSpPr>
            <p:cNvPr id="7" name="Google Shape;931;p39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32;p39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33;p39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34;p39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9541" y="909521"/>
            <a:ext cx="8178108" cy="2723851"/>
            <a:chOff x="369541" y="909521"/>
            <a:chExt cx="8178108" cy="2723851"/>
          </a:xfrm>
        </p:grpSpPr>
        <p:sp>
          <p:nvSpPr>
            <p:cNvPr id="11" name="Rectangle 10"/>
            <p:cNvSpPr/>
            <p:nvPr/>
          </p:nvSpPr>
          <p:spPr>
            <a:xfrm>
              <a:off x="369541" y="1783544"/>
              <a:ext cx="509073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Mô </a:t>
              </a:r>
              <a:r>
                <a:rPr lang="en-US" sz="2400" b="1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tả cách đo, tiến hành đo khối lượng hộp đựng bút của em và so sánh kết quả đo được với kết quả ước lượng </a:t>
              </a:r>
              <a:r>
                <a:rPr lang="en-US" sz="2400" b="1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 </a:t>
              </a:r>
              <a:r>
                <a:rPr lang="en-US" sz="2400" b="1" smtClean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em.</a:t>
              </a:r>
              <a:endPara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2988" y="909521"/>
              <a:ext cx="2464661" cy="272385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5"/>
          <p:cNvSpPr txBox="1">
            <a:spLocks noGrp="1"/>
          </p:cNvSpPr>
          <p:nvPr>
            <p:ph type="sldNum" idx="12"/>
          </p:nvPr>
        </p:nvSpPr>
        <p:spPr>
          <a:xfrm>
            <a:off x="8547649" y="4749850"/>
            <a:ext cx="557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39" name="Google Shape;839;p35"/>
          <p:cNvSpPr txBox="1">
            <a:spLocks noGrp="1"/>
          </p:cNvSpPr>
          <p:nvPr>
            <p:ph type="body" idx="4294967295"/>
          </p:nvPr>
        </p:nvSpPr>
        <p:spPr>
          <a:xfrm>
            <a:off x="2598820" y="96253"/>
            <a:ext cx="4215291" cy="5681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vi-VN" sz="2600" b="1" smtClean="0">
                <a:solidFill>
                  <a:schemeClr val="accent2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HƯỚNG DẪN VỀ NHÀ</a:t>
            </a:r>
            <a:endParaRPr lang="vi-VN" sz="26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0" name="Google Shape;840;p35"/>
          <p:cNvGrpSpPr/>
          <p:nvPr/>
        </p:nvGrpSpPr>
        <p:grpSpPr>
          <a:xfrm>
            <a:off x="1595352" y="1035593"/>
            <a:ext cx="5936415" cy="3130022"/>
            <a:chOff x="1177450" y="241631"/>
            <a:chExt cx="6173152" cy="3616776"/>
          </a:xfrm>
        </p:grpSpPr>
        <p:sp>
          <p:nvSpPr>
            <p:cNvPr id="841" name="Google Shape;841;p35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19533" y="1643814"/>
            <a:ext cx="4677059" cy="176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altLang="vi-VN" sz="2200"/>
              <a:t> </a:t>
            </a:r>
            <a:r>
              <a:rPr lang="vi-VN" altLang="vi-VN" sz="2200" b="1"/>
              <a:t>Học thuộc ghi nhớ.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altLang="vi-VN" sz="2200" b="1"/>
              <a:t> Làm bài tập </a:t>
            </a:r>
            <a:r>
              <a:rPr lang="en-US" altLang="vi-VN" sz="2200" b="1" smtClean="0"/>
              <a:t>trong SGK và SBT</a:t>
            </a:r>
            <a:endParaRPr lang="en-US" altLang="vi-VN" sz="2200" b="1"/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vi-VN" sz="2200" b="1"/>
              <a:t> </a:t>
            </a:r>
            <a:r>
              <a:rPr lang="en-US" altLang="vi-VN" sz="2200" b="1" smtClean="0"/>
              <a:t>Đọc trước bài 6: Đo thời gian</a:t>
            </a:r>
            <a:endParaRPr lang="en-US" altLang="vi-VN" sz="2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41421" y="1359569"/>
            <a:ext cx="5715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GB" sz="5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CẢM ƠN CÁC EM ĐÃ LẮNG NGHE!</a:t>
            </a:r>
            <a:endParaRPr lang="en-US" sz="50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6"/>
          <p:cNvSpPr txBox="1">
            <a:spLocks noGrp="1"/>
          </p:cNvSpPr>
          <p:nvPr>
            <p:ph type="ctrTitle" idx="4294967295"/>
          </p:nvPr>
        </p:nvSpPr>
        <p:spPr>
          <a:xfrm>
            <a:off x="306805" y="199714"/>
            <a:ext cx="7315201" cy="6086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GB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 VÀ DỤNG CỤ DO KHỐI LƯỢNG</a:t>
            </a:r>
            <a:endParaRPr lang="vi-VN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3" name="Google Shape;643;p16"/>
          <p:cNvSpPr txBox="1">
            <a:spLocks noGrp="1"/>
          </p:cNvSpPr>
          <p:nvPr>
            <p:ph type="subTitle" idx="4294967295"/>
          </p:nvPr>
        </p:nvSpPr>
        <p:spPr>
          <a:xfrm>
            <a:off x="306805" y="661620"/>
            <a:ext cx="5678904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1. Đơn vị đo khối lượng</a:t>
            </a:r>
            <a:endParaRPr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4" name="Google Shape;644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0749" y="1580726"/>
            <a:ext cx="5706756" cy="166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06400" algn="just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vi-VN" sz="2200" smtClean="0">
                <a:ea typeface="Times New Roman" panose="02020603050405020304" pitchFamily="18" charset="0"/>
              </a:rPr>
              <a:t>Trong </a:t>
            </a:r>
            <a:r>
              <a:rPr lang="vi-VN" sz="2200">
                <a:ea typeface="Times New Roman" panose="02020603050405020304" pitchFamily="18" charset="0"/>
              </a:rPr>
              <a:t>hệ thống đo lường hợp pháp của Việt </a:t>
            </a:r>
            <a:r>
              <a:rPr lang="vi-VN" sz="2200" smtClean="0">
                <a:ea typeface="Times New Roman" panose="02020603050405020304" pitchFamily="18" charset="0"/>
              </a:rPr>
              <a:t>Nam</a:t>
            </a:r>
            <a:r>
              <a:rPr lang="en-US" sz="2200" smtClean="0"/>
              <a:t>, đ</a:t>
            </a:r>
            <a:r>
              <a:rPr lang="vi-VN" altLang="vi-VN" sz="2200" smtClean="0"/>
              <a:t>ơn </a:t>
            </a:r>
            <a:r>
              <a:rPr lang="vi-VN" altLang="vi-VN" sz="2200"/>
              <a:t>vị đo khối lượng là </a:t>
            </a:r>
            <a:r>
              <a:rPr lang="vi-VN" altLang="vi-VN" sz="2200">
                <a:solidFill>
                  <a:srgbClr val="FF0000"/>
                </a:solidFill>
              </a:rPr>
              <a:t>kilôgam</a:t>
            </a:r>
            <a:r>
              <a:rPr lang="vi-VN" altLang="vi-VN" sz="2200" smtClean="0"/>
              <a:t>.</a:t>
            </a:r>
            <a:r>
              <a:rPr lang="en-GB" altLang="vi-VN" sz="2200" smtClean="0"/>
              <a:t> Kí hiệu là </a:t>
            </a:r>
            <a:r>
              <a:rPr lang="en-GB" altLang="vi-VN" sz="2200" smtClean="0">
                <a:solidFill>
                  <a:srgbClr val="FF0000"/>
                </a:solidFill>
              </a:rPr>
              <a:t>Kg.</a:t>
            </a:r>
            <a:endParaRPr lang="vi-VN" altLang="vi-VN" sz="2200">
              <a:solidFill>
                <a:srgbClr val="FF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0749" y="3393938"/>
            <a:ext cx="5873303" cy="115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2200" smtClean="0"/>
              <a:t>Kilôgam </a:t>
            </a:r>
            <a:r>
              <a:rPr lang="en-US" altLang="vi-VN" sz="2200"/>
              <a:t>là khối lượng của một quả cân </a:t>
            </a:r>
            <a:r>
              <a:rPr lang="en-US" altLang="vi-VN" sz="2200" smtClean="0"/>
              <a:t>mẫu, đặt </a:t>
            </a:r>
            <a:r>
              <a:rPr lang="en-US" altLang="vi-VN" sz="2200"/>
              <a:t>ở Viện Đo lường quốc tế ở </a:t>
            </a:r>
            <a:r>
              <a:rPr lang="en-US" altLang="vi-VN" sz="2200" smtClean="0"/>
              <a:t>Pháp</a:t>
            </a:r>
            <a:endParaRPr lang="vi-VN" altLang="vi-VN" sz="2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639" y="3190868"/>
            <a:ext cx="2106734" cy="155898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2743" y="1303714"/>
            <a:ext cx="7519263" cy="749595"/>
            <a:chOff x="128971" y="413201"/>
            <a:chExt cx="7519263" cy="749595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612160" y="413201"/>
              <a:ext cx="7036074" cy="64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35852" tIns="67926" rIns="135852" bIns="67926">
              <a:spAutoFit/>
            </a:bodyPr>
            <a:lstStyle>
              <a:lvl1pPr>
                <a:spcBef>
                  <a:spcPct val="20000"/>
                </a:spcBef>
                <a:buChar char="•"/>
                <a:defRPr sz="4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2200" smtClean="0"/>
                <a:t>Hãy kể tên những đơn vị đo khối lượng mà em biết.</a:t>
              </a:r>
              <a:endParaRPr lang="vi-VN" altLang="vi-VN" sz="220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971" y="428669"/>
              <a:ext cx="483189" cy="73412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" grpId="0" build="p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49431" y="337916"/>
            <a:ext cx="6035040" cy="4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200" b="1" i="1">
                <a:solidFill>
                  <a:srgbClr val="002060"/>
                </a:solidFill>
              </a:rPr>
              <a:t>* </a:t>
            </a:r>
            <a:r>
              <a:rPr lang="vi-VN" altLang="vi-VN" sz="2200" b="1" i="1">
                <a:solidFill>
                  <a:srgbClr val="002060"/>
                </a:solidFill>
              </a:rPr>
              <a:t>Các đơn vị khối lượng khác thường gặp</a:t>
            </a:r>
            <a:r>
              <a:rPr lang="vi-VN" altLang="vi-VN" sz="2200" i="1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31" y="1257163"/>
            <a:ext cx="6766319" cy="327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57126" y="145411"/>
            <a:ext cx="4463201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vi-VN" sz="2400" b="1" smtClean="0">
                <a:solidFill>
                  <a:srgbClr val="002060"/>
                </a:solidFill>
              </a:rPr>
              <a:t>Hoạt động cặp đôi</a:t>
            </a:r>
            <a:endParaRPr lang="vi-VN" altLang="vi-VN" sz="24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069" y="946176"/>
            <a:ext cx="64760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200" b="1" smtClean="0">
                <a:solidFill>
                  <a:srgbClr val="FF0000"/>
                </a:solidFill>
              </a:rPr>
              <a:t>Nhiệm vụ 1: </a:t>
            </a:r>
            <a:r>
              <a:rPr lang="en-US" altLang="vi-VN" sz="2200" smtClean="0">
                <a:solidFill>
                  <a:srgbClr val="FF0000"/>
                </a:solidFill>
              </a:rPr>
              <a:t>Đổi các đơn vị đo khối lượng sau  </a:t>
            </a:r>
            <a:endParaRPr lang="en-US" altLang="vi-VN" sz="220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8969" y="1779807"/>
            <a:ext cx="3456326" cy="29700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AutoNum type="alphaLcParenR"/>
            </a:pPr>
            <a:r>
              <a:rPr lang="en-US" altLang="vi-VN" sz="2200" smtClean="0">
                <a:solidFill>
                  <a:schemeClr val="tx1"/>
                </a:solidFill>
              </a:rPr>
              <a:t>5 tấn = ……….. kg</a:t>
            </a:r>
          </a:p>
          <a:p>
            <a:pPr marL="457200" indent="-457200" algn="just">
              <a:spcBef>
                <a:spcPct val="50000"/>
              </a:spcBef>
              <a:buAutoNum type="alphaLcParenR"/>
            </a:pPr>
            <a:r>
              <a:rPr lang="en-GB" altLang="vi-VN" sz="2200" smtClean="0">
                <a:solidFill>
                  <a:schemeClr val="tx1"/>
                </a:solidFill>
              </a:rPr>
              <a:t>20 tạ = ……….. kg</a:t>
            </a:r>
          </a:p>
          <a:p>
            <a:pPr marL="457200" indent="-457200" algn="just">
              <a:spcBef>
                <a:spcPct val="50000"/>
              </a:spcBef>
              <a:buAutoNum type="alphaLcParenR"/>
            </a:pPr>
            <a:r>
              <a:rPr lang="en-GB" altLang="vi-VN" sz="2200" smtClean="0">
                <a:solidFill>
                  <a:schemeClr val="tx1"/>
                </a:solidFill>
              </a:rPr>
              <a:t>100 kg = …….. yến</a:t>
            </a:r>
          </a:p>
          <a:p>
            <a:pPr marL="457200" indent="-457200" algn="just">
              <a:spcBef>
                <a:spcPct val="50000"/>
              </a:spcBef>
              <a:buAutoNum type="alphaLcParenR"/>
            </a:pPr>
            <a:r>
              <a:rPr lang="en-GB" altLang="vi-VN" sz="2200" smtClean="0">
                <a:solidFill>
                  <a:schemeClr val="tx1"/>
                </a:solidFill>
              </a:rPr>
              <a:t>6 tấn  = ……… yến</a:t>
            </a:r>
          </a:p>
          <a:p>
            <a:pPr marL="457200" indent="-457200" algn="just">
              <a:spcBef>
                <a:spcPct val="50000"/>
              </a:spcBef>
              <a:buAutoNum type="alphaLcParenR"/>
            </a:pPr>
            <a:r>
              <a:rPr lang="en-GB" altLang="vi-VN" sz="2200" smtClean="0">
                <a:solidFill>
                  <a:schemeClr val="tx1"/>
                </a:solidFill>
              </a:rPr>
              <a:t>0,5 kg = ……… g</a:t>
            </a:r>
          </a:p>
          <a:p>
            <a:pPr marL="457200" indent="-457200" algn="just">
              <a:spcBef>
                <a:spcPct val="50000"/>
              </a:spcBef>
              <a:buAutoNum type="alphaLcParenR"/>
            </a:pPr>
            <a:r>
              <a:rPr lang="en-GB" altLang="vi-VN" sz="2200" smtClean="0">
                <a:solidFill>
                  <a:schemeClr val="tx1"/>
                </a:solidFill>
              </a:rPr>
              <a:t>0,005 g = …….. mg</a:t>
            </a:r>
            <a:endParaRPr lang="en-US" altLang="vi-VN" sz="22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4984" y="1725112"/>
            <a:ext cx="813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altLang="vi-VN" sz="2200" b="1" smtClean="0">
                <a:solidFill>
                  <a:srgbClr val="0070C0"/>
                </a:solidFill>
              </a:rPr>
              <a:t>5000</a:t>
            </a:r>
            <a:endParaRPr lang="en-US" altLang="vi-VN" sz="2200" b="1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4983" y="2243101"/>
            <a:ext cx="813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altLang="vi-VN" sz="2200" b="1" smtClean="0">
                <a:solidFill>
                  <a:srgbClr val="0070C0"/>
                </a:solidFill>
              </a:rPr>
              <a:t>2000</a:t>
            </a:r>
            <a:endParaRPr lang="en-US" altLang="vi-VN" sz="2200" b="1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72076" y="2728683"/>
            <a:ext cx="4988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altLang="vi-VN" sz="2200" b="1" smtClean="0">
                <a:solidFill>
                  <a:srgbClr val="0070C0"/>
                </a:solidFill>
              </a:rPr>
              <a:t>10</a:t>
            </a:r>
            <a:endParaRPr lang="en-US" altLang="vi-VN" sz="2200" b="1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2416" y="3229758"/>
            <a:ext cx="6559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altLang="vi-VN" sz="2200" b="1" smtClean="0">
                <a:solidFill>
                  <a:srgbClr val="0070C0"/>
                </a:solidFill>
              </a:rPr>
              <a:t>600</a:t>
            </a:r>
            <a:endParaRPr lang="en-US" altLang="vi-VN" sz="2200" b="1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2415" y="3745088"/>
            <a:ext cx="6559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altLang="vi-VN" sz="2200" b="1" smtClean="0">
                <a:solidFill>
                  <a:srgbClr val="0070C0"/>
                </a:solidFill>
              </a:rPr>
              <a:t>500</a:t>
            </a:r>
            <a:endParaRPr lang="en-US" altLang="vi-VN" sz="2200" b="1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78492" y="4272077"/>
            <a:ext cx="4988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altLang="vi-VN" sz="2200" b="1" smtClean="0">
                <a:solidFill>
                  <a:srgbClr val="0070C0"/>
                </a:solidFill>
              </a:rPr>
              <a:t>50</a:t>
            </a:r>
            <a:endParaRPr lang="en-US" altLang="vi-VN" sz="22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2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240405" y="154745"/>
            <a:ext cx="6845968" cy="92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2200" b="1" smtClean="0">
                <a:solidFill>
                  <a:srgbClr val="FF0000"/>
                </a:solidFill>
              </a:rPr>
              <a:t>Nhiệm vụ 2: </a:t>
            </a:r>
            <a:r>
              <a:rPr lang="en-US" altLang="vi-VN" sz="2200" smtClean="0">
                <a:solidFill>
                  <a:srgbClr val="FF0000"/>
                </a:solidFill>
              </a:rPr>
              <a:t>Tìm </a:t>
            </a:r>
            <a:r>
              <a:rPr lang="en-US" altLang="vi-VN" sz="2200">
                <a:solidFill>
                  <a:srgbClr val="FF0000"/>
                </a:solidFill>
              </a:rPr>
              <a:t>hiểu số gam ghi trên vỏ mì chính, bột giặt, muối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954" y="1678442"/>
            <a:ext cx="3225505" cy="29244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5" y="1648545"/>
            <a:ext cx="2379631" cy="310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5032EFB-C366-4D85-90C4-6FAC48DF7784}"/>
              </a:ext>
            </a:extLst>
          </p:cNvPr>
          <p:cNvSpPr/>
          <p:nvPr/>
        </p:nvSpPr>
        <p:spPr>
          <a:xfrm>
            <a:off x="1810399" y="3317449"/>
            <a:ext cx="649705" cy="62072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8DAB3C-1D38-40F3-A723-BCC36F0FB210}"/>
              </a:ext>
            </a:extLst>
          </p:cNvPr>
          <p:cNvSpPr/>
          <p:nvPr/>
        </p:nvSpPr>
        <p:spPr>
          <a:xfrm>
            <a:off x="6451093" y="3903733"/>
            <a:ext cx="697605" cy="66415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058" y="1531492"/>
            <a:ext cx="2592566" cy="321835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E4D7124-F3E5-4494-9CAB-2416BCEB5B79}"/>
              </a:ext>
            </a:extLst>
          </p:cNvPr>
          <p:cNvSpPr/>
          <p:nvPr/>
        </p:nvSpPr>
        <p:spPr>
          <a:xfrm>
            <a:off x="4682452" y="3749786"/>
            <a:ext cx="725521" cy="65398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992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9"/>
          <p:cNvSpPr txBox="1">
            <a:spLocks noGrp="1"/>
          </p:cNvSpPr>
          <p:nvPr>
            <p:ph type="sldNum" idx="12"/>
          </p:nvPr>
        </p:nvSpPr>
        <p:spPr>
          <a:xfrm>
            <a:off x="8547650" y="4749850"/>
            <a:ext cx="5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3" name="Google Shape;642;p16"/>
          <p:cNvSpPr txBox="1">
            <a:spLocks/>
          </p:cNvSpPr>
          <p:nvPr/>
        </p:nvSpPr>
        <p:spPr>
          <a:xfrm>
            <a:off x="2810860" y="192505"/>
            <a:ext cx="4913414" cy="616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ExtraBold"/>
              <a:buNone/>
              <a:defRPr sz="2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pPr algn="ctr">
              <a:lnSpc>
                <a:spcPct val="135000"/>
              </a:lnSpc>
            </a:pPr>
            <a:r>
              <a:rPr lang="en-GB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Dụng cụ đo khối lượng</a:t>
            </a:r>
            <a:endParaRPr lang="vi-VN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63957" y="1078709"/>
            <a:ext cx="1955411" cy="2601719"/>
            <a:chOff x="3724359" y="1304174"/>
            <a:chExt cx="1955411" cy="26017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4359" y="1304174"/>
              <a:ext cx="1955411" cy="2109785"/>
            </a:xfrm>
            <a:prstGeom prst="rect">
              <a:avLst/>
            </a:prstGeom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765961" y="3430160"/>
              <a:ext cx="1872205" cy="475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35852" tIns="67926" rIns="135852" bIns="67926">
              <a:spAutoFit/>
            </a:bodyPr>
            <a:lstStyle>
              <a:lvl1pPr>
                <a:spcBef>
                  <a:spcPct val="20000"/>
                </a:spcBef>
                <a:buChar char="•"/>
                <a:defRPr sz="4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vi-VN" sz="2200" b="1" smtClean="0">
                  <a:solidFill>
                    <a:schemeClr val="accent1"/>
                  </a:solidFill>
                </a:rPr>
                <a:t>Cân đòn</a:t>
              </a:r>
              <a:endParaRPr lang="vi-VN" altLang="vi-VN" sz="22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42608" y="1078709"/>
            <a:ext cx="2076450" cy="2546952"/>
            <a:chOff x="6471200" y="1596807"/>
            <a:chExt cx="2076450" cy="25469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1200" y="1596807"/>
              <a:ext cx="2076450" cy="2000250"/>
            </a:xfrm>
            <a:prstGeom prst="rect">
              <a:avLst/>
            </a:prstGeom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6605368" y="3668026"/>
              <a:ext cx="1808113" cy="475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35852" tIns="67926" rIns="135852" bIns="67926">
              <a:spAutoFit/>
            </a:bodyPr>
            <a:lstStyle>
              <a:lvl1pPr>
                <a:spcBef>
                  <a:spcPct val="20000"/>
                </a:spcBef>
                <a:buChar char="•"/>
                <a:defRPr sz="4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vi-VN" sz="2200" b="1" smtClean="0">
                  <a:solidFill>
                    <a:schemeClr val="accent1"/>
                  </a:solidFill>
                </a:rPr>
                <a:t>Cân y tế</a:t>
              </a:r>
              <a:endParaRPr lang="vi-VN" altLang="vi-VN" sz="22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2720" y="1078709"/>
            <a:ext cx="2630209" cy="2589317"/>
            <a:chOff x="394932" y="1316576"/>
            <a:chExt cx="2630209" cy="25893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145" y="1316576"/>
              <a:ext cx="2445784" cy="2018297"/>
            </a:xfrm>
            <a:prstGeom prst="rect">
              <a:avLst/>
            </a:prstGeom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94932" y="3430160"/>
              <a:ext cx="2630209" cy="475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35852" tIns="67926" rIns="135852" bIns="67926">
              <a:spAutoFit/>
            </a:bodyPr>
            <a:lstStyle>
              <a:lvl1pPr>
                <a:spcBef>
                  <a:spcPct val="20000"/>
                </a:spcBef>
                <a:buChar char="•"/>
                <a:defRPr sz="4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vi-VN" sz="2200" b="1" smtClean="0">
                  <a:solidFill>
                    <a:schemeClr val="accent1"/>
                  </a:solidFill>
                </a:rPr>
                <a:t>Cân Roberval</a:t>
              </a:r>
              <a:endParaRPr lang="vi-VN" altLang="vi-VN" sz="22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0587" y="4041787"/>
            <a:ext cx="7636192" cy="904863"/>
            <a:chOff x="280587" y="4041787"/>
            <a:chExt cx="7636192" cy="904863"/>
          </a:xfrm>
        </p:grpSpPr>
        <p:sp>
          <p:nvSpPr>
            <p:cNvPr id="14" name="Rectangle 13"/>
            <p:cNvSpPr/>
            <p:nvPr/>
          </p:nvSpPr>
          <p:spPr>
            <a:xfrm>
              <a:off x="644765" y="4041787"/>
              <a:ext cx="7272014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2200" smtClean="0">
                  <a:solidFill>
                    <a:srgbClr val="000000"/>
                  </a:solidFill>
                  <a:ea typeface="Calibri" panose="020F0502020204030204" pitchFamily="34" charset="0"/>
                </a:rPr>
                <a:t>Ngoài những loại cân trên em hãy nêu một số loại cân khác mà em biết và nêu ưu thế của từng loại cân đó.</a:t>
              </a:r>
              <a:endParaRPr lang="en-US" sz="220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587" y="4154255"/>
              <a:ext cx="483189" cy="73412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8"/>
          <p:cNvSpPr txBox="1">
            <a:spLocks noGrp="1"/>
          </p:cNvSpPr>
          <p:nvPr>
            <p:ph type="body" idx="1"/>
          </p:nvPr>
        </p:nvSpPr>
        <p:spPr>
          <a:xfrm>
            <a:off x="2504288" y="1877003"/>
            <a:ext cx="4847008" cy="25385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 nhiều loại cân khác nhau: Cân Robecvan, cân đòn, cân </a:t>
            </a: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 </a:t>
            </a:r>
            <a:r>
              <a:rPr lang="en-US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hồ, </a:t>
            </a: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 y tế, cân điện tử, cân tiểu li,...</a:t>
            </a:r>
          </a:p>
        </p:txBody>
      </p:sp>
      <p:sp>
        <p:nvSpPr>
          <p:cNvPr id="657" name="Google Shape;657;p18"/>
          <p:cNvSpPr txBox="1">
            <a:spLocks noGrp="1"/>
          </p:cNvSpPr>
          <p:nvPr>
            <p:ph type="sldNum" idx="12"/>
          </p:nvPr>
        </p:nvSpPr>
        <p:spPr>
          <a:xfrm>
            <a:off x="854332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8" name="Rectangle 7"/>
          <p:cNvSpPr/>
          <p:nvPr/>
        </p:nvSpPr>
        <p:spPr>
          <a:xfrm>
            <a:off x="1360968" y="1142532"/>
            <a:ext cx="7465682" cy="38041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smtClean="0">
                <a:latin typeface="+mn-lt"/>
                <a:ea typeface="Calibri" panose="020F0502020204030204" pitchFamily="34" charset="0"/>
              </a:rPr>
              <a:t>Cân Roberval </a:t>
            </a:r>
            <a:r>
              <a:rPr lang="en-US" sz="2200">
                <a:latin typeface="+mn-lt"/>
                <a:ea typeface="Calibri" panose="020F0502020204030204" pitchFamily="34" charset="0"/>
              </a:rPr>
              <a:t>thường được dùng trong phòng </a:t>
            </a:r>
            <a:r>
              <a:rPr lang="en-US" sz="2200">
                <a:latin typeface="+mn-lt"/>
                <a:ea typeface="Calibri" panose="020F0502020204030204" pitchFamily="34" charset="0"/>
              </a:rPr>
              <a:t>thí </a:t>
            </a:r>
            <a:r>
              <a:rPr lang="en-US" sz="2200" smtClean="0">
                <a:latin typeface="+mn-lt"/>
                <a:ea typeface="Calibri" panose="020F0502020204030204" pitchFamily="34" charset="0"/>
              </a:rPr>
              <a:t>nghiệm.</a:t>
            </a:r>
            <a:endParaRPr lang="en-US" sz="220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smtClean="0">
                <a:latin typeface="+mn-lt"/>
                <a:ea typeface="Calibri" panose="020F0502020204030204" pitchFamily="34" charset="0"/>
              </a:rPr>
              <a:t>Cân </a:t>
            </a:r>
            <a:r>
              <a:rPr lang="en-US" sz="2200">
                <a:latin typeface="+mn-lt"/>
                <a:ea typeface="Calibri" panose="020F0502020204030204" pitchFamily="34" charset="0"/>
              </a:rPr>
              <a:t>đồng hồ thường dùng trong đời sống</a:t>
            </a:r>
            <a:r>
              <a:rPr lang="en-US" sz="2200">
                <a:latin typeface="+mn-lt"/>
                <a:ea typeface="Calibri" panose="020F0502020204030204" pitchFamily="34" charset="0"/>
              </a:rPr>
              <a:t>, </a:t>
            </a:r>
            <a:r>
              <a:rPr lang="en-US" sz="2200" smtClean="0">
                <a:latin typeface="+mn-lt"/>
                <a:ea typeface="Calibri" panose="020F0502020204030204" pitchFamily="34" charset="0"/>
              </a:rPr>
              <a:t>tùy </a:t>
            </a:r>
            <a:r>
              <a:rPr lang="en-US" sz="2200">
                <a:latin typeface="+mn-lt"/>
                <a:ea typeface="Calibri" panose="020F0502020204030204" pitchFamily="34" charset="0"/>
              </a:rPr>
              <a:t>thuộc vào giới hạn đo của cân để có thể được sử dụng trong </a:t>
            </a:r>
            <a:r>
              <a:rPr lang="en-US" sz="2200">
                <a:latin typeface="+mn-lt"/>
                <a:ea typeface="Calibri" panose="020F0502020204030204" pitchFamily="34" charset="0"/>
              </a:rPr>
              <a:t>mua </a:t>
            </a:r>
            <a:r>
              <a:rPr lang="en-US" sz="2200" smtClean="0">
                <a:latin typeface="+mn-lt"/>
                <a:ea typeface="Calibri" panose="020F0502020204030204" pitchFamily="34" charset="0"/>
              </a:rPr>
              <a:t>bán.</a:t>
            </a:r>
            <a:endParaRPr lang="en-US" sz="220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smtClean="0">
                <a:latin typeface="+mn-lt"/>
                <a:ea typeface="Calibri" panose="020F0502020204030204" pitchFamily="34" charset="0"/>
              </a:rPr>
              <a:t>Cân </a:t>
            </a:r>
            <a:r>
              <a:rPr lang="en-US" sz="2200">
                <a:latin typeface="+mn-lt"/>
                <a:ea typeface="Calibri" panose="020F0502020204030204" pitchFamily="34" charset="0"/>
              </a:rPr>
              <a:t>y tế dùng trong đo khối lượng của </a:t>
            </a:r>
            <a:r>
              <a:rPr lang="en-US" sz="2200">
                <a:latin typeface="+mn-lt"/>
                <a:ea typeface="Calibri" panose="020F0502020204030204" pitchFamily="34" charset="0"/>
              </a:rPr>
              <a:t>cơ </a:t>
            </a:r>
            <a:r>
              <a:rPr lang="en-US" sz="2200" smtClean="0">
                <a:latin typeface="+mn-lt"/>
                <a:ea typeface="Calibri" panose="020F0502020204030204" pitchFamily="34" charset="0"/>
              </a:rPr>
              <a:t>thể.</a:t>
            </a:r>
            <a:endParaRPr lang="en-US" sz="220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200" smtClean="0">
                <a:latin typeface="+mn-lt"/>
                <a:ea typeface="Calibri" panose="020F0502020204030204" pitchFamily="34" charset="0"/>
              </a:rPr>
              <a:t>Cân </a:t>
            </a:r>
            <a:r>
              <a:rPr lang="en-US" sz="2200">
                <a:latin typeface="+mn-lt"/>
                <a:ea typeface="Calibri" panose="020F0502020204030204" pitchFamily="34" charset="0"/>
              </a:rPr>
              <a:t>tiểu li dùng để cân khối lượng của các vật rất nhỏ, thường được dùng trong các tiệm mua bán vàng.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3630289" y="206571"/>
            <a:ext cx="382348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smtClean="0">
                <a:solidFill>
                  <a:srgbClr val="002060"/>
                </a:solidFill>
                <a:ea typeface="Calibri" panose="020F0502020204030204" pitchFamily="34" charset="0"/>
              </a:rPr>
              <a:t>* Ưu </a:t>
            </a:r>
            <a:r>
              <a:rPr lang="en-US" sz="2400" b="1">
                <a:solidFill>
                  <a:srgbClr val="002060"/>
                </a:solidFill>
                <a:ea typeface="Calibri" panose="020F0502020204030204" pitchFamily="34" charset="0"/>
              </a:rPr>
              <a:t>thế của các </a:t>
            </a:r>
            <a:r>
              <a:rPr lang="en-US" sz="2400" b="1">
                <a:solidFill>
                  <a:srgbClr val="002060"/>
                </a:solidFill>
                <a:ea typeface="Calibri" panose="020F0502020204030204" pitchFamily="34" charset="0"/>
              </a:rPr>
              <a:t>loại </a:t>
            </a:r>
            <a:r>
              <a:rPr lang="en-US" sz="2400" b="1" smtClean="0">
                <a:solidFill>
                  <a:srgbClr val="002060"/>
                </a:solidFill>
                <a:ea typeface="Calibri" panose="020F0502020204030204" pitchFamily="34" charset="0"/>
              </a:rPr>
              <a:t>cân</a:t>
            </a:r>
            <a:endParaRPr lang="en-US" sz="2400" b="1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pic>
        <p:nvPicPr>
          <p:cNvPr id="10" name="Graphic 16">
            <a:extLst>
              <a:ext uri="{FF2B5EF4-FFF2-40B4-BE49-F238E27FC236}">
                <a16:creationId xmlns:a16="http://schemas.microsoft.com/office/drawing/2014/main" id="{11B4294D-B470-48F7-A684-2210DFC0F07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4"/>
              </a:ext>
            </a:extLst>
          </a:blip>
          <a:stretch>
            <a:fillRect/>
          </a:stretch>
        </p:blipFill>
        <p:spPr>
          <a:xfrm flipH="1">
            <a:off x="201928" y="3965376"/>
            <a:ext cx="1006081" cy="117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9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rt template">
  <a:themeElements>
    <a:clrScheme name="Custom 347">
      <a:dk1>
        <a:srgbClr val="000000"/>
      </a:dk1>
      <a:lt1>
        <a:srgbClr val="FFFFFF"/>
      </a:lt1>
      <a:dk2>
        <a:srgbClr val="8D7C7C"/>
      </a:dk2>
      <a:lt2>
        <a:srgbClr val="ECE9E4"/>
      </a:lt2>
      <a:accent1>
        <a:srgbClr val="A61C00"/>
      </a:accent1>
      <a:accent2>
        <a:srgbClr val="F64646"/>
      </a:accent2>
      <a:accent3>
        <a:srgbClr val="FFA400"/>
      </a:accent3>
      <a:accent4>
        <a:srgbClr val="FFD488"/>
      </a:accent4>
      <a:accent5>
        <a:srgbClr val="FFC800"/>
      </a:accent5>
      <a:accent6>
        <a:srgbClr val="FFE37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1016</Words>
  <Application>Microsoft Office PowerPoint</Application>
  <PresentationFormat>On-screen Show (16:9)</PresentationFormat>
  <Paragraphs>157</Paragraphs>
  <Slides>26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Trebuchet MS</vt:lpstr>
      <vt:lpstr>Montserrat ExtraBold</vt:lpstr>
      <vt:lpstr>Calibri</vt:lpstr>
      <vt:lpstr>Wingdings</vt:lpstr>
      <vt:lpstr>Montserrat Light</vt:lpstr>
      <vt:lpstr>Wingdings 3</vt:lpstr>
      <vt:lpstr>Arial</vt:lpstr>
      <vt:lpstr>Times New Roman</vt:lpstr>
      <vt:lpstr>Montserrat</vt:lpstr>
      <vt:lpstr>Wart template</vt:lpstr>
      <vt:lpstr>Facet</vt:lpstr>
      <vt:lpstr>ĐO KHỐI LƯỢNG</vt:lpstr>
      <vt:lpstr>PowerPoint Presentation</vt:lpstr>
      <vt:lpstr>I. ĐƠN VỊ VÀ DỤNG CỤ DO KHỐI LƯỢNG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THỰC HÀNH ĐO KHỐI LƯỢNG</vt:lpstr>
      <vt:lpstr>PowerPoint Presentation</vt:lpstr>
      <vt:lpstr>PowerPoint Presentation</vt:lpstr>
      <vt:lpstr>PowerPoint Presentation</vt:lpstr>
      <vt:lpstr>Khi sử dụng cân đồng hồ để đo khối lượng của một vật cần lưu ý: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NĂNG LƯỢNG TÁI TẠO</dc:title>
  <cp:lastModifiedBy>Admin</cp:lastModifiedBy>
  <cp:revision>30</cp:revision>
  <dcterms:modified xsi:type="dcterms:W3CDTF">2021-08-05T03:40:24Z</dcterms:modified>
</cp:coreProperties>
</file>