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63" r:id="rId4"/>
    <p:sldId id="264" r:id="rId5"/>
    <p:sldId id="291" r:id="rId6"/>
    <p:sldId id="265" r:id="rId7"/>
    <p:sldId id="267" r:id="rId8"/>
    <p:sldId id="272" r:id="rId9"/>
    <p:sldId id="273" r:id="rId10"/>
    <p:sldId id="292" r:id="rId11"/>
    <p:sldId id="278" r:id="rId12"/>
    <p:sldId id="280" r:id="rId13"/>
    <p:sldId id="287" r:id="rId14"/>
    <p:sldId id="288" r:id="rId15"/>
    <p:sldId id="289" r:id="rId16"/>
    <p:sldId id="281" r:id="rId17"/>
    <p:sldId id="290" r:id="rId18"/>
    <p:sldId id="283" r:id="rId19"/>
  </p:sldIdLst>
  <p:sldSz cx="9144000" cy="5143500" type="screen16x9"/>
  <p:notesSz cx="6858000" cy="9144000"/>
  <p:embeddedFontLst>
    <p:embeddedFont>
      <p:font typeface="Varela Round" charset="-79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38068B5-05EC-40D0-BF61-CF48C4B65AA2}">
  <a:tblStyle styleId="{238068B5-05EC-40D0-BF61-CF48C4B65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>
        <p:scale>
          <a:sx n="106" d="100"/>
          <a:sy n="106" d="100"/>
        </p:scale>
        <p:origin x="-1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70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98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71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67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77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43adc3712_13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43adc3712_13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2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3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 rot="10800000" flipH="1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rot="10800000" flipH="1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 rot="10800000" flipH="1">
            <a:off x="600363" y="446821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 rot="10800000" flipH="1">
            <a:off x="2072752" y="430558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 rot="-9504435" flipH="1">
            <a:off x="1719786" y="4902830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 flipH="1">
            <a:off x="7099013" y="489876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 rot="9749673" flipH="1">
            <a:off x="6663925" y="445373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 rot="9301861" flipH="1">
            <a:off x="8006334" y="4368566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 rot="10800000" flipH="1">
            <a:off x="990538" y="486410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 rot="9577518" flipH="1">
            <a:off x="108260" y="4767237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8100000" flipH="1">
            <a:off x="1289705" y="4512591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rot="10800000" flipH="1">
            <a:off x="8761763" y="459625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 rot="10800000" flipH="1">
            <a:off x="8309194" y="4823445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 rot="10800000" flipH="1">
            <a:off x="7656300" y="4650068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7813718" y="4683129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2700000">
            <a:off x="14775" y="2902622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2700000">
            <a:off x="8520218" y="1141799"/>
            <a:ext cx="719128" cy="71912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-1799089">
            <a:off x="8562084" y="3081720"/>
            <a:ext cx="542049" cy="542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-1528015">
            <a:off x="184406" y="4107717"/>
            <a:ext cx="826066" cy="826066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240046" y="3562976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7555136" y="603174"/>
            <a:ext cx="389700" cy="3897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722532">
            <a:off x="970776" y="658602"/>
            <a:ext cx="593869" cy="593869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7957723" y="-74674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 rot="1500134">
            <a:off x="270777" y="190736"/>
            <a:ext cx="354191" cy="35419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7675748" y="3826977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065152" y="244976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1857705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3015532" y="94100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8066932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3200947" y="4718270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1348282" y="2445799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5643076" y="4619286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6422057" y="132477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out decoration">
  <p:cSld name="BLANK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sv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192803" y="2153652"/>
            <a:ext cx="9036297" cy="1671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LĨNH VỰC CHỦ YẾU CỦA KHOA HỌC TỰ NHIÊN</a:t>
            </a:r>
            <a:endParaRPr sz="450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6951" y="952945"/>
            <a:ext cx="16594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5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" sz="4500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5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" name="Google Shape;366;p2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Phân biệt vật sống và vật không sống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27318"/>
              </p:ext>
            </p:extLst>
          </p:nvPr>
        </p:nvGraphicFramePr>
        <p:xfrm>
          <a:off x="323386" y="1822140"/>
          <a:ext cx="8486077" cy="25825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70203">
                  <a:extLst>
                    <a:ext uri="{9D8B030D-6E8A-4147-A177-3AD203B41FA5}">
                      <a16:colId xmlns:a16="http://schemas.microsoft.com/office/drawing/2014/main" xmlns="" val="3013254880"/>
                    </a:ext>
                  </a:extLst>
                </a:gridCol>
                <a:gridCol w="1740665">
                  <a:extLst>
                    <a:ext uri="{9D8B030D-6E8A-4147-A177-3AD203B41FA5}">
                      <a16:colId xmlns:a16="http://schemas.microsoft.com/office/drawing/2014/main" xmlns="" val="3424249356"/>
                    </a:ext>
                  </a:extLst>
                </a:gridCol>
                <a:gridCol w="2375209">
                  <a:extLst>
                    <a:ext uri="{9D8B030D-6E8A-4147-A177-3AD203B41FA5}">
                      <a16:colId xmlns:a16="http://schemas.microsoft.com/office/drawing/2014/main" xmlns="" val="3069268283"/>
                    </a:ext>
                  </a:extLst>
                </a:gridCol>
              </a:tblGrid>
              <a:tr h="645648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Vật</a:t>
                      </a:r>
                      <a:r>
                        <a:rPr lang="en-GB" sz="2200" baseline="0" smtClean="0"/>
                        <a:t> sống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Vật</a:t>
                      </a:r>
                      <a:r>
                        <a:rPr lang="en-GB" sz="2200" baseline="0" smtClean="0"/>
                        <a:t> không sống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6537399"/>
                  </a:ext>
                </a:extLst>
              </a:tr>
              <a:tr h="645648">
                <a:tc>
                  <a:txBody>
                    <a:bodyPr/>
                    <a:lstStyle/>
                    <a:p>
                      <a:pPr algn="l"/>
                      <a:r>
                        <a:rPr lang="en-GB" sz="2200" smtClean="0"/>
                        <a:t>Sự</a:t>
                      </a:r>
                      <a:r>
                        <a:rPr lang="en-GB" sz="2200" baseline="0" smtClean="0"/>
                        <a:t> trao đổi chất với môi trường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3238036"/>
                  </a:ext>
                </a:extLst>
              </a:tr>
              <a:tr h="645648">
                <a:tc>
                  <a:txBody>
                    <a:bodyPr/>
                    <a:lstStyle/>
                    <a:p>
                      <a:pPr algn="l"/>
                      <a:r>
                        <a:rPr lang="en-GB" sz="2200" smtClean="0"/>
                        <a:t>Khả</a:t>
                      </a:r>
                      <a:r>
                        <a:rPr lang="en-GB" sz="2200" baseline="0" smtClean="0"/>
                        <a:t> năng sinh trưởng phát triển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52924237"/>
                  </a:ext>
                </a:extLst>
              </a:tr>
              <a:tr h="645648">
                <a:tc>
                  <a:txBody>
                    <a:bodyPr/>
                    <a:lstStyle/>
                    <a:p>
                      <a:pPr algn="l"/>
                      <a:r>
                        <a:rPr lang="en-GB" sz="2200" smtClean="0"/>
                        <a:t>Khả</a:t>
                      </a:r>
                      <a:r>
                        <a:rPr lang="en-GB" sz="2200" baseline="0" smtClean="0"/>
                        <a:t> năng sinh sản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338889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63736" y="2587082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>
                <a:solidFill>
                  <a:srgbClr val="FF0000"/>
                </a:solidFill>
              </a:rPr>
              <a:t>C</a:t>
            </a:r>
            <a:r>
              <a:rPr lang="en-GB" sz="1900" smtClean="0">
                <a:solidFill>
                  <a:srgbClr val="FF0000"/>
                </a:solidFill>
              </a:rPr>
              <a:t>ó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3736" y="3194282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>
                <a:solidFill>
                  <a:srgbClr val="FF0000"/>
                </a:solidFill>
              </a:rPr>
              <a:t>C</a:t>
            </a:r>
            <a:r>
              <a:rPr lang="en-GB" sz="1900" smtClean="0">
                <a:solidFill>
                  <a:srgbClr val="FF0000"/>
                </a:solidFill>
              </a:rPr>
              <a:t>ó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3736" y="3952923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>
                <a:solidFill>
                  <a:srgbClr val="FF0000"/>
                </a:solidFill>
              </a:rPr>
              <a:t>C</a:t>
            </a:r>
            <a:r>
              <a:rPr lang="en-GB" sz="1900" smtClean="0">
                <a:solidFill>
                  <a:srgbClr val="FF0000"/>
                </a:solidFill>
              </a:rPr>
              <a:t>ó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2899" y="2587081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smtClean="0">
                <a:solidFill>
                  <a:srgbClr val="FF0000"/>
                </a:solidFill>
              </a:rPr>
              <a:t>Không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2899" y="3230523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smtClean="0">
                <a:solidFill>
                  <a:srgbClr val="FF0000"/>
                </a:solidFill>
              </a:rPr>
              <a:t>Không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899" y="3890508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smtClean="0">
                <a:solidFill>
                  <a:srgbClr val="FF0000"/>
                </a:solidFill>
              </a:rPr>
              <a:t>Không</a:t>
            </a:r>
            <a:endParaRPr lang="en-US" sz="1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100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/>
          <p:nvPr/>
        </p:nvSpPr>
        <p:spPr>
          <a:xfrm>
            <a:off x="1867711" y="1293541"/>
            <a:ext cx="4859877" cy="319775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2047121" y="1423721"/>
            <a:ext cx="4485505" cy="2381779"/>
          </a:xfrm>
          <a:prstGeom prst="rect">
            <a:avLst/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solidFill>
                  <a:schemeClr val="tx1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Đến độ tuổi nhất định hoặc do thiên tai, bệnh tật,….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v</a:t>
            </a:r>
            <a:r>
              <a:rPr lang="en" sz="2400" smtClean="0">
                <a:solidFill>
                  <a:schemeClr val="tx1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ật sống sẽ bị chết và khi đó trở thành vật không sống.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414" name="Google Shape;414;p34"/>
          <p:cNvSpPr txBox="1">
            <a:spLocks noGrp="1"/>
          </p:cNvSpPr>
          <p:nvPr>
            <p:ph type="body" idx="4294967295"/>
          </p:nvPr>
        </p:nvSpPr>
        <p:spPr>
          <a:xfrm>
            <a:off x="2615011" y="231055"/>
            <a:ext cx="3365277" cy="659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416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74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sz="2400"/>
              <a:t>Khoa học tự nhiên</a:t>
            </a:r>
            <a:r>
              <a:rPr lang="en-US" sz="2400" b="1"/>
              <a:t> không</a:t>
            </a:r>
            <a:r>
              <a:rPr lang="en-US" sz="2400"/>
              <a:t> bao gồm lĩnh vực nào sau đây?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1030365" y="230633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684207" y="2227715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sz="2400"/>
              <a:t>Vật lý học</a:t>
            </a:r>
            <a:r>
              <a:rPr lang="en-US" altLang="en-US" sz="2400" smtClean="0">
                <a:latin typeface="Arial" panose="020B0604020202020204" pitchFamily="34" charset="0"/>
              </a:rPr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1036135" y="432256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684207" y="3016921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/>
              <a:t>Hóa học và sinh học</a:t>
            </a:r>
            <a:r>
              <a:rPr lang="en-US" altLang="en-US" sz="2400" smtClean="0">
                <a:latin typeface="Arial" panose="020B0604020202020204" pitchFamily="34" charset="0"/>
              </a:rPr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1030365" y="299022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1684207" y="4389261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/>
              <a:t>Lịch sử loài người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1042397" y="36719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579065" y="3660806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US" sz="2400"/>
              <a:t>Khoa học Trái Đất và Thiên văn học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53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sz="2400"/>
              <a:t>Nhà máy điện mặt trời là ứng dụng </a:t>
            </a:r>
            <a:r>
              <a:rPr lang="en-US" sz="2400" b="1"/>
              <a:t>không</a:t>
            </a:r>
            <a:r>
              <a:rPr lang="en-US" sz="2400"/>
              <a:t> thuộc lĩnh vực của khoa học tự nhiên?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1030365" y="230633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684207" y="2227715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GB" sz="2400" smtClean="0"/>
              <a:t>Hóa học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1036135" y="432256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684207" y="3029100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/>
              <a:t>Sinh học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1030365" y="2990220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1684207" y="4355910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/>
              <a:t>Thiên văn học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1030365" y="3683983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656497" y="3699411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 smtClean="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GB" sz="2400" smtClean="0"/>
              <a:t>Vật lí</a:t>
            </a:r>
            <a:r>
              <a:rPr lang="vi-VN" sz="2400" smtClean="0"/>
              <a:t>.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1" grpId="1"/>
      <p:bldP spid="12" grpId="0" animBg="1"/>
      <p:bldP spid="12" grpId="1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53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GB" altLang="en-US" sz="2400"/>
              <a:t>V</a:t>
            </a:r>
            <a:r>
              <a:rPr lang="en-GB" sz="2400" smtClean="0"/>
              <a:t>ật nào sau đây gọi là vật không sống?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297462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2951304" y="2106306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GB" sz="2400" smtClean="0"/>
              <a:t>Con ong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303232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2951304" y="2895512"/>
            <a:ext cx="3593187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/>
              <a:t>Vi khuẩn</a:t>
            </a:r>
            <a:r>
              <a:rPr lang="vi-VN" sz="2400" smtClean="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297462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3" name="Google Shape;533;p54"/>
          <p:cNvSpPr txBox="1"/>
          <p:nvPr/>
        </p:nvSpPr>
        <p:spPr>
          <a:xfrm>
            <a:off x="2951304" y="4234501"/>
            <a:ext cx="232609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 smtClean="0">
                <a:ea typeface="Muli"/>
              </a:rPr>
              <a:t>Cây cam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297462" y="356257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2951304" y="3629275"/>
            <a:ext cx="3032124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GB" sz="2400" smtClean="0">
                <a:solidFill>
                  <a:schemeClr val="tx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Than củi</a:t>
            </a:r>
            <a:r>
              <a:rPr lang="vi-VN" sz="2400" smtClean="0">
                <a:solidFill>
                  <a:schemeClr val="tx1"/>
                </a:solidFill>
              </a:rPr>
              <a:t>.</a:t>
            </a:r>
            <a:endParaRPr lang="en-US" altLang="en-US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3626173" y="1550019"/>
            <a:ext cx="5138685" cy="278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>
              <a:lnSpc>
                <a:spcPct val="135000"/>
              </a:lnSpc>
              <a:spcAft>
                <a:spcPts val="600"/>
              </a:spcAft>
              <a:buFont typeface="Varela Round"/>
              <a:buNone/>
            </a:pPr>
            <a:r>
              <a:rPr lang="en-US" sz="2200" b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</a:t>
            </a:r>
            <a:r>
              <a:rPr lang="en-US" sz="2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vụ: </a:t>
            </a:r>
            <a:endParaRPr lang="en-US" sz="2200" b="1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một số hoạt động thực tế liên quan chủ yếu đến lĩnh vực: Vật lí; sinh học; hóa học; khoa học trái đất và bầu trời.</a:t>
            </a:r>
            <a:endParaRPr lang="en-US" sz="2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xmlns="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050" y="1550019"/>
            <a:ext cx="1965246" cy="19652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14130" y="203470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</a:rPr>
              <a:t>Hoạt động nhóm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xmlns="" id="{5E67E12D-8903-45FC-B50D-8C7E785A9E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0796" y="3904076"/>
            <a:ext cx="1545448" cy="868688"/>
          </a:xfrm>
          <a:prstGeom prst="rect">
            <a:avLst/>
          </a:prstGeom>
          <a:solidFill>
            <a:srgbClr val="4472C4"/>
          </a:solidFill>
        </p:spPr>
      </p:pic>
    </p:spTree>
    <p:extLst>
      <p:ext uri="{BB962C8B-B14F-4D97-AF65-F5344CB8AC3E}">
        <p14:creationId xmlns:p14="http://schemas.microsoft.com/office/powerpoint/2010/main" val="21354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34173" y="1375935"/>
            <a:ext cx="518563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/>
              <a:t>Sophia là </a:t>
            </a:r>
            <a:r>
              <a:rPr lang="en-US" sz="2200" smtClean="0"/>
              <a:t>một robot mang hình dạng giống con người, được thiết kế</a:t>
            </a:r>
            <a:r>
              <a:rPr lang="en-US" sz="2200"/>
              <a:t> để suy nghĩ và cử động sao cho giống với con người nhất thông </a:t>
            </a:r>
            <a:r>
              <a:rPr lang="en-US" sz="2200" smtClean="0"/>
              <a:t>qua trí tuệ thông minh nhân tạo. </a:t>
            </a:r>
            <a:r>
              <a:rPr lang="en-US" sz="2200"/>
              <a:t>Đây là robot đầu tiên được cấp quyền công dân như con người. Theo em, Sophia là vật sống hay vật không sống? Vì sao?</a:t>
            </a:r>
          </a:p>
        </p:txBody>
      </p:sp>
      <p:pic>
        <p:nvPicPr>
          <p:cNvPr id="1026" name="Picture 2" descr="Công dân robot&amp;quot; Sophia trả lời phỏng vấn, câu hỏi được “lập trình” sẵn? -  VnReview - Tin n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21" y="1996068"/>
            <a:ext cx="3394694" cy="22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</a:pPr>
            <a:r>
              <a:rPr lang="en-US" sz="28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" name="Google Shape;444;p38"/>
          <p:cNvGrpSpPr/>
          <p:nvPr/>
        </p:nvGrpSpPr>
        <p:grpSpPr>
          <a:xfrm>
            <a:off x="2288130" y="312258"/>
            <a:ext cx="347107" cy="438984"/>
            <a:chOff x="584925" y="238125"/>
            <a:chExt cx="415200" cy="525100"/>
          </a:xfrm>
        </p:grpSpPr>
        <p:sp>
          <p:nvSpPr>
            <p:cNvPr id="10" name="Google Shape;445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6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7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8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9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0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23;p38"/>
          <p:cNvGrpSpPr/>
          <p:nvPr/>
        </p:nvGrpSpPr>
        <p:grpSpPr>
          <a:xfrm>
            <a:off x="611988" y="2509033"/>
            <a:ext cx="1075937" cy="1047989"/>
            <a:chOff x="5926225" y="921350"/>
            <a:chExt cx="517800" cy="504350"/>
          </a:xfrm>
        </p:grpSpPr>
        <p:sp>
          <p:nvSpPr>
            <p:cNvPr id="17" name="Google Shape;72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Flowchart: Punched Tape 18"/>
          <p:cNvSpPr/>
          <p:nvPr/>
        </p:nvSpPr>
        <p:spPr>
          <a:xfrm>
            <a:off x="2318748" y="1292502"/>
            <a:ext cx="5409998" cy="3228347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9494" y="2111320"/>
            <a:ext cx="6088558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Ôn tập các kiến thức đã học.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Làm các bài tập trong SGK, SBT.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trước bài 3.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736" name="Google Shape;736;p3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41982" y="1497786"/>
            <a:ext cx="5715000" cy="20560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35000"/>
              </a:lnSpc>
            </a:pPr>
            <a:r>
              <a:rPr lang="en-GB" sz="5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CẢM ƠN CÁC EM ĐÃ LẮNG NGHE!</a:t>
            </a:r>
            <a:endParaRPr lang="en-US" sz="5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812202" y="-3716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Kể tên các lĩnh vực khoa học tự nhiên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50998" y="1600199"/>
            <a:ext cx="1740831" cy="3346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48129" y="1583098"/>
            <a:ext cx="2595871" cy="3363552"/>
          </a:xfrm>
          <a:prstGeom prst="rect">
            <a:avLst/>
          </a:prstGeom>
        </p:spPr>
      </p:pic>
      <p:pic>
        <p:nvPicPr>
          <p:cNvPr id="1026" name="Picture 2" descr="MÔN VẬT LÝ | THCS Trần Ph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1" y="1222212"/>
            <a:ext cx="1863653" cy="18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h học giỏi hóa 9 nhanh dành cho teen &amp;quot;lỡ&amp;quot; mất gốc lớp 8 CCBOOK - ĐỌC LÀ  Đ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01" y="1255992"/>
            <a:ext cx="2043960" cy="17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Bí quyết giúp học môn Sinh đạt hiệu quả cao | Achaubooks- Sách nước ngoài  dịch và biên soạn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02" y="1250488"/>
            <a:ext cx="1767027" cy="17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5 quyển sách hay về vũ trụ phá tan giới hạn kiến thức của loài người -  Readvi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1" y="328207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9563" y="3158907"/>
            <a:ext cx="1892176" cy="1812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493294" y="-1"/>
            <a:ext cx="8193505" cy="1063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I. LĨNH VỰC CHỦ YẾU CỦA KHOA HỌC TỰ NHIÊN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" name="Google Shape;212;p13"/>
          <p:cNvSpPr txBox="1">
            <a:spLocks/>
          </p:cNvSpPr>
          <p:nvPr/>
        </p:nvSpPr>
        <p:spPr>
          <a:xfrm>
            <a:off x="3264364" y="978697"/>
            <a:ext cx="2615272" cy="95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just">
              <a:lnSpc>
                <a:spcPct val="135000"/>
              </a:lnSpc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032" y="1891272"/>
            <a:ext cx="6038071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1. Hình thức: </a:t>
            </a:r>
            <a:r>
              <a:rPr lang="en-US" sz="2200" smtClean="0">
                <a:solidFill>
                  <a:srgbClr val="002060"/>
                </a:solidFill>
              </a:rPr>
              <a:t>Chia lớp thành 4 nhóm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2. Nhiệm </a:t>
            </a: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vụ: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rgbClr val="002060"/>
                </a:solidFill>
              </a:rPr>
              <a:t>Mỗi nhóm thực hiện một thí nghiệm 1, 2, 3, 4 trong SGK (riêng nhóm 3 quan sát video).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rgbClr val="002060"/>
                </a:solidFill>
              </a:rPr>
              <a:t>Thảo luận ghi lại hiện tượng và dự đoán các thí nghiệm đó thuộc lĩnh vực khoa học nào?</a:t>
            </a:r>
            <a:endParaRPr lang="en-US" sz="2200">
              <a:solidFill>
                <a:srgbClr val="002060"/>
              </a:solidFill>
            </a:endParaRPr>
          </a:p>
        </p:txBody>
      </p:sp>
      <p:pic>
        <p:nvPicPr>
          <p:cNvPr id="16" name="Countdown 5 minutes-Nho">
            <a:hlinkClick r:id="" action="ppaction://media"/>
            <a:extLst>
              <a:ext uri="{FF2B5EF4-FFF2-40B4-BE49-F238E27FC236}">
                <a16:creationId xmlns:a16="http://schemas.microsoft.com/office/drawing/2014/main" xmlns="" id="{0B90FF7B-973F-4828-ABF1-97AEFCA6AF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3344" y="1237785"/>
            <a:ext cx="1842723" cy="1012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17" y="3491346"/>
            <a:ext cx="2399650" cy="149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34260"/>
              </p:ext>
            </p:extLst>
          </p:nvPr>
        </p:nvGraphicFramePr>
        <p:xfrm>
          <a:off x="1524000" y="1576811"/>
          <a:ext cx="6096000" cy="291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32187819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275647713"/>
                    </a:ext>
                  </a:extLst>
                </a:gridCol>
              </a:tblGrid>
              <a:tr h="583312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Thí</a:t>
                      </a:r>
                      <a:r>
                        <a:rPr lang="en-GB" sz="2400" baseline="0" smtClean="0"/>
                        <a:t> nghiệm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Lĩnh</a:t>
                      </a:r>
                      <a:r>
                        <a:rPr lang="en-GB" sz="2400" baseline="0" smtClean="0"/>
                        <a:t> vực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489231"/>
                  </a:ext>
                </a:extLst>
              </a:tr>
              <a:tr h="583312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Thí</a:t>
                      </a:r>
                      <a:r>
                        <a:rPr lang="en-GB" sz="2400" baseline="0" smtClean="0"/>
                        <a:t> nghiệm 1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Vật</a:t>
                      </a:r>
                      <a:r>
                        <a:rPr lang="en-GB" sz="2400" baseline="0" smtClean="0"/>
                        <a:t> lí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0225876"/>
                  </a:ext>
                </a:extLst>
              </a:tr>
              <a:tr h="583312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Thí</a:t>
                      </a:r>
                      <a:r>
                        <a:rPr lang="en-GB" sz="2400" baseline="0" smtClean="0"/>
                        <a:t> nghiệm 2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Hóa</a:t>
                      </a:r>
                      <a:r>
                        <a:rPr lang="en-GB" sz="2400" baseline="0" smtClean="0"/>
                        <a:t> học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40922"/>
                  </a:ext>
                </a:extLst>
              </a:tr>
              <a:tr h="583312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Thí</a:t>
                      </a:r>
                      <a:r>
                        <a:rPr lang="en-GB" sz="2400" baseline="0" smtClean="0"/>
                        <a:t> nghiệm 3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Sinh học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90675537"/>
                  </a:ext>
                </a:extLst>
              </a:tr>
              <a:tr h="583312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Thí</a:t>
                      </a:r>
                      <a:r>
                        <a:rPr lang="en-GB" sz="2400" baseline="0" smtClean="0"/>
                        <a:t> nghiệm 4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Thiên</a:t>
                      </a:r>
                      <a:r>
                        <a:rPr lang="en-GB" sz="2400" baseline="0" smtClean="0"/>
                        <a:t> văn học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001576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0" name="Freeform 9"/>
          <p:cNvSpPr/>
          <p:nvPr/>
        </p:nvSpPr>
        <p:spPr>
          <a:xfrm>
            <a:off x="2849195" y="787361"/>
            <a:ext cx="3276052" cy="1118306"/>
          </a:xfrm>
          <a:custGeom>
            <a:avLst/>
            <a:gdLst>
              <a:gd name="connsiteX0" fmla="*/ 0 w 2691158"/>
              <a:gd name="connsiteY0" fmla="*/ 0 h 1152706"/>
              <a:gd name="connsiteX1" fmla="*/ 2691158 w 2691158"/>
              <a:gd name="connsiteY1" fmla="*/ 0 h 1152706"/>
              <a:gd name="connsiteX2" fmla="*/ 2691158 w 2691158"/>
              <a:gd name="connsiteY2" fmla="*/ 1152706 h 1152706"/>
              <a:gd name="connsiteX3" fmla="*/ 0 w 2691158"/>
              <a:gd name="connsiteY3" fmla="*/ 1152706 h 1152706"/>
              <a:gd name="connsiteX4" fmla="*/ 0 w 2691158"/>
              <a:gd name="connsiteY4" fmla="*/ 0 h 11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158" h="1152706">
                <a:moveTo>
                  <a:pt x="0" y="0"/>
                </a:moveTo>
                <a:lnTo>
                  <a:pt x="2691158" y="0"/>
                </a:lnTo>
                <a:lnTo>
                  <a:pt x="2691158" y="1152706"/>
                </a:lnTo>
                <a:lnTo>
                  <a:pt x="0" y="115270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smtClean="0"/>
              <a:t>Các lĩnh vực chủ yếu của khoa học tự nhiên</a:t>
            </a: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>
            <a:off x="937981" y="2856163"/>
            <a:ext cx="1128931" cy="1272571"/>
          </a:xfrm>
          <a:custGeom>
            <a:avLst/>
            <a:gdLst>
              <a:gd name="connsiteX0" fmla="*/ 0 w 1128931"/>
              <a:gd name="connsiteY0" fmla="*/ 0 h 1395252"/>
              <a:gd name="connsiteX1" fmla="*/ 1128931 w 1128931"/>
              <a:gd name="connsiteY1" fmla="*/ 0 h 1395252"/>
              <a:gd name="connsiteX2" fmla="*/ 1128931 w 1128931"/>
              <a:gd name="connsiteY2" fmla="*/ 1395252 h 1395252"/>
              <a:gd name="connsiteX3" fmla="*/ 0 w 1128931"/>
              <a:gd name="connsiteY3" fmla="*/ 1395252 h 1395252"/>
              <a:gd name="connsiteX4" fmla="*/ 0 w 1128931"/>
              <a:gd name="connsiteY4" fmla="*/ 0 h 13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395252">
                <a:moveTo>
                  <a:pt x="0" y="0"/>
                </a:moveTo>
                <a:lnTo>
                  <a:pt x="1128931" y="0"/>
                </a:lnTo>
                <a:lnTo>
                  <a:pt x="1128931" y="1395252"/>
                </a:lnTo>
                <a:lnTo>
                  <a:pt x="0" y="139525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smtClean="0"/>
              <a:t>Vật lí</a:t>
            </a:r>
            <a:endParaRPr lang="en-US" sz="2400" kern="1200"/>
          </a:p>
        </p:txBody>
      </p:sp>
      <p:sp>
        <p:nvSpPr>
          <p:cNvPr id="12" name="Freeform 11"/>
          <p:cNvSpPr/>
          <p:nvPr/>
        </p:nvSpPr>
        <p:spPr>
          <a:xfrm>
            <a:off x="2415498" y="2856163"/>
            <a:ext cx="1128931" cy="1272571"/>
          </a:xfrm>
          <a:custGeom>
            <a:avLst/>
            <a:gdLst>
              <a:gd name="connsiteX0" fmla="*/ 0 w 1128931"/>
              <a:gd name="connsiteY0" fmla="*/ 0 h 1467729"/>
              <a:gd name="connsiteX1" fmla="*/ 1128931 w 1128931"/>
              <a:gd name="connsiteY1" fmla="*/ 0 h 1467729"/>
              <a:gd name="connsiteX2" fmla="*/ 1128931 w 1128931"/>
              <a:gd name="connsiteY2" fmla="*/ 1467729 h 1467729"/>
              <a:gd name="connsiteX3" fmla="*/ 0 w 1128931"/>
              <a:gd name="connsiteY3" fmla="*/ 1467729 h 1467729"/>
              <a:gd name="connsiteX4" fmla="*/ 0 w 1128931"/>
              <a:gd name="connsiteY4" fmla="*/ 0 h 14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467729">
                <a:moveTo>
                  <a:pt x="0" y="0"/>
                </a:moveTo>
                <a:lnTo>
                  <a:pt x="1128931" y="0"/>
                </a:lnTo>
                <a:lnTo>
                  <a:pt x="1128931" y="1467729"/>
                </a:lnTo>
                <a:lnTo>
                  <a:pt x="0" y="146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smtClean="0"/>
              <a:t>Sinh học</a:t>
            </a: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>
            <a:off x="3782618" y="2856163"/>
            <a:ext cx="1128931" cy="1272571"/>
          </a:xfrm>
          <a:custGeom>
            <a:avLst/>
            <a:gdLst>
              <a:gd name="connsiteX0" fmla="*/ 0 w 1128931"/>
              <a:gd name="connsiteY0" fmla="*/ 0 h 1200099"/>
              <a:gd name="connsiteX1" fmla="*/ 1128931 w 1128931"/>
              <a:gd name="connsiteY1" fmla="*/ 0 h 1200099"/>
              <a:gd name="connsiteX2" fmla="*/ 1128931 w 1128931"/>
              <a:gd name="connsiteY2" fmla="*/ 1200099 h 1200099"/>
              <a:gd name="connsiteX3" fmla="*/ 0 w 1128931"/>
              <a:gd name="connsiteY3" fmla="*/ 1200099 h 1200099"/>
              <a:gd name="connsiteX4" fmla="*/ 0 w 1128931"/>
              <a:gd name="connsiteY4" fmla="*/ 0 h 12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200099">
                <a:moveTo>
                  <a:pt x="0" y="0"/>
                </a:moveTo>
                <a:lnTo>
                  <a:pt x="1128931" y="0"/>
                </a:lnTo>
                <a:lnTo>
                  <a:pt x="1128931" y="1200099"/>
                </a:lnTo>
                <a:lnTo>
                  <a:pt x="0" y="12000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smtClean="0"/>
              <a:t>Hóa học</a:t>
            </a:r>
            <a:endParaRPr lang="en-US" sz="2400" kern="1200"/>
          </a:p>
        </p:txBody>
      </p:sp>
      <p:sp>
        <p:nvSpPr>
          <p:cNvPr id="14" name="Freeform 13"/>
          <p:cNvSpPr/>
          <p:nvPr/>
        </p:nvSpPr>
        <p:spPr>
          <a:xfrm>
            <a:off x="5169815" y="2856163"/>
            <a:ext cx="1128931" cy="1272576"/>
          </a:xfrm>
          <a:custGeom>
            <a:avLst/>
            <a:gdLst>
              <a:gd name="connsiteX0" fmla="*/ 0 w 1128931"/>
              <a:gd name="connsiteY0" fmla="*/ 0 h 1272576"/>
              <a:gd name="connsiteX1" fmla="*/ 1128931 w 1128931"/>
              <a:gd name="connsiteY1" fmla="*/ 0 h 1272576"/>
              <a:gd name="connsiteX2" fmla="*/ 1128931 w 1128931"/>
              <a:gd name="connsiteY2" fmla="*/ 1272576 h 1272576"/>
              <a:gd name="connsiteX3" fmla="*/ 0 w 1128931"/>
              <a:gd name="connsiteY3" fmla="*/ 1272576 h 1272576"/>
              <a:gd name="connsiteX4" fmla="*/ 0 w 1128931"/>
              <a:gd name="connsiteY4" fmla="*/ 0 h 12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272576">
                <a:moveTo>
                  <a:pt x="0" y="0"/>
                </a:moveTo>
                <a:lnTo>
                  <a:pt x="1128931" y="0"/>
                </a:lnTo>
                <a:lnTo>
                  <a:pt x="1128931" y="1272576"/>
                </a:lnTo>
                <a:lnTo>
                  <a:pt x="0" y="127257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smtClean="0"/>
              <a:t>Thiên văn học</a:t>
            </a: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>
            <a:off x="6535822" y="2854715"/>
            <a:ext cx="1344818" cy="1274020"/>
          </a:xfrm>
          <a:custGeom>
            <a:avLst/>
            <a:gdLst>
              <a:gd name="connsiteX0" fmla="*/ 0 w 1128931"/>
              <a:gd name="connsiteY0" fmla="*/ 0 h 1272571"/>
              <a:gd name="connsiteX1" fmla="*/ 1128931 w 1128931"/>
              <a:gd name="connsiteY1" fmla="*/ 0 h 1272571"/>
              <a:gd name="connsiteX2" fmla="*/ 1128931 w 1128931"/>
              <a:gd name="connsiteY2" fmla="*/ 1272571 h 1272571"/>
              <a:gd name="connsiteX3" fmla="*/ 0 w 1128931"/>
              <a:gd name="connsiteY3" fmla="*/ 1272571 h 1272571"/>
              <a:gd name="connsiteX4" fmla="*/ 0 w 1128931"/>
              <a:gd name="connsiteY4" fmla="*/ 0 h 12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272571">
                <a:moveTo>
                  <a:pt x="0" y="0"/>
                </a:moveTo>
                <a:lnTo>
                  <a:pt x="1128931" y="0"/>
                </a:lnTo>
                <a:lnTo>
                  <a:pt x="1128931" y="1272571"/>
                </a:lnTo>
                <a:lnTo>
                  <a:pt x="0" y="127257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smtClean="0"/>
              <a:t>Khoa học Trái Đất</a:t>
            </a:r>
            <a:endParaRPr lang="en-US" sz="2400" kern="1200"/>
          </a:p>
        </p:txBody>
      </p:sp>
      <p:grpSp>
        <p:nvGrpSpPr>
          <p:cNvPr id="29" name="Group 28"/>
          <p:cNvGrpSpPr/>
          <p:nvPr/>
        </p:nvGrpSpPr>
        <p:grpSpPr>
          <a:xfrm>
            <a:off x="1442938" y="1905667"/>
            <a:ext cx="5709424" cy="949048"/>
            <a:chOff x="1442938" y="1905667"/>
            <a:chExt cx="5709424" cy="94904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09162" y="1905667"/>
              <a:ext cx="0" cy="94904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42938" y="2319455"/>
              <a:ext cx="570942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42938" y="2319455"/>
              <a:ext cx="0" cy="5352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66938" y="2319455"/>
              <a:ext cx="0" cy="5352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10138" y="2319455"/>
              <a:ext cx="0" cy="5352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52362" y="2319455"/>
              <a:ext cx="0" cy="5352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35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287;p21"/>
          <p:cNvSpPr txBox="1">
            <a:spLocks/>
          </p:cNvSpPr>
          <p:nvPr/>
        </p:nvSpPr>
        <p:spPr>
          <a:xfrm>
            <a:off x="784396" y="205652"/>
            <a:ext cx="812390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en-GB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các hình sau và cho biết các ứng dụng ở trong hình liên quan đến lĩnh vực nào của khoa học tự nhiên?</a:t>
            </a:r>
            <a:endParaRPr lang="vi-VN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77" y="159806"/>
            <a:ext cx="2905125" cy="187642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6906" y="102656"/>
            <a:ext cx="9036920" cy="4491081"/>
            <a:chOff x="66906" y="102656"/>
            <a:chExt cx="9036920" cy="4491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890" y="102656"/>
              <a:ext cx="2933700" cy="19145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679" y="159806"/>
              <a:ext cx="2886075" cy="18573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06" y="2707787"/>
              <a:ext cx="2933700" cy="18859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2538" y="2718938"/>
              <a:ext cx="2905125" cy="1838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9176" y="2718938"/>
              <a:ext cx="2914650" cy="1828800"/>
            </a:xfrm>
            <a:prstGeom prst="rect">
              <a:avLst/>
            </a:prstGeom>
          </p:spPr>
        </p:pic>
      </p:grpSp>
      <p:sp>
        <p:nvSpPr>
          <p:cNvPr id="24" name="Google Shape;287;p21"/>
          <p:cNvSpPr txBox="1">
            <a:spLocks noGrp="1"/>
          </p:cNvSpPr>
          <p:nvPr>
            <p:ph type="body" idx="1"/>
          </p:nvPr>
        </p:nvSpPr>
        <p:spPr>
          <a:xfrm>
            <a:off x="520153" y="1925718"/>
            <a:ext cx="2225174" cy="7970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trồng rau thủy canh trong nhà</a:t>
            </a:r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87;p21"/>
          <p:cNvSpPr txBox="1">
            <a:spLocks/>
          </p:cNvSpPr>
          <p:nvPr/>
        </p:nvSpPr>
        <p:spPr>
          <a:xfrm>
            <a:off x="3061025" y="1925718"/>
            <a:ext cx="3203577" cy="79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tin dự báo thời tiết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287;p21"/>
          <p:cNvSpPr txBox="1">
            <a:spLocks/>
          </p:cNvSpPr>
          <p:nvPr/>
        </p:nvSpPr>
        <p:spPr>
          <a:xfrm>
            <a:off x="6529288" y="1925718"/>
            <a:ext cx="2300328" cy="79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chăn nuôi bò sữa tiên tiến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87;p21"/>
          <p:cNvSpPr txBox="1">
            <a:spLocks/>
          </p:cNvSpPr>
          <p:nvPr/>
        </p:nvSpPr>
        <p:spPr>
          <a:xfrm>
            <a:off x="439559" y="4442877"/>
            <a:ext cx="2225174" cy="79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 dân xử lí đất chua bằng vôi bột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287;p21"/>
          <p:cNvSpPr txBox="1">
            <a:spLocks/>
          </p:cNvSpPr>
          <p:nvPr/>
        </p:nvSpPr>
        <p:spPr>
          <a:xfrm>
            <a:off x="2926348" y="4442877"/>
            <a:ext cx="3203577" cy="79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pin mặt trời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87;p21"/>
          <p:cNvSpPr txBox="1">
            <a:spLocks/>
          </p:cNvSpPr>
          <p:nvPr/>
        </p:nvSpPr>
        <p:spPr>
          <a:xfrm>
            <a:off x="6394611" y="4442877"/>
            <a:ext cx="2300328" cy="79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kính hiển vi quan sát bầu trời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84396" y="2139732"/>
            <a:ext cx="1336727" cy="393237"/>
          </a:xfrm>
          <a:custGeom>
            <a:avLst/>
            <a:gdLst>
              <a:gd name="connsiteX0" fmla="*/ 0 w 1128931"/>
              <a:gd name="connsiteY0" fmla="*/ 0 h 1467729"/>
              <a:gd name="connsiteX1" fmla="*/ 1128931 w 1128931"/>
              <a:gd name="connsiteY1" fmla="*/ 0 h 1467729"/>
              <a:gd name="connsiteX2" fmla="*/ 1128931 w 1128931"/>
              <a:gd name="connsiteY2" fmla="*/ 1467729 h 1467729"/>
              <a:gd name="connsiteX3" fmla="*/ 0 w 1128931"/>
              <a:gd name="connsiteY3" fmla="*/ 1467729 h 1467729"/>
              <a:gd name="connsiteX4" fmla="*/ 0 w 1128931"/>
              <a:gd name="connsiteY4" fmla="*/ 0 h 14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467729">
                <a:moveTo>
                  <a:pt x="0" y="0"/>
                </a:moveTo>
                <a:lnTo>
                  <a:pt x="1128931" y="0"/>
                </a:lnTo>
                <a:lnTo>
                  <a:pt x="1128931" y="1467729"/>
                </a:lnTo>
                <a:lnTo>
                  <a:pt x="0" y="146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/>
              <a:t>Sinh học</a:t>
            </a:r>
            <a:endParaRPr lang="en-US" sz="2200" kern="1200"/>
          </a:p>
        </p:txBody>
      </p:sp>
      <p:sp>
        <p:nvSpPr>
          <p:cNvPr id="33" name="Freeform 32"/>
          <p:cNvSpPr/>
          <p:nvPr/>
        </p:nvSpPr>
        <p:spPr>
          <a:xfrm>
            <a:off x="6906186" y="2095807"/>
            <a:ext cx="1471105" cy="516634"/>
          </a:xfrm>
          <a:custGeom>
            <a:avLst/>
            <a:gdLst>
              <a:gd name="connsiteX0" fmla="*/ 0 w 1128931"/>
              <a:gd name="connsiteY0" fmla="*/ 0 h 1467729"/>
              <a:gd name="connsiteX1" fmla="*/ 1128931 w 1128931"/>
              <a:gd name="connsiteY1" fmla="*/ 0 h 1467729"/>
              <a:gd name="connsiteX2" fmla="*/ 1128931 w 1128931"/>
              <a:gd name="connsiteY2" fmla="*/ 1467729 h 1467729"/>
              <a:gd name="connsiteX3" fmla="*/ 0 w 1128931"/>
              <a:gd name="connsiteY3" fmla="*/ 1467729 h 1467729"/>
              <a:gd name="connsiteX4" fmla="*/ 0 w 1128931"/>
              <a:gd name="connsiteY4" fmla="*/ 0 h 14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467729">
                <a:moveTo>
                  <a:pt x="0" y="0"/>
                </a:moveTo>
                <a:lnTo>
                  <a:pt x="1128931" y="0"/>
                </a:lnTo>
                <a:lnTo>
                  <a:pt x="1128931" y="1467729"/>
                </a:lnTo>
                <a:lnTo>
                  <a:pt x="0" y="14677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/>
              <a:t>Sinh học</a:t>
            </a:r>
            <a:endParaRPr lang="en-US" sz="2200" kern="1200"/>
          </a:p>
        </p:txBody>
      </p:sp>
      <p:sp>
        <p:nvSpPr>
          <p:cNvPr id="34" name="Freeform 33"/>
          <p:cNvSpPr/>
          <p:nvPr/>
        </p:nvSpPr>
        <p:spPr>
          <a:xfrm>
            <a:off x="3950096" y="2063916"/>
            <a:ext cx="1693779" cy="598761"/>
          </a:xfrm>
          <a:custGeom>
            <a:avLst/>
            <a:gdLst>
              <a:gd name="connsiteX0" fmla="*/ 0 w 1128931"/>
              <a:gd name="connsiteY0" fmla="*/ 0 h 1272571"/>
              <a:gd name="connsiteX1" fmla="*/ 1128931 w 1128931"/>
              <a:gd name="connsiteY1" fmla="*/ 0 h 1272571"/>
              <a:gd name="connsiteX2" fmla="*/ 1128931 w 1128931"/>
              <a:gd name="connsiteY2" fmla="*/ 1272571 h 1272571"/>
              <a:gd name="connsiteX3" fmla="*/ 0 w 1128931"/>
              <a:gd name="connsiteY3" fmla="*/ 1272571 h 1272571"/>
              <a:gd name="connsiteX4" fmla="*/ 0 w 1128931"/>
              <a:gd name="connsiteY4" fmla="*/ 0 h 12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272571">
                <a:moveTo>
                  <a:pt x="0" y="0"/>
                </a:moveTo>
                <a:lnTo>
                  <a:pt x="1128931" y="0"/>
                </a:lnTo>
                <a:lnTo>
                  <a:pt x="1128931" y="1272571"/>
                </a:lnTo>
                <a:lnTo>
                  <a:pt x="0" y="127257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/>
              <a:t>Khoa học Trái Đất</a:t>
            </a:r>
            <a:endParaRPr lang="en-US" sz="2200" kern="1200"/>
          </a:p>
        </p:txBody>
      </p:sp>
      <p:sp>
        <p:nvSpPr>
          <p:cNvPr id="35" name="Freeform 34"/>
          <p:cNvSpPr/>
          <p:nvPr/>
        </p:nvSpPr>
        <p:spPr>
          <a:xfrm>
            <a:off x="843610" y="4627477"/>
            <a:ext cx="1218298" cy="471415"/>
          </a:xfrm>
          <a:custGeom>
            <a:avLst/>
            <a:gdLst>
              <a:gd name="connsiteX0" fmla="*/ 0 w 1128931"/>
              <a:gd name="connsiteY0" fmla="*/ 0 h 1200099"/>
              <a:gd name="connsiteX1" fmla="*/ 1128931 w 1128931"/>
              <a:gd name="connsiteY1" fmla="*/ 0 h 1200099"/>
              <a:gd name="connsiteX2" fmla="*/ 1128931 w 1128931"/>
              <a:gd name="connsiteY2" fmla="*/ 1200099 h 1200099"/>
              <a:gd name="connsiteX3" fmla="*/ 0 w 1128931"/>
              <a:gd name="connsiteY3" fmla="*/ 1200099 h 1200099"/>
              <a:gd name="connsiteX4" fmla="*/ 0 w 1128931"/>
              <a:gd name="connsiteY4" fmla="*/ 0 h 12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200099">
                <a:moveTo>
                  <a:pt x="0" y="0"/>
                </a:moveTo>
                <a:lnTo>
                  <a:pt x="1128931" y="0"/>
                </a:lnTo>
                <a:lnTo>
                  <a:pt x="1128931" y="1200099"/>
                </a:lnTo>
                <a:lnTo>
                  <a:pt x="0" y="12000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/>
              <a:t>Hóa học</a:t>
            </a:r>
            <a:endParaRPr lang="en-US" sz="2200" kern="1200"/>
          </a:p>
        </p:txBody>
      </p:sp>
      <p:sp>
        <p:nvSpPr>
          <p:cNvPr id="36" name="Freeform 35"/>
          <p:cNvSpPr/>
          <p:nvPr/>
        </p:nvSpPr>
        <p:spPr>
          <a:xfrm>
            <a:off x="3918987" y="4604328"/>
            <a:ext cx="1218298" cy="449320"/>
          </a:xfrm>
          <a:custGeom>
            <a:avLst/>
            <a:gdLst>
              <a:gd name="connsiteX0" fmla="*/ 0 w 1128931"/>
              <a:gd name="connsiteY0" fmla="*/ 0 h 1200099"/>
              <a:gd name="connsiteX1" fmla="*/ 1128931 w 1128931"/>
              <a:gd name="connsiteY1" fmla="*/ 0 h 1200099"/>
              <a:gd name="connsiteX2" fmla="*/ 1128931 w 1128931"/>
              <a:gd name="connsiteY2" fmla="*/ 1200099 h 1200099"/>
              <a:gd name="connsiteX3" fmla="*/ 0 w 1128931"/>
              <a:gd name="connsiteY3" fmla="*/ 1200099 h 1200099"/>
              <a:gd name="connsiteX4" fmla="*/ 0 w 1128931"/>
              <a:gd name="connsiteY4" fmla="*/ 0 h 12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200099">
                <a:moveTo>
                  <a:pt x="0" y="0"/>
                </a:moveTo>
                <a:lnTo>
                  <a:pt x="1128931" y="0"/>
                </a:lnTo>
                <a:lnTo>
                  <a:pt x="1128931" y="1200099"/>
                </a:lnTo>
                <a:lnTo>
                  <a:pt x="0" y="120009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/>
              <a:t>Vật lí</a:t>
            </a:r>
            <a:endParaRPr lang="en-US" sz="2200" kern="1200"/>
          </a:p>
        </p:txBody>
      </p:sp>
      <p:sp>
        <p:nvSpPr>
          <p:cNvPr id="37" name="Freeform 36"/>
          <p:cNvSpPr/>
          <p:nvPr/>
        </p:nvSpPr>
        <p:spPr>
          <a:xfrm>
            <a:off x="6743359" y="4591988"/>
            <a:ext cx="1796758" cy="488750"/>
          </a:xfrm>
          <a:custGeom>
            <a:avLst/>
            <a:gdLst>
              <a:gd name="connsiteX0" fmla="*/ 0 w 1128931"/>
              <a:gd name="connsiteY0" fmla="*/ 0 h 1272576"/>
              <a:gd name="connsiteX1" fmla="*/ 1128931 w 1128931"/>
              <a:gd name="connsiteY1" fmla="*/ 0 h 1272576"/>
              <a:gd name="connsiteX2" fmla="*/ 1128931 w 1128931"/>
              <a:gd name="connsiteY2" fmla="*/ 1272576 h 1272576"/>
              <a:gd name="connsiteX3" fmla="*/ 0 w 1128931"/>
              <a:gd name="connsiteY3" fmla="*/ 1272576 h 1272576"/>
              <a:gd name="connsiteX4" fmla="*/ 0 w 1128931"/>
              <a:gd name="connsiteY4" fmla="*/ 0 h 12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931" h="1272576">
                <a:moveTo>
                  <a:pt x="0" y="0"/>
                </a:moveTo>
                <a:lnTo>
                  <a:pt x="1128931" y="0"/>
                </a:lnTo>
                <a:lnTo>
                  <a:pt x="1128931" y="1272576"/>
                </a:lnTo>
                <a:lnTo>
                  <a:pt x="0" y="127257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kern="1200" smtClean="0"/>
              <a:t>Thiên văn học</a:t>
            </a:r>
            <a:endParaRPr lang="en-US" sz="2200" kern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  <p:bldP spid="24" grpId="1" build="p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II. VẬT SỐNG VÀ VẬT KHÔNG SỐNG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304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212;p13"/>
          <p:cNvSpPr txBox="1">
            <a:spLocks/>
          </p:cNvSpPr>
          <p:nvPr/>
        </p:nvSpPr>
        <p:spPr>
          <a:xfrm>
            <a:off x="3264364" y="978697"/>
            <a:ext cx="4017382" cy="95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just">
              <a:lnSpc>
                <a:spcPct val="135000"/>
              </a:lnSpc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578" y="1885958"/>
            <a:ext cx="6038071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Nhiệm </a:t>
            </a: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vụ: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rgbClr val="002060"/>
                </a:solidFill>
              </a:rPr>
              <a:t>Quan sát các hình và cho biết các vật trong hình có đặc điểm gì khác nhau (sự trao đổi chất, khả năng sinh trưởng, phát triển và sinh sản).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rgbClr val="002060"/>
                </a:solidFill>
              </a:rPr>
              <a:t>Vật nào là vật sống, vật không sống?</a:t>
            </a:r>
            <a:endParaRPr lang="en-US" sz="2200">
              <a:solidFill>
                <a:srgbClr val="002060"/>
              </a:solidFill>
            </a:endParaRPr>
          </a:p>
        </p:txBody>
      </p:sp>
      <p:pic>
        <p:nvPicPr>
          <p:cNvPr id="7" name="Graphic 13">
            <a:extLst>
              <a:ext uri="{FF2B5EF4-FFF2-40B4-BE49-F238E27FC236}">
                <a16:creationId xmlns:a16="http://schemas.microsoft.com/office/drawing/2014/main" xmlns="" id="{F04B2743-4F8D-42C9-9828-F01FE22CA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9162" y="2998570"/>
            <a:ext cx="2144881" cy="214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299113" y="2181790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  <a:ea typeface="Calibri" panose="020F0502020204030204" pitchFamily="34" charset="0"/>
              </a:rPr>
              <a:t>Con gà</a:t>
            </a:r>
            <a:endParaRPr lang="en-US" sz="200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5895" y="2181790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</a:rPr>
              <a:t>Cây cà chua</a:t>
            </a:r>
            <a:endParaRPr lang="en-US" sz="200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03447" y="4684599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latin typeface="+mn-lt"/>
              </a:rPr>
              <a:t>M</a:t>
            </a:r>
            <a:r>
              <a:rPr lang="en-GB" sz="2000" smtClean="0">
                <a:latin typeface="+mn-lt"/>
              </a:rPr>
              <a:t>áy vi tính</a:t>
            </a:r>
            <a:endParaRPr lang="en-US" sz="200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71" y="305380"/>
            <a:ext cx="2781300" cy="178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458" y="341390"/>
            <a:ext cx="2867025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71" y="2677136"/>
            <a:ext cx="3028950" cy="19526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68285" y="4681001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mtClean="0">
                <a:latin typeface="+mn-lt"/>
              </a:rPr>
              <a:t>Đá, sỏi</a:t>
            </a:r>
            <a:endParaRPr lang="en-US" sz="200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1495" y="2682872"/>
            <a:ext cx="3028950" cy="1971675"/>
          </a:xfrm>
          <a:prstGeom prst="rect">
            <a:avLst/>
          </a:prstGeom>
        </p:spPr>
      </p:pic>
      <p:pic>
        <p:nvPicPr>
          <p:cNvPr id="18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xmlns="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9147" y="0"/>
            <a:ext cx="1594853" cy="92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Bảng so sánh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23097"/>
              </p:ext>
            </p:extLst>
          </p:nvPr>
        </p:nvGraphicFramePr>
        <p:xfrm>
          <a:off x="135207" y="1166182"/>
          <a:ext cx="8808072" cy="389699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620822">
                  <a:extLst>
                    <a:ext uri="{9D8B030D-6E8A-4147-A177-3AD203B41FA5}">
                      <a16:colId xmlns:a16="http://schemas.microsoft.com/office/drawing/2014/main" xmlns="" val="1978823521"/>
                    </a:ext>
                  </a:extLst>
                </a:gridCol>
                <a:gridCol w="908342">
                  <a:extLst>
                    <a:ext uri="{9D8B030D-6E8A-4147-A177-3AD203B41FA5}">
                      <a16:colId xmlns:a16="http://schemas.microsoft.com/office/drawing/2014/main" xmlns="" val="988980581"/>
                    </a:ext>
                  </a:extLst>
                </a:gridCol>
                <a:gridCol w="942404">
                  <a:extLst>
                    <a:ext uri="{9D8B030D-6E8A-4147-A177-3AD203B41FA5}">
                      <a16:colId xmlns:a16="http://schemas.microsoft.com/office/drawing/2014/main" xmlns="" val="169843579"/>
                    </a:ext>
                  </a:extLst>
                </a:gridCol>
                <a:gridCol w="1078655">
                  <a:extLst>
                    <a:ext uri="{9D8B030D-6E8A-4147-A177-3AD203B41FA5}">
                      <a16:colId xmlns:a16="http://schemas.microsoft.com/office/drawing/2014/main" xmlns="" val="467407747"/>
                    </a:ext>
                  </a:extLst>
                </a:gridCol>
                <a:gridCol w="1226260">
                  <a:extLst>
                    <a:ext uri="{9D8B030D-6E8A-4147-A177-3AD203B41FA5}">
                      <a16:colId xmlns:a16="http://schemas.microsoft.com/office/drawing/2014/main" xmlns="" val="3038148344"/>
                    </a:ext>
                  </a:extLst>
                </a:gridCol>
                <a:gridCol w="1214907">
                  <a:extLst>
                    <a:ext uri="{9D8B030D-6E8A-4147-A177-3AD203B41FA5}">
                      <a16:colId xmlns:a16="http://schemas.microsoft.com/office/drawing/2014/main" xmlns="" val="2560028504"/>
                    </a:ext>
                  </a:extLst>
                </a:gridCol>
                <a:gridCol w="1816682">
                  <a:extLst>
                    <a:ext uri="{9D8B030D-6E8A-4147-A177-3AD203B41FA5}">
                      <a16:colId xmlns:a16="http://schemas.microsoft.com/office/drawing/2014/main" xmlns="" val="1789251239"/>
                    </a:ext>
                  </a:extLst>
                </a:gridCol>
              </a:tblGrid>
              <a:tr h="1328326"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Vật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Lớn</a:t>
                      </a:r>
                      <a:r>
                        <a:rPr lang="en-GB" sz="1900" baseline="0" smtClean="0"/>
                        <a:t> lên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Sinh sản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Di chuyển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Lấy</a:t>
                      </a:r>
                      <a:r>
                        <a:rPr lang="en-GB" sz="1900" baseline="0" smtClean="0"/>
                        <a:t> các chất cần thiết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Loại</a:t>
                      </a:r>
                      <a:r>
                        <a:rPr lang="en-GB" sz="1900" baseline="0" smtClean="0"/>
                        <a:t> bỏ các chất thải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Xếp</a:t>
                      </a:r>
                      <a:r>
                        <a:rPr lang="en-GB" sz="1900" baseline="0" smtClean="0"/>
                        <a:t> loại</a:t>
                      </a:r>
                      <a:endParaRPr lang="en-US" sz="1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2866153"/>
                  </a:ext>
                </a:extLst>
              </a:tr>
              <a:tr h="661966"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Con gà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75946958"/>
                  </a:ext>
                </a:extLst>
              </a:tr>
              <a:tr h="664164"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Cây</a:t>
                      </a:r>
                      <a:r>
                        <a:rPr lang="en-GB" sz="1900" baseline="0" smtClean="0"/>
                        <a:t> cà chua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Có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5150913"/>
                  </a:ext>
                </a:extLst>
              </a:tr>
              <a:tr h="578376"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Đá,</a:t>
                      </a:r>
                      <a:r>
                        <a:rPr lang="en-GB" sz="1900" baseline="0" smtClean="0"/>
                        <a:t> sỏi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90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20101"/>
                  </a:ext>
                </a:extLst>
              </a:tr>
              <a:tr h="664164">
                <a:tc>
                  <a:txBody>
                    <a:bodyPr/>
                    <a:lstStyle/>
                    <a:p>
                      <a:pPr algn="ctr"/>
                      <a:r>
                        <a:rPr lang="en-GB" sz="1900" smtClean="0"/>
                        <a:t>Máy</a:t>
                      </a:r>
                      <a:r>
                        <a:rPr lang="en-GB" sz="1900" baseline="0" smtClean="0"/>
                        <a:t> tính</a:t>
                      </a:r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endParaRPr lang="en-US" sz="190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90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008694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37864" y="2642838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smtClean="0">
                <a:solidFill>
                  <a:srgbClr val="FF0000"/>
                </a:solidFill>
              </a:rPr>
              <a:t>Vật sống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7864" y="3341648"/>
            <a:ext cx="1148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smtClean="0">
                <a:solidFill>
                  <a:srgbClr val="FF0000"/>
                </a:solidFill>
              </a:rPr>
              <a:t>Vật sống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572" y="3943146"/>
            <a:ext cx="1929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smtClean="0">
                <a:solidFill>
                  <a:srgbClr val="FF0000"/>
                </a:solidFill>
              </a:rPr>
              <a:t>Vật không sống</a:t>
            </a: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7572" y="4503162"/>
            <a:ext cx="1929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smtClean="0">
                <a:solidFill>
                  <a:srgbClr val="FF0000"/>
                </a:solidFill>
              </a:rPr>
              <a:t>Vật không sống</a:t>
            </a:r>
            <a:endParaRPr lang="en-US" sz="19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622</Words>
  <Application>Microsoft Office PowerPoint</Application>
  <PresentationFormat>On-screen Show (16:9)</PresentationFormat>
  <Paragraphs>152</Paragraphs>
  <Slides>18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Varela Round</vt:lpstr>
      <vt:lpstr>Wingdings</vt:lpstr>
      <vt:lpstr>Times New Roman</vt:lpstr>
      <vt:lpstr>Calibri</vt:lpstr>
      <vt:lpstr>Muli</vt:lpstr>
      <vt:lpstr>Iras template</vt:lpstr>
      <vt:lpstr>CÁC LĨNH VỰC CHỦ YẾU CỦA KHOA HỌC TỰ NHIÊN</vt:lpstr>
      <vt:lpstr>Kể tên các lĩnh vực khoa học tự nhiên</vt:lpstr>
      <vt:lpstr>I. LĨNH VỰC CHỦ YẾU CỦA KHOA HỌC TỰ NHIÊN</vt:lpstr>
      <vt:lpstr>PowerPoint Presentation</vt:lpstr>
      <vt:lpstr>PowerPoint Presentation</vt:lpstr>
      <vt:lpstr>PowerPoint Presentation</vt:lpstr>
      <vt:lpstr>II. VẬT SỐNG VÀ VẬT KHÔNG SỐNG</vt:lpstr>
      <vt:lpstr>PowerPoint Presentation</vt:lpstr>
      <vt:lpstr>Bảng so sánh</vt:lpstr>
      <vt:lpstr>Phân biệt vật sống và vật không sống</vt:lpstr>
      <vt:lpstr>PowerPoint Presentation</vt:lpstr>
      <vt:lpstr>LUYỆN TẬP</vt:lpstr>
      <vt:lpstr>LUYỆN TẬP</vt:lpstr>
      <vt:lpstr>LUYỆN TẬP</vt:lpstr>
      <vt:lpstr>PowerPoint Presentation</vt:lpstr>
      <vt:lpstr>VẬN DỤNG</vt:lpstr>
      <vt:lpstr>NHIỆM VỤ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DẠNG NĂNG LƯỢNG</dc:title>
  <dc:creator>Hoai Ham Hap</dc:creator>
  <cp:lastModifiedBy>HDLAPTOP</cp:lastModifiedBy>
  <cp:revision>32</cp:revision>
  <dcterms:modified xsi:type="dcterms:W3CDTF">2021-09-29T10:16:21Z</dcterms:modified>
</cp:coreProperties>
</file>