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60" r:id="rId2"/>
    <p:sldId id="283" r:id="rId3"/>
    <p:sldId id="288" r:id="rId4"/>
    <p:sldId id="289" r:id="rId5"/>
    <p:sldId id="257" r:id="rId6"/>
    <p:sldId id="290" r:id="rId7"/>
    <p:sldId id="291" r:id="rId8"/>
    <p:sldId id="292" r:id="rId9"/>
    <p:sldId id="293" r:id="rId10"/>
    <p:sldId id="303" r:id="rId11"/>
    <p:sldId id="307" r:id="rId12"/>
    <p:sldId id="304" r:id="rId13"/>
    <p:sldId id="305" r:id="rId14"/>
    <p:sldId id="294" r:id="rId15"/>
    <p:sldId id="308" r:id="rId16"/>
    <p:sldId id="309" r:id="rId17"/>
    <p:sldId id="262" r:id="rId18"/>
  </p:sldIdLst>
  <p:sldSz cx="12192000" cy="6858000"/>
  <p:notesSz cx="6858000" cy="9144000"/>
  <p:embeddedFontLst>
    <p:embeddedFont>
      <p:font typeface="方正姚体" charset="-122"/>
      <p:regular r:id="rId20"/>
    </p:embeddedFont>
    <p:embeddedFont>
      <p:font typeface="等线" charset="-122"/>
      <p:regular r:id="rId21"/>
    </p:embeddedFont>
    <p:embeddedFont>
      <p:font typeface="SimSun" pitchFamily="2" charset="-122"/>
      <p:regular r:id="rId22"/>
    </p:embeddedFont>
    <p:embeddedFont>
      <p:font typeface="等线 Light" charset="-122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29138"/>
    <a:srgbClr val="404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2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Dung Đỗ" userId="619daefca1a06137" providerId="LiveId" clId="{259DD2DE-F37B-43BB-904E-23E7D55D44CA}"/>
    <pc:docChg chg="delSld modSld">
      <pc:chgData name="Kim Dung Đỗ" userId="619daefca1a06137" providerId="LiveId" clId="{259DD2DE-F37B-43BB-904E-23E7D55D44CA}" dt="2021-08-23T08:41:13.677" v="125" actId="20577"/>
      <pc:docMkLst>
        <pc:docMk/>
      </pc:docMkLst>
      <pc:sldChg chg="modSp modAnim">
        <pc:chgData name="Kim Dung Đỗ" userId="619daefca1a06137" providerId="LiveId" clId="{259DD2DE-F37B-43BB-904E-23E7D55D44CA}" dt="2021-08-16T13:25:24.967" v="95" actId="20577"/>
        <pc:sldMkLst>
          <pc:docMk/>
          <pc:sldMk cId="0" sldId="257"/>
        </pc:sldMkLst>
        <pc:spChg chg="mod">
          <ac:chgData name="Kim Dung Đỗ" userId="619daefca1a06137" providerId="LiveId" clId="{259DD2DE-F37B-43BB-904E-23E7D55D44CA}" dt="2021-08-16T13:25:24.967" v="95" actId="20577"/>
          <ac:spMkLst>
            <pc:docMk/>
            <pc:sldMk cId="0" sldId="257"/>
            <ac:spMk id="4" creationId="{00000000-0000-0000-0000-000000000000}"/>
          </ac:spMkLst>
        </pc:spChg>
      </pc:sldChg>
      <pc:sldChg chg="addSp modSp mod">
        <pc:chgData name="Kim Dung Đỗ" userId="619daefca1a06137" providerId="LiveId" clId="{259DD2DE-F37B-43BB-904E-23E7D55D44CA}" dt="2021-08-23T08:41:13.677" v="125" actId="20577"/>
        <pc:sldMkLst>
          <pc:docMk/>
          <pc:sldMk cId="0" sldId="260"/>
        </pc:sldMkLst>
        <pc:spChg chg="add mod">
          <ac:chgData name="Kim Dung Đỗ" userId="619daefca1a06137" providerId="LiveId" clId="{259DD2DE-F37B-43BB-904E-23E7D55D44CA}" dt="2021-08-23T08:41:13.677" v="125" actId="20577"/>
          <ac:spMkLst>
            <pc:docMk/>
            <pc:sldMk cId="0" sldId="260"/>
            <ac:spMk id="3" creationId="{6346BBDA-393D-41B4-B696-9A6230B820A8}"/>
          </ac:spMkLst>
        </pc:spChg>
      </pc:sldChg>
      <pc:sldChg chg="del">
        <pc:chgData name="Kim Dung Đỗ" userId="619daefca1a06137" providerId="LiveId" clId="{259DD2DE-F37B-43BB-904E-23E7D55D44CA}" dt="2021-08-16T09:28:12.802" v="8" actId="47"/>
        <pc:sldMkLst>
          <pc:docMk/>
          <pc:sldMk cId="1634763773" sldId="263"/>
        </pc:sldMkLst>
      </pc:sldChg>
      <pc:sldChg chg="modTransition">
        <pc:chgData name="Kim Dung Đỗ" userId="619daefca1a06137" providerId="LiveId" clId="{259DD2DE-F37B-43BB-904E-23E7D55D44CA}" dt="2021-08-15T09:50:24.063" v="7"/>
        <pc:sldMkLst>
          <pc:docMk/>
          <pc:sldMk cId="0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B7C3D-27D7-49AE-898A-0EA86AA2589A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4E0F5-6497-45AE-AA99-1A4064F767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01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258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650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662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742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782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382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890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4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59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42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423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77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3132721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570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330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344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02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3F4C7"/>
              </a:clrFrom>
              <a:clrTo>
                <a:srgbClr val="F3F4C7">
                  <a:alpha val="0"/>
                </a:srgbClr>
              </a:clrTo>
            </a:clrChange>
          </a:blip>
          <a:srcRect l="1088" t="47272" r="1230" b="10578"/>
          <a:stretch>
            <a:fillRect/>
          </a:stretch>
        </p:blipFill>
        <p:spPr>
          <a:xfrm>
            <a:off x="107004" y="3312270"/>
            <a:ext cx="11974749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-116" t="4723" b="10487"/>
          <a:stretch>
            <a:fillRect/>
          </a:stretch>
        </p:blipFill>
        <p:spPr>
          <a:xfrm>
            <a:off x="-34725" y="-39827"/>
            <a:ext cx="12273023" cy="689782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78FE-12CD-4EC6-87F0-35F36F5B5570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34BB3A0-128E-4730-BB2B-8C34FB8E33DA}"/>
              </a:ext>
            </a:extLst>
          </p:cNvPr>
          <p:cNvSpPr txBox="1"/>
          <p:nvPr/>
        </p:nvSpPr>
        <p:spPr>
          <a:xfrm>
            <a:off x="3568823" y="399495"/>
            <a:ext cx="5362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C000"/>
                </a:solidFill>
                <a:latin typeface="+mj-lt"/>
              </a:rPr>
              <a:t>CHÀO MỪNG THẦY CÔ VÀ CÁC EM ĐẾN VỚI TIẾT HỌC </a:t>
            </a:r>
            <a:endParaRPr lang="en-US" sz="32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346BBDA-393D-41B4-B696-9A6230B820A8}"/>
              </a:ext>
            </a:extLst>
          </p:cNvPr>
          <p:cNvSpPr txBox="1"/>
          <p:nvPr/>
        </p:nvSpPr>
        <p:spPr>
          <a:xfrm>
            <a:off x="3833446" y="2272683"/>
            <a:ext cx="509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FF00"/>
                </a:solidFill>
                <a:latin typeface="+mj-lt"/>
              </a:rPr>
              <a:t>Giáo viên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: </a:t>
            </a:r>
            <a:r>
              <a:rPr lang="en-US" dirty="0" err="1" smtClean="0">
                <a:solidFill>
                  <a:srgbClr val="FFFF00"/>
                </a:solidFill>
                <a:latin typeface="+mj-lt"/>
              </a:rPr>
              <a:t>Nguyễn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+mj-lt"/>
              </a:rPr>
              <a:t>Thị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+mj-lt"/>
              </a:rPr>
              <a:t>Xuân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+mj-lt"/>
              </a:rPr>
              <a:t>Nở</a:t>
            </a:r>
            <a:endParaRPr lang="vi-VN" dirty="0">
              <a:solidFill>
                <a:srgbClr val="FFFF00"/>
              </a:solidFill>
              <a:latin typeface="+mj-lt"/>
            </a:endParaRPr>
          </a:p>
          <a:p>
            <a:r>
              <a:rPr lang="vi-VN" dirty="0">
                <a:solidFill>
                  <a:srgbClr val="FFFF00"/>
                </a:solidFill>
                <a:latin typeface="+mj-lt"/>
              </a:rPr>
              <a:t>Trường : </a:t>
            </a:r>
            <a:r>
              <a:rPr lang="vi-VN" dirty="0" smtClean="0">
                <a:solidFill>
                  <a:srgbClr val="FFFF00"/>
                </a:solidFill>
                <a:latin typeface="+mj-lt"/>
              </a:rPr>
              <a:t>THCS Nhơn Lý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377791-6B20-4EF9-9DA2-07A2408820E8}"/>
              </a:ext>
            </a:extLst>
          </p:cNvPr>
          <p:cNvSpPr txBox="1"/>
          <p:nvPr/>
        </p:nvSpPr>
        <p:spPr>
          <a:xfrm>
            <a:off x="1544715" y="2182168"/>
            <a:ext cx="63364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Số tiền mẹ An đã mua đồng phục cho An là:</a:t>
            </a:r>
            <a:endParaRPr lang="en-US" sz="2400" dirty="0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125 000 + 140 000 + 160 000</a:t>
            </a:r>
            <a:endParaRPr lang="en-US" sz="2400" dirty="0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= 125 000 +</a:t>
            </a:r>
            <a:r>
              <a:rPr lang="en-US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(140 000</a:t>
            </a:r>
            <a:r>
              <a:rPr lang="en-US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+ 160 000)</a:t>
            </a:r>
            <a:endParaRPr lang="en-US" sz="2400" dirty="0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= 125 000 + 300 000</a:t>
            </a:r>
            <a:endParaRPr lang="en-US" sz="2400" dirty="0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425 000 (đồng)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6EC9FB-5E70-4349-AB32-F431C5CE4D32}"/>
              </a:ext>
            </a:extLst>
          </p:cNvPr>
          <p:cNvSpPr txBox="1"/>
          <p:nvPr/>
        </p:nvSpPr>
        <p:spPr>
          <a:xfrm>
            <a:off x="1198485" y="461639"/>
            <a:ext cx="103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Luyện tập 1</a:t>
            </a:r>
            <a:r>
              <a:rPr lang="vi-VN" sz="2400" dirty="0">
                <a:solidFill>
                  <a:srgbClr val="FFC000"/>
                </a:solidFill>
                <a:latin typeface="+mj-lt"/>
              </a:rPr>
              <a:t>: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Mẹ An mua cho An một bộ đồng phục học sinh gồm: áo sơ mi giá 125 000 đồng, áo khoác giá 140 000 đồng, quần âu giá 160 000 đồng. Tính số tiền mẹ An đã chi.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5036B23-12AB-4195-8A68-67E5A2BE109D}"/>
              </a:ext>
            </a:extLst>
          </p:cNvPr>
          <p:cNvSpPr txBox="1"/>
          <p:nvPr/>
        </p:nvSpPr>
        <p:spPr>
          <a:xfrm>
            <a:off x="1248053" y="1802166"/>
            <a:ext cx="1775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FFFF"/>
                </a:solidFill>
                <a:latin typeface="+mj-lt"/>
              </a:rPr>
              <a:t>Lời giải</a:t>
            </a:r>
            <a:endParaRPr lang="en-US" sz="2400" b="1" u="sng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08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0DFA9F0-1F71-45E3-A5EB-CD9EE3ED54D3}"/>
              </a:ext>
            </a:extLst>
          </p:cNvPr>
          <p:cNvSpPr txBox="1"/>
          <p:nvPr/>
        </p:nvSpPr>
        <p:spPr>
          <a:xfrm>
            <a:off x="1752598" y="479753"/>
            <a:ext cx="3423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C000"/>
                </a:solidFill>
                <a:latin typeface="+mj-lt"/>
              </a:rPr>
              <a:t>II. PHÉP TRỪ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0045DF3-D5DB-4112-8AE1-E62A09382AD5}"/>
              </a:ext>
            </a:extLst>
          </p:cNvPr>
          <p:cNvSpPr txBox="1"/>
          <p:nvPr/>
        </p:nvSpPr>
        <p:spPr>
          <a:xfrm>
            <a:off x="1968477" y="1043456"/>
            <a:ext cx="6989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Phép trừ một số tự nhiên cho một số tự nhiên nhỏ hơn hoặc bằng nó: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F35001E-569B-4EB5-913B-A0E96689E3C5}"/>
              </a:ext>
            </a:extLst>
          </p:cNvPr>
          <p:cNvSpPr txBox="1"/>
          <p:nvPr/>
        </p:nvSpPr>
        <p:spPr>
          <a:xfrm>
            <a:off x="3379333" y="1782615"/>
            <a:ext cx="529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  <a:latin typeface="+mj-lt"/>
              </a:rPr>
              <a:t>a    -    b     =    c</a:t>
            </a:r>
            <a:endParaRPr lang="en-US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8DFFFC6-EAFA-4526-A0AD-32AD095DD984}"/>
              </a:ext>
            </a:extLst>
          </p:cNvPr>
          <p:cNvSpPr txBox="1"/>
          <p:nvPr/>
        </p:nvSpPr>
        <p:spPr>
          <a:xfrm>
            <a:off x="2990236" y="2630862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Số bị trừ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BD60C13-C3DF-4DEE-84F5-76888B43699E}"/>
              </a:ext>
            </a:extLst>
          </p:cNvPr>
          <p:cNvSpPr txBox="1"/>
          <p:nvPr/>
        </p:nvSpPr>
        <p:spPr>
          <a:xfrm>
            <a:off x="4412201" y="2641748"/>
            <a:ext cx="185156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Số trừ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80DC579-C9F6-4092-9638-B139B4F64BC3}"/>
              </a:ext>
            </a:extLst>
          </p:cNvPr>
          <p:cNvSpPr txBox="1"/>
          <p:nvPr/>
        </p:nvSpPr>
        <p:spPr>
          <a:xfrm>
            <a:off x="6034768" y="2641748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Hiệu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17E559CF-5B15-437C-9E46-EBDBAD01AFED}"/>
              </a:ext>
            </a:extLst>
          </p:cNvPr>
          <p:cNvCxnSpPr>
            <a:cxnSpLocks/>
          </p:cNvCxnSpPr>
          <p:nvPr/>
        </p:nvCxnSpPr>
        <p:spPr>
          <a:xfrm>
            <a:off x="6354302" y="2343818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A4370BDE-585B-4801-AC12-D7802127AEA0}"/>
              </a:ext>
            </a:extLst>
          </p:cNvPr>
          <p:cNvCxnSpPr>
            <a:cxnSpLocks/>
          </p:cNvCxnSpPr>
          <p:nvPr/>
        </p:nvCxnSpPr>
        <p:spPr>
          <a:xfrm>
            <a:off x="3567242" y="2326062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4F9F3F96-9A75-43BF-977A-3A65ECB54D3B}"/>
              </a:ext>
            </a:extLst>
          </p:cNvPr>
          <p:cNvCxnSpPr>
            <a:cxnSpLocks/>
          </p:cNvCxnSpPr>
          <p:nvPr/>
        </p:nvCxnSpPr>
        <p:spPr>
          <a:xfrm>
            <a:off x="4860950" y="233494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EC46FEF-FE03-47DC-A741-C08EF5103300}"/>
              </a:ext>
            </a:extLst>
          </p:cNvPr>
          <p:cNvSpPr txBox="1"/>
          <p:nvPr/>
        </p:nvSpPr>
        <p:spPr>
          <a:xfrm>
            <a:off x="7590411" y="1920867"/>
            <a:ext cx="1904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FF"/>
                </a:solidFill>
                <a:latin typeface="+mj-lt"/>
              </a:rPr>
              <a:t>(ĐK: a ≥ b)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DE9EC0-1C93-4549-A8BA-7D762818D6C5}"/>
              </a:ext>
            </a:extLst>
          </p:cNvPr>
          <p:cNvSpPr txBox="1"/>
          <p:nvPr/>
        </p:nvSpPr>
        <p:spPr>
          <a:xfrm>
            <a:off x="1968477" y="3429000"/>
            <a:ext cx="11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u="sng" dirty="0">
                <a:solidFill>
                  <a:srgbClr val="FFFF00"/>
                </a:solidFill>
                <a:latin typeface="+mj-lt"/>
              </a:rPr>
              <a:t>Lưu ý: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BBF6A2-FD54-4ACE-91D6-7553D67C2D21}"/>
              </a:ext>
            </a:extLst>
          </p:cNvPr>
          <p:cNvSpPr txBox="1"/>
          <p:nvPr/>
        </p:nvSpPr>
        <p:spPr>
          <a:xfrm>
            <a:off x="2778711" y="3865885"/>
            <a:ext cx="390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i="1" dirty="0">
                <a:solidFill>
                  <a:srgbClr val="FFFFFF"/>
                </a:solidFill>
                <a:latin typeface="+mj-lt"/>
              </a:rPr>
              <a:t>Nếu a – b = c thì a = b + c </a:t>
            </a:r>
            <a:endParaRPr lang="en-US" sz="2400" i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01C121-3D50-44D5-A33B-97562DF4A3AD}"/>
              </a:ext>
            </a:extLst>
          </p:cNvPr>
          <p:cNvSpPr txBox="1"/>
          <p:nvPr/>
        </p:nvSpPr>
        <p:spPr>
          <a:xfrm>
            <a:off x="2778710" y="4383377"/>
            <a:ext cx="3781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i="1" dirty="0">
                <a:solidFill>
                  <a:srgbClr val="FFFFFF"/>
                </a:solidFill>
                <a:latin typeface="+mj-lt"/>
              </a:rPr>
              <a:t>Nếu a + b = c thì a = c – b và b = c – a </a:t>
            </a:r>
            <a:endParaRPr lang="en-US" sz="2400" i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550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4" grpId="0"/>
      <p:bldP spid="36" grpId="0"/>
      <p:bldP spid="46" grpId="0"/>
      <p:bldP spid="47" grpId="0"/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A75AE10-A5D7-4883-9521-ECCC05A50AF4}"/>
              </a:ext>
            </a:extLst>
          </p:cNvPr>
          <p:cNvSpPr txBox="1"/>
          <p:nvPr/>
        </p:nvSpPr>
        <p:spPr>
          <a:xfrm>
            <a:off x="1896758" y="337457"/>
            <a:ext cx="4356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Ví dụ 2</a:t>
            </a:r>
            <a:r>
              <a:rPr lang="vi-VN" sz="2400" b="1" dirty="0">
                <a:solidFill>
                  <a:srgbClr val="FFC000"/>
                </a:solidFill>
                <a:latin typeface="+mj-lt"/>
              </a:rPr>
              <a:t>: Tìm số tự nhiên x, biết:</a:t>
            </a:r>
            <a:endParaRPr lang="en-US" sz="24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0F653B1-3E89-4475-A949-68CD3F4E5E6F}"/>
              </a:ext>
            </a:extLst>
          </p:cNvPr>
          <p:cNvSpPr txBox="1"/>
          <p:nvPr/>
        </p:nvSpPr>
        <p:spPr>
          <a:xfrm>
            <a:off x="1135742" y="979714"/>
            <a:ext cx="329837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x + 2015 = 2021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E646F5-AD49-4BB3-8C02-07A66270A5C2}"/>
              </a:ext>
            </a:extLst>
          </p:cNvPr>
          <p:cNvSpPr txBox="1"/>
          <p:nvPr/>
        </p:nvSpPr>
        <p:spPr>
          <a:xfrm>
            <a:off x="6535874" y="979714"/>
            <a:ext cx="302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156 – (x +61) = 82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E53E3C9-67C8-47ED-B852-7DFCE5652BC6}"/>
              </a:ext>
            </a:extLst>
          </p:cNvPr>
          <p:cNvSpPr txBox="1"/>
          <p:nvPr/>
        </p:nvSpPr>
        <p:spPr>
          <a:xfrm>
            <a:off x="1072098" y="1469571"/>
            <a:ext cx="2242602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FFFF"/>
                </a:solidFill>
                <a:latin typeface="+mj-lt"/>
              </a:rPr>
              <a:t>Giải</a:t>
            </a:r>
            <a:endParaRPr lang="en-US" sz="2400" b="1" u="sng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8E08D4A-ADEC-44A4-A415-6B407A6CC8BA}"/>
              </a:ext>
            </a:extLst>
          </p:cNvPr>
          <p:cNvSpPr txBox="1"/>
          <p:nvPr/>
        </p:nvSpPr>
        <p:spPr>
          <a:xfrm>
            <a:off x="1186542" y="1918006"/>
            <a:ext cx="329837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x + 2015 = 2021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C4CDC3-E299-48D5-80FE-D7A3E5E14FE0}"/>
              </a:ext>
            </a:extLst>
          </p:cNvPr>
          <p:cNvSpPr txBox="1"/>
          <p:nvPr/>
        </p:nvSpPr>
        <p:spPr>
          <a:xfrm>
            <a:off x="2431685" y="2448112"/>
            <a:ext cx="2319053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= 2021 – 2015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5B46245-EFF5-4697-904F-EB17DD13D93F}"/>
              </a:ext>
            </a:extLst>
          </p:cNvPr>
          <p:cNvSpPr txBox="1"/>
          <p:nvPr/>
        </p:nvSpPr>
        <p:spPr>
          <a:xfrm>
            <a:off x="2431685" y="2923455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= 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5A45120-2E1D-4D8B-8FBD-C43316CD2C5E}"/>
              </a:ext>
            </a:extLst>
          </p:cNvPr>
          <p:cNvSpPr txBox="1"/>
          <p:nvPr/>
        </p:nvSpPr>
        <p:spPr>
          <a:xfrm>
            <a:off x="6556194" y="1918006"/>
            <a:ext cx="3759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156 – (x +61) = 82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8DD256F-5EC1-4EA6-AED2-40A0A6A7E77B}"/>
              </a:ext>
            </a:extLst>
          </p:cNvPr>
          <p:cNvSpPr txBox="1"/>
          <p:nvPr/>
        </p:nvSpPr>
        <p:spPr>
          <a:xfrm>
            <a:off x="7790773" y="2448112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+ 61 = 156 – 82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2D7BDE6-7C60-4F8F-BDC9-14A6C7320DB8}"/>
              </a:ext>
            </a:extLst>
          </p:cNvPr>
          <p:cNvSpPr txBox="1"/>
          <p:nvPr/>
        </p:nvSpPr>
        <p:spPr>
          <a:xfrm>
            <a:off x="7799651" y="2978218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+ 61 = 74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4CC5259-B05E-490C-8DF3-C962685A26A7}"/>
              </a:ext>
            </a:extLst>
          </p:cNvPr>
          <p:cNvSpPr txBox="1"/>
          <p:nvPr/>
        </p:nvSpPr>
        <p:spPr>
          <a:xfrm>
            <a:off x="8443943" y="3508324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= 74 – 61 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A1CDB4F-173F-4F39-AFAE-674C5709D044}"/>
              </a:ext>
            </a:extLst>
          </p:cNvPr>
          <p:cNvSpPr txBox="1"/>
          <p:nvPr/>
        </p:nvSpPr>
        <p:spPr>
          <a:xfrm>
            <a:off x="8461702" y="3983667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= 13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7263301-9785-4795-98FB-F847D0740EE2}"/>
              </a:ext>
            </a:extLst>
          </p:cNvPr>
          <p:cNvSpPr txBox="1"/>
          <p:nvPr/>
        </p:nvSpPr>
        <p:spPr>
          <a:xfrm>
            <a:off x="1468044" y="3466905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Vậy x = 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428D1B0-5712-4D63-BAAF-1165C7D0FE11}"/>
              </a:ext>
            </a:extLst>
          </p:cNvPr>
          <p:cNvSpPr txBox="1"/>
          <p:nvPr/>
        </p:nvSpPr>
        <p:spPr>
          <a:xfrm>
            <a:off x="6928876" y="4538896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Vậy x = 13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5B7CA60-7DB8-4C13-936D-BD44856B1433}"/>
              </a:ext>
            </a:extLst>
          </p:cNvPr>
          <p:cNvCxnSpPr>
            <a:cxnSpLocks/>
          </p:cNvCxnSpPr>
          <p:nvPr/>
        </p:nvCxnSpPr>
        <p:spPr>
          <a:xfrm>
            <a:off x="6096000" y="1944914"/>
            <a:ext cx="0" cy="29466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7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21F3BE6-F63E-4D64-8856-42BA539342D2}"/>
              </a:ext>
            </a:extLst>
          </p:cNvPr>
          <p:cNvSpPr txBox="1"/>
          <p:nvPr/>
        </p:nvSpPr>
        <p:spPr>
          <a:xfrm>
            <a:off x="1367161" y="610794"/>
            <a:ext cx="490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Luyện tập 2</a:t>
            </a:r>
            <a:r>
              <a:rPr lang="vi-VN" sz="2400" b="1" dirty="0">
                <a:solidFill>
                  <a:srgbClr val="FFC000"/>
                </a:solidFill>
                <a:latin typeface="+mj-lt"/>
              </a:rPr>
              <a:t>: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Tìm số tự nhiên x, biết: 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442FBB8-75CC-4B68-BE55-048B85D31E87}"/>
              </a:ext>
            </a:extLst>
          </p:cNvPr>
          <p:cNvSpPr txBox="1"/>
          <p:nvPr/>
        </p:nvSpPr>
        <p:spPr>
          <a:xfrm>
            <a:off x="2068497" y="1068851"/>
            <a:ext cx="316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124 + (118 – x) = 217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38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64CD9EA-0428-47B1-BEC8-1C5A5236B336}"/>
              </a:ext>
            </a:extLst>
          </p:cNvPr>
          <p:cNvSpPr txBox="1"/>
          <p:nvPr/>
        </p:nvSpPr>
        <p:spPr>
          <a:xfrm>
            <a:off x="4074850" y="341776"/>
            <a:ext cx="3453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C000"/>
                </a:solidFill>
                <a:latin typeface="+mj-lt"/>
              </a:rPr>
              <a:t>HOẠT ĐỘNG NHÓM</a:t>
            </a:r>
            <a:endParaRPr lang="en-US" sz="24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5C21646-A0E5-4FB8-B0D2-9B6DA3773B90}"/>
              </a:ext>
            </a:extLst>
          </p:cNvPr>
          <p:cNvSpPr txBox="1"/>
          <p:nvPr/>
        </p:nvSpPr>
        <p:spPr>
          <a:xfrm>
            <a:off x="1475173" y="1358283"/>
            <a:ext cx="9241654" cy="38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+mj-lt"/>
              </a:rPr>
              <a:t>Yêu cầu: 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chemeClr val="bg1"/>
                </a:solidFill>
                <a:latin typeface="+mj-lt"/>
              </a:rPr>
              <a:t>Hai bạn cạnh nhau ghép thành một nhóm.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chemeClr val="bg1"/>
                </a:solidFill>
                <a:latin typeface="+mj-lt"/>
              </a:rPr>
              <a:t>Thời gian hoạt động: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3 phút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chemeClr val="bg1"/>
                </a:solidFill>
                <a:latin typeface="+mj-lt"/>
              </a:rPr>
              <a:t>Tiêu chí đánh giá: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Nội dung chính xác, đầy đủ.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Hình thức trình bày đẹp, viết to, rõ ràng.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Các thành viên trong nhóm hoạt động tích cực.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-   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Chú ý: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Nhóm xong nhanh nhất sẽ được lên trình bày.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Các nhóm còn lại, các thành viên sẽ đổi bài cho nhau và nhận xét.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21F3BE6-F63E-4D64-8856-42BA539342D2}"/>
              </a:ext>
            </a:extLst>
          </p:cNvPr>
          <p:cNvSpPr txBox="1"/>
          <p:nvPr/>
        </p:nvSpPr>
        <p:spPr>
          <a:xfrm>
            <a:off x="1367161" y="610794"/>
            <a:ext cx="490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Luyện tập 2</a:t>
            </a:r>
            <a:r>
              <a:rPr lang="vi-VN" sz="2400" b="1" dirty="0">
                <a:solidFill>
                  <a:srgbClr val="FFC000"/>
                </a:solidFill>
                <a:latin typeface="+mj-lt"/>
              </a:rPr>
              <a:t>: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Tìm số tự nhiên x, biết: 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442FBB8-75CC-4B68-BE55-048B85D31E87}"/>
              </a:ext>
            </a:extLst>
          </p:cNvPr>
          <p:cNvSpPr txBox="1"/>
          <p:nvPr/>
        </p:nvSpPr>
        <p:spPr>
          <a:xfrm>
            <a:off x="2068497" y="1068851"/>
            <a:ext cx="316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124 + (118 – x) = 217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E19F21-6E5C-476F-A59D-ABF01A0AEB3E}"/>
              </a:ext>
            </a:extLst>
          </p:cNvPr>
          <p:cNvSpPr txBox="1"/>
          <p:nvPr/>
        </p:nvSpPr>
        <p:spPr>
          <a:xfrm>
            <a:off x="2068497" y="2031021"/>
            <a:ext cx="6094520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124 + (118 - x) = 217 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           118 - x = 217 - 124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           118 - x = 93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                    x  = 118 - 93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                    x  = 25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196D690-BEA8-40B8-BC0F-88EAA77B0E8B}"/>
              </a:ext>
            </a:extLst>
          </p:cNvPr>
          <p:cNvSpPr txBox="1"/>
          <p:nvPr/>
        </p:nvSpPr>
        <p:spPr>
          <a:xfrm>
            <a:off x="1518082" y="1624614"/>
            <a:ext cx="97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chemeClr val="bg1"/>
                </a:solidFill>
                <a:latin typeface="+mj-lt"/>
              </a:rPr>
              <a:t>Giải</a:t>
            </a:r>
            <a:endParaRPr lang="en-US" sz="24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262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4FFB794-94B0-4961-A5E7-C39BA0FE4242}"/>
              </a:ext>
            </a:extLst>
          </p:cNvPr>
          <p:cNvSpPr txBox="1"/>
          <p:nvPr/>
        </p:nvSpPr>
        <p:spPr>
          <a:xfrm>
            <a:off x="3630967" y="399495"/>
            <a:ext cx="4634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C000"/>
                </a:solidFill>
                <a:latin typeface="+mj-lt"/>
              </a:rPr>
              <a:t>HƯỚNG DẪN VỀ NHÀ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8CAB34A-1CC4-4F3C-A5B9-7C8485FBEA45}"/>
              </a:ext>
            </a:extLst>
          </p:cNvPr>
          <p:cNvSpPr txBox="1"/>
          <p:nvPr/>
        </p:nvSpPr>
        <p:spPr>
          <a:xfrm>
            <a:off x="3249227" y="1358283"/>
            <a:ext cx="543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-   Ôn lại lý thuyết</a:t>
            </a:r>
          </a:p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-   Làm các bài tập 1 đến 6 / SGK? Tr...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0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D78C2F3-93F2-45DC-96EA-90A960C16AA8}"/>
              </a:ext>
            </a:extLst>
          </p:cNvPr>
          <p:cNvSpPr txBox="1"/>
          <p:nvPr/>
        </p:nvSpPr>
        <p:spPr>
          <a:xfrm>
            <a:off x="3790768" y="1402672"/>
            <a:ext cx="5513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FFC000"/>
                </a:solidFill>
                <a:latin typeface="+mj-lt"/>
              </a:rPr>
              <a:t>CHÚC CÁC EM HỌC TỐT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29326" y="288942"/>
            <a:ext cx="5641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658km.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Huế đến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TP.HCM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394km.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zh-CN" altLang="en-US" sz="2400" b="1" i="1" spc="18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CD0CB8D-E420-4DCC-AB9A-94EC64E1E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340" y="288942"/>
            <a:ext cx="3606800" cy="2247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745DCCE-BDD1-4E6E-A3E7-4C7C699F9635}"/>
              </a:ext>
            </a:extLst>
          </p:cNvPr>
          <p:cNvSpPr txBox="1"/>
          <p:nvPr/>
        </p:nvSpPr>
        <p:spPr>
          <a:xfrm>
            <a:off x="7551641" y="2677522"/>
            <a:ext cx="3366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i="1" dirty="0">
                <a:solidFill>
                  <a:schemeClr val="bg1"/>
                </a:solidFill>
                <a:latin typeface="+mj-lt"/>
              </a:rPr>
              <a:t>Hầm Hải Vân trên đường đi từ Huế đến TP. Hồ Chí Minh</a:t>
            </a:r>
          </a:p>
          <a:p>
            <a:pPr algn="ctr"/>
            <a:r>
              <a:rPr lang="vi-VN" i="1" dirty="0">
                <a:solidFill>
                  <a:schemeClr val="bg1"/>
                </a:solidFill>
                <a:latin typeface="+mj-lt"/>
              </a:rPr>
              <a:t>(Ảnh: Hoài Anh)</a:t>
            </a: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F2A09AC2-E65C-4C6D-B655-579D3B851588}"/>
              </a:ext>
            </a:extLst>
          </p:cNvPr>
          <p:cNvSpPr/>
          <p:nvPr/>
        </p:nvSpPr>
        <p:spPr>
          <a:xfrm>
            <a:off x="1778558" y="1799637"/>
            <a:ext cx="6044528" cy="161509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i="1" dirty="0">
                <a:latin typeface="+mj-lt"/>
              </a:rPr>
              <a:t>Quãng đường từ Hà Nội đến TP. Hồ Chí Minh dài khoảng bao nhiêu ki-lô-mét?</a:t>
            </a:r>
            <a:endParaRPr lang="en-US" sz="2400" b="1" i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8B1EF59-1D75-43B0-B6C1-41BD17973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05059"/>
            <a:ext cx="11974285" cy="6644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B5925D61-3421-4B86-AEAC-F0AFBC35D0C6}"/>
              </a:ext>
            </a:extLst>
          </p:cNvPr>
          <p:cNvCxnSpPr>
            <a:cxnSpLocks/>
          </p:cNvCxnSpPr>
          <p:nvPr/>
        </p:nvCxnSpPr>
        <p:spPr>
          <a:xfrm>
            <a:off x="1741714" y="1197429"/>
            <a:ext cx="2743200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5790BD88-DEF9-40A0-887C-D8AF30EE95C1}"/>
              </a:ext>
            </a:extLst>
          </p:cNvPr>
          <p:cNvCxnSpPr>
            <a:cxnSpLocks/>
          </p:cNvCxnSpPr>
          <p:nvPr/>
        </p:nvCxnSpPr>
        <p:spPr>
          <a:xfrm>
            <a:off x="4495799" y="1197425"/>
            <a:ext cx="459377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5A6175E-E91F-4499-9349-6C244254AAAE}"/>
              </a:ext>
            </a:extLst>
          </p:cNvPr>
          <p:cNvCxnSpPr>
            <a:cxnSpLocks/>
          </p:cNvCxnSpPr>
          <p:nvPr/>
        </p:nvCxnSpPr>
        <p:spPr>
          <a:xfrm flipV="1">
            <a:off x="1741714" y="1088568"/>
            <a:ext cx="0" cy="217714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664EC078-B245-4D93-A252-D9A8129985E9}"/>
              </a:ext>
            </a:extLst>
          </p:cNvPr>
          <p:cNvCxnSpPr>
            <a:cxnSpLocks/>
          </p:cNvCxnSpPr>
          <p:nvPr/>
        </p:nvCxnSpPr>
        <p:spPr>
          <a:xfrm flipV="1">
            <a:off x="4484914" y="1077690"/>
            <a:ext cx="0" cy="217714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1B1C2B84-779C-48AD-9D80-5BBEEDF1A902}"/>
              </a:ext>
            </a:extLst>
          </p:cNvPr>
          <p:cNvCxnSpPr>
            <a:cxnSpLocks/>
          </p:cNvCxnSpPr>
          <p:nvPr/>
        </p:nvCxnSpPr>
        <p:spPr>
          <a:xfrm flipV="1">
            <a:off x="9067795" y="1088571"/>
            <a:ext cx="0" cy="217714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5AE24B5-34CB-400E-801B-FE3B48439D65}"/>
              </a:ext>
            </a:extLst>
          </p:cNvPr>
          <p:cNvSpPr txBox="1"/>
          <p:nvPr/>
        </p:nvSpPr>
        <p:spPr>
          <a:xfrm>
            <a:off x="1529447" y="735570"/>
            <a:ext cx="783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HN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4A4D64E-DAC5-42B2-9303-BDF69405DD13}"/>
              </a:ext>
            </a:extLst>
          </p:cNvPr>
          <p:cNvSpPr txBox="1"/>
          <p:nvPr/>
        </p:nvSpPr>
        <p:spPr>
          <a:xfrm>
            <a:off x="4212772" y="719234"/>
            <a:ext cx="783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HUẾ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6B2DE70-22D5-4EFD-BC8E-51B8911DC3D1}"/>
              </a:ext>
            </a:extLst>
          </p:cNvPr>
          <p:cNvSpPr txBox="1"/>
          <p:nvPr/>
        </p:nvSpPr>
        <p:spPr>
          <a:xfrm>
            <a:off x="8588829" y="708358"/>
            <a:ext cx="1284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TP. HCM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="" xmlns:a16="http://schemas.microsoft.com/office/drawing/2014/main" id="{34AFBE53-011A-4B9E-A76F-2A73C363580C}"/>
              </a:ext>
            </a:extLst>
          </p:cNvPr>
          <p:cNvCxnSpPr>
            <a:cxnSpLocks/>
          </p:cNvCxnSpPr>
          <p:nvPr/>
        </p:nvCxnSpPr>
        <p:spPr>
          <a:xfrm flipH="1">
            <a:off x="1687286" y="1545774"/>
            <a:ext cx="2797628" cy="0"/>
          </a:xfrm>
          <a:prstGeom prst="straightConnector1">
            <a:avLst/>
          </a:prstGeom>
          <a:ln>
            <a:solidFill>
              <a:srgbClr val="92D050"/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="" xmlns:a16="http://schemas.microsoft.com/office/drawing/2014/main" id="{19CD50BA-9FA9-469D-B563-771012895CAD}"/>
              </a:ext>
            </a:extLst>
          </p:cNvPr>
          <p:cNvCxnSpPr>
            <a:cxnSpLocks/>
          </p:cNvCxnSpPr>
          <p:nvPr/>
        </p:nvCxnSpPr>
        <p:spPr>
          <a:xfrm flipH="1">
            <a:off x="4539343" y="1535595"/>
            <a:ext cx="4550229" cy="10886"/>
          </a:xfrm>
          <a:prstGeom prst="straightConnector1">
            <a:avLst/>
          </a:prstGeom>
          <a:ln>
            <a:solidFill>
              <a:srgbClr val="FFFF00"/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0DB7500-C786-44BE-8613-8B3BE55C84F3}"/>
              </a:ext>
            </a:extLst>
          </p:cNvPr>
          <p:cNvSpPr txBox="1"/>
          <p:nvPr/>
        </p:nvSpPr>
        <p:spPr>
          <a:xfrm flipH="1">
            <a:off x="2745375" y="1524783"/>
            <a:ext cx="1075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658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187A912A-4EEB-453B-8F60-67543A81F9DB}"/>
              </a:ext>
            </a:extLst>
          </p:cNvPr>
          <p:cNvSpPr txBox="1"/>
          <p:nvPr/>
        </p:nvSpPr>
        <p:spPr>
          <a:xfrm flipH="1">
            <a:off x="6310786" y="1522905"/>
            <a:ext cx="1019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?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789211C7-6046-4445-8360-B5BD5D6C6B01}"/>
              </a:ext>
            </a:extLst>
          </p:cNvPr>
          <p:cNvSpPr txBox="1"/>
          <p:nvPr/>
        </p:nvSpPr>
        <p:spPr>
          <a:xfrm flipH="1">
            <a:off x="5083626" y="2046905"/>
            <a:ext cx="1075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?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="" xmlns:a16="http://schemas.microsoft.com/office/drawing/2014/main" id="{1D49CE57-DC02-4B99-80D6-9E0FD1068530}"/>
              </a:ext>
            </a:extLst>
          </p:cNvPr>
          <p:cNvCxnSpPr>
            <a:cxnSpLocks/>
          </p:cNvCxnSpPr>
          <p:nvPr/>
        </p:nvCxnSpPr>
        <p:spPr>
          <a:xfrm flipH="1">
            <a:off x="1687287" y="2002972"/>
            <a:ext cx="7402284" cy="0"/>
          </a:xfrm>
          <a:prstGeom prst="straightConnector1">
            <a:avLst/>
          </a:prstGeom>
          <a:ln>
            <a:solidFill>
              <a:srgbClr val="FF0000"/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2FB8C53-9CA1-4062-B596-26F93D88BAD9}"/>
              </a:ext>
            </a:extLst>
          </p:cNvPr>
          <p:cNvSpPr txBox="1"/>
          <p:nvPr/>
        </p:nvSpPr>
        <p:spPr>
          <a:xfrm>
            <a:off x="598714" y="2547257"/>
            <a:ext cx="17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C000"/>
                </a:solidFill>
                <a:latin typeface="+mj-lt"/>
              </a:rPr>
              <a:t>LỜI GIẢI</a:t>
            </a:r>
            <a:endParaRPr lang="en-US" sz="2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EC2A9FF-5359-4B65-8DEE-28FF5FF4D363}"/>
              </a:ext>
            </a:extLst>
          </p:cNvPr>
          <p:cNvSpPr txBox="1"/>
          <p:nvPr/>
        </p:nvSpPr>
        <p:spPr>
          <a:xfrm>
            <a:off x="1038494" y="3070977"/>
            <a:ext cx="1233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Quãng đường từ Huế tới TP. Hồ Chí Minh dài khoảng:</a:t>
            </a:r>
          </a:p>
          <a:p>
            <a:r>
              <a:rPr lang="en-US" sz="2400" dirty="0">
                <a:solidFill>
                  <a:srgbClr val="FFFFFF"/>
                </a:solidFill>
                <a:latin typeface="+mj-lt"/>
              </a:rPr>
              <a:t>                     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658 + 394 = 1052 (km)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1BD3611C-9D2D-441D-A5DC-F98EA85F5975}"/>
              </a:ext>
            </a:extLst>
          </p:cNvPr>
          <p:cNvSpPr txBox="1"/>
          <p:nvPr/>
        </p:nvSpPr>
        <p:spPr>
          <a:xfrm>
            <a:off x="1038494" y="3901974"/>
            <a:ext cx="1233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Quãng đường từ Hà Nội tới TP. Hồ Chí Minh dài khoảng:</a:t>
            </a:r>
          </a:p>
          <a:p>
            <a:r>
              <a:rPr lang="en-US" sz="2400" dirty="0">
                <a:solidFill>
                  <a:srgbClr val="FFFFFF"/>
                </a:solidFill>
                <a:latin typeface="+mj-lt"/>
              </a:rPr>
              <a:t>                     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658 + 1052 = 1710 (km)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2ECD3C9F-0FD3-4BF1-BCEB-E2D75DDCCC70}"/>
              </a:ext>
            </a:extLst>
          </p:cNvPr>
          <p:cNvSpPr txBox="1"/>
          <p:nvPr/>
        </p:nvSpPr>
        <p:spPr>
          <a:xfrm>
            <a:off x="1012367" y="4826708"/>
            <a:ext cx="12338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Vậy quãng đường từ Hà Nội tới TP. Hồ Chí Minh dài khoảng 1710 km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FF87AD8-9AC7-429B-A672-2A36D560A8F4}"/>
              </a:ext>
            </a:extLst>
          </p:cNvPr>
          <p:cNvSpPr txBox="1"/>
          <p:nvPr/>
        </p:nvSpPr>
        <p:spPr>
          <a:xfrm flipH="1">
            <a:off x="6096000" y="1544871"/>
            <a:ext cx="138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1052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AC5216DF-2E50-449B-B7CE-E646F556C8DE}"/>
              </a:ext>
            </a:extLst>
          </p:cNvPr>
          <p:cNvSpPr txBox="1"/>
          <p:nvPr/>
        </p:nvSpPr>
        <p:spPr>
          <a:xfrm flipH="1">
            <a:off x="4865426" y="2038718"/>
            <a:ext cx="134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1710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8" grpId="0"/>
      <p:bldP spid="59" grpId="0"/>
      <p:bldP spid="17" grpId="0"/>
      <p:bldP spid="73" grpId="0"/>
      <p:bldP spid="73" grpId="1"/>
      <p:bldP spid="86" grpId="0"/>
      <p:bldP spid="86" grpId="1"/>
      <p:bldP spid="24" grpId="0"/>
      <p:bldP spid="25" grpId="0"/>
      <p:bldP spid="88" grpId="0"/>
      <p:bldP spid="89" grpId="0"/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22914" y="438485"/>
            <a:ext cx="5146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§3. </a:t>
            </a:r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altLang="zh-CN" sz="4800" b="1" dirty="0">
                <a:solidFill>
                  <a:srgbClr val="FFC000"/>
                </a:solidFill>
                <a:latin typeface="+mj-lt"/>
                <a:ea typeface="方正姚体" panose="02010601030101010101" pitchFamily="2" charset="-122"/>
              </a:rPr>
              <a:t>PHÉP CỘNG, PHÉP TRỪ CÁC SỐ TỰ NHIÊN</a:t>
            </a:r>
            <a:endParaRPr lang="zh-CN" altLang="en-US" sz="4800" b="1" dirty="0">
              <a:solidFill>
                <a:srgbClr val="FFC000"/>
              </a:solidFill>
              <a:latin typeface="+mj-lt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0DFA9F0-1F71-45E3-A5EB-CD9EE3ED54D3}"/>
              </a:ext>
            </a:extLst>
          </p:cNvPr>
          <p:cNvSpPr txBox="1"/>
          <p:nvPr/>
        </p:nvSpPr>
        <p:spPr>
          <a:xfrm>
            <a:off x="1752598" y="479753"/>
            <a:ext cx="3423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C000"/>
                </a:solidFill>
                <a:latin typeface="+mj-lt"/>
              </a:rPr>
              <a:t>I. PHÉP CỘNG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0045DF3-D5DB-4112-8AE1-E62A09382AD5}"/>
              </a:ext>
            </a:extLst>
          </p:cNvPr>
          <p:cNvSpPr txBox="1"/>
          <p:nvPr/>
        </p:nvSpPr>
        <p:spPr>
          <a:xfrm>
            <a:off x="1968477" y="1070090"/>
            <a:ext cx="6750979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Ở tiểu học, ta đã biết phép cộng các số tự nhiên: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F35001E-569B-4EB5-913B-A0E96689E3C5}"/>
              </a:ext>
            </a:extLst>
          </p:cNvPr>
          <p:cNvSpPr txBox="1"/>
          <p:nvPr/>
        </p:nvSpPr>
        <p:spPr>
          <a:xfrm>
            <a:off x="3015343" y="1605055"/>
            <a:ext cx="5275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  <a:latin typeface="+mj-lt"/>
              </a:rPr>
              <a:t>a    +    b     =    c</a:t>
            </a:r>
            <a:endParaRPr lang="en-US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8DFFFC6-EAFA-4526-A0AD-32AD095DD984}"/>
              </a:ext>
            </a:extLst>
          </p:cNvPr>
          <p:cNvSpPr txBox="1"/>
          <p:nvPr/>
        </p:nvSpPr>
        <p:spPr>
          <a:xfrm>
            <a:off x="2732784" y="2471058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Số hạng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BD60C13-C3DF-4DEE-84F5-76888B43699E}"/>
              </a:ext>
            </a:extLst>
          </p:cNvPr>
          <p:cNvSpPr txBox="1"/>
          <p:nvPr/>
        </p:nvSpPr>
        <p:spPr>
          <a:xfrm>
            <a:off x="4049955" y="2481944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Số hạng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80DC579-C9F6-4092-9638-B139B4F64BC3}"/>
              </a:ext>
            </a:extLst>
          </p:cNvPr>
          <p:cNvSpPr txBox="1"/>
          <p:nvPr/>
        </p:nvSpPr>
        <p:spPr>
          <a:xfrm>
            <a:off x="5682810" y="2493220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Tổng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17E559CF-5B15-437C-9E46-EBDBAD01AFED}"/>
              </a:ext>
            </a:extLst>
          </p:cNvPr>
          <p:cNvCxnSpPr>
            <a:cxnSpLocks/>
          </p:cNvCxnSpPr>
          <p:nvPr/>
        </p:nvCxnSpPr>
        <p:spPr>
          <a:xfrm>
            <a:off x="6096000" y="2166258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A4370BDE-585B-4801-AC12-D7802127AEA0}"/>
              </a:ext>
            </a:extLst>
          </p:cNvPr>
          <p:cNvCxnSpPr>
            <a:cxnSpLocks/>
          </p:cNvCxnSpPr>
          <p:nvPr/>
        </p:nvCxnSpPr>
        <p:spPr>
          <a:xfrm>
            <a:off x="3167743" y="2166258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4F9F3F96-9A75-43BF-977A-3A65ECB54D3B}"/>
              </a:ext>
            </a:extLst>
          </p:cNvPr>
          <p:cNvCxnSpPr>
            <a:cxnSpLocks/>
          </p:cNvCxnSpPr>
          <p:nvPr/>
        </p:nvCxnSpPr>
        <p:spPr>
          <a:xfrm>
            <a:off x="4550229" y="2166258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4" grpId="0"/>
      <p:bldP spid="36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F2CE805-E542-4CF7-BC90-CA84B79CC36A}"/>
              </a:ext>
            </a:extLst>
          </p:cNvPr>
          <p:cNvSpPr txBox="1"/>
          <p:nvPr/>
        </p:nvSpPr>
        <p:spPr>
          <a:xfrm>
            <a:off x="1393371" y="664029"/>
            <a:ext cx="311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FFC000"/>
                </a:solidFill>
                <a:latin typeface="+mj-lt"/>
              </a:rPr>
              <a:t>Nhiệm vụ</a:t>
            </a:r>
            <a:endParaRPr lang="en-US" sz="3200" b="1" i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5D5D46D-E200-458A-8EF7-80AC228DD6AB}"/>
              </a:ext>
            </a:extLst>
          </p:cNvPr>
          <p:cNvSpPr txBox="1"/>
          <p:nvPr/>
        </p:nvSpPr>
        <p:spPr>
          <a:xfrm>
            <a:off x="1393369" y="1361496"/>
            <a:ext cx="373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u="sng" dirty="0">
                <a:solidFill>
                  <a:srgbClr val="FFFFFF"/>
                </a:solidFill>
                <a:latin typeface="+mj-lt"/>
              </a:rPr>
              <a:t>Nhiệm vụ 1 </a:t>
            </a:r>
            <a:r>
              <a:rPr lang="vi-VN" sz="2400" dirty="0" smtClean="0">
                <a:solidFill>
                  <a:srgbClr val="FFFFFF"/>
                </a:solidFill>
                <a:latin typeface="+mj-lt"/>
              </a:rPr>
              <a:t>(</a:t>
            </a:r>
            <a:r>
              <a:rPr lang="vi-VN" sz="2400" dirty="0" smtClean="0">
                <a:solidFill>
                  <a:srgbClr val="FFFFFF"/>
                </a:solidFill>
                <a:latin typeface="+mj-lt"/>
              </a:rPr>
              <a:t>Tổ</a:t>
            </a:r>
            <a:r>
              <a:rPr lang="vi-VN" sz="24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1+3)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3EC8DEA-EE76-4C63-B167-11105B6DD9B8}"/>
              </a:ext>
            </a:extLst>
          </p:cNvPr>
          <p:cNvSpPr txBox="1"/>
          <p:nvPr/>
        </p:nvSpPr>
        <p:spPr>
          <a:xfrm>
            <a:off x="6868880" y="1386950"/>
            <a:ext cx="3929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u="sng" dirty="0">
                <a:solidFill>
                  <a:srgbClr val="FFFFFF"/>
                </a:solidFill>
                <a:latin typeface="+mj-lt"/>
              </a:rPr>
              <a:t>Nhiệm vụ 2 </a:t>
            </a:r>
            <a:r>
              <a:rPr lang="vi-VN" sz="2400" dirty="0" smtClean="0">
                <a:solidFill>
                  <a:srgbClr val="FFFFFF"/>
                </a:solidFill>
                <a:latin typeface="+mj-lt"/>
              </a:rPr>
              <a:t>(Tổ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2+4)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58BEF9B-7A4B-4CF3-9531-00F22398C9E8}"/>
              </a:ext>
            </a:extLst>
          </p:cNvPr>
          <p:cNvSpPr txBox="1"/>
          <p:nvPr/>
        </p:nvSpPr>
        <p:spPr>
          <a:xfrm>
            <a:off x="1643742" y="2045068"/>
            <a:ext cx="325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Cho a = 35 và b = 41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920D0D4-E9FE-46CC-A0AA-6E57E43A6765}"/>
              </a:ext>
            </a:extLst>
          </p:cNvPr>
          <p:cNvSpPr txBox="1"/>
          <p:nvPr/>
        </p:nvSpPr>
        <p:spPr>
          <a:xfrm>
            <a:off x="1393369" y="2591585"/>
            <a:ext cx="373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Tính a + b và b + 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254E20-1ECE-4832-934A-16DCAACFD149}"/>
              </a:ext>
            </a:extLst>
          </p:cNvPr>
          <p:cNvSpPr txBox="1"/>
          <p:nvPr/>
        </p:nvSpPr>
        <p:spPr>
          <a:xfrm>
            <a:off x="1382483" y="3135869"/>
            <a:ext cx="4898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So sánh kết quả nhận được ở câu a)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013F2BB-1967-4CC1-8C87-55E011761AA9}"/>
              </a:ext>
            </a:extLst>
          </p:cNvPr>
          <p:cNvSpPr txBox="1"/>
          <p:nvPr/>
        </p:nvSpPr>
        <p:spPr>
          <a:xfrm>
            <a:off x="7086603" y="2045068"/>
            <a:ext cx="381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Cho a = 15, b = 27, c = 31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F25D94B-1D57-46CD-B85B-FC55117235B9}"/>
              </a:ext>
            </a:extLst>
          </p:cNvPr>
          <p:cNvSpPr txBox="1"/>
          <p:nvPr/>
        </p:nvSpPr>
        <p:spPr>
          <a:xfrm>
            <a:off x="6803571" y="2611711"/>
            <a:ext cx="5105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Tính (a + b) + c và a + (b + c)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FB47100-F567-4CE3-AA19-5E08A480BBFD}"/>
              </a:ext>
            </a:extLst>
          </p:cNvPr>
          <p:cNvSpPr txBox="1"/>
          <p:nvPr/>
        </p:nvSpPr>
        <p:spPr>
          <a:xfrm>
            <a:off x="6803571" y="3135869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So sánh kết quả nhận được ở câu a)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6" grpId="0"/>
      <p:bldP spid="3" grpId="0"/>
      <p:bldP spid="5" grpId="0"/>
      <p:bldP spid="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7FAD2B78-76FF-4CDE-AAED-A55A6AC78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050769"/>
              </p:ext>
            </p:extLst>
          </p:nvPr>
        </p:nvGraphicFramePr>
        <p:xfrm>
          <a:off x="171387" y="1331012"/>
          <a:ext cx="11875301" cy="2916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657">
                  <a:extLst>
                    <a:ext uri="{9D8B030D-6E8A-4147-A177-3AD203B41FA5}">
                      <a16:colId xmlns="" xmlns:a16="http://schemas.microsoft.com/office/drawing/2014/main" val="1236111789"/>
                    </a:ext>
                  </a:extLst>
                </a:gridCol>
                <a:gridCol w="6759659">
                  <a:extLst>
                    <a:ext uri="{9D8B030D-6E8A-4147-A177-3AD203B41FA5}">
                      <a16:colId xmlns="" xmlns:a16="http://schemas.microsoft.com/office/drawing/2014/main" val="1797449652"/>
                    </a:ext>
                  </a:extLst>
                </a:gridCol>
                <a:gridCol w="3177985">
                  <a:extLst>
                    <a:ext uri="{9D8B030D-6E8A-4147-A177-3AD203B41FA5}">
                      <a16:colId xmlns="" xmlns:a16="http://schemas.microsoft.com/office/drawing/2014/main" val="1653401023"/>
                    </a:ext>
                  </a:extLst>
                </a:gridCol>
              </a:tblGrid>
              <a:tr h="51162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Tính chất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Phát biểu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Kí hiệu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6310488"/>
                  </a:ext>
                </a:extLst>
              </a:tr>
              <a:tr h="84255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Giao hoán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>
                          <a:latin typeface="+mj-lt"/>
                        </a:rPr>
                        <a:t>Khi đổi chỗ các số hạng trong một tổng thì tổng không thay đổi.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8486584"/>
                  </a:ext>
                </a:extLst>
              </a:tr>
              <a:tr h="79119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Kết hợp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>
                          <a:latin typeface="+mj-lt"/>
                        </a:rPr>
                        <a:t>Muốn cộng một tổng hai số với số thứ ba, ta có thể cộng số thứ nhất với tổng của số thứ hai và số thứ ba.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9184438"/>
                  </a:ext>
                </a:extLst>
              </a:tr>
              <a:tr h="73917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Cộng với số 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>
                          <a:latin typeface="+mj-lt"/>
                        </a:rPr>
                        <a:t>Bất kì số nào cộng với số </a:t>
                      </a:r>
                      <a:r>
                        <a:rPr lang="vi-VN" sz="2400" dirty="0" smtClean="0">
                          <a:latin typeface="+mj-lt"/>
                        </a:rPr>
                        <a:t>0 </a:t>
                      </a:r>
                      <a:r>
                        <a:rPr lang="vi-VN" sz="2400" dirty="0">
                          <a:latin typeface="+mj-lt"/>
                        </a:rPr>
                        <a:t>cũng bằng chính nó.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33890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D7558B9-EC3F-40E1-8DFD-0CC54D2104CE}"/>
              </a:ext>
            </a:extLst>
          </p:cNvPr>
          <p:cNvSpPr txBox="1"/>
          <p:nvPr/>
        </p:nvSpPr>
        <p:spPr>
          <a:xfrm>
            <a:off x="9993085" y="1883230"/>
            <a:ext cx="104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. . . . . .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B8FC50C9-FE56-4DE3-A428-9CA0B81F5042}"/>
              </a:ext>
            </a:extLst>
          </p:cNvPr>
          <p:cNvSpPr txBox="1"/>
          <p:nvPr/>
        </p:nvSpPr>
        <p:spPr>
          <a:xfrm>
            <a:off x="9998532" y="2737428"/>
            <a:ext cx="119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. . . . . .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A938918E-1CE9-40BD-8CBB-D8D17417A054}"/>
              </a:ext>
            </a:extLst>
          </p:cNvPr>
          <p:cNvSpPr txBox="1"/>
          <p:nvPr/>
        </p:nvSpPr>
        <p:spPr>
          <a:xfrm>
            <a:off x="10014859" y="3569854"/>
            <a:ext cx="113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. . . . . .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F77D2AF-8E21-4DCB-A866-38F7B8984151}"/>
              </a:ext>
            </a:extLst>
          </p:cNvPr>
          <p:cNvSpPr txBox="1"/>
          <p:nvPr/>
        </p:nvSpPr>
        <p:spPr>
          <a:xfrm>
            <a:off x="9636642" y="1915482"/>
            <a:ext cx="238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a + b = b + a</a:t>
            </a:r>
            <a:endParaRPr lang="en-US" sz="24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E039A8-B0DB-4D50-891C-2E63D5F5ADD3}"/>
              </a:ext>
            </a:extLst>
          </p:cNvPr>
          <p:cNvSpPr txBox="1"/>
          <p:nvPr/>
        </p:nvSpPr>
        <p:spPr>
          <a:xfrm>
            <a:off x="8970962" y="2748060"/>
            <a:ext cx="3332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(a + b) + c = a + (b + c)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4BFBEF7-73FF-4457-945D-D8E4BEED20A7}"/>
              </a:ext>
            </a:extLst>
          </p:cNvPr>
          <p:cNvSpPr txBox="1"/>
          <p:nvPr/>
        </p:nvSpPr>
        <p:spPr>
          <a:xfrm>
            <a:off x="9373109" y="3600038"/>
            <a:ext cx="284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a + 0 = 0 + a = a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D600D5A-9F42-4B6C-B362-950D600A2392}"/>
              </a:ext>
            </a:extLst>
          </p:cNvPr>
          <p:cNvSpPr txBox="1"/>
          <p:nvPr/>
        </p:nvSpPr>
        <p:spPr>
          <a:xfrm>
            <a:off x="1896758" y="337457"/>
            <a:ext cx="3280229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Ví dụ 1</a:t>
            </a:r>
            <a:r>
              <a:rPr lang="vi-VN" sz="2400" b="1" dirty="0">
                <a:solidFill>
                  <a:srgbClr val="FFC000"/>
                </a:solidFill>
                <a:latin typeface="+mj-lt"/>
              </a:rPr>
              <a:t>: Tính nhanh</a:t>
            </a:r>
            <a:endParaRPr lang="en-US" sz="24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3D6D31B-A979-421D-840F-2C4FF8BE00D4}"/>
              </a:ext>
            </a:extLst>
          </p:cNvPr>
          <p:cNvSpPr txBox="1"/>
          <p:nvPr/>
        </p:nvSpPr>
        <p:spPr>
          <a:xfrm>
            <a:off x="1186542" y="979714"/>
            <a:ext cx="329837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58 + 76 + 42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8785D8-E83A-4B71-9D52-F0F794AB7184}"/>
              </a:ext>
            </a:extLst>
          </p:cNvPr>
          <p:cNvSpPr txBox="1"/>
          <p:nvPr/>
        </p:nvSpPr>
        <p:spPr>
          <a:xfrm>
            <a:off x="6535874" y="979714"/>
            <a:ext cx="2171246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66 + 34 + 27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E2C0D7-C328-409E-BF8B-68DCA97B1CE4}"/>
              </a:ext>
            </a:extLst>
          </p:cNvPr>
          <p:cNvSpPr txBox="1"/>
          <p:nvPr/>
        </p:nvSpPr>
        <p:spPr>
          <a:xfrm>
            <a:off x="1072098" y="1469571"/>
            <a:ext cx="2242602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FFFF"/>
                </a:solidFill>
                <a:latin typeface="+mj-lt"/>
              </a:rPr>
              <a:t>Giải</a:t>
            </a:r>
            <a:endParaRPr lang="en-US" sz="2400" b="1" u="sng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50AAE0C-FA1F-4334-9B3E-BB60B215FE0E}"/>
              </a:ext>
            </a:extLst>
          </p:cNvPr>
          <p:cNvSpPr txBox="1"/>
          <p:nvPr/>
        </p:nvSpPr>
        <p:spPr>
          <a:xfrm>
            <a:off x="1186542" y="1918006"/>
            <a:ext cx="329837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58 + 76 + 42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48AAD5D-27BD-4A02-8C15-FD0138F328AA}"/>
              </a:ext>
            </a:extLst>
          </p:cNvPr>
          <p:cNvSpPr txBox="1"/>
          <p:nvPr/>
        </p:nvSpPr>
        <p:spPr>
          <a:xfrm>
            <a:off x="1277587" y="2448112"/>
            <a:ext cx="2319053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58 + 42 + 76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560A09-5AF7-4D59-8E18-D4AA14F143A7}"/>
              </a:ext>
            </a:extLst>
          </p:cNvPr>
          <p:cNvSpPr txBox="1"/>
          <p:nvPr/>
        </p:nvSpPr>
        <p:spPr>
          <a:xfrm>
            <a:off x="1297502" y="2935177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(58 + 42) + 76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A050120-B448-4621-8E8B-02F51EC107FE}"/>
              </a:ext>
            </a:extLst>
          </p:cNvPr>
          <p:cNvSpPr txBox="1"/>
          <p:nvPr/>
        </p:nvSpPr>
        <p:spPr>
          <a:xfrm>
            <a:off x="1306570" y="3429000"/>
            <a:ext cx="200305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100 + 76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70C3AE90-80DE-4FFB-A68F-0DD7A9C0DEC6}"/>
              </a:ext>
            </a:extLst>
          </p:cNvPr>
          <p:cNvSpPr txBox="1"/>
          <p:nvPr/>
        </p:nvSpPr>
        <p:spPr>
          <a:xfrm>
            <a:off x="6556194" y="1918006"/>
            <a:ext cx="2171246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66 + 34 + 27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1C6755F-A60F-47B6-8FA8-2ADFBC2CE437}"/>
              </a:ext>
            </a:extLst>
          </p:cNvPr>
          <p:cNvSpPr txBox="1"/>
          <p:nvPr/>
        </p:nvSpPr>
        <p:spPr>
          <a:xfrm>
            <a:off x="6644270" y="2448112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(66 + 34) + 27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11FAF8E-8664-48A4-8819-A2BFA3A4BAF0}"/>
              </a:ext>
            </a:extLst>
          </p:cNvPr>
          <p:cNvSpPr txBox="1"/>
          <p:nvPr/>
        </p:nvSpPr>
        <p:spPr>
          <a:xfrm>
            <a:off x="6654430" y="2978218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100 + 27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78E00EC-7191-4C05-A55D-A6320F931512}"/>
              </a:ext>
            </a:extLst>
          </p:cNvPr>
          <p:cNvSpPr txBox="1"/>
          <p:nvPr/>
        </p:nvSpPr>
        <p:spPr>
          <a:xfrm>
            <a:off x="6677290" y="3508324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127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3706AA4-4CD6-4F7C-9889-696E8DAE56CE}"/>
              </a:ext>
            </a:extLst>
          </p:cNvPr>
          <p:cNvSpPr txBox="1"/>
          <p:nvPr/>
        </p:nvSpPr>
        <p:spPr>
          <a:xfrm>
            <a:off x="3536873" y="2890536"/>
            <a:ext cx="2716604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FF00"/>
                </a:solidFill>
                <a:latin typeface="+mj-lt"/>
              </a:rPr>
              <a:t>(Tính chất kết hợp)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DBA2EDD-5A43-4639-8F05-214FC316EC05}"/>
              </a:ext>
            </a:extLst>
          </p:cNvPr>
          <p:cNvSpPr txBox="1"/>
          <p:nvPr/>
        </p:nvSpPr>
        <p:spPr>
          <a:xfrm>
            <a:off x="3325625" y="2428325"/>
            <a:ext cx="303006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FF00"/>
                </a:solidFill>
                <a:latin typeface="+mj-lt"/>
              </a:rPr>
              <a:t>(Tính chất giao hoán)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A66745A-B212-4AB6-B2C1-3E171E56CF54}"/>
              </a:ext>
            </a:extLst>
          </p:cNvPr>
          <p:cNvSpPr txBox="1"/>
          <p:nvPr/>
        </p:nvSpPr>
        <p:spPr>
          <a:xfrm>
            <a:off x="8867371" y="2391512"/>
            <a:ext cx="2716604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FF00"/>
                </a:solidFill>
                <a:latin typeface="+mj-lt"/>
              </a:rPr>
              <a:t>(Tính chất kết hợp)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C710B8D-6AD6-4137-854D-1E2C4DD87055}"/>
              </a:ext>
            </a:extLst>
          </p:cNvPr>
          <p:cNvSpPr txBox="1"/>
          <p:nvPr/>
        </p:nvSpPr>
        <p:spPr>
          <a:xfrm>
            <a:off x="1605280" y="4856479"/>
            <a:ext cx="7914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u="sng" dirty="0">
                <a:solidFill>
                  <a:srgbClr val="FFC000"/>
                </a:solidFill>
                <a:latin typeface="+mj-lt"/>
              </a:rPr>
              <a:t>Lưu ý</a:t>
            </a:r>
            <a:r>
              <a:rPr lang="vi-VN" sz="2400" b="1" i="1" dirty="0">
                <a:solidFill>
                  <a:srgbClr val="FFC000"/>
                </a:solidFill>
                <a:latin typeface="+mj-lt"/>
              </a:rPr>
              <a:t>:</a:t>
            </a:r>
            <a:r>
              <a:rPr lang="vi-VN" sz="2400" i="1" dirty="0">
                <a:solidFill>
                  <a:srgbClr val="FFC000"/>
                </a:solidFill>
                <a:latin typeface="+mj-lt"/>
              </a:rPr>
              <a:t> Do tính chất kết hợp nên giá trị của biểu thức a + b + c có thể được tính theo một trong hai cách sau: </a:t>
            </a:r>
          </a:p>
          <a:p>
            <a:r>
              <a:rPr lang="vi-VN" sz="2400" i="1" dirty="0">
                <a:solidFill>
                  <a:srgbClr val="FFC000"/>
                </a:solidFill>
                <a:latin typeface="+mj-lt"/>
              </a:rPr>
              <a:t>                                 a + b + c = (a + b) + c</a:t>
            </a:r>
          </a:p>
          <a:p>
            <a:r>
              <a:rPr lang="vi-VN" sz="2400" i="1" dirty="0">
                <a:solidFill>
                  <a:srgbClr val="FFC000"/>
                </a:solidFill>
                <a:latin typeface="+mj-lt"/>
              </a:rPr>
              <a:t>                         hoặc a + b + c = a + (b + c)</a:t>
            </a:r>
            <a:endParaRPr lang="en-US" sz="2400" i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77F8A2-72AB-440E-8D34-50F0129B98D5}"/>
              </a:ext>
            </a:extLst>
          </p:cNvPr>
          <p:cNvSpPr txBox="1"/>
          <p:nvPr/>
        </p:nvSpPr>
        <p:spPr>
          <a:xfrm>
            <a:off x="1322575" y="3972112"/>
            <a:ext cx="200305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176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CD40AE60-1A14-49BE-BBCA-7BF74B8BFF40}"/>
              </a:ext>
            </a:extLst>
          </p:cNvPr>
          <p:cNvCxnSpPr>
            <a:cxnSpLocks/>
          </p:cNvCxnSpPr>
          <p:nvPr/>
        </p:nvCxnSpPr>
        <p:spPr>
          <a:xfrm>
            <a:off x="6355686" y="2041862"/>
            <a:ext cx="0" cy="21927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7" grpId="0"/>
      <p:bldP spid="7" grpId="0"/>
      <p:bldP spid="8" grpId="0"/>
      <p:bldP spid="9" grpId="0"/>
      <p:bldP spid="48" grpId="0"/>
      <p:bldP spid="10" grpId="0"/>
      <p:bldP spid="49" grpId="0"/>
      <p:bldP spid="50" grpId="0"/>
      <p:bldP spid="11" grpId="0"/>
      <p:bldP spid="52" grpId="0"/>
      <p:bldP spid="53" grpId="0"/>
      <p:bldP spid="12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3卡通风开学演讲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1014</Words>
  <Application>Microsoft Office PowerPoint</Application>
  <PresentationFormat>Custom</PresentationFormat>
  <Paragraphs>144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方正姚体</vt:lpstr>
      <vt:lpstr>等线</vt:lpstr>
      <vt:lpstr>SimSun</vt:lpstr>
      <vt:lpstr>Times New Roman</vt:lpstr>
      <vt:lpstr>等线 Light</vt:lpstr>
      <vt:lpstr>Calibri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13卡通风开学演讲PPT模板</dc:title>
  <dc:creator>yun814</dc:creator>
  <cp:lastModifiedBy>Administrator</cp:lastModifiedBy>
  <cp:revision>32</cp:revision>
  <dcterms:created xsi:type="dcterms:W3CDTF">2017-04-20T04:20:00Z</dcterms:created>
  <dcterms:modified xsi:type="dcterms:W3CDTF">2025-09-16T06:08:44Z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