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259" r:id="rId2"/>
    <p:sldId id="257" r:id="rId3"/>
    <p:sldId id="258" r:id="rId4"/>
    <p:sldId id="262" r:id="rId5"/>
    <p:sldId id="261" r:id="rId6"/>
    <p:sldId id="263" r:id="rId7"/>
    <p:sldId id="264" r:id="rId8"/>
    <p:sldId id="298" r:id="rId9"/>
    <p:sldId id="265" r:id="rId10"/>
    <p:sldId id="267" r:id="rId11"/>
    <p:sldId id="260" r:id="rId12"/>
    <p:sldId id="299" r:id="rId13"/>
    <p:sldId id="268" r:id="rId14"/>
    <p:sldId id="269" r:id="rId15"/>
    <p:sldId id="271" r:id="rId16"/>
    <p:sldId id="301" r:id="rId17"/>
    <p:sldId id="272" r:id="rId18"/>
    <p:sldId id="270" r:id="rId19"/>
    <p:sldId id="273" r:id="rId20"/>
    <p:sldId id="302" r:id="rId21"/>
    <p:sldId id="274" r:id="rId22"/>
    <p:sldId id="275" r:id="rId23"/>
    <p:sldId id="295" r:id="rId24"/>
    <p:sldId id="276" r:id="rId25"/>
    <p:sldId id="303" r:id="rId26"/>
    <p:sldId id="277" r:id="rId27"/>
    <p:sldId id="278" r:id="rId28"/>
    <p:sldId id="304" r:id="rId29"/>
    <p:sldId id="279" r:id="rId30"/>
    <p:sldId id="280" r:id="rId31"/>
    <p:sldId id="282" r:id="rId32"/>
    <p:sldId id="283" r:id="rId33"/>
    <p:sldId id="284" r:id="rId34"/>
    <p:sldId id="281" r:id="rId35"/>
    <p:sldId id="307" r:id="rId36"/>
    <p:sldId id="287" r:id="rId37"/>
    <p:sldId id="289" r:id="rId38"/>
    <p:sldId id="288" r:id="rId39"/>
    <p:sldId id="296" r:id="rId40"/>
    <p:sldId id="297" r:id="rId41"/>
  </p:sldIdLst>
  <p:sldSz cx="9144000" cy="5143500" type="screen16x9"/>
  <p:notesSz cx="6858000" cy="9144000"/>
  <p:embeddedFontLst>
    <p:embeddedFont>
      <p:font typeface="Cambria Math" pitchFamily="18" charset="0"/>
      <p:regular r:id="rId43"/>
    </p:embeddedFont>
    <p:embeddedFont>
      <p:font typeface="Space Grotesk Light" charset="0"/>
      <p:regular r:id="rId44"/>
      <p:bold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-654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0073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5" Type="http://schemas.openxmlformats.org/officeDocument/2006/relationships/image" Target="../media/image430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23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2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52.svg"/><Relationship Id="rId9" Type="http://schemas.openxmlformats.org/officeDocument/2006/relationships/image" Target="../media/image7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23.png"/><Relationship Id="rId7" Type="http://schemas.openxmlformats.org/officeDocument/2006/relationships/image" Target="../media/image840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0.png"/><Relationship Id="rId11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7.svg"/><Relationship Id="rId4" Type="http://schemas.openxmlformats.org/officeDocument/2006/relationships/image" Target="../media/image811.pn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60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sv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880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0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0.png"/><Relationship Id="rId9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5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94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9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98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1.png"/><Relationship Id="rId3" Type="http://schemas.openxmlformats.org/officeDocument/2006/relationships/image" Target="../media/image99.png"/><Relationship Id="rId7" Type="http://schemas.openxmlformats.org/officeDocument/2006/relationships/image" Target="../media/image121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0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svg"/><Relationship Id="rId9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17.png"/><Relationship Id="rId3" Type="http://schemas.openxmlformats.org/officeDocument/2006/relationships/image" Target="../media/image11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151.png"/><Relationship Id="rId4" Type="http://schemas.openxmlformats.org/officeDocument/2006/relationships/image" Target="../media/image150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25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91.sv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7.xml"/><Relationship Id="rId5" Type="http://schemas.openxmlformats.org/officeDocument/2006/relationships/image" Target="../media/image155.svg"/><Relationship Id="rId4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57.png"/><Relationship Id="rId7" Type="http://schemas.openxmlformats.org/officeDocument/2006/relationships/image" Target="../media/image141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0.svg"/><Relationship Id="rId11" Type="http://schemas.openxmlformats.org/officeDocument/2006/relationships/image" Target="../media/image143.png"/><Relationship Id="rId5" Type="http://schemas.openxmlformats.org/officeDocument/2006/relationships/image" Target="../media/image140.png"/><Relationship Id="rId10" Type="http://schemas.openxmlformats.org/officeDocument/2006/relationships/image" Target="../media/image164.svg"/><Relationship Id="rId4" Type="http://schemas.openxmlformats.org/officeDocument/2006/relationships/image" Target="../media/image139.png"/><Relationship Id="rId9" Type="http://schemas.openxmlformats.org/officeDocument/2006/relationships/image" Target="../media/image1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159.png"/><Relationship Id="rId4" Type="http://schemas.openxmlformats.org/officeDocument/2006/relationships/image" Target="../media/image16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7" Type="http://schemas.openxmlformats.org/officeDocument/2006/relationships/image" Target="../media/image17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74.svg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gif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5" Type="http://schemas.openxmlformats.org/officeDocument/2006/relationships/image" Target="../media/image152.png"/><Relationship Id="rId4" Type="http://schemas.openxmlformats.org/officeDocument/2006/relationships/image" Target="../media/image17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10.png"/><Relationship Id="rId7" Type="http://schemas.openxmlformats.org/officeDocument/2006/relationships/image" Target="../media/image108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0.png"/><Relationship Id="rId11" Type="http://schemas.openxmlformats.org/officeDocument/2006/relationships/image" Target="../media/image13.png"/><Relationship Id="rId5" Type="http://schemas.openxmlformats.org/officeDocument/2006/relationships/image" Target="../media/image810.png"/><Relationship Id="rId10" Type="http://schemas.openxmlformats.org/officeDocument/2006/relationships/image" Target="../media/image12.png"/><Relationship Id="rId4" Type="http://schemas.openxmlformats.org/officeDocument/2006/relationships/image" Target="../media/image70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20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11" Type="http://schemas.openxmlformats.org/officeDocument/2006/relationships/image" Target="../media/image23.svg"/><Relationship Id="rId5" Type="http://schemas.openxmlformats.org/officeDocument/2006/relationships/image" Target="../media/image160.png"/><Relationship Id="rId10" Type="http://schemas.openxmlformats.org/officeDocument/2006/relationships/image" Target="../media/image24.png"/><Relationship Id="rId4" Type="http://schemas.openxmlformats.org/officeDocument/2006/relationships/image" Target="../media/image150.pn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=""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=""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25000"/>
                  </a:schemeClr>
                </a:solidFill>
              </a:rPr>
              <a:t>2. </a:t>
            </a:r>
            <a:r>
              <a:rPr lang="en-US" sz="2800" dirty="0" err="1">
                <a:solidFill>
                  <a:schemeClr val="accent3">
                    <a:lumMod val="25000"/>
                  </a:schemeClr>
                </a:solidFill>
              </a:rPr>
              <a:t>Tính</a:t>
            </a:r>
            <a:r>
              <a:rPr lang="en-US" sz="2800" dirty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25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2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25000"/>
                  </a:schemeClr>
                </a:solidFill>
              </a:rPr>
              <a:t>phép</a:t>
            </a:r>
            <a:r>
              <a:rPr lang="en-US" sz="2800" dirty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25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2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2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25000"/>
                  </a:schemeClr>
                </a:solidFill>
              </a:rPr>
              <a:t>hữu</a:t>
            </a:r>
            <a:r>
              <a:rPr lang="en-US" sz="2800" dirty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25000"/>
                  </a:schemeClr>
                </a:solidFill>
              </a:rPr>
              <a:t>tỉ</a:t>
            </a:r>
            <a:endParaRPr lang="en-US" sz="2800" dirty="0">
              <a:solidFill>
                <a:schemeClr val="accent3">
                  <a:lumMod val="25000"/>
                </a:schemeClr>
              </a:solidFill>
            </a:endParaRPr>
          </a:p>
        </p:txBody>
      </p:sp>
      <p:graphicFrame>
        <p:nvGraphicFramePr>
          <p:cNvPr id="4" name="Bảng 4">
            <a:extLst>
              <a:ext uri="{FF2B5EF4-FFF2-40B4-BE49-F238E27FC236}">
                <a16:creationId xmlns=""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35875992"/>
              </p:ext>
            </p:extLst>
          </p:nvPr>
        </p:nvGraphicFramePr>
        <p:xfrm>
          <a:off x="989409" y="1547052"/>
          <a:ext cx="7279482" cy="32004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=""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="" xmlns:a16="http://schemas.microsoft.com/office/drawing/2014/main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=""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722811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722811"/>
                <a:ext cx="3652538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1283D85-23A1-95D8-45B9-CDCC2FCB389A}"/>
              </a:ext>
            </a:extLst>
          </p:cNvPr>
          <p:cNvSpPr txBox="1"/>
          <p:nvPr/>
        </p:nvSpPr>
        <p:spPr>
          <a:xfrm>
            <a:off x="1700339" y="3381178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097927" y="3357695"/>
                <a:ext cx="25939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192D49"/>
                          </a:solidFill>
                          <a:latin typeface="Cambria Math"/>
                        </a:rPr>
                        <m:t>a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+0=0+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  <a:sym typeface="Arial"/>
                        </a:rPr>
                        <m:t>a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927" y="3357695"/>
                <a:ext cx="2593980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4C527B3D-A08F-E5C6-BBC8-1523C16FD0D1}"/>
              </a:ext>
            </a:extLst>
          </p:cNvPr>
          <p:cNvSpPr txBox="1"/>
          <p:nvPr/>
        </p:nvSpPr>
        <p:spPr>
          <a:xfrm>
            <a:off x="1700339" y="3991302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4014095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4014095"/>
                <a:ext cx="2048510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="" xmlns:a16="http://schemas.microsoft.com/office/drawing/2014/main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DB204F37-A95A-0CBB-8EAA-9DC695011367}"/>
              </a:ext>
            </a:extLst>
          </p:cNvPr>
          <p:cNvSpPr/>
          <p:nvPr/>
        </p:nvSpPr>
        <p:spPr>
          <a:xfrm>
            <a:off x="2736055" y="185738"/>
            <a:ext cx="3438833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Nhận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xét</a:t>
            </a:r>
            <a:r>
              <a:rPr lang="en-US" sz="2800" dirty="0" smtClean="0">
                <a:solidFill>
                  <a:srgbClr val="FFC000"/>
                </a:solidFill>
              </a:rPr>
              <a:t>(</a:t>
            </a:r>
            <a:r>
              <a:rPr lang="en-US" sz="2800" dirty="0" err="1" smtClean="0">
                <a:solidFill>
                  <a:srgbClr val="FFC000"/>
                </a:solidFill>
              </a:rPr>
              <a:t>sgk</a:t>
            </a:r>
            <a:r>
              <a:rPr lang="en-US" sz="2800" dirty="0" smtClean="0">
                <a:solidFill>
                  <a:srgbClr val="FFC000"/>
                </a:solidFill>
              </a:rPr>
              <a:t>)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=""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210320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0,2−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2103204" cy="69384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376403" y="2571750"/>
                <a:ext cx="4455835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403" y="2571750"/>
                <a:ext cx="4455835" cy="6925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=""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="" xmlns:a16="http://schemas.microsoft.com/office/drawing/2014/main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597778" y="1483891"/>
                <a:ext cx="2055434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778" y="1483891"/>
                <a:ext cx="2055434" cy="7861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54683" y="1473133"/>
                <a:ext cx="2145203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683" y="1473133"/>
                <a:ext cx="2145203" cy="92217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="" xmlns:a16="http://schemas.microsoft.com/office/drawing/2014/main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+(−0,6)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213411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2134110" cy="70134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=""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−1,8+0,375+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=(0,8−1,8)+(0,375+0,625)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8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9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="" xmlns:a16="http://schemas.microsoft.com/office/drawing/2014/main" id="{6A6B0F7B-3E02-B58F-683A-C5ABC90ED5F5}"/>
              </a:ext>
            </a:extLst>
          </p:cNvPr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="" xmlns:a16="http://schemas.microsoft.com/office/drawing/2014/main" id="{C81CD7D4-BFD6-0868-5577-E9DF0557419C}"/>
              </a:ext>
            </a:extLst>
          </p:cNvPr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="" xmlns:a16="http://schemas.microsoft.com/office/drawing/2014/main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="" xmlns:a16="http://schemas.microsoft.com/office/drawing/2014/main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+5=−3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>
                <a:blip r:embed="rId3"/>
                <a:stretch>
                  <a:fillRect l="-1527" r="-343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="" xmlns:a16="http://schemas.microsoft.com/office/drawing/2014/main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=−3−5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>
                <a:blip r:embed="rId4"/>
                <a:stretch>
                  <a:fillRect l="-1916" r="-383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="" xmlns:a16="http://schemas.microsoft.com/office/drawing/2014/main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>
                <a:blip r:embed="rId5"/>
                <a:stretch>
                  <a:fillRect l="-2890" r="-57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="" xmlns:a16="http://schemas.microsoft.com/office/drawing/2014/main" id="{19EEF536-F341-1ECC-FECD-E3218DBDC013}"/>
              </a:ext>
            </a:extLst>
          </p:cNvPr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="" xmlns:a16="http://schemas.microsoft.com/office/drawing/2014/main" id="{09029A52-B6DC-9777-8E96-F5E9A7291A14}"/>
              </a:ext>
            </a:extLst>
          </p:cNvPr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="" xmlns:a16="http://schemas.microsoft.com/office/drawing/2014/main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161286" y="1639474"/>
                <a:ext cx="8767566" cy="2597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solidFill>
                      <a:srgbClr val="00206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86" y="1639474"/>
                <a:ext cx="8767566" cy="2597506"/>
              </a:xfrm>
              <a:prstGeom prst="rect">
                <a:avLst/>
              </a:prstGeom>
              <a:blipFill rotWithShape="1">
                <a:blip r:embed="rId3"/>
                <a:stretch>
                  <a:fillRect l="-1042" r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6DE41BDC-C412-6E0E-B0EC-582C6D158C66}"/>
              </a:ext>
            </a:extLst>
          </p:cNvPr>
          <p:cNvSpPr/>
          <p:nvPr/>
        </p:nvSpPr>
        <p:spPr>
          <a:xfrm>
            <a:off x="715720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C000"/>
                </a:solidFill>
              </a:rPr>
              <a:t>Quy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tắc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chuyển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vế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85" y="597358"/>
            <a:ext cx="498779" cy="47689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="" xmlns:a16="http://schemas.microsoft.com/office/drawing/2014/main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>
                <a:blip r:embed="rId3"/>
                <a:stretch>
                  <a:fillRect l="-671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=""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=−2,4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=""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=""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=""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=""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=""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=""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82953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829539" cy="636072"/>
              </a:xfrm>
              <a:prstGeom prst="rect">
                <a:avLst/>
              </a:prstGeom>
              <a:blipFill rotWithShape="1">
                <a:blip r:embed="rId10"/>
                <a:stretch>
                  <a:fillRect r="-11333" b="-57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=""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=−0,4+0,75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blipFill>
                <a:blip r:embed="rId11"/>
                <a:stretch>
                  <a:fillRect l="-1194" r="-209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=""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blipFill>
                <a:blip r:embed="rId12"/>
                <a:stretch>
                  <a:fillRect l="-2703" r="-432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="" xmlns:a16="http://schemas.microsoft.com/office/drawing/2014/main" id="{290EAB13-BF1F-9916-ACED-97C2552A1E8D}"/>
              </a:ext>
            </a:extLst>
          </p:cNvPr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A1EBD842-8494-0C70-DEC9-C206B2F3525D}"/>
              </a:ext>
            </a:extLst>
          </p:cNvPr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="" xmlns:a16="http://schemas.microsoft.com/office/drawing/2014/main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=""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=""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=""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=""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=""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=""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=""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=""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=−3,75−0,3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>
                <a:blip r:embed="rId12"/>
                <a:stretch>
                  <a:fillRect l="-896" r="-238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=""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=−4,05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>
                <a:blip r:embed="rId13"/>
                <a:stretch>
                  <a:fillRect l="-1818" r="-4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="" xmlns:a16="http://schemas.microsoft.com/office/drawing/2014/main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</a:t>
                </a:r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>
                <a:blip r:embed="rId16"/>
                <a:stretch>
                  <a:fillRect l="-6983" t="-13542" r="-36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="" xmlns:a16="http://schemas.microsoft.com/office/drawing/2014/main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=""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0,6.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7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4508991" cy="618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−90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 smtClean="0"/>
                  <a:t>=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/>
                      </a:rPr>
                      <m:t>−0,09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4508991" cy="618118"/>
              </a:xfrm>
              <a:prstGeom prst="rect">
                <a:avLst/>
              </a:prstGeom>
              <a:blipFill rotWithShape="1">
                <a:blip r:embed="rId8"/>
                <a:stretch>
                  <a:fillRect t="-3960" b="-17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="" xmlns:a16="http://schemas.microsoft.com/office/drawing/2014/main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=""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7" name="Hình Bầu dục 26">
            <a:extLst>
              <a:ext uri="{FF2B5EF4-FFF2-40B4-BE49-F238E27FC236}">
                <a16:creationId xmlns="" xmlns:a16="http://schemas.microsoft.com/office/drawing/2014/main" id="{EDC933D9-2929-558B-C914-D9A55CE4099B}"/>
              </a:ext>
            </a:extLst>
          </p:cNvPr>
          <p:cNvSpPr/>
          <p:nvPr/>
        </p:nvSpPr>
        <p:spPr>
          <a:xfrm>
            <a:off x="2971799" y="392907"/>
            <a:ext cx="3450515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xét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sgk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9EB89027-E826-CF09-5643-FABB010D196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trở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giao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suốt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Nam.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xây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blipFill>
                <a:blip r:embed="rId3"/>
                <a:stretch>
                  <a:fillRect l="-1529" r="-1529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158" y="0"/>
            <a:ext cx="5154842" cy="3117057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="" xmlns:a16="http://schemas.microsoft.com/office/drawing/2014/main" id="{A9C8D1C2-BA0F-5AE0-CC52-1A7C8FA93F0C}"/>
              </a:ext>
            </a:extLst>
          </p:cNvPr>
          <p:cNvSpPr/>
          <p:nvPr/>
        </p:nvSpPr>
        <p:spPr>
          <a:xfrm>
            <a:off x="3500438" y="3117057"/>
            <a:ext cx="5643562" cy="172882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="" xmlns:a16="http://schemas.microsoft.com/office/drawing/2014/main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="" xmlns:a16="http://schemas.microsoft.com/office/drawing/2014/main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="" xmlns:a16="http://schemas.microsoft.com/office/drawing/2014/main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="" xmlns:a16="http://schemas.microsoft.com/office/drawing/2014/main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=""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6,28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=20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="" xmlns:a16="http://schemas.microsoft.com/office/drawing/2014/main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="" xmlns:a16="http://schemas.microsoft.com/office/drawing/2014/main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=""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4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5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2. </a:t>
            </a:r>
            <a:r>
              <a:rPr lang="en-US" sz="2800" dirty="0" err="1">
                <a:solidFill>
                  <a:srgbClr val="002060"/>
                </a:solidFill>
              </a:rPr>
              <a:t>Tính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phép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hữu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tỉ</a:t>
            </a: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4" name="Bảng 4">
            <a:extLst>
              <a:ext uri="{FF2B5EF4-FFF2-40B4-BE49-F238E27FC236}">
                <a16:creationId xmlns=""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586192465"/>
              </p:ext>
            </p:extLst>
          </p:nvPr>
        </p:nvGraphicFramePr>
        <p:xfrm>
          <a:off x="1315450" y="1607573"/>
          <a:ext cx="7279482" cy="357491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=""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="" xmlns:a16="http://schemas.microsoft.com/office/drawing/2014/main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=""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a) </a:t>
            </a:r>
            <a:r>
              <a:rPr lang="en-US" sz="2400" dirty="0" err="1">
                <a:solidFill>
                  <a:srgbClr val="002060"/>
                </a:solidFill>
              </a:rPr>
              <a:t>Tính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chất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=""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684225" y="3175268"/>
                <a:ext cx="198278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  <a:sym typeface="Arial"/>
                        </a:rPr>
                        <m:t>a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225" y="3175268"/>
                <a:ext cx="1982787" cy="60016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2">
                <a:extLst>
                  <a:ext uri="{FF2B5EF4-FFF2-40B4-BE49-F238E27FC236}">
                    <a16:creationId xmlns=""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55132" y="4451485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  <a:sym typeface="Arial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5" name="Hộp Văn bản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132" y="4451485"/>
                <a:ext cx="2864951" cy="60016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=""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3028949" y="428626"/>
            <a:ext cx="3457911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Nhận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xét</a:t>
            </a:r>
            <a:r>
              <a:rPr lang="en-US" sz="2800" dirty="0" smtClean="0">
                <a:solidFill>
                  <a:srgbClr val="FFC000"/>
                </a:solidFill>
              </a:rPr>
              <a:t>(</a:t>
            </a:r>
            <a:r>
              <a:rPr lang="en-US" sz="2800" dirty="0" err="1" smtClean="0">
                <a:solidFill>
                  <a:srgbClr val="FFC000"/>
                </a:solidFill>
              </a:rPr>
              <a:t>sgk</a:t>
            </a:r>
            <a:r>
              <a:rPr lang="en-US" sz="2800" dirty="0" smtClean="0">
                <a:solidFill>
                  <a:srgbClr val="FFC000"/>
                </a:solidFill>
              </a:rPr>
              <a:t>)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=""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=""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=""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=""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=""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421307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/>
                            </a:rPr>
                            <m:t>.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4213076" cy="76072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=""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=""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b)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nghịch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đảo</a:t>
            </a:r>
            <a:endParaRPr lang="en-US" sz="24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=""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252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solidFill>
                      <a:srgbClr val="002060"/>
                    </a:solidFill>
                  </a:rPr>
                  <a:t>Số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nghịch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đảo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của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hữu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tỉ</a:t>
                </a:r>
                <a:r>
                  <a:rPr lang="en-US" sz="2200" dirty="0">
                    <a:solidFill>
                      <a:srgbClr val="002060"/>
                    </a:solidFill>
                  </a:rPr>
                  <a:t> a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khác</a:t>
                </a:r>
                <a:r>
                  <a:rPr lang="en-US" sz="2200" dirty="0">
                    <a:solidFill>
                      <a:srgbClr val="002060"/>
                    </a:solidFill>
                  </a:rPr>
                  <a:t> 0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kí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hiệu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là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2060"/>
                    </a:solidFill>
                  </a:rPr>
                  <a:t>. Ta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có</a:t>
                </a:r>
                <a:r>
                  <a:rPr lang="en-US" sz="2200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nghịch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đảo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của</a:t>
                </a:r>
                <a:r>
                  <a:rPr lang="en-US" sz="2200">
                    <a:solidFill>
                      <a:srgbClr val="002060"/>
                    </a:solidFill>
                  </a:rPr>
                  <a:t> </a:t>
                </a:r>
                <a:r>
                  <a:rPr lang="en-US" sz="2200" smtClean="0">
                    <a:solidFill>
                      <a:srgbClr val="002060"/>
                    </a:solidFill>
                  </a:rPr>
                  <a:t>số</a:t>
                </a:r>
                <a:r>
                  <a:rPr lang="en-US" sz="22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hữu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tỉ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là</a:t>
                </a:r>
                <a:r>
                  <a:rPr lang="en-US" sz="2200" dirty="0">
                    <a:solidFill>
                      <a:srgbClr val="002060"/>
                    </a:solidFill>
                  </a:rPr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>
                    <a:solidFill>
                      <a:srgbClr val="002060"/>
                    </a:solidFill>
                  </a:rPr>
                  <a:t>Nếu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a,b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là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hai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hữu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tỉ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và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2060"/>
                    </a:solidFill>
                  </a:rPr>
                  <a:t>thì</a:t>
                </a:r>
                <a:r>
                  <a:rPr lang="en-US" sz="22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252027"/>
              </a:xfrm>
              <a:prstGeom prst="rect">
                <a:avLst/>
              </a:prstGeom>
              <a:blipFill rotWithShape="1">
                <a:blip r:embed="rId4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Nhận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xét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=""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 rotWithShape="1"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=""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=""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=""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/>
                      </a:rPr>
                      <m:t>13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 rotWithShape="1"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=""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>
                <a:blip r:embed="rId3"/>
                <a:stretch>
                  <a:fillRect l="-1075" r="-470" b="-10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="" xmlns:a16="http://schemas.microsoft.com/office/drawing/2014/main" id="{FD3055CE-8B14-409D-44E4-5CBD1C2DBF9E}"/>
              </a:ext>
            </a:extLst>
          </p:cNvPr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 : 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>
                <a:blip r:embed="rId4"/>
                <a:stretch>
                  <a:fillRect l="-197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=""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=""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=""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=""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=""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="" xmlns:a16="http://schemas.microsoft.com/office/drawing/2014/main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="" xmlns:a16="http://schemas.microsoft.com/office/drawing/2014/main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=""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=""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="" xmlns:a16="http://schemas.microsoft.com/office/drawing/2014/main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=""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=""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="" xmlns:a16="http://schemas.microsoft.com/office/drawing/2014/main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=""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=""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="" xmlns:a16="http://schemas.microsoft.com/office/drawing/2014/main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=""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=""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=""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=""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=""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=""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44054"/>
                <a:ext cx="234468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44054"/>
                <a:ext cx="2344680" cy="69384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=""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=""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41691" y="3161750"/>
                <a:ext cx="2572673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691" y="3161750"/>
                <a:ext cx="2572673" cy="92217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=""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=""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=""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=""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=""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=""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7602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 smtClean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760208"/>
              </a:xfrm>
              <a:prstGeom prst="rect">
                <a:avLst/>
              </a:prstGeom>
              <a:blipFill rotWithShape="1">
                <a:blip r:embed="rId3"/>
                <a:stretch>
                  <a:fillRect l="-1018" b="-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=""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53031" y="2216062"/>
                <a:ext cx="62824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Times New Roman" panose="02020603050405020304" pitchFamily="18" charset="0"/>
                  </a:rPr>
                  <a:t>Số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tiền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gốc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lãi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bác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Nhi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sau</a:t>
                </a:r>
                <a:r>
                  <a:rPr lang="en-US" sz="2000" dirty="0">
                    <a:ea typeface="Times New Roman" panose="02020603050405020304" pitchFamily="18" charset="0"/>
                  </a:rPr>
                  <a:t> 1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năm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a typeface="Times New Roman" panose="02020603050405020304" pitchFamily="18" charset="0"/>
                  </a:rPr>
                  <a:t>: </a:t>
                </a:r>
                <a:endParaRPr lang="en-US" sz="2000" i="1" dirty="0"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000" dirty="0">
                    <a:ea typeface="Times New Roman" panose="02020603050405020304" pitchFamily="18" charset="0"/>
                  </a:rPr>
                  <a:t>(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triệu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đồng</a:t>
                </a:r>
                <a:r>
                  <a:rPr lang="en-US" sz="2000" dirty="0" smtClean="0">
                    <a:ea typeface="Times New Roman" panose="02020603050405020304" pitchFamily="18" charset="0"/>
                  </a:rPr>
                  <a:t>)</a:t>
                </a:r>
                <a:endParaRPr lang="en-US" sz="2000" dirty="0"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31" y="2216062"/>
                <a:ext cx="6282466" cy="1015663"/>
              </a:xfrm>
              <a:prstGeom prst="rect">
                <a:avLst/>
              </a:prstGeom>
              <a:blipFill rotWithShape="1">
                <a:blip r:embed="rId6"/>
                <a:stretch>
                  <a:fillRect l="-1068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17057" y="2947579"/>
                <a:ext cx="6272967" cy="692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Times New Roman" panose="02020603050405020304" pitchFamily="18" charset="0"/>
                  </a:rPr>
                  <a:t>Số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tiền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bác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Nhi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rút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ra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000" dirty="0"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triệu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đồng</a:t>
                </a:r>
                <a:r>
                  <a:rPr lang="en-US" sz="2000" dirty="0" smtClean="0">
                    <a:ea typeface="Times New Roman" panose="02020603050405020304" pitchFamily="18" charset="0"/>
                  </a:rPr>
                  <a:t>)</a:t>
                </a:r>
                <a:endParaRPr lang="en-US" sz="2000" dirty="0"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57" y="2947579"/>
                <a:ext cx="6272967" cy="692177"/>
              </a:xfrm>
              <a:prstGeom prst="rect">
                <a:avLst/>
              </a:prstGeom>
              <a:blipFill rotWithShape="1">
                <a:blip r:embed="rId7"/>
                <a:stretch>
                  <a:fillRect l="-1069" b="-5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1511" y="3571526"/>
                <a:ext cx="6110343" cy="1287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Times New Roman" panose="02020603050405020304" pitchFamily="18" charset="0"/>
                  </a:rPr>
                  <a:t>Số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tiền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còn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bác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Nhi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ngân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hàng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a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ea typeface="Times New Roman" panose="02020603050405020304" pitchFamily="18" charset="0"/>
                  </a:rPr>
                  <a:t>	 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000" dirty="0"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triệu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đồng</a:t>
                </a:r>
                <a:r>
                  <a:rPr lang="en-US" sz="2000" dirty="0">
                    <a:ea typeface="Times New Roman" panose="02020603050405020304" pitchFamily="18" charset="0"/>
                  </a:rPr>
                  <a:t>).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11" y="3571526"/>
                <a:ext cx="6110343" cy="1287468"/>
              </a:xfrm>
              <a:prstGeom prst="rect">
                <a:avLst/>
              </a:prstGeom>
              <a:blipFill rotWithShape="1">
                <a:blip r:embed="rId8"/>
                <a:stretch>
                  <a:fillRect l="-1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="" xmlns:a16="http://schemas.microsoft.com/office/drawing/2014/main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=""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7,1 . 3,4+(2,0+4,7). (5,1+5,8)=97,17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97,17 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="" xmlns:a16="http://schemas.microsoft.com/office/drawing/2014/main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="" xmlns:a16="http://schemas.microsoft.com/office/drawing/2014/main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="" xmlns:a16="http://schemas.microsoft.com/office/drawing/2014/main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="" xmlns:a16="http://schemas.microsoft.com/office/drawing/2014/main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="" xmlns:a16="http://schemas.microsoft.com/office/drawing/2014/main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="" xmlns:a16="http://schemas.microsoft.com/office/drawing/2014/main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=""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2877160"/>
                <a:ext cx="9144000" cy="2263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77160"/>
                <a:ext cx="9144000" cy="2263120"/>
              </a:xfrm>
              <a:prstGeom prst="rect">
                <a:avLst/>
              </a:prstGeom>
              <a:blipFill rotWithShape="1">
                <a:blip r:embed="rId5"/>
                <a:stretch>
                  <a:fillRect l="-667" r="-667" b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="" xmlns:a16="http://schemas.microsoft.com/office/drawing/2014/main" id="{5049620F-C4CE-E2BB-69DD-6EFFED2805E4}"/>
              </a:ext>
            </a:extLst>
          </p:cNvPr>
          <p:cNvSpPr/>
          <p:nvPr/>
        </p:nvSpPr>
        <p:spPr>
          <a:xfrm>
            <a:off x="4224878" y="211544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=""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=""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=""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=""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=""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=""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=""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=""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=""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=""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=""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=""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=""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=""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=""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=""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=""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=""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=""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=""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=""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=""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=""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=""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=""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1063820" y="1411312"/>
            <a:ext cx="68962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CỘNG, TRỪ, NHÂN, CHIA SỐ HỮU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TỈ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3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9">
            <a:extLst>
              <a:ext uri="{FF2B5EF4-FFF2-40B4-BE49-F238E27FC236}">
                <a16:creationId xmlns=""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40" y="-245905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=""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=""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2014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=""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=""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=""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=""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=""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=""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=""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=""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=""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="" xmlns:a16="http://schemas.microsoft.com/office/drawing/2014/main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=""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=""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5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=""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=""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0,123−0,234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8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=""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703790" y="4130100"/>
                <a:ext cx="54700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/>
                        </a:rPr>
                        <m:t>0,123+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/>
                            </a:rPr>
                            <m:t>−0,234</m:t>
                          </m:r>
                        </m:e>
                      </m:d>
                      <m:r>
                        <a:rPr lang="en-US" sz="2400" b="0" i="0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790" y="4130100"/>
                <a:ext cx="5470087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=""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427939" y="4499432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=−0,111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939" y="4499432"/>
                <a:ext cx="1371081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889" r="-488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198AACEF-AE43-86D5-1EE1-553AAD5BA869}"/>
              </a:ext>
            </a:extLst>
          </p:cNvPr>
          <p:cNvSpPr txBox="1"/>
          <p:nvPr/>
        </p:nvSpPr>
        <p:spPr>
          <a:xfrm>
            <a:off x="107241" y="40592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=""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28831" y="688975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3">
                    <a:lumMod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=""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2736055" y="185738"/>
            <a:ext cx="3460349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Nhận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xét</a:t>
            </a:r>
            <a:r>
              <a:rPr lang="en-US" sz="2800" dirty="0" smtClean="0">
                <a:solidFill>
                  <a:srgbClr val="002060"/>
                </a:solidFill>
              </a:rPr>
              <a:t>(</a:t>
            </a:r>
            <a:r>
              <a:rPr lang="en-US" sz="2800" dirty="0" err="1" smtClean="0">
                <a:solidFill>
                  <a:srgbClr val="002060"/>
                </a:solidFill>
              </a:rPr>
              <a:t>sgk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5320307" y="1457248"/>
                <a:ext cx="484107" cy="69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307" y="1457248"/>
                <a:ext cx="484107" cy="69897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6083ED48-C821-6053-CE06-B6141B0347AE}"/>
              </a:ext>
            </a:extLst>
          </p:cNvPr>
          <p:cNvSpPr txBox="1"/>
          <p:nvPr/>
        </p:nvSpPr>
        <p:spPr>
          <a:xfrm>
            <a:off x="156739" y="15762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262629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2626295" cy="8298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="" xmlns:a16="http://schemas.microsoft.com/office/drawing/2014/main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="" xmlns:a16="http://schemas.microsoft.com/office/drawing/2014/main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60289" y="1378309"/>
                <a:ext cx="2379730" cy="922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89" y="1378309"/>
                <a:ext cx="2379730" cy="92217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654197" y="1410584"/>
                <a:ext cx="1290225" cy="786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197" y="1410584"/>
                <a:ext cx="1290225" cy="7861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66111" y="1409377"/>
                <a:ext cx="1630062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111" y="1409377"/>
                <a:ext cx="1630062" cy="78380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62460" y="3163353"/>
                <a:ext cx="21542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−0,15+1,2=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460" y="3163353"/>
                <a:ext cx="2154244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205722" y="3146317"/>
                <a:ext cx="8418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1,05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722" y="3146317"/>
                <a:ext cx="841897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  <p:bldP spid="3" grpId="0"/>
      <p:bldP spid="4" grpId="0"/>
      <p:bldP spid="5" grpId="0"/>
      <p:bldP spid="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="" xmlns:a16="http://schemas.microsoft.com/office/drawing/2014/main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=""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(−3,25)+4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="" xmlns:a16="http://schemas.microsoft.com/office/drawing/2014/main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2795</Words>
  <Application>Microsoft Office PowerPoint</Application>
  <PresentationFormat>On-screen Show (16:9)</PresentationFormat>
  <Paragraphs>271</Paragraphs>
  <Slides>40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Times New Roman</vt:lpstr>
      <vt:lpstr>Wingdings</vt:lpstr>
      <vt:lpstr>Cambria Math</vt:lpstr>
      <vt:lpstr>Space Grotesk Light</vt:lpstr>
      <vt:lpstr>Calibri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Administrator</cp:lastModifiedBy>
  <cp:revision>49</cp:revision>
  <dcterms:modified xsi:type="dcterms:W3CDTF">2025-10-14T02:55:48Z</dcterms:modified>
</cp:coreProperties>
</file>