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3"/>
  </p:notesMasterIdLst>
  <p:sldIdLst>
    <p:sldId id="398" r:id="rId3"/>
    <p:sldId id="403" r:id="rId4"/>
    <p:sldId id="388" r:id="rId5"/>
    <p:sldId id="256" r:id="rId6"/>
    <p:sldId id="399" r:id="rId7"/>
    <p:sldId id="276" r:id="rId8"/>
    <p:sldId id="327" r:id="rId9"/>
    <p:sldId id="389" r:id="rId10"/>
    <p:sldId id="391" r:id="rId11"/>
    <p:sldId id="392" r:id="rId12"/>
    <p:sldId id="393" r:id="rId13"/>
    <p:sldId id="400" r:id="rId14"/>
    <p:sldId id="402" r:id="rId15"/>
    <p:sldId id="348" r:id="rId16"/>
    <p:sldId id="401" r:id="rId17"/>
    <p:sldId id="268" r:id="rId18"/>
    <p:sldId id="271" r:id="rId19"/>
    <p:sldId id="272" r:id="rId20"/>
    <p:sldId id="270" r:id="rId21"/>
    <p:sldId id="273" r:id="rId22"/>
    <p:sldId id="269" r:id="rId23"/>
    <p:sldId id="274" r:id="rId24"/>
    <p:sldId id="261" r:id="rId25"/>
    <p:sldId id="275" r:id="rId26"/>
    <p:sldId id="396" r:id="rId27"/>
    <p:sldId id="313" r:id="rId28"/>
    <p:sldId id="397" r:id="rId29"/>
    <p:sldId id="314" r:id="rId30"/>
    <p:sldId id="330" r:id="rId31"/>
    <p:sldId id="2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77ADC0"/>
    <a:srgbClr val="F16649"/>
    <a:srgbClr val="F26648"/>
    <a:srgbClr val="6D9FB1"/>
    <a:srgbClr val="F8B417"/>
    <a:srgbClr val="FEE3AF"/>
    <a:srgbClr val="0087B2"/>
    <a:srgbClr val="F7931D"/>
    <a:srgbClr val="FB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46" autoAdjust="0"/>
    <p:restoredTop sz="88366" autoAdjust="0"/>
  </p:normalViewPr>
  <p:slideViewPr>
    <p:cSldViewPr snapToGrid="0" showGuides="1">
      <p:cViewPr varScale="1">
        <p:scale>
          <a:sx n="39" d="100"/>
          <a:sy n="39" d="100"/>
        </p:scale>
        <p:origin x="53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81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31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66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0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654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14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88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4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1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76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2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73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5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62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10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6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0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75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5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1.xml"/><Relationship Id="rId3" Type="http://schemas.openxmlformats.org/officeDocument/2006/relationships/image" Target="../media/image18.png"/><Relationship Id="rId7" Type="http://schemas.openxmlformats.org/officeDocument/2006/relationships/slide" Target="slide18.xml"/><Relationship Id="rId12" Type="http://schemas.openxmlformats.org/officeDocument/2006/relationships/slide" Target="slide22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slide" Target="slide23.xml"/><Relationship Id="rId5" Type="http://schemas.openxmlformats.org/officeDocument/2006/relationships/image" Target="../media/image19.png"/><Relationship Id="rId15" Type="http://schemas.openxmlformats.org/officeDocument/2006/relationships/image" Target="../media/image22.svg"/><Relationship Id="rId10" Type="http://schemas.openxmlformats.org/officeDocument/2006/relationships/slide" Target="slide24.xml"/><Relationship Id="rId4" Type="http://schemas.openxmlformats.org/officeDocument/2006/relationships/slide" Target="slide17.xml"/><Relationship Id="rId9" Type="http://schemas.openxmlformats.org/officeDocument/2006/relationships/slide" Target="slide20.xml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svg"/><Relationship Id="rId11" Type="http://schemas.openxmlformats.org/officeDocument/2006/relationships/image" Target="../media/image20.sv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svg"/><Relationship Id="rId11" Type="http://schemas.openxmlformats.org/officeDocument/2006/relationships/image" Target="../media/image20.sv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slide" Target="slide16.xml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0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sv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slide" Target="slide16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6.gif"/><Relationship Id="rId5" Type="http://schemas.openxmlformats.org/officeDocument/2006/relationships/image" Target="../media/image12.svg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0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sv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slide" Target="slide16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svg"/><Relationship Id="rId3" Type="http://schemas.openxmlformats.org/officeDocument/2006/relationships/audio" Target="../media/audio3.wav"/><Relationship Id="rId7" Type="http://schemas.openxmlformats.org/officeDocument/2006/relationships/image" Target="../media/image22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slide" Target="slide16.xml"/><Relationship Id="rId5" Type="http://schemas.microsoft.com/office/2007/relationships/hdphoto" Target="../media/hdphoto1.wdp"/><Relationship Id="rId10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0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sv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slide" Target="slide16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.pinterest.com/pin/681169512375005265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02941" y="1848760"/>
            <a:ext cx="883131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MS Gothic" panose="020B0609070205080204" pitchFamily="49" charset="-128"/>
              </a:rPr>
              <a:t>WELCOME TO OUR CLASS!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78064" y="5284603"/>
            <a:ext cx="7333884" cy="423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Presented by:…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77D0-8DDB-C72E-03F1-FD87AEFD8F9C}"/>
              </a:ext>
            </a:extLst>
          </p:cNvPr>
          <p:cNvSpPr txBox="1"/>
          <p:nvPr/>
        </p:nvSpPr>
        <p:spPr>
          <a:xfrm>
            <a:off x="2305878" y="1232125"/>
            <a:ext cx="8666353" cy="435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…………….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331211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A0A4ED-270D-30B2-31B2-28B11D4AC582}"/>
              </a:ext>
            </a:extLst>
          </p:cNvPr>
          <p:cNvSpPr/>
          <p:nvPr/>
        </p:nvSpPr>
        <p:spPr>
          <a:xfrm>
            <a:off x="170854" y="1550222"/>
            <a:ext cx="5925146" cy="1427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-1368848" y="1688819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  <a:latin typeface="Montserrat" panose="02000505000000020004" pitchFamily="2" charset="0"/>
              </a:rPr>
              <a:t>appropriately</a:t>
            </a:r>
            <a:r>
              <a:rPr lang="en-US" sz="3600" b="1" dirty="0">
                <a:solidFill>
                  <a:srgbClr val="0070C0"/>
                </a:solidFill>
                <a:latin typeface="Montserrat" panose="02000505000000020004" pitchFamily="2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4340" y="4662575"/>
            <a:ext cx="459051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cách</a:t>
            </a:r>
            <a:r>
              <a:rPr lang="en-US" sz="6000" dirty="0"/>
              <a:t> </a:t>
            </a:r>
            <a:r>
              <a:rPr lang="en-US" sz="6000" dirty="0" err="1"/>
              <a:t>thích</a:t>
            </a:r>
            <a:r>
              <a:rPr lang="en-US" sz="6000" dirty="0"/>
              <a:t> </a:t>
            </a:r>
            <a:r>
              <a:rPr lang="en-US" sz="6000" dirty="0" err="1"/>
              <a:t>hợp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604340" y="3332339"/>
            <a:ext cx="4717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42" y="3545739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2DFC4-8EA9-F254-A741-ECB3A004FAA8}"/>
              </a:ext>
            </a:extLst>
          </p:cNvPr>
          <p:cNvSpPr txBox="1"/>
          <p:nvPr/>
        </p:nvSpPr>
        <p:spPr>
          <a:xfrm>
            <a:off x="15240" y="0"/>
            <a:ext cx="12176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Check your answers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2E0E49-FD39-E6C5-3244-F5002C0F0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72133"/>
              </p:ext>
            </p:extLst>
          </p:nvPr>
        </p:nvGraphicFramePr>
        <p:xfrm>
          <a:off x="6169468" y="1001877"/>
          <a:ext cx="5936561" cy="520543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936561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a.</a:t>
                      </a:r>
                      <a:r>
                        <a:rPr lang="en-US" sz="3200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strike="sngStrike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more than the amount you expected or agreed to</a:t>
                      </a:r>
                      <a:endParaRPr lang="en-US" sz="3200" strike="sngStrike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likely to make you fat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c.</a:t>
                      </a:r>
                      <a:r>
                        <a:rPr lang="en-US" sz="3200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strike="sngStrike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the state of feeling nervous or worried that something bad is going to happen</a:t>
                      </a:r>
                      <a:endParaRPr lang="en-US" sz="3200" strike="sngStrike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DC1554F-67A1-2B5D-0ED8-5B707857F4B6}"/>
              </a:ext>
            </a:extLst>
          </p:cNvPr>
          <p:cNvSpPr txBox="1"/>
          <p:nvPr/>
        </p:nvSpPr>
        <p:spPr>
          <a:xfrm>
            <a:off x="6169468" y="5211560"/>
            <a:ext cx="60072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" indent="-144145" algn="just"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d.</a:t>
            </a:r>
            <a:r>
              <a:rPr lang="en-US" sz="320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Montserrat" panose="02000505000000020004" pitchFamily="2" charset="0"/>
              </a:rPr>
              <a:t>in a way that is suitable or right for a particular situation</a:t>
            </a:r>
            <a:endParaRPr lang="en-US" sz="3200" dirty="0">
              <a:solidFill>
                <a:schemeClr val="tx1"/>
              </a:solidFill>
              <a:effectLst/>
              <a:latin typeface="Montserrat" panose="02000505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0039 -0.5479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2" grpId="0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EAAFC9-6EC6-DFED-AC5A-7C3EF47B311E}"/>
              </a:ext>
            </a:extLst>
          </p:cNvPr>
          <p:cNvSpPr/>
          <p:nvPr/>
        </p:nvSpPr>
        <p:spPr>
          <a:xfrm>
            <a:off x="38240" y="1555558"/>
            <a:ext cx="5490202" cy="1427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-568276" y="1749376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70C0"/>
                </a:solidFill>
                <a:latin typeface="Montserrat" panose="02000505000000020004" pitchFamily="2" charset="0"/>
              </a:rPr>
              <a:t>fattening</a:t>
            </a:r>
            <a:r>
              <a:rPr lang="en-US" sz="4400" b="1" dirty="0">
                <a:solidFill>
                  <a:srgbClr val="0070C0"/>
                </a:solidFill>
                <a:latin typeface="Montserrat" panose="02000505000000020004" pitchFamily="2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2369" y="4471445"/>
            <a:ext cx="40508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gây</a:t>
            </a:r>
            <a:r>
              <a:rPr lang="en-US" sz="6000" dirty="0"/>
              <a:t> </a:t>
            </a:r>
            <a:r>
              <a:rPr lang="en-US" sz="6000" dirty="0" err="1"/>
              <a:t>béo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826372" y="3182488"/>
            <a:ext cx="3405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fæt.ən.ɪŋ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125" y="3407699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41625-1443-CB9C-1011-A0C7DFF11099}"/>
              </a:ext>
            </a:extLst>
          </p:cNvPr>
          <p:cNvSpPr txBox="1"/>
          <p:nvPr/>
        </p:nvSpPr>
        <p:spPr>
          <a:xfrm>
            <a:off x="15240" y="0"/>
            <a:ext cx="12176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Check your answers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B26113-C7DA-D841-2EAA-93F68719F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652456"/>
              </p:ext>
            </p:extLst>
          </p:nvPr>
        </p:nvGraphicFramePr>
        <p:xfrm>
          <a:off x="5639234" y="919057"/>
          <a:ext cx="6282120" cy="542380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2821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a.</a:t>
                      </a:r>
                      <a:r>
                        <a:rPr lang="en-US" sz="3200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strike="sngStrike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more than the amount you expected or agreed to</a:t>
                      </a:r>
                      <a:endParaRPr lang="en-US" sz="3200" strike="sngStrike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c.</a:t>
                      </a:r>
                      <a:r>
                        <a:rPr lang="en-US" sz="3200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strike="sngStrike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the state of feeling nervous or worried that something bad is going to happen</a:t>
                      </a:r>
                      <a:endParaRPr lang="en-US" sz="3200" strike="sngStrike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d.</a:t>
                      </a:r>
                      <a:r>
                        <a:rPr lang="en-US" sz="3200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strike="sngStrike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in a way that is suitable or right for a particular situation</a:t>
                      </a:r>
                      <a:endParaRPr lang="en-US" sz="3200" strike="sngStrike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A575BDE-16A4-C344-0147-7EB77504FF24}"/>
              </a:ext>
            </a:extLst>
          </p:cNvPr>
          <p:cNvSpPr txBox="1"/>
          <p:nvPr/>
        </p:nvSpPr>
        <p:spPr>
          <a:xfrm>
            <a:off x="5676900" y="2325676"/>
            <a:ext cx="6574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" indent="-144145" algn="just"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b.</a:t>
            </a:r>
            <a:r>
              <a:rPr lang="en-US" sz="320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Montserrat" panose="02000505000000020004" pitchFamily="2" charset="0"/>
              </a:rPr>
              <a:t>likely to make you fat</a:t>
            </a:r>
            <a:endParaRPr lang="en-US" sz="3200" dirty="0">
              <a:solidFill>
                <a:schemeClr val="tx1"/>
              </a:solidFill>
              <a:effectLst/>
              <a:latin typeface="Montserrat" panose="02000505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" y="0"/>
            <a:ext cx="12176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defRPr>
            </a:lvl1pPr>
          </a:lstStyle>
          <a:p>
            <a:r>
              <a:rPr lang="en-US" dirty="0"/>
              <a:t>Look at the answers again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063734"/>
              </p:ext>
            </p:extLst>
          </p:nvPr>
        </p:nvGraphicFramePr>
        <p:xfrm>
          <a:off x="3329351" y="900697"/>
          <a:ext cx="6137432" cy="525949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37432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66454">
                <a:tc>
                  <a:txBody>
                    <a:bodyPr/>
                    <a:lstStyle/>
                    <a:p>
                      <a:pPr marL="144145" marR="0" lvl="0" indent="-14414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c.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the state of feeling nervous or worried that something bad is going to happen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a.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more than the amount you expected or agreed to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d.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in a way that is suitable or right for a particular situation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likely to make you fat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92061" y="1053595"/>
            <a:ext cx="3237293" cy="707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92060" y="2970084"/>
            <a:ext cx="3237293" cy="707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92060" y="4178687"/>
            <a:ext cx="3237292" cy="9718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92058" y="5452303"/>
            <a:ext cx="3237293" cy="8607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14010783" y="2056362"/>
            <a:ext cx="1249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249DE4-0EF8-17E6-574D-802A07EADA43}"/>
              </a:ext>
            </a:extLst>
          </p:cNvPr>
          <p:cNvSpPr/>
          <p:nvPr/>
        </p:nvSpPr>
        <p:spPr>
          <a:xfrm>
            <a:off x="9585653" y="999593"/>
            <a:ext cx="2606349" cy="7078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lo </a:t>
            </a:r>
            <a:r>
              <a:rPr lang="en-US" sz="32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lắng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664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BAAECC-AE4F-8DB1-ACF4-36BB1923F2ED}"/>
              </a:ext>
            </a:extLst>
          </p:cNvPr>
          <p:cNvSpPr/>
          <p:nvPr/>
        </p:nvSpPr>
        <p:spPr>
          <a:xfrm>
            <a:off x="9585652" y="2916081"/>
            <a:ext cx="2606349" cy="90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664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FB39C5-75DB-DDEA-4DCA-F072735297C5}"/>
              </a:ext>
            </a:extLst>
          </p:cNvPr>
          <p:cNvSpPr/>
          <p:nvPr/>
        </p:nvSpPr>
        <p:spPr>
          <a:xfrm>
            <a:off x="9585651" y="4124685"/>
            <a:ext cx="2606349" cy="1025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664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BA6DD0-DD08-09C0-A365-17CBEB305570}"/>
              </a:ext>
            </a:extLst>
          </p:cNvPr>
          <p:cNvSpPr/>
          <p:nvPr/>
        </p:nvSpPr>
        <p:spPr>
          <a:xfrm>
            <a:off x="9585650" y="5452303"/>
            <a:ext cx="2606349" cy="7078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béo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664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7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holding sign">
            <a:extLst>
              <a:ext uri="{FF2B5EF4-FFF2-40B4-BE49-F238E27FC236}">
                <a16:creationId xmlns:a16="http://schemas.microsoft.com/office/drawing/2014/main" id="{9593FB25-2927-751F-0FEC-05D5E8A09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5408" y="-32009"/>
            <a:ext cx="6551269" cy="12659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5A403-10D5-7438-816E-00A81A1ADD0D}"/>
              </a:ext>
            </a:extLst>
          </p:cNvPr>
          <p:cNvSpPr txBox="1"/>
          <p:nvPr/>
        </p:nvSpPr>
        <p:spPr>
          <a:xfrm>
            <a:off x="3067291" y="3294504"/>
            <a:ext cx="5335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Why did 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have to learn how to have a well-balanced life when he was a student?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8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defRPr>
            </a:lvl1pPr>
          </a:lstStyle>
          <a:p>
            <a:r>
              <a:rPr lang="en-US" sz="4800" dirty="0"/>
              <a:t>3. Read the text again and answer the following questions.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EE00F7-CF7F-E867-0DCA-70F97CA93B5F}"/>
              </a:ext>
            </a:extLst>
          </p:cNvPr>
          <p:cNvSpPr/>
          <p:nvPr/>
        </p:nvSpPr>
        <p:spPr>
          <a:xfrm>
            <a:off x="4907665" y="1767077"/>
            <a:ext cx="2835797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B20D77-F345-D15B-3323-9360B8A70B06}"/>
              </a:ext>
            </a:extLst>
          </p:cNvPr>
          <p:cNvSpPr/>
          <p:nvPr/>
        </p:nvSpPr>
        <p:spPr>
          <a:xfrm>
            <a:off x="9356203" y="1787191"/>
            <a:ext cx="2835797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FFA245-6747-F537-9094-3D5A9886AE4E}"/>
              </a:ext>
            </a:extLst>
          </p:cNvPr>
          <p:cNvSpPr/>
          <p:nvPr/>
        </p:nvSpPr>
        <p:spPr>
          <a:xfrm>
            <a:off x="3038528" y="2311901"/>
            <a:ext cx="4008130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528840-FEB3-46D8-0F06-D3B48D503AE9}"/>
              </a:ext>
            </a:extLst>
          </p:cNvPr>
          <p:cNvSpPr/>
          <p:nvPr/>
        </p:nvSpPr>
        <p:spPr>
          <a:xfrm>
            <a:off x="9884779" y="2311901"/>
            <a:ext cx="1979271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E820D2-C0D5-B591-52A6-8D679F04E412}"/>
              </a:ext>
            </a:extLst>
          </p:cNvPr>
          <p:cNvSpPr/>
          <p:nvPr/>
        </p:nvSpPr>
        <p:spPr>
          <a:xfrm>
            <a:off x="2387068" y="2856725"/>
            <a:ext cx="1065567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ADFD5E-D2A1-83C4-5025-027FE4EAF35C}"/>
              </a:ext>
            </a:extLst>
          </p:cNvPr>
          <p:cNvSpPr/>
          <p:nvPr/>
        </p:nvSpPr>
        <p:spPr>
          <a:xfrm>
            <a:off x="6157335" y="2856725"/>
            <a:ext cx="5278452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06F69C-9AAB-C8A6-9FC9-A7F3C85AA68F}"/>
              </a:ext>
            </a:extLst>
          </p:cNvPr>
          <p:cNvSpPr/>
          <p:nvPr/>
        </p:nvSpPr>
        <p:spPr>
          <a:xfrm>
            <a:off x="2387068" y="3429000"/>
            <a:ext cx="1022065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DD08AB-1BF5-B44F-F4FB-B0C223FF2E61}"/>
              </a:ext>
            </a:extLst>
          </p:cNvPr>
          <p:cNvSpPr/>
          <p:nvPr/>
        </p:nvSpPr>
        <p:spPr>
          <a:xfrm>
            <a:off x="4739436" y="3401549"/>
            <a:ext cx="2995426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A20E61-446E-4828-0271-B6CAF3167AD3}"/>
              </a:ext>
            </a:extLst>
          </p:cNvPr>
          <p:cNvSpPr/>
          <p:nvPr/>
        </p:nvSpPr>
        <p:spPr>
          <a:xfrm>
            <a:off x="8289401" y="3870170"/>
            <a:ext cx="2076847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819162-A990-BEAB-377E-96A51C53AC17}"/>
              </a:ext>
            </a:extLst>
          </p:cNvPr>
          <p:cNvSpPr/>
          <p:nvPr/>
        </p:nvSpPr>
        <p:spPr>
          <a:xfrm>
            <a:off x="1902549" y="4430855"/>
            <a:ext cx="1998120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F5F20F-91B1-A603-0965-0EBEEE47950F}"/>
              </a:ext>
            </a:extLst>
          </p:cNvPr>
          <p:cNvSpPr/>
          <p:nvPr/>
        </p:nvSpPr>
        <p:spPr>
          <a:xfrm>
            <a:off x="4775468" y="4955565"/>
            <a:ext cx="2458710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945445-5BFE-29C0-FB03-0F1E7D17FBFF}"/>
              </a:ext>
            </a:extLst>
          </p:cNvPr>
          <p:cNvSpPr/>
          <p:nvPr/>
        </p:nvSpPr>
        <p:spPr>
          <a:xfrm>
            <a:off x="2413855" y="5559267"/>
            <a:ext cx="908080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81F086-6E4E-21F5-5D4C-2A0E345C0C05}"/>
              </a:ext>
            </a:extLst>
          </p:cNvPr>
          <p:cNvSpPr/>
          <p:nvPr/>
        </p:nvSpPr>
        <p:spPr>
          <a:xfrm>
            <a:off x="4819250" y="5559267"/>
            <a:ext cx="4209003" cy="524710"/>
          </a:xfrm>
          <a:prstGeom prst="roundRect">
            <a:avLst/>
          </a:prstGeom>
          <a:solidFill>
            <a:srgbClr val="77AD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825752" y="1767077"/>
            <a:ext cx="10363199" cy="51952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  <a:latin typeface="Montserrat" panose="02000505000000020004" pitchFamily="2" charset="0"/>
              </a:rPr>
              <a:t>1. </a:t>
            </a:r>
            <a:r>
              <a:rPr lang="en-US" sz="3200" dirty="0">
                <a:latin typeface="Montserrat" panose="02000505000000020004" pitchFamily="2" charset="0"/>
              </a:rPr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  <a:latin typeface="Montserrat" panose="02000505000000020004" pitchFamily="2" charset="0"/>
              </a:rPr>
              <a:t>2. </a:t>
            </a:r>
            <a:r>
              <a:rPr lang="en-US" sz="3200" dirty="0">
                <a:latin typeface="Montserrat" panose="02000505000000020004" pitchFamily="2" charset="0"/>
              </a:rPr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  <a:latin typeface="Montserrat" panose="02000505000000020004" pitchFamily="2" charset="0"/>
              </a:rPr>
              <a:t>3. </a:t>
            </a:r>
            <a:r>
              <a:rPr lang="en-US" sz="3200" dirty="0">
                <a:latin typeface="Montserrat" panose="02000505000000020004" pitchFamily="2" charset="0"/>
              </a:rPr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  <a:latin typeface="Montserrat" panose="02000505000000020004" pitchFamily="2" charset="0"/>
              </a:rPr>
              <a:t>4. </a:t>
            </a:r>
            <a:r>
              <a:rPr lang="en-US" sz="3200" dirty="0">
                <a:latin typeface="Montserrat" panose="02000505000000020004" pitchFamily="2" charset="0"/>
              </a:rPr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  <a:latin typeface="Montserrat" panose="02000505000000020004" pitchFamily="2" charset="0"/>
              </a:rPr>
              <a:t>5. </a:t>
            </a:r>
            <a:r>
              <a:rPr lang="en-US" sz="3200" dirty="0">
                <a:latin typeface="Montserrat" panose="02000505000000020004" pitchFamily="2" charset="0"/>
              </a:rPr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5868" y="2208456"/>
            <a:ext cx="7820265" cy="1933965"/>
            <a:chOff x="0" y="0"/>
            <a:chExt cx="2102738" cy="429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2738" cy="429417"/>
            </a:xfrm>
            <a:custGeom>
              <a:avLst/>
              <a:gdLst/>
              <a:ahLst/>
              <a:cxnLst/>
              <a:rect l="l" t="t" r="r" b="b"/>
              <a:pathLst>
                <a:path w="2102738" h="429417">
                  <a:moveTo>
                    <a:pt x="1899538" y="0"/>
                  </a:moveTo>
                  <a:cubicBezTo>
                    <a:pt x="2011762" y="0"/>
                    <a:pt x="2102738" y="96128"/>
                    <a:pt x="2102738" y="214709"/>
                  </a:cubicBezTo>
                  <a:cubicBezTo>
                    <a:pt x="2102738" y="333289"/>
                    <a:pt x="2011762" y="429417"/>
                    <a:pt x="1899538" y="429417"/>
                  </a:cubicBezTo>
                  <a:lnTo>
                    <a:pt x="203200" y="429417"/>
                  </a:lnTo>
                  <a:cubicBezTo>
                    <a:pt x="90976" y="429417"/>
                    <a:pt x="0" y="333289"/>
                    <a:pt x="0" y="214709"/>
                  </a:cubicBezTo>
                  <a:cubicBezTo>
                    <a:pt x="0" y="961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A1F44"/>
            </a:solidFill>
            <a:ln w="57150" cap="sq">
              <a:solidFill>
                <a:srgbClr val="5169A2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2738" cy="467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67445" y="2469019"/>
            <a:ext cx="228375" cy="2283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20D"/>
            </a:solidFill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53341" y="2469019"/>
            <a:ext cx="228375" cy="2283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00"/>
            </a:solidFill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38865" y="2469019"/>
            <a:ext cx="228375" cy="2283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D00"/>
            </a:solidFill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124761" y="2469019"/>
            <a:ext cx="228375" cy="2283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0091"/>
            </a:solidFill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10285" y="2469019"/>
            <a:ext cx="228375" cy="2283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CE1"/>
            </a:solidFill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96181" y="2469019"/>
            <a:ext cx="228375" cy="2283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34A1"/>
            </a:solidFill>
          </p:spPr>
          <p:txBody>
            <a:bodyPr/>
            <a:lstStyle/>
            <a:p>
              <a:endParaRPr lang="en-US">
                <a:latin typeface="Ravie" panose="04040805050809020602" pitchFamily="82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vie" panose="04040805050809020602" pitchFamily="82" charset="0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65495" y="5414468"/>
            <a:ext cx="12346906" cy="2778054"/>
          </a:xfrm>
          <a:custGeom>
            <a:avLst/>
            <a:gdLst/>
            <a:ahLst/>
            <a:cxnLst/>
            <a:rect l="l" t="t" r="r" b="b"/>
            <a:pathLst>
              <a:path w="18520359" h="4167081">
                <a:moveTo>
                  <a:pt x="0" y="0"/>
                </a:moveTo>
                <a:lnTo>
                  <a:pt x="18520359" y="0"/>
                </a:lnTo>
                <a:lnTo>
                  <a:pt x="18520359" y="4167080"/>
                </a:lnTo>
                <a:lnTo>
                  <a:pt x="0" y="416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564379" y="2583205"/>
            <a:ext cx="2815505" cy="2743200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66055" y="1023990"/>
            <a:ext cx="2833394" cy="3030368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913714" y="412822"/>
            <a:ext cx="2771901" cy="2743200"/>
          </a:xfrm>
          <a:custGeom>
            <a:avLst/>
            <a:gdLst/>
            <a:ahLst/>
            <a:cxnLst/>
            <a:rect l="l" t="t" r="r" b="b"/>
            <a:pathLst>
              <a:path w="4157852" h="4114800">
                <a:moveTo>
                  <a:pt x="0" y="0"/>
                </a:moveTo>
                <a:lnTo>
                  <a:pt x="4157852" y="0"/>
                </a:lnTo>
                <a:lnTo>
                  <a:pt x="4157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0791" y="381473"/>
            <a:ext cx="2582643" cy="2756524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135697" y="2847574"/>
            <a:ext cx="782026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vie" panose="04040805050809020602" pitchFamily="82" charset="0"/>
              </a:rPr>
              <a:t>BOMB GAME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89699" y="4486586"/>
            <a:ext cx="315508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Ravie" panose="04040805050809020602" pitchFamily="82" charset="0"/>
                <a:cs typeface="Arcade Gamer" panose="020B0604020202020204" charset="0"/>
              </a:rPr>
              <a:t>START!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AD883E94-2062-765B-4670-FEEE1F65EE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46171" y="4599595"/>
            <a:ext cx="1175512" cy="129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>
            <a:hlinkClick r:id="rId2" action="ppaction://hlinksldjump"/>
            <a:extLst>
              <a:ext uri="{FF2B5EF4-FFF2-40B4-BE49-F238E27FC236}">
                <a16:creationId xmlns:a16="http://schemas.microsoft.com/office/drawing/2014/main" id="{135A3D41-C6AE-E443-84F3-8B9105648638}"/>
              </a:ext>
            </a:extLst>
          </p:cNvPr>
          <p:cNvSpPr/>
          <p:nvPr/>
        </p:nvSpPr>
        <p:spPr>
          <a:xfrm rot="384853">
            <a:off x="9398000" y="3429000"/>
            <a:ext cx="2540000" cy="3238749"/>
          </a:xfrm>
          <a:custGeom>
            <a:avLst/>
            <a:gdLst/>
            <a:ahLst/>
            <a:cxnLst/>
            <a:rect l="l" t="t" r="r" b="b"/>
            <a:pathLst>
              <a:path w="3552822" h="4705724">
                <a:moveTo>
                  <a:pt x="0" y="0"/>
                </a:moveTo>
                <a:lnTo>
                  <a:pt x="3552822" y="0"/>
                </a:lnTo>
                <a:lnTo>
                  <a:pt x="3552822" y="4705724"/>
                </a:lnTo>
                <a:lnTo>
                  <a:pt x="0" y="470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C068BEF7-5750-48B6-91BE-9F89E60FBB5C}"/>
              </a:ext>
            </a:extLst>
          </p:cNvPr>
          <p:cNvSpPr txBox="1"/>
          <p:nvPr/>
        </p:nvSpPr>
        <p:spPr>
          <a:xfrm>
            <a:off x="203201" y="190251"/>
            <a:ext cx="650030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avie" panose="04040805050809020602" pitchFamily="82" charset="0"/>
              </a:rPr>
              <a:t>BOMB GAME</a:t>
            </a:r>
          </a:p>
        </p:txBody>
      </p:sp>
      <p:sp>
        <p:nvSpPr>
          <p:cNvPr id="38" name="Rectangle: Rounded Corners 37">
            <a:hlinkClick r:id="rId4" action="ppaction://hlinksldjump"/>
            <a:extLst>
              <a:ext uri="{FF2B5EF4-FFF2-40B4-BE49-F238E27FC236}">
                <a16:creationId xmlns:a16="http://schemas.microsoft.com/office/drawing/2014/main" id="{1B34FEAD-8EB3-DCA7-FF53-1AFAF9CA7319}"/>
              </a:ext>
            </a:extLst>
          </p:cNvPr>
          <p:cNvSpPr/>
          <p:nvPr/>
        </p:nvSpPr>
        <p:spPr>
          <a:xfrm>
            <a:off x="2417560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1</a:t>
            </a:r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CD5873AB-8749-D048-1A1E-4B73064ED080}"/>
              </a:ext>
            </a:extLst>
          </p:cNvPr>
          <p:cNvSpPr/>
          <p:nvPr/>
        </p:nvSpPr>
        <p:spPr>
          <a:xfrm>
            <a:off x="3339727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39" name="Rectangle: Rounded Corners 38">
            <a:hlinkClick r:id="rId7" action="ppaction://hlinksldjump"/>
            <a:extLst>
              <a:ext uri="{FF2B5EF4-FFF2-40B4-BE49-F238E27FC236}">
                <a16:creationId xmlns:a16="http://schemas.microsoft.com/office/drawing/2014/main" id="{09DE3E84-9A8C-0CE2-70EC-47A903B789E5}"/>
              </a:ext>
            </a:extLst>
          </p:cNvPr>
          <p:cNvSpPr/>
          <p:nvPr/>
        </p:nvSpPr>
        <p:spPr>
          <a:xfrm>
            <a:off x="4151707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2</a:t>
            </a: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58CECC57-49C1-2851-2EC4-0AC0099B3E6F}"/>
              </a:ext>
            </a:extLst>
          </p:cNvPr>
          <p:cNvSpPr/>
          <p:nvPr/>
        </p:nvSpPr>
        <p:spPr>
          <a:xfrm>
            <a:off x="5080762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40" name="Rectangle: Rounded Corners 39">
            <a:hlinkClick r:id="rId8" action="ppaction://hlinksldjump"/>
            <a:extLst>
              <a:ext uri="{FF2B5EF4-FFF2-40B4-BE49-F238E27FC236}">
                <a16:creationId xmlns:a16="http://schemas.microsoft.com/office/drawing/2014/main" id="{BF9A0A4B-3CCF-F650-ED25-83192E0C753A}"/>
              </a:ext>
            </a:extLst>
          </p:cNvPr>
          <p:cNvSpPr/>
          <p:nvPr/>
        </p:nvSpPr>
        <p:spPr>
          <a:xfrm>
            <a:off x="5885854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3</a:t>
            </a: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8FE47D1A-4F01-9438-1C54-0D22A7820CEB}"/>
              </a:ext>
            </a:extLst>
          </p:cNvPr>
          <p:cNvSpPr/>
          <p:nvPr/>
        </p:nvSpPr>
        <p:spPr>
          <a:xfrm>
            <a:off x="6821796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41" name="Rectangle: Rounded Corners 40">
            <a:hlinkClick r:id="rId9" action="ppaction://hlinksldjump"/>
            <a:extLst>
              <a:ext uri="{FF2B5EF4-FFF2-40B4-BE49-F238E27FC236}">
                <a16:creationId xmlns:a16="http://schemas.microsoft.com/office/drawing/2014/main" id="{6723D929-21FB-C1D1-2993-A810A7D4FA05}"/>
              </a:ext>
            </a:extLst>
          </p:cNvPr>
          <p:cNvSpPr/>
          <p:nvPr/>
        </p:nvSpPr>
        <p:spPr>
          <a:xfrm>
            <a:off x="7620000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4</a:t>
            </a:r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02C7EA50-5263-8B4F-19AC-4E4CED304636}"/>
              </a:ext>
            </a:extLst>
          </p:cNvPr>
          <p:cNvSpPr/>
          <p:nvPr/>
        </p:nvSpPr>
        <p:spPr>
          <a:xfrm>
            <a:off x="8579014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45" name="Rectangle: Rounded Corners 44">
            <a:hlinkClick r:id="rId10" action="ppaction://hlinksldjump"/>
            <a:extLst>
              <a:ext uri="{FF2B5EF4-FFF2-40B4-BE49-F238E27FC236}">
                <a16:creationId xmlns:a16="http://schemas.microsoft.com/office/drawing/2014/main" id="{9EB9C7D4-6A9E-BAAA-CA14-BA34F6A1A86C}"/>
              </a:ext>
            </a:extLst>
          </p:cNvPr>
          <p:cNvSpPr/>
          <p:nvPr/>
        </p:nvSpPr>
        <p:spPr>
          <a:xfrm>
            <a:off x="7613112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8</a:t>
            </a:r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59BDB6E0-4AB2-4459-4B38-C6EA6AC1E926}"/>
              </a:ext>
            </a:extLst>
          </p:cNvPr>
          <p:cNvSpPr/>
          <p:nvPr/>
        </p:nvSpPr>
        <p:spPr>
          <a:xfrm>
            <a:off x="8579014" y="3254402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44" name="Rectangle: Rounded Corners 43">
            <a:hlinkClick r:id="rId11" action="ppaction://hlinksldjump"/>
            <a:extLst>
              <a:ext uri="{FF2B5EF4-FFF2-40B4-BE49-F238E27FC236}">
                <a16:creationId xmlns:a16="http://schemas.microsoft.com/office/drawing/2014/main" id="{0D669824-3B4C-1E0E-2179-6F6AB1185E79}"/>
              </a:ext>
            </a:extLst>
          </p:cNvPr>
          <p:cNvSpPr/>
          <p:nvPr/>
        </p:nvSpPr>
        <p:spPr>
          <a:xfrm>
            <a:off x="5878966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7</a:t>
            </a:r>
          </a:p>
        </p:txBody>
      </p:sp>
      <p:sp>
        <p:nvSpPr>
          <p:cNvPr id="51" name="Freeform 3">
            <a:extLst>
              <a:ext uri="{FF2B5EF4-FFF2-40B4-BE49-F238E27FC236}">
                <a16:creationId xmlns:a16="http://schemas.microsoft.com/office/drawing/2014/main" id="{CA8026D0-649B-ECFC-2821-9ADE0822793B}"/>
              </a:ext>
            </a:extLst>
          </p:cNvPr>
          <p:cNvSpPr/>
          <p:nvPr/>
        </p:nvSpPr>
        <p:spPr>
          <a:xfrm>
            <a:off x="6821796" y="3254401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43" name="Rectangle: Rounded Corners 42">
            <a:hlinkClick r:id="rId12" action="ppaction://hlinksldjump"/>
            <a:extLst>
              <a:ext uri="{FF2B5EF4-FFF2-40B4-BE49-F238E27FC236}">
                <a16:creationId xmlns:a16="http://schemas.microsoft.com/office/drawing/2014/main" id="{D8CDD42A-0730-F7C6-B6BE-177C9BE3EFD9}"/>
              </a:ext>
            </a:extLst>
          </p:cNvPr>
          <p:cNvSpPr/>
          <p:nvPr/>
        </p:nvSpPr>
        <p:spPr>
          <a:xfrm>
            <a:off x="4144819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6</a:t>
            </a: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54C14469-FA0A-7EC4-5111-8174BE9E6B16}"/>
              </a:ext>
            </a:extLst>
          </p:cNvPr>
          <p:cNvSpPr/>
          <p:nvPr/>
        </p:nvSpPr>
        <p:spPr>
          <a:xfrm>
            <a:off x="5086610" y="32544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936018C2-DE68-178F-5658-3CDA1A85F5FC}"/>
              </a:ext>
            </a:extLst>
          </p:cNvPr>
          <p:cNvSpPr/>
          <p:nvPr/>
        </p:nvSpPr>
        <p:spPr>
          <a:xfrm>
            <a:off x="2410672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vie" panose="04040805050809020602" pitchFamily="82" charset="0"/>
              </a:rPr>
              <a:t>5</a:t>
            </a: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617369E9-E625-92E1-0B72-D3609ADA0BBA}"/>
              </a:ext>
            </a:extLst>
          </p:cNvPr>
          <p:cNvSpPr/>
          <p:nvPr/>
        </p:nvSpPr>
        <p:spPr>
          <a:xfrm>
            <a:off x="3339727" y="32544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63" name="Freeform 2">
            <a:extLst>
              <a:ext uri="{FF2B5EF4-FFF2-40B4-BE49-F238E27FC236}">
                <a16:creationId xmlns:a16="http://schemas.microsoft.com/office/drawing/2014/main" id="{A11006CE-8DC3-AC16-ED82-5FF016C3B916}"/>
              </a:ext>
            </a:extLst>
          </p:cNvPr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910D8854-ABE0-CCCC-17B8-D65A38F7B8ED}"/>
              </a:ext>
            </a:extLst>
          </p:cNvPr>
          <p:cNvSpPr/>
          <p:nvPr/>
        </p:nvSpPr>
        <p:spPr>
          <a:xfrm>
            <a:off x="-1486201" y="4930546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Ravie" panose="040408050508090206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5" grpId="0" animBg="1"/>
      <p:bldP spid="44" grpId="0" animBg="1"/>
      <p:bldP spid="43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651E3-722E-1142-79F3-836842DE903D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E5775-4E56-244D-3454-F532E5E5FD8C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62B20A2-C2A8-538F-86E0-66D11920E3AE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+ 10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034453" y="419441"/>
            <a:ext cx="6080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Check your answer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797225" y="1711658"/>
            <a:ext cx="10391207" cy="1840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4000" dirty="0">
                <a:solidFill>
                  <a:srgbClr val="F16649"/>
                </a:solidFill>
                <a:latin typeface="Montserrat" panose="02000505000000020004" pitchFamily="2" charset="0"/>
              </a:rPr>
              <a:t>1. </a:t>
            </a:r>
            <a:r>
              <a:rPr lang="en-US" sz="4000" dirty="0">
                <a:solidFill>
                  <a:schemeClr val="tx1"/>
                </a:solidFill>
                <a:latin typeface="Montserrat" panose="02000505000000020004" pitchFamily="2" charset="0"/>
              </a:rPr>
              <a:t>Why did the teen celebrity have to learn how to have a well-balanced life when he was a student?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718743" y="3668436"/>
            <a:ext cx="10548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ontserrat" panose="02000505000000020004" pitchFamily="2" charset="0"/>
              </a:rPr>
              <a:t>Because he wanted to reduce stress and anxiety.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651E3-722E-1142-79F3-836842DE903D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E5775-4E56-244D-3454-F532E5E5FD8C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62B20A2-C2A8-538F-86E0-66D11920E3AE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+ 20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743856" y="1484015"/>
            <a:ext cx="11041744" cy="14539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000" dirty="0">
                <a:solidFill>
                  <a:srgbClr val="F16649"/>
                </a:solidFill>
                <a:latin typeface="Montserrat" panose="02000505000000020004" pitchFamily="2" charset="0"/>
              </a:rPr>
              <a:t>2. </a:t>
            </a:r>
            <a:r>
              <a:rPr lang="en-US" sz="4000" dirty="0">
                <a:solidFill>
                  <a:schemeClr val="tx1"/>
                </a:solidFill>
                <a:latin typeface="Montserrat" panose="02000505000000020004" pitchFamily="2" charset="0"/>
              </a:rPr>
              <a:t>What did he do to manage his time properly?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731520" y="3034213"/>
            <a:ext cx="11054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Montserrat" panose="02000505000000020004" pitchFamily="2" charset="0"/>
              </a:rPr>
              <a:t>He planned his schedule, made a weekly work list and gave priority to his work, which helped him concentrate his efforts on his most important tasks.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82E1F-B466-B54A-05A8-F18A91C9ACF3}"/>
              </a:ext>
            </a:extLst>
          </p:cNvPr>
          <p:cNvSpPr txBox="1"/>
          <p:nvPr/>
        </p:nvSpPr>
        <p:spPr>
          <a:xfrm>
            <a:off x="1034453" y="419441"/>
            <a:ext cx="6080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270735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89393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LUCKY NUMBER: + 50 points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410B932-E1A9-90ED-966C-FFFF85867AA0}"/>
              </a:ext>
            </a:extLst>
          </p:cNvPr>
          <p:cNvSpPr/>
          <p:nvPr/>
        </p:nvSpPr>
        <p:spPr>
          <a:xfrm>
            <a:off x="1522099" y="1306347"/>
            <a:ext cx="2238268" cy="3091645"/>
          </a:xfrm>
          <a:custGeom>
            <a:avLst/>
            <a:gdLst/>
            <a:ahLst/>
            <a:cxnLst/>
            <a:rect l="l" t="t" r="r" b="b"/>
            <a:pathLst>
              <a:path w="2865397" h="4114800">
                <a:moveTo>
                  <a:pt x="0" y="0"/>
                </a:moveTo>
                <a:lnTo>
                  <a:pt x="2865397" y="0"/>
                </a:lnTo>
                <a:lnTo>
                  <a:pt x="2865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73BEB1-B296-0B8E-DA37-F1111DE5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99" y="2293219"/>
            <a:ext cx="7091491" cy="19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255BCF-8BD5-BD80-147A-6A9F5C3E5BAE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9" name="Rectangle: Rounded Corners 8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61B726-4541-AE65-C6F7-3071F475969B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43FF4F-586E-357F-18C9-D974623714F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4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lthy Habits For Good Mental Health - 10 Evidence-Based Daily Habits And Routines For Kids &amp; Teens">
            <a:hlinkClick r:id="" action="ppaction://media"/>
            <a:extLst>
              <a:ext uri="{FF2B5EF4-FFF2-40B4-BE49-F238E27FC236}">
                <a16:creationId xmlns:a16="http://schemas.microsoft.com/office/drawing/2014/main" id="{B51123BE-3744-983C-67AB-E443D37F4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+ 20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150256" y="1553564"/>
            <a:ext cx="9891487" cy="1980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F16649"/>
                </a:solidFill>
                <a:latin typeface="Montserrat" panose="02000505000000020004" pitchFamily="2" charset="0"/>
              </a:rPr>
              <a:t>3. </a:t>
            </a:r>
            <a:r>
              <a:rPr lang="en-US" sz="3600" dirty="0">
                <a:solidFill>
                  <a:schemeClr val="tx1"/>
                </a:solidFill>
                <a:latin typeface="Montserrat" panose="02000505000000020004" pitchFamily="2" charset="0"/>
              </a:rPr>
              <a:t>Why did he communicate with his family, friends, and teachers about his schedules and problems?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1150256" y="3767261"/>
            <a:ext cx="9891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srgbClr val="FF0000"/>
                </a:solidFill>
                <a:latin typeface="Montserrat" panose="02000505000000020004" pitchFamily="2" charset="0"/>
              </a:rPr>
              <a:t>Because they would offer him additional support.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2000505000000020004" pitchFamily="2" charset="0"/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41868A-22FD-5DEE-7A1B-D315F69A5DEB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5" name="Rectangle: Rounded Corners 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6C68741-69A4-2A74-B819-95BEB9C3CD0F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43F1475F-FF54-826B-B277-EB13064F10A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110102-68F4-C465-AF2E-1D5E25B5D474}"/>
              </a:ext>
            </a:extLst>
          </p:cNvPr>
          <p:cNvSpPr txBox="1"/>
          <p:nvPr/>
        </p:nvSpPr>
        <p:spPr>
          <a:xfrm>
            <a:off x="1034453" y="419441"/>
            <a:ext cx="6080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36889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5">
            <a:extLst>
              <a:ext uri="{FF2B5EF4-FFF2-40B4-BE49-F238E27FC236}">
                <a16:creationId xmlns:a16="http://schemas.microsoft.com/office/drawing/2014/main" id="{42EFEED5-9493-3FF6-ED16-2B2A81263577}"/>
              </a:ext>
            </a:extLst>
          </p:cNvPr>
          <p:cNvSpPr/>
          <p:nvPr/>
        </p:nvSpPr>
        <p:spPr>
          <a:xfrm flipH="1">
            <a:off x="5588001" y="2514446"/>
            <a:ext cx="2582643" cy="2371794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079E9132-31FF-F096-68E6-3B20C046EEBF}"/>
              </a:ext>
            </a:extLst>
          </p:cNvPr>
          <p:cNvSpPr/>
          <p:nvPr/>
        </p:nvSpPr>
        <p:spPr>
          <a:xfrm>
            <a:off x="3727220" y="1260252"/>
            <a:ext cx="3721562" cy="3625989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89393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LOSE </a:t>
            </a:r>
            <a:r>
              <a: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½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POINTS</a:t>
            </a: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29FF922E-D8C6-C2A2-725D-EEA243FDB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88294" y="929643"/>
            <a:ext cx="2833394" cy="3030368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E8FCDB91-3EB2-45FB-16D6-6D5A05E2BE2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716292" y="164946"/>
            <a:ext cx="2582643" cy="2756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B6C067-3CD3-B11A-5880-88881A1E36FB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9" name="Rectangle: Rounded Corners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6887DF3B-5143-6C6B-C8C9-37FE3E440D67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FCE81FC-82FD-6706-562A-BEA0EB53F7C3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13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+ 20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990089" y="1581087"/>
            <a:ext cx="9891487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000" dirty="0">
                <a:solidFill>
                  <a:srgbClr val="F16649"/>
                </a:solidFill>
                <a:latin typeface="Montserrat" panose="02000505000000020004" pitchFamily="2" charset="0"/>
              </a:rPr>
              <a:t>4. </a:t>
            </a:r>
            <a:r>
              <a:rPr lang="en-US" sz="4000" dirty="0">
                <a:solidFill>
                  <a:schemeClr val="tx1"/>
                </a:solidFill>
                <a:latin typeface="Montserrat" panose="02000505000000020004" pitchFamily="2" charset="0"/>
              </a:rPr>
              <a:t>Why did he take breaks?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AAE36-915A-1003-6A9B-0C80A09E0E5A}"/>
              </a:ext>
            </a:extLst>
          </p:cNvPr>
          <p:cNvSpPr txBox="1"/>
          <p:nvPr/>
        </p:nvSpPr>
        <p:spPr>
          <a:xfrm>
            <a:off x="860536" y="3098400"/>
            <a:ext cx="10243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Montserrat" panose="02000505000000020004" pitchFamily="2" charset="0"/>
              </a:rPr>
              <a:t>Because they helped him keep away from stress and anxiety, and gave his brain a rest and improved  his mood.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CE6DF-71E3-E531-0CC7-893D467B1775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10" name="Rectangle: Rounded Corners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5F9EAF-12CE-7D34-8C66-E9ED4C7F7888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CFDBACCF-01FD-5425-0B2A-39BF74ABAFC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C21742-BEF9-9246-5501-B704DB10244B}"/>
              </a:ext>
            </a:extLst>
          </p:cNvPr>
          <p:cNvSpPr txBox="1"/>
          <p:nvPr/>
        </p:nvSpPr>
        <p:spPr>
          <a:xfrm>
            <a:off x="1034453" y="419441"/>
            <a:ext cx="6080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16049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loded Bomb Clipart Transparent PNG Hd, The Bomb Exploded, Clipart Black  And White, Bomb, Explosion PNG Image For Free Download | Cartoon  characters, Clip art, Clipart black and white">
            <a:extLst>
              <a:ext uri="{FF2B5EF4-FFF2-40B4-BE49-F238E27FC236}">
                <a16:creationId xmlns:a16="http://schemas.microsoft.com/office/drawing/2014/main" id="{31127813-254F-A2FC-F45E-C52F9C82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385" y1="28418" x2="15385" y2="28418"/>
                        <a14:foregroundMark x1="17077" y1="30261" x2="17077" y2="30261"/>
                        <a14:foregroundMark x1="17385" y1="31951" x2="17385" y2="31951"/>
                        <a14:foregroundMark x1="16000" y1="34409" x2="16000" y2="34409"/>
                        <a14:foregroundMark x1="12923" y1="34101" x2="12923" y2="34101"/>
                        <a14:foregroundMark x1="19538" y1="62826" x2="19538" y2="62826"/>
                        <a14:foregroundMark x1="19538" y1="62826" x2="19538" y2="62826"/>
                        <a14:foregroundMark x1="17538" y1="59754" x2="17538" y2="59754"/>
                        <a14:foregroundMark x1="16769" y1="63748" x2="18615" y2="68664"/>
                        <a14:foregroundMark x1="18615" y1="68664" x2="22154" y2="67281"/>
                        <a14:foregroundMark x1="14000" y1="68203" x2="14000" y2="68203"/>
                        <a14:foregroundMark x1="11077" y1="69278" x2="11077" y2="69278"/>
                        <a14:foregroundMark x1="10923" y1="69124" x2="10923" y2="69124"/>
                        <a14:foregroundMark x1="59231" y1="10292" x2="59231" y2="10292"/>
                        <a14:foregroundMark x1="55692" y1="9985" x2="57538" y2="15668"/>
                        <a14:foregroundMark x1="57538" y1="15668" x2="60154" y2="11674"/>
                        <a14:foregroundMark x1="85077" y1="15668" x2="81692" y2="13978"/>
                        <a14:foregroundMark x1="87538" y1="28264" x2="87538" y2="28264"/>
                        <a14:foregroundMark x1="87538" y1="28264" x2="87538" y2="28264"/>
                        <a14:foregroundMark x1="86923" y1="19201" x2="86923" y2="19201"/>
                        <a14:foregroundMark x1="86923" y1="19201" x2="86923" y2="19201"/>
                        <a14:foregroundMark x1="85231" y1="52535" x2="85231" y2="52535"/>
                        <a14:foregroundMark x1="85231" y1="52535" x2="85231" y2="52535"/>
                        <a14:foregroundMark x1="86308" y1="54685" x2="88308" y2="50230"/>
                        <a14:foregroundMark x1="88308" y1="50230" x2="84923" y2="54378"/>
                        <a14:foregroundMark x1="84923" y1="54378" x2="85385" y2="55760"/>
                        <a14:foregroundMark x1="84000" y1="77727" x2="83231" y2="84178"/>
                        <a14:foregroundMark x1="83231" y1="84178" x2="84769" y2="74808"/>
                        <a14:foregroundMark x1="84769" y1="74808" x2="86154" y2="73272"/>
                        <a14:foregroundMark x1="87538" y1="75883" x2="87538" y2="75883"/>
                        <a14:foregroundMark x1="87538" y1="78648" x2="87538" y2="78648"/>
                        <a14:foregroundMark x1="88462" y1="79877" x2="88462" y2="79877"/>
                        <a14:foregroundMark x1="89231" y1="78955" x2="89231" y2="78955"/>
                        <a14:foregroundMark x1="44923" y1="80184" x2="40308" y2="77573"/>
                        <a14:foregroundMark x1="40308" y1="77573" x2="41385" y2="82949"/>
                        <a14:foregroundMark x1="47385" y1="82796" x2="41077" y2="81106"/>
                        <a14:foregroundMark x1="41077" y1="81106" x2="36462" y2="72657"/>
                        <a14:foregroundMark x1="36462" y1="72657" x2="38923" y2="71121"/>
                        <a14:foregroundMark x1="32769" y1="81106" x2="32769" y2="81106"/>
                        <a14:foregroundMark x1="32000" y1="82949" x2="32000" y2="82949"/>
                        <a14:foregroundMark x1="20769" y1="80799" x2="20769" y2="80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49" y="-140567"/>
            <a:ext cx="6609919" cy="662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C8AF68F-45AF-98BC-F8C5-C84E75C5D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22800" y="199999"/>
            <a:ext cx="2946400" cy="46400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91425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LOSE ALL YOUR POINTS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FCC97F-1B15-36B5-B520-E2720758AFD1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36" name="Rectangle: Rounded Corners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F6790B25-C380-6E54-9408-B52712EE4E01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45385472-EAF2-D013-D98A-D64EEB511726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+ 30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083283" y="1488913"/>
            <a:ext cx="9688286" cy="1211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000" dirty="0">
                <a:solidFill>
                  <a:srgbClr val="F16649"/>
                </a:solidFill>
                <a:latin typeface="Montserrat" panose="02000505000000020004" pitchFamily="2" charset="0"/>
              </a:rPr>
              <a:t>5. </a:t>
            </a:r>
            <a:r>
              <a:rPr lang="en-US" sz="4000" dirty="0">
                <a:solidFill>
                  <a:schemeClr val="tx1"/>
                </a:solidFill>
                <a:latin typeface="Montserrat" panose="02000505000000020004" pitchFamily="2" charset="0"/>
              </a:rPr>
              <a:t>How did he follow a healthy diet?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983506" y="2855825"/>
            <a:ext cx="97859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Montserrat" panose="02000505000000020004" pitchFamily="2" charset="0"/>
              </a:rPr>
              <a:t>He ate a lot of fruit and vegetables. He ate little fattening foods and avoided junk foods like chips, cookies, pizza, etc.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FB2B66-B0F7-68AC-33A7-E56E0F768FE5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10" name="Rectangle: Rounded Corners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E9B6F17-CC1F-8399-C313-2EAF44AA19F1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84B489D-B499-6598-627E-10332422358B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E0ABF-552A-2CC4-49FD-6433B99B85EC}"/>
              </a:ext>
            </a:extLst>
          </p:cNvPr>
          <p:cNvSpPr txBox="1"/>
          <p:nvPr/>
        </p:nvSpPr>
        <p:spPr>
          <a:xfrm>
            <a:off x="1034453" y="419441"/>
            <a:ext cx="6080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1815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0503B1-7587-C02F-96B0-2C037891849C}"/>
              </a:ext>
            </a:extLst>
          </p:cNvPr>
          <p:cNvSpPr/>
          <p:nvPr/>
        </p:nvSpPr>
        <p:spPr>
          <a:xfrm>
            <a:off x="56380" y="919181"/>
            <a:ext cx="12075986" cy="569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2872" y="211294"/>
            <a:ext cx="1106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defRPr>
            </a:lvl1pPr>
          </a:lstStyle>
          <a:p>
            <a:r>
              <a:rPr lang="en-US" sz="4800" dirty="0"/>
              <a:t>Look at the answers again.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96194" y="3579753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Montserrat" panose="02000505000000020004" pitchFamily="2" charset="0"/>
                <a:ea typeface="MS Gothic" panose="020B0609070205080204" pitchFamily="49" charset="-128"/>
              </a:rPr>
              <a:t>3. </a:t>
            </a:r>
            <a:r>
              <a:rPr lang="en-US" b="1" dirty="0">
                <a:latin typeface="Montserrat" panose="02000505000000020004" pitchFamily="2" charset="0"/>
                <a:ea typeface="MS Gothic" panose="020B0609070205080204" pitchFamily="49" charset="-128"/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96194" y="4338885"/>
            <a:ext cx="11999607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Montserrat" panose="02000505000000020004" pitchFamily="2" charset="0"/>
                <a:ea typeface="MS Gothic" panose="020B0609070205080204" pitchFamily="49" charset="-128"/>
              </a:rPr>
              <a:t>4. </a:t>
            </a:r>
            <a:r>
              <a:rPr lang="en-US" b="1" dirty="0">
                <a:latin typeface="Montserrat" panose="02000505000000020004" pitchFamily="2" charset="0"/>
                <a:ea typeface="MS Gothic" panose="020B0609070205080204" pitchFamily="49" charset="-128"/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96194" y="5569992"/>
            <a:ext cx="11999607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Montserrat" panose="02000505000000020004" pitchFamily="2" charset="0"/>
                <a:ea typeface="MS Gothic" panose="020B0609070205080204" pitchFamily="49" charset="-128"/>
              </a:rPr>
              <a:t>5. </a:t>
            </a:r>
            <a:r>
              <a:rPr lang="en-US" b="1" dirty="0">
                <a:latin typeface="Montserrat" panose="02000505000000020004" pitchFamily="2" charset="0"/>
                <a:ea typeface="MS Gothic" panose="020B0609070205080204" pitchFamily="49" charset="-128"/>
              </a:rPr>
              <a:t>He ate a lot of fruit and vegetables. He ate little fattening foods and avoided junk foods like chips, cookies, pizza,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5094C-F211-4325-11C4-5B2B99981869}"/>
              </a:ext>
            </a:extLst>
          </p:cNvPr>
          <p:cNvSpPr txBox="1"/>
          <p:nvPr/>
        </p:nvSpPr>
        <p:spPr>
          <a:xfrm>
            <a:off x="96194" y="1172941"/>
            <a:ext cx="11999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0"/>
                <a:ea typeface="MS Gothic" panose="020B0609070205080204" pitchFamily="49" charset="-128"/>
              </a:rPr>
              <a:t>1. </a:t>
            </a:r>
            <a:r>
              <a:rPr lang="en-US" sz="2800" b="1" dirty="0">
                <a:latin typeface="Montserrat" panose="02000505000000020004" pitchFamily="2" charset="0"/>
                <a:ea typeface="MS Gothic" panose="020B0609070205080204" pitchFamily="49" charset="-128"/>
              </a:rPr>
              <a:t>Because he wanted to reduce stress and anxiety.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E6199-BF28-B186-0C93-738EA1584F49}"/>
              </a:ext>
            </a:extLst>
          </p:cNvPr>
          <p:cNvSpPr txBox="1"/>
          <p:nvPr/>
        </p:nvSpPr>
        <p:spPr>
          <a:xfrm>
            <a:off x="96194" y="1940997"/>
            <a:ext cx="118072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0"/>
                <a:ea typeface="MS Gothic" panose="020B0609070205080204" pitchFamily="49" charset="-128"/>
              </a:rPr>
              <a:t>2. </a:t>
            </a:r>
            <a:r>
              <a:rPr lang="en-US" sz="2800" b="1" dirty="0">
                <a:latin typeface="Montserrat" panose="02000505000000020004" pitchFamily="2" charset="0"/>
                <a:ea typeface="MS Gothic" panose="020B0609070205080204" pitchFamily="49" charset="-128"/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F671C3-EF95-83DD-3B16-CD3FFBA08D5A}"/>
              </a:ext>
            </a:extLst>
          </p:cNvPr>
          <p:cNvSpPr/>
          <p:nvPr/>
        </p:nvSpPr>
        <p:spPr>
          <a:xfrm>
            <a:off x="43102" y="2144884"/>
            <a:ext cx="12075986" cy="462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162" y="90784"/>
            <a:ext cx="11863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defRPr>
            </a:lvl1pPr>
          </a:lstStyle>
          <a:p>
            <a:r>
              <a:rPr lang="en-US" sz="3600" dirty="0"/>
              <a:t>4. Work in pairs. Ask and answer the following questions about how to have a well-balanced life. Make notes of your partner’s answers.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149162" y="2144884"/>
            <a:ext cx="12042838" cy="444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1. </a:t>
            </a:r>
            <a:r>
              <a:rPr lang="en-US" sz="3200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How can we manage our time properly?</a:t>
            </a:r>
          </a:p>
          <a:p>
            <a:pPr>
              <a:lnSpc>
                <a:spcPct val="150000"/>
              </a:lnSpc>
            </a:pPr>
            <a:r>
              <a:rPr lang="en-US" sz="3200" i="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2. </a:t>
            </a:r>
            <a:r>
              <a:rPr lang="en-US" sz="3200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How can we spend time with our friends, teachers, and parents?</a:t>
            </a:r>
          </a:p>
          <a:p>
            <a:pPr>
              <a:lnSpc>
                <a:spcPct val="150000"/>
              </a:lnSpc>
            </a:pPr>
            <a:r>
              <a:rPr lang="en-US" sz="3200" i="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3. </a:t>
            </a:r>
            <a:r>
              <a:rPr lang="en-US" sz="3200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How can we avoid stress and anxiety?</a:t>
            </a:r>
          </a:p>
          <a:p>
            <a:pPr>
              <a:lnSpc>
                <a:spcPct val="150000"/>
              </a:lnSpc>
            </a:pPr>
            <a:r>
              <a:rPr lang="en-US" sz="3200" i="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4. </a:t>
            </a:r>
            <a:r>
              <a:rPr lang="en-US" sz="3200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How can we take care of our physical</a:t>
            </a:r>
          </a:p>
          <a:p>
            <a:pPr>
              <a:lnSpc>
                <a:spcPct val="150000"/>
              </a:lnSpc>
            </a:pPr>
            <a:r>
              <a:rPr lang="en-US" sz="3200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health?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D53EA2-3C9F-4113-D7CC-02CD7E24BE20}"/>
              </a:ext>
            </a:extLst>
          </p:cNvPr>
          <p:cNvSpPr/>
          <p:nvPr/>
        </p:nvSpPr>
        <p:spPr>
          <a:xfrm>
            <a:off x="56380" y="1312305"/>
            <a:ext cx="12075986" cy="529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8420" y="45720"/>
            <a:ext cx="1205645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5. Work in groups. Take turns to talk about your partner’s ideas about how to have a well-balanced life.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11699" y="1288539"/>
            <a:ext cx="1136860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effectLst/>
                <a:latin typeface="Montserrat" panose="02000505000000020004" pitchFamily="2" charset="0"/>
              </a:rPr>
              <a:t>Suggested answers:</a:t>
            </a:r>
          </a:p>
          <a:p>
            <a:pPr algn="just"/>
            <a:r>
              <a:rPr lang="en-US" sz="2800" b="1" i="0" dirty="0">
                <a:effectLst/>
                <a:latin typeface="Montserrat" panose="02000505000000020004" pitchFamily="2" charset="0"/>
              </a:rPr>
              <a:t>I talked with 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An </a:t>
            </a:r>
            <a:r>
              <a:rPr lang="en-US" sz="2800" b="1" i="0" dirty="0">
                <a:effectLst/>
                <a:latin typeface="Montserrat" panose="02000505000000020004" pitchFamily="2" charset="0"/>
              </a:rPr>
              <a:t>about how she manages a well-balanced life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. </a:t>
            </a:r>
            <a:r>
              <a:rPr lang="en-US" sz="2800" i="0" dirty="0">
                <a:effectLst/>
                <a:highlight>
                  <a:srgbClr val="FFFF00"/>
                </a:highlight>
                <a:latin typeface="Montserrat" panose="02000505000000020004" pitchFamily="2" charset="0"/>
              </a:rPr>
              <a:t>First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, she manages her time properly by creating a to-do list and give priority to her tasks based on their importance and deadlines. </a:t>
            </a:r>
            <a:r>
              <a:rPr lang="en-US" sz="2800" i="0" dirty="0">
                <a:effectLst/>
                <a:highlight>
                  <a:srgbClr val="FFFF00"/>
                </a:highlight>
                <a:latin typeface="Montserrat" panose="02000505000000020004" pitchFamily="2" charset="0"/>
              </a:rPr>
              <a:t>Second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0" dirty="0">
                <a:effectLst/>
                <a:highlight>
                  <a:srgbClr val="FFFF00"/>
                </a:highlight>
                <a:latin typeface="Montserrat" panose="02000505000000020004" pitchFamily="2" charset="0"/>
              </a:rPr>
              <a:t>Next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, she </a:t>
            </a:r>
            <a:r>
              <a:rPr lang="en-US" sz="2800" i="0" dirty="0" err="1">
                <a:effectLst/>
                <a:latin typeface="Montserrat" panose="02000505000000020004" pitchFamily="2" charset="0"/>
              </a:rPr>
              <a:t>practises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 mindfulness techniques such as deep breathing, meditation, or yoga to manage stress and maintain a clear mind. </a:t>
            </a:r>
            <a:r>
              <a:rPr lang="en-US" sz="2800" i="0" dirty="0">
                <a:effectLst/>
                <a:highlight>
                  <a:srgbClr val="FFFF00"/>
                </a:highlight>
                <a:latin typeface="Montserrat" panose="02000505000000020004" pitchFamily="2" charset="0"/>
              </a:rPr>
              <a:t>Finally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, she engages in regular physical activities that she enjoys like jogging, dancing, swimming, </a:t>
            </a:r>
            <a:r>
              <a:rPr lang="en-US" sz="2800" i="0" dirty="0" err="1">
                <a:effectLst/>
                <a:latin typeface="Montserrat" panose="02000505000000020004" pitchFamily="2" charset="0"/>
              </a:rPr>
              <a:t>etc</a:t>
            </a:r>
            <a:r>
              <a:rPr lang="en-US" sz="2800" i="0" dirty="0">
                <a:effectLst/>
                <a:latin typeface="Montserrat" panose="02000505000000020004" pitchFamily="2" charset="0"/>
              </a:rPr>
              <a:t> to help boost her energy.</a:t>
            </a:r>
          </a:p>
          <a:p>
            <a:endParaRPr lang="en-US" sz="3200" i="0" dirty="0">
              <a:solidFill>
                <a:srgbClr val="F26648"/>
              </a:solidFill>
              <a:effectLst/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89567" y="232440"/>
            <a:ext cx="4612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defRPr>
            </a:lvl1pPr>
          </a:lstStyle>
          <a:p>
            <a:r>
              <a:rPr lang="en-US" dirty="0"/>
              <a:t>WRAP-UP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25589" y="1340436"/>
            <a:ext cx="11445622" cy="498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Montserrat" panose="02000505000000020004" pitchFamily="2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Montserrat" panose="02000505000000020004" pitchFamily="2" charset="0"/>
              </a:rPr>
              <a:t>Vocabulary related to related to students’ life and schoolwork.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Montserrat" panose="02000505000000020004" pitchFamily="2" charset="0"/>
              </a:rPr>
              <a:t>Reading for specific information.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Montserrat" panose="02000505000000020004" pitchFamily="2" charset="0"/>
              </a:rPr>
              <a:t>Talking about partner’s ideas about how to have a well-balanced life.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63078" y="422512"/>
            <a:ext cx="5873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defRPr>
            </a:lvl1pPr>
          </a:lstStyle>
          <a:p>
            <a:r>
              <a:rPr lang="en-US" dirty="0"/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0261" y="1451054"/>
            <a:ext cx="12405635" cy="395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Montserrat" panose="02000505000000020004" pitchFamily="2" charset="0"/>
              </a:rPr>
              <a:t>Learn by heart vocabulary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Montserrat" panose="02000505000000020004" pitchFamily="2" charset="0"/>
              </a:rPr>
              <a:t>Do exercises in the workbook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Montserrat" panose="02000505000000020004" pitchFamily="2" charset="0"/>
              </a:rPr>
              <a:t>Prepare: Skills 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id of a pink paper&#10;&#10;Description automatically generated with medium confidence">
            <a:extLst>
              <a:ext uri="{FF2B5EF4-FFF2-40B4-BE49-F238E27FC236}">
                <a16:creationId xmlns:a16="http://schemas.microsoft.com/office/drawing/2014/main" id="{7CDD4A04-CD0B-B7B1-3D1B-8484895F2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8157" b="-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11117" y="1202121"/>
            <a:ext cx="5962784" cy="5515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Montserrat" panose="02000505000000020004" pitchFamily="2" charset="0"/>
                <a:ea typeface="+mj-ea"/>
                <a:cs typeface="+mj-cs"/>
              </a:rPr>
              <a:t>+ Do you have a well-balanced life?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Montserrat" panose="02000505000000020004" pitchFamily="2" charset="0"/>
                <a:ea typeface="+mj-ea"/>
                <a:cs typeface="+mj-cs"/>
              </a:rPr>
              <a:t>+ Can you make any adjustments to achieve a more well-balanced life?</a:t>
            </a:r>
          </a:p>
        </p:txBody>
      </p:sp>
      <p:pic>
        <p:nvPicPr>
          <p:cNvPr id="4" name="Picture 3" descr="Cartoon of a child and child talking&#10;&#10;Description automatically generated">
            <a:extLst>
              <a:ext uri="{FF2B5EF4-FFF2-40B4-BE49-F238E27FC236}">
                <a16:creationId xmlns:a16="http://schemas.microsoft.com/office/drawing/2014/main" id="{B777F168-4C6B-A84A-3F10-909C4928F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282" r="677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D2D57-F4CD-4552-9556-2676CCAE4556}"/>
              </a:ext>
            </a:extLst>
          </p:cNvPr>
          <p:cNvSpPr txBox="1"/>
          <p:nvPr/>
        </p:nvSpPr>
        <p:spPr>
          <a:xfrm>
            <a:off x="0" y="94125"/>
            <a:ext cx="6373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1274633"/>
            <a:ext cx="15457" cy="1764924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96000" y="3789233"/>
            <a:ext cx="15457" cy="1764924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2793" y="1322724"/>
            <a:ext cx="509927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3800" dirty="0">
                <a:solidFill>
                  <a:srgbClr val="231F2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37623" y="1426474"/>
            <a:ext cx="1028582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Amasis MT Pro Medium" panose="02040604050005020304" pitchFamily="18" charset="0"/>
                <a:ea typeface="MS Gothic" panose="020B0609070205080204" pitchFamily="49" charset="-128"/>
              </a:rPr>
              <a:t>HEALTHY LIVING FOR TEENS</a:t>
            </a:r>
          </a:p>
        </p:txBody>
      </p:sp>
      <p:sp>
        <p:nvSpPr>
          <p:cNvPr id="5" name="AutoShape 5"/>
          <p:cNvSpPr/>
          <p:nvPr/>
        </p:nvSpPr>
        <p:spPr>
          <a:xfrm>
            <a:off x="3705877" y="5575606"/>
            <a:ext cx="19050" cy="1193186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>
              <a:latin typeface="Amasis MT Pro Medium" panose="020406040500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08192" y="5186106"/>
            <a:ext cx="7399104" cy="490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87"/>
              </a:lnSpc>
            </a:pPr>
            <a:r>
              <a:rPr lang="en-US" sz="6600" dirty="0">
                <a:latin typeface="Amasis MT Pro Medium" panose="02040604050005020304" pitchFamily="18" charset="0"/>
              </a:rPr>
              <a:t>Lesson 5: Skills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77D0-8DDB-C72E-03F1-FD87AEFD8F9C}"/>
              </a:ext>
            </a:extLst>
          </p:cNvPr>
          <p:cNvSpPr txBox="1"/>
          <p:nvPr/>
        </p:nvSpPr>
        <p:spPr>
          <a:xfrm>
            <a:off x="1963313" y="917232"/>
            <a:ext cx="5289758" cy="509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987"/>
              </a:lnSpc>
            </a:pPr>
            <a:r>
              <a:rPr lang="en-US" sz="7200" dirty="0">
                <a:solidFill>
                  <a:srgbClr val="231F20"/>
                </a:solidFill>
                <a:latin typeface="Amasis MT Pro Medium" panose="02040604050005020304" pitchFamily="18" charset="0"/>
              </a:rPr>
              <a:t>Unit 3: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02713D-0348-A643-15E8-5C1BBEA9B44C}"/>
              </a:ext>
            </a:extLst>
          </p:cNvPr>
          <p:cNvSpPr txBox="1"/>
          <p:nvPr/>
        </p:nvSpPr>
        <p:spPr>
          <a:xfrm>
            <a:off x="0" y="94125"/>
            <a:ext cx="6373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ea typeface="MS Gothic" panose="020B0609070205080204" pitchFamily="49" charset="-128"/>
              </a:rPr>
              <a:t>1. DISCUSSION</a:t>
            </a:r>
          </a:p>
        </p:txBody>
      </p:sp>
      <p:pic>
        <p:nvPicPr>
          <p:cNvPr id="5" name="Graphic 4" descr="Woman holding sign">
            <a:extLst>
              <a:ext uri="{FF2B5EF4-FFF2-40B4-BE49-F238E27FC236}">
                <a16:creationId xmlns:a16="http://schemas.microsoft.com/office/drawing/2014/main" id="{10F8252A-3967-6C91-E433-179FB3452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110" y="-56854"/>
            <a:ext cx="7715250" cy="13641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5A403-10D5-7438-816E-00A81A1ADD0D}"/>
              </a:ext>
            </a:extLst>
          </p:cNvPr>
          <p:cNvSpPr txBox="1"/>
          <p:nvPr/>
        </p:nvSpPr>
        <p:spPr>
          <a:xfrm>
            <a:off x="5125402" y="3271354"/>
            <a:ext cx="6844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Montserrat" panose="02000505000000020004" pitchFamily="2" charset="0"/>
              </a:rPr>
              <a:t>How is a well-balanced life important for students?</a:t>
            </a:r>
          </a:p>
        </p:txBody>
      </p:sp>
    </p:spTree>
    <p:extLst>
      <p:ext uri="{BB962C8B-B14F-4D97-AF65-F5344CB8AC3E}">
        <p14:creationId xmlns:p14="http://schemas.microsoft.com/office/powerpoint/2010/main" val="17304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444B65-35CE-4ED3-2CD4-39ADEDF3F4BA}"/>
              </a:ext>
            </a:extLst>
          </p:cNvPr>
          <p:cNvSpPr/>
          <p:nvPr/>
        </p:nvSpPr>
        <p:spPr>
          <a:xfrm>
            <a:off x="56380" y="1312305"/>
            <a:ext cx="12075986" cy="529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6014" y="106680"/>
            <a:ext cx="1195997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masis MT Pro Medium" panose="020406040500050203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2. The following text is about how a successful teen celebrity kept a well-balanced life when he was at school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014" y="1558131"/>
            <a:ext cx="5812339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Montserrat" panose="02000505000000020004" pitchFamily="2" charset="0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 panose="02000505000000020004" pitchFamily="2" charset="0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Montserrat" panose="02000505000000020004" pitchFamily="2" charset="0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Montserrat" panose="02000505000000020004" pitchFamily="2" charset="0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 panose="02000505000000020004" pitchFamily="2" charset="0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 support.</a:t>
            </a:r>
            <a:endParaRPr lang="en-US" sz="2200" dirty="0">
              <a:latin typeface="Montserrat" panose="02000505000000020004" pitchFamily="2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679" y="1558131"/>
            <a:ext cx="580943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 panose="02000505000000020004" pitchFamily="2" charset="0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 panose="02000505000000020004" pitchFamily="2" charset="0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 foods and avoided junk foods like chips, cookies, pizza, etc.</a:t>
            </a:r>
            <a:endParaRPr lang="en-US" sz="2200" dirty="0">
              <a:latin typeface="Montserrat" panose="02000505000000020004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>
            <a:cxnSpLocks/>
          </p:cNvCxnSpPr>
          <p:nvPr/>
        </p:nvCxnSpPr>
        <p:spPr>
          <a:xfrm>
            <a:off x="6095999" y="1451451"/>
            <a:ext cx="0" cy="540654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C67115-1003-09B4-BE9C-2E81C71D0ECE}"/>
              </a:ext>
            </a:extLst>
          </p:cNvPr>
          <p:cNvSpPr/>
          <p:nvPr/>
        </p:nvSpPr>
        <p:spPr>
          <a:xfrm>
            <a:off x="4111126" y="1312305"/>
            <a:ext cx="8021240" cy="529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" y="0"/>
            <a:ext cx="1217676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masis MT Pro Medium" panose="020406040500050203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2. Read the text and match each highlighted word with its meaning.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095243"/>
              </p:ext>
            </p:extLst>
          </p:nvPr>
        </p:nvGraphicFramePr>
        <p:xfrm>
          <a:off x="4453755" y="1323439"/>
          <a:ext cx="7467600" cy="493612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46760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a.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more than the amount you expected or agreed to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likely to make you fat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c.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the state of feeling nervous or worried that something bad is going to happen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d.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in a way that is suitable or right for a particular situation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0645" y="1527030"/>
            <a:ext cx="3585076" cy="712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2"/>
                </a:solidFill>
                <a:latin typeface="Montserrat" panose="02000505000000020004" pitchFamily="2" charset="0"/>
              </a:rPr>
              <a:t>1. </a:t>
            </a:r>
            <a:r>
              <a:rPr lang="en-US" sz="3200" b="1" dirty="0">
                <a:solidFill>
                  <a:srgbClr val="F16649"/>
                </a:solidFill>
                <a:latin typeface="Montserrat" panose="02000505000000020004" pitchFamily="2" charset="0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0645" y="2743111"/>
            <a:ext cx="3585076" cy="712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2"/>
                </a:solidFill>
                <a:latin typeface="Montserrat" panose="02000505000000020004" pitchFamily="2" charset="0"/>
              </a:rPr>
              <a:t>2. </a:t>
            </a:r>
            <a:r>
              <a:rPr lang="en-US" sz="3200" b="1" dirty="0">
                <a:solidFill>
                  <a:srgbClr val="F16649"/>
                </a:solidFill>
                <a:latin typeface="Montserrat" panose="02000505000000020004" pitchFamily="2" charset="0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0645" y="4007071"/>
            <a:ext cx="3585076" cy="712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2"/>
                </a:solidFill>
                <a:latin typeface="Montserrat" panose="02000505000000020004" pitchFamily="2" charset="0"/>
              </a:rPr>
              <a:t>3. </a:t>
            </a:r>
            <a:r>
              <a:rPr lang="en-US" sz="3200" b="1" dirty="0">
                <a:solidFill>
                  <a:srgbClr val="F16649"/>
                </a:solidFill>
                <a:latin typeface="Montserrat" panose="02000505000000020004" pitchFamily="2" charset="0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0645" y="5330970"/>
            <a:ext cx="3585076" cy="712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2"/>
                </a:solidFill>
                <a:latin typeface="Montserrat" panose="02000505000000020004" pitchFamily="2" charset="0"/>
              </a:rPr>
              <a:t>4. </a:t>
            </a:r>
            <a:r>
              <a:rPr lang="en-US" sz="3200" b="1" dirty="0">
                <a:solidFill>
                  <a:srgbClr val="F16649"/>
                </a:solidFill>
                <a:latin typeface="Montserrat" panose="02000505000000020004" pitchFamily="2" charset="0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12176760" y="1707479"/>
            <a:ext cx="1249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1. c </a:t>
            </a:r>
          </a:p>
          <a:p>
            <a:r>
              <a:rPr lang="pt-BR" sz="3200" dirty="0"/>
              <a:t>2. a </a:t>
            </a:r>
          </a:p>
          <a:p>
            <a:r>
              <a:rPr lang="pt-BR" sz="3200" dirty="0"/>
              <a:t>3. d </a:t>
            </a:r>
          </a:p>
          <a:p>
            <a:r>
              <a:rPr lang="pt-BR" sz="3200" dirty="0"/>
              <a:t>4. 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B9F5C8-24CD-6D2C-B00C-D926828E324D}"/>
              </a:ext>
            </a:extLst>
          </p:cNvPr>
          <p:cNvSpPr/>
          <p:nvPr/>
        </p:nvSpPr>
        <p:spPr>
          <a:xfrm>
            <a:off x="275958" y="1091828"/>
            <a:ext cx="4271206" cy="1427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-245744" y="121598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70C0"/>
                </a:solidFill>
                <a:latin typeface="Montserrat" panose="02000505000000020004" pitchFamily="2" charset="0"/>
              </a:rPr>
              <a:t>anxiety</a:t>
            </a:r>
            <a:r>
              <a:rPr lang="en-US" sz="4400" b="1" dirty="0">
                <a:solidFill>
                  <a:srgbClr val="0070C0"/>
                </a:solidFill>
                <a:latin typeface="Montserrat" panose="02000505000000020004" pitchFamily="2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721" y="4324676"/>
            <a:ext cx="405089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sự</a:t>
            </a:r>
            <a:r>
              <a:rPr lang="en-US" sz="6000" dirty="0"/>
              <a:t> lo </a:t>
            </a:r>
            <a:r>
              <a:rPr lang="en-US" sz="6000" dirty="0" err="1"/>
              <a:t>lắng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586084" y="2738805"/>
            <a:ext cx="3416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æŋˈzaɪ.ə.ti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397" y="2934709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45F77-A31E-EBAB-D4C9-54D8DBF33682}"/>
              </a:ext>
            </a:extLst>
          </p:cNvPr>
          <p:cNvSpPr txBox="1"/>
          <p:nvPr/>
        </p:nvSpPr>
        <p:spPr>
          <a:xfrm>
            <a:off x="15240" y="0"/>
            <a:ext cx="12176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Check your answers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5B3842-0BDB-61C3-47B9-5C4B6076B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01737"/>
              </p:ext>
            </p:extLst>
          </p:nvPr>
        </p:nvGraphicFramePr>
        <p:xfrm>
          <a:off x="4724400" y="1231102"/>
          <a:ext cx="7467600" cy="4609065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46760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0391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a.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more than the amount you expected or agreed to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likely to make you fat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d.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in a way that is suitable or right for a particular situation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195D4C6-0480-7B60-F367-DDCAFE7D9E27}"/>
              </a:ext>
            </a:extLst>
          </p:cNvPr>
          <p:cNvSpPr txBox="1"/>
          <p:nvPr/>
        </p:nvSpPr>
        <p:spPr>
          <a:xfrm>
            <a:off x="4720457" y="3124250"/>
            <a:ext cx="73728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" indent="-144145" algn="just"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c.</a:t>
            </a:r>
            <a:r>
              <a:rPr lang="en-US" sz="320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Montserrat" panose="02000505000000020004" pitchFamily="2" charset="0"/>
              </a:rPr>
              <a:t>the state of feeling nervous or worried that something bad is going to happen</a:t>
            </a:r>
            <a:endParaRPr lang="en-US" sz="3200" dirty="0">
              <a:solidFill>
                <a:schemeClr val="tx1"/>
              </a:solidFill>
              <a:effectLst/>
              <a:latin typeface="Montserrat" panose="02000505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117 -0.25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9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2" grpId="0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4FA443-9792-891D-C6A5-533877244232}"/>
              </a:ext>
            </a:extLst>
          </p:cNvPr>
          <p:cNvSpPr/>
          <p:nvPr/>
        </p:nvSpPr>
        <p:spPr>
          <a:xfrm>
            <a:off x="296979" y="1230516"/>
            <a:ext cx="5525752" cy="1427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-195503" y="1408812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70C0"/>
                </a:solidFill>
                <a:latin typeface="Montserrat" panose="02000505000000020004" pitchFamily="2" charset="0"/>
              </a:rPr>
              <a:t>additional</a:t>
            </a:r>
            <a:r>
              <a:rPr lang="en-US" sz="4400" b="1" dirty="0">
                <a:solidFill>
                  <a:srgbClr val="0070C0"/>
                </a:solidFill>
                <a:latin typeface="Montserrat" panose="02000505000000020004" pitchFamily="2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689" y="4392033"/>
            <a:ext cx="5659041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thêm</a:t>
            </a:r>
            <a:r>
              <a:rPr lang="en-US" sz="6000" dirty="0"/>
              <a:t>, </a:t>
            </a:r>
            <a:r>
              <a:rPr lang="en-US" sz="6000" dirty="0" err="1"/>
              <a:t>bổ</a:t>
            </a:r>
            <a:r>
              <a:rPr lang="en-US" sz="6000" dirty="0"/>
              <a:t> sung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70069" y="3013501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əˈdɪʃ.ən.əl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47" y="3259643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805C4-C775-E957-EF1F-9456210E9325}"/>
              </a:ext>
            </a:extLst>
          </p:cNvPr>
          <p:cNvSpPr txBox="1"/>
          <p:nvPr/>
        </p:nvSpPr>
        <p:spPr>
          <a:xfrm>
            <a:off x="15240" y="0"/>
            <a:ext cx="12176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Check your answers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D2E8F1-0014-3B2A-BCC5-D949FCC3C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667082"/>
              </p:ext>
            </p:extLst>
          </p:nvPr>
        </p:nvGraphicFramePr>
        <p:xfrm>
          <a:off x="6026371" y="1015663"/>
          <a:ext cx="5961989" cy="591148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961989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rgbClr val="F26648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b.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likely to make you fat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c.</a:t>
                      </a:r>
                      <a:r>
                        <a:rPr lang="en-US" sz="3200" strike="sngStrike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strike="sngStrike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the state of feeling nervous or worried that something bad is going to happen</a:t>
                      </a:r>
                      <a:endParaRPr lang="en-US" sz="3200" strike="sngStrike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d.</a:t>
                      </a:r>
                      <a:r>
                        <a:rPr lang="en-US" sz="3200" dirty="0">
                          <a:solidFill>
                            <a:srgbClr val="F26648"/>
                          </a:solidFill>
                          <a:effectLst/>
                          <a:latin typeface="Montserrat" panose="02000505000000020004" pitchFamily="2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Montserrat" panose="02000505000000020004" pitchFamily="2" charset="0"/>
                        </a:rPr>
                        <a:t>in a way that is suitable or right for a particular situation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9A16E9E-E237-6833-11F2-CDF035CCEC86}"/>
              </a:ext>
            </a:extLst>
          </p:cNvPr>
          <p:cNvSpPr txBox="1"/>
          <p:nvPr/>
        </p:nvSpPr>
        <p:spPr>
          <a:xfrm>
            <a:off x="6026371" y="1307803"/>
            <a:ext cx="61656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145" indent="-144145" algn="just">
              <a:spcAft>
                <a:spcPts val="0"/>
              </a:spcAft>
            </a:pPr>
            <a:r>
              <a:rPr lang="en-US" sz="3200" b="1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a.</a:t>
            </a:r>
            <a:r>
              <a:rPr lang="en-US" sz="3200" dirty="0">
                <a:solidFill>
                  <a:srgbClr val="F26648"/>
                </a:solidFill>
                <a:effectLst/>
                <a:latin typeface="Montserrat" panose="02000505000000020004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Montserrat" panose="02000505000000020004" pitchFamily="2" charset="0"/>
              </a:rPr>
              <a:t>more than the amount you expected or agreed to</a:t>
            </a:r>
            <a:endParaRPr lang="en-US" sz="3200" dirty="0">
              <a:solidFill>
                <a:schemeClr val="tx1"/>
              </a:solidFill>
              <a:effectLst/>
              <a:latin typeface="Montserrat" panose="02000505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2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4341</TotalTime>
  <Words>1617</Words>
  <Application>Microsoft Office PowerPoint</Application>
  <PresentationFormat>Widescreen</PresentationFormat>
  <Paragraphs>189</Paragraphs>
  <Slides>30</Slides>
  <Notes>22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MS Gothic</vt:lpstr>
      <vt:lpstr>Amasis MT Pro Medium</vt:lpstr>
      <vt:lpstr>Arial</vt:lpstr>
      <vt:lpstr>Calibri</vt:lpstr>
      <vt:lpstr>Calibri Light</vt:lpstr>
      <vt:lpstr>Montserrat</vt:lpstr>
      <vt:lpstr>Patrick Hand</vt:lpstr>
      <vt:lpstr>Ravie</vt:lpstr>
      <vt:lpstr>Source Sans Pro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234</cp:revision>
  <dcterms:created xsi:type="dcterms:W3CDTF">2020-12-09T02:04:09Z</dcterms:created>
  <dcterms:modified xsi:type="dcterms:W3CDTF">2025-08-18T08:05:02Z</dcterms:modified>
</cp:coreProperties>
</file>