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256" r:id="rId3"/>
    <p:sldId id="279" r:id="rId4"/>
    <p:sldId id="394" r:id="rId5"/>
    <p:sldId id="395" r:id="rId6"/>
    <p:sldId id="257" r:id="rId7"/>
    <p:sldId id="388" r:id="rId8"/>
    <p:sldId id="389" r:id="rId9"/>
    <p:sldId id="354" r:id="rId10"/>
    <p:sldId id="390" r:id="rId11"/>
    <p:sldId id="396" r:id="rId12"/>
    <p:sldId id="261" r:id="rId13"/>
    <p:sldId id="276" r:id="rId14"/>
    <p:sldId id="348" r:id="rId15"/>
    <p:sldId id="397" r:id="rId16"/>
    <p:sldId id="400" r:id="rId17"/>
    <p:sldId id="399" r:id="rId18"/>
    <p:sldId id="398" r:id="rId19"/>
    <p:sldId id="401" r:id="rId20"/>
    <p:sldId id="393" r:id="rId21"/>
    <p:sldId id="313" r:id="rId22"/>
    <p:sldId id="314" r:id="rId23"/>
    <p:sldId id="330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26648"/>
    <a:srgbClr val="F16649"/>
    <a:srgbClr val="0087B2"/>
    <a:srgbClr val="FEE3AF"/>
    <a:srgbClr val="F8B417"/>
    <a:srgbClr val="0070C0"/>
    <a:srgbClr val="6D9FB1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62" autoAdjust="0"/>
    <p:restoredTop sz="90724" autoAdjust="0"/>
  </p:normalViewPr>
  <p:slideViewPr>
    <p:cSldViewPr snapToGrid="0" showGuides="1">
      <p:cViewPr>
        <p:scale>
          <a:sx n="33" d="100"/>
          <a:sy n="33" d="100"/>
        </p:scale>
        <p:origin x="154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964A-FE7A-4B4C-1ED8-3C6420A7A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9FDEF-5BC7-FA66-456B-405FEEDE2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F67BD-47A9-135A-C5F1-A9E5EF0EA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FB34B-2FF5-F38B-549C-338A58406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65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C47A4-C8BB-2A84-EB09-5727D69C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3227C-C353-67DF-615F-813996457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F320F-1ADE-6CCD-9AAF-B81196BC6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0F81B-73C4-4A4C-D7DE-2325600C5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84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F847-EC23-17A6-9385-558C972BD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E6192-E0C8-1820-B5A2-A47E984B0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8BBC58-CFB1-B921-71C7-DADC22EF5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4C310-097B-10C8-99EF-598D2030A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120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33836-D105-BFAF-7B5F-F72351DA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3A687-8DB3-934E-1789-343DC96A8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DD02E-DEF6-5A29-D107-4A05C558E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1C56-1936-4EFA-89D8-85B17B898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74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5AA52-25E7-F81F-0FE6-FB1C890BD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B1D38-DC23-0C89-D735-6C16A9AFD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849C-014E-E04D-92A1-D408A0ACF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1B41-4CFE-952B-1ECA-9700BCE8F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87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80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9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5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2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9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0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verageedu.com/blog/how-to-start-a-group-discussion/" TargetMode="Externa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svg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616979" y="2710824"/>
            <a:ext cx="4635856" cy="4025517"/>
          </a:xfrm>
          <a:custGeom>
            <a:avLst/>
            <a:gdLst/>
            <a:ahLst/>
            <a:cxnLst/>
            <a:rect l="l" t="t" r="r" b="b"/>
            <a:pathLst>
              <a:path w="6041028" h="7389637">
                <a:moveTo>
                  <a:pt x="0" y="0"/>
                </a:moveTo>
                <a:lnTo>
                  <a:pt x="6041028" y="0"/>
                </a:lnTo>
                <a:lnTo>
                  <a:pt x="6041028" y="7389636"/>
                </a:lnTo>
                <a:lnTo>
                  <a:pt x="0" y="73896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85800" y="1469730"/>
            <a:ext cx="12192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363"/>
              </a:lnSpc>
            </a:pPr>
            <a:r>
              <a:rPr lang="en-US" sz="7336" b="1" spc="-176" dirty="0">
                <a:solidFill>
                  <a:schemeClr val="tx1">
                    <a:lumMod val="95000"/>
                    <a:lumOff val="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WELCOME TO OUR CLASS!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798280" y="1551937"/>
            <a:ext cx="105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 algn="just"/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</a:rPr>
              <a:t>Situation 2: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A stranger asks you the way to the nearest bus station, but you can’t hear what he / she says.</a:t>
            </a:r>
          </a:p>
          <a:p>
            <a:pPr marL="1943100" marR="0" lvl="0" indent="-1943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6F3C4-10B1-602C-8917-A2068790C554}"/>
              </a:ext>
            </a:extLst>
          </p:cNvPr>
          <p:cNvSpPr txBox="1"/>
          <p:nvPr/>
        </p:nvSpPr>
        <p:spPr>
          <a:xfrm>
            <a:off x="685801" y="124089"/>
            <a:ext cx="10820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2. Work in pairs. Make similar conversations for the following situations.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5DF49CF-EC23-036C-DDB0-565A87923F16}"/>
              </a:ext>
            </a:extLst>
          </p:cNvPr>
          <p:cNvSpPr/>
          <p:nvPr/>
        </p:nvSpPr>
        <p:spPr>
          <a:xfrm>
            <a:off x="902600" y="2674662"/>
            <a:ext cx="6043400" cy="1674069"/>
          </a:xfrm>
          <a:prstGeom prst="wedgeRoundRectCallout">
            <a:avLst>
              <a:gd name="adj1" fmla="val -54287"/>
              <a:gd name="adj2" fmla="val 697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87B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Excuse me. Could you tell me the way to the nearest bus station, please?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8527053-E73F-E75E-1324-666F1306CD00}"/>
              </a:ext>
            </a:extLst>
          </p:cNvPr>
          <p:cNvSpPr/>
          <p:nvPr/>
        </p:nvSpPr>
        <p:spPr>
          <a:xfrm>
            <a:off x="7223760" y="3901840"/>
            <a:ext cx="4065640" cy="1069343"/>
          </a:xfrm>
          <a:prstGeom prst="wedgeRoundRectCallout">
            <a:avLst>
              <a:gd name="adj1" fmla="val 55499"/>
              <a:gd name="adj2" fmla="val 1241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43100" lvl="0" indent="-1943100"/>
            <a:r>
              <a:rPr lang="en-US" sz="3200" dirty="0">
                <a:solidFill>
                  <a:srgbClr val="0087B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I beg your pardon.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7B2"/>
              </a:solidFill>
              <a:effectLst/>
              <a:uLnTx/>
              <a:uFillTx/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49A83E1-3D37-AC9B-A9CF-F4D562ED4247}"/>
              </a:ext>
            </a:extLst>
          </p:cNvPr>
          <p:cNvSpPr/>
          <p:nvPr/>
        </p:nvSpPr>
        <p:spPr>
          <a:xfrm>
            <a:off x="902600" y="4684381"/>
            <a:ext cx="6043400" cy="1674069"/>
          </a:xfrm>
          <a:prstGeom prst="wedgeRoundRectCallout">
            <a:avLst>
              <a:gd name="adj1" fmla="val -53801"/>
              <a:gd name="adj2" fmla="val 701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87B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Could you tell me the way to the nearest bus station, please?</a:t>
            </a:r>
          </a:p>
        </p:txBody>
      </p:sp>
      <p:pic>
        <p:nvPicPr>
          <p:cNvPr id="3" name="dial 2">
            <a:hlinkClick r:id="" action="ppaction://media"/>
            <a:extLst>
              <a:ext uri="{FF2B5EF4-FFF2-40B4-BE49-F238E27FC236}">
                <a16:creationId xmlns:a16="http://schemas.microsoft.com/office/drawing/2014/main" id="{9107DF2D-063F-CED0-8F77-01ECB423EA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260" y="-1238028"/>
            <a:ext cx="980039" cy="9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278536" y="868892"/>
            <a:ext cx="3884964" cy="5120216"/>
          </a:xfrm>
          <a:custGeom>
            <a:avLst/>
            <a:gdLst/>
            <a:ahLst/>
            <a:cxnLst/>
            <a:rect l="l" t="t" r="r" b="b"/>
            <a:pathLst>
              <a:path w="5827446" h="7680324">
                <a:moveTo>
                  <a:pt x="0" y="0"/>
                </a:moveTo>
                <a:lnTo>
                  <a:pt x="5827446" y="0"/>
                </a:lnTo>
                <a:lnTo>
                  <a:pt x="5827446" y="7680324"/>
                </a:lnTo>
                <a:lnTo>
                  <a:pt x="0" y="768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11201" y="1064683"/>
            <a:ext cx="6338735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8000" spc="-119" dirty="0">
                <a:latin typeface="STXinwei" panose="02010800040101010101" pitchFamily="2" charset="-122"/>
                <a:ea typeface="STXinwei" panose="02010800040101010101" pitchFamily="2" charset="-122"/>
              </a:rPr>
              <a:t>TIPS FOR BEING HAPPY ON SCHOOL DAYS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148283"/>
            <a:ext cx="1095756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3. Read the text and complete each sentence that follows with a suitable word.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15" y="1526205"/>
            <a:ext cx="5161184" cy="2732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23" y="4307655"/>
            <a:ext cx="5003076" cy="2144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706" y="1526205"/>
            <a:ext cx="5721933" cy="2480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431" y="4006649"/>
            <a:ext cx="5826208" cy="27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185984"/>
            <a:ext cx="12192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3. Read the text and complete each sentence that follows with a suitable word.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22708" y="1578910"/>
            <a:ext cx="10783492" cy="50931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 make others feel ______ by giving them encouragement or being thankful to them.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shouldn’t ______ doing your homework or assignment or preparing for a test. This will reduce your stress.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3.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Getting enough sleep, eating healthy food, and doing what you like can bring you good health and ___________.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4.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 always be expecting good things to happen and try to ____________ difficulties.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DFF8B-7373-282E-FA9B-28E14D78E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5A3391C-3757-DAAB-131F-A5A5993005A5}"/>
              </a:ext>
            </a:extLst>
          </p:cNvPr>
          <p:cNvSpPr txBox="1"/>
          <p:nvPr/>
        </p:nvSpPr>
        <p:spPr>
          <a:xfrm>
            <a:off x="685800" y="185984"/>
            <a:ext cx="12192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3. Read the text and complete each sentence that follows with a suitable word.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B3414E9-11EF-6A99-82F9-EC71C3350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08" y="1578910"/>
            <a:ext cx="10783492" cy="13234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 make others feel ______ by giving them encouragement or being thankful to them.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64F7C-B9CA-A45C-92B0-B9C2F145DD7E}"/>
              </a:ext>
            </a:extLst>
          </p:cNvPr>
          <p:cNvSpPr txBox="1"/>
          <p:nvPr/>
        </p:nvSpPr>
        <p:spPr>
          <a:xfrm>
            <a:off x="7040829" y="154067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happy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875A6F-703A-7F19-9AB8-12021FDDB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05" y="2693464"/>
            <a:ext cx="7693142" cy="4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401D2-EA05-76EA-8D21-34B2F15E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07C2900-0393-2ED2-81B4-98DF2CDEDDC8}"/>
              </a:ext>
            </a:extLst>
          </p:cNvPr>
          <p:cNvSpPr txBox="1"/>
          <p:nvPr/>
        </p:nvSpPr>
        <p:spPr>
          <a:xfrm>
            <a:off x="685800" y="185984"/>
            <a:ext cx="12192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3. Read the text and complete each sentence that follows with a suitable word.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78D7-A43B-0942-885A-BC6058DA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08" y="1578910"/>
            <a:ext cx="10783492" cy="18500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shouldn’t ______ doing your homework or assignment or preparing for a test. This will reduce your stress.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A556E-7B1E-A5E1-F0BE-DF4F625A6208}"/>
              </a:ext>
            </a:extLst>
          </p:cNvPr>
          <p:cNvSpPr txBox="1"/>
          <p:nvPr/>
        </p:nvSpPr>
        <p:spPr>
          <a:xfrm>
            <a:off x="4696214" y="156433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delay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AD0CCA-A461-21C9-30BE-28A04010E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448" y="2686083"/>
            <a:ext cx="9333752" cy="40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A7247-CCEC-AEE6-F7F1-F6DF2B57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10711A-4558-A610-5338-9A3E54F867C0}"/>
              </a:ext>
            </a:extLst>
          </p:cNvPr>
          <p:cNvSpPr txBox="1"/>
          <p:nvPr/>
        </p:nvSpPr>
        <p:spPr>
          <a:xfrm>
            <a:off x="685800" y="185984"/>
            <a:ext cx="12192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3. Read the text and complete each sentence that follows with a suitable word.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3318D6B-912E-62DE-EA7E-7D03E0326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08" y="1578910"/>
            <a:ext cx="10783492" cy="13234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3.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Getting enough sleep, eating healthy food, and doing what you like can bring you good health and 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F6753-0F3C-8CD1-55B3-C78820218AD6}"/>
              </a:ext>
            </a:extLst>
          </p:cNvPr>
          <p:cNvSpPr txBox="1"/>
          <p:nvPr/>
        </p:nvSpPr>
        <p:spPr>
          <a:xfrm>
            <a:off x="9013447" y="205648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happiness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8D9C8-36A9-3597-DBD2-F7A1C83CF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650" y="2902349"/>
            <a:ext cx="9184779" cy="39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FF1FE-1739-49A9-8776-2EBDC9249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A302926-B4DE-5556-FEAF-7B53B4E68A96}"/>
              </a:ext>
            </a:extLst>
          </p:cNvPr>
          <p:cNvSpPr txBox="1"/>
          <p:nvPr/>
        </p:nvSpPr>
        <p:spPr>
          <a:xfrm>
            <a:off x="685800" y="185984"/>
            <a:ext cx="12192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3. Read the text and complete each sentence that follows with a suitable word.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86F07C1-5A6A-6D67-EB1B-32AC4D01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08" y="1578910"/>
            <a:ext cx="10783492" cy="10623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4.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 always be expecting good things to happen and try to ____________ difficulties.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FCA8A-B3D3-D6A5-32B2-E2BDECE51D9B}"/>
              </a:ext>
            </a:extLst>
          </p:cNvPr>
          <p:cNvSpPr txBox="1"/>
          <p:nvPr/>
        </p:nvSpPr>
        <p:spPr>
          <a:xfrm>
            <a:off x="2679845" y="20564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overcome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1BB8D-1BE2-D69E-1000-2C9C42774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182" y="2710748"/>
            <a:ext cx="8892910" cy="41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849F4-3EC5-1C62-9746-5BADECB1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89DF7A7-B0A4-61BA-F3C1-C456D5875C51}"/>
              </a:ext>
            </a:extLst>
          </p:cNvPr>
          <p:cNvSpPr txBox="1"/>
          <p:nvPr/>
        </p:nvSpPr>
        <p:spPr>
          <a:xfrm>
            <a:off x="685800" y="185984"/>
            <a:ext cx="1078349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Look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 at the answers again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AF8E7F4-8902-F67B-DC99-4187C9E39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08" y="1578910"/>
            <a:ext cx="10783492" cy="50931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 make others feel ______ by giving them encouragement or being thankful to them.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shouldn’t ______ doing your homework or assignment or preparing for a test. This will reduce your stress.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3.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Getting enough sleep, eating healthy food, and doing what you like can bring you good health and ___________.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4.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FEC99-D956-D9F0-CFD4-EB73F2CD760E}"/>
              </a:ext>
            </a:extLst>
          </p:cNvPr>
          <p:cNvSpPr txBox="1"/>
          <p:nvPr/>
        </p:nvSpPr>
        <p:spPr>
          <a:xfrm>
            <a:off x="2911517" y="58878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9CD45-F88A-365A-7AA1-C0E566879927}"/>
              </a:ext>
            </a:extLst>
          </p:cNvPr>
          <p:cNvSpPr txBox="1"/>
          <p:nvPr/>
        </p:nvSpPr>
        <p:spPr>
          <a:xfrm>
            <a:off x="8851133" y="473255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22B2B-B466-C163-1332-5E8A1D6C4717}"/>
              </a:ext>
            </a:extLst>
          </p:cNvPr>
          <p:cNvSpPr txBox="1"/>
          <p:nvPr/>
        </p:nvSpPr>
        <p:spPr>
          <a:xfrm>
            <a:off x="4868077" y="267635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C0AFB-5A5A-B5AA-17E5-B07A634F9851}"/>
              </a:ext>
            </a:extLst>
          </p:cNvPr>
          <p:cNvSpPr txBox="1"/>
          <p:nvPr/>
        </p:nvSpPr>
        <p:spPr>
          <a:xfrm>
            <a:off x="7040829" y="154067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29420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93490"/>
            <a:ext cx="121920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4. Work in groups. Write tips for one of the following situations.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56711" y="1844219"/>
            <a:ext cx="5879369" cy="44211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1: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A friend of yours cannot get a good night’s sleep.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2: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A friend of yours does not feel very well.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3: </a:t>
            </a:r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73597" y="2827828"/>
            <a:ext cx="4461692" cy="27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43974" y="56214"/>
            <a:ext cx="1190405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997266" y="5040763"/>
            <a:ext cx="60134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3. </a:t>
            </a:r>
            <a:r>
              <a:rPr lang="en-US" sz="2800" b="1" dirty="0">
                <a:latin typeface="STXinwei" panose="02010800040101010101" pitchFamily="2" charset="-122"/>
                <a:ea typeface="STXinwei" panose="02010800040101010101" pitchFamily="2" charset="-122"/>
              </a:rPr>
              <a:t>I'm sorry. I still didn’t ___ that.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4. </a:t>
            </a:r>
            <a:r>
              <a:rPr lang="en-US" sz="2800" b="1" dirty="0">
                <a:latin typeface="STXinwei" panose="02010800040101010101" pitchFamily="2" charset="-122"/>
                <a:ea typeface="STXinwei" panose="02010800040101010101" pitchFamily="2" charset="-122"/>
              </a:rPr>
              <a:t>_____ more time?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5. </a:t>
            </a:r>
            <a:r>
              <a:rPr lang="en-US" sz="2800" b="1" dirty="0">
                <a:latin typeface="STXinwei" panose="02010800040101010101" pitchFamily="2" charset="-122"/>
                <a:ea typeface="STXinwei" panose="02010800040101010101" pitchFamily="2" charset="-122"/>
              </a:rPr>
              <a:t>Look! I can't hear a ____ you're saying.</a:t>
            </a:r>
          </a:p>
        </p:txBody>
      </p:sp>
      <p:pic>
        <p:nvPicPr>
          <p:cNvPr id="3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6634" y="887658"/>
            <a:ext cx="9282120" cy="4207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664851" y="5162683"/>
            <a:ext cx="53928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1. </a:t>
            </a:r>
            <a:r>
              <a:rPr lang="en-US" sz="2800" b="1" dirty="0">
                <a:latin typeface="STXinwei" panose="02010800040101010101" pitchFamily="2" charset="-122"/>
                <a:ea typeface="STXinwei" panose="02010800040101010101" pitchFamily="2" charset="-122"/>
              </a:rPr>
              <a:t>I'm sorry, I didn't quite _____ that.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2. </a:t>
            </a:r>
            <a:r>
              <a:rPr lang="en-US" sz="2800" b="1" dirty="0">
                <a:latin typeface="STXinwei" panose="02010800040101010101" pitchFamily="2" charset="-122"/>
                <a:ea typeface="STXinwei" panose="02010800040101010101" pitchFamily="2" charset="-122"/>
              </a:rPr>
              <a:t>Could you ____ that again?</a:t>
            </a:r>
          </a:p>
          <a:p>
            <a:pPr marL="514350" indent="-514350">
              <a:buAutoNum type="arabicPeriod"/>
            </a:pPr>
            <a:endParaRPr lang="en-US" sz="28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226D6F-F96B-6F06-44E2-905FB880D683}"/>
              </a:ext>
            </a:extLst>
          </p:cNvPr>
          <p:cNvCxnSpPr/>
          <p:nvPr/>
        </p:nvCxnSpPr>
        <p:spPr>
          <a:xfrm>
            <a:off x="5813854" y="5120640"/>
            <a:ext cx="0" cy="17373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8412" y="92995"/>
            <a:ext cx="10536999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5. Present your tips to the class.</a:t>
            </a:r>
            <a:endParaRPr lang="en-US" sz="5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STXinwei" panose="02010800040101010101" pitchFamily="2" charset="-122"/>
              <a:ea typeface="STXinwei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12B55C-7A37-3A30-FEEE-B6D66827F64F}"/>
              </a:ext>
            </a:extLst>
          </p:cNvPr>
          <p:cNvSpPr txBox="1"/>
          <p:nvPr/>
        </p:nvSpPr>
        <p:spPr>
          <a:xfrm>
            <a:off x="282448" y="1677117"/>
            <a:ext cx="33345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 try to go to bed and wake up at the same time every day, even on weekends.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36D1C-6156-B17A-DA8C-859849B82DFE}"/>
              </a:ext>
            </a:extLst>
          </p:cNvPr>
          <p:cNvSpPr txBox="1"/>
          <p:nvPr/>
        </p:nvSpPr>
        <p:spPr>
          <a:xfrm>
            <a:off x="735103" y="1034149"/>
            <a:ext cx="6921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1: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E1B3BE-434C-2331-3C30-5FB4498842A2}"/>
              </a:ext>
            </a:extLst>
          </p:cNvPr>
          <p:cNvSpPr txBox="1"/>
          <p:nvPr/>
        </p:nvSpPr>
        <p:spPr>
          <a:xfrm>
            <a:off x="4890810" y="1045247"/>
            <a:ext cx="6921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2: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B6FC99-EE14-A530-A7E9-34FB884ACADC}"/>
              </a:ext>
            </a:extLst>
          </p:cNvPr>
          <p:cNvSpPr txBox="1"/>
          <p:nvPr/>
        </p:nvSpPr>
        <p:spPr>
          <a:xfrm>
            <a:off x="8924618" y="1030786"/>
            <a:ext cx="6921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3: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27BD9-61B4-B7AD-88B0-B8CB7688E91D}"/>
              </a:ext>
            </a:extLst>
          </p:cNvPr>
          <p:cNvSpPr txBox="1"/>
          <p:nvPr/>
        </p:nvSpPr>
        <p:spPr>
          <a:xfrm>
            <a:off x="4352902" y="1642986"/>
            <a:ext cx="33345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STXinwei" panose="02010800040101010101" pitchFamily="2" charset="-122"/>
                <a:ea typeface="STXinwei" panose="02010800040101010101" pitchFamily="2" charset="-122"/>
              </a:rPr>
              <a:t>You should pay attention to your symptoms. If they become severe, you should see a doctor. 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991941-34C8-F841-81BA-1A95E963DCA9}"/>
              </a:ext>
            </a:extLst>
          </p:cNvPr>
          <p:cNvSpPr txBox="1"/>
          <p:nvPr/>
        </p:nvSpPr>
        <p:spPr>
          <a:xfrm>
            <a:off x="8336911" y="1642986"/>
            <a:ext cx="34105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STXinwei" panose="02010800040101010101" pitchFamily="2" charset="-122"/>
                <a:ea typeface="STXinwei" panose="02010800040101010101" pitchFamily="2" charset="-122"/>
              </a:rPr>
              <a:t> You should try using the words you’ve learnt in sentences or conversations.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3" grpId="0"/>
      <p:bldP spid="25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3868189" y="659010"/>
            <a:ext cx="4455622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01423" y="1767006"/>
            <a:ext cx="104047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What have we learnt in this lesson?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Ask for repetition and respond.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Learn about tips to make students feel happy on school days.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Further develop their reading skill for specific information (scanning).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Give presentation of the tips. 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31986" y="685800"/>
            <a:ext cx="692802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6688" y="2424322"/>
            <a:ext cx="11805312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STXinwei" panose="02010800040101010101" pitchFamily="2" charset="-122"/>
                <a:ea typeface="STXinwei" panose="02010800040101010101" pitchFamily="2" charset="-122"/>
              </a:rPr>
              <a:t>Practice asking for repetition and responding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STXinwei" panose="02010800040101010101" pitchFamily="2" charset="-122"/>
                <a:ea typeface="STXinwei" panose="02010800040101010101" pitchFamily="2" charset="-122"/>
              </a:rPr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STXinwei" panose="02010800040101010101" pitchFamily="2" charset="-122"/>
                <a:ea typeface="STXinwei" panose="02010800040101010101" pitchFamily="2" charset="-122"/>
              </a:rPr>
              <a:t>Prepare: Skills 1</a:t>
            </a:r>
          </a:p>
          <a:p>
            <a:pPr>
              <a:lnSpc>
                <a:spcPct val="150000"/>
              </a:lnSpc>
            </a:pPr>
            <a:endParaRPr lang="en-US" sz="44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0FBF96EB-6B04-A679-FEAE-A36DB952A626}"/>
              </a:ext>
            </a:extLst>
          </p:cNvPr>
          <p:cNvSpPr/>
          <p:nvPr/>
        </p:nvSpPr>
        <p:spPr>
          <a:xfrm>
            <a:off x="2080716" y="277315"/>
            <a:ext cx="2024025" cy="408485"/>
          </a:xfrm>
          <a:custGeom>
            <a:avLst/>
            <a:gdLst/>
            <a:ahLst/>
            <a:cxnLst/>
            <a:rect l="l" t="t" r="r" b="b"/>
            <a:pathLst>
              <a:path w="3036038" h="612728">
                <a:moveTo>
                  <a:pt x="0" y="0"/>
                </a:moveTo>
                <a:lnTo>
                  <a:pt x="3036038" y="0"/>
                </a:lnTo>
                <a:lnTo>
                  <a:pt x="3036038" y="612728"/>
                </a:lnTo>
                <a:lnTo>
                  <a:pt x="0" y="6127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528476" y="1930824"/>
            <a:ext cx="7135049" cy="301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1907"/>
              </a:lnSpc>
            </a:pPr>
            <a:r>
              <a:rPr lang="en-US" sz="9600" spc="-303" dirty="0">
                <a:solidFill>
                  <a:srgbClr val="FF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THANK YOU VERY MUCH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81000" y="30864"/>
            <a:ext cx="125921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900381" y="900175"/>
            <a:ext cx="10391238" cy="5359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1. </a:t>
            </a:r>
            <a:r>
              <a:rPr lang="en-US" sz="3600" b="1" dirty="0">
                <a:latin typeface="STXinwei" panose="02010800040101010101" pitchFamily="2" charset="-122"/>
                <a:ea typeface="STXinwei" panose="02010800040101010101" pitchFamily="2" charset="-122"/>
              </a:rPr>
              <a:t>I'm sorry, I didn't quite _____________ that.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2. </a:t>
            </a:r>
            <a:r>
              <a:rPr lang="en-US" sz="3600" b="1" dirty="0">
                <a:latin typeface="STXinwei" panose="02010800040101010101" pitchFamily="2" charset="-122"/>
                <a:ea typeface="STXinwei" panose="02010800040101010101" pitchFamily="2" charset="-122"/>
              </a:rPr>
              <a:t>Could you _____________ that again?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3. </a:t>
            </a:r>
            <a:r>
              <a:rPr lang="en-US" sz="4000" b="1" dirty="0">
                <a:latin typeface="STXinwei" panose="02010800040101010101" pitchFamily="2" charset="-122"/>
                <a:ea typeface="STXinwei" panose="02010800040101010101" pitchFamily="2" charset="-122"/>
              </a:rPr>
              <a:t>I'm sorry. I still didn’t _____________ that.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4. </a:t>
            </a:r>
            <a:r>
              <a:rPr lang="en-US" sz="4000" b="1" dirty="0">
                <a:latin typeface="STXinwei" panose="02010800040101010101" pitchFamily="2" charset="-122"/>
                <a:ea typeface="STXinwei" panose="02010800040101010101" pitchFamily="2" charset="-122"/>
              </a:rPr>
              <a:t>_____________ more time?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5. </a:t>
            </a:r>
            <a:r>
              <a:rPr lang="en-US" sz="4000" b="1" dirty="0">
                <a:latin typeface="STXinwei" panose="02010800040101010101" pitchFamily="2" charset="-122"/>
                <a:ea typeface="STXinwei" panose="02010800040101010101" pitchFamily="2" charset="-122"/>
              </a:rPr>
              <a:t>Look! I can't hear a _____________ you're saying.</a:t>
            </a:r>
            <a:endParaRPr lang="en-US" sz="3600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6677073" y="954580"/>
            <a:ext cx="245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2675172" y="3583430"/>
            <a:ext cx="245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6677073" y="4523067"/>
            <a:ext cx="245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4707574" y="1794776"/>
            <a:ext cx="245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7904995" y="2659559"/>
            <a:ext cx="245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0983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438889" y="965789"/>
            <a:ext cx="4412482" cy="5332831"/>
          </a:xfrm>
          <a:custGeom>
            <a:avLst/>
            <a:gdLst/>
            <a:ahLst/>
            <a:cxnLst/>
            <a:rect l="l" t="t" r="r" b="b"/>
            <a:pathLst>
              <a:path w="6041028" h="7389637">
                <a:moveTo>
                  <a:pt x="0" y="0"/>
                </a:moveTo>
                <a:lnTo>
                  <a:pt x="6041028" y="0"/>
                </a:lnTo>
                <a:lnTo>
                  <a:pt x="6041028" y="7389636"/>
                </a:lnTo>
                <a:lnTo>
                  <a:pt x="0" y="73896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-316833" y="-793834"/>
            <a:ext cx="2005267" cy="1759622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080716" y="277315"/>
            <a:ext cx="2024025" cy="408485"/>
          </a:xfrm>
          <a:custGeom>
            <a:avLst/>
            <a:gdLst/>
            <a:ahLst/>
            <a:cxnLst/>
            <a:rect l="l" t="t" r="r" b="b"/>
            <a:pathLst>
              <a:path w="3036038" h="612728">
                <a:moveTo>
                  <a:pt x="0" y="0"/>
                </a:moveTo>
                <a:lnTo>
                  <a:pt x="3036038" y="0"/>
                </a:lnTo>
                <a:lnTo>
                  <a:pt x="3036038" y="612728"/>
                </a:lnTo>
                <a:lnTo>
                  <a:pt x="0" y="612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15024" y="2197107"/>
            <a:ext cx="6329881" cy="3276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-176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</a:rPr>
              <a:t>HEALTHY LIVING FOR TEENS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DA8BD-36E4-8864-6CBE-B1E3D77C862C}"/>
              </a:ext>
            </a:extLst>
          </p:cNvPr>
          <p:cNvSpPr txBox="1"/>
          <p:nvPr/>
        </p:nvSpPr>
        <p:spPr>
          <a:xfrm>
            <a:off x="2516569" y="1171613"/>
            <a:ext cx="240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STXinwei" panose="02010800040101010101" pitchFamily="2" charset="-122"/>
                <a:ea typeface="STXinwei" panose="02010800040101010101" pitchFamily="2" charset="-122"/>
              </a:rPr>
              <a:t>Unit 3: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D24F2-56AC-D052-05E0-422D09A6CF68}"/>
              </a:ext>
            </a:extLst>
          </p:cNvPr>
          <p:cNvSpPr txBox="1"/>
          <p:nvPr/>
        </p:nvSpPr>
        <p:spPr>
          <a:xfrm>
            <a:off x="380532" y="5551243"/>
            <a:ext cx="788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STXinwei" panose="02010800040101010101" pitchFamily="2" charset="-122"/>
                <a:ea typeface="STXinwei" panose="02010800040101010101" pitchFamily="2" charset="-122"/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260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451111" y="1163976"/>
            <a:ext cx="3907167" cy="4530049"/>
          </a:xfrm>
          <a:custGeom>
            <a:avLst/>
            <a:gdLst/>
            <a:ahLst/>
            <a:cxnLst/>
            <a:rect l="l" t="t" r="r" b="b"/>
            <a:pathLst>
              <a:path w="5860750" h="6795073">
                <a:moveTo>
                  <a:pt x="0" y="0"/>
                </a:moveTo>
                <a:lnTo>
                  <a:pt x="5860750" y="0"/>
                </a:lnTo>
                <a:lnTo>
                  <a:pt x="5860750" y="6795072"/>
                </a:lnTo>
                <a:lnTo>
                  <a:pt x="0" y="6795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3722" y="1394218"/>
            <a:ext cx="608584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7200" spc="-119" dirty="0">
                <a:solidFill>
                  <a:srgbClr val="2B2B2B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ASKING FOR REPETITION AND RESPONDING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5748E3-D36D-43EC-AF4D-6632E2BBAB78}"/>
              </a:ext>
            </a:extLst>
          </p:cNvPr>
          <p:cNvSpPr txBox="1"/>
          <p:nvPr/>
        </p:nvSpPr>
        <p:spPr>
          <a:xfrm>
            <a:off x="582930" y="1245713"/>
            <a:ext cx="10820400" cy="484876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368460" y="323563"/>
            <a:ext cx="11249339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1. Listen and read the dialogues below. Pay attention to the highlighted sentences.</a:t>
            </a:r>
          </a:p>
        </p:txBody>
      </p:sp>
      <p:pic>
        <p:nvPicPr>
          <p:cNvPr id="13" name="017">
            <a:hlinkClick r:id="" action="ppaction://media"/>
            <a:extLst>
              <a:ext uri="{FF2B5EF4-FFF2-40B4-BE49-F238E27FC236}">
                <a16:creationId xmlns:a16="http://schemas.microsoft.com/office/drawing/2014/main" id="{3178D88E-72E2-7242-DD56-20B01FD92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046969" y="910357"/>
            <a:ext cx="781050" cy="781050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9AD1DBF1-6C0E-4FEC-2D0B-7B2545C02CE7}"/>
              </a:ext>
            </a:extLst>
          </p:cNvPr>
          <p:cNvSpPr txBox="1"/>
          <p:nvPr/>
        </p:nvSpPr>
        <p:spPr>
          <a:xfrm>
            <a:off x="187998" y="2174355"/>
            <a:ext cx="157895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8000" spc="18" dirty="0">
                <a:latin typeface="STXinwei" panose="02010800040101010101" pitchFamily="2" charset="-122"/>
                <a:ea typeface="STXinwei" panose="02010800040101010101" pitchFamily="2" charset="-122"/>
              </a:rPr>
              <a:t>01.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1766950" y="1754216"/>
            <a:ext cx="13650734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b="1" dirty="0">
                <a:latin typeface="STXinwei" panose="02010800040101010101" pitchFamily="2" charset="-122"/>
                <a:ea typeface="STXinwei" panose="02010800040101010101" pitchFamily="2" charset="-122"/>
              </a:rPr>
              <a:t>Mai: </a:t>
            </a:r>
            <a:r>
              <a:rPr 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600" b="1" dirty="0">
                <a:latin typeface="STXinwei" panose="02010800040101010101" pitchFamily="2" charset="-122"/>
                <a:ea typeface="STXinwei" panose="02010800040101010101" pitchFamily="2" charset="-122"/>
              </a:rPr>
              <a:t>Tom: </a:t>
            </a:r>
            <a:r>
              <a:rPr lang="en-US" sz="3600" dirty="0">
                <a:highlight>
                  <a:srgbClr val="FFFF00"/>
                </a:highlight>
                <a:latin typeface="STXinwei" panose="02010800040101010101" pitchFamily="2" charset="-122"/>
                <a:ea typeface="STXinwei" panose="02010800040101010101" pitchFamily="2" charset="-122"/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600" b="1" dirty="0">
                <a:latin typeface="STXinwei" panose="02010800040101010101" pitchFamily="2" charset="-122"/>
                <a:ea typeface="STXinwei" panose="02010800040101010101" pitchFamily="2" charset="-122"/>
              </a:rPr>
              <a:t>Mai: </a:t>
            </a:r>
            <a:r>
              <a:rPr lang="en-US" sz="3600" dirty="0">
                <a:highlight>
                  <a:srgbClr val="FFFF00"/>
                </a:highlight>
                <a:latin typeface="STXinwei" panose="02010800040101010101" pitchFamily="2" charset="-122"/>
                <a:ea typeface="STXinwei" panose="02010800040101010101" pitchFamily="2" charset="-122"/>
              </a:rPr>
              <a:t>Can you open the door, please?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C9E1E22-5263-AFD6-629E-3428FBE0404D}"/>
              </a:ext>
            </a:extLst>
          </p:cNvPr>
          <p:cNvSpPr txBox="1"/>
          <p:nvPr/>
        </p:nvSpPr>
        <p:spPr>
          <a:xfrm>
            <a:off x="179677" y="4797531"/>
            <a:ext cx="157895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8000" spc="18" dirty="0">
                <a:latin typeface="STXinwei" panose="02010800040101010101" pitchFamily="2" charset="-122"/>
                <a:ea typeface="STXinwei" panose="02010800040101010101" pitchFamily="2" charset="-122"/>
              </a:rPr>
              <a:t>02.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1758629" y="3898581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STXinwei" panose="02010800040101010101" pitchFamily="2" charset="-122"/>
                <a:ea typeface="STXinwei" panose="02010800040101010101" pitchFamily="2" charset="-122"/>
              </a:rPr>
              <a:t>Nick: </a:t>
            </a:r>
            <a:r>
              <a:rPr 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STXinwei" panose="02010800040101010101" pitchFamily="2" charset="-122"/>
                <a:ea typeface="STXinwei" panose="02010800040101010101" pitchFamily="2" charset="-122"/>
              </a:rPr>
              <a:t>Woman: </a:t>
            </a:r>
            <a:r>
              <a:rPr lang="en-US" sz="3600" dirty="0">
                <a:highlight>
                  <a:srgbClr val="FFFF00"/>
                </a:highlight>
                <a:latin typeface="STXinwei" panose="02010800040101010101" pitchFamily="2" charset="-122"/>
                <a:ea typeface="STXinwei" panose="02010800040101010101" pitchFamily="2" charset="-122"/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STXinwei" panose="02010800040101010101" pitchFamily="2" charset="-122"/>
                <a:ea typeface="STXinwei" panose="02010800040101010101" pitchFamily="2" charset="-122"/>
              </a:rPr>
              <a:t>Nick: </a:t>
            </a:r>
            <a:r>
              <a:rPr lang="en-US" sz="3600" dirty="0">
                <a:highlight>
                  <a:srgbClr val="FFFF00"/>
                </a:highlight>
                <a:latin typeface="STXinwei" panose="02010800040101010101" pitchFamily="2" charset="-122"/>
                <a:ea typeface="STXinwei" panose="02010800040101010101" pitchFamily="2" charset="-122"/>
              </a:rPr>
              <a:t>Would you mind showing me the way to the post office?</a:t>
            </a:r>
          </a:p>
        </p:txBody>
      </p:sp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42834"/>
              </p:ext>
            </p:extLst>
          </p:nvPr>
        </p:nvGraphicFramePr>
        <p:xfrm>
          <a:off x="147198" y="254601"/>
          <a:ext cx="11897605" cy="63628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62832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734773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809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TXinwei" panose="02010800040101010101" pitchFamily="2" charset="-122"/>
                          <a:ea typeface="STXinwei" panose="02010800040101010101" pitchFamily="2" charset="-122"/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TXinwei" panose="02010800040101010101" pitchFamily="2" charset="-122"/>
                          <a:ea typeface="STXinwei" panose="02010800040101010101" pitchFamily="2" charset="-122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830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rgbClr val="F16649"/>
                          </a:solidFill>
                          <a:latin typeface="STXinwei" panose="02010800040101010101" pitchFamily="2" charset="-122"/>
                          <a:ea typeface="STXinwei" panose="02010800040101010101" pitchFamily="2" charset="-122"/>
                          <a:cs typeface="Jost Medium"/>
                          <a:sym typeface="Jost Medium"/>
                        </a:rPr>
                        <a:t>Sorry?</a:t>
                      </a:r>
                      <a:endParaRPr sz="4000" dirty="0">
                        <a:solidFill>
                          <a:srgbClr val="F16649"/>
                        </a:solidFill>
                        <a:latin typeface="STXinwei" panose="02010800040101010101" pitchFamily="2" charset="-122"/>
                        <a:ea typeface="STXinwei" panose="02010800040101010101" pitchFamily="2" charset="-122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16649"/>
                          </a:solidFill>
                          <a:latin typeface="STXinwei" panose="02010800040101010101" pitchFamily="2" charset="-122"/>
                          <a:ea typeface="STXinwei" panose="02010800040101010101" pitchFamily="2" charset="-122"/>
                          <a:cs typeface="Jost Medium"/>
                          <a:sym typeface="Jost Medium"/>
                        </a:rPr>
                        <a:t>Repeat/Simplify what you have said</a:t>
                      </a:r>
                      <a:endParaRPr sz="4000" dirty="0">
                        <a:solidFill>
                          <a:srgbClr val="F16649"/>
                        </a:solidFill>
                        <a:latin typeface="STXinwei" panose="02010800040101010101" pitchFamily="2" charset="-122"/>
                        <a:ea typeface="STXinwei" panose="02010800040101010101" pitchFamily="2" charset="-122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830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rgbClr val="F16649"/>
                          </a:solidFill>
                          <a:latin typeface="STXinwei" panose="02010800040101010101" pitchFamily="2" charset="-122"/>
                          <a:ea typeface="STXinwei" panose="02010800040101010101" pitchFamily="2" charset="-122"/>
                          <a:cs typeface="Jost Medium"/>
                          <a:sym typeface="Jost Medium"/>
                        </a:rPr>
                        <a:t>I beg your pardon.</a:t>
                      </a:r>
                      <a:endParaRPr sz="4000" dirty="0">
                        <a:solidFill>
                          <a:srgbClr val="F16649"/>
                        </a:solidFill>
                        <a:latin typeface="STXinwei" panose="02010800040101010101" pitchFamily="2" charset="-122"/>
                        <a:ea typeface="STXinwei" panose="02010800040101010101" pitchFamily="2" charset="-122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830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rgbClr val="F16649"/>
                          </a:solidFill>
                          <a:latin typeface="STXinwei" panose="02010800040101010101" pitchFamily="2" charset="-122"/>
                          <a:ea typeface="STXinwei" panose="02010800040101010101" pitchFamily="2" charset="-122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4000" dirty="0">
                        <a:solidFill>
                          <a:srgbClr val="F16649"/>
                        </a:solidFill>
                        <a:latin typeface="STXinwei" panose="02010800040101010101" pitchFamily="2" charset="-122"/>
                        <a:ea typeface="STXinwei" panose="02010800040101010101" pitchFamily="2" charset="-122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830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rgbClr val="F16649"/>
                          </a:solidFill>
                          <a:latin typeface="STXinwei" panose="02010800040101010101" pitchFamily="2" charset="-122"/>
                          <a:ea typeface="STXinwei" panose="02010800040101010101" pitchFamily="2" charset="-122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4000" dirty="0">
                        <a:solidFill>
                          <a:srgbClr val="F16649"/>
                        </a:solidFill>
                        <a:latin typeface="STXinwei" panose="02010800040101010101" pitchFamily="2" charset="-122"/>
                        <a:ea typeface="STXinwei" panose="02010800040101010101" pitchFamily="2" charset="-122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83025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rgbClr val="F16649"/>
                          </a:solidFill>
                          <a:latin typeface="STXinwei" panose="02010800040101010101" pitchFamily="2" charset="-122"/>
                          <a:ea typeface="STXinwei" panose="02010800040101010101" pitchFamily="2" charset="-122"/>
                          <a:cs typeface="Jost Medium"/>
                          <a:sym typeface="Jost Medium"/>
                        </a:rPr>
                        <a:t>One more time?</a:t>
                      </a:r>
                      <a:endParaRPr sz="4000" dirty="0">
                        <a:solidFill>
                          <a:srgbClr val="F16649"/>
                        </a:solidFill>
                        <a:latin typeface="STXinwei" panose="02010800040101010101" pitchFamily="2" charset="-122"/>
                        <a:ea typeface="STXinwei" panose="02010800040101010101" pitchFamily="2" charset="-122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1026313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rgbClr val="F16649"/>
                          </a:solidFill>
                          <a:latin typeface="STXinwei" panose="02010800040101010101" pitchFamily="2" charset="-122"/>
                          <a:ea typeface="STXinwei" panose="02010800040101010101" pitchFamily="2" charset="-122"/>
                          <a:cs typeface="Jost Medium"/>
                          <a:sym typeface="Jost Medium"/>
                        </a:rPr>
                        <a:t>Look! I can't hear a word you're saying.</a:t>
                      </a:r>
                      <a:endParaRPr sz="4000" dirty="0">
                        <a:solidFill>
                          <a:srgbClr val="F16649"/>
                        </a:solidFill>
                        <a:latin typeface="STXinwei" panose="02010800040101010101" pitchFamily="2" charset="-122"/>
                        <a:ea typeface="STXinwei" panose="02010800040101010101" pitchFamily="2" charset="-122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sp>
        <p:nvSpPr>
          <p:cNvPr id="4" name="Freeform 10">
            <a:extLst>
              <a:ext uri="{FF2B5EF4-FFF2-40B4-BE49-F238E27FC236}">
                <a16:creationId xmlns:a16="http://schemas.microsoft.com/office/drawing/2014/main" id="{1AF68D66-7685-36C8-589C-C1D3C5B849BA}"/>
              </a:ext>
            </a:extLst>
          </p:cNvPr>
          <p:cNvSpPr/>
          <p:nvPr/>
        </p:nvSpPr>
        <p:spPr>
          <a:xfrm>
            <a:off x="9810731" y="4788605"/>
            <a:ext cx="2234071" cy="1828800"/>
          </a:xfrm>
          <a:custGeom>
            <a:avLst/>
            <a:gdLst/>
            <a:ahLst/>
            <a:cxnLst/>
            <a:rect l="l" t="t" r="r" b="b"/>
            <a:pathLst>
              <a:path w="3303290" h="3039027">
                <a:moveTo>
                  <a:pt x="0" y="0"/>
                </a:moveTo>
                <a:lnTo>
                  <a:pt x="3303291" y="0"/>
                </a:lnTo>
                <a:lnTo>
                  <a:pt x="3303291" y="3039027"/>
                </a:lnTo>
                <a:lnTo>
                  <a:pt x="0" y="3039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561178" y="345990"/>
            <a:ext cx="10820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2. Work in pairs. Make similar conversations for the following situations.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954323" y="1985753"/>
            <a:ext cx="1028335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 algn="just">
              <a:spcBef>
                <a:spcPts val="600"/>
              </a:spcBef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1:</a:t>
            </a:r>
            <a:r>
              <a:rPr lang="en-US" sz="4000" b="1" dirty="0">
                <a:solidFill>
                  <a:srgbClr val="FFFF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4000" dirty="0">
                <a:latin typeface="STXinwei" panose="02010800040101010101" pitchFamily="2" charset="-122"/>
                <a:ea typeface="STXinwei" panose="02010800040101010101" pitchFamily="2" charset="-122"/>
              </a:rPr>
              <a:t>You ask your friend to pass the book, but he / she can’t hear what you say.</a:t>
            </a:r>
          </a:p>
          <a:p>
            <a:pPr marL="1943100" indent="-1943100" algn="just">
              <a:spcBef>
                <a:spcPts val="600"/>
              </a:spcBef>
            </a:pP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2:</a:t>
            </a:r>
            <a:r>
              <a:rPr lang="en-SG" sz="4000" b="1" dirty="0">
                <a:solidFill>
                  <a:srgbClr val="FFFF00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4000" dirty="0">
                <a:latin typeface="STXinwei" panose="02010800040101010101" pitchFamily="2" charset="-122"/>
                <a:ea typeface="STXinwei" panose="02010800040101010101" pitchFamily="2" charset="-122"/>
              </a:rPr>
              <a:t>A stranger asks you the way to the nearest bus station, but you can’t hear what he / she says.</a:t>
            </a: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B74EB6B-8AC8-8DC8-DCF1-6DE48035BD1D}"/>
              </a:ext>
            </a:extLst>
          </p:cNvPr>
          <p:cNvSpPr/>
          <p:nvPr/>
        </p:nvSpPr>
        <p:spPr>
          <a:xfrm rot="10800000">
            <a:off x="6960004" y="-126528"/>
            <a:ext cx="2005267" cy="1759622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68A4BE28-451A-AD15-19DF-10D498739CEE}"/>
              </a:ext>
            </a:extLst>
          </p:cNvPr>
          <p:cNvSpPr/>
          <p:nvPr/>
        </p:nvSpPr>
        <p:spPr>
          <a:xfrm>
            <a:off x="9357553" y="944621"/>
            <a:ext cx="2024025" cy="408485"/>
          </a:xfrm>
          <a:custGeom>
            <a:avLst/>
            <a:gdLst/>
            <a:ahLst/>
            <a:cxnLst/>
            <a:rect l="l" t="t" r="r" b="b"/>
            <a:pathLst>
              <a:path w="3036038" h="612728">
                <a:moveTo>
                  <a:pt x="0" y="0"/>
                </a:moveTo>
                <a:lnTo>
                  <a:pt x="3036038" y="0"/>
                </a:lnTo>
                <a:lnTo>
                  <a:pt x="3036038" y="612728"/>
                </a:lnTo>
                <a:lnTo>
                  <a:pt x="0" y="612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798280" y="1551937"/>
            <a:ext cx="105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Situation 1: </a:t>
            </a:r>
            <a:r>
              <a:rPr 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You ask your friend to pass the book, but he / she can’t hear what you say.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6F3C4-10B1-602C-8917-A2068790C554}"/>
              </a:ext>
            </a:extLst>
          </p:cNvPr>
          <p:cNvSpPr txBox="1"/>
          <p:nvPr/>
        </p:nvSpPr>
        <p:spPr>
          <a:xfrm>
            <a:off x="685801" y="124089"/>
            <a:ext cx="10820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2. Work in pairs. Make similar conversations for the following situations.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5DF49CF-EC23-036C-DDB0-565A87923F16}"/>
              </a:ext>
            </a:extLst>
          </p:cNvPr>
          <p:cNvSpPr/>
          <p:nvPr/>
        </p:nvSpPr>
        <p:spPr>
          <a:xfrm>
            <a:off x="963560" y="2958179"/>
            <a:ext cx="4764320" cy="1069343"/>
          </a:xfrm>
          <a:prstGeom prst="wedgeRoundRectCallout">
            <a:avLst>
              <a:gd name="adj1" fmla="val -54539"/>
              <a:gd name="adj2" fmla="val 1041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7B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Can you pass me the book?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8527053-E73F-E75E-1324-666F1306CD00}"/>
              </a:ext>
            </a:extLst>
          </p:cNvPr>
          <p:cNvSpPr/>
          <p:nvPr/>
        </p:nvSpPr>
        <p:spPr>
          <a:xfrm>
            <a:off x="6413680" y="3722335"/>
            <a:ext cx="4764320" cy="1069343"/>
          </a:xfrm>
          <a:prstGeom prst="wedgeRoundRectCallout">
            <a:avLst>
              <a:gd name="adj1" fmla="val 55499"/>
              <a:gd name="adj2" fmla="val 1241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43100" indent="-1943100"/>
            <a:r>
              <a:rPr lang="en-US" sz="4000" dirty="0">
                <a:solidFill>
                  <a:srgbClr val="0087B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Sorry?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49A83E1-3D37-AC9B-A9CF-F4D562ED4247}"/>
              </a:ext>
            </a:extLst>
          </p:cNvPr>
          <p:cNvSpPr/>
          <p:nvPr/>
        </p:nvSpPr>
        <p:spPr>
          <a:xfrm>
            <a:off x="963560" y="4791678"/>
            <a:ext cx="4764320" cy="1069343"/>
          </a:xfrm>
          <a:prstGeom prst="wedgeRoundRectCallout">
            <a:avLst>
              <a:gd name="adj1" fmla="val -55818"/>
              <a:gd name="adj2" fmla="val 955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7B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Can you pass me the book, please?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07B5AA76-2EEC-6F02-5842-D495BEA5648B}"/>
              </a:ext>
            </a:extLst>
          </p:cNvPr>
          <p:cNvSpPr/>
          <p:nvPr/>
        </p:nvSpPr>
        <p:spPr>
          <a:xfrm>
            <a:off x="6831564" y="2687606"/>
            <a:ext cx="4552716" cy="951932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6" y="0"/>
                </a:lnTo>
                <a:lnTo>
                  <a:pt x="4552716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dial 2">
            <a:hlinkClick r:id="" action="ppaction://media"/>
            <a:extLst>
              <a:ext uri="{FF2B5EF4-FFF2-40B4-BE49-F238E27FC236}">
                <a16:creationId xmlns:a16="http://schemas.microsoft.com/office/drawing/2014/main" id="{413A0962-CA59-B002-6D69-604888B043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997.958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8260" y="-1238028"/>
            <a:ext cx="980039" cy="9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5078</TotalTime>
  <Words>1149</Words>
  <Application>Microsoft Office PowerPoint</Application>
  <PresentationFormat>Widescreen</PresentationFormat>
  <Paragraphs>128</Paragraphs>
  <Slides>23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STXinwei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Duyên Lương</cp:lastModifiedBy>
  <cp:revision>230</cp:revision>
  <dcterms:created xsi:type="dcterms:W3CDTF">2020-12-09T02:04:09Z</dcterms:created>
  <dcterms:modified xsi:type="dcterms:W3CDTF">2025-08-18T10:22:08Z</dcterms:modified>
</cp:coreProperties>
</file>