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301" r:id="rId3"/>
    <p:sldId id="306" r:id="rId4"/>
    <p:sldId id="345" r:id="rId5"/>
    <p:sldId id="305" r:id="rId6"/>
    <p:sldId id="310" r:id="rId7"/>
    <p:sldId id="346" r:id="rId8"/>
    <p:sldId id="350" r:id="rId9"/>
    <p:sldId id="348" r:id="rId10"/>
    <p:sldId id="351" r:id="rId11"/>
    <p:sldId id="349" r:id="rId12"/>
    <p:sldId id="315" r:id="rId13"/>
    <p:sldId id="336" r:id="rId14"/>
    <p:sldId id="352" r:id="rId15"/>
    <p:sldId id="3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4C0"/>
    <a:srgbClr val="FDD49B"/>
    <a:srgbClr val="DAE1E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0790" autoAdjust="0"/>
  </p:normalViewPr>
  <p:slideViewPr>
    <p:cSldViewPr snapToGrid="0">
      <p:cViewPr varScale="1">
        <p:scale>
          <a:sx n="51" d="100"/>
          <a:sy n="51" d="100"/>
        </p:scale>
        <p:origin x="1140" y="40"/>
      </p:cViewPr>
      <p:guideLst>
        <p:guide orient="horz" pos="2184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https://www.shutterstock.com/image-vector/men-work-computer-workplace-talk-illustration-1256154682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6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3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https://www.shutterstock.com/image-vector/cute-girl-kid-boy-talking-each-1905081079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9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https://www.shutterstock.com/image-vector/speaking-people-chat-icon-stock-vector-1172839960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2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https://www.shutterstock.com/image-vector/woman-headhunter-icon-cartoon-vector-web-1853283415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17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5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638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6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798338" y="-14816"/>
            <a:ext cx="162466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1800" b="1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800" b="1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3847" y="2645692"/>
            <a:ext cx="6596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Unit 2: School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>
                <a:solidFill>
                  <a:srgbClr val="00B050"/>
                </a:solidFill>
              </a:rPr>
              <a:t>Lesson 2.3</a:t>
            </a:r>
            <a:r>
              <a:rPr lang="en-US" sz="3200" b="1" dirty="0">
                <a:solidFill>
                  <a:srgbClr val="00B050"/>
                </a:solidFill>
              </a:rPr>
              <a:t>: Pronunciation and Speaking.</a:t>
            </a:r>
            <a:endParaRPr lang="en-US" sz="3200" dirty="0"/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Student’s book - Page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19.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555"/>
            <a:ext cx="2883869" cy="845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8" y="2269547"/>
            <a:ext cx="12004222" cy="4098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870" y="330555"/>
            <a:ext cx="9574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</a:rPr>
              <a:t>Base on the same activities you and your partner like doing, decide on one club to join.</a:t>
            </a:r>
          </a:p>
        </p:txBody>
      </p:sp>
    </p:spTree>
    <p:extLst>
      <p:ext uri="{BB962C8B-B14F-4D97-AF65-F5344CB8AC3E}">
        <p14:creationId xmlns:p14="http://schemas.microsoft.com/office/powerpoint/2010/main" val="295112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555"/>
            <a:ext cx="2883869" cy="845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75656"/>
            <a:ext cx="12055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B050"/>
                </a:solidFill>
              </a:rPr>
              <a:t>Join another pair. Which club do most people want to join?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6960637" y="2761861"/>
            <a:ext cx="4851918" cy="2220686"/>
          </a:xfrm>
          <a:prstGeom prst="wedgeEllipseCallout">
            <a:avLst>
              <a:gd name="adj1" fmla="val -52890"/>
              <a:gd name="adj2" fmla="val 6091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17837" y="3303035"/>
            <a:ext cx="3937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Our group wants to join…</a:t>
            </a:r>
          </a:p>
        </p:txBody>
      </p:sp>
    </p:spTree>
    <p:extLst>
      <p:ext uri="{BB962C8B-B14F-4D97-AF65-F5344CB8AC3E}">
        <p14:creationId xmlns:p14="http://schemas.microsoft.com/office/powerpoint/2010/main" val="172924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olidation Là Gì - Nghĩa Của Từ Consolidation Trong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457200"/>
            <a:ext cx="7734300" cy="60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7036961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90" y="541175"/>
            <a:ext cx="1087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Pronunciation.                    </a:t>
            </a:r>
            <a:r>
              <a:rPr lang="en-US" sz="3600" b="1" i="1" dirty="0">
                <a:solidFill>
                  <a:srgbClr val="00B050"/>
                </a:solidFill>
              </a:rPr>
              <a:t>Intonation</a:t>
            </a:r>
            <a:r>
              <a:rPr lang="en-US" sz="3600" b="1" i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886" y="1884784"/>
            <a:ext cx="10412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i="1" dirty="0"/>
              <a:t>Intonation for positive answers and negative answers.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9212" y="3434247"/>
            <a:ext cx="996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 you like playing basketball?</a:t>
            </a:r>
          </a:p>
        </p:txBody>
      </p:sp>
      <p:sp>
        <p:nvSpPr>
          <p:cNvPr id="9" name="Rectangle 8"/>
          <p:cNvSpPr/>
          <p:nvPr/>
        </p:nvSpPr>
        <p:spPr>
          <a:xfrm>
            <a:off x="3669881" y="4502978"/>
            <a:ext cx="1712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Yes, I do</a:t>
            </a:r>
          </a:p>
        </p:txBody>
      </p:sp>
      <p:sp>
        <p:nvSpPr>
          <p:cNvPr id="10" name="Curved Up Arrow 9"/>
          <p:cNvSpPr/>
          <p:nvPr/>
        </p:nvSpPr>
        <p:spPr>
          <a:xfrm>
            <a:off x="4214109" y="4250751"/>
            <a:ext cx="1168613" cy="289742"/>
          </a:xfrm>
          <a:prstGeom prst="curvedUpArrow">
            <a:avLst>
              <a:gd name="adj1" fmla="val 25000"/>
              <a:gd name="adj2" fmla="val 116895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5705879" y="5287539"/>
            <a:ext cx="1380930" cy="430522"/>
          </a:xfrm>
          <a:prstGeom prst="curvedDownArrow">
            <a:avLst>
              <a:gd name="adj1" fmla="val 25000"/>
              <a:gd name="adj2" fmla="val 50000"/>
              <a:gd name="adj3" fmla="val 4922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67417" y="5586446"/>
            <a:ext cx="2156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No, I don’t</a:t>
            </a:r>
          </a:p>
        </p:txBody>
      </p:sp>
    </p:spTree>
    <p:extLst>
      <p:ext uri="{BB962C8B-B14F-4D97-AF65-F5344CB8AC3E}">
        <p14:creationId xmlns:p14="http://schemas.microsoft.com/office/powerpoint/2010/main" val="109839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207"/>
            <a:ext cx="130255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Pronunciation.   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FF0000"/>
                </a:solidFill>
              </a:rPr>
              <a:t>	Work in pairs. </a:t>
            </a:r>
            <a:r>
              <a:rPr lang="en-US" sz="3600" b="1" i="1" dirty="0">
                <a:solidFill>
                  <a:srgbClr val="00B050"/>
                </a:solidFill>
              </a:rPr>
              <a:t>Ask a partner and check your partner’s pronunciation.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507" y="3014530"/>
            <a:ext cx="10618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b="1" dirty="0"/>
              <a:t>Do you like playing basketball?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b="1" dirty="0"/>
              <a:t>Do you like learning science?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b="1" dirty="0"/>
              <a:t>Do you like going out with your friends?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b="1" dirty="0"/>
              <a:t>Do you like acting?  </a:t>
            </a:r>
          </a:p>
        </p:txBody>
      </p:sp>
    </p:spTree>
    <p:extLst>
      <p:ext uri="{BB962C8B-B14F-4D97-AF65-F5344CB8AC3E}">
        <p14:creationId xmlns:p14="http://schemas.microsoft.com/office/powerpoint/2010/main" val="23251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820" y="1646758"/>
            <a:ext cx="1142378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Review the vocabulary and grammar notes in </a:t>
            </a:r>
            <a:r>
              <a:rPr lang="en-US" sz="3600" b="1" i="1" dirty="0" err="1"/>
              <a:t>Tiếng</a:t>
            </a:r>
            <a:r>
              <a:rPr lang="en-US" sz="3600" b="1" i="1" dirty="0"/>
              <a:t> </a:t>
            </a:r>
            <a:r>
              <a:rPr lang="en-US" sz="3600" b="1" i="1" dirty="0" err="1"/>
              <a:t>Anh</a:t>
            </a:r>
            <a:r>
              <a:rPr lang="en-US" sz="3600" b="1" i="1" dirty="0"/>
              <a:t> 6 </a:t>
            </a:r>
            <a:r>
              <a:rPr lang="en-US" sz="3600" b="1" i="1" dirty="0" err="1"/>
              <a:t>i</a:t>
            </a:r>
            <a:r>
              <a:rPr lang="en-US" sz="3600" b="1" i="1" dirty="0"/>
              <a:t>-Learn Smart World Notebook</a:t>
            </a:r>
            <a:r>
              <a:rPr lang="en-US" sz="3600" i="1" dirty="0"/>
              <a:t> </a:t>
            </a:r>
            <a:r>
              <a:rPr lang="en-US" sz="3600" i="1" u="sng" dirty="0"/>
              <a:t>(pages 10 &amp; 11)</a:t>
            </a:r>
            <a:r>
              <a:rPr lang="en-US" sz="3600" i="1" dirty="0"/>
              <a:t>.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Play the consolation games in </a:t>
            </a:r>
            <a:r>
              <a:rPr lang="en-US" sz="3600" b="1" i="1" dirty="0" err="1"/>
              <a:t>Tiếng</a:t>
            </a:r>
            <a:r>
              <a:rPr lang="en-US" sz="3600" b="1" i="1" dirty="0"/>
              <a:t> </a:t>
            </a:r>
            <a:r>
              <a:rPr lang="en-US" sz="3600" b="1" i="1" dirty="0" err="1"/>
              <a:t>Anh</a:t>
            </a:r>
            <a:r>
              <a:rPr lang="en-US" sz="3600" b="1" i="1" dirty="0"/>
              <a:t> 6 </a:t>
            </a:r>
            <a:r>
              <a:rPr lang="en-US" sz="3600" b="1" i="1" dirty="0" err="1"/>
              <a:t>i</a:t>
            </a:r>
            <a:r>
              <a:rPr lang="en-US" sz="3600" b="1" i="1" dirty="0"/>
              <a:t>-Learn Smart World DHA App</a:t>
            </a:r>
            <a:r>
              <a:rPr lang="en-US" sz="3600" i="1" dirty="0"/>
              <a:t> on </a:t>
            </a:r>
            <a:r>
              <a:rPr lang="en-US" sz="3600" i="1" u="sng" dirty="0">
                <a:hlinkClick r:id="rId3"/>
              </a:rPr>
              <a:t>www.eduhome.com.vn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Prepare the next lesson (page 20- SB).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496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Speaking. </a:t>
            </a:r>
            <a:r>
              <a:rPr lang="en-US" sz="4400" b="1" i="1" dirty="0">
                <a:solidFill>
                  <a:srgbClr val="00B050"/>
                </a:solidFill>
              </a:rPr>
              <a:t>Interview a partner.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92898"/>
            <a:ext cx="12428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/>
              <a:t>What’s your name? </a:t>
            </a:r>
          </a:p>
          <a:p>
            <a:pPr marL="742950" indent="-742950">
              <a:buAutoNum type="arabicPeriod"/>
            </a:pPr>
            <a:r>
              <a:rPr lang="en-US" sz="3600" dirty="0"/>
              <a:t>How many clubs are there in your school? What are they?</a:t>
            </a:r>
          </a:p>
          <a:p>
            <a:pPr marL="742950" indent="-742950">
              <a:buAutoNum type="arabicPeriod"/>
            </a:pPr>
            <a:r>
              <a:rPr lang="en-US" sz="3600" dirty="0"/>
              <a:t>Which one is your favorite?</a:t>
            </a:r>
          </a:p>
          <a:p>
            <a:pPr marL="742950" indent="-742950">
              <a:buAutoNum type="arabicPeriod"/>
            </a:pPr>
            <a:r>
              <a:rPr lang="en-US" sz="3600" dirty="0"/>
              <a:t>What do you like doing in your free time?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771" y="3363685"/>
            <a:ext cx="2886755" cy="28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78190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099"/>
            <a:ext cx="11986728" cy="38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05" y="717650"/>
            <a:ext cx="3751621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405" y="1632050"/>
            <a:ext cx="1201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Listen to the sentences and focus on how the intonation goes up  then down.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9212" y="3434247"/>
            <a:ext cx="996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 you like playing basketball?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69881" y="4502978"/>
            <a:ext cx="1712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Yes, I do</a:t>
            </a:r>
          </a:p>
        </p:txBody>
      </p:sp>
      <p:sp>
        <p:nvSpPr>
          <p:cNvPr id="81" name="Curved Up Arrow 80"/>
          <p:cNvSpPr/>
          <p:nvPr/>
        </p:nvSpPr>
        <p:spPr>
          <a:xfrm>
            <a:off x="4214109" y="4250751"/>
            <a:ext cx="1168613" cy="289742"/>
          </a:xfrm>
          <a:prstGeom prst="curvedUpArrow">
            <a:avLst>
              <a:gd name="adj1" fmla="val 25000"/>
              <a:gd name="adj2" fmla="val 116895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Curved Down Arrow 82"/>
          <p:cNvSpPr/>
          <p:nvPr/>
        </p:nvSpPr>
        <p:spPr>
          <a:xfrm>
            <a:off x="5705879" y="5287539"/>
            <a:ext cx="1380930" cy="430522"/>
          </a:xfrm>
          <a:prstGeom prst="curvedDownArrow">
            <a:avLst>
              <a:gd name="adj1" fmla="val 25000"/>
              <a:gd name="adj2" fmla="val 50000"/>
              <a:gd name="adj3" fmla="val 4922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08491" y="3189429"/>
            <a:ext cx="336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Practice.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67417" y="5586446"/>
            <a:ext cx="2156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No, I don’t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290" y="505351"/>
            <a:ext cx="1294863" cy="1126699"/>
          </a:xfrm>
          <a:prstGeom prst="rect">
            <a:avLst/>
          </a:prstGeom>
        </p:spPr>
      </p:pic>
      <p:pic>
        <p:nvPicPr>
          <p:cNvPr id="3" name="CD1-TRACK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22220" y="62484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45436" y="768572"/>
            <a:ext cx="4814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Click here to play the audio</a:t>
            </a:r>
          </a:p>
        </p:txBody>
      </p:sp>
    </p:spTree>
    <p:extLst>
      <p:ext uri="{BB962C8B-B14F-4D97-AF65-F5344CB8AC3E}">
        <p14:creationId xmlns:p14="http://schemas.microsoft.com/office/powerpoint/2010/main" val="243639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46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/>
      <p:bldP spid="81" grpId="0" animBg="1"/>
      <p:bldP spid="83" grpId="0" animBg="1"/>
      <p:bldP spid="8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3087"/>
            <a:ext cx="3751621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547" y="1566869"/>
            <a:ext cx="1117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</a:rPr>
              <a:t>Listen and cross out the one with the wrong intonation.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9347" y="4181084"/>
            <a:ext cx="979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Yes, I 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833" y="2970245"/>
            <a:ext cx="979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 you like reading?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9346" y="5068757"/>
            <a:ext cx="979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No, I don’t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756" y="491841"/>
            <a:ext cx="1191662" cy="9963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45436" y="768572"/>
            <a:ext cx="4814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Click here to play the audio</a:t>
            </a:r>
          </a:p>
        </p:txBody>
      </p:sp>
      <p:pic>
        <p:nvPicPr>
          <p:cNvPr id="4" name="CD1-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3404" y="7167269"/>
            <a:ext cx="609600" cy="609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75810" y="4504249"/>
            <a:ext cx="22777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087"/>
            <a:ext cx="3751621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492897"/>
            <a:ext cx="1198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</a:rPr>
              <a:t>Read the sentences with the correct intonation to a partner.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9347" y="4181084"/>
            <a:ext cx="979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Yes, I do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4833" y="2970245"/>
            <a:ext cx="979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 you like reading?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9346" y="5068757"/>
            <a:ext cx="979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No, I don’t</a:t>
            </a:r>
          </a:p>
        </p:txBody>
      </p:sp>
    </p:spTree>
    <p:extLst>
      <p:ext uri="{BB962C8B-B14F-4D97-AF65-F5344CB8AC3E}">
        <p14:creationId xmlns:p14="http://schemas.microsoft.com/office/powerpoint/2010/main" val="2409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726"/>
            <a:ext cx="3199235" cy="7382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9349"/>
            <a:ext cx="5811864" cy="5052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340" y="1379349"/>
            <a:ext cx="6123684" cy="505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5249" y="516236"/>
            <a:ext cx="9726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B050"/>
                </a:solidFill>
              </a:rPr>
              <a:t>Practice the conversation. Swap the roles and repeat.</a:t>
            </a:r>
          </a:p>
        </p:txBody>
      </p:sp>
    </p:spTree>
    <p:extLst>
      <p:ext uri="{BB962C8B-B14F-4D97-AF65-F5344CB8AC3E}">
        <p14:creationId xmlns:p14="http://schemas.microsoft.com/office/powerpoint/2010/main" val="234986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726"/>
            <a:ext cx="3199235" cy="738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9235" y="408702"/>
            <a:ext cx="885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Work in pairs. </a:t>
            </a:r>
            <a:r>
              <a:rPr lang="en-US" sz="3600" b="1" i="1" dirty="0">
                <a:solidFill>
                  <a:srgbClr val="00B050"/>
                </a:solidFill>
              </a:rPr>
              <a:t>Practice with your own ideas.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0" y="2071396"/>
            <a:ext cx="3582955" cy="1939880"/>
          </a:xfrm>
          <a:prstGeom prst="wedgeRectCallout">
            <a:avLst>
              <a:gd name="adj1" fmla="val 64973"/>
              <a:gd name="adj2" fmla="val 6433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256950"/>
            <a:ext cx="3396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Which club do you want to sign up for?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214508" y="1879713"/>
            <a:ext cx="4836368" cy="2131563"/>
          </a:xfrm>
          <a:prstGeom prst="wedgeRoundRectCallout">
            <a:avLst>
              <a:gd name="adj1" fmla="val -56632"/>
              <a:gd name="adj2" fmla="val 58998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44772" y="2737215"/>
            <a:ext cx="435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Hmm,  don’t know.</a:t>
            </a:r>
          </a:p>
        </p:txBody>
      </p:sp>
    </p:spTree>
    <p:extLst>
      <p:ext uri="{BB962C8B-B14F-4D97-AF65-F5344CB8AC3E}">
        <p14:creationId xmlns:p14="http://schemas.microsoft.com/office/powerpoint/2010/main" val="224642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555"/>
            <a:ext cx="2883869" cy="8451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2429" y="330555"/>
            <a:ext cx="863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</a:rPr>
              <a:t>Let’s join the club.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124" y="1340069"/>
            <a:ext cx="1147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B050"/>
                </a:solidFill>
              </a:rPr>
              <a:t>You want to sign up for some clubs next year.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124" y="2455855"/>
            <a:ext cx="1147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B050"/>
                </a:solidFill>
              </a:rPr>
              <a:t>Ask your partner what activities your partner likes doing.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123" y="3558709"/>
            <a:ext cx="1147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B050"/>
                </a:solidFill>
              </a:rPr>
              <a:t>Note down the same activities you and your partner like doing. </a:t>
            </a:r>
          </a:p>
        </p:txBody>
      </p:sp>
    </p:spTree>
    <p:extLst>
      <p:ext uri="{BB962C8B-B14F-4D97-AF65-F5344CB8AC3E}">
        <p14:creationId xmlns:p14="http://schemas.microsoft.com/office/powerpoint/2010/main" val="62100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6185</TotalTime>
  <Words>427</Words>
  <Application>Microsoft Office PowerPoint</Application>
  <PresentationFormat>Widescreen</PresentationFormat>
  <Paragraphs>60</Paragraphs>
  <Slides>15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Chi Trang</cp:lastModifiedBy>
  <cp:revision>330</cp:revision>
  <dcterms:created xsi:type="dcterms:W3CDTF">2020-12-08T03:17:05Z</dcterms:created>
  <dcterms:modified xsi:type="dcterms:W3CDTF">2025-10-24T23:22:57Z</dcterms:modified>
</cp:coreProperties>
</file>