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sldIdLst>
    <p:sldId id="268" r:id="rId2"/>
    <p:sldId id="277" r:id="rId3"/>
    <p:sldId id="269" r:id="rId4"/>
    <p:sldId id="270" r:id="rId5"/>
    <p:sldId id="278" r:id="rId6"/>
    <p:sldId id="271" r:id="rId7"/>
    <p:sldId id="279" r:id="rId8"/>
    <p:sldId id="284" r:id="rId9"/>
    <p:sldId id="272" r:id="rId10"/>
    <p:sldId id="273" r:id="rId11"/>
    <p:sldId id="280" r:id="rId12"/>
    <p:sldId id="281" r:id="rId13"/>
    <p:sldId id="282" r:id="rId14"/>
    <p:sldId id="274" r:id="rId15"/>
    <p:sldId id="283" r:id="rId16"/>
    <p:sldId id="275"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9"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23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43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989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04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13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82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240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12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754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3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80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1537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6021" y="2019714"/>
            <a:ext cx="905453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ĐỌC MỞ RỘNG THEO THỂ LOẠI</a:t>
            </a:r>
            <a:endPar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486004" y="3214002"/>
            <a:ext cx="11051177" cy="2463367"/>
          </a:xfrm>
          <a:prstGeom prst="rect">
            <a:avLst/>
          </a:prstGeom>
          <a:solidFill>
            <a:schemeClr val="accent6">
              <a:lumMod val="40000"/>
              <a:lumOff val="6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TRUYỆN CỔ TÍCH: NON-BU VÀ </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cs typeface="Times New Roman" panose="02020603050405020304" pitchFamily="18" charset="0"/>
              </a:rPr>
              <a:t>HENG - BU</a:t>
            </a: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pt-BR"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a:t>
            </a:r>
            <a:r>
              <a:rPr kumimoji="0" lang="pt-BR" sz="4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 tích Hàn Quốc)</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4940103" y="1240924"/>
            <a:ext cx="2142978"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TIẾT 23</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7620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que 7"/>
          <p:cNvSpPr/>
          <p:nvPr/>
        </p:nvSpPr>
        <p:spPr>
          <a:xfrm>
            <a:off x="171881" y="1027771"/>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ounded Rectangle 3"/>
          <p:cNvSpPr/>
          <p:nvPr/>
        </p:nvSpPr>
        <p:spPr>
          <a:xfrm>
            <a:off x="670540" y="2090055"/>
            <a:ext cx="11315134" cy="4493623"/>
          </a:xfrm>
          <a:prstGeom prst="roundRect">
            <a:avLst/>
          </a:prstGeom>
          <a:blipFill>
            <a:blip r:embed="rId2"/>
            <a:tile tx="0" ty="0" sx="100000" sy="100000" flip="none" algn="tl"/>
          </a:blip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vi-VN" sz="48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 vật chính trong truyện cổ tích thường là kể về cuộc đời của một số kiểu nhân vật bất hạnh, nhưng đều người hiền lành, tốt bụng, dũng cảm, thật thà (Heng-bu)</a:t>
            </a:r>
            <a:endParaRPr kumimoji="0" lang="en-US" sz="4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Plaque 8"/>
          <p:cNvSpPr/>
          <p:nvPr/>
        </p:nvSpPr>
        <p:spPr>
          <a:xfrm>
            <a:off x="171880" y="158043"/>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lang="en-US" sz="4000" b="1" noProof="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709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78302" y="2090055"/>
            <a:ext cx="11563643" cy="4493623"/>
          </a:xfrm>
          <a:prstGeom prst="roundRect">
            <a:avLst/>
          </a:prstGeom>
          <a:blipFill>
            <a:blip r:embed="rId2"/>
            <a:tile tx="0" ty="0" sx="100000" sy="100000" flip="none" algn="tl"/>
          </a:blip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vi-VN" sz="44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a:t>
            </a:r>
            <a:r>
              <a:rPr kumimoji="0" lang="vi-VN"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 hiện nhân dân ta luôn có ước muốn trong cuộc sống cái thiện luôn chiến thắng cái ác, ác giả ác báo</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Heng-bu</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tốt</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bụng</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giàu</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hạnh</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phúc</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Non-</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ích</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kỉ</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ác</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báo</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Plaque 4"/>
          <p:cNvSpPr/>
          <p:nvPr/>
        </p:nvSpPr>
        <p:spPr>
          <a:xfrm>
            <a:off x="171881" y="1027771"/>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Plaque 5"/>
          <p:cNvSpPr/>
          <p:nvPr/>
        </p:nvSpPr>
        <p:spPr>
          <a:xfrm>
            <a:off x="171880" y="158043"/>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lang="en-US" sz="4000" b="1" noProof="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058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07868" y="1850905"/>
            <a:ext cx="11884132" cy="4493623"/>
          </a:xfrm>
          <a:prstGeom prst="roundRect">
            <a:avLst/>
          </a:prstGeom>
          <a:blipFill>
            <a:blip r:embed="rId2"/>
            <a:tile tx="0" ty="0" sx="100000" sy="100000" flip="none" algn="tl"/>
          </a:blip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4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 gửi gắm niềm tin, ước mơ của nhân dân, </a:t>
            </a:r>
            <a:r>
              <a:rPr kumimoji="0" lang="vi-VN" sz="4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cổ tích lúc nào cũng có kết thúc là cái thiện luôn luôn chiến thắng cái ác.</a:t>
            </a:r>
            <a:endParaRPr kumimoji="0" lang="en-US" sz="4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Plaque 4"/>
          <p:cNvSpPr/>
          <p:nvPr/>
        </p:nvSpPr>
        <p:spPr>
          <a:xfrm>
            <a:off x="171881" y="1027771"/>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Plaque 5"/>
          <p:cNvSpPr/>
          <p:nvPr/>
        </p:nvSpPr>
        <p:spPr>
          <a:xfrm>
            <a:off x="171880" y="158043"/>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lang="en-US" sz="4000" b="1" noProof="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674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28152" y="501139"/>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lang="en-US" sz="4800" b="1" noProof="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laque 7"/>
          <p:cNvSpPr/>
          <p:nvPr/>
        </p:nvSpPr>
        <p:spPr>
          <a:xfrm>
            <a:off x="439167" y="1617609"/>
            <a:ext cx="462872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Plaque 3"/>
          <p:cNvSpPr/>
          <p:nvPr/>
        </p:nvSpPr>
        <p:spPr>
          <a:xfrm>
            <a:off x="439167" y="3052514"/>
            <a:ext cx="6566544"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Plaque 4"/>
          <p:cNvSpPr/>
          <p:nvPr/>
        </p:nvSpPr>
        <p:spPr>
          <a:xfrm>
            <a:off x="439167" y="4766428"/>
            <a:ext cx="6566544"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4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5072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1071" y="154746"/>
            <a:ext cx="11830929" cy="6457070"/>
            <a:chOff x="3651266" y="1755629"/>
            <a:chExt cx="7434684" cy="4016460"/>
          </a:xfrm>
        </p:grpSpPr>
        <p:sp>
          <p:nvSpPr>
            <p:cNvPr id="4" name="Freeform 3"/>
            <p:cNvSpPr/>
            <p:nvPr/>
          </p:nvSpPr>
          <p:spPr>
            <a:xfrm>
              <a:off x="3651266" y="1755629"/>
              <a:ext cx="3692509" cy="907914"/>
            </a:xfrm>
            <a:custGeom>
              <a:avLst/>
              <a:gdLst>
                <a:gd name="connsiteX0" fmla="*/ 0 w 2083593"/>
                <a:gd name="connsiteY0" fmla="*/ 104180 h 1041796"/>
                <a:gd name="connsiteX1" fmla="*/ 104180 w 2083593"/>
                <a:gd name="connsiteY1" fmla="*/ 0 h 1041796"/>
                <a:gd name="connsiteX2" fmla="*/ 1979413 w 2083593"/>
                <a:gd name="connsiteY2" fmla="*/ 0 h 1041796"/>
                <a:gd name="connsiteX3" fmla="*/ 2083593 w 2083593"/>
                <a:gd name="connsiteY3" fmla="*/ 104180 h 1041796"/>
                <a:gd name="connsiteX4" fmla="*/ 2083593 w 2083593"/>
                <a:gd name="connsiteY4" fmla="*/ 937616 h 1041796"/>
                <a:gd name="connsiteX5" fmla="*/ 1979413 w 2083593"/>
                <a:gd name="connsiteY5" fmla="*/ 1041796 h 1041796"/>
                <a:gd name="connsiteX6" fmla="*/ 104180 w 2083593"/>
                <a:gd name="connsiteY6" fmla="*/ 1041796 h 1041796"/>
                <a:gd name="connsiteX7" fmla="*/ 0 w 2083593"/>
                <a:gd name="connsiteY7" fmla="*/ 937616 h 1041796"/>
                <a:gd name="connsiteX8" fmla="*/ 0 w 2083593"/>
                <a:gd name="connsiteY8" fmla="*/ 104180 h 104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593" h="1041796">
                  <a:moveTo>
                    <a:pt x="0" y="104180"/>
                  </a:moveTo>
                  <a:cubicBezTo>
                    <a:pt x="0" y="46643"/>
                    <a:pt x="46643" y="0"/>
                    <a:pt x="104180" y="0"/>
                  </a:cubicBezTo>
                  <a:lnTo>
                    <a:pt x="1979413" y="0"/>
                  </a:lnTo>
                  <a:cubicBezTo>
                    <a:pt x="2036950" y="0"/>
                    <a:pt x="2083593" y="46643"/>
                    <a:pt x="2083593" y="104180"/>
                  </a:cubicBezTo>
                  <a:lnTo>
                    <a:pt x="2083593" y="937616"/>
                  </a:lnTo>
                  <a:cubicBezTo>
                    <a:pt x="2083593" y="995153"/>
                    <a:pt x="2036950" y="1041796"/>
                    <a:pt x="1979413" y="1041796"/>
                  </a:cubicBezTo>
                  <a:lnTo>
                    <a:pt x="104180" y="1041796"/>
                  </a:lnTo>
                  <a:cubicBezTo>
                    <a:pt x="46643" y="1041796"/>
                    <a:pt x="0" y="995153"/>
                    <a:pt x="0" y="937616"/>
                  </a:cubicBezTo>
                  <a:lnTo>
                    <a:pt x="0" y="104180"/>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83" tIns="73693" rIns="95283" bIns="73693"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rút</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ra.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reeform 5"/>
            <p:cNvSpPr/>
            <p:nvPr/>
          </p:nvSpPr>
          <p:spPr>
            <a:xfrm>
              <a:off x="4188238" y="2652877"/>
              <a:ext cx="208359" cy="853794"/>
            </a:xfrm>
            <a:custGeom>
              <a:avLst/>
              <a:gdLst/>
              <a:ahLst/>
              <a:cxnLst/>
              <a:rect l="0" t="0" r="0" b="0"/>
              <a:pathLst>
                <a:path>
                  <a:moveTo>
                    <a:pt x="0" y="0"/>
                  </a:moveTo>
                  <a:lnTo>
                    <a:pt x="0" y="853794"/>
                  </a:lnTo>
                  <a:lnTo>
                    <a:pt x="208359" y="85379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4396598" y="2913326"/>
              <a:ext cx="4926715" cy="1186689"/>
            </a:xfrm>
            <a:custGeom>
              <a:avLst/>
              <a:gdLst>
                <a:gd name="connsiteX0" fmla="*/ 0 w 4926715"/>
                <a:gd name="connsiteY0" fmla="*/ 118669 h 1186689"/>
                <a:gd name="connsiteX1" fmla="*/ 118669 w 4926715"/>
                <a:gd name="connsiteY1" fmla="*/ 0 h 1186689"/>
                <a:gd name="connsiteX2" fmla="*/ 4808046 w 4926715"/>
                <a:gd name="connsiteY2" fmla="*/ 0 h 1186689"/>
                <a:gd name="connsiteX3" fmla="*/ 4926715 w 4926715"/>
                <a:gd name="connsiteY3" fmla="*/ 118669 h 1186689"/>
                <a:gd name="connsiteX4" fmla="*/ 4926715 w 4926715"/>
                <a:gd name="connsiteY4" fmla="*/ 1068020 h 1186689"/>
                <a:gd name="connsiteX5" fmla="*/ 4808046 w 4926715"/>
                <a:gd name="connsiteY5" fmla="*/ 1186689 h 1186689"/>
                <a:gd name="connsiteX6" fmla="*/ 118669 w 4926715"/>
                <a:gd name="connsiteY6" fmla="*/ 1186689 h 1186689"/>
                <a:gd name="connsiteX7" fmla="*/ 0 w 4926715"/>
                <a:gd name="connsiteY7" fmla="*/ 1068020 h 1186689"/>
                <a:gd name="connsiteX8" fmla="*/ 0 w 4926715"/>
                <a:gd name="connsiteY8" fmla="*/ 118669 h 11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6715" h="1186689">
                  <a:moveTo>
                    <a:pt x="0" y="118669"/>
                  </a:moveTo>
                  <a:cubicBezTo>
                    <a:pt x="0" y="53130"/>
                    <a:pt x="53130" y="0"/>
                    <a:pt x="118669" y="0"/>
                  </a:cubicBezTo>
                  <a:lnTo>
                    <a:pt x="4808046" y="0"/>
                  </a:lnTo>
                  <a:cubicBezTo>
                    <a:pt x="4873585" y="0"/>
                    <a:pt x="4926715" y="53130"/>
                    <a:pt x="4926715" y="118669"/>
                  </a:cubicBezTo>
                  <a:lnTo>
                    <a:pt x="4926715" y="1068020"/>
                  </a:lnTo>
                  <a:cubicBezTo>
                    <a:pt x="4926715" y="1133559"/>
                    <a:pt x="4873585" y="1186689"/>
                    <a:pt x="4808046" y="1186689"/>
                  </a:cubicBezTo>
                  <a:lnTo>
                    <a:pt x="118669" y="1186689"/>
                  </a:lnTo>
                  <a:cubicBezTo>
                    <a:pt x="53130" y="1186689"/>
                    <a:pt x="0" y="1133559"/>
                    <a:pt x="0" y="1068020"/>
                  </a:cubicBezTo>
                  <a:lnTo>
                    <a:pt x="0" y="118669"/>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717" tIns="75397" rIns="95717" bIns="75397"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Luôn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tốt</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giúp</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đỡ</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khó</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khăn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4188238" y="2652877"/>
              <a:ext cx="208359" cy="2413400"/>
            </a:xfrm>
            <a:custGeom>
              <a:avLst/>
              <a:gdLst/>
              <a:ahLst/>
              <a:cxnLst/>
              <a:rect l="0" t="0" r="0" b="0"/>
              <a:pathLst>
                <a:path>
                  <a:moveTo>
                    <a:pt x="0" y="0"/>
                  </a:moveTo>
                  <a:lnTo>
                    <a:pt x="0" y="2413400"/>
                  </a:lnTo>
                  <a:lnTo>
                    <a:pt x="208359" y="241340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3651266" y="4360465"/>
              <a:ext cx="7434684" cy="1411624"/>
            </a:xfrm>
            <a:custGeom>
              <a:avLst/>
              <a:gdLst>
                <a:gd name="connsiteX0" fmla="*/ 0 w 6689352"/>
                <a:gd name="connsiteY0" fmla="*/ 141162 h 1411624"/>
                <a:gd name="connsiteX1" fmla="*/ 141162 w 6689352"/>
                <a:gd name="connsiteY1" fmla="*/ 0 h 1411624"/>
                <a:gd name="connsiteX2" fmla="*/ 6548190 w 6689352"/>
                <a:gd name="connsiteY2" fmla="*/ 0 h 1411624"/>
                <a:gd name="connsiteX3" fmla="*/ 6689352 w 6689352"/>
                <a:gd name="connsiteY3" fmla="*/ 141162 h 1411624"/>
                <a:gd name="connsiteX4" fmla="*/ 6689352 w 6689352"/>
                <a:gd name="connsiteY4" fmla="*/ 1270462 h 1411624"/>
                <a:gd name="connsiteX5" fmla="*/ 6548190 w 6689352"/>
                <a:gd name="connsiteY5" fmla="*/ 1411624 h 1411624"/>
                <a:gd name="connsiteX6" fmla="*/ 141162 w 6689352"/>
                <a:gd name="connsiteY6" fmla="*/ 1411624 h 1411624"/>
                <a:gd name="connsiteX7" fmla="*/ 0 w 6689352"/>
                <a:gd name="connsiteY7" fmla="*/ 1270462 h 1411624"/>
                <a:gd name="connsiteX8" fmla="*/ 0 w 6689352"/>
                <a:gd name="connsiteY8" fmla="*/ 141162 h 141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9352" h="1411624">
                  <a:moveTo>
                    <a:pt x="0" y="141162"/>
                  </a:moveTo>
                  <a:cubicBezTo>
                    <a:pt x="0" y="63200"/>
                    <a:pt x="63200" y="0"/>
                    <a:pt x="141162" y="0"/>
                  </a:cubicBezTo>
                  <a:lnTo>
                    <a:pt x="6548190" y="0"/>
                  </a:lnTo>
                  <a:cubicBezTo>
                    <a:pt x="6626152" y="0"/>
                    <a:pt x="6689352" y="63200"/>
                    <a:pt x="6689352" y="141162"/>
                  </a:cubicBezTo>
                  <a:lnTo>
                    <a:pt x="6689352" y="1270462"/>
                  </a:lnTo>
                  <a:cubicBezTo>
                    <a:pt x="6689352" y="1348424"/>
                    <a:pt x="6626152" y="1411624"/>
                    <a:pt x="6548190" y="1411624"/>
                  </a:cubicBezTo>
                  <a:lnTo>
                    <a:pt x="141162" y="1411624"/>
                  </a:lnTo>
                  <a:cubicBezTo>
                    <a:pt x="63200" y="1411624"/>
                    <a:pt x="0" y="1348424"/>
                    <a:pt x="0" y="1270462"/>
                  </a:cubicBezTo>
                  <a:lnTo>
                    <a:pt x="0" y="14116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685" tIns="76905" rIns="94685" bIns="7690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thương</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sẻ</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giúp</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đỡ</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khác</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hiền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lành</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thiện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lương</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lam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chỉ</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lợi</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ích</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thân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77660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28152" y="501139"/>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lang="en-US" sz="4800" b="1" noProof="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Plaque 4"/>
          <p:cNvSpPr/>
          <p:nvPr/>
        </p:nvSpPr>
        <p:spPr>
          <a:xfrm>
            <a:off x="228152" y="1812212"/>
            <a:ext cx="6566544"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lang="en-US" sz="4800" b="1" noProof="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III. TỔNG KẾT</a:t>
            </a: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7819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292101" y="1295400"/>
            <a:ext cx="9785349" cy="1092200"/>
          </a:xfrm>
          <a:prstGeom prst="flowChartAlternateProcess">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phút</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Plaque 2"/>
          <p:cNvSpPr/>
          <p:nvPr/>
        </p:nvSpPr>
        <p:spPr>
          <a:xfrm>
            <a:off x="292101" y="156536"/>
            <a:ext cx="460647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4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ounded Rectangle 3"/>
          <p:cNvSpPr/>
          <p:nvPr/>
        </p:nvSpPr>
        <p:spPr>
          <a:xfrm>
            <a:off x="1584325" y="2922587"/>
            <a:ext cx="4411526" cy="325120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endParaRPr kumimoji="0" lang="en-US" sz="4000" b="1" i="1" u="none" strike="noStrike" kern="1200" cap="none" spc="0" normalizeH="0" baseline="0" noProof="0" dirty="0" smtClean="0">
              <a:ln>
                <a:noFill/>
              </a:ln>
              <a:solidFill>
                <a:srgbClr val="172103"/>
              </a:solidFill>
              <a:effectLst/>
              <a:uLnTx/>
              <a:uFillTx/>
              <a:latin typeface="Times New Roman" panose="02020603050405020304" pitchFamily="18" charset="0"/>
              <a:ea typeface="Times New Roman" panose="02020603050405020304" pitchFamily="18" charset="0"/>
              <a:cs typeface="+mn-cs"/>
            </a:endParaRPr>
          </a:p>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4400" b="1" i="1" u="none" strike="noStrike" kern="1200" cap="none" spc="0" normalizeH="0" baseline="0" noProof="0" dirty="0" err="1" smtClean="0">
                <a:ln>
                  <a:noFill/>
                </a:ln>
                <a:solidFill>
                  <a:srgbClr val="172103"/>
                </a:solidFill>
                <a:effectLst/>
                <a:uLnTx/>
                <a:uFillTx/>
                <a:latin typeface="Times New Roman" panose="02020603050405020304" pitchFamily="18" charset="0"/>
                <a:ea typeface="Times New Roman" panose="02020603050405020304" pitchFamily="18" charset="0"/>
              </a:rPr>
              <a:t>Câu</a:t>
            </a:r>
            <a:r>
              <a:rPr kumimoji="0" lang="en-US" sz="4400" b="1" i="1" u="none" strike="noStrike" kern="1200" cap="none" spc="0" normalizeH="0" baseline="0" noProof="0" dirty="0" smtClean="0">
                <a:ln>
                  <a:noFill/>
                </a:ln>
                <a:solidFill>
                  <a:srgbClr val="172103"/>
                </a:solidFill>
                <a:effectLst/>
                <a:uLnTx/>
                <a:uFillTx/>
                <a:latin typeface="Times New Roman" panose="02020603050405020304" pitchFamily="18" charset="0"/>
                <a:ea typeface="Times New Roman" panose="02020603050405020304" pitchFamily="18" charset="0"/>
              </a:rPr>
              <a:t> 1.</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Nét đặc sắc về nghệ thuật </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172103"/>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6353175" y="2922587"/>
            <a:ext cx="4254500" cy="325120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4400" b="1" i="1" u="none" strike="noStrike" kern="1200" cap="none" spc="0" normalizeH="0" baseline="0" noProof="0" dirty="0" err="1" smtClean="0">
                <a:ln>
                  <a:noFill/>
                </a:ln>
                <a:solidFill>
                  <a:srgbClr val="172103"/>
                </a:solidFill>
                <a:effectLst/>
                <a:uLnTx/>
                <a:uFillTx/>
                <a:latin typeface="Times New Roman" panose="02020603050405020304" pitchFamily="18" charset="0"/>
                <a:ea typeface="Times New Roman" panose="02020603050405020304" pitchFamily="18" charset="0"/>
                <a:cs typeface="+mn-cs"/>
              </a:rPr>
              <a:t>Câu</a:t>
            </a:r>
            <a:r>
              <a:rPr kumimoji="0" lang="en-US" sz="4400" b="1" i="1" u="none" strike="noStrike" kern="1200" cap="none" spc="0" normalizeH="0" baseline="0" noProof="0" dirty="0" smtClean="0">
                <a:ln>
                  <a:noFill/>
                </a:ln>
                <a:solidFill>
                  <a:srgbClr val="172103"/>
                </a:solidFill>
                <a:effectLst/>
                <a:uLnTx/>
                <a:uFillTx/>
                <a:latin typeface="Times New Roman" panose="02020603050405020304" pitchFamily="18" charset="0"/>
                <a:ea typeface="Times New Roman" panose="02020603050405020304" pitchFamily="18" charset="0"/>
                <a:cs typeface="+mn-cs"/>
              </a:rPr>
              <a:t> 2</a:t>
            </a:r>
            <a:r>
              <a:rPr kumimoji="0" lang="en-US" sz="44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Nêu ý nghĩa của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truyện</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44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Down Arrow 5"/>
          <p:cNvSpPr/>
          <p:nvPr/>
        </p:nvSpPr>
        <p:spPr>
          <a:xfrm>
            <a:off x="3206750" y="2496344"/>
            <a:ext cx="990600" cy="317500"/>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994650" y="2496344"/>
            <a:ext cx="990600" cy="317500"/>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10310989" y="221447"/>
            <a:ext cx="1540933" cy="1540933"/>
          </a:xfrm>
          <a:prstGeom prst="ellipse">
            <a:avLst/>
          </a:prstGeom>
          <a:ln>
            <a:noFill/>
          </a:ln>
          <a:effectLst>
            <a:softEdge rad="112500"/>
          </a:effectLst>
        </p:spPr>
      </p:pic>
    </p:spTree>
    <p:extLst>
      <p:ext uri="{BB962C8B-B14F-4D97-AF65-F5344CB8AC3E}">
        <p14:creationId xmlns:p14="http://schemas.microsoft.com/office/powerpoint/2010/main" val="207982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76800" y="1823775"/>
            <a:ext cx="7315200" cy="4894361"/>
          </a:xfrm>
          <a:prstGeom prst="roundRect">
            <a:avLst/>
          </a:prstGeom>
          <a:blipFill>
            <a:blip r:embed="rId2"/>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120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thắng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hiền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đáp</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xứng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trừng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52213" y="1934307"/>
            <a:ext cx="4089015" cy="4923693"/>
          </a:xfrm>
          <a:prstGeom prst="roundRect">
            <a:avLst/>
          </a:prstGeom>
          <a:blipFill>
            <a:blip r:embed="rId2"/>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hoang</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ảo</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Diamond 1"/>
          <p:cNvSpPr/>
          <p:nvPr/>
        </p:nvSpPr>
        <p:spPr>
          <a:xfrm>
            <a:off x="-11708" y="153740"/>
            <a:ext cx="6403449" cy="1280160"/>
          </a:xfrm>
          <a:prstGeom prst="diamond">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ea typeface="Times New Roman" panose="02020603050405020304" pitchFamily="18" charset="0"/>
              </a:rPr>
              <a:t>1</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Nghệ</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thuật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6391741" y="153740"/>
            <a:ext cx="5596901" cy="1237957"/>
          </a:xfrm>
          <a:prstGeom prst="diamond">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ea typeface="Times New Roman" panose="02020603050405020304" pitchFamily="18" charset="0"/>
              </a:rPr>
              <a:t>2</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Nội</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dung </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054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Callout 5"/>
          <p:cNvSpPr/>
          <p:nvPr/>
        </p:nvSpPr>
        <p:spPr>
          <a:xfrm>
            <a:off x="3640" y="1659988"/>
            <a:ext cx="3248301" cy="3531463"/>
          </a:xfrm>
          <a:prstGeom prst="rightArrowCallou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 y="2567188"/>
            <a:ext cx="1939882" cy="224676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VIDEO VỀ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ĐẤT NƯỚC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HÀN QUỐC</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2096086" y="1"/>
            <a:ext cx="9988063" cy="6858000"/>
          </a:xfrm>
          <a:prstGeom prst="rect">
            <a:avLst/>
          </a:prstGeom>
        </p:spPr>
      </p:pic>
      <p:pic>
        <p:nvPicPr>
          <p:cNvPr id="10" name="VĂN HÓA ĐẶC SẮC HÀN QUỐ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33712" y="343180"/>
            <a:ext cx="9326879" cy="5016611"/>
          </a:xfrm>
          <a:prstGeom prst="rect">
            <a:avLst/>
          </a:prstGeom>
        </p:spPr>
      </p:pic>
    </p:spTree>
    <p:extLst>
      <p:ext uri="{BB962C8B-B14F-4D97-AF65-F5344CB8AC3E}">
        <p14:creationId xmlns:p14="http://schemas.microsoft.com/office/powerpoint/2010/main" val="3569849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100000">
                <p:cTn id="7" fill="hold" display="0">
                  <p:stCondLst>
                    <p:cond delay="indefinite"/>
                  </p:st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191780" y="420121"/>
            <a:ext cx="6616983"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lang="en-US"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 HIỂU CHUNG</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191780" y="1350499"/>
            <a:ext cx="7385538"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1. </a:t>
            </a:r>
            <a:r>
              <a:rPr lang="en-US" sz="4800" b="1" dirty="0" err="1" smtClean="0">
                <a:solidFill>
                  <a:srgbClr val="FF0000"/>
                </a:solidFill>
                <a:latin typeface="Times New Roman" panose="02020603050405020304" pitchFamily="18" charset="0"/>
                <a:cs typeface="Times New Roman" panose="02020603050405020304" pitchFamily="18" charset="0"/>
              </a:rPr>
              <a:t>Thể</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loại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truyện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cổ</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tích</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1780" y="2411963"/>
            <a:ext cx="9275777" cy="3785652"/>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2. </a:t>
            </a:r>
            <a:r>
              <a:rPr lang="en-US" sz="4800" b="1" dirty="0" err="1" smtClean="0">
                <a:solidFill>
                  <a:srgbClr val="FF0000"/>
                </a:solidFill>
                <a:latin typeface="Times New Roman" panose="02020603050405020304" pitchFamily="18" charset="0"/>
                <a:cs typeface="Times New Roman" panose="02020603050405020304" pitchFamily="18" charset="0"/>
              </a:rPr>
              <a:t>Đọc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và</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tìm</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hiểu</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chú</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thích</a:t>
            </a:r>
            <a:endParaRPr lang="en-US" sz="4800" b="1" dirty="0" smtClean="0">
              <a:solidFill>
                <a:srgbClr val="FF0000"/>
              </a:solidFill>
              <a:latin typeface="Times New Roman" panose="02020603050405020304" pitchFamily="18" charset="0"/>
              <a:cs typeface="Times New Roman" panose="02020603050405020304" pitchFamily="18" charset="0"/>
            </a:endParaRPr>
          </a:p>
          <a:p>
            <a:pPr marL="914400" indent="-914400">
              <a:buAutoNum type="alphaLcPeriod"/>
            </a:pPr>
            <a:r>
              <a:rPr lang="en-US" sz="4800" b="1" dirty="0" err="1" smtClean="0">
                <a:solidFill>
                  <a:srgbClr val="FF0000"/>
                </a:solidFill>
                <a:latin typeface="Times New Roman" panose="02020603050405020304" pitchFamily="18" charset="0"/>
                <a:cs typeface="Times New Roman" panose="02020603050405020304" pitchFamily="18" charset="0"/>
              </a:rPr>
              <a:t>Đọc</a:t>
            </a:r>
            <a:endParaRPr lang="en-US" sz="4800" b="1" dirty="0" smtClean="0">
              <a:solidFill>
                <a:srgbClr val="FF0000"/>
              </a:solidFill>
              <a:latin typeface="Times New Roman" panose="02020603050405020304" pitchFamily="18" charset="0"/>
              <a:cs typeface="Times New Roman" panose="02020603050405020304" pitchFamily="18" charset="0"/>
            </a:endParaRPr>
          </a:p>
          <a:p>
            <a:pPr marL="914400" indent="-914400">
              <a:buAutoNum type="alphaLcPeriod"/>
            </a:pPr>
            <a:r>
              <a:rPr lang="en-US" sz="4800" b="1" dirty="0" err="1" smtClean="0">
                <a:solidFill>
                  <a:srgbClr val="FF0000"/>
                </a:solidFill>
                <a:latin typeface="Times New Roman" panose="02020603050405020304" pitchFamily="18" charset="0"/>
                <a:cs typeface="Times New Roman" panose="02020603050405020304" pitchFamily="18" charset="0"/>
              </a:rPr>
              <a:t>Giải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nghĩa</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từ</a:t>
            </a:r>
            <a:endParaRPr lang="en-US" sz="4800" b="1" dirty="0" smtClean="0">
              <a:solidFill>
                <a:srgbClr val="FF0000"/>
              </a:solidFill>
              <a:latin typeface="Times New Roman" panose="02020603050405020304" pitchFamily="18" charset="0"/>
              <a:cs typeface="Times New Roman" panose="02020603050405020304" pitchFamily="18" charset="0"/>
            </a:endParaRPr>
          </a:p>
          <a:p>
            <a:endParaRPr lang="en-US" sz="4800" b="1" smtClean="0">
              <a:solidFill>
                <a:srgbClr val="FF0000"/>
              </a:solidFill>
              <a:latin typeface="Times New Roman" panose="02020603050405020304" pitchFamily="18" charset="0"/>
              <a:cs typeface="Times New Roman" panose="02020603050405020304" pitchFamily="18" charset="0"/>
            </a:endParaRPr>
          </a:p>
          <a:p>
            <a:r>
              <a:rPr lang="en-US" sz="4800" b="1" smtClean="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Tóm</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tắt</a:t>
            </a:r>
            <a:r>
              <a:rPr lang="en-US" sz="4800" b="1" dirty="0" smtClean="0">
                <a:solidFill>
                  <a:srgbClr val="FF0000"/>
                </a:solidFill>
                <a:latin typeface="Times New Roman" panose="02020603050405020304" pitchFamily="18" charset="0"/>
                <a:cs typeface="Times New Roman" panose="02020603050405020304" pitchFamily="18" charset="0"/>
              </a:rPr>
              <a: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4751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28152" y="501139"/>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lang="en-US" sz="4800" b="1" noProof="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laque 7"/>
          <p:cNvSpPr/>
          <p:nvPr/>
        </p:nvSpPr>
        <p:spPr>
          <a:xfrm>
            <a:off x="439167" y="1617609"/>
            <a:ext cx="462872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9449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785" y="0"/>
            <a:ext cx="9546886" cy="7554351"/>
          </a:xfrm>
          <a:prstGeom prst="rect">
            <a:avLst/>
          </a:prstGeom>
        </p:spPr>
      </p:pic>
      <p:pic>
        <p:nvPicPr>
          <p:cNvPr id="1026" name="Picture 2" descr="Câu Hỏi Đuôi trong tiếng Anh | VOC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833" y="442981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2124" y="947554"/>
            <a:ext cx="7912923" cy="282962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kê</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9059594" y="939507"/>
            <a:ext cx="3010486" cy="4152997"/>
          </a:xfrm>
          <a:prstGeom prst="ellipse">
            <a:avLst/>
          </a:prstGeom>
          <a:ln>
            <a:noFill/>
          </a:ln>
          <a:effectLst>
            <a:softEdge rad="112500"/>
          </a:effectLst>
        </p:spPr>
      </p:pic>
      <p:sp>
        <p:nvSpPr>
          <p:cNvPr id="6" name="Rectangle 5"/>
          <p:cNvSpPr/>
          <p:nvPr/>
        </p:nvSpPr>
        <p:spPr>
          <a:xfrm>
            <a:off x="7670826" y="177366"/>
            <a:ext cx="452117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HOẠT ĐỘNG CẶP ĐÔI</a:t>
            </a:r>
            <a:endParaRPr kumimoji="0" lang="en-US"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625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9201" y="98474"/>
            <a:ext cx="11608337" cy="6654018"/>
            <a:chOff x="333961" y="483783"/>
            <a:chExt cx="11608337" cy="5814398"/>
          </a:xfrm>
        </p:grpSpPr>
        <p:sp>
          <p:nvSpPr>
            <p:cNvPr id="3" name="Freeform 2"/>
            <p:cNvSpPr/>
            <p:nvPr/>
          </p:nvSpPr>
          <p:spPr>
            <a:xfrm>
              <a:off x="333961" y="2299489"/>
              <a:ext cx="2802509" cy="1798316"/>
            </a:xfrm>
            <a:custGeom>
              <a:avLst/>
              <a:gdLst>
                <a:gd name="connsiteX0" fmla="*/ 0 w 2802509"/>
                <a:gd name="connsiteY0" fmla="*/ 140125 h 1401254"/>
                <a:gd name="connsiteX1" fmla="*/ 140125 w 2802509"/>
                <a:gd name="connsiteY1" fmla="*/ 0 h 1401254"/>
                <a:gd name="connsiteX2" fmla="*/ 2662384 w 2802509"/>
                <a:gd name="connsiteY2" fmla="*/ 0 h 1401254"/>
                <a:gd name="connsiteX3" fmla="*/ 2802509 w 2802509"/>
                <a:gd name="connsiteY3" fmla="*/ 140125 h 1401254"/>
                <a:gd name="connsiteX4" fmla="*/ 2802509 w 2802509"/>
                <a:gd name="connsiteY4" fmla="*/ 1261129 h 1401254"/>
                <a:gd name="connsiteX5" fmla="*/ 2662384 w 2802509"/>
                <a:gd name="connsiteY5" fmla="*/ 1401254 h 1401254"/>
                <a:gd name="connsiteX6" fmla="*/ 140125 w 2802509"/>
                <a:gd name="connsiteY6" fmla="*/ 1401254 h 1401254"/>
                <a:gd name="connsiteX7" fmla="*/ 0 w 2802509"/>
                <a:gd name="connsiteY7" fmla="*/ 1261129 h 1401254"/>
                <a:gd name="connsiteX8" fmla="*/ 0 w 2802509"/>
                <a:gd name="connsiteY8" fmla="*/ 140125 h 140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509" h="1401254">
                  <a:moveTo>
                    <a:pt x="0" y="140125"/>
                  </a:moveTo>
                  <a:cubicBezTo>
                    <a:pt x="0" y="62736"/>
                    <a:pt x="62736" y="0"/>
                    <a:pt x="140125" y="0"/>
                  </a:cubicBezTo>
                  <a:lnTo>
                    <a:pt x="2662384" y="0"/>
                  </a:lnTo>
                  <a:cubicBezTo>
                    <a:pt x="2739773" y="0"/>
                    <a:pt x="2802509" y="62736"/>
                    <a:pt x="2802509" y="140125"/>
                  </a:cubicBezTo>
                  <a:lnTo>
                    <a:pt x="2802509" y="1261129"/>
                  </a:lnTo>
                  <a:cubicBezTo>
                    <a:pt x="2802509" y="1338518"/>
                    <a:pt x="2739773" y="1401254"/>
                    <a:pt x="2662384" y="1401254"/>
                  </a:cubicBezTo>
                  <a:lnTo>
                    <a:pt x="140125" y="1401254"/>
                  </a:lnTo>
                  <a:cubicBezTo>
                    <a:pt x="62736" y="1401254"/>
                    <a:pt x="0" y="1338518"/>
                    <a:pt x="0" y="1261129"/>
                  </a:cubicBezTo>
                  <a:lnTo>
                    <a:pt x="0" y="14012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361" tIns="61361" rIns="61361" bIns="6136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rot="18289469">
              <a:off x="2829586" y="1695095"/>
              <a:ext cx="2111995" cy="487788"/>
            </a:xfrm>
            <a:custGeom>
              <a:avLst/>
              <a:gdLst>
                <a:gd name="connsiteX0" fmla="*/ 0 w 1963007"/>
                <a:gd name="connsiteY0" fmla="*/ 18856 h 37712"/>
                <a:gd name="connsiteX1" fmla="*/ 1963007 w 1963007"/>
                <a:gd name="connsiteY1" fmla="*/ 18856 h 37712"/>
              </a:gdLst>
              <a:ahLst/>
              <a:cxnLst>
                <a:cxn ang="0">
                  <a:pos x="connsiteX0" y="connsiteY0"/>
                </a:cxn>
                <a:cxn ang="0">
                  <a:pos x="connsiteX1" y="connsiteY1"/>
                </a:cxn>
              </a:cxnLst>
              <a:rect l="l" t="t" r="r" b="b"/>
              <a:pathLst>
                <a:path w="1963007" h="37712">
                  <a:moveTo>
                    <a:pt x="0" y="18856"/>
                  </a:moveTo>
                  <a:lnTo>
                    <a:pt x="1963007" y="1885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45127" tIns="-30219" rIns="945129" bIns="-30219"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7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 name="Freeform 6"/>
            <p:cNvSpPr/>
            <p:nvPr/>
          </p:nvSpPr>
          <p:spPr>
            <a:xfrm>
              <a:off x="4359812" y="483783"/>
              <a:ext cx="4243205" cy="1401254"/>
            </a:xfrm>
            <a:custGeom>
              <a:avLst/>
              <a:gdLst>
                <a:gd name="connsiteX0" fmla="*/ 0 w 2802509"/>
                <a:gd name="connsiteY0" fmla="*/ 140125 h 1401254"/>
                <a:gd name="connsiteX1" fmla="*/ 140125 w 2802509"/>
                <a:gd name="connsiteY1" fmla="*/ 0 h 1401254"/>
                <a:gd name="connsiteX2" fmla="*/ 2662384 w 2802509"/>
                <a:gd name="connsiteY2" fmla="*/ 0 h 1401254"/>
                <a:gd name="connsiteX3" fmla="*/ 2802509 w 2802509"/>
                <a:gd name="connsiteY3" fmla="*/ 140125 h 1401254"/>
                <a:gd name="connsiteX4" fmla="*/ 2802509 w 2802509"/>
                <a:gd name="connsiteY4" fmla="*/ 1261129 h 1401254"/>
                <a:gd name="connsiteX5" fmla="*/ 2662384 w 2802509"/>
                <a:gd name="connsiteY5" fmla="*/ 1401254 h 1401254"/>
                <a:gd name="connsiteX6" fmla="*/ 140125 w 2802509"/>
                <a:gd name="connsiteY6" fmla="*/ 1401254 h 1401254"/>
                <a:gd name="connsiteX7" fmla="*/ 0 w 2802509"/>
                <a:gd name="connsiteY7" fmla="*/ 1261129 h 1401254"/>
                <a:gd name="connsiteX8" fmla="*/ 0 w 2802509"/>
                <a:gd name="connsiteY8" fmla="*/ 140125 h 140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509" h="1401254">
                  <a:moveTo>
                    <a:pt x="0" y="140125"/>
                  </a:moveTo>
                  <a:cubicBezTo>
                    <a:pt x="0" y="62736"/>
                    <a:pt x="62736" y="0"/>
                    <a:pt x="140125" y="0"/>
                  </a:cubicBezTo>
                  <a:lnTo>
                    <a:pt x="2662384" y="0"/>
                  </a:lnTo>
                  <a:cubicBezTo>
                    <a:pt x="2739773" y="0"/>
                    <a:pt x="2802509" y="62736"/>
                    <a:pt x="2802509" y="140125"/>
                  </a:cubicBezTo>
                  <a:lnTo>
                    <a:pt x="2802509" y="1261129"/>
                  </a:lnTo>
                  <a:cubicBezTo>
                    <a:pt x="2802509" y="1338518"/>
                    <a:pt x="2739773" y="1401254"/>
                    <a:pt x="2662384" y="1401254"/>
                  </a:cubicBezTo>
                  <a:lnTo>
                    <a:pt x="140125" y="1401254"/>
                  </a:lnTo>
                  <a:cubicBezTo>
                    <a:pt x="62736" y="1401254"/>
                    <a:pt x="0" y="1338518"/>
                    <a:pt x="0" y="1261129"/>
                  </a:cubicBezTo>
                  <a:lnTo>
                    <a:pt x="0" y="14012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361" tIns="61361" rIns="61361" bIns="6136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Non-</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bu</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Heng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-bu.</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Freeform 7"/>
            <p:cNvSpPr/>
            <p:nvPr/>
          </p:nvSpPr>
          <p:spPr>
            <a:xfrm>
              <a:off x="3136471" y="2774759"/>
              <a:ext cx="1543034" cy="39950"/>
            </a:xfrm>
            <a:custGeom>
              <a:avLst/>
              <a:gdLst>
                <a:gd name="connsiteX0" fmla="*/ 0 w 1121003"/>
                <a:gd name="connsiteY0" fmla="*/ 18856 h 37712"/>
                <a:gd name="connsiteX1" fmla="*/ 1121003 w 1121003"/>
                <a:gd name="connsiteY1" fmla="*/ 18856 h 37712"/>
              </a:gdLst>
              <a:ahLst/>
              <a:cxnLst>
                <a:cxn ang="0">
                  <a:pos x="connsiteX0" y="connsiteY0"/>
                </a:cxn>
                <a:cxn ang="0">
                  <a:pos x="connsiteX1" y="connsiteY1"/>
                </a:cxn>
              </a:cxnLst>
              <a:rect l="l" t="t" r="r" b="b"/>
              <a:pathLst>
                <a:path w="1121003" h="37712">
                  <a:moveTo>
                    <a:pt x="0" y="18856"/>
                  </a:moveTo>
                  <a:lnTo>
                    <a:pt x="1121003" y="1885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45177" tIns="-9169" rIns="545176" bIns="-916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9" name="Freeform 8"/>
            <p:cNvSpPr/>
            <p:nvPr/>
          </p:nvSpPr>
          <p:spPr>
            <a:xfrm>
              <a:off x="4257475" y="2095225"/>
              <a:ext cx="3224540" cy="1401254"/>
            </a:xfrm>
            <a:custGeom>
              <a:avLst/>
              <a:gdLst>
                <a:gd name="connsiteX0" fmla="*/ 0 w 2802509"/>
                <a:gd name="connsiteY0" fmla="*/ 140125 h 1401254"/>
                <a:gd name="connsiteX1" fmla="*/ 140125 w 2802509"/>
                <a:gd name="connsiteY1" fmla="*/ 0 h 1401254"/>
                <a:gd name="connsiteX2" fmla="*/ 2662384 w 2802509"/>
                <a:gd name="connsiteY2" fmla="*/ 0 h 1401254"/>
                <a:gd name="connsiteX3" fmla="*/ 2802509 w 2802509"/>
                <a:gd name="connsiteY3" fmla="*/ 140125 h 1401254"/>
                <a:gd name="connsiteX4" fmla="*/ 2802509 w 2802509"/>
                <a:gd name="connsiteY4" fmla="*/ 1261129 h 1401254"/>
                <a:gd name="connsiteX5" fmla="*/ 2662384 w 2802509"/>
                <a:gd name="connsiteY5" fmla="*/ 1401254 h 1401254"/>
                <a:gd name="connsiteX6" fmla="*/ 140125 w 2802509"/>
                <a:gd name="connsiteY6" fmla="*/ 1401254 h 1401254"/>
                <a:gd name="connsiteX7" fmla="*/ 0 w 2802509"/>
                <a:gd name="connsiteY7" fmla="*/ 1261129 h 1401254"/>
                <a:gd name="connsiteX8" fmla="*/ 0 w 2802509"/>
                <a:gd name="connsiteY8" fmla="*/ 140125 h 140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509" h="1401254">
                  <a:moveTo>
                    <a:pt x="0" y="140125"/>
                  </a:moveTo>
                  <a:cubicBezTo>
                    <a:pt x="0" y="62736"/>
                    <a:pt x="62736" y="0"/>
                    <a:pt x="140125" y="0"/>
                  </a:cubicBezTo>
                  <a:lnTo>
                    <a:pt x="2662384" y="0"/>
                  </a:lnTo>
                  <a:cubicBezTo>
                    <a:pt x="2739773" y="0"/>
                    <a:pt x="2802509" y="62736"/>
                    <a:pt x="2802509" y="140125"/>
                  </a:cubicBezTo>
                  <a:lnTo>
                    <a:pt x="2802509" y="1261129"/>
                  </a:lnTo>
                  <a:cubicBezTo>
                    <a:pt x="2802509" y="1338518"/>
                    <a:pt x="2739773" y="1401254"/>
                    <a:pt x="2662384" y="1401254"/>
                  </a:cubicBezTo>
                  <a:lnTo>
                    <a:pt x="140125" y="1401254"/>
                  </a:lnTo>
                  <a:cubicBezTo>
                    <a:pt x="62736" y="1401254"/>
                    <a:pt x="0" y="1338518"/>
                    <a:pt x="0" y="1261129"/>
                  </a:cubicBezTo>
                  <a:lnTo>
                    <a:pt x="0" y="14012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361" tIns="61361" rIns="61361" bIns="6136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rot="3310531" flipV="1">
              <a:off x="2869910" y="3469595"/>
              <a:ext cx="2095559" cy="347229"/>
            </a:xfrm>
            <a:custGeom>
              <a:avLst/>
              <a:gdLst>
                <a:gd name="connsiteX0" fmla="*/ 0 w 1963007"/>
                <a:gd name="connsiteY0" fmla="*/ 18856 h 37712"/>
                <a:gd name="connsiteX1" fmla="*/ 1963007 w 1963007"/>
                <a:gd name="connsiteY1" fmla="*/ 18856 h 37712"/>
              </a:gdLst>
              <a:ahLst/>
              <a:cxnLst>
                <a:cxn ang="0">
                  <a:pos x="connsiteX0" y="connsiteY0"/>
                </a:cxn>
                <a:cxn ang="0">
                  <a:pos x="connsiteX1" y="connsiteY1"/>
                </a:cxn>
              </a:cxnLst>
              <a:rect l="l" t="t" r="r" b="b"/>
              <a:pathLst>
                <a:path w="1963007" h="37712">
                  <a:moveTo>
                    <a:pt x="0" y="18856"/>
                  </a:moveTo>
                  <a:lnTo>
                    <a:pt x="1963007" y="1885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45128" tIns="-30219" rIns="945128" bIns="-30219"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7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1" name="Freeform 10"/>
            <p:cNvSpPr/>
            <p:nvPr/>
          </p:nvSpPr>
          <p:spPr>
            <a:xfrm>
              <a:off x="4242450" y="4097804"/>
              <a:ext cx="3224539" cy="1848475"/>
            </a:xfrm>
            <a:custGeom>
              <a:avLst/>
              <a:gdLst>
                <a:gd name="connsiteX0" fmla="*/ 0 w 2802509"/>
                <a:gd name="connsiteY0" fmla="*/ 140125 h 1401254"/>
                <a:gd name="connsiteX1" fmla="*/ 140125 w 2802509"/>
                <a:gd name="connsiteY1" fmla="*/ 0 h 1401254"/>
                <a:gd name="connsiteX2" fmla="*/ 2662384 w 2802509"/>
                <a:gd name="connsiteY2" fmla="*/ 0 h 1401254"/>
                <a:gd name="connsiteX3" fmla="*/ 2802509 w 2802509"/>
                <a:gd name="connsiteY3" fmla="*/ 140125 h 1401254"/>
                <a:gd name="connsiteX4" fmla="*/ 2802509 w 2802509"/>
                <a:gd name="connsiteY4" fmla="*/ 1261129 h 1401254"/>
                <a:gd name="connsiteX5" fmla="*/ 2662384 w 2802509"/>
                <a:gd name="connsiteY5" fmla="*/ 1401254 h 1401254"/>
                <a:gd name="connsiteX6" fmla="*/ 140125 w 2802509"/>
                <a:gd name="connsiteY6" fmla="*/ 1401254 h 1401254"/>
                <a:gd name="connsiteX7" fmla="*/ 0 w 2802509"/>
                <a:gd name="connsiteY7" fmla="*/ 1261129 h 1401254"/>
                <a:gd name="connsiteX8" fmla="*/ 0 w 2802509"/>
                <a:gd name="connsiteY8" fmla="*/ 140125 h 140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509" h="1401254">
                  <a:moveTo>
                    <a:pt x="0" y="140125"/>
                  </a:moveTo>
                  <a:cubicBezTo>
                    <a:pt x="0" y="62736"/>
                    <a:pt x="62736" y="0"/>
                    <a:pt x="140125" y="0"/>
                  </a:cubicBezTo>
                  <a:lnTo>
                    <a:pt x="2662384" y="0"/>
                  </a:lnTo>
                  <a:cubicBezTo>
                    <a:pt x="2739773" y="0"/>
                    <a:pt x="2802509" y="62736"/>
                    <a:pt x="2802509" y="140125"/>
                  </a:cubicBezTo>
                  <a:lnTo>
                    <a:pt x="2802509" y="1261129"/>
                  </a:lnTo>
                  <a:cubicBezTo>
                    <a:pt x="2802509" y="1338518"/>
                    <a:pt x="2739773" y="1401254"/>
                    <a:pt x="2662384" y="1401254"/>
                  </a:cubicBezTo>
                  <a:lnTo>
                    <a:pt x="140125" y="1401254"/>
                  </a:lnTo>
                  <a:cubicBezTo>
                    <a:pt x="62736" y="1401254"/>
                    <a:pt x="0" y="1338518"/>
                    <a:pt x="0" y="1261129"/>
                  </a:cubicBezTo>
                  <a:lnTo>
                    <a:pt x="0" y="14012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361" tIns="61361" rIns="61361" bIns="6136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lập</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rot="18849439">
              <a:off x="7237927" y="3811203"/>
              <a:ext cx="1609178" cy="37712"/>
            </a:xfrm>
            <a:custGeom>
              <a:avLst/>
              <a:gdLst>
                <a:gd name="connsiteX0" fmla="*/ 0 w 1609178"/>
                <a:gd name="connsiteY0" fmla="*/ 18856 h 37712"/>
                <a:gd name="connsiteX1" fmla="*/ 1609178 w 1609178"/>
                <a:gd name="connsiteY1" fmla="*/ 18856 h 37712"/>
              </a:gdLst>
              <a:ahLst/>
              <a:cxnLst>
                <a:cxn ang="0">
                  <a:pos x="connsiteX0" y="connsiteY0"/>
                </a:cxn>
                <a:cxn ang="0">
                  <a:pos x="connsiteX1" y="connsiteY1"/>
                </a:cxn>
              </a:cxnLst>
              <a:rect l="l" t="t" r="r" b="b"/>
              <a:pathLst>
                <a:path w="1609178" h="37712">
                  <a:moveTo>
                    <a:pt x="0" y="18856"/>
                  </a:moveTo>
                  <a:lnTo>
                    <a:pt x="1609178" y="18856"/>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77059" tIns="-21374" rIns="777060" bIns="-2137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Freeform 12"/>
            <p:cNvSpPr/>
            <p:nvPr/>
          </p:nvSpPr>
          <p:spPr>
            <a:xfrm>
              <a:off x="8186225" y="2270557"/>
              <a:ext cx="3756073" cy="1964530"/>
            </a:xfrm>
            <a:custGeom>
              <a:avLst/>
              <a:gdLst>
                <a:gd name="connsiteX0" fmla="*/ 0 w 2802509"/>
                <a:gd name="connsiteY0" fmla="*/ 196453 h 1964530"/>
                <a:gd name="connsiteX1" fmla="*/ 196453 w 2802509"/>
                <a:gd name="connsiteY1" fmla="*/ 0 h 1964530"/>
                <a:gd name="connsiteX2" fmla="*/ 2606056 w 2802509"/>
                <a:gd name="connsiteY2" fmla="*/ 0 h 1964530"/>
                <a:gd name="connsiteX3" fmla="*/ 2802509 w 2802509"/>
                <a:gd name="connsiteY3" fmla="*/ 196453 h 1964530"/>
                <a:gd name="connsiteX4" fmla="*/ 2802509 w 2802509"/>
                <a:gd name="connsiteY4" fmla="*/ 1768077 h 1964530"/>
                <a:gd name="connsiteX5" fmla="*/ 2606056 w 2802509"/>
                <a:gd name="connsiteY5" fmla="*/ 1964530 h 1964530"/>
                <a:gd name="connsiteX6" fmla="*/ 196453 w 2802509"/>
                <a:gd name="connsiteY6" fmla="*/ 1964530 h 1964530"/>
                <a:gd name="connsiteX7" fmla="*/ 0 w 2802509"/>
                <a:gd name="connsiteY7" fmla="*/ 1768077 h 1964530"/>
                <a:gd name="connsiteX8" fmla="*/ 0 w 2802509"/>
                <a:gd name="connsiteY8" fmla="*/ 196453 h 196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509" h="1964530">
                  <a:moveTo>
                    <a:pt x="0" y="196453"/>
                  </a:moveTo>
                  <a:cubicBezTo>
                    <a:pt x="0" y="87955"/>
                    <a:pt x="87955" y="0"/>
                    <a:pt x="196453" y="0"/>
                  </a:cubicBezTo>
                  <a:lnTo>
                    <a:pt x="2606056" y="0"/>
                  </a:lnTo>
                  <a:cubicBezTo>
                    <a:pt x="2714554" y="0"/>
                    <a:pt x="2802509" y="87955"/>
                    <a:pt x="2802509" y="196453"/>
                  </a:cubicBezTo>
                  <a:lnTo>
                    <a:pt x="2802509" y="1768077"/>
                  </a:lnTo>
                  <a:cubicBezTo>
                    <a:pt x="2802509" y="1876575"/>
                    <a:pt x="2714554" y="1964530"/>
                    <a:pt x="2606056" y="1964530"/>
                  </a:cubicBezTo>
                  <a:lnTo>
                    <a:pt x="196453" y="1964530"/>
                  </a:lnTo>
                  <a:cubicBezTo>
                    <a:pt x="87955" y="1964530"/>
                    <a:pt x="0" y="1876575"/>
                    <a:pt x="0" y="1768077"/>
                  </a:cubicBezTo>
                  <a:lnTo>
                    <a:pt x="0" y="19645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859" tIns="77859" rIns="77859" bIns="77859"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Non-</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bu</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Ích</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kỉ</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độc</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ác</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địa</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xa</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rot="2647630">
              <a:off x="7261651" y="4932119"/>
              <a:ext cx="1561729" cy="37712"/>
            </a:xfrm>
            <a:custGeom>
              <a:avLst/>
              <a:gdLst>
                <a:gd name="connsiteX0" fmla="*/ 0 w 1561729"/>
                <a:gd name="connsiteY0" fmla="*/ 18856 h 37712"/>
                <a:gd name="connsiteX1" fmla="*/ 1561729 w 1561729"/>
                <a:gd name="connsiteY1" fmla="*/ 18856 h 37712"/>
              </a:gdLst>
              <a:ahLst/>
              <a:cxnLst>
                <a:cxn ang="0">
                  <a:pos x="connsiteX0" y="connsiteY0"/>
                </a:cxn>
                <a:cxn ang="0">
                  <a:pos x="connsiteX1" y="connsiteY1"/>
                </a:cxn>
              </a:cxnLst>
              <a:rect l="l" t="t" r="r" b="b"/>
              <a:pathLst>
                <a:path w="1561729" h="37712">
                  <a:moveTo>
                    <a:pt x="0" y="18856"/>
                  </a:moveTo>
                  <a:lnTo>
                    <a:pt x="1561729" y="18856"/>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54521" tIns="-20188" rIns="754521" bIns="-2018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5" name="Freeform 14"/>
            <p:cNvSpPr/>
            <p:nvPr/>
          </p:nvSpPr>
          <p:spPr>
            <a:xfrm>
              <a:off x="8186225" y="4445276"/>
              <a:ext cx="3756073" cy="1852905"/>
            </a:xfrm>
            <a:custGeom>
              <a:avLst/>
              <a:gdLst>
                <a:gd name="connsiteX0" fmla="*/ 0 w 2802509"/>
                <a:gd name="connsiteY0" fmla="*/ 209876 h 2098757"/>
                <a:gd name="connsiteX1" fmla="*/ 209876 w 2802509"/>
                <a:gd name="connsiteY1" fmla="*/ 0 h 2098757"/>
                <a:gd name="connsiteX2" fmla="*/ 2592633 w 2802509"/>
                <a:gd name="connsiteY2" fmla="*/ 0 h 2098757"/>
                <a:gd name="connsiteX3" fmla="*/ 2802509 w 2802509"/>
                <a:gd name="connsiteY3" fmla="*/ 209876 h 2098757"/>
                <a:gd name="connsiteX4" fmla="*/ 2802509 w 2802509"/>
                <a:gd name="connsiteY4" fmla="*/ 1888881 h 2098757"/>
                <a:gd name="connsiteX5" fmla="*/ 2592633 w 2802509"/>
                <a:gd name="connsiteY5" fmla="*/ 2098757 h 2098757"/>
                <a:gd name="connsiteX6" fmla="*/ 209876 w 2802509"/>
                <a:gd name="connsiteY6" fmla="*/ 2098757 h 2098757"/>
                <a:gd name="connsiteX7" fmla="*/ 0 w 2802509"/>
                <a:gd name="connsiteY7" fmla="*/ 1888881 h 2098757"/>
                <a:gd name="connsiteX8" fmla="*/ 0 w 2802509"/>
                <a:gd name="connsiteY8" fmla="*/ 209876 h 20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509" h="2098757">
                  <a:moveTo>
                    <a:pt x="0" y="209876"/>
                  </a:moveTo>
                  <a:cubicBezTo>
                    <a:pt x="0" y="93965"/>
                    <a:pt x="93965" y="0"/>
                    <a:pt x="209876" y="0"/>
                  </a:cubicBezTo>
                  <a:lnTo>
                    <a:pt x="2592633" y="0"/>
                  </a:lnTo>
                  <a:cubicBezTo>
                    <a:pt x="2708544" y="0"/>
                    <a:pt x="2802509" y="93965"/>
                    <a:pt x="2802509" y="209876"/>
                  </a:cubicBezTo>
                  <a:lnTo>
                    <a:pt x="2802509" y="1888881"/>
                  </a:lnTo>
                  <a:cubicBezTo>
                    <a:pt x="2802509" y="2004792"/>
                    <a:pt x="2708544" y="2098757"/>
                    <a:pt x="2592633" y="2098757"/>
                  </a:cubicBezTo>
                  <a:lnTo>
                    <a:pt x="209876" y="2098757"/>
                  </a:lnTo>
                  <a:cubicBezTo>
                    <a:pt x="93965" y="2098757"/>
                    <a:pt x="0" y="2004792"/>
                    <a:pt x="0" y="1888881"/>
                  </a:cubicBezTo>
                  <a:lnTo>
                    <a:pt x="0" y="209876"/>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90" tIns="81790" rIns="81790" bIns="8179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Heng-bu</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Thật</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thà</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tốt</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bụng</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hậu</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tha</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8387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28152" y="501139"/>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lang="en-US" sz="4800" b="1" noProof="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laque 7"/>
          <p:cNvSpPr/>
          <p:nvPr/>
        </p:nvSpPr>
        <p:spPr>
          <a:xfrm>
            <a:off x="439167" y="1617609"/>
            <a:ext cx="462872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0" y="2603451"/>
            <a:ext cx="7628707" cy="646331"/>
          </a:xfrm>
          <a:prstGeom prst="rect">
            <a:avLst/>
          </a:prstGeom>
        </p:spPr>
        <p:txBody>
          <a:bodyPr wrap="square">
            <a:spAutoFit/>
          </a:bodyPr>
          <a:lstStyle/>
          <a:p>
            <a:pPr lvl="0" algn="ctr" defTabSz="1422400">
              <a:lnSpc>
                <a:spcPct val="90000"/>
              </a:lnSpc>
              <a:spcBef>
                <a:spcPct val="0"/>
              </a:spcBef>
              <a:spcAft>
                <a:spcPct val="35000"/>
              </a:spcAft>
              <a:defRPr/>
            </a:pPr>
            <a:r>
              <a:rPr lang="en-US" sz="4000" dirty="0" smtClean="0">
                <a:solidFill>
                  <a:srgbClr val="FF0000"/>
                </a:solidFill>
                <a:latin typeface="Times New Roman" panose="02020603050405020304" pitchFamily="18" charset="0"/>
                <a:cs typeface="Times New Roman" panose="02020603050405020304" pitchFamily="18" charset="0"/>
              </a:rPr>
              <a:t>- Hai </a:t>
            </a:r>
            <a:r>
              <a:rPr lang="en-US" sz="4000" dirty="0" err="1" smtClean="0">
                <a:solidFill>
                  <a:srgbClr val="FF0000"/>
                </a:solidFill>
                <a:latin typeface="Times New Roman" panose="02020603050405020304" pitchFamily="18" charset="0"/>
                <a:cs typeface="Times New Roman" panose="02020603050405020304" pitchFamily="18" charset="0"/>
              </a:rPr>
              <a:t>anh</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em</a:t>
            </a:r>
            <a:r>
              <a:rPr lang="en-US" sz="4000" dirty="0" smtClean="0">
                <a:solidFill>
                  <a:srgbClr val="FF0000"/>
                </a:solidFill>
                <a:latin typeface="Times New Roman" panose="02020603050405020304" pitchFamily="18" charset="0"/>
                <a:cs typeface="Times New Roman" panose="02020603050405020304" pitchFamily="18" charset="0"/>
              </a:rPr>
              <a:t> : Non-</a:t>
            </a:r>
            <a:r>
              <a:rPr lang="en-US" sz="4000" dirty="0" err="1" smtClean="0">
                <a:solidFill>
                  <a:srgbClr val="FF0000"/>
                </a:solidFill>
                <a:latin typeface="Times New Roman" panose="02020603050405020304" pitchFamily="18" charset="0"/>
                <a:cs typeface="Times New Roman" panose="02020603050405020304" pitchFamily="18" charset="0"/>
              </a:rPr>
              <a:t>bu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Heng-bu</a:t>
            </a:r>
            <a:endParaRPr lang="en-US" sz="4000" dirty="0">
              <a:solidFill>
                <a:srgbClr val="FF0000"/>
              </a:solidFill>
            </a:endParaRPr>
          </a:p>
        </p:txBody>
      </p:sp>
      <p:sp>
        <p:nvSpPr>
          <p:cNvPr id="5" name="Rectangle 4"/>
          <p:cNvSpPr/>
          <p:nvPr/>
        </p:nvSpPr>
        <p:spPr>
          <a:xfrm>
            <a:off x="78272" y="3396755"/>
            <a:ext cx="8477001" cy="646331"/>
          </a:xfrm>
          <a:prstGeom prst="rect">
            <a:avLst/>
          </a:prstGeom>
        </p:spPr>
        <p:txBody>
          <a:bodyPr wrap="none">
            <a:spAutoFit/>
          </a:bodyPr>
          <a:lstStyle/>
          <a:p>
            <a:pPr lvl="0" algn="ctr" defTabSz="1422400">
              <a:lnSpc>
                <a:spcPct val="90000"/>
              </a:lnSpc>
              <a:spcBef>
                <a:spcPct val="0"/>
              </a:spcBef>
              <a:spcAft>
                <a:spcPct val="35000"/>
              </a:spcAft>
              <a:defRPr/>
            </a:pPr>
            <a:r>
              <a:rPr lang="en-US" sz="4000" dirty="0" smtClean="0">
                <a:solidFill>
                  <a:srgbClr val="FF0000"/>
                </a:solidFill>
                <a:latin typeface="Times New Roman" panose="02020603050405020304" pitchFamily="18" charset="0"/>
                <a:cs typeface="Times New Roman" panose="02020603050405020304" pitchFamily="18" charset="0"/>
              </a:rPr>
              <a:t>- Non-</a:t>
            </a:r>
            <a:r>
              <a:rPr lang="en-US" sz="4000" dirty="0" err="1" smtClean="0">
                <a:solidFill>
                  <a:srgbClr val="FF0000"/>
                </a:solidFill>
                <a:latin typeface="Times New Roman" panose="02020603050405020304" pitchFamily="18" charset="0"/>
                <a:cs typeface="Times New Roman" panose="02020603050405020304" pitchFamily="18" charset="0"/>
              </a:rPr>
              <a:t>bu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Ích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kỉ</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độc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tâm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địa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xấu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xa</a:t>
            </a:r>
            <a:r>
              <a:rPr lang="en-US" sz="4000"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0" y="4329017"/>
            <a:ext cx="10263067" cy="646331"/>
          </a:xfrm>
          <a:prstGeom prst="rect">
            <a:avLst/>
          </a:prstGeom>
        </p:spPr>
        <p:txBody>
          <a:bodyPr wrap="none">
            <a:spAutoFit/>
          </a:bodyPr>
          <a:lstStyle/>
          <a:p>
            <a:pPr lvl="0" algn="ctr" defTabSz="1422400">
              <a:lnSpc>
                <a:spcPct val="90000"/>
              </a:lnSpc>
              <a:spcBef>
                <a:spcPct val="0"/>
              </a:spcBef>
              <a:spcAft>
                <a:spcPct val="35000"/>
              </a:spcAft>
              <a:defRPr/>
            </a:pP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Heng-bu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Thật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tốt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bụng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hậu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vị</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tha</a:t>
            </a:r>
            <a:r>
              <a:rPr lang="en-US"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54296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28152" y="501139"/>
            <a:ext cx="77341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lang="en-US" sz="4800" b="1" noProof="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HIỂU VĂN BẢN</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laque 7"/>
          <p:cNvSpPr/>
          <p:nvPr/>
        </p:nvSpPr>
        <p:spPr>
          <a:xfrm>
            <a:off x="439167" y="1617609"/>
            <a:ext cx="462872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Plaque 3"/>
          <p:cNvSpPr/>
          <p:nvPr/>
        </p:nvSpPr>
        <p:spPr>
          <a:xfrm>
            <a:off x="439167" y="3052514"/>
            <a:ext cx="6566544"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4413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881" y="140677"/>
            <a:ext cx="9546886" cy="6991641"/>
          </a:xfrm>
          <a:prstGeom prst="rect">
            <a:avLst/>
          </a:prstGeom>
        </p:spPr>
      </p:pic>
      <p:pic>
        <p:nvPicPr>
          <p:cNvPr id="1026" name="Picture 2" descr="Câu Hỏi Đuôi trong tiếng Anh | VOC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4086" y="3734535"/>
            <a:ext cx="2143125" cy="28350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194086" y="140677"/>
            <a:ext cx="2997914" cy="3059723"/>
          </a:xfrm>
          <a:prstGeom prst="ellipse">
            <a:avLst/>
          </a:prstGeom>
          <a:ln>
            <a:noFill/>
          </a:ln>
          <a:effectLst>
            <a:softEdge rad="112500"/>
          </a:effectLst>
        </p:spPr>
      </p:pic>
      <p:sp>
        <p:nvSpPr>
          <p:cNvPr id="9" name="Rectangle 8"/>
          <p:cNvSpPr/>
          <p:nvPr/>
        </p:nvSpPr>
        <p:spPr>
          <a:xfrm>
            <a:off x="800881" y="1329695"/>
            <a:ext cx="7780411" cy="221701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75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Non-</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Heng-bu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12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579</Words>
  <Application>Microsoft Office PowerPoint</Application>
  <PresentationFormat>Widescreen</PresentationFormat>
  <Paragraphs>63</Paragraphs>
  <Slides>17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MS Mincho</vt:lpstr>
      <vt:lpstr>Times New Roman</vt:lpstr>
      <vt:lpstr>18_Office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NON-BU VÀ HENG-BU (Truyện cổ tích Hàn Quốc)</dc:title>
  <dc:creator>Thu Ha</dc:creator>
  <cp:lastModifiedBy>Admin</cp:lastModifiedBy>
  <cp:revision>16</cp:revision>
  <dcterms:created xsi:type="dcterms:W3CDTF">2021-08-04T09:35:27Z</dcterms:created>
  <dcterms:modified xsi:type="dcterms:W3CDTF">2022-10-16T12:22:16Z</dcterms:modified>
</cp:coreProperties>
</file>