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37"/>
  </p:notesMasterIdLst>
  <p:sldIdLst>
    <p:sldId id="401" r:id="rId2"/>
    <p:sldId id="375" r:id="rId3"/>
    <p:sldId id="376" r:id="rId4"/>
    <p:sldId id="363" r:id="rId5"/>
    <p:sldId id="377" r:id="rId6"/>
    <p:sldId id="379" r:id="rId7"/>
    <p:sldId id="378" r:id="rId8"/>
    <p:sldId id="380" r:id="rId9"/>
    <p:sldId id="381" r:id="rId10"/>
    <p:sldId id="382" r:id="rId11"/>
    <p:sldId id="404" r:id="rId12"/>
    <p:sldId id="352" r:id="rId13"/>
    <p:sldId id="369" r:id="rId14"/>
    <p:sldId id="400" r:id="rId15"/>
    <p:sldId id="407" r:id="rId16"/>
    <p:sldId id="387" r:id="rId17"/>
    <p:sldId id="372" r:id="rId18"/>
    <p:sldId id="388" r:id="rId19"/>
    <p:sldId id="390" r:id="rId20"/>
    <p:sldId id="391" r:id="rId21"/>
    <p:sldId id="392" r:id="rId22"/>
    <p:sldId id="403" r:id="rId23"/>
    <p:sldId id="333" r:id="rId24"/>
    <p:sldId id="393" r:id="rId25"/>
    <p:sldId id="394" r:id="rId26"/>
    <p:sldId id="395" r:id="rId27"/>
    <p:sldId id="396" r:id="rId28"/>
    <p:sldId id="397" r:id="rId29"/>
    <p:sldId id="343" r:id="rId30"/>
    <p:sldId id="344" r:id="rId31"/>
    <p:sldId id="345" r:id="rId32"/>
    <p:sldId id="346" r:id="rId33"/>
    <p:sldId id="347" r:id="rId34"/>
    <p:sldId id="348" r:id="rId35"/>
    <p:sldId id="34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4000" autoAdjust="0"/>
  </p:normalViewPr>
  <p:slideViewPr>
    <p:cSldViewPr snapToGrid="0">
      <p:cViewPr varScale="1">
        <p:scale>
          <a:sx n="69" d="100"/>
          <a:sy n="69" d="100"/>
        </p:scale>
        <p:origin x="83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5A9DB-DC84-4EB2-8DA8-B240083B4CB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04F7E-7C19-470A-B028-C09E76908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56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8400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19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20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21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25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26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27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28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0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Nhâm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-</a:t>
            </a:r>
            <a:r>
              <a:rPr lang="en-US" sz="1200" b="1" kern="120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0981.713.891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0981.713.891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675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06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460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120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657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096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245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068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707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46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98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3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92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867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59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91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24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81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88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vi.wikipedia.org/wiki/Qu%E1%BA%A3ng_B%C3%ACnh" TargetMode="External"/><Relationship Id="rId7" Type="http://schemas.openxmlformats.org/officeDocument/2006/relationships/hyperlink" Target="https://vi.wikipedia.org/wiki/Vi%E1%BB%87t_Nam" TargetMode="External"/><Relationship Id="rId2" Type="http://schemas.openxmlformats.org/officeDocument/2006/relationships/hyperlink" Target="https://vi.wikipedia.org/wiki/L%E1%BB%87_Th%E1%BB%A7y,_Qu%E1%BA%A3ng_B%C3%ACn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Ho%C3%A0ng_Ph%E1%BB%A7_Ng%E1%BB%8Dc_T%C6%B0%E1%BB%9Dng" TargetMode="External"/><Relationship Id="rId5" Type="http://schemas.openxmlformats.org/officeDocument/2006/relationships/hyperlink" Target="https://vi.wikipedia.org/wiki/Th%E1%BB%ABa_Thi%C3%AAn_Hu%E1%BA%BF" TargetMode="External"/><Relationship Id="rId10" Type="http://schemas.microsoft.com/office/2007/relationships/hdphoto" Target="../media/hdphoto1.wdp"/><Relationship Id="rId4" Type="http://schemas.openxmlformats.org/officeDocument/2006/relationships/hyperlink" Target="https://vi.wikipedia.org/wiki/Hu%E1%BA%BF" TargetMode="External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slide" Target="slide2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13.jpe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2499895" y="3666892"/>
            <a:ext cx="3707260" cy="249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36421" tIns="18210" rIns="36421" bIns="1821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altLang="vi-VN" sz="3900">
              <a:solidFill>
                <a:srgbClr val="0099FF"/>
              </a:solidFill>
              <a:latin typeface=".VnVogueH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altLang="vi-VN" sz="3900">
              <a:solidFill>
                <a:srgbClr val="0099FF"/>
              </a:solidFill>
              <a:latin typeface=".VnVogueH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altLang="vi-VN" sz="3900">
              <a:solidFill>
                <a:srgbClr val="0099FF"/>
              </a:solidFill>
              <a:latin typeface=".VnVogueH" pitchFamily="34" charset="0"/>
            </a:endParaRPr>
          </a:p>
        </p:txBody>
      </p:sp>
      <p:pic>
        <p:nvPicPr>
          <p:cNvPr id="32771" name="Picture 6" descr="3d butterf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72" y="1200279"/>
            <a:ext cx="717029" cy="55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7" descr="3d butterf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81" y="456557"/>
            <a:ext cx="889867" cy="68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8" descr="3d butterf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271">
            <a:off x="10094742" y="1238206"/>
            <a:ext cx="1161650" cy="98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WordArt 9"/>
          <p:cNvSpPr>
            <a:spLocks noChangeArrowheads="1" noChangeShapeType="1" noTextEdit="1"/>
          </p:cNvSpPr>
          <p:nvPr/>
        </p:nvSpPr>
        <p:spPr bwMode="auto">
          <a:xfrm>
            <a:off x="1498560" y="1944992"/>
            <a:ext cx="8712240" cy="5943471"/>
          </a:xfrm>
          <a:prstGeom prst="rect">
            <a:avLst/>
          </a:prstGeom>
        </p:spPr>
        <p:txBody>
          <a:bodyPr spcFirstLastPara="1" wrap="none" lIns="36421" tIns="18210" rIns="36421" bIns="18210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3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Chào</a:t>
            </a:r>
            <a:r>
              <a:rPr lang="en-US" sz="43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3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mừng</a:t>
            </a:r>
            <a:r>
              <a:rPr lang="en-US" sz="43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3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quý</a:t>
            </a:r>
            <a:r>
              <a:rPr lang="en-US" sz="43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3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thầy</a:t>
            </a:r>
            <a:r>
              <a:rPr lang="en-US" sz="43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3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cô</a:t>
            </a:r>
            <a:r>
              <a:rPr lang="en-US" sz="43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3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về</a:t>
            </a:r>
            <a:r>
              <a:rPr lang="en-US" sz="43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3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dự</a:t>
            </a:r>
            <a:r>
              <a:rPr lang="en-US" sz="43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3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giờ</a:t>
            </a:r>
            <a:endParaRPr lang="en-US" sz="43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4586" name="WordArt 10"/>
          <p:cNvSpPr>
            <a:spLocks noChangeArrowheads="1" noChangeShapeType="1" noTextEdit="1"/>
          </p:cNvSpPr>
          <p:nvPr/>
        </p:nvSpPr>
        <p:spPr bwMode="auto">
          <a:xfrm>
            <a:off x="3538178" y="4114735"/>
            <a:ext cx="5331089" cy="116230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6421" tIns="18210" rIns="36421" bIns="1821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00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Môn: Ngữ văn 6</a:t>
            </a:r>
            <a:endParaRPr lang="en-US" sz="3500" kern="10" dirty="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2776" name="WordArt 11"/>
          <p:cNvSpPr>
            <a:spLocks noChangeArrowheads="1" noChangeShapeType="1" noTextEdit="1"/>
          </p:cNvSpPr>
          <p:nvPr/>
        </p:nvSpPr>
        <p:spPr bwMode="auto">
          <a:xfrm>
            <a:off x="4019747" y="4419471"/>
            <a:ext cx="4254581" cy="55283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6421" tIns="18210" rIns="36421" bIns="1821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500" kern="10">
              <a:solidFill>
                <a:srgbClr val="FF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AristoteH"/>
            </a:endParaRPr>
          </a:p>
        </p:txBody>
      </p:sp>
      <p:sp>
        <p:nvSpPr>
          <p:cNvPr id="32777" name="WordArt 12"/>
          <p:cNvSpPr>
            <a:spLocks noChangeArrowheads="1" noChangeShapeType="1" noTextEdit="1"/>
          </p:cNvSpPr>
          <p:nvPr/>
        </p:nvSpPr>
        <p:spPr bwMode="auto">
          <a:xfrm>
            <a:off x="6318624" y="5409942"/>
            <a:ext cx="3744207" cy="832151"/>
          </a:xfrm>
          <a:prstGeom prst="rect">
            <a:avLst/>
          </a:prstGeom>
        </p:spPr>
        <p:txBody>
          <a:bodyPr wrap="none" lIns="36421" tIns="18210" rIns="36421" bIns="18210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5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.VnBahamasBH"/>
            </a:endParaRPr>
          </a:p>
        </p:txBody>
      </p:sp>
      <p:pic>
        <p:nvPicPr>
          <p:cNvPr id="32779" name="Picture 14" descr="buch0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021" y="-107202"/>
            <a:ext cx="2001419" cy="153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Shape 107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06" y="346290"/>
            <a:ext cx="2372772" cy="129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4" descr="blumen-pflanzen09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18817">
            <a:off x="10513938" y="-193295"/>
            <a:ext cx="1128841" cy="17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3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021" y="6353432"/>
            <a:ext cx="1186699" cy="50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4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9185"/>
            <a:ext cx="1631320" cy="182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3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829" y="6248529"/>
            <a:ext cx="964388" cy="60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3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446" y="6273628"/>
            <a:ext cx="1037657" cy="58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Picture 3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528" y="6276847"/>
            <a:ext cx="963762" cy="50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7" name="Picture 3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868" y="4727747"/>
            <a:ext cx="1631320" cy="205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2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45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" grpId="0" animBg="1"/>
      <p:bldP spid="2458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570" y="1596683"/>
            <a:ext cx="7759700" cy="5486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-284342" y="0"/>
            <a:ext cx="4543563" cy="4747846"/>
          </a:xfrm>
          <a:prstGeom prst="wedgeRoundRectCallout">
            <a:avLst>
              <a:gd name="adj1" fmla="val 48795"/>
              <a:gd name="adj2" fmla="val 62537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i="1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Ăn </a:t>
            </a:r>
            <a:r>
              <a:rPr lang="vi-VN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vi-VN" sz="3200" i="1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quả,</a:t>
            </a:r>
            <a:endParaRPr lang="en-US" sz="32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i="1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Trả </a:t>
            </a:r>
            <a:r>
              <a:rPr lang="vi-VN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cục vàng,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i="1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vi-VN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túi ba gang,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i="1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Mang </a:t>
            </a:r>
            <a:r>
              <a:rPr lang="vi-VN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đi mà đựng.</a:t>
            </a:r>
            <a:endParaRPr lang="en-US" sz="3200" i="1" dirty="0">
              <a:solidFill>
                <a:srgbClr val="22222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9359900" y="-418783"/>
            <a:ext cx="2884606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8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47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1720430"/>
            <a:ext cx="10149840" cy="46019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428484" y="260819"/>
            <a:ext cx="59250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UYỆN CỔ NƯỚC MÌNH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(LÂM </a:t>
            </a:r>
            <a:r>
              <a:rPr lang="en-US" sz="3600" b="1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 MỸ</a:t>
            </a:r>
            <a:r>
              <a:rPr kumimoji="0" lang="en-US" sz="3600" b="1" i="0" u="none" strike="noStrike" kern="1200" cap="none" spc="0" normalizeH="0" baseline="0" noProof="0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DẠ)</a:t>
            </a:r>
            <a:endParaRPr kumimoji="0" lang="en-US" sz="3600" b="1" i="0" u="none" strike="noStrike" kern="1200" cap="none" spc="0" normalizeH="0" baseline="0" noProof="0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60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21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515727"/>
              </p:ext>
            </p:extLst>
          </p:nvPr>
        </p:nvGraphicFramePr>
        <p:xfrm>
          <a:off x="381690" y="138545"/>
          <a:ext cx="11380817" cy="6290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7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5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4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62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Nối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8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Chuyện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a.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Ràng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buộc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lo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lắng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bận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287">
                <a:tc>
                  <a:txBody>
                    <a:bodyPr/>
                    <a:lstStyle>
                      <a:lvl1pPr marL="533400" indent="-5334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trì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Giàu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128">
                <a:tc rowSpan="2">
                  <a:txBody>
                    <a:bodyPr/>
                    <a:lstStyle/>
                    <a:p>
                      <a:pPr lvl="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lượng</a:t>
                      </a:r>
                      <a:endParaRPr lang="en-US" sz="2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293">
                <a:tc vMerge="1">
                  <a:txBody>
                    <a:bodyPr/>
                    <a:lstStyle/>
                    <a:p>
                      <a:pPr lvl="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Đức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tấm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lòng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khoan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dung,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038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Đa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tình</a:t>
                      </a:r>
                      <a:endParaRPr lang="en-US" sz="2800" dirty="0" smtClean="0">
                        <a:solidFill>
                          <a:prstClr val="black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chuyện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lưu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truyền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xa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xưa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6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</a:rPr>
                        <a:t>5.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Đa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mang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e.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Cứu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giúp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Line 26"/>
          <p:cNvSpPr>
            <a:spLocks noChangeShapeType="1"/>
          </p:cNvSpPr>
          <p:nvPr/>
        </p:nvSpPr>
        <p:spPr bwMode="auto">
          <a:xfrm>
            <a:off x="3796146" y="1385455"/>
            <a:ext cx="1717964" cy="286127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ine 26"/>
          <p:cNvSpPr>
            <a:spLocks noChangeShapeType="1"/>
          </p:cNvSpPr>
          <p:nvPr/>
        </p:nvSpPr>
        <p:spPr bwMode="auto">
          <a:xfrm>
            <a:off x="3616037" y="2450832"/>
            <a:ext cx="1787236" cy="324338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Line 26"/>
          <p:cNvSpPr>
            <a:spLocks noChangeShapeType="1"/>
          </p:cNvSpPr>
          <p:nvPr/>
        </p:nvSpPr>
        <p:spPr bwMode="auto">
          <a:xfrm>
            <a:off x="3616037" y="3198978"/>
            <a:ext cx="1856508" cy="12611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ine 26"/>
          <p:cNvSpPr>
            <a:spLocks noChangeShapeType="1"/>
          </p:cNvSpPr>
          <p:nvPr/>
        </p:nvSpPr>
        <p:spPr bwMode="auto">
          <a:xfrm flipV="1">
            <a:off x="3616036" y="2450832"/>
            <a:ext cx="1787235" cy="221814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26"/>
          <p:cNvSpPr>
            <a:spLocks noChangeShapeType="1"/>
          </p:cNvSpPr>
          <p:nvPr/>
        </p:nvSpPr>
        <p:spPr bwMode="auto">
          <a:xfrm flipV="1">
            <a:off x="3616036" y="1233053"/>
            <a:ext cx="1898074" cy="46135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1 Minute timer (Đồng hồ đếm ngược 1 phút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5236" y="5500252"/>
            <a:ext cx="3214256" cy="11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4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que 8"/>
          <p:cNvSpPr/>
          <p:nvPr/>
        </p:nvSpPr>
        <p:spPr>
          <a:xfrm>
            <a:off x="428338" y="353342"/>
            <a:ext cx="2615307" cy="699911"/>
          </a:xfrm>
          <a:prstGeom prst="plaqu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898926"/>
              </p:ext>
            </p:extLst>
          </p:nvPr>
        </p:nvGraphicFramePr>
        <p:xfrm>
          <a:off x="5361553" y="1353698"/>
          <a:ext cx="5505590" cy="3575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5590">
                  <a:extLst>
                    <a:ext uri="{9D8B030D-6E8A-4147-A177-3AD203B41FA5}">
                      <a16:colId xmlns:a16="http://schemas.microsoft.com/office/drawing/2014/main" val="1609895362"/>
                    </a:ext>
                  </a:extLst>
                </a:gridCol>
              </a:tblGrid>
              <a:tr h="35758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huyện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0" u="none" strike="noStrike" dirty="0" err="1" smtClean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 tooltip="Lệ Thủy, Quảng Bình"/>
                        </a:rPr>
                        <a:t>Lệ</a:t>
                      </a:r>
                      <a:r>
                        <a:rPr lang="en-US" sz="2800" b="0" u="none" strike="noStrike" dirty="0" smtClean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 tooltip="Lệ Thủy, Quảng Bình"/>
                        </a:rPr>
                        <a:t> </a:t>
                      </a:r>
                      <a:r>
                        <a:rPr lang="en-US" sz="2800" b="0" u="none" strike="noStrike" dirty="0" err="1" smtClean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 tooltip="Lệ Thủy, Quảng Bình"/>
                        </a:rPr>
                        <a:t>Thủy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0" u="none" strike="noStrike" dirty="0" err="1" smtClean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 tooltip="Quảng Bình"/>
                        </a:rPr>
                        <a:t>Quảng</a:t>
                      </a:r>
                      <a:r>
                        <a:rPr lang="en-US" sz="2800" b="0" u="none" strike="noStrike" dirty="0" smtClean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 tooltip="Quảng Bình"/>
                        </a:rPr>
                        <a:t> </a:t>
                      </a:r>
                      <a:r>
                        <a:rPr lang="en-US" sz="2800" b="0" u="none" strike="noStrike" dirty="0" err="1" smtClean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 tooltip="Quảng Bình"/>
                        </a:rPr>
                        <a:t>Bình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0" u="none" strike="noStrike" dirty="0" err="1" smtClean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Huế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0" u="none" strike="noStrike" dirty="0" err="1" smtClean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 tooltip="Thừa Thiên Huế"/>
                        </a:rPr>
                        <a:t>Thừa</a:t>
                      </a:r>
                      <a:r>
                        <a:rPr lang="en-US" sz="2800" b="0" u="none" strike="noStrike" dirty="0" smtClean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 tooltip="Thừa Thiên Huế"/>
                        </a:rPr>
                        <a:t> </a:t>
                      </a:r>
                      <a:r>
                        <a:rPr lang="en-US" sz="2800" b="0" u="none" strike="noStrike" dirty="0" err="1" smtClean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 tooltip="Thừa Thiên Huế"/>
                        </a:rPr>
                        <a:t>Thiên</a:t>
                      </a:r>
                      <a:r>
                        <a:rPr lang="en-US" sz="2800" b="0" u="none" strike="noStrike" dirty="0" smtClean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 tooltip="Thừa Thiên Huế"/>
                        </a:rPr>
                        <a:t> – </a:t>
                      </a:r>
                      <a:r>
                        <a:rPr lang="en-US" sz="2800" b="0" u="none" strike="noStrike" dirty="0" err="1" smtClean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 tooltip="Thừa Thiên Huế"/>
                        </a:rPr>
                        <a:t>Huế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Chồng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 </a:t>
                      </a:r>
                      <a:r>
                        <a:rPr lang="en-US" sz="2800" b="0" u="none" strike="noStrike" dirty="0" err="1" smtClean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tooltip="Hoàng Phủ Ngọc Tường"/>
                        </a:rPr>
                        <a:t>Hoàng</a:t>
                      </a:r>
                      <a:r>
                        <a:rPr lang="en-US" sz="2800" b="0" u="none" strike="noStrike" dirty="0" smtClean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tooltip="Hoàng Phủ Ngọc Tường"/>
                        </a:rPr>
                        <a:t> </a:t>
                      </a:r>
                      <a:r>
                        <a:rPr lang="en-US" sz="2800" b="0" u="none" strike="noStrike" dirty="0" err="1" smtClean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tooltip="Hoàng Phủ Ngọc Tường"/>
                        </a:rPr>
                        <a:t>Phủ</a:t>
                      </a:r>
                      <a:r>
                        <a:rPr lang="en-US" sz="2800" b="0" u="none" strike="noStrike" dirty="0" smtClean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tooltip="Hoàng Phủ Ngọc Tường"/>
                        </a:rPr>
                        <a:t> </a:t>
                      </a:r>
                      <a:r>
                        <a:rPr lang="en-US" sz="2800" b="0" u="none" strike="noStrike" dirty="0" err="1" smtClean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tooltip="Hoàng Phủ Ngọc Tường"/>
                        </a:rPr>
                        <a:t>Ngọc</a:t>
                      </a:r>
                      <a:r>
                        <a:rPr lang="en-US" sz="2800" b="0" u="none" strike="noStrike" dirty="0" smtClean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tooltip="Hoàng Phủ Ngọc Tường"/>
                        </a:rPr>
                        <a:t> </a:t>
                      </a:r>
                      <a:r>
                        <a:rPr lang="en-US" sz="2800" b="0" u="none" strike="noStrike" dirty="0" err="1" smtClean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tooltip="Hoàng Phủ Ngọc Tường"/>
                        </a:rPr>
                        <a:t>Tường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="0" dirty="0" smtClean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 </a:t>
                      </a:r>
                      <a:r>
                        <a:rPr lang="en-US" sz="2800" b="0" u="none" strike="noStrike" dirty="0" err="1" smtClean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7" tooltip="Việt Nam"/>
                        </a:rPr>
                        <a:t>Việt</a:t>
                      </a:r>
                      <a:r>
                        <a:rPr lang="en-US" sz="2800" b="0" u="none" strike="noStrike" dirty="0" smtClean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7" tooltip="Việt Nam"/>
                        </a:rPr>
                        <a:t> Nam</a:t>
                      </a:r>
                      <a:r>
                        <a:rPr lang="en-US" sz="28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16597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10516" r="10516"/>
          <a:stretch/>
        </p:blipFill>
        <p:spPr>
          <a:xfrm>
            <a:off x="1160175" y="2037843"/>
            <a:ext cx="3228625" cy="28916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546018" y="5185954"/>
            <a:ext cx="2661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9778" r="93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7259" y="1053253"/>
            <a:ext cx="1154294" cy="115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5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16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082460" y="275848"/>
            <a:ext cx="54024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 err="1" smtClean="0">
                <a:latin typeface="Times New Roman" pitchFamily="18" charset="0"/>
                <a:ea typeface="SimSun"/>
                <a:cs typeface="Times New Roman" pitchFamily="18" charset="0"/>
              </a:rPr>
              <a:t>Các</a:t>
            </a:r>
            <a:r>
              <a:rPr lang="en-US" sz="4000" b="1" kern="100" dirty="0" smtClean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latin typeface="Times New Roman" pitchFamily="18" charset="0"/>
                <a:ea typeface="SimSun"/>
                <a:cs typeface="Times New Roman" pitchFamily="18" charset="0"/>
              </a:rPr>
              <a:t>tác</a:t>
            </a:r>
            <a:r>
              <a:rPr lang="en-US" sz="4000" b="1" kern="100" dirty="0" smtClean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latin typeface="Times New Roman" pitchFamily="18" charset="0"/>
                <a:ea typeface="SimSun"/>
                <a:cs typeface="Times New Roman" pitchFamily="18" charset="0"/>
              </a:rPr>
              <a:t>phẩm</a:t>
            </a:r>
            <a:r>
              <a:rPr lang="en-US" sz="4000" b="1" kern="100" dirty="0" smtClean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latin typeface="Times New Roman" pitchFamily="18" charset="0"/>
                <a:ea typeface="SimSun"/>
                <a:cs typeface="Times New Roman" pitchFamily="18" charset="0"/>
              </a:rPr>
              <a:t>tiêu</a:t>
            </a:r>
            <a:r>
              <a:rPr lang="en-US" sz="4000" b="1" kern="100" dirty="0" smtClean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latin typeface="Times New Roman" pitchFamily="18" charset="0"/>
                <a:ea typeface="SimSun"/>
                <a:cs typeface="Times New Roman" pitchFamily="18" charset="0"/>
              </a:rPr>
              <a:t>biểu</a:t>
            </a:r>
            <a:r>
              <a:rPr lang="en-US" sz="4000" b="1" kern="100" dirty="0" smtClean="0">
                <a:latin typeface="Times New Roman" pitchFamily="18" charset="0"/>
                <a:ea typeface="SimSun"/>
                <a:cs typeface="Times New Roman" pitchFamily="18" charset="0"/>
              </a:rPr>
              <a:t>: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4" y="1646238"/>
            <a:ext cx="2974976" cy="38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Z.(27). Trang 27 - Thông báo (cập nhật) - HẬU CHIẾN &amp;amp; QUYỀN SỐNG CỦA MIỀN  NAM – thơ văn sử triết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80" y="1646238"/>
            <a:ext cx="2995320" cy="397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ài thơ: BIỂN (Lâm Thị Mỹ Dạ) - ThờiĐại2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192" y="1646238"/>
            <a:ext cx="3151922" cy="388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ình ảnh trái tim trong thơ Lâm Thị Mỹ Dạ - Tạp chí Sông Hư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80" y="1519239"/>
            <a:ext cx="3441652" cy="401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100+ hình ảnh vẽ bông hoa đẹp - hinhanhsieudep.net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59605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46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955964" y="5153891"/>
            <a:ext cx="3363832" cy="187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67200" y="2667000"/>
            <a:ext cx="5994400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886691" y="402097"/>
            <a:ext cx="11083637" cy="5624629"/>
          </a:xfrm>
          <a:prstGeom prst="rect">
            <a:avLst/>
          </a:prstGeom>
        </p:spPr>
        <p:txBody>
          <a:bodyPr vert="horz" lIns="121917" tIns="60958" rIns="121917" bIns="60958">
            <a:noAutofit/>
          </a:bodyPr>
          <a:lstStyle/>
          <a:p>
            <a:pPr marL="487668" indent="-341367" defTabSz="1219170">
              <a:spcBef>
                <a:spcPts val="533"/>
              </a:spcBef>
              <a:buClr>
                <a:schemeClr val="accent1"/>
              </a:buClr>
              <a:buSzPct val="68000"/>
              <a:defRPr/>
            </a:pPr>
            <a:r>
              <a:rPr lang="en-US" sz="4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 nhóm (2 em/nhóm).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87668" indent="-341367" defTabSz="1219170">
              <a:spcBef>
                <a:spcPts val="533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? Nêu xuất xứ của bài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487668" indent="-341367" defTabSz="1219170">
              <a:spcBef>
                <a:spcPts val="533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? Bài thơ thuộc thể thơ nào? Em hãy chỉ ra đặc điểm của thể thơ này?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487668" indent="-341367" defTabSz="1219170">
              <a:spcBef>
                <a:spcPts val="533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? Phương thức biểu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của văn bản là gì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487668" indent="-341367" defTabSz="1219170">
              <a:spcBef>
                <a:spcPts val="533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87668" indent="-341367" defTabSz="1219170">
              <a:spcBef>
                <a:spcPts val="533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487668" indent="-341367" defTabSz="1219170">
              <a:spcBef>
                <a:spcPts val="533"/>
              </a:spcBef>
              <a:buClr>
                <a:schemeClr val="accent1"/>
              </a:buClr>
              <a:buSzPct val="68000"/>
              <a:defRPr/>
            </a:pPr>
            <a:endParaRPr lang="en-US" sz="4300" dirty="0"/>
          </a:p>
        </p:txBody>
      </p:sp>
      <p:pic>
        <p:nvPicPr>
          <p:cNvPr id="2" name="đồng hồ 3 phú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3344" y="5347854"/>
            <a:ext cx="3283529" cy="151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3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7" descr="khung anh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14400" y="786147"/>
            <a:ext cx="10972800" cy="31624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1979</a:t>
            </a:r>
          </a:p>
          <a:p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nl-NL" sz="3500" dirty="0" smtClean="0">
                <a:latin typeface="Times New Roman" pitchFamily="18" charset="0"/>
                <a:cs typeface="Times New Roman" pitchFamily="18" charset="0"/>
              </a:rPr>
              <a:t>In trong tập “Lâm Thị Mỹ  Dạ, tuyển tập,NXB </a:t>
            </a:r>
            <a:r>
              <a:rPr lang="nl-NL" sz="3500" dirty="0">
                <a:latin typeface="Times New Roman" pitchFamily="18" charset="0"/>
                <a:cs typeface="Times New Roman" pitchFamily="18" charset="0"/>
              </a:rPr>
              <a:t>Hội nhà văn, Hà Nội, 2011, tr.203</a:t>
            </a:r>
            <a:r>
              <a:rPr lang="nl-NL" sz="37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3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3110346"/>
            <a:ext cx="5372273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</a:rPr>
              <a:t>bát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2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19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678238" y="-326865"/>
            <a:ext cx="5009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mình</a:t>
            </a:r>
            <a:endParaRPr lang="en-US" sz="3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78238" y="1773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637582"/>
            <a:ext cx="6045200" cy="6311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yêu truyện cổ nước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Vừa nhân hậu lại tuyệt vời sâu xa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người rồi mới thương </a:t>
            </a:r>
            <a:r>
              <a:rPr lang="vi-VN" sz="24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Yêu nhau dù mấy cách xa cũng tìm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hiền thì lại gặp hiền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ngay thì gặp người tiên độ trì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theo truyện cổ tôi đi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trong cuộc sống thầm thì tiếng xưa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 cơn nắng, trắng cơn mưa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Con sông chảy có rặng dừa nghiêng soi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 cha ông với đời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Như con sông với chân trời đã xa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 còn truyện cổ thiết tha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Cho tôi nhận mặt ông cha của mình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 công bằng, rất thông minh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Vừa độ lượng lại đa tình, đa mang.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36925" y="659408"/>
            <a:ext cx="5996722" cy="6323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 thơm thì giấu người thơm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Chăm làm thì được áo cơm cửa nhà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Đẽo cày theo ý người ta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Sẽ thành khúc gỗ chẳng ra việc </a:t>
            </a:r>
            <a:r>
              <a:rPr lang="vi-VN" sz="24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nghe truyện cổ thầm thì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Lời cha ông dạy cũng vì đời sau.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Đậm đà cái tích trầu cau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Miếng trầu đỏ thắm nặng sâu tình người.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 đi qua cuộc đời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Bấy nhiêu thời nữa chuyển dời xa xôi.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 bao truyện cổ trên đời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Vẫn luôn mới mẻ rạng ngời lương tâm</a:t>
            </a:r>
            <a:r>
              <a:rPr lang="vi-VN" sz="24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i="1" dirty="0" smtClean="0">
              <a:solidFill>
                <a:srgbClr val="00264D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dirty="0" err="1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5067300" y="707432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5226050" y="14303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5238750" y="22304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5397500" y="29416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5537200" y="3647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>
            <a:off x="5219700" y="44478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5219700" y="5171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e 22"/>
          <p:cNvSpPr/>
          <p:nvPr/>
        </p:nvSpPr>
        <p:spPr>
          <a:xfrm>
            <a:off x="5060950" y="59210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>
            <a:off x="11346837" y="148748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11200174" y="2301876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>
            <a:off x="10901111" y="2957514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e 27"/>
          <p:cNvSpPr/>
          <p:nvPr/>
        </p:nvSpPr>
        <p:spPr>
          <a:xfrm>
            <a:off x="11358924" y="3647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/>
          <p:cNvSpPr/>
          <p:nvPr/>
        </p:nvSpPr>
        <p:spPr>
          <a:xfrm>
            <a:off x="11218611" y="44478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/>
          <p:cNvSpPr/>
          <p:nvPr/>
        </p:nvSpPr>
        <p:spPr>
          <a:xfrm>
            <a:off x="11223735" y="5171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97500" y="70743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92425" y="141706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92425" y="221716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55350" y="287337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42000" y="364778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92425" y="44346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20075" y="51585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81400" y="59078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622114" y="143957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536111" y="223837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108737" y="2900364"/>
            <a:ext cx="579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555611" y="352901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505587" y="443461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524326" y="515851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ular Callout 44"/>
          <p:cNvSpPr/>
          <p:nvPr/>
        </p:nvSpPr>
        <p:spPr>
          <a:xfrm>
            <a:off x="261938" y="815976"/>
            <a:ext cx="3416300" cy="1485900"/>
          </a:xfrm>
          <a:prstGeom prst="wedgeRoundRectCallout">
            <a:avLst>
              <a:gd name="adj1" fmla="val 45710"/>
              <a:gd name="adj2" fmla="val 992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dòng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lục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6 </a:t>
            </a:r>
            <a:r>
              <a:rPr lang="en-US" sz="2800" dirty="0" err="1" smtClean="0">
                <a:solidFill>
                  <a:prstClr val="white"/>
                </a:solidFill>
                <a:latin typeface="Times New Roman"/>
                <a:ea typeface="Calibri"/>
              </a:rPr>
              <a:t>tiếng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6" name="Rounded Rectangular Callout 45"/>
          <p:cNvSpPr/>
          <p:nvPr/>
        </p:nvSpPr>
        <p:spPr>
          <a:xfrm>
            <a:off x="9192961" y="3891977"/>
            <a:ext cx="3416300" cy="1485900"/>
          </a:xfrm>
          <a:prstGeom prst="wedgeRoundRectCallout">
            <a:avLst>
              <a:gd name="adj1" fmla="val -63212"/>
              <a:gd name="adj2" fmla="val 7104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 smtClean="0">
                <a:solidFill>
                  <a:schemeClr val="bg1"/>
                </a:solidFill>
                <a:latin typeface="Times New Roman"/>
                <a:ea typeface="Calibri"/>
              </a:rPr>
              <a:t>mỗi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bát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8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tiếng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7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94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9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 形 12"/>
          <p:cNvSpPr/>
          <p:nvPr/>
        </p:nvSpPr>
        <p:spPr>
          <a:xfrm rot="18900000" flipH="1">
            <a:off x="11404600" y="3200400"/>
            <a:ext cx="457200" cy="457200"/>
          </a:xfrm>
          <a:prstGeom prst="corner">
            <a:avLst>
              <a:gd name="adj1" fmla="val 28333"/>
              <a:gd name="adj2" fmla="val 283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ACDD2D60-2E20-6D4A-A46C-08567E2A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0"/>
            <a:ext cx="11963400" cy="69907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37486" y="1933688"/>
            <a:ext cx="59298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8565">
              <a:defRPr/>
            </a:pPr>
            <a:r>
              <a:rPr lang="en-US" altLang="zh-CN" sz="7200" b="1" kern="0" dirty="0"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KHỞI ĐỘNG </a:t>
            </a:r>
            <a:endParaRPr lang="zh-CN" altLang="en-US" sz="7200" b="1" kern="0" dirty="0"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97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20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279400" y="918660"/>
            <a:ext cx="7696200" cy="56218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 cổ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 nhân hậu </a:t>
            </a:r>
            <a:r>
              <a:rPr lang="vi-VN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 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tuyệt v</a:t>
            </a:r>
            <a:r>
              <a:rPr lang="vi-VN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sâu x</a:t>
            </a:r>
            <a:r>
              <a:rPr lang="vi-VN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dù mấy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cũng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ìm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 lại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 gặp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độ tr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cuộc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sống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thầm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937000" y="-119740"/>
            <a:ext cx="3416300" cy="1485900"/>
          </a:xfrm>
          <a:prstGeom prst="wedgeRoundRectCallout">
            <a:avLst>
              <a:gd name="adj1" fmla="val -63212"/>
              <a:gd name="adj2" fmla="val 7104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874287" y="2628900"/>
            <a:ext cx="3975100" cy="2044700"/>
          </a:xfrm>
          <a:prstGeom prst="wedgeRoundRectCallout">
            <a:avLst>
              <a:gd name="adj1" fmla="val -74760"/>
              <a:gd name="adj2" fmla="val 20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a-ta-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im-hiền-tiên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9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7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21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279400" y="918660"/>
            <a:ext cx="7696200" cy="56218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 cổ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 nhân hậu </a:t>
            </a:r>
            <a:r>
              <a:rPr lang="vi-VN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tuyệt vời sâu xa</a:t>
            </a:r>
            <a:b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ta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dù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cách xa 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cũng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 lại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 gặp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tiên độ trì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đi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cuộc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thầm thì 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937000" y="-119740"/>
            <a:ext cx="3416300" cy="1485900"/>
          </a:xfrm>
          <a:prstGeom prst="wedgeRoundRectCallout">
            <a:avLst>
              <a:gd name="adj1" fmla="val -63212"/>
              <a:gd name="adj2" fmla="val 7104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b="1" dirty="0" err="1">
                <a:solidFill>
                  <a:prstClr val="white"/>
                </a:solidFill>
              </a:rPr>
              <a:t>Nhịp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thơ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của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từng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dòng</a:t>
            </a:r>
            <a:endParaRPr lang="en-US" sz="2400" b="1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874287" y="1366160"/>
            <a:ext cx="3975100" cy="4013200"/>
          </a:xfrm>
          <a:prstGeom prst="wedgeRoundRectCallout">
            <a:avLst>
              <a:gd name="adj1" fmla="val -74760"/>
              <a:gd name="adj2" fmla="val 20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4/4;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2/2/2/2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r>
              <a:rPr lang="en-US" sz="3200" dirty="0" err="1">
                <a:latin typeface="Times New Roman"/>
                <a:ea typeface="Calibri"/>
              </a:rPr>
              <a:t>Nhịp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chẵn</a:t>
            </a:r>
            <a:endParaRPr lang="en-US" sz="3200" dirty="0"/>
          </a:p>
        </p:txBody>
      </p:sp>
      <p:pic>
        <p:nvPicPr>
          <p:cNvPr id="9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90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1782" y="460145"/>
            <a:ext cx="9652000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endParaRPr lang="en-US" sz="3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1782" y="1463483"/>
            <a:ext cx="11679381" cy="249298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endParaRPr lang="en-US" sz="3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9765" y="1358954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Bố</a:t>
            </a:r>
            <a:r>
              <a:rPr lang="en-U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cục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2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phần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69078" y="1186466"/>
            <a:ext cx="8961220" cy="4951096"/>
            <a:chOff x="3943410" y="1189055"/>
            <a:chExt cx="2969614" cy="3287971"/>
          </a:xfrm>
        </p:grpSpPr>
        <p:sp>
          <p:nvSpPr>
            <p:cNvPr id="12" name="Isosceles Triangle 11"/>
            <p:cNvSpPr/>
            <p:nvPr/>
          </p:nvSpPr>
          <p:spPr>
            <a:xfrm>
              <a:off x="3943410" y="1189055"/>
              <a:ext cx="1909998" cy="3287971"/>
            </a:xfrm>
            <a:prstGeom prst="triangl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4493917" y="1355350"/>
              <a:ext cx="2419107" cy="1322949"/>
            </a:xfrm>
            <a:custGeom>
              <a:avLst/>
              <a:gdLst>
                <a:gd name="connsiteX0" fmla="*/ 0 w 2419107"/>
                <a:gd name="connsiteY0" fmla="*/ 220496 h 1322949"/>
                <a:gd name="connsiteX1" fmla="*/ 220496 w 2419107"/>
                <a:gd name="connsiteY1" fmla="*/ 0 h 1322949"/>
                <a:gd name="connsiteX2" fmla="*/ 2198611 w 2419107"/>
                <a:gd name="connsiteY2" fmla="*/ 0 h 1322949"/>
                <a:gd name="connsiteX3" fmla="*/ 2419107 w 2419107"/>
                <a:gd name="connsiteY3" fmla="*/ 220496 h 1322949"/>
                <a:gd name="connsiteX4" fmla="*/ 2419107 w 2419107"/>
                <a:gd name="connsiteY4" fmla="*/ 1102453 h 1322949"/>
                <a:gd name="connsiteX5" fmla="*/ 2198611 w 2419107"/>
                <a:gd name="connsiteY5" fmla="*/ 1322949 h 1322949"/>
                <a:gd name="connsiteX6" fmla="*/ 220496 w 2419107"/>
                <a:gd name="connsiteY6" fmla="*/ 1322949 h 1322949"/>
                <a:gd name="connsiteX7" fmla="*/ 0 w 2419107"/>
                <a:gd name="connsiteY7" fmla="*/ 1102453 h 1322949"/>
                <a:gd name="connsiteX8" fmla="*/ 0 w 2419107"/>
                <a:gd name="connsiteY8" fmla="*/ 220496 h 1322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9107" h="1322949">
                  <a:moveTo>
                    <a:pt x="0" y="220496"/>
                  </a:moveTo>
                  <a:cubicBezTo>
                    <a:pt x="0" y="98719"/>
                    <a:pt x="98719" y="0"/>
                    <a:pt x="220496" y="0"/>
                  </a:cubicBezTo>
                  <a:lnTo>
                    <a:pt x="2198611" y="0"/>
                  </a:lnTo>
                  <a:cubicBezTo>
                    <a:pt x="2320388" y="0"/>
                    <a:pt x="2419107" y="98719"/>
                    <a:pt x="2419107" y="220496"/>
                  </a:cubicBezTo>
                  <a:lnTo>
                    <a:pt x="2419107" y="1102453"/>
                  </a:lnTo>
                  <a:cubicBezTo>
                    <a:pt x="2419107" y="1224230"/>
                    <a:pt x="2320388" y="1322949"/>
                    <a:pt x="2198611" y="1322949"/>
                  </a:cubicBezTo>
                  <a:lnTo>
                    <a:pt x="220496" y="1322949"/>
                  </a:lnTo>
                  <a:cubicBezTo>
                    <a:pt x="98719" y="1322949"/>
                    <a:pt x="0" y="1224230"/>
                    <a:pt x="0" y="1102453"/>
                  </a:cubicBezTo>
                  <a:lnTo>
                    <a:pt x="0" y="220496"/>
                  </a:lnTo>
                  <a:close/>
                </a:path>
              </a:pathLst>
            </a:cu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1261" tIns="171261" rIns="171261" bIns="171261" numCol="1" spcCol="1270" anchor="ctr" anchorCtr="0">
              <a:noAutofit/>
            </a:bodyPr>
            <a:lstStyle/>
            <a:p>
              <a:pPr lvl="0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-&gt; 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4458335" y="3154076"/>
              <a:ext cx="2419107" cy="1322949"/>
            </a:xfrm>
            <a:custGeom>
              <a:avLst/>
              <a:gdLst>
                <a:gd name="connsiteX0" fmla="*/ 0 w 2419107"/>
                <a:gd name="connsiteY0" fmla="*/ 220496 h 1322949"/>
                <a:gd name="connsiteX1" fmla="*/ 220496 w 2419107"/>
                <a:gd name="connsiteY1" fmla="*/ 0 h 1322949"/>
                <a:gd name="connsiteX2" fmla="*/ 2198611 w 2419107"/>
                <a:gd name="connsiteY2" fmla="*/ 0 h 1322949"/>
                <a:gd name="connsiteX3" fmla="*/ 2419107 w 2419107"/>
                <a:gd name="connsiteY3" fmla="*/ 220496 h 1322949"/>
                <a:gd name="connsiteX4" fmla="*/ 2419107 w 2419107"/>
                <a:gd name="connsiteY4" fmla="*/ 1102453 h 1322949"/>
                <a:gd name="connsiteX5" fmla="*/ 2198611 w 2419107"/>
                <a:gd name="connsiteY5" fmla="*/ 1322949 h 1322949"/>
                <a:gd name="connsiteX6" fmla="*/ 220496 w 2419107"/>
                <a:gd name="connsiteY6" fmla="*/ 1322949 h 1322949"/>
                <a:gd name="connsiteX7" fmla="*/ 0 w 2419107"/>
                <a:gd name="connsiteY7" fmla="*/ 1102453 h 1322949"/>
                <a:gd name="connsiteX8" fmla="*/ 0 w 2419107"/>
                <a:gd name="connsiteY8" fmla="*/ 220496 h 1322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9107" h="1322949">
                  <a:moveTo>
                    <a:pt x="0" y="220496"/>
                  </a:moveTo>
                  <a:cubicBezTo>
                    <a:pt x="0" y="98719"/>
                    <a:pt x="98719" y="0"/>
                    <a:pt x="220496" y="0"/>
                  </a:cubicBezTo>
                  <a:lnTo>
                    <a:pt x="2198611" y="0"/>
                  </a:lnTo>
                  <a:cubicBezTo>
                    <a:pt x="2320388" y="0"/>
                    <a:pt x="2419107" y="98719"/>
                    <a:pt x="2419107" y="220496"/>
                  </a:cubicBezTo>
                  <a:lnTo>
                    <a:pt x="2419107" y="1102453"/>
                  </a:lnTo>
                  <a:cubicBezTo>
                    <a:pt x="2419107" y="1224230"/>
                    <a:pt x="2320388" y="1322949"/>
                    <a:pt x="2198611" y="1322949"/>
                  </a:cubicBezTo>
                  <a:lnTo>
                    <a:pt x="220496" y="1322949"/>
                  </a:lnTo>
                  <a:cubicBezTo>
                    <a:pt x="98719" y="1322949"/>
                    <a:pt x="0" y="1224230"/>
                    <a:pt x="0" y="1102453"/>
                  </a:cubicBezTo>
                  <a:lnTo>
                    <a:pt x="0" y="220496"/>
                  </a:lnTo>
                  <a:close/>
                </a:path>
              </a:pathLst>
            </a:cu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1261" tIns="171261" rIns="171261" bIns="171261" numCol="1" spcCol="1270" anchor="ctr" anchorCtr="0">
              <a:noAutofit/>
            </a:bodyPr>
            <a:lstStyle/>
            <a:p>
              <a:pPr lvl="0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endPara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-&gt;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cha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2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/>
          <p:cNvSpPr txBox="1"/>
          <p:nvPr/>
        </p:nvSpPr>
        <p:spPr>
          <a:xfrm>
            <a:off x="1472154" y="4021744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2.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19012" y="1009143"/>
            <a:ext cx="116097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000" b="1" dirty="0" smtClean="0">
                <a:latin typeface="Times New Roman"/>
                <a:ea typeface="Calibri"/>
              </a:rPr>
              <a:t>1. </a:t>
            </a:r>
            <a:r>
              <a:rPr lang="en-US" sz="4000" b="1" dirty="0" err="1" smtClean="0">
                <a:latin typeface="Times New Roman"/>
                <a:ea typeface="Calibri"/>
              </a:rPr>
              <a:t>Những</a:t>
            </a:r>
            <a:r>
              <a:rPr lang="en-US" sz="4000" b="1" dirty="0" smtClean="0">
                <a:latin typeface="Times New Roman"/>
                <a:ea typeface="Calibri"/>
              </a:rPr>
              <a:t> </a:t>
            </a:r>
            <a:r>
              <a:rPr lang="en-US" sz="4000" b="1" dirty="0" err="1">
                <a:latin typeface="Times New Roman"/>
                <a:ea typeface="Calibri"/>
              </a:rPr>
              <a:t>câu</a:t>
            </a:r>
            <a:r>
              <a:rPr lang="en-US" sz="4000" b="1" dirty="0">
                <a:latin typeface="Times New Roman"/>
                <a:ea typeface="Calibri"/>
              </a:rPr>
              <a:t> </a:t>
            </a:r>
            <a:r>
              <a:rPr lang="en-US" sz="4000" b="1" dirty="0" err="1">
                <a:latin typeface="Times New Roman"/>
                <a:ea typeface="Calibri"/>
              </a:rPr>
              <a:t>chuyện</a:t>
            </a:r>
            <a:r>
              <a:rPr lang="en-US" sz="4000" b="1" dirty="0">
                <a:latin typeface="Times New Roman"/>
                <a:ea typeface="Calibri"/>
              </a:rPr>
              <a:t> </a:t>
            </a:r>
            <a:r>
              <a:rPr lang="en-US" sz="4000" b="1" dirty="0" err="1">
                <a:latin typeface="Times New Roman"/>
                <a:ea typeface="Calibri"/>
              </a:rPr>
              <a:t>cổ</a:t>
            </a:r>
            <a:r>
              <a:rPr lang="en-US" sz="4000" b="1" dirty="0">
                <a:latin typeface="Times New Roman"/>
                <a:ea typeface="Calibri"/>
              </a:rPr>
              <a:t> </a:t>
            </a:r>
            <a:r>
              <a:rPr lang="en-US" sz="4000" b="1" dirty="0" err="1">
                <a:latin typeface="Times New Roman"/>
                <a:ea typeface="Calibri"/>
              </a:rPr>
              <a:t>được</a:t>
            </a:r>
            <a:r>
              <a:rPr lang="en-US" sz="4000" b="1" dirty="0">
                <a:latin typeface="Times New Roman"/>
                <a:ea typeface="Calibri"/>
              </a:rPr>
              <a:t> </a:t>
            </a:r>
            <a:r>
              <a:rPr lang="en-US" sz="4000" b="1" dirty="0" err="1">
                <a:latin typeface="Times New Roman"/>
                <a:ea typeface="Calibri"/>
              </a:rPr>
              <a:t>nhắc</a:t>
            </a:r>
            <a:r>
              <a:rPr lang="en-US" sz="4000" b="1" dirty="0">
                <a:latin typeface="Times New Roman"/>
                <a:ea typeface="Calibri"/>
              </a:rPr>
              <a:t> </a:t>
            </a:r>
            <a:r>
              <a:rPr lang="en-US" sz="4000" b="1" dirty="0" err="1">
                <a:latin typeface="Times New Roman"/>
                <a:ea typeface="Calibri"/>
              </a:rPr>
              <a:t>đến</a:t>
            </a:r>
            <a:r>
              <a:rPr lang="en-US" sz="4000" b="1" dirty="0">
                <a:latin typeface="Times New Roman"/>
                <a:ea typeface="Calibri"/>
              </a:rPr>
              <a:t> </a:t>
            </a:r>
            <a:r>
              <a:rPr lang="en-US" sz="4000" b="1" dirty="0" err="1">
                <a:latin typeface="Times New Roman"/>
                <a:ea typeface="Calibri"/>
              </a:rPr>
              <a:t>và</a:t>
            </a:r>
            <a:r>
              <a:rPr lang="en-US" sz="4000" b="1" dirty="0">
                <a:latin typeface="Times New Roman"/>
                <a:ea typeface="Calibri"/>
              </a:rPr>
              <a:t> ý </a:t>
            </a:r>
            <a:r>
              <a:rPr lang="en-US" sz="4000" b="1" dirty="0" err="1" smtClean="0">
                <a:latin typeface="Times New Roman"/>
                <a:ea typeface="Calibri"/>
              </a:rPr>
              <a:t>nghĩa</a:t>
            </a:r>
            <a:r>
              <a:rPr lang="en-US" sz="4000" b="1" dirty="0" smtClean="0">
                <a:latin typeface="Times New Roman"/>
                <a:ea typeface="Calibri"/>
              </a:rPr>
              <a:t>.</a:t>
            </a:r>
            <a:endParaRPr lang="zh-CN" altLang="en-US" sz="6000" b="1" dirty="0"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195279" y="239374"/>
            <a:ext cx="6501281" cy="78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000" b="1" dirty="0" smtClean="0">
                <a:latin typeface="Times New Roman"/>
                <a:ea typeface="Calibri"/>
              </a:rPr>
              <a:t>II. KHÁM PHÁ VĂN BẢN</a:t>
            </a:r>
            <a:endParaRPr lang="zh-CN" altLang="en-US" sz="6000" b="1" dirty="0"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81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232856" y="816176"/>
            <a:ext cx="42485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PHIẾU HỌC TẬP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934413"/>
              </p:ext>
            </p:extLst>
          </p:nvPr>
        </p:nvGraphicFramePr>
        <p:xfrm>
          <a:off x="685800" y="1632426"/>
          <a:ext cx="10083802" cy="3701574"/>
        </p:xfrm>
        <a:graphic>
          <a:graphicData uri="http://schemas.openxmlformats.org/drawingml/2006/table">
            <a:tbl>
              <a:tblPr firstRow="1" firstCol="1" bandRow="1"/>
              <a:tblGrid>
                <a:gridCol w="3132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2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8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494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truyện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diện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Ý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nghĩa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giá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trị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chuyện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cổ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5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5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4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4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đồng hồ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7091" y="5514108"/>
            <a:ext cx="3699163" cy="101830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85800" y="200892"/>
            <a:ext cx="10910454" cy="8174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7801" indent="-571500" defTabSz="1219170">
              <a:spcBef>
                <a:spcPts val="533"/>
              </a:spcBef>
              <a:buClr>
                <a:schemeClr val="accent1"/>
              </a:buClr>
              <a:buSzPct val="68000"/>
              <a:buFontTx/>
              <a:buChar char="-"/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89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730692"/>
              </p:ext>
            </p:extLst>
          </p:nvPr>
        </p:nvGraphicFramePr>
        <p:xfrm>
          <a:off x="123519" y="-54361"/>
          <a:ext cx="11817927" cy="6912361"/>
        </p:xfrm>
        <a:graphic>
          <a:graphicData uri="http://schemas.openxmlformats.org/drawingml/2006/table">
            <a:tbl>
              <a:tblPr firstRow="1" firstCol="1" bandRow="1"/>
              <a:tblGrid>
                <a:gridCol w="4080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1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6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1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truyện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diện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Ý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nghĩa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giá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trị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chuyện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cổ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460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07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4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i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29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23519" y="1494477"/>
            <a:ext cx="4087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400" dirty="0" err="1" smtClean="0">
                <a:latin typeface="Times New Roman"/>
                <a:ea typeface="Calibri"/>
              </a:rPr>
              <a:t>Thạch</a:t>
            </a:r>
            <a:r>
              <a:rPr lang="en-US" sz="2400" dirty="0" smtClean="0"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latin typeface="Times New Roman"/>
                <a:ea typeface="Calibri"/>
              </a:rPr>
              <a:t>Sanh</a:t>
            </a:r>
            <a:r>
              <a:rPr lang="en-US" sz="2400" dirty="0" smtClean="0">
                <a:latin typeface="Times New Roman"/>
                <a:ea typeface="Calibri"/>
              </a:rPr>
              <a:t>, </a:t>
            </a:r>
            <a:r>
              <a:rPr lang="en-US" sz="2400" dirty="0" err="1" smtClean="0">
                <a:latin typeface="Times New Roman"/>
                <a:ea typeface="Calibri"/>
              </a:rPr>
              <a:t>Cây</a:t>
            </a:r>
            <a:r>
              <a:rPr lang="en-US" sz="2400" dirty="0" smtClean="0"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latin typeface="Times New Roman"/>
                <a:ea typeface="Calibri"/>
              </a:rPr>
              <a:t>tre</a:t>
            </a:r>
            <a:r>
              <a:rPr lang="en-US" sz="2400" dirty="0" smtClean="0"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latin typeface="Times New Roman"/>
                <a:ea typeface="Calibri"/>
              </a:rPr>
              <a:t>trăm</a:t>
            </a:r>
            <a:r>
              <a:rPr lang="en-US" sz="2400" dirty="0" smtClean="0"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latin typeface="Times New Roman"/>
                <a:ea typeface="Calibri"/>
              </a:rPr>
              <a:t>đốt</a:t>
            </a:r>
            <a:r>
              <a:rPr lang="en-US" sz="2400" dirty="0" smtClean="0">
                <a:latin typeface="Times New Roman"/>
                <a:ea typeface="Calibri"/>
              </a:rPr>
              <a:t>, </a:t>
            </a:r>
            <a:r>
              <a:rPr lang="en-US" sz="2400" dirty="0" err="1" smtClean="0">
                <a:latin typeface="Times New Roman"/>
                <a:ea typeface="Calibri"/>
              </a:rPr>
              <a:t>Cây</a:t>
            </a:r>
            <a:r>
              <a:rPr lang="en-US" sz="2400" dirty="0" smtClean="0"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latin typeface="Times New Roman"/>
                <a:ea typeface="Calibri"/>
              </a:rPr>
              <a:t>khế</a:t>
            </a:r>
            <a:r>
              <a:rPr lang="en-US" sz="2400" dirty="0" smtClean="0">
                <a:latin typeface="Times New Roman"/>
                <a:ea typeface="Calibri"/>
              </a:rPr>
              <a:t>, </a:t>
            </a:r>
            <a:r>
              <a:rPr lang="en-US" sz="2400" dirty="0" err="1" smtClean="0">
                <a:latin typeface="Times New Roman"/>
                <a:ea typeface="Calibri"/>
              </a:rPr>
              <a:t>Sọ</a:t>
            </a:r>
            <a:r>
              <a:rPr lang="en-US" sz="2400" dirty="0" smtClean="0"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latin typeface="Times New Roman"/>
                <a:ea typeface="Calibri"/>
              </a:rPr>
              <a:t>Dừa</a:t>
            </a:r>
            <a:r>
              <a:rPr lang="en-US" sz="2400" b="1" dirty="0" smtClean="0">
                <a:latin typeface="Times New Roman"/>
                <a:ea typeface="Calibri"/>
              </a:rPr>
              <a:t>.</a:t>
            </a:r>
            <a:endParaRPr lang="zh-CN" altLang="en-US" sz="2400" b="1" dirty="0"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771222" y="2898706"/>
            <a:ext cx="17456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400" dirty="0" err="1" smtClean="0">
                <a:latin typeface="Times New Roman"/>
                <a:ea typeface="Calibri"/>
              </a:rPr>
              <a:t>Tấm</a:t>
            </a:r>
            <a:r>
              <a:rPr lang="en-US" sz="2400" dirty="0" smtClean="0"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latin typeface="Times New Roman"/>
                <a:ea typeface="Calibri"/>
              </a:rPr>
              <a:t>Cám</a:t>
            </a:r>
            <a:endParaRPr lang="zh-CN" altLang="en-US" sz="2400" b="1" dirty="0"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6" name="TextBox 11"/>
          <p:cNvSpPr txBox="1"/>
          <p:nvPr/>
        </p:nvSpPr>
        <p:spPr>
          <a:xfrm>
            <a:off x="601502" y="4184630"/>
            <a:ext cx="3131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Đẽo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cày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giữa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đường</a:t>
            </a:r>
            <a:endParaRPr lang="zh-CN" altLang="en-US" sz="2400" b="1" dirty="0"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771223" y="5210672"/>
            <a:ext cx="31543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400" dirty="0" err="1" smtClean="0">
                <a:latin typeface="Times New Roman"/>
                <a:ea typeface="Calibri"/>
              </a:rPr>
              <a:t>Sự</a:t>
            </a:r>
            <a:r>
              <a:rPr lang="en-US" sz="2400" dirty="0" smtClean="0"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latin typeface="Times New Roman"/>
                <a:ea typeface="Calibri"/>
              </a:rPr>
              <a:t>tích</a:t>
            </a:r>
            <a:r>
              <a:rPr lang="en-US" sz="2400" dirty="0" smtClean="0"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latin typeface="Times New Roman"/>
                <a:ea typeface="Calibri"/>
              </a:rPr>
              <a:t>trầu</a:t>
            </a:r>
            <a:r>
              <a:rPr lang="en-US" sz="2400" dirty="0" smtClean="0"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latin typeface="Times New Roman"/>
                <a:ea typeface="Calibri"/>
              </a:rPr>
              <a:t>cau</a:t>
            </a:r>
            <a:endParaRPr lang="zh-CN" altLang="en-US" sz="2400" b="1" dirty="0"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4477311" y="1495494"/>
            <a:ext cx="4555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Ở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hiền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thì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lại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gặp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hiền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/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Người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ngay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thì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gặp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người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tiên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độ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trì</a:t>
            </a:r>
            <a:endParaRPr lang="zh-CN" altLang="en-US" sz="2400" b="1" dirty="0"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4210610" y="2711154"/>
            <a:ext cx="4860651" cy="9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Thị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thơm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thì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giấu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người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thơm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/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Chăm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làm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thì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được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áo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cơm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cửa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nhà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.</a:t>
            </a:r>
            <a:endParaRPr lang="zh-CN" altLang="en-US" sz="2400" b="1" dirty="0"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4324909" y="3868202"/>
            <a:ext cx="486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Đẽo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cày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theo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ý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người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ta/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Sẽ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thành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khúc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gỗ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chẳng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ra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việc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gì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.</a:t>
            </a:r>
            <a:endParaRPr lang="zh-CN" altLang="en-US" sz="2400" b="1" dirty="0"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10610" y="5210672"/>
            <a:ext cx="486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Đậm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đà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cái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tích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trầu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cau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/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Miếng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trầu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đỏ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thắm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nặng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sâu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tình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người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.</a:t>
            </a:r>
            <a:endParaRPr lang="zh-CN" altLang="en-US" sz="2400" b="1" dirty="0"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9037927" y="2483208"/>
            <a:ext cx="27492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Phản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ánh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những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nét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đẹp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tình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người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như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lòng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nhân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hậu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,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vị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tha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,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độ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lượng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,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bao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dung,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đa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tình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,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đa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 </a:t>
            </a:r>
            <a:r>
              <a:rPr lang="en-US" altLang="zh-CN" sz="2400" dirty="0" err="1" smtClean="0">
                <a:latin typeface="Times New Roman"/>
                <a:ea typeface="印品黑体" panose="00000500000000000000" pitchFamily="2" charset="-122"/>
              </a:rPr>
              <a:t>mang</a:t>
            </a:r>
            <a:r>
              <a:rPr lang="en-US" altLang="zh-CN" sz="2400" dirty="0" smtClean="0">
                <a:latin typeface="Times New Roman"/>
                <a:ea typeface="印品黑体" panose="00000500000000000000" pitchFamily="2" charset="-122"/>
              </a:rPr>
              <a:t>…</a:t>
            </a:r>
            <a:endParaRPr lang="zh-CN" altLang="en-US" sz="2400" b="1" dirty="0"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05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27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22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\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406" y="146960"/>
            <a:ext cx="2603500" cy="201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2383820"/>
            <a:ext cx="257810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631" y="4816614"/>
            <a:ext cx="2846705" cy="199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2189023"/>
            <a:ext cx="2857501" cy="196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5850" y="2428630"/>
            <a:ext cx="202565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Thạch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Sanh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29369" y="1669170"/>
            <a:ext cx="26035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tre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trăm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đốt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43595" y="6291422"/>
            <a:ext cx="134844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khế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432800" y="3597186"/>
            <a:ext cx="126829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Sọ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Dừa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-188912" y="631825"/>
            <a:ext cx="4121150" cy="1651000"/>
          </a:xfrm>
          <a:prstGeom prst="wedgeRoundRectCallout">
            <a:avLst>
              <a:gd name="adj1" fmla="val -33382"/>
              <a:gd name="adj2" fmla="val 101273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Thạch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Sanh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sẵn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sàng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giúp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đỡ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xả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thân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vì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khác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;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khi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biết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tội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ác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Lí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Thông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nhưng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vẫn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tha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chết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cho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mẹ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con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hắn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;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3357444" y="2393345"/>
            <a:ext cx="4394201" cy="2236860"/>
          </a:xfrm>
          <a:prstGeom prst="wedgeRoundRectCallout">
            <a:avLst>
              <a:gd name="adj1" fmla="val 7633"/>
              <a:gd name="adj2" fmla="val 94531"/>
              <a:gd name="adj3" fmla="val 16667"/>
            </a:avLst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em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truyện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khế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chẳng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trách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anh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tham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lam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nửa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lời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4203966" y="0"/>
            <a:ext cx="4089401" cy="1907549"/>
          </a:xfrm>
          <a:prstGeom prst="wedgeRoundRectCallout">
            <a:avLst>
              <a:gd name="adj1" fmla="val 1276"/>
              <a:gd name="adj2" fmla="val 7981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Anh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chàng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truyện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tre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trăm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đốt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dẫu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biết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mình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bị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lừa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vẫn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không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hề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oán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trách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bao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dung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và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nhân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hậu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7447698" y="1207556"/>
            <a:ext cx="4594224" cy="1907549"/>
          </a:xfrm>
          <a:prstGeom prst="wedgeRoundRectCallout">
            <a:avLst>
              <a:gd name="adj1" fmla="val 1276"/>
              <a:gd name="adj2" fmla="val 79810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cô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gái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út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Sọ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Dừa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tấm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lòng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thương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đặc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biệt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khiếm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khuyết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về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ngoại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hình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4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7" grpId="0" animBg="1"/>
      <p:bldP spid="18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28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22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\</a:t>
            </a:r>
            <a:r>
              <a:rPr lang="en-US" sz="1100" smtClean="0">
                <a:solidFill>
                  <a:prstClr val="black"/>
                </a:solidFill>
                <a:cs typeface="Arial" pitchFamily="34" charset="0"/>
              </a:rPr>
              <a:t> </a:t>
            </a:r>
            <a:endParaRPr lang="en-US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78019"/>
            <a:ext cx="4360667" cy="28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892" y="146960"/>
            <a:ext cx="4155222" cy="289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012" y="3041623"/>
            <a:ext cx="4242688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967" y="178019"/>
            <a:ext cx="258623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/>
                <a:ea typeface="Calibri"/>
              </a:rPr>
              <a:t>Sự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tích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trầu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cau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771901" y="5783590"/>
            <a:ext cx="312938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Đẽo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cày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giữa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đường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29720" y="2464624"/>
            <a:ext cx="159210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i="1" dirty="0" err="1">
                <a:latin typeface="Times New Roman"/>
                <a:ea typeface="Calibri"/>
              </a:rPr>
              <a:t>Tấm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Cám</a:t>
            </a:r>
            <a:endParaRPr lang="en-US" sz="28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1662812" y="915916"/>
            <a:ext cx="4352226" cy="2125707"/>
          </a:xfrm>
          <a:prstGeom prst="wedgeRoundRectCallout">
            <a:avLst>
              <a:gd name="adj1" fmla="val -73787"/>
              <a:gd name="adj2" fmla="val 261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còn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trân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quý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tình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cảm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anh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em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gia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đình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thủy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chung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lứa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đôi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qua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tích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trầu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cau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…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7175500" y="411054"/>
            <a:ext cx="3962400" cy="2125707"/>
          </a:xfrm>
          <a:prstGeom prst="wedgeRoundRectCallout">
            <a:avLst>
              <a:gd name="adj1" fmla="val 48328"/>
              <a:gd name="adj2" fmla="val 6437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Qua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các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lần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hóa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thân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Tấm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, ta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nhận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ra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khát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vọng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vươn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lên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chiến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thắng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nghịch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cảnh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nhân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dân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ta.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5485692" y="3932900"/>
            <a:ext cx="3962400" cy="2125707"/>
          </a:xfrm>
          <a:prstGeom prst="wedgeRoundRectCallout">
            <a:avLst>
              <a:gd name="adj1" fmla="val -80518"/>
              <a:gd name="adj2" fmla="val 57807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Phải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kiên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định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có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lập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trường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thì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công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việc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mới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thành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công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6" grpId="0" animBg="1"/>
      <p:bldP spid="9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699726" y="878583"/>
            <a:ext cx="5210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9726" y="1288278"/>
            <a:ext cx="3579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8133" y="1757166"/>
            <a:ext cx="104633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exagon 5"/>
          <p:cNvSpPr/>
          <p:nvPr/>
        </p:nvSpPr>
        <p:spPr>
          <a:xfrm>
            <a:off x="2171700" y="3066636"/>
            <a:ext cx="7848600" cy="2612571"/>
          </a:xfrm>
          <a:prstGeom prst="hexagon">
            <a:avLst/>
          </a:prstGeom>
          <a:ln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rặng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nghiêng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07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 形 12"/>
          <p:cNvSpPr/>
          <p:nvPr/>
        </p:nvSpPr>
        <p:spPr>
          <a:xfrm rot="18900000" flipH="1">
            <a:off x="11404600" y="3200400"/>
            <a:ext cx="457200" cy="457200"/>
          </a:xfrm>
          <a:prstGeom prst="corner">
            <a:avLst>
              <a:gd name="adj1" fmla="val 28333"/>
              <a:gd name="adj2" fmla="val 283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444500"/>
            <a:ext cx="10058400" cy="505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15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699726" y="410986"/>
            <a:ext cx="5210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9726" y="868640"/>
            <a:ext cx="3579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>
                <a:tab pos="4572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99726" y="1345192"/>
            <a:ext cx="6290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96922" y="1888455"/>
                <a:ext cx="10625770" cy="4401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v"/>
                </a:pP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chuyện cổ nước mình như được gặp lại ông cha, khám phá được bao phẩm chất tốt đẹp của tổ tiên mình.</a:t>
                </a:r>
              </a:p>
              <a:p>
                <a:pPr marL="457200" indent="-457200">
                  <a:buFont typeface="Wingdings" panose="05000000000000000000" pitchFamily="2" charset="2"/>
                  <a:buChar char="v"/>
                </a:pP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Giúp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 hệ đời sau tiếp nhận được những phẩm chất quý báu của cha ông như lẽ công bằng, sự thông minh, lòng độ lượng tình nhân ái bao la… </a:t>
                </a:r>
              </a:p>
              <a:p>
                <a:pPr marL="457200" indent="-457200">
                  <a:buFont typeface="Wingdings" panose="05000000000000000000" pitchFamily="2" charset="2"/>
                  <a:buChar char="v"/>
                </a:pP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Truyện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cổ dân gian chính là nhịp cầu nối liền bao thế hệ: đời cha ông với đời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tôi</a:t>
                </a: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v"/>
                </a:pP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cuối nhấn mạnh lời răn dạy của ông cha ta về lẽ sống, về tình thương, về nhân cách, về đức độ, sự cần cù, lòng nhân ái,… </a:t>
                </a:r>
              </a:p>
              <a:p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 </a:t>
                </a:r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bài học cho con cháu đời sau.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22" y="1888455"/>
                <a:ext cx="10625770" cy="4401205"/>
              </a:xfrm>
              <a:prstGeom prst="rect">
                <a:avLst/>
              </a:prstGeom>
              <a:blipFill>
                <a:blip r:embed="rId3"/>
                <a:stretch>
                  <a:fillRect l="-1033" t="-1524" r="-1262" b="-2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362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221" y="132347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Diamond 4"/>
          <p:cNvSpPr/>
          <p:nvPr/>
        </p:nvSpPr>
        <p:spPr>
          <a:xfrm>
            <a:off x="3621504" y="613610"/>
            <a:ext cx="4487779" cy="1094874"/>
          </a:xfrm>
          <a:prstGeom prst="diamond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III. Tổng kết.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35505" y="1347536"/>
            <a:ext cx="2971800" cy="1010653"/>
          </a:xfrm>
          <a:prstGeom prst="ellipse">
            <a:avLst/>
          </a:prstGeom>
          <a:solidFill>
            <a:schemeClr val="accent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spcAft>
                <a:spcPts val="120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Nội dung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082590" y="1371599"/>
            <a:ext cx="3433010" cy="1010653"/>
          </a:xfrm>
          <a:prstGeom prst="ellipse">
            <a:avLst/>
          </a:prstGeom>
          <a:solidFill>
            <a:schemeClr val="accent6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>
              <a:spcAft>
                <a:spcPts val="120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Nghệ thuật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Bevel 9"/>
          <p:cNvSpPr/>
          <p:nvPr/>
        </p:nvSpPr>
        <p:spPr>
          <a:xfrm>
            <a:off x="830181" y="2358189"/>
            <a:ext cx="4463714" cy="3814011"/>
          </a:xfrm>
          <a:prstGeom prst="bevel">
            <a:avLst>
              <a:gd name="adj" fmla="val 2090"/>
            </a:avLst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gián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tiếp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khẳng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Kho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tàng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chuyện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cổ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nước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giá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trị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vô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cùng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to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lớn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sẽ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tồn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tại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mãi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muôn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đời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Bevel 10"/>
          <p:cNvSpPr/>
          <p:nvPr/>
        </p:nvSpPr>
        <p:spPr>
          <a:xfrm>
            <a:off x="6567238" y="2442410"/>
            <a:ext cx="4463714" cy="3814011"/>
          </a:xfrm>
          <a:prstGeom prst="bevel">
            <a:avLst>
              <a:gd name="adj" fmla="val 2090"/>
            </a:avLst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73380" marR="3048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73380" marR="3048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73380" marR="3048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), so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)….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Left-Right Arrow 11"/>
          <p:cNvSpPr/>
          <p:nvPr/>
        </p:nvSpPr>
        <p:spPr>
          <a:xfrm>
            <a:off x="5165057" y="3435015"/>
            <a:ext cx="1531019" cy="1167063"/>
          </a:xfrm>
          <a:prstGeom prst="left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Callout 12"/>
          <p:cNvSpPr/>
          <p:nvPr/>
        </p:nvSpPr>
        <p:spPr>
          <a:xfrm>
            <a:off x="2623280" y="2168641"/>
            <a:ext cx="6265888" cy="2532747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0480" marR="30480" algn="just">
              <a:spcAft>
                <a:spcPts val="120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Nêu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ý nghĩa của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30480" marR="30480" algn="just">
              <a:spcAft>
                <a:spcPts val="120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Nét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đặc sắc về nghệ thuật c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87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90" y="2397915"/>
            <a:ext cx="1977942" cy="1977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47" y="890333"/>
            <a:ext cx="7267073" cy="54503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57284" y="19867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4: LUYỆN TẬP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60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24" y="0"/>
            <a:ext cx="12011526" cy="6773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823148" y="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KẾT NỐI VỚI ĐỌC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810295" y="954107"/>
            <a:ext cx="8559384" cy="1334125"/>
          </a:xfrm>
          <a:prstGeom prst="ellipse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Đề bài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Viết đoạn văn (khoảng 5-7 câu) cảm nhận của em về đoạn thơ sau: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2065404" y="2288232"/>
            <a:ext cx="7611488" cy="3442475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 cha ông với đời tôi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 cong sông với chân trời đã xa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 còn chuyện cổ thiết tha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tôi nhận mặt ông cha của mình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15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24" y="0"/>
            <a:ext cx="12011526" cy="6773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823148" y="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5: VẬN 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KẾT NỐI VỚI 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23148" y="1536979"/>
            <a:ext cx="6787570" cy="3699820"/>
            <a:chOff x="4120692" y="1980584"/>
            <a:chExt cx="3784580" cy="3699820"/>
          </a:xfrm>
        </p:grpSpPr>
        <p:sp>
          <p:nvSpPr>
            <p:cNvPr id="8" name="Freeform 7"/>
            <p:cNvSpPr/>
            <p:nvPr/>
          </p:nvSpPr>
          <p:spPr>
            <a:xfrm>
              <a:off x="4120692" y="1980584"/>
              <a:ext cx="1777498" cy="853762"/>
            </a:xfrm>
            <a:custGeom>
              <a:avLst/>
              <a:gdLst>
                <a:gd name="connsiteX0" fmla="*/ 0 w 3320689"/>
                <a:gd name="connsiteY0" fmla="*/ 95964 h 959641"/>
                <a:gd name="connsiteX1" fmla="*/ 95964 w 3320689"/>
                <a:gd name="connsiteY1" fmla="*/ 0 h 959641"/>
                <a:gd name="connsiteX2" fmla="*/ 3224725 w 3320689"/>
                <a:gd name="connsiteY2" fmla="*/ 0 h 959641"/>
                <a:gd name="connsiteX3" fmla="*/ 3320689 w 3320689"/>
                <a:gd name="connsiteY3" fmla="*/ 95964 h 959641"/>
                <a:gd name="connsiteX4" fmla="*/ 3320689 w 3320689"/>
                <a:gd name="connsiteY4" fmla="*/ 863677 h 959641"/>
                <a:gd name="connsiteX5" fmla="*/ 3224725 w 3320689"/>
                <a:gd name="connsiteY5" fmla="*/ 959641 h 959641"/>
                <a:gd name="connsiteX6" fmla="*/ 95964 w 3320689"/>
                <a:gd name="connsiteY6" fmla="*/ 959641 h 959641"/>
                <a:gd name="connsiteX7" fmla="*/ 0 w 3320689"/>
                <a:gd name="connsiteY7" fmla="*/ 863677 h 959641"/>
                <a:gd name="connsiteX8" fmla="*/ 0 w 3320689"/>
                <a:gd name="connsiteY8" fmla="*/ 95964 h 95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0689" h="959641">
                  <a:moveTo>
                    <a:pt x="0" y="95964"/>
                  </a:moveTo>
                  <a:cubicBezTo>
                    <a:pt x="0" y="42965"/>
                    <a:pt x="42965" y="0"/>
                    <a:pt x="95964" y="0"/>
                  </a:cubicBezTo>
                  <a:lnTo>
                    <a:pt x="3224725" y="0"/>
                  </a:lnTo>
                  <a:cubicBezTo>
                    <a:pt x="3277724" y="0"/>
                    <a:pt x="3320689" y="42965"/>
                    <a:pt x="3320689" y="95964"/>
                  </a:cubicBezTo>
                  <a:lnTo>
                    <a:pt x="3320689" y="863677"/>
                  </a:lnTo>
                  <a:cubicBezTo>
                    <a:pt x="3320689" y="916676"/>
                    <a:pt x="3277724" y="959641"/>
                    <a:pt x="3224725" y="959641"/>
                  </a:cubicBezTo>
                  <a:lnTo>
                    <a:pt x="95964" y="959641"/>
                  </a:lnTo>
                  <a:cubicBezTo>
                    <a:pt x="42965" y="959641"/>
                    <a:pt x="0" y="916676"/>
                    <a:pt x="0" y="863677"/>
                  </a:cubicBezTo>
                  <a:lnTo>
                    <a:pt x="0" y="9596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447" tIns="63667" rIns="81447" bIns="63667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452761" y="2729158"/>
              <a:ext cx="332068" cy="89892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898921"/>
                  </a:lnTo>
                  <a:lnTo>
                    <a:pt x="332068" y="898921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4618795" y="3058813"/>
              <a:ext cx="3286477" cy="1198562"/>
            </a:xfrm>
            <a:custGeom>
              <a:avLst/>
              <a:gdLst>
                <a:gd name="connsiteX0" fmla="*/ 0 w 3223155"/>
                <a:gd name="connsiteY0" fmla="*/ 119856 h 1198562"/>
                <a:gd name="connsiteX1" fmla="*/ 119856 w 3223155"/>
                <a:gd name="connsiteY1" fmla="*/ 0 h 1198562"/>
                <a:gd name="connsiteX2" fmla="*/ 3103299 w 3223155"/>
                <a:gd name="connsiteY2" fmla="*/ 0 h 1198562"/>
                <a:gd name="connsiteX3" fmla="*/ 3223155 w 3223155"/>
                <a:gd name="connsiteY3" fmla="*/ 119856 h 1198562"/>
                <a:gd name="connsiteX4" fmla="*/ 3223155 w 3223155"/>
                <a:gd name="connsiteY4" fmla="*/ 1078706 h 1198562"/>
                <a:gd name="connsiteX5" fmla="*/ 3103299 w 3223155"/>
                <a:gd name="connsiteY5" fmla="*/ 1198562 h 1198562"/>
                <a:gd name="connsiteX6" fmla="*/ 119856 w 3223155"/>
                <a:gd name="connsiteY6" fmla="*/ 1198562 h 1198562"/>
                <a:gd name="connsiteX7" fmla="*/ 0 w 3223155"/>
                <a:gd name="connsiteY7" fmla="*/ 1078706 h 1198562"/>
                <a:gd name="connsiteX8" fmla="*/ 0 w 3223155"/>
                <a:gd name="connsiteY8" fmla="*/ 119856 h 119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3155" h="1198562">
                  <a:moveTo>
                    <a:pt x="0" y="119856"/>
                  </a:moveTo>
                  <a:cubicBezTo>
                    <a:pt x="0" y="53661"/>
                    <a:pt x="53661" y="0"/>
                    <a:pt x="119856" y="0"/>
                  </a:cubicBezTo>
                  <a:lnTo>
                    <a:pt x="3103299" y="0"/>
                  </a:lnTo>
                  <a:cubicBezTo>
                    <a:pt x="3169494" y="0"/>
                    <a:pt x="3223155" y="53661"/>
                    <a:pt x="3223155" y="119856"/>
                  </a:cubicBezTo>
                  <a:lnTo>
                    <a:pt x="3223155" y="1078706"/>
                  </a:lnTo>
                  <a:cubicBezTo>
                    <a:pt x="3223155" y="1144901"/>
                    <a:pt x="3169494" y="1198562"/>
                    <a:pt x="3103299" y="1198562"/>
                  </a:cubicBezTo>
                  <a:lnTo>
                    <a:pt x="119856" y="1198562"/>
                  </a:lnTo>
                  <a:cubicBezTo>
                    <a:pt x="53661" y="1198562"/>
                    <a:pt x="0" y="1144901"/>
                    <a:pt x="0" y="1078706"/>
                  </a:cubicBezTo>
                  <a:lnTo>
                    <a:pt x="0" y="11985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445" tIns="70665" rIns="88445" bIns="70665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452761" y="2729158"/>
              <a:ext cx="332068" cy="23971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397125"/>
                  </a:lnTo>
                  <a:lnTo>
                    <a:pt x="332068" y="239712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4618795" y="4481842"/>
              <a:ext cx="3286477" cy="1198562"/>
            </a:xfrm>
            <a:custGeom>
              <a:avLst/>
              <a:gdLst>
                <a:gd name="connsiteX0" fmla="*/ 0 w 3286477"/>
                <a:gd name="connsiteY0" fmla="*/ 119856 h 1198562"/>
                <a:gd name="connsiteX1" fmla="*/ 119856 w 3286477"/>
                <a:gd name="connsiteY1" fmla="*/ 0 h 1198562"/>
                <a:gd name="connsiteX2" fmla="*/ 3166621 w 3286477"/>
                <a:gd name="connsiteY2" fmla="*/ 0 h 1198562"/>
                <a:gd name="connsiteX3" fmla="*/ 3286477 w 3286477"/>
                <a:gd name="connsiteY3" fmla="*/ 119856 h 1198562"/>
                <a:gd name="connsiteX4" fmla="*/ 3286477 w 3286477"/>
                <a:gd name="connsiteY4" fmla="*/ 1078706 h 1198562"/>
                <a:gd name="connsiteX5" fmla="*/ 3166621 w 3286477"/>
                <a:gd name="connsiteY5" fmla="*/ 1198562 h 1198562"/>
                <a:gd name="connsiteX6" fmla="*/ 119856 w 3286477"/>
                <a:gd name="connsiteY6" fmla="*/ 1198562 h 1198562"/>
                <a:gd name="connsiteX7" fmla="*/ 0 w 3286477"/>
                <a:gd name="connsiteY7" fmla="*/ 1078706 h 1198562"/>
                <a:gd name="connsiteX8" fmla="*/ 0 w 3286477"/>
                <a:gd name="connsiteY8" fmla="*/ 119856 h 119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6477" h="1198562">
                  <a:moveTo>
                    <a:pt x="0" y="119856"/>
                  </a:moveTo>
                  <a:cubicBezTo>
                    <a:pt x="0" y="53661"/>
                    <a:pt x="53661" y="0"/>
                    <a:pt x="119856" y="0"/>
                  </a:cubicBezTo>
                  <a:lnTo>
                    <a:pt x="3166621" y="0"/>
                  </a:lnTo>
                  <a:cubicBezTo>
                    <a:pt x="3232816" y="0"/>
                    <a:pt x="3286477" y="53661"/>
                    <a:pt x="3286477" y="119856"/>
                  </a:cubicBezTo>
                  <a:lnTo>
                    <a:pt x="3286477" y="1078706"/>
                  </a:lnTo>
                  <a:cubicBezTo>
                    <a:pt x="3286477" y="1144901"/>
                    <a:pt x="3232816" y="1198562"/>
                    <a:pt x="3166621" y="1198562"/>
                  </a:cubicBezTo>
                  <a:lnTo>
                    <a:pt x="119856" y="1198562"/>
                  </a:lnTo>
                  <a:cubicBezTo>
                    <a:pt x="53661" y="1198562"/>
                    <a:pt x="0" y="1144901"/>
                    <a:pt x="0" y="1078706"/>
                  </a:cubicBezTo>
                  <a:lnTo>
                    <a:pt x="0" y="11985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445" tIns="70665" rIns="88445" bIns="70665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5-7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804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8463" y="-158041"/>
            <a:ext cx="12011526" cy="6773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823148" y="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5: VẬN 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KẾT NỐI VỚI 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Flowchart: Alternate Process 1"/>
          <p:cNvSpPr/>
          <p:nvPr/>
        </p:nvSpPr>
        <p:spPr>
          <a:xfrm>
            <a:off x="4348165" y="2928648"/>
            <a:ext cx="2638269" cy="959370"/>
          </a:xfrm>
          <a:prstGeom prst="flowChartAlternateProcess">
            <a:avLst/>
          </a:prstGeom>
          <a:solidFill>
            <a:srgbClr val="FF0000"/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ý: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76224" y="690343"/>
            <a:ext cx="4414477" cy="2027647"/>
          </a:xfrm>
          <a:prstGeom prst="wedgeEllipseCallout">
            <a:avLst>
              <a:gd name="adj1" fmla="val 35415"/>
              <a:gd name="adj2" fmla="val 68331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7125517" y="900110"/>
            <a:ext cx="4547546" cy="2328739"/>
          </a:xfrm>
          <a:prstGeom prst="wedgeRoundRectCallout">
            <a:avLst>
              <a:gd name="adj1" fmla="val -52471"/>
              <a:gd name="adj2" fmla="val 67295"/>
              <a:gd name="adj3" fmla="val 16667"/>
            </a:avLst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31237" y="3777523"/>
            <a:ext cx="3577845" cy="2248524"/>
          </a:xfrm>
          <a:prstGeom prst="wedgeRoundRectCallout">
            <a:avLst>
              <a:gd name="adj1" fmla="val 48931"/>
              <a:gd name="adj2" fmla="val -63670"/>
              <a:gd name="adj3" fmla="val 1666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7231440" y="3987385"/>
            <a:ext cx="3942413" cy="1828800"/>
          </a:xfrm>
          <a:prstGeom prst="wedgeEllipseCallout">
            <a:avLst>
              <a:gd name="adj1" fmla="val -54293"/>
              <a:gd name="adj2" fmla="val -4241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2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6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ruyện cổ tích Việt Na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61" y="112542"/>
            <a:ext cx="8699500" cy="63187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9298745" y="-1"/>
            <a:ext cx="3014198" cy="3854549"/>
          </a:xfrm>
          <a:prstGeom prst="wedgeRoundRectCallout">
            <a:avLst>
              <a:gd name="adj1" fmla="val -69134"/>
              <a:gd name="adj2" fmla="val 4744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651807" y="4691371"/>
            <a:ext cx="5232400" cy="1739900"/>
          </a:xfrm>
          <a:prstGeom prst="wedgeRoundRectCallout">
            <a:avLst>
              <a:gd name="adj1" fmla="val -69134"/>
              <a:gd name="adj2" fmla="val 4744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Cây</a:t>
            </a:r>
            <a:r>
              <a:rPr lang="en-US" altLang="zh-CN" sz="4800" b="1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tre</a:t>
            </a:r>
            <a:r>
              <a:rPr lang="en-US" altLang="zh-CN" sz="4800" b="1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trăm</a:t>
            </a:r>
            <a:r>
              <a:rPr lang="en-US" altLang="zh-CN" sz="4800" b="1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đốt</a:t>
            </a:r>
            <a:endParaRPr lang="zh-CN" altLang="en-US" sz="4800" b="1" kern="0" dirty="0">
              <a:solidFill>
                <a:prstClr val="white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56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107" y="716671"/>
            <a:ext cx="9156700" cy="5524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ounded Rectangular Callout 3"/>
          <p:cNvSpPr/>
          <p:nvPr/>
        </p:nvSpPr>
        <p:spPr>
          <a:xfrm>
            <a:off x="217461" y="0"/>
            <a:ext cx="2264899" cy="4376332"/>
          </a:xfrm>
          <a:prstGeom prst="wedgeRoundRectCallout">
            <a:avLst>
              <a:gd name="adj1" fmla="val 62303"/>
              <a:gd name="adj2" fmla="val 85892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 algn="ctr"/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-199892" y="3943350"/>
            <a:ext cx="536450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08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76" y="506492"/>
            <a:ext cx="8762999" cy="57511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ounded Rectangular Callout 3"/>
          <p:cNvSpPr/>
          <p:nvPr/>
        </p:nvSpPr>
        <p:spPr>
          <a:xfrm>
            <a:off x="76445" y="0"/>
            <a:ext cx="2427603" cy="3982915"/>
          </a:xfrm>
          <a:prstGeom prst="wedgeRoundRectCallout">
            <a:avLst>
              <a:gd name="adj1" fmla="val 69694"/>
              <a:gd name="adj2" fmla="val 951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-134979" y="3982915"/>
            <a:ext cx="444139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9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óc kiện Trời [hay Sự tích con Cóc là cậu ông Trời] - Thế giới cổ tích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902" y="1253002"/>
            <a:ext cx="8470900" cy="5359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71222" y="107950"/>
            <a:ext cx="2840790" cy="2806700"/>
          </a:xfrm>
          <a:prstGeom prst="wedgeRoundRectCallout">
            <a:avLst>
              <a:gd name="adj1" fmla="val 70697"/>
              <a:gd name="adj2" fmla="val 5736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 algn="ctr"/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-369289" y="3638727"/>
            <a:ext cx="3900280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51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9" y="762000"/>
            <a:ext cx="8496300" cy="56769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-188465" y="-138332"/>
            <a:ext cx="6019018" cy="4189828"/>
          </a:xfrm>
          <a:prstGeom prst="wedgeRoundRectCallout">
            <a:avLst>
              <a:gd name="adj1" fmla="val 36310"/>
              <a:gd name="adj2" fmla="val 7523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5. </a:t>
            </a:r>
          </a:p>
          <a:p>
            <a:r>
              <a:rPr lang="en-US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xưa ở huyện Cao Bình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Có gia đình nọ hiền lành chưa con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Tiếng lành vang tới ơn trên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Bèn sai Thái Tử xuống trần đầu thai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Dạy đủ mọi phép thành tài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Cho nên sức khỏe dẻo dai như </a:t>
            </a:r>
            <a:r>
              <a:rPr lang="vi-VN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lvl="0"/>
            <a:r>
              <a:rPr lang="en-US" sz="2800" b="0" i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0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0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b="0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0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0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0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0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0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vi-VN" sz="2800" b="0" i="1" dirty="0"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686005" y="4601015"/>
            <a:ext cx="3885996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Sanh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30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</p:bldLst>
  </p:timing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4287</TotalTime>
  <Words>1556</Words>
  <Application>Microsoft Office PowerPoint</Application>
  <PresentationFormat>Widescreen</PresentationFormat>
  <Paragraphs>234</Paragraphs>
  <Slides>35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微软雅黑</vt:lpstr>
      <vt:lpstr>宋体</vt:lpstr>
      <vt:lpstr>宋体</vt:lpstr>
      <vt:lpstr>.VnAristoteH</vt:lpstr>
      <vt:lpstr>.VnBahamasBH</vt:lpstr>
      <vt:lpstr>.VnVogueH</vt:lpstr>
      <vt:lpstr>Arial</vt:lpstr>
      <vt:lpstr>Calibri</vt:lpstr>
      <vt:lpstr>Calibri Light</vt:lpstr>
      <vt:lpstr>Cambria Math</vt:lpstr>
      <vt:lpstr>等线</vt:lpstr>
      <vt:lpstr>MS Mincho</vt:lpstr>
      <vt:lpstr>Times New Roman</vt:lpstr>
      <vt:lpstr>Wingdings</vt:lpstr>
      <vt:lpstr>Wingdings 3</vt:lpstr>
      <vt:lpstr>印品黑体</vt:lpstr>
      <vt:lpstr>10_Office Theme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Đọc – Tìm hiểu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232</cp:revision>
  <dcterms:created xsi:type="dcterms:W3CDTF">2021-07-17T02:44:31Z</dcterms:created>
  <dcterms:modified xsi:type="dcterms:W3CDTF">2025-11-09T07:35:54Z</dcterms:modified>
</cp:coreProperties>
</file>