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6"/>
  </p:notesMasterIdLst>
  <p:sldIdLst>
    <p:sldId id="257" r:id="rId2"/>
    <p:sldId id="287" r:id="rId3"/>
    <p:sldId id="258" r:id="rId4"/>
    <p:sldId id="302" r:id="rId5"/>
    <p:sldId id="304" r:id="rId6"/>
    <p:sldId id="269" r:id="rId7"/>
    <p:sldId id="303" r:id="rId8"/>
    <p:sldId id="289" r:id="rId9"/>
    <p:sldId id="262" r:id="rId10"/>
    <p:sldId id="290" r:id="rId11"/>
    <p:sldId id="291" r:id="rId12"/>
    <p:sldId id="263" r:id="rId13"/>
    <p:sldId id="292" r:id="rId14"/>
    <p:sldId id="265" r:id="rId15"/>
    <p:sldId id="293" r:id="rId16"/>
    <p:sldId id="294" r:id="rId17"/>
    <p:sldId id="295" r:id="rId18"/>
    <p:sldId id="298" r:id="rId19"/>
    <p:sldId id="297" r:id="rId20"/>
    <p:sldId id="299" r:id="rId21"/>
    <p:sldId id="284" r:id="rId22"/>
    <p:sldId id="300" r:id="rId23"/>
    <p:sldId id="301" r:id="rId24"/>
    <p:sldId id="286" r:id="rId25"/>
  </p:sldIdLst>
  <p:sldSz cx="12192000" cy="6858000"/>
  <p:notesSz cx="6858000" cy="9144000"/>
  <p:embeddedFontLst>
    <p:embeddedFont>
      <p:font typeface="#9Slide04 Chonburi" panose="020B0604020202020204" charset="-34"/>
      <p:regular r:id="rId27"/>
    </p:embeddedFont>
    <p:embeddedFont>
      <p:font typeface="微软雅黑 Light" panose="020B0502040204020203" pitchFamily="34" charset="-122"/>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FF7E0A"/>
    <a:srgbClr val="7E430F"/>
    <a:srgbClr val="E55174"/>
    <a:srgbClr val="D31012"/>
    <a:srgbClr val="FBB1C7"/>
    <a:srgbClr val="6F3A7D"/>
    <a:srgbClr val="FFCC00"/>
    <a:srgbClr val="FB5528"/>
    <a:srgbClr val="D64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9" autoAdjust="0"/>
    <p:restoredTop sz="94660"/>
  </p:normalViewPr>
  <p:slideViewPr>
    <p:cSldViewPr snapToGrid="0">
      <p:cViewPr varScale="1">
        <p:scale>
          <a:sx n="73" d="100"/>
          <a:sy n="73" d="100"/>
        </p:scale>
        <p:origin x="376"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B54B0D-DAE4-4F35-B177-1A4C2FB1EC3F}" type="datetimeFigureOut">
              <a:rPr lang="zh-CN" altLang="en-US" smtClean="0"/>
              <a:t>2024/8/1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B5D281-D23C-4EEB-8748-C58E8FF0C2B9}" type="slidenum">
              <a:rPr lang="zh-CN" altLang="en-US" smtClean="0"/>
              <a:t>‹#›</a:t>
            </a:fld>
            <a:endParaRPr lang="zh-CN" altLang="en-US"/>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B5D281-D23C-4EEB-8748-C58E8FF0C2B9}" type="slidenum">
              <a:rPr lang="zh-CN" altLang="en-US" smtClean="0"/>
              <a:t>1</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4106213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https://www.facebook.com/baokefb</a:t>
            </a:r>
            <a:r>
              <a:rPr lang="en-US" sz="1200" kern="1200" dirty="0">
                <a:solidFill>
                  <a:schemeClr val="tx1"/>
                </a:solidFill>
                <a:effectLst/>
                <a:latin typeface="+mn-lt"/>
                <a:ea typeface="+mn-ea"/>
                <a:cs typeface="+mn-cs"/>
              </a:rPr>
              <a:t>  - fb </a:t>
            </a:r>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1199133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https://www.facebook.com/baokefb</a:t>
            </a:r>
            <a:r>
              <a:rPr lang="en-US" sz="1200" kern="1200" dirty="0">
                <a:solidFill>
                  <a:schemeClr val="tx1"/>
                </a:solidFill>
                <a:effectLst/>
                <a:latin typeface="+mn-lt"/>
                <a:ea typeface="+mn-ea"/>
                <a:cs typeface="+mn-cs"/>
              </a:rPr>
              <a:t>  - fb </a:t>
            </a:r>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2745822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3475886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1718319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15</a:t>
            </a:fld>
            <a:endParaRPr lang="zh-CN" altLang="en-US"/>
          </a:p>
        </p:txBody>
      </p:sp>
    </p:spTree>
    <p:extLst>
      <p:ext uri="{BB962C8B-B14F-4D97-AF65-F5344CB8AC3E}">
        <p14:creationId xmlns:p14="http://schemas.microsoft.com/office/powerpoint/2010/main" val="222450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16</a:t>
            </a:fld>
            <a:endParaRPr lang="zh-CN" altLang="en-US"/>
          </a:p>
        </p:txBody>
      </p:sp>
    </p:spTree>
    <p:extLst>
      <p:ext uri="{BB962C8B-B14F-4D97-AF65-F5344CB8AC3E}">
        <p14:creationId xmlns:p14="http://schemas.microsoft.com/office/powerpoint/2010/main" val="1020172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17</a:t>
            </a:fld>
            <a:endParaRPr lang="zh-CN" altLang="en-US"/>
          </a:p>
        </p:txBody>
      </p:sp>
    </p:spTree>
    <p:extLst>
      <p:ext uri="{BB962C8B-B14F-4D97-AF65-F5344CB8AC3E}">
        <p14:creationId xmlns:p14="http://schemas.microsoft.com/office/powerpoint/2010/main" val="2412992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18</a:t>
            </a:fld>
            <a:endParaRPr lang="zh-CN" altLang="en-US"/>
          </a:p>
        </p:txBody>
      </p:sp>
    </p:spTree>
    <p:extLst>
      <p:ext uri="{BB962C8B-B14F-4D97-AF65-F5344CB8AC3E}">
        <p14:creationId xmlns:p14="http://schemas.microsoft.com/office/powerpoint/2010/main" val="2660040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19</a:t>
            </a:fld>
            <a:endParaRPr lang="zh-CN" altLang="en-US"/>
          </a:p>
        </p:txBody>
      </p:sp>
    </p:spTree>
    <p:extLst>
      <p:ext uri="{BB962C8B-B14F-4D97-AF65-F5344CB8AC3E}">
        <p14:creationId xmlns:p14="http://schemas.microsoft.com/office/powerpoint/2010/main" val="1585372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3145604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20</a:t>
            </a:fld>
            <a:endParaRPr lang="zh-CN" altLang="en-US"/>
          </a:p>
        </p:txBody>
      </p:sp>
    </p:spTree>
    <p:extLst>
      <p:ext uri="{BB962C8B-B14F-4D97-AF65-F5344CB8AC3E}">
        <p14:creationId xmlns:p14="http://schemas.microsoft.com/office/powerpoint/2010/main" val="2172507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21</a:t>
            </a:fld>
            <a:endParaRPr lang="zh-CN" altLang="en-US"/>
          </a:p>
        </p:txBody>
      </p:sp>
    </p:spTree>
    <p:extLst>
      <p:ext uri="{BB962C8B-B14F-4D97-AF65-F5344CB8AC3E}">
        <p14:creationId xmlns:p14="http://schemas.microsoft.com/office/powerpoint/2010/main" val="3389940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Giáo</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án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đã</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được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đăng</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ký</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bản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quyền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Nguyễn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Nhâm</a:t>
            </a:r>
            <a:r>
              <a:rPr lang="en-US" sz="1200" b="1" kern="1200">
                <a:solidFill>
                  <a:schemeClr val="tx1"/>
                </a:solidFill>
                <a:effectLst/>
                <a:latin typeface="+mn-lt"/>
                <a:ea typeface="+mn-ea"/>
                <a:cs typeface="+mn-cs"/>
              </a:rPr>
              <a:t>- 0981.713.891</a:t>
            </a:r>
            <a:endParaRPr lang="en-US" sz="1200" kern="1200">
              <a:solidFill>
                <a:schemeClr val="tx1"/>
              </a:solidFill>
              <a:effectLst/>
              <a:latin typeface="+mn-lt"/>
              <a:ea typeface="+mn-ea"/>
              <a:cs typeface="+mn-cs"/>
            </a:endParaRPr>
          </a:p>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22</a:t>
            </a:fld>
            <a:endParaRPr lang="zh-CN" altLang="en-US"/>
          </a:p>
        </p:txBody>
      </p:sp>
    </p:spTree>
    <p:extLst>
      <p:ext uri="{BB962C8B-B14F-4D97-AF65-F5344CB8AC3E}">
        <p14:creationId xmlns:p14="http://schemas.microsoft.com/office/powerpoint/2010/main" val="3722837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B5D281-D23C-4EEB-8748-C58E8FF0C2B9}" type="slidenum">
              <a:rPr lang="zh-CN" altLang="en-US" smtClean="0"/>
              <a:t>23</a:t>
            </a:fld>
            <a:endParaRPr lang="zh-CN" altLang="en-US"/>
          </a:p>
        </p:txBody>
      </p:sp>
    </p:spTree>
    <p:extLst>
      <p:ext uri="{BB962C8B-B14F-4D97-AF65-F5344CB8AC3E}">
        <p14:creationId xmlns:p14="http://schemas.microsoft.com/office/powerpoint/2010/main" val="88956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https://www.facebook.com/baokefb</a:t>
            </a:r>
            <a:r>
              <a:rPr lang="en-US" sz="1200" kern="1200" dirty="0">
                <a:solidFill>
                  <a:schemeClr val="tx1"/>
                </a:solidFill>
                <a:effectLst/>
                <a:latin typeface="+mn-lt"/>
                <a:ea typeface="+mn-ea"/>
                <a:cs typeface="+mn-cs"/>
              </a:rPr>
              <a:t>  - fb </a:t>
            </a:r>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25B5D281-D23C-4EEB-8748-C58E8FF0C2B9}" type="slidenum">
              <a:rPr lang="zh-CN" altLang="en-US" smtClean="0"/>
              <a:t>24</a:t>
            </a:fld>
            <a:endParaRPr lang="zh-CN" altLang="en-US"/>
          </a:p>
        </p:txBody>
      </p:sp>
    </p:spTree>
    <p:extLst>
      <p:ext uri="{BB962C8B-B14F-4D97-AF65-F5344CB8AC3E}">
        <p14:creationId xmlns:p14="http://schemas.microsoft.com/office/powerpoint/2010/main" val="116873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a:t>
            </a:fld>
            <a:endParaRPr lang="zh-CN" altLang="en-US"/>
          </a:p>
        </p:txBody>
      </p:sp>
    </p:spTree>
    <p:extLst>
      <p:ext uri="{BB962C8B-B14F-4D97-AF65-F5344CB8AC3E}">
        <p14:creationId xmlns:p14="http://schemas.microsoft.com/office/powerpoint/2010/main" val="741131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https://www.facebook.com/baokefb</a:t>
            </a:r>
            <a:r>
              <a:rPr lang="en-US" sz="1200" kern="1200" dirty="0">
                <a:solidFill>
                  <a:schemeClr val="tx1"/>
                </a:solidFill>
                <a:effectLst/>
                <a:latin typeface="+mn-lt"/>
                <a:ea typeface="+mn-ea"/>
                <a:cs typeface="+mn-cs"/>
              </a:rPr>
              <a:t>  - fb </a:t>
            </a:r>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4761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https://www.facebook.com/baokefb</a:t>
            </a:r>
            <a:r>
              <a:rPr lang="en-US" sz="1200" kern="1200" dirty="0">
                <a:solidFill>
                  <a:schemeClr val="tx1"/>
                </a:solidFill>
                <a:effectLst/>
                <a:latin typeface="+mn-lt"/>
                <a:ea typeface="+mn-ea"/>
                <a:cs typeface="+mn-cs"/>
              </a:rPr>
              <a:t>  - fb </a:t>
            </a:r>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69122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https://www.facebook.com/baokefb</a:t>
            </a:r>
            <a:r>
              <a:rPr lang="en-US" sz="1200" kern="1200" dirty="0">
                <a:solidFill>
                  <a:schemeClr val="tx1"/>
                </a:solidFill>
                <a:effectLst/>
                <a:latin typeface="+mn-lt"/>
                <a:ea typeface="+mn-ea"/>
                <a:cs typeface="+mn-cs"/>
              </a:rPr>
              <a:t>  - fb </a:t>
            </a:r>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3142063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5431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71815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https://www.facebook.com/baokefb</a:t>
            </a:r>
            <a:r>
              <a:rPr lang="en-US" sz="1200" kern="1200" dirty="0">
                <a:solidFill>
                  <a:schemeClr val="tx1"/>
                </a:solidFill>
                <a:effectLst/>
                <a:latin typeface="+mn-lt"/>
                <a:ea typeface="+mn-ea"/>
                <a:cs typeface="+mn-cs"/>
              </a:rPr>
              <a:t>  - fb </a:t>
            </a:r>
            <a:r>
              <a:rPr lang="en-US" sz="1200" kern="1200" dirty="0" err="1">
                <a:solidFill>
                  <a:schemeClr val="tx1"/>
                </a:solidFill>
                <a:effectLst/>
                <a:latin typeface="+mn-lt"/>
                <a:ea typeface="+mn-ea"/>
                <a:cs typeface="+mn-cs"/>
              </a:rPr>
              <a:t>Nguyễn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0981.713.891</a:t>
            </a: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489732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2024/8/1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85725F-5231-45AE-BC1A-D698F22F5593}" type="datetimeFigureOut">
              <a:rPr lang="zh-CN" altLang="en-US" smtClean="0"/>
              <a:t>2024/8/1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87007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85725F-5231-45AE-BC1A-D698F22F5593}" type="datetimeFigureOut">
              <a:rPr lang="zh-CN" altLang="en-US" smtClean="0"/>
              <a:t>2024/8/1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85725F-5231-45AE-BC1A-D698F22F5593}" type="datetimeFigureOut">
              <a:rPr lang="zh-CN" altLang="en-US" smtClean="0"/>
              <a:t>2024/8/1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2024/8/1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2024/8/1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5725F-5231-45AE-BC1A-D698F22F5593}" type="datetimeFigureOut">
              <a:rPr lang="zh-CN" altLang="en-US" smtClean="0"/>
              <a:t>2024/8/1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5.pn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5.png"/><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3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3.png"/><Relationship Id="rId4" Type="http://schemas.openxmlformats.org/officeDocument/2006/relationships/image" Target="../media/image43.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0" name="文本框 9"/>
          <p:cNvSpPr txBox="1"/>
          <p:nvPr/>
        </p:nvSpPr>
        <p:spPr>
          <a:xfrm>
            <a:off x="2082938" y="2892856"/>
            <a:ext cx="7979348" cy="1323439"/>
          </a:xfrm>
          <a:prstGeom prst="rect">
            <a:avLst/>
          </a:prstGeom>
          <a:noFill/>
        </p:spPr>
        <p:txBody>
          <a:bodyPr wrap="square" rtlCol="0">
            <a:spAutoFit/>
          </a:bodyPr>
          <a:lstStyle/>
          <a:p>
            <a:pPr algn="ctr"/>
            <a:r>
              <a:rPr lang="vi-VN" altLang="zh-CN" sz="8000" dirty="0">
                <a:solidFill>
                  <a:srgbClr val="FF7E0A"/>
                </a:solidFill>
                <a:latin typeface="Times New Roman" panose="02020603050405020304" pitchFamily="18" charset="0"/>
                <a:ea typeface="微软雅黑 Light" panose="020B0502040204020203" pitchFamily="34" charset="-122"/>
                <a:cs typeface="Times New Roman" panose="02020603050405020304" pitchFamily="18" charset="0"/>
              </a:rPr>
              <a:t>Xin </a:t>
            </a:r>
            <a:r>
              <a:rPr lang="vi-VN" altLang="zh-CN" sz="8000" dirty="0">
                <a:solidFill>
                  <a:srgbClr val="58922E"/>
                </a:solidFill>
                <a:latin typeface="Times New Roman" panose="02020603050405020304" pitchFamily="18" charset="0"/>
                <a:ea typeface="微软雅黑 Light" panose="020B0502040204020203" pitchFamily="34" charset="-122"/>
                <a:cs typeface="Times New Roman" panose="02020603050405020304" pitchFamily="18" charset="0"/>
              </a:rPr>
              <a:t>chào </a:t>
            </a:r>
            <a:r>
              <a:rPr lang="vi-VN" altLang="zh-CN" sz="80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các </a:t>
            </a:r>
            <a:r>
              <a:rPr lang="vi-VN" altLang="zh-CN" sz="8000" dirty="0">
                <a:solidFill>
                  <a:srgbClr val="D31012"/>
                </a:solidFill>
                <a:latin typeface="Times New Roman" panose="02020603050405020304" pitchFamily="18" charset="0"/>
                <a:ea typeface="微软雅黑 Light" panose="020B0502040204020203" pitchFamily="34" charset="-122"/>
                <a:cs typeface="Times New Roman" panose="02020603050405020304" pitchFamily="18" charset="0"/>
              </a:rPr>
              <a:t>em</a:t>
            </a:r>
            <a:endParaRPr lang="zh-CN" altLang="en-US" sz="8000" dirty="0">
              <a:solidFill>
                <a:srgbClr val="D31012"/>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13" name="嘉芙姐姐、嘉芙姐姐儿童合唱团 - 蔬菜好味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4822" y="5044209"/>
            <a:ext cx="609600" cy="609600"/>
          </a:xfrm>
          <a:prstGeom prst="rect">
            <a:avLst/>
          </a:prstGeom>
        </p:spPr>
      </p:pic>
    </p:spTree>
    <p:extLst>
      <p:ext uri="{BB962C8B-B14F-4D97-AF65-F5344CB8AC3E}">
        <p14:creationId xmlns:p14="http://schemas.microsoft.com/office/powerpoint/2010/main" val="34370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3"/>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par>
                          <p:cTn id="16" fill="hold">
                            <p:stCondLst>
                              <p:cond delay="2300"/>
                            </p:stCondLst>
                            <p:childTnLst>
                              <p:par>
                                <p:cTn id="17" presetID="38" presetClass="entr" presetSubtype="0" accel="50000" fill="hold" grpId="0" nodeType="afterEffect">
                                  <p:stCondLst>
                                    <p:cond delay="0"/>
                                  </p:stCondLst>
                                  <p:iterate type="lt">
                                    <p:tmPct val="50000"/>
                                  </p:iterate>
                                  <p:childTnLst>
                                    <p:set>
                                      <p:cBhvr>
                                        <p:cTn id="18" dur="1" fill="hold">
                                          <p:stCondLst>
                                            <p:cond delay="0"/>
                                          </p:stCondLst>
                                        </p:cTn>
                                        <p:tgtEl>
                                          <p:spTgt spid="10"/>
                                        </p:tgtEl>
                                        <p:attrNameLst>
                                          <p:attrName>style.visibility</p:attrName>
                                        </p:attrNameLst>
                                      </p:cBhvr>
                                      <p:to>
                                        <p:strVal val="visible"/>
                                      </p:to>
                                    </p:set>
                                    <p:set>
                                      <p:cBhvr>
                                        <p:cTn id="19" dur="455" fill="hold">
                                          <p:stCondLst>
                                            <p:cond delay="0"/>
                                          </p:stCondLst>
                                        </p:cTn>
                                        <p:tgtEl>
                                          <p:spTgt spid="10"/>
                                        </p:tgtEl>
                                        <p:attrNameLst>
                                          <p:attrName>style.rotation</p:attrName>
                                        </p:attrNameLst>
                                      </p:cBhvr>
                                      <p:to>
                                        <p:strVal val="-45.0"/>
                                      </p:to>
                                    </p:set>
                                    <p:anim calcmode="lin" valueType="num">
                                      <p:cBhvr>
                                        <p:cTn id="20"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21"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22"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23"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24" fill="hold">
                            <p:stCondLst>
                              <p:cond delay="8800"/>
                            </p:stCondLst>
                            <p:childTnLst>
                              <p:par>
                                <p:cTn id="25" presetID="32" presetClass="emph" presetSubtype="0" fill="hold" grpId="1" nodeType="afterEffect">
                                  <p:stCondLst>
                                    <p:cond delay="0"/>
                                  </p:stCondLst>
                                  <p:iterate type="lt">
                                    <p:tmPct val="0"/>
                                  </p:iterate>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26641" fill="hold"/>
                                        <p:tgtEl>
                                          <p:spTgt spid="13"/>
                                        </p:tgtEl>
                                      </p:cBhvr>
                                    </p:cmd>
                                  </p:childTnLst>
                                </p:cTn>
                              </p:par>
                            </p:childTnLst>
                          </p:cTn>
                        </p:par>
                      </p:childTnLst>
                    </p:cTn>
                  </p:par>
                </p:childTnLst>
              </p:cTn>
              <p:nextCondLst>
                <p:cond evt="onClick" delay="0">
                  <p:tgtEl>
                    <p:spTgt spid="13"/>
                  </p:tgtEl>
                </p:cond>
              </p:nextCondLst>
            </p:seq>
            <p:audio>
              <p:cMediaNode vol="80000">
                <p:cTn id="36" fill="hold" display="0">
                  <p:stCondLst>
                    <p:cond delay="indefinite"/>
                  </p:stCondLst>
                  <p:endCondLst>
                    <p:cond evt="onStopAudio" delay="0">
                      <p:tgtEl>
                        <p:sldTgt/>
                      </p:tgtEl>
                    </p:cond>
                  </p:endCondLst>
                </p:cTn>
                <p:tgtEl>
                  <p:spTgt spid="13"/>
                </p:tgtEl>
              </p:cMediaNode>
            </p:audio>
          </p:childTnLst>
        </p:cTn>
      </p:par>
    </p:tnLst>
    <p:bldLst>
      <p:bldP spid="10" grpId="0"/>
      <p:bldP spid="10" grpId="1"/>
    </p:bldLst>
  </p:timing>
  <p:extLst>
    <p:ext uri="{E180D4A7-C9FB-4DFB-919C-405C955672EB}">
      <p14:showEvtLst xmlns:p14="http://schemas.microsoft.com/office/powerpoint/2010/main">
        <p14:playEvt time="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 y="-215076"/>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7824" y="511757"/>
            <a:ext cx="5822991" cy="1549753"/>
          </a:xfrm>
          <a:prstGeom prst="rect">
            <a:avLst/>
          </a:prstGeom>
        </p:spPr>
      </p:pic>
      <p:sp>
        <p:nvSpPr>
          <p:cNvPr id="26" name="文本框 25"/>
          <p:cNvSpPr txBox="1"/>
          <p:nvPr/>
        </p:nvSpPr>
        <p:spPr>
          <a:xfrm>
            <a:off x="436509" y="1141009"/>
            <a:ext cx="6490596" cy="707886"/>
          </a:xfrm>
          <a:prstGeom prst="rect">
            <a:avLst/>
          </a:prstGeom>
          <a:noFill/>
        </p:spPr>
        <p:txBody>
          <a:bodyPr vert="horz" wrap="square" rtlCol="0">
            <a:spAutoFit/>
          </a:bodyPr>
          <a:lstStyle/>
          <a:p>
            <a:pPr algn="ctr"/>
            <a:r>
              <a:rPr lang="en-US" altLang="zh-CN" sz="4000" b="1" spc="300" dirty="0">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1</a:t>
            </a:r>
            <a:r>
              <a:rPr lang="vi-VN" altLang="zh-CN" sz="4000" b="1" spc="300" dirty="0">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 Kiểu nhân vật</a:t>
            </a:r>
            <a:endParaRPr lang="zh-CN" altLang="en-US" sz="4000" b="1" spc="300" dirty="0">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5516" y="4254432"/>
            <a:ext cx="1764587" cy="2062065"/>
          </a:xfrm>
          <a:prstGeom prst="rect">
            <a:avLst/>
          </a:prstGeom>
        </p:spPr>
      </p:pic>
      <p:cxnSp>
        <p:nvCxnSpPr>
          <p:cNvPr id="14" name="直接连接符 16">
            <a:extLst>
              <a:ext uri="{FF2B5EF4-FFF2-40B4-BE49-F238E27FC236}">
                <a16:creationId xmlns:a16="http://schemas.microsoft.com/office/drawing/2014/main" id="{F5F2D265-8F19-034A-BE91-F522F0F88085}"/>
              </a:ext>
            </a:extLst>
          </p:cNvPr>
          <p:cNvCxnSpPr>
            <a:cxnSpLocks/>
          </p:cNvCxnSpPr>
          <p:nvPr/>
        </p:nvCxnSpPr>
        <p:spPr>
          <a:xfrm flipV="1">
            <a:off x="4839629" y="3331511"/>
            <a:ext cx="957412" cy="922921"/>
          </a:xfrm>
          <a:prstGeom prst="line">
            <a:avLst/>
          </a:prstGeom>
          <a:ln>
            <a:solidFill>
              <a:srgbClr val="663300"/>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7">
            <a:extLst>
              <a:ext uri="{FF2B5EF4-FFF2-40B4-BE49-F238E27FC236}">
                <a16:creationId xmlns:a16="http://schemas.microsoft.com/office/drawing/2014/main" id="{2E5D3CF1-E9C7-4644-84CF-83344FA5018D}"/>
              </a:ext>
            </a:extLst>
          </p:cNvPr>
          <p:cNvCxnSpPr>
            <a:cxnSpLocks/>
          </p:cNvCxnSpPr>
          <p:nvPr/>
        </p:nvCxnSpPr>
        <p:spPr>
          <a:xfrm>
            <a:off x="4870285" y="4254432"/>
            <a:ext cx="926756" cy="646876"/>
          </a:xfrm>
          <a:prstGeom prst="line">
            <a:avLst/>
          </a:prstGeom>
          <a:ln>
            <a:solidFill>
              <a:srgbClr val="663300"/>
            </a:solidFill>
            <a:prstDash val="dash"/>
          </a:ln>
        </p:spPr>
        <p:style>
          <a:lnRef idx="1">
            <a:schemeClr val="accent1"/>
          </a:lnRef>
          <a:fillRef idx="0">
            <a:schemeClr val="accent1"/>
          </a:fillRef>
          <a:effectRef idx="0">
            <a:schemeClr val="accent1"/>
          </a:effectRef>
          <a:fontRef idx="minor">
            <a:schemeClr val="tx1"/>
          </a:fontRef>
        </p:style>
      </p:cxnSp>
      <p:sp>
        <p:nvSpPr>
          <p:cNvPr id="19" name="文本框 25">
            <a:extLst>
              <a:ext uri="{FF2B5EF4-FFF2-40B4-BE49-F238E27FC236}">
                <a16:creationId xmlns:a16="http://schemas.microsoft.com/office/drawing/2014/main" id="{A7C7A9F1-36C8-034C-AA6D-D5F751EE5B3E}"/>
              </a:ext>
            </a:extLst>
          </p:cNvPr>
          <p:cNvSpPr txBox="1"/>
          <p:nvPr/>
        </p:nvSpPr>
        <p:spPr>
          <a:xfrm>
            <a:off x="6650815" y="1098152"/>
            <a:ext cx="5104676" cy="584775"/>
          </a:xfrm>
          <a:prstGeom prst="rect">
            <a:avLst/>
          </a:prstGeom>
          <a:noFill/>
        </p:spPr>
        <p:txBody>
          <a:bodyPr vert="horz" wrap="square" rtlCol="0">
            <a:spAutoFit/>
          </a:bodyPr>
          <a:lstStyle/>
          <a:p>
            <a:pPr algn="ctr"/>
            <a:r>
              <a:rPr lang="vi-VN" altLang="zh-CN" sz="3200" b="1" spc="300" dirty="0">
                <a:solidFill>
                  <a:srgbClr val="D64B0D"/>
                </a:solidFill>
                <a:latin typeface="Times New Roman" panose="02020603050405020304" pitchFamily="18" charset="0"/>
                <a:ea typeface="微软雅黑 Light" panose="020B0502040204020203" pitchFamily="34" charset="-122"/>
                <a:cs typeface="Times New Roman" panose="02020603050405020304" pitchFamily="18" charset="0"/>
              </a:rPr>
              <a:t>Nhân vật thông minh</a:t>
            </a:r>
            <a:endParaRPr lang="zh-CN" altLang="en-US" sz="3200" b="1" spc="3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0" name="文本框 26">
            <a:extLst>
              <a:ext uri="{FF2B5EF4-FFF2-40B4-BE49-F238E27FC236}">
                <a16:creationId xmlns:a16="http://schemas.microsoft.com/office/drawing/2014/main" id="{D4D6AFEB-EA0D-3845-8CC8-FE88967316FA}"/>
              </a:ext>
            </a:extLst>
          </p:cNvPr>
          <p:cNvSpPr txBox="1"/>
          <p:nvPr/>
        </p:nvSpPr>
        <p:spPr>
          <a:xfrm>
            <a:off x="5929686" y="2567099"/>
            <a:ext cx="4153933" cy="1077218"/>
          </a:xfrm>
          <a:prstGeom prst="rect">
            <a:avLst/>
          </a:prstGeom>
          <a:noFill/>
        </p:spPr>
        <p:txBody>
          <a:bodyPr wrap="square" rtlCol="0">
            <a:spAutoFit/>
          </a:bodyPr>
          <a:lstStyle/>
          <a:p>
            <a:pPr algn="just"/>
            <a:r>
              <a:rPr lang="vi-VN" altLang="zh-CN" sz="32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rPr>
              <a:t>Em bé giải quyết thử thách nhiều lần</a:t>
            </a:r>
            <a:endParaRPr lang="zh-CN" altLang="en-US" sz="32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2" name="文本框 28">
            <a:extLst>
              <a:ext uri="{FF2B5EF4-FFF2-40B4-BE49-F238E27FC236}">
                <a16:creationId xmlns:a16="http://schemas.microsoft.com/office/drawing/2014/main" id="{C5D56F61-03ED-D440-9108-A23C730AD5C5}"/>
              </a:ext>
            </a:extLst>
          </p:cNvPr>
          <p:cNvSpPr txBox="1"/>
          <p:nvPr/>
        </p:nvSpPr>
        <p:spPr>
          <a:xfrm>
            <a:off x="5929686" y="4348189"/>
            <a:ext cx="4552460" cy="1077218"/>
          </a:xfrm>
          <a:prstGeom prst="rect">
            <a:avLst/>
          </a:prstGeom>
          <a:noFill/>
        </p:spPr>
        <p:txBody>
          <a:bodyPr wrap="square" rtlCol="0">
            <a:spAutoFit/>
          </a:bodyPr>
          <a:lstStyle/>
          <a:p>
            <a:pPr algn="just"/>
            <a:r>
              <a:rPr lang="vi-VN" altLang="zh-CN" sz="32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rPr>
              <a:t>Giải quyết một cách nhanh nhẹn, nhẹ nhàng</a:t>
            </a:r>
            <a:endParaRPr lang="zh-CN" altLang="en-US" sz="32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5122" name="Picture 2" descr="Cậu Bé Thông Minh - Sách Thiếu Nhi">
            <a:extLst>
              <a:ext uri="{FF2B5EF4-FFF2-40B4-BE49-F238E27FC236}">
                <a16:creationId xmlns:a16="http://schemas.microsoft.com/office/drawing/2014/main" id="{958D40A3-048E-DA42-BEF3-15ED43E192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203" y="2423160"/>
            <a:ext cx="3850059" cy="3850059"/>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5">
            <a:extLst>
              <a:ext uri="{FF2B5EF4-FFF2-40B4-BE49-F238E27FC236}">
                <a16:creationId xmlns:a16="http://schemas.microsoft.com/office/drawing/2014/main" id="{857D078F-5DD5-1EB1-6474-B029DF9E2D50}"/>
              </a:ext>
            </a:extLst>
          </p:cNvPr>
          <p:cNvSpPr txBox="1"/>
          <p:nvPr/>
        </p:nvSpPr>
        <p:spPr>
          <a:xfrm>
            <a:off x="57333" y="-21218"/>
            <a:ext cx="8245394" cy="707886"/>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srgbClr val="6F3A7D"/>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II.</a:t>
            </a:r>
            <a:r>
              <a:rPr kumimoji="0" lang="en-US" altLang="zh-CN" sz="4000" b="1" i="0" u="none" strike="noStrike" kern="1200" cap="none" spc="300" normalizeH="0" noProof="0" dirty="0">
                <a:ln>
                  <a:noFill/>
                </a:ln>
                <a:solidFill>
                  <a:srgbClr val="6F3A7D"/>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SUY NGẪM VÀ PHẢN HỒI</a:t>
            </a:r>
            <a:endParaRPr kumimoji="0" lang="zh-CN" altLang="en-US" sz="4000" b="1" i="0" u="none" strike="noStrike" kern="1200" cap="none" spc="300" normalizeH="0" baseline="0" noProof="0" dirty="0">
              <a:ln>
                <a:noFill/>
              </a:ln>
              <a:solidFill>
                <a:srgbClr val="6F3A7D"/>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4119322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900" decel="100000" fill="hold"/>
                                        <p:tgtEl>
                                          <p:spTgt spid="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p:stCondLst>
                                    <p:cond delay="0"/>
                                  </p:stCondLst>
                                  <p:iterate type="lt">
                                    <p:tmPct val="10000"/>
                                  </p:iterate>
                                  <p:childTnLst>
                                    <p:set>
                                      <p:cBhvr>
                                        <p:cTn id="24" dur="1" fill="hold">
                                          <p:stCondLst>
                                            <p:cond delay="0"/>
                                          </p:stCondLst>
                                        </p:cTn>
                                        <p:tgtEl>
                                          <p:spTgt spid="19"/>
                                        </p:tgtEl>
                                        <p:attrNameLst>
                                          <p:attrName>style.visibility</p:attrName>
                                        </p:attrNameLst>
                                      </p:cBhvr>
                                      <p:to>
                                        <p:strVal val="visible"/>
                                      </p:to>
                                    </p:set>
                                    <p:anim by="(-#ppt_w*2)" calcmode="lin" valueType="num">
                                      <p:cBhvr rctx="PPT">
                                        <p:cTn id="25" dur="500" autoRev="1" fill="hold">
                                          <p:stCondLst>
                                            <p:cond delay="0"/>
                                          </p:stCondLst>
                                        </p:cTn>
                                        <p:tgtEl>
                                          <p:spTgt spid="19"/>
                                        </p:tgtEl>
                                        <p:attrNameLst>
                                          <p:attrName>ppt_w</p:attrName>
                                        </p:attrNameLst>
                                      </p:cBhvr>
                                    </p:anim>
                                    <p:anim by="(#ppt_w*0.50)" calcmode="lin" valueType="num">
                                      <p:cBhvr>
                                        <p:cTn id="26" dur="500" decel="50000" autoRev="1" fill="hold">
                                          <p:stCondLst>
                                            <p:cond delay="0"/>
                                          </p:stCondLst>
                                        </p:cTn>
                                        <p:tgtEl>
                                          <p:spTgt spid="19"/>
                                        </p:tgtEl>
                                        <p:attrNameLst>
                                          <p:attrName>ppt_x</p:attrName>
                                        </p:attrNameLst>
                                      </p:cBhvr>
                                    </p:anim>
                                    <p:anim from="(-#ppt_h/2)" to="(#ppt_y)" calcmode="lin" valueType="num">
                                      <p:cBhvr>
                                        <p:cTn id="27" dur="1000" fill="hold">
                                          <p:stCondLst>
                                            <p:cond delay="0"/>
                                          </p:stCondLst>
                                        </p:cTn>
                                        <p:tgtEl>
                                          <p:spTgt spid="19"/>
                                        </p:tgtEl>
                                        <p:attrNameLst>
                                          <p:attrName>ppt_y</p:attrName>
                                        </p:attrNameLst>
                                      </p:cBhvr>
                                    </p:anim>
                                    <p:animRot by="21600000">
                                      <p:cBhvr>
                                        <p:cTn id="28" dur="1000" fill="hold">
                                          <p:stCondLst>
                                            <p:cond delay="0"/>
                                          </p:stCondLst>
                                        </p:cTn>
                                        <p:tgtEl>
                                          <p:spTgt spid="1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par>
                          <p:cTn id="34" fill="hold">
                            <p:stCondLst>
                              <p:cond delay="500"/>
                            </p:stCondLst>
                            <p:childTnLst>
                              <p:par>
                                <p:cTn id="35" presetID="50" presetClass="entr" presetSubtype="0" decel="100000" fill="hold" grpId="0" nodeType="after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 calcmode="lin" valueType="num">
                                      <p:cBhvr>
                                        <p:cTn id="37" dur="1000" fill="hold"/>
                                        <p:tgtEl>
                                          <p:spTgt spid="20">
                                            <p:txEl>
                                              <p:pRg st="0" end="0"/>
                                            </p:txEl>
                                          </p:spTgt>
                                        </p:tgtEl>
                                        <p:attrNameLst>
                                          <p:attrName>ppt_w</p:attrName>
                                        </p:attrNameLst>
                                      </p:cBhvr>
                                      <p:tavLst>
                                        <p:tav tm="0">
                                          <p:val>
                                            <p:strVal val="#ppt_w+.3"/>
                                          </p:val>
                                        </p:tav>
                                        <p:tav tm="100000">
                                          <p:val>
                                            <p:strVal val="#ppt_w"/>
                                          </p:val>
                                        </p:tav>
                                      </p:tavLst>
                                    </p:anim>
                                    <p:anim calcmode="lin" valueType="num">
                                      <p:cBhvr>
                                        <p:cTn id="38" dur="1000" fill="hold"/>
                                        <p:tgtEl>
                                          <p:spTgt spid="20">
                                            <p:txEl>
                                              <p:pRg st="0" end="0"/>
                                            </p:txEl>
                                          </p:spTgt>
                                        </p:tgtEl>
                                        <p:attrNameLst>
                                          <p:attrName>ppt_h</p:attrName>
                                        </p:attrNameLst>
                                      </p:cBhvr>
                                      <p:tavLst>
                                        <p:tav tm="0">
                                          <p:val>
                                            <p:strVal val="#ppt_h"/>
                                          </p:val>
                                        </p:tav>
                                        <p:tav tm="100000">
                                          <p:val>
                                            <p:strVal val="#ppt_h"/>
                                          </p:val>
                                        </p:tav>
                                      </p:tavLst>
                                    </p:anim>
                                    <p:animEffect transition="in" filter="fade">
                                      <p:cBhvr>
                                        <p:cTn id="39" dur="1000"/>
                                        <p:tgtEl>
                                          <p:spTgt spid="20">
                                            <p:txEl>
                                              <p:pRg st="0" end="0"/>
                                            </p:txEl>
                                          </p:spTgt>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par>
                          <p:cTn id="44" fill="hold">
                            <p:stCondLst>
                              <p:cond delay="2000"/>
                            </p:stCondLst>
                            <p:childTnLst>
                              <p:par>
                                <p:cTn id="45" presetID="50" presetClass="entr" presetSubtype="0" decel="100000" fill="hold" grpId="0" nodeType="after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 calcmode="lin" valueType="num">
                                      <p:cBhvr>
                                        <p:cTn id="47" dur="1000" fill="hold"/>
                                        <p:tgtEl>
                                          <p:spTgt spid="22">
                                            <p:txEl>
                                              <p:pRg st="0" end="0"/>
                                            </p:txEl>
                                          </p:spTgt>
                                        </p:tgtEl>
                                        <p:attrNameLst>
                                          <p:attrName>ppt_w</p:attrName>
                                        </p:attrNameLst>
                                      </p:cBhvr>
                                      <p:tavLst>
                                        <p:tav tm="0">
                                          <p:val>
                                            <p:strVal val="#ppt_w+.3"/>
                                          </p:val>
                                        </p:tav>
                                        <p:tav tm="100000">
                                          <p:val>
                                            <p:strVal val="#ppt_w"/>
                                          </p:val>
                                        </p:tav>
                                      </p:tavLst>
                                    </p:anim>
                                    <p:anim calcmode="lin" valueType="num">
                                      <p:cBhvr>
                                        <p:cTn id="48" dur="1000" fill="hold"/>
                                        <p:tgtEl>
                                          <p:spTgt spid="22">
                                            <p:txEl>
                                              <p:pRg st="0" end="0"/>
                                            </p:txEl>
                                          </p:spTgt>
                                        </p:tgtEl>
                                        <p:attrNameLst>
                                          <p:attrName>ppt_h</p:attrName>
                                        </p:attrNameLst>
                                      </p:cBhvr>
                                      <p:tavLst>
                                        <p:tav tm="0">
                                          <p:val>
                                            <p:strVal val="#ppt_h"/>
                                          </p:val>
                                        </p:tav>
                                        <p:tav tm="100000">
                                          <p:val>
                                            <p:strVal val="#ppt_h"/>
                                          </p:val>
                                        </p:tav>
                                      </p:tavLst>
                                    </p:anim>
                                    <p:animEffect transition="in" filter="fade">
                                      <p:cBhvr>
                                        <p:cTn id="49"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9" grpId="0"/>
      <p:bldP spid="20" grpId="0" build="p"/>
      <p:bldP spid="2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50701" y="-406886"/>
            <a:ext cx="6036124" cy="1549753"/>
          </a:xfrm>
          <a:prstGeom prst="rect">
            <a:avLst/>
          </a:prstGeom>
        </p:spPr>
      </p:pic>
      <p:sp>
        <p:nvSpPr>
          <p:cNvPr id="26" name="文本框 25"/>
          <p:cNvSpPr txBox="1"/>
          <p:nvPr/>
        </p:nvSpPr>
        <p:spPr>
          <a:xfrm>
            <a:off x="2516898" y="173059"/>
            <a:ext cx="6490596" cy="707886"/>
          </a:xfrm>
          <a:prstGeom prst="rect">
            <a:avLst/>
          </a:prstGeom>
          <a:noFill/>
        </p:spPr>
        <p:txBody>
          <a:bodyPr vert="horz" wrap="square" rtlCol="0">
            <a:spAutoFit/>
          </a:bodyPr>
          <a:lstStyle/>
          <a:p>
            <a:pPr algn="ctr"/>
            <a:r>
              <a:rPr lang="en-US"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2</a:t>
            </a:r>
            <a:r>
              <a:rPr lang="vi-VN"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 Phẩm chất</a:t>
            </a:r>
            <a:r>
              <a:rPr lang="en-US"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000" b="1" spc="300" dirty="0" err="1">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nhân</a:t>
            </a:r>
            <a:r>
              <a:rPr lang="en-US"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000" b="1" spc="300" dirty="0" err="1">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vật</a:t>
            </a:r>
            <a:endParaRPr lang="zh-CN" altLang="en-US"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22216" y="4864032"/>
            <a:ext cx="1764587" cy="2062065"/>
          </a:xfrm>
          <a:prstGeom prst="rect">
            <a:avLst/>
          </a:prstGeom>
        </p:spPr>
      </p:pic>
      <p:graphicFrame>
        <p:nvGraphicFramePr>
          <p:cNvPr id="3" name="Table 3">
            <a:extLst>
              <a:ext uri="{FF2B5EF4-FFF2-40B4-BE49-F238E27FC236}">
                <a16:creationId xmlns:a16="http://schemas.microsoft.com/office/drawing/2014/main" id="{A4518ACF-3B32-6448-A38F-C42C8860FB6E}"/>
              </a:ext>
            </a:extLst>
          </p:cNvPr>
          <p:cNvGraphicFramePr>
            <a:graphicFrameLocks noGrp="1"/>
          </p:cNvGraphicFramePr>
          <p:nvPr>
            <p:extLst>
              <p:ext uri="{D42A27DB-BD31-4B8C-83A1-F6EECF244321}">
                <p14:modId xmlns:p14="http://schemas.microsoft.com/office/powerpoint/2010/main" val="3235662040"/>
              </p:ext>
            </p:extLst>
          </p:nvPr>
        </p:nvGraphicFramePr>
        <p:xfrm>
          <a:off x="456636" y="1287831"/>
          <a:ext cx="11125764" cy="4109855"/>
        </p:xfrm>
        <a:graphic>
          <a:graphicData uri="http://schemas.openxmlformats.org/drawingml/2006/table">
            <a:tbl>
              <a:tblPr firstRow="1" bandRow="1">
                <a:tableStyleId>{5C22544A-7EE6-4342-B048-85BDC9FD1C3A}</a:tableStyleId>
              </a:tblPr>
              <a:tblGrid>
                <a:gridCol w="1218818">
                  <a:extLst>
                    <a:ext uri="{9D8B030D-6E8A-4147-A177-3AD203B41FA5}">
                      <a16:colId xmlns:a16="http://schemas.microsoft.com/office/drawing/2014/main" val="713146500"/>
                    </a:ext>
                  </a:extLst>
                </a:gridCol>
                <a:gridCol w="3160661">
                  <a:extLst>
                    <a:ext uri="{9D8B030D-6E8A-4147-A177-3AD203B41FA5}">
                      <a16:colId xmlns:a16="http://schemas.microsoft.com/office/drawing/2014/main" val="147637265"/>
                    </a:ext>
                  </a:extLst>
                </a:gridCol>
                <a:gridCol w="3612185">
                  <a:extLst>
                    <a:ext uri="{9D8B030D-6E8A-4147-A177-3AD203B41FA5}">
                      <a16:colId xmlns:a16="http://schemas.microsoft.com/office/drawing/2014/main" val="447069931"/>
                    </a:ext>
                  </a:extLst>
                </a:gridCol>
                <a:gridCol w="3134100">
                  <a:extLst>
                    <a:ext uri="{9D8B030D-6E8A-4147-A177-3AD203B41FA5}">
                      <a16:colId xmlns:a16="http://schemas.microsoft.com/office/drawing/2014/main" val="2778971244"/>
                    </a:ext>
                  </a:extLst>
                </a:gridCol>
              </a:tblGrid>
              <a:tr h="821971">
                <a:tc>
                  <a:txBody>
                    <a:bodyPr/>
                    <a:lstStyle/>
                    <a:p>
                      <a:pPr algn="ctr"/>
                      <a:r>
                        <a:rPr lang="en-VN" sz="2800" dirty="0">
                          <a:solidFill>
                            <a:schemeClr val="bg1"/>
                          </a:solidFill>
                          <a:latin typeface="Times New Roman" panose="02020603050405020304" pitchFamily="18" charset="0"/>
                          <a:cs typeface="Times New Roman" panose="02020603050405020304" pitchFamily="18" charset="0"/>
                        </a:rPr>
                        <a:t>STT</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r>
                        <a:rPr lang="en-VN" sz="2800" dirty="0">
                          <a:solidFill>
                            <a:schemeClr val="bg1"/>
                          </a:solidFill>
                          <a:latin typeface="Times New Roman" panose="02020603050405020304" pitchFamily="18" charset="0"/>
                          <a:cs typeface="Times New Roman" panose="02020603050405020304" pitchFamily="18" charset="0"/>
                        </a:rPr>
                        <a:t>Thử thách</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r>
                        <a:rPr lang="en-VN" sz="2800" dirty="0">
                          <a:solidFill>
                            <a:schemeClr val="bg1"/>
                          </a:solidFill>
                          <a:latin typeface="Times New Roman" panose="02020603050405020304" pitchFamily="18" charset="0"/>
                          <a:cs typeface="Times New Roman" panose="02020603050405020304" pitchFamily="18" charset="0"/>
                        </a:rPr>
                        <a:t>Kết quả</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r>
                        <a:rPr lang="en-VN" sz="2800" dirty="0">
                          <a:solidFill>
                            <a:schemeClr val="bg1"/>
                          </a:solidFill>
                          <a:latin typeface="Times New Roman" panose="02020603050405020304" pitchFamily="18" charset="0"/>
                          <a:cs typeface="Times New Roman" panose="02020603050405020304" pitchFamily="18" charset="0"/>
                        </a:rPr>
                        <a:t>Phẩm chất</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99746458"/>
                  </a:ext>
                </a:extLst>
              </a:tr>
              <a:tr h="821971">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1</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endParaRPr lang="en-VN" sz="280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rowSpan="4">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2326779"/>
                  </a:ext>
                </a:extLst>
              </a:tr>
              <a:tr h="821971">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2</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endParaRPr lang="en-VN" sz="280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vMerge="1">
                  <a:txBody>
                    <a:bodyPr/>
                    <a:lstStyle/>
                    <a:p>
                      <a:pPr algn="ctr"/>
                      <a:endParaRPr lang="en-VN" sz="280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5875053"/>
                  </a:ext>
                </a:extLst>
              </a:tr>
              <a:tr h="821971">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3</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endParaRPr lang="en-VN" sz="280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vMerge="1">
                  <a:txBody>
                    <a:bodyPr/>
                    <a:lstStyle/>
                    <a:p>
                      <a:pPr algn="ctr"/>
                      <a:endParaRPr lang="en-VN" sz="280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77295814"/>
                  </a:ext>
                </a:extLst>
              </a:tr>
              <a:tr h="821971">
                <a:tc>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4</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vMerge="1">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36791808"/>
                  </a:ext>
                </a:extLst>
              </a:tr>
            </a:tbl>
          </a:graphicData>
        </a:graphic>
      </p:graphicFrame>
    </p:spTree>
    <p:extLst>
      <p:ext uri="{BB962C8B-B14F-4D97-AF65-F5344CB8AC3E}">
        <p14:creationId xmlns:p14="http://schemas.microsoft.com/office/powerpoint/2010/main" val="3140336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900" decel="100000" fill="hold"/>
                                        <p:tgtEl>
                                          <p:spTgt spid="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4" name="Table 3">
            <a:extLst>
              <a:ext uri="{FF2B5EF4-FFF2-40B4-BE49-F238E27FC236}">
                <a16:creationId xmlns:a16="http://schemas.microsoft.com/office/drawing/2014/main" id="{A31D479E-D75A-1240-94C6-D89DADD201A7}"/>
              </a:ext>
            </a:extLst>
          </p:cNvPr>
          <p:cNvGraphicFramePr>
            <a:graphicFrameLocks noGrp="1"/>
          </p:cNvGraphicFramePr>
          <p:nvPr>
            <p:extLst>
              <p:ext uri="{D42A27DB-BD31-4B8C-83A1-F6EECF244321}">
                <p14:modId xmlns:p14="http://schemas.microsoft.com/office/powerpoint/2010/main" val="2937566115"/>
              </p:ext>
            </p:extLst>
          </p:nvPr>
        </p:nvGraphicFramePr>
        <p:xfrm>
          <a:off x="376663" y="456529"/>
          <a:ext cx="11438674" cy="5608320"/>
        </p:xfrm>
        <a:graphic>
          <a:graphicData uri="http://schemas.openxmlformats.org/drawingml/2006/table">
            <a:tbl>
              <a:tblPr firstRow="1" bandRow="1">
                <a:tableStyleId>{5C22544A-7EE6-4342-B048-85BDC9FD1C3A}</a:tableStyleId>
              </a:tblPr>
              <a:tblGrid>
                <a:gridCol w="912413">
                  <a:extLst>
                    <a:ext uri="{9D8B030D-6E8A-4147-A177-3AD203B41FA5}">
                      <a16:colId xmlns:a16="http://schemas.microsoft.com/office/drawing/2014/main" val="713146500"/>
                    </a:ext>
                  </a:extLst>
                </a:gridCol>
                <a:gridCol w="4813161">
                  <a:extLst>
                    <a:ext uri="{9D8B030D-6E8A-4147-A177-3AD203B41FA5}">
                      <a16:colId xmlns:a16="http://schemas.microsoft.com/office/drawing/2014/main" val="147637265"/>
                    </a:ext>
                  </a:extLst>
                </a:gridCol>
                <a:gridCol w="3989195">
                  <a:extLst>
                    <a:ext uri="{9D8B030D-6E8A-4147-A177-3AD203B41FA5}">
                      <a16:colId xmlns:a16="http://schemas.microsoft.com/office/drawing/2014/main" val="447069931"/>
                    </a:ext>
                  </a:extLst>
                </a:gridCol>
                <a:gridCol w="1723905">
                  <a:extLst>
                    <a:ext uri="{9D8B030D-6E8A-4147-A177-3AD203B41FA5}">
                      <a16:colId xmlns:a16="http://schemas.microsoft.com/office/drawing/2014/main" val="2778971244"/>
                    </a:ext>
                  </a:extLst>
                </a:gridCol>
              </a:tblGrid>
              <a:tr h="483379">
                <a:tc>
                  <a:txBody>
                    <a:bodyPr/>
                    <a:lstStyle/>
                    <a:p>
                      <a:pPr algn="ctr"/>
                      <a:r>
                        <a:rPr lang="en-VN" sz="2600" dirty="0">
                          <a:solidFill>
                            <a:schemeClr val="bg1"/>
                          </a:solidFill>
                          <a:latin typeface="Times New Roman" panose="02020603050405020304" pitchFamily="18" charset="0"/>
                          <a:cs typeface="Times New Roman" panose="02020603050405020304" pitchFamily="18" charset="0"/>
                        </a:rPr>
                        <a:t>STT</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r>
                        <a:rPr lang="en-VN" sz="2600" dirty="0">
                          <a:solidFill>
                            <a:schemeClr val="bg1"/>
                          </a:solidFill>
                          <a:latin typeface="Times New Roman" panose="02020603050405020304" pitchFamily="18" charset="0"/>
                          <a:cs typeface="Times New Roman" panose="02020603050405020304" pitchFamily="18" charset="0"/>
                        </a:rPr>
                        <a:t>Thử thách</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r>
                        <a:rPr lang="en-VN" sz="2600" dirty="0">
                          <a:solidFill>
                            <a:schemeClr val="bg1"/>
                          </a:solidFill>
                          <a:latin typeface="Times New Roman" panose="02020603050405020304" pitchFamily="18" charset="0"/>
                          <a:cs typeface="Times New Roman" panose="02020603050405020304" pitchFamily="18" charset="0"/>
                        </a:rPr>
                        <a:t>Kết quả</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ctr"/>
                      <a:r>
                        <a:rPr lang="en-VN" sz="2600" dirty="0">
                          <a:solidFill>
                            <a:schemeClr val="bg1"/>
                          </a:solidFill>
                          <a:latin typeface="Times New Roman" panose="02020603050405020304" pitchFamily="18" charset="0"/>
                          <a:cs typeface="Times New Roman" panose="02020603050405020304" pitchFamily="18" charset="0"/>
                        </a:rPr>
                        <a:t>Phẩm chất</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99746458"/>
                  </a:ext>
                </a:extLst>
              </a:tr>
              <a:tr h="1145512">
                <a:tc>
                  <a:txBody>
                    <a:bodyPr/>
                    <a:lstStyle/>
                    <a:p>
                      <a:pPr algn="ctr"/>
                      <a:r>
                        <a:rPr lang="en-VN" sz="2600" dirty="0">
                          <a:solidFill>
                            <a:schemeClr val="tx1"/>
                          </a:solidFill>
                          <a:latin typeface="Times New Roman" panose="02020603050405020304" pitchFamily="18" charset="0"/>
                          <a:cs typeface="Times New Roman" panose="02020603050405020304" pitchFamily="18" charset="0"/>
                        </a:rPr>
                        <a:t>1</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just"/>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Trả</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lời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câu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hỏi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phi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lí</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viên</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hỏi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cha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cậu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cày</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mỗi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ngày</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mấy</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đường</a:t>
                      </a:r>
                      <a:r>
                        <a:rPr lang="en-VN" sz="2600" dirty="0">
                          <a:effectLst/>
                          <a:latin typeface="Times New Roman" panose="02020603050405020304" pitchFamily="18" charset="0"/>
                          <a:cs typeface="Times New Roman" panose="02020603050405020304" pitchFamily="18" charset="0"/>
                        </a:rPr>
                        <a:t> </a:t>
                      </a:r>
                      <a:endParaRPr lang="en-VN" sz="26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just"/>
                      <a:r>
                        <a:rPr lang="vi-VN" sz="2600" kern="1200" dirty="0">
                          <a:solidFill>
                            <a:schemeClr val="dk1"/>
                          </a:solidFill>
                          <a:effectLst/>
                          <a:latin typeface="Times New Roman" panose="02020603050405020304" pitchFamily="18" charset="0"/>
                          <a:ea typeface="+mn-ea"/>
                          <a:cs typeface="Times New Roman" panose="02020603050405020304" pitchFamily="18" charset="0"/>
                        </a:rPr>
                        <a:t>Đẩy viên quan vào thế bị động </a:t>
                      </a:r>
                      <a:endParaRPr lang="en-VN" sz="26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rowSpan="4">
                  <a:txBody>
                    <a:bodyPr/>
                    <a:lstStyle/>
                    <a:p>
                      <a:pPr algn="just"/>
                      <a:endParaRPr lang="en-US" sz="2600"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en-US" sz="2600" kern="1200" dirty="0">
                          <a:solidFill>
                            <a:schemeClr val="dk1"/>
                          </a:solidFill>
                          <a:effectLst/>
                          <a:latin typeface="Times New Roman" panose="02020603050405020304" pitchFamily="18" charset="0"/>
                          <a:ea typeface="+mn-ea"/>
                          <a:cs typeface="Times New Roman" panose="02020603050405020304" pitchFamily="18" charset="0"/>
                        </a:rPr>
                        <a:t>   Thông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minh</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nhanh</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nhẹn</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tài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năng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ngây</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thơ</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hồn</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nhiên</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biết</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giúp</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đỡ</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mọi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người</a:t>
                      </a:r>
                      <a:endParaRPr lang="en-VN" sz="26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12326779"/>
                  </a:ext>
                </a:extLst>
              </a:tr>
              <a:tr h="1125416">
                <a:tc>
                  <a:txBody>
                    <a:bodyPr/>
                    <a:lstStyle/>
                    <a:p>
                      <a:pPr algn="ctr"/>
                      <a:r>
                        <a:rPr lang="en-VN" sz="2600" dirty="0">
                          <a:solidFill>
                            <a:schemeClr val="tx1"/>
                          </a:solidFill>
                          <a:latin typeface="Times New Roman" panose="02020603050405020304" pitchFamily="18" charset="0"/>
                          <a:cs typeface="Times New Roman" panose="02020603050405020304" pitchFamily="18" charset="0"/>
                        </a:rPr>
                        <a:t>2</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algn="just"/>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Nhà</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vua</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bắt</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làng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cậu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bé</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nuôi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trâu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đực</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đẻ</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con</a:t>
                      </a:r>
                      <a:r>
                        <a:rPr lang="en-VN" sz="2600" dirty="0">
                          <a:effectLst/>
                          <a:latin typeface="Times New Roman" panose="02020603050405020304" pitchFamily="18" charset="0"/>
                          <a:cs typeface="Times New Roman" panose="02020603050405020304" pitchFamily="18" charset="0"/>
                        </a:rPr>
                        <a:t> </a:t>
                      </a:r>
                      <a:endParaRPr lang="en-VN" sz="26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just"/>
                      <a:r>
                        <a:rPr lang="vi-VN" sz="2600" kern="1200" dirty="0">
                          <a:solidFill>
                            <a:schemeClr val="dk1"/>
                          </a:solidFill>
                          <a:effectLst/>
                          <a:latin typeface="Times New Roman" panose="02020603050405020304" pitchFamily="18" charset="0"/>
                          <a:ea typeface="+mn-ea"/>
                          <a:cs typeface="Times New Roman" panose="02020603050405020304" pitchFamily="18" charset="0"/>
                        </a:rPr>
                        <a:t>Nhà vua tự nói ra sự vô lý trong câu đố của chính mình</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nhận</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cậu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bé</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minh</a:t>
                      </a:r>
                      <a:r>
                        <a:rPr lang="en-VN" sz="2600" dirty="0">
                          <a:effectLst/>
                          <a:latin typeface="Times New Roman" panose="02020603050405020304" pitchFamily="18" charset="0"/>
                          <a:cs typeface="Times New Roman" panose="02020603050405020304" pitchFamily="18" charset="0"/>
                        </a:rPr>
                        <a:t> </a:t>
                      </a:r>
                      <a:endParaRPr lang="en-VN" sz="26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vMerge="1">
                  <a:txBody>
                    <a:bodyPr/>
                    <a:lstStyle/>
                    <a:p>
                      <a:pPr algn="ctr"/>
                      <a:endParaRPr lang="en-VN" sz="280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5875053"/>
                  </a:ext>
                </a:extLst>
              </a:tr>
              <a:tr h="816729">
                <a:tc>
                  <a:txBody>
                    <a:bodyPr/>
                    <a:lstStyle/>
                    <a:p>
                      <a:pPr algn="ctr"/>
                      <a:r>
                        <a:rPr lang="en-VN" sz="2600" dirty="0">
                          <a:solidFill>
                            <a:schemeClr val="tx1"/>
                          </a:solidFill>
                          <a:latin typeface="Times New Roman" panose="02020603050405020304" pitchFamily="18" charset="0"/>
                          <a:cs typeface="Times New Roman" panose="02020603050405020304" pitchFamily="18" charset="0"/>
                        </a:rPr>
                        <a:t>3</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Thịt</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con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chim</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sẻ</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dọn</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ba</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cỗ</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thức</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ăn</a:t>
                      </a:r>
                      <a:endParaRPr lang="en-VN" sz="26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just"/>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Đẩy</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thế</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bí</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nhà</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vua</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vua</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phục</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hẳn</a:t>
                      </a:r>
                      <a:r>
                        <a:rPr lang="en-VN" sz="2600" dirty="0">
                          <a:effectLst/>
                          <a:latin typeface="Times New Roman" panose="02020603050405020304" pitchFamily="18" charset="0"/>
                          <a:cs typeface="Times New Roman" panose="02020603050405020304" pitchFamily="18" charset="0"/>
                        </a:rPr>
                        <a:t> </a:t>
                      </a:r>
                      <a:endParaRPr lang="en-VN" sz="26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vMerge="1">
                  <a:txBody>
                    <a:bodyPr/>
                    <a:lstStyle/>
                    <a:p>
                      <a:pPr algn="ctr"/>
                      <a:endParaRPr lang="en-VN" sz="280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77295814"/>
                  </a:ext>
                </a:extLst>
              </a:tr>
              <a:tr h="818135">
                <a:tc>
                  <a:txBody>
                    <a:bodyPr/>
                    <a:lstStyle/>
                    <a:p>
                      <a:pPr algn="ctr"/>
                      <a:r>
                        <a:rPr lang="en-VN" sz="2600" dirty="0">
                          <a:solidFill>
                            <a:schemeClr val="tx1"/>
                          </a:solidFill>
                          <a:latin typeface="Times New Roman" panose="02020603050405020304" pitchFamily="18" charset="0"/>
                          <a:cs typeface="Times New Roman" panose="02020603050405020304" pitchFamily="18" charset="0"/>
                        </a:rPr>
                        <a:t>4</a:t>
                      </a: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Sứ</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giả</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láng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giềng:Xâu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sợi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mềm</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xuyên</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qua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đường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ruột</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ốc</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xoắn</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dài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a:t>
                      </a:r>
                      <a:endParaRPr lang="en-VN" sz="26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a:txBody>
                    <a:bodyPr/>
                    <a:lstStyle/>
                    <a:p>
                      <a:pPr algn="just"/>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Xâu</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sợi</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sứ</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giả</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thán</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phục</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trạng</a:t>
                      </a:r>
                      <a:r>
                        <a:rPr lang="en-US" sz="26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600" kern="1200" dirty="0" err="1">
                          <a:solidFill>
                            <a:schemeClr val="dk1"/>
                          </a:solidFill>
                          <a:effectLst/>
                          <a:latin typeface="Times New Roman" panose="02020603050405020304" pitchFamily="18" charset="0"/>
                          <a:ea typeface="+mn-ea"/>
                          <a:cs typeface="Times New Roman" panose="02020603050405020304" pitchFamily="18" charset="0"/>
                        </a:rPr>
                        <a:t>nguyên</a:t>
                      </a:r>
                      <a:r>
                        <a:rPr lang="en-VN" sz="2600" dirty="0">
                          <a:effectLst/>
                          <a:latin typeface="Times New Roman" panose="02020603050405020304" pitchFamily="18" charset="0"/>
                          <a:cs typeface="Times New Roman" panose="02020603050405020304" pitchFamily="18" charset="0"/>
                        </a:rPr>
                        <a:t> </a:t>
                      </a:r>
                      <a:endParaRPr lang="en-VN" sz="26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tc vMerge="1">
                  <a:txBody>
                    <a:bodyPr/>
                    <a:lstStyle/>
                    <a:p>
                      <a:pPr algn="ctr"/>
                      <a:endParaRPr lang="en-VN" sz="28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accent4">
                          <a:lumMod val="75000"/>
                        </a:schemeClr>
                      </a:solidFill>
                      <a:prstDash val="solid"/>
                      <a:round/>
                      <a:headEnd type="none" w="med" len="med"/>
                      <a:tailEnd type="none" w="med" len="med"/>
                    </a:lnL>
                    <a:lnR w="3175" cap="flat" cmpd="sng" algn="ctr">
                      <a:solidFill>
                        <a:schemeClr val="accent4">
                          <a:lumMod val="75000"/>
                        </a:schemeClr>
                      </a:solidFill>
                      <a:prstDash val="solid"/>
                      <a:round/>
                      <a:headEnd type="none" w="med" len="med"/>
                      <a:tailEnd type="none" w="med" len="med"/>
                    </a:lnR>
                    <a:lnT w="3175" cap="flat" cmpd="sng" algn="ctr">
                      <a:solidFill>
                        <a:schemeClr val="accent4">
                          <a:lumMod val="75000"/>
                        </a:schemeClr>
                      </a:solidFill>
                      <a:prstDash val="solid"/>
                      <a:round/>
                      <a:headEnd type="none" w="med" len="med"/>
                      <a:tailEnd type="none" w="med" len="med"/>
                    </a:lnT>
                    <a:lnB w="3175" cap="flat" cmpd="sng" algn="ctr">
                      <a:solidFill>
                        <a:schemeClr val="accent4">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36791808"/>
                  </a:ext>
                </a:extLst>
              </a:tr>
            </a:tbl>
          </a:graphicData>
        </a:graphic>
      </p:graphicFrame>
      <p:sp>
        <p:nvSpPr>
          <p:cNvPr id="3" name="Right Arrow 2">
            <a:extLst>
              <a:ext uri="{FF2B5EF4-FFF2-40B4-BE49-F238E27FC236}">
                <a16:creationId xmlns:a16="http://schemas.microsoft.com/office/drawing/2014/main" id="{A58FE095-D0B3-754B-8104-81E28365B6D2}"/>
              </a:ext>
            </a:extLst>
          </p:cNvPr>
          <p:cNvSpPr/>
          <p:nvPr/>
        </p:nvSpPr>
        <p:spPr>
          <a:xfrm>
            <a:off x="221064" y="6400763"/>
            <a:ext cx="492369" cy="422030"/>
          </a:xfrm>
          <a:prstGeom prst="rightArrow">
            <a:avLst/>
          </a:prstGeom>
          <a:solidFill>
            <a:srgbClr val="FF7E0A"/>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F50AB429-CDA3-8D4B-B25B-9F04496851B6}"/>
              </a:ext>
            </a:extLst>
          </p:cNvPr>
          <p:cNvSpPr txBox="1"/>
          <p:nvPr/>
        </p:nvSpPr>
        <p:spPr>
          <a:xfrm>
            <a:off x="733380" y="6365557"/>
            <a:ext cx="11438673" cy="492443"/>
          </a:xfrm>
          <a:prstGeom prst="rect">
            <a:avLst/>
          </a:prstGeom>
          <a:noFill/>
        </p:spPr>
        <p:txBody>
          <a:bodyPr wrap="square" rtlCol="0">
            <a:spAutoFit/>
          </a:bodyPr>
          <a:lstStyle/>
          <a:p>
            <a:r>
              <a:rPr lang="en-US" sz="2600" b="1" dirty="0" err="1">
                <a:solidFill>
                  <a:srgbClr val="C00000"/>
                </a:solidFill>
                <a:latin typeface="Times New Roman" panose="02020603050405020304" pitchFamily="18" charset="0"/>
                <a:cs typeface="Times New Roman" panose="02020603050405020304" pitchFamily="18" charset="0"/>
              </a:rPr>
              <a:t>Các</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thử</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thách</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tăng</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dần</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tạo</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tình</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huống</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cho</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nhân</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vật</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bộc</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lộ</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tài</a:t>
            </a:r>
            <a:r>
              <a:rPr lang="en-US" sz="2600" b="1" dirty="0">
                <a:solidFill>
                  <a:srgbClr val="C00000"/>
                </a:solidFill>
                <a:latin typeface="Times New Roman" panose="02020603050405020304" pitchFamily="18" charset="0"/>
                <a:cs typeface="Times New Roman" panose="02020603050405020304" pitchFamily="18" charset="0"/>
              </a:rPr>
              <a:t> </a:t>
            </a:r>
            <a:r>
              <a:rPr lang="en-US" sz="2600" b="1" dirty="0" err="1">
                <a:solidFill>
                  <a:srgbClr val="C00000"/>
                </a:solidFill>
                <a:latin typeface="Times New Roman" panose="02020603050405020304" pitchFamily="18" charset="0"/>
                <a:cs typeface="Times New Roman" panose="02020603050405020304" pitchFamily="18" charset="0"/>
              </a:rPr>
              <a:t>trí</a:t>
            </a:r>
            <a:r>
              <a:rPr lang="en-US" sz="2600" b="1" dirty="0">
                <a:solidFill>
                  <a:srgbClr val="C00000"/>
                </a:solidFill>
                <a:latin typeface="Times New Roman" panose="02020603050405020304" pitchFamily="18" charset="0"/>
                <a:cs typeface="Times New Roman" panose="02020603050405020304" pitchFamily="18" charset="0"/>
              </a:rPr>
              <a:t>.</a:t>
            </a:r>
            <a:endParaRPr lang="en-VN" sz="2600" b="1" dirty="0">
              <a:solidFill>
                <a:srgbClr val="C00000"/>
              </a:solidFill>
              <a:latin typeface="Times New Roman" panose="02020603050405020304" pitchFamily="18" charset="0"/>
              <a:cs typeface="Times New Roman" panose="02020603050405020304" pitchFamily="18" charset="0"/>
            </a:endParaRPr>
          </a:p>
        </p:txBody>
      </p:sp>
      <p:sp>
        <p:nvSpPr>
          <p:cNvPr id="2" name="文本框 25">
            <a:extLst>
              <a:ext uri="{FF2B5EF4-FFF2-40B4-BE49-F238E27FC236}">
                <a16:creationId xmlns:a16="http://schemas.microsoft.com/office/drawing/2014/main" id="{7B0FAA65-3938-F571-CAFA-574C90C282B3}"/>
              </a:ext>
            </a:extLst>
          </p:cNvPr>
          <p:cNvSpPr txBox="1"/>
          <p:nvPr/>
        </p:nvSpPr>
        <p:spPr>
          <a:xfrm>
            <a:off x="-85709" y="-66691"/>
            <a:ext cx="5379327" cy="523220"/>
          </a:xfrm>
          <a:prstGeom prst="rect">
            <a:avLst/>
          </a:prstGeom>
          <a:noFill/>
        </p:spPr>
        <p:txBody>
          <a:bodyPr vert="horz" wrap="square" rtlCol="0">
            <a:spAutoFit/>
          </a:bodyPr>
          <a:lstStyle/>
          <a:p>
            <a:pPr algn="ctr"/>
            <a:r>
              <a:rPr lang="en-US" altLang="zh-CN" sz="28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2</a:t>
            </a:r>
            <a:r>
              <a:rPr lang="vi-VN" altLang="zh-CN" sz="28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 Phẩm chất</a:t>
            </a:r>
            <a:r>
              <a:rPr lang="en-US" altLang="zh-CN" sz="28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2800" b="1" spc="300" dirty="0" err="1">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nhân</a:t>
            </a:r>
            <a:r>
              <a:rPr lang="en-US" altLang="zh-CN" sz="28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2800" b="1" spc="300" dirty="0" err="1">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vật</a:t>
            </a:r>
            <a:endParaRPr lang="zh-CN" altLang="en-US" sz="28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2474696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4526" y="2552887"/>
            <a:ext cx="8742947" cy="2140660"/>
          </a:xfrm>
          <a:prstGeom prst="rect">
            <a:avLst/>
          </a:prstGeom>
        </p:spPr>
      </p:pic>
      <p:sp>
        <p:nvSpPr>
          <p:cNvPr id="26" name="文本框 25"/>
          <p:cNvSpPr txBox="1"/>
          <p:nvPr/>
        </p:nvSpPr>
        <p:spPr>
          <a:xfrm>
            <a:off x="2274559" y="2992275"/>
            <a:ext cx="7642881" cy="630942"/>
          </a:xfrm>
          <a:prstGeom prst="rect">
            <a:avLst/>
          </a:prstGeom>
          <a:noFill/>
        </p:spPr>
        <p:txBody>
          <a:bodyPr vert="horz" wrap="square" rtlCol="0">
            <a:spAutoFit/>
          </a:bodyPr>
          <a:lstStyle/>
          <a:p>
            <a:pPr algn="ctr"/>
            <a:r>
              <a:rPr lang="vi-VN" altLang="zh-CN" sz="35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3. Kết thúc truyện</a:t>
            </a:r>
            <a:endParaRPr lang="zh-CN" altLang="en-US" sz="35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6" name="图片 4">
            <a:extLst>
              <a:ext uri="{FF2B5EF4-FFF2-40B4-BE49-F238E27FC236}">
                <a16:creationId xmlns:a16="http://schemas.microsoft.com/office/drawing/2014/main" id="{4B7DC8D8-45C8-164A-9ECC-67899C8274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6064" y="1005016"/>
            <a:ext cx="1419872" cy="1740853"/>
          </a:xfrm>
          <a:prstGeom prst="rect">
            <a:avLst/>
          </a:prstGeom>
        </p:spPr>
      </p:pic>
    </p:spTree>
    <p:extLst>
      <p:ext uri="{BB962C8B-B14F-4D97-AF65-F5344CB8AC3E}">
        <p14:creationId xmlns:p14="http://schemas.microsoft.com/office/powerpoint/2010/main" val="1642638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1500"/>
                            </p:stCondLst>
                            <p:childTnLst>
                              <p:par>
                                <p:cTn id="16" presetID="17" presetClass="entr" presetSubtype="1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66947" y="-35169"/>
            <a:ext cx="5754030" cy="1549753"/>
          </a:xfrm>
          <a:prstGeom prst="rect">
            <a:avLst/>
          </a:prstGeom>
        </p:spPr>
      </p:pic>
      <p:sp>
        <p:nvSpPr>
          <p:cNvPr id="31" name="文本框 25">
            <a:extLst>
              <a:ext uri="{FF2B5EF4-FFF2-40B4-BE49-F238E27FC236}">
                <a16:creationId xmlns:a16="http://schemas.microsoft.com/office/drawing/2014/main" id="{12DF8C76-ACFD-4A44-A494-4C28984BA71E}"/>
              </a:ext>
            </a:extLst>
          </p:cNvPr>
          <p:cNvSpPr txBox="1"/>
          <p:nvPr/>
        </p:nvSpPr>
        <p:spPr>
          <a:xfrm>
            <a:off x="2850701" y="631765"/>
            <a:ext cx="6490596" cy="707886"/>
          </a:xfrm>
          <a:prstGeom prst="rect">
            <a:avLst/>
          </a:prstGeom>
          <a:noFill/>
        </p:spPr>
        <p:txBody>
          <a:bodyPr vert="horz" wrap="square" rtlCol="0">
            <a:spAutoFit/>
          </a:bodyPr>
          <a:lstStyle/>
          <a:p>
            <a:pPr algn="ctr"/>
            <a:r>
              <a:rPr lang="vi-VN"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3. Kết thúc truyện</a:t>
            </a:r>
            <a:endParaRPr lang="zh-CN" altLang="en-US"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32" name="六边形 2">
            <a:extLst>
              <a:ext uri="{FF2B5EF4-FFF2-40B4-BE49-F238E27FC236}">
                <a16:creationId xmlns:a16="http://schemas.microsoft.com/office/drawing/2014/main" id="{5579F614-497A-814D-AC0F-E20011304E56}"/>
              </a:ext>
            </a:extLst>
          </p:cNvPr>
          <p:cNvSpPr/>
          <p:nvPr/>
        </p:nvSpPr>
        <p:spPr>
          <a:xfrm>
            <a:off x="414587" y="1971416"/>
            <a:ext cx="1629216" cy="1300194"/>
          </a:xfrm>
          <a:prstGeom prst="hexagon">
            <a:avLst/>
          </a:prstGeom>
          <a:blipFill>
            <a:blip r:embed="rId5"/>
            <a:stretch>
              <a:fillRect/>
            </a:stretch>
          </a:blipFill>
          <a:ln w="63500">
            <a:solidFill>
              <a:srgbClr val="6F3A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33" name="六边形 30">
            <a:extLst>
              <a:ext uri="{FF2B5EF4-FFF2-40B4-BE49-F238E27FC236}">
                <a16:creationId xmlns:a16="http://schemas.microsoft.com/office/drawing/2014/main" id="{8706B6AC-F597-164E-B329-2BD945BF3FB2}"/>
              </a:ext>
            </a:extLst>
          </p:cNvPr>
          <p:cNvSpPr/>
          <p:nvPr/>
        </p:nvSpPr>
        <p:spPr>
          <a:xfrm>
            <a:off x="414587" y="4118124"/>
            <a:ext cx="1629216" cy="1300194"/>
          </a:xfrm>
          <a:prstGeom prst="hexagon">
            <a:avLst/>
          </a:prstGeom>
          <a:blipFill>
            <a:blip r:embed="rId6"/>
            <a:stretch>
              <a:fillRect/>
            </a:stretch>
          </a:blipFill>
          <a:ln w="635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34" name="文本框 26">
            <a:extLst>
              <a:ext uri="{FF2B5EF4-FFF2-40B4-BE49-F238E27FC236}">
                <a16:creationId xmlns:a16="http://schemas.microsoft.com/office/drawing/2014/main" id="{22A6E780-0A5E-BB40-B466-55B698982C21}"/>
              </a:ext>
            </a:extLst>
          </p:cNvPr>
          <p:cNvSpPr txBox="1"/>
          <p:nvPr/>
        </p:nvSpPr>
        <p:spPr>
          <a:xfrm>
            <a:off x="2318656" y="2128877"/>
            <a:ext cx="8051979" cy="1323439"/>
          </a:xfrm>
          <a:prstGeom prst="rect">
            <a:avLst/>
          </a:prstGeom>
          <a:noFill/>
        </p:spPr>
        <p:txBody>
          <a:bodyPr wrap="square" rtlCol="0">
            <a:spAutoFit/>
          </a:bodyPr>
          <a:lstStyle/>
          <a:p>
            <a:pPr algn="just"/>
            <a:r>
              <a:rPr lang="vi-VN" altLang="zh-CN" sz="40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rPr>
              <a:t>Kết thúc truyện có hậu (đặc điểm nổi bật của thể loại cổ tích)</a:t>
            </a:r>
            <a:endParaRPr lang="zh-CN" altLang="en-US" sz="40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35" name="文本框 28">
            <a:extLst>
              <a:ext uri="{FF2B5EF4-FFF2-40B4-BE49-F238E27FC236}">
                <a16:creationId xmlns:a16="http://schemas.microsoft.com/office/drawing/2014/main" id="{47FEE60A-4C60-DE4B-AC6A-022A9D57F656}"/>
              </a:ext>
            </a:extLst>
          </p:cNvPr>
          <p:cNvSpPr txBox="1"/>
          <p:nvPr/>
        </p:nvSpPr>
        <p:spPr>
          <a:xfrm>
            <a:off x="2318656" y="4243727"/>
            <a:ext cx="6602322" cy="1323439"/>
          </a:xfrm>
          <a:prstGeom prst="rect">
            <a:avLst/>
          </a:prstGeom>
          <a:noFill/>
        </p:spPr>
        <p:txBody>
          <a:bodyPr wrap="square" rtlCol="0">
            <a:spAutoFit/>
          </a:bodyPr>
          <a:lstStyle/>
          <a:p>
            <a:pPr algn="just"/>
            <a:r>
              <a:rPr lang="vi-VN" altLang="zh-CN" sz="40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rPr>
              <a:t>Kết thúc phù hợp với diễn biến truyện, hấp dẫn,…</a:t>
            </a:r>
            <a:endParaRPr lang="zh-CN" altLang="en-US" sz="40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36" name="Picture 35" descr="A picture containing toy&#10;&#10;Description automatically generated">
            <a:extLst>
              <a:ext uri="{FF2B5EF4-FFF2-40B4-BE49-F238E27FC236}">
                <a16:creationId xmlns:a16="http://schemas.microsoft.com/office/drawing/2014/main" id="{BD022AB5-00C5-E64D-8278-37B1C90AE11C}"/>
              </a:ext>
            </a:extLst>
          </p:cNvPr>
          <p:cNvPicPr>
            <a:picLocks noChangeAspect="1"/>
          </p:cNvPicPr>
          <p:nvPr/>
        </p:nvPicPr>
        <p:blipFill>
          <a:blip r:embed="rId7"/>
          <a:stretch>
            <a:fillRect/>
          </a:stretch>
        </p:blipFill>
        <p:spPr>
          <a:xfrm>
            <a:off x="7616510" y="3318230"/>
            <a:ext cx="5879959" cy="3673857"/>
          </a:xfrm>
          <a:prstGeom prst="rect">
            <a:avLst/>
          </a:prstGeom>
        </p:spPr>
      </p:pic>
    </p:spTree>
    <p:extLst>
      <p:ext uri="{BB962C8B-B14F-4D97-AF65-F5344CB8AC3E}">
        <p14:creationId xmlns:p14="http://schemas.microsoft.com/office/powerpoint/2010/main" val="3165446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20" dur="1000" fill="hold"/>
                                        <p:tgtEl>
                                          <p:spTgt spid="3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2"/>
                                        </p:tgtEl>
                                      </p:cBhvr>
                                    </p:animEffect>
                                  </p:childTnLst>
                                </p:cTn>
                              </p:par>
                            </p:childTnLst>
                          </p:cTn>
                        </p:par>
                        <p:par>
                          <p:cTn id="25" fill="hold">
                            <p:stCondLst>
                              <p:cond delay="2500"/>
                            </p:stCondLst>
                            <p:childTnLst>
                              <p:par>
                                <p:cTn id="26" presetID="25"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decel="50000" fill="hold">
                                          <p:stCondLst>
                                            <p:cond delay="0"/>
                                          </p:stCondLst>
                                        </p:cTn>
                                        <p:tgtEl>
                                          <p:spTgt spid="33"/>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33"/>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33"/>
                                        </p:tgtEl>
                                        <p:attrNameLst>
                                          <p:attrName>ppt_w</p:attrName>
                                        </p:attrNameLst>
                                      </p:cBhvr>
                                      <p:tavLst>
                                        <p:tav tm="0">
                                          <p:val>
                                            <p:strVal val="#ppt_w*.05"/>
                                          </p:val>
                                        </p:tav>
                                        <p:tav tm="100000">
                                          <p:val>
                                            <p:strVal val="#ppt_w"/>
                                          </p:val>
                                        </p:tav>
                                      </p:tavLst>
                                    </p:anim>
                                    <p:anim calcmode="lin" valueType="num">
                                      <p:cBhvr>
                                        <p:cTn id="31" dur="1000" fill="hold"/>
                                        <p:tgtEl>
                                          <p:spTgt spid="33"/>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33"/>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33"/>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33"/>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grpId="0" nodeType="clickEffect">
                                  <p:stCondLst>
                                    <p:cond delay="0"/>
                                  </p:stCondLst>
                                  <p:childTnLst>
                                    <p:set>
                                      <p:cBhvr>
                                        <p:cTn id="39" dur="1" fill="hold">
                                          <p:stCondLst>
                                            <p:cond delay="0"/>
                                          </p:stCondLst>
                                        </p:cTn>
                                        <p:tgtEl>
                                          <p:spTgt spid="34">
                                            <p:txEl>
                                              <p:pRg st="0" end="0"/>
                                            </p:txEl>
                                          </p:spTgt>
                                        </p:tgtEl>
                                        <p:attrNameLst>
                                          <p:attrName>style.visibility</p:attrName>
                                        </p:attrNameLst>
                                      </p:cBhvr>
                                      <p:to>
                                        <p:strVal val="visible"/>
                                      </p:to>
                                    </p:set>
                                    <p:anim calcmode="lin" valueType="num">
                                      <p:cBhvr>
                                        <p:cTn id="40" dur="1000" fill="hold"/>
                                        <p:tgtEl>
                                          <p:spTgt spid="34">
                                            <p:txEl>
                                              <p:pRg st="0" end="0"/>
                                            </p:txEl>
                                          </p:spTgt>
                                        </p:tgtEl>
                                        <p:attrNameLst>
                                          <p:attrName>ppt_w</p:attrName>
                                        </p:attrNameLst>
                                      </p:cBhvr>
                                      <p:tavLst>
                                        <p:tav tm="0">
                                          <p:val>
                                            <p:strVal val="#ppt_w+.3"/>
                                          </p:val>
                                        </p:tav>
                                        <p:tav tm="100000">
                                          <p:val>
                                            <p:strVal val="#ppt_w"/>
                                          </p:val>
                                        </p:tav>
                                      </p:tavLst>
                                    </p:anim>
                                    <p:anim calcmode="lin" valueType="num">
                                      <p:cBhvr>
                                        <p:cTn id="41" dur="1000" fill="hold"/>
                                        <p:tgtEl>
                                          <p:spTgt spid="34">
                                            <p:txEl>
                                              <p:pRg st="0" end="0"/>
                                            </p:txEl>
                                          </p:spTgt>
                                        </p:tgtEl>
                                        <p:attrNameLst>
                                          <p:attrName>ppt_h</p:attrName>
                                        </p:attrNameLst>
                                      </p:cBhvr>
                                      <p:tavLst>
                                        <p:tav tm="0">
                                          <p:val>
                                            <p:strVal val="#ppt_h"/>
                                          </p:val>
                                        </p:tav>
                                        <p:tav tm="100000">
                                          <p:val>
                                            <p:strVal val="#ppt_h"/>
                                          </p:val>
                                        </p:tav>
                                      </p:tavLst>
                                    </p:anim>
                                    <p:animEffect transition="in" filter="fade">
                                      <p:cBhvr>
                                        <p:cTn id="42" dur="1000"/>
                                        <p:tgtEl>
                                          <p:spTgt spid="34">
                                            <p:txEl>
                                              <p:pRg st="0" end="0"/>
                                            </p:txEl>
                                          </p:spTgt>
                                        </p:tgtEl>
                                      </p:cBhvr>
                                    </p:animEffect>
                                  </p:childTnLst>
                                </p:cTn>
                              </p:par>
                            </p:childTnLst>
                          </p:cTn>
                        </p:par>
                        <p:par>
                          <p:cTn id="43" fill="hold">
                            <p:stCondLst>
                              <p:cond delay="1000"/>
                            </p:stCondLst>
                            <p:childTnLst>
                              <p:par>
                                <p:cTn id="44" presetID="50" presetClass="entr" presetSubtype="0" decel="100000" fill="hold" grpId="0" nodeType="afterEffect">
                                  <p:stCondLst>
                                    <p:cond delay="0"/>
                                  </p:stCondLst>
                                  <p:childTnLst>
                                    <p:set>
                                      <p:cBhvr>
                                        <p:cTn id="45" dur="1" fill="hold">
                                          <p:stCondLst>
                                            <p:cond delay="0"/>
                                          </p:stCondLst>
                                        </p:cTn>
                                        <p:tgtEl>
                                          <p:spTgt spid="35">
                                            <p:txEl>
                                              <p:pRg st="0" end="0"/>
                                            </p:txEl>
                                          </p:spTgt>
                                        </p:tgtEl>
                                        <p:attrNameLst>
                                          <p:attrName>style.visibility</p:attrName>
                                        </p:attrNameLst>
                                      </p:cBhvr>
                                      <p:to>
                                        <p:strVal val="visible"/>
                                      </p:to>
                                    </p:set>
                                    <p:anim calcmode="lin" valueType="num">
                                      <p:cBhvr>
                                        <p:cTn id="46" dur="1000" fill="hold"/>
                                        <p:tgtEl>
                                          <p:spTgt spid="35">
                                            <p:txEl>
                                              <p:pRg st="0" end="0"/>
                                            </p:txEl>
                                          </p:spTgt>
                                        </p:tgtEl>
                                        <p:attrNameLst>
                                          <p:attrName>ppt_w</p:attrName>
                                        </p:attrNameLst>
                                      </p:cBhvr>
                                      <p:tavLst>
                                        <p:tav tm="0">
                                          <p:val>
                                            <p:strVal val="#ppt_w+.3"/>
                                          </p:val>
                                        </p:tav>
                                        <p:tav tm="100000">
                                          <p:val>
                                            <p:strVal val="#ppt_w"/>
                                          </p:val>
                                        </p:tav>
                                      </p:tavLst>
                                    </p:anim>
                                    <p:anim calcmode="lin" valueType="num">
                                      <p:cBhvr>
                                        <p:cTn id="47" dur="1000" fill="hold"/>
                                        <p:tgtEl>
                                          <p:spTgt spid="35">
                                            <p:txEl>
                                              <p:pRg st="0" end="0"/>
                                            </p:txEl>
                                          </p:spTgt>
                                        </p:tgtEl>
                                        <p:attrNameLst>
                                          <p:attrName>ppt_h</p:attrName>
                                        </p:attrNameLst>
                                      </p:cBhvr>
                                      <p:tavLst>
                                        <p:tav tm="0">
                                          <p:val>
                                            <p:strVal val="#ppt_h"/>
                                          </p:val>
                                        </p:tav>
                                        <p:tav tm="100000">
                                          <p:val>
                                            <p:strVal val="#ppt_h"/>
                                          </p:val>
                                        </p:tav>
                                      </p:tavLst>
                                    </p:anim>
                                    <p:animEffect transition="in" filter="fade">
                                      <p:cBhvr>
                                        <p:cTn id="48" dur="10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animBg="1"/>
      <p:bldP spid="34" grpId="0" build="p"/>
      <p:bldP spid="3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529280" y="655093"/>
            <a:ext cx="11133438" cy="565412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Light" panose="020B0502040204020203" pitchFamily="34" charset="-122"/>
              <a:cs typeface="Times New Roman" panose="02020603050405020304" pitchFamily="18" charset="0"/>
            </a:endParaRPr>
          </a:p>
        </p:txBody>
      </p:sp>
      <p:grpSp>
        <p:nvGrpSpPr>
          <p:cNvPr id="23" name="组合 22"/>
          <p:cNvGrpSpPr/>
          <p:nvPr/>
        </p:nvGrpSpPr>
        <p:grpSpPr>
          <a:xfrm>
            <a:off x="-1747317" y="5452672"/>
            <a:ext cx="19872573" cy="1612991"/>
            <a:chOff x="433457" y="4963193"/>
            <a:chExt cx="15007831" cy="1218136"/>
          </a:xfrm>
        </p:grpSpPr>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r="-61407"/>
            <a:stretch/>
          </p:blipFill>
          <p:spPr>
            <a:xfrm flipV="1">
              <a:off x="5226316" y="4963193"/>
              <a:ext cx="10214972" cy="1218135"/>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r="-15241"/>
            <a:stretch/>
          </p:blipFill>
          <p:spPr>
            <a:xfrm>
              <a:off x="433457" y="5311933"/>
              <a:ext cx="6256420" cy="869396"/>
            </a:xfrm>
            <a:prstGeom prst="rect">
              <a:avLst/>
            </a:prstGeom>
          </p:spPr>
        </p:pic>
      </p:grpSp>
      <p:pic>
        <p:nvPicPr>
          <p:cNvPr id="24" name="图片 8">
            <a:extLst>
              <a:ext uri="{FF2B5EF4-FFF2-40B4-BE49-F238E27FC236}">
                <a16:creationId xmlns:a16="http://schemas.microsoft.com/office/drawing/2014/main" id="{639E723E-6FD1-894C-8E8C-7B0859D318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896439" y="1148291"/>
            <a:ext cx="6170103" cy="4708800"/>
          </a:xfrm>
          <a:prstGeom prst="rect">
            <a:avLst/>
          </a:prstGeom>
        </p:spPr>
      </p:pic>
      <p:sp>
        <p:nvSpPr>
          <p:cNvPr id="25" name="文本框 10">
            <a:extLst>
              <a:ext uri="{FF2B5EF4-FFF2-40B4-BE49-F238E27FC236}">
                <a16:creationId xmlns:a16="http://schemas.microsoft.com/office/drawing/2014/main" id="{DEF0653E-EC3D-E94E-8A6C-12BC5C2B0D2C}"/>
              </a:ext>
            </a:extLst>
          </p:cNvPr>
          <p:cNvSpPr txBox="1"/>
          <p:nvPr/>
        </p:nvSpPr>
        <p:spPr>
          <a:xfrm flipH="1">
            <a:off x="5550154" y="2113975"/>
            <a:ext cx="4666719" cy="2185214"/>
          </a:xfrm>
          <a:prstGeom prst="rect">
            <a:avLst/>
          </a:prstGeom>
          <a:noFill/>
        </p:spPr>
        <p:txBody>
          <a:bodyPr wrap="square" rtlCol="0">
            <a:spAutoFit/>
          </a:bodyPr>
          <a:lstStyle/>
          <a:p>
            <a:pPr algn="ctr"/>
            <a:r>
              <a:rPr lang="vi-VN" altLang="zh-CN" sz="3400" dirty="0">
                <a:solidFill>
                  <a:srgbClr val="7E430F"/>
                </a:solidFill>
                <a:latin typeface="Times New Roman" panose="02020603050405020304" pitchFamily="18" charset="0"/>
                <a:ea typeface="微软雅黑 Light" panose="020B0502040204020203" pitchFamily="34" charset="-122"/>
                <a:cs typeface="Times New Roman" panose="02020603050405020304" pitchFamily="18" charset="0"/>
              </a:rPr>
              <a:t>Tại sao hiện nay người ta hay gọi “đám cưới cổ tích” hoặc “câu chuyện cổ tích giữa đời thường”?</a:t>
            </a:r>
            <a:endParaRPr lang="zh-CN" altLang="en-US" sz="3400" dirty="0">
              <a:solidFill>
                <a:srgbClr val="7E430F"/>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16" name="Picture 15" descr="A picture containing doll, toy&#10;&#10;Description automatically generated">
            <a:extLst>
              <a:ext uri="{FF2B5EF4-FFF2-40B4-BE49-F238E27FC236}">
                <a16:creationId xmlns:a16="http://schemas.microsoft.com/office/drawing/2014/main" id="{5B063D44-A9D2-414A-B5C9-9B36F391C0AB}"/>
              </a:ext>
            </a:extLst>
          </p:cNvPr>
          <p:cNvPicPr>
            <a:picLocks noChangeAspect="1"/>
          </p:cNvPicPr>
          <p:nvPr/>
        </p:nvPicPr>
        <p:blipFill>
          <a:blip r:embed="rId7"/>
          <a:stretch>
            <a:fillRect/>
          </a:stretch>
        </p:blipFill>
        <p:spPr>
          <a:xfrm>
            <a:off x="326862" y="971107"/>
            <a:ext cx="5064113" cy="5483337"/>
          </a:xfrm>
          <a:prstGeom prst="rect">
            <a:avLst/>
          </a:prstGeom>
        </p:spPr>
      </p:pic>
    </p:spTree>
    <p:extLst>
      <p:ext uri="{BB962C8B-B14F-4D97-AF65-F5344CB8AC3E}">
        <p14:creationId xmlns:p14="http://schemas.microsoft.com/office/powerpoint/2010/main" val="2776833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3"/>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4527" y="2515473"/>
            <a:ext cx="8742947" cy="2140660"/>
          </a:xfrm>
          <a:prstGeom prst="rect">
            <a:avLst/>
          </a:prstGeom>
        </p:spPr>
      </p:pic>
      <p:sp>
        <p:nvSpPr>
          <p:cNvPr id="26" name="文本框 25"/>
          <p:cNvSpPr txBox="1"/>
          <p:nvPr/>
        </p:nvSpPr>
        <p:spPr>
          <a:xfrm>
            <a:off x="2274559" y="2992275"/>
            <a:ext cx="7642881" cy="630942"/>
          </a:xfrm>
          <a:prstGeom prst="rect">
            <a:avLst/>
          </a:prstGeom>
          <a:noFill/>
        </p:spPr>
        <p:txBody>
          <a:bodyPr vert="horz" wrap="square" rtlCol="0">
            <a:spAutoFit/>
          </a:bodyPr>
          <a:lstStyle/>
          <a:p>
            <a:pPr algn="ctr"/>
            <a:r>
              <a:rPr lang="vi-VN" altLang="zh-CN" sz="35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4. Chủ đề</a:t>
            </a:r>
            <a:endParaRPr lang="zh-CN" altLang="en-US" sz="35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DC5642FC-605B-974A-A64E-98F2D600E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3895" y="1006873"/>
            <a:ext cx="1684210" cy="1752182"/>
          </a:xfrm>
          <a:prstGeom prst="rect">
            <a:avLst/>
          </a:prstGeom>
        </p:spPr>
      </p:pic>
    </p:spTree>
    <p:extLst>
      <p:ext uri="{BB962C8B-B14F-4D97-AF65-F5344CB8AC3E}">
        <p14:creationId xmlns:p14="http://schemas.microsoft.com/office/powerpoint/2010/main" val="919421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1500"/>
                            </p:stCondLst>
                            <p:childTnLst>
                              <p:par>
                                <p:cTn id="16" presetID="55"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66947" y="-35169"/>
            <a:ext cx="5754030" cy="1549753"/>
          </a:xfrm>
          <a:prstGeom prst="rect">
            <a:avLst/>
          </a:prstGeom>
        </p:spPr>
      </p:pic>
      <p:sp>
        <p:nvSpPr>
          <p:cNvPr id="31" name="文本框 25">
            <a:extLst>
              <a:ext uri="{FF2B5EF4-FFF2-40B4-BE49-F238E27FC236}">
                <a16:creationId xmlns:a16="http://schemas.microsoft.com/office/drawing/2014/main" id="{12DF8C76-ACFD-4A44-A494-4C28984BA71E}"/>
              </a:ext>
            </a:extLst>
          </p:cNvPr>
          <p:cNvSpPr txBox="1"/>
          <p:nvPr/>
        </p:nvSpPr>
        <p:spPr>
          <a:xfrm>
            <a:off x="2850701" y="631765"/>
            <a:ext cx="6490596" cy="707886"/>
          </a:xfrm>
          <a:prstGeom prst="rect">
            <a:avLst/>
          </a:prstGeom>
          <a:noFill/>
        </p:spPr>
        <p:txBody>
          <a:bodyPr vert="horz" wrap="square" rtlCol="0">
            <a:spAutoFit/>
          </a:bodyPr>
          <a:lstStyle/>
          <a:p>
            <a:pPr algn="ctr"/>
            <a:r>
              <a:rPr lang="vi-VN"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4. Chủ đề</a:t>
            </a:r>
            <a:endParaRPr lang="zh-CN" altLang="en-US"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 name="Rectangle 2">
            <a:extLst>
              <a:ext uri="{FF2B5EF4-FFF2-40B4-BE49-F238E27FC236}">
                <a16:creationId xmlns:a16="http://schemas.microsoft.com/office/drawing/2014/main" id="{3757C3F5-6D40-9B4F-A74D-0A0B3469004C}"/>
              </a:ext>
            </a:extLst>
          </p:cNvPr>
          <p:cNvSpPr>
            <a:spLocks noChangeArrowheads="1"/>
          </p:cNvSpPr>
          <p:nvPr/>
        </p:nvSpPr>
        <p:spPr bwMode="auto">
          <a:xfrm>
            <a:off x="869500" y="1809609"/>
            <a:ext cx="225101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484284BF-F61B-AB41-9BA1-4A34DA373C08}"/>
              </a:ext>
            </a:extLst>
          </p:cNvPr>
          <p:cNvSpPr/>
          <p:nvPr/>
        </p:nvSpPr>
        <p:spPr>
          <a:xfrm>
            <a:off x="5932449" y="1849606"/>
            <a:ext cx="5129561" cy="3942407"/>
          </a:xfrm>
          <a:prstGeom prst="rect">
            <a:avLst/>
          </a:prstGeom>
          <a:solidFill>
            <a:schemeClr val="bg1"/>
          </a:solidFill>
          <a:ln>
            <a:solidFill>
              <a:srgbClr val="6F3A7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68000" rIns="252000" rtlCol="0" anchor="ctr"/>
          <a:lstStyle/>
          <a:p>
            <a:pPr algn="just"/>
            <a:r>
              <a:rPr lang="en-US" sz="3200" i="1" dirty="0">
                <a:solidFill>
                  <a:schemeClr val="tx1"/>
                </a:solidFill>
                <a:latin typeface="Times New Roman" panose="02020603050405020304" pitchFamily="18" charset="0"/>
                <a:cs typeface="Times New Roman" panose="02020603050405020304" pitchFamily="18" charset="0"/>
              </a:rPr>
              <a:t>    </a:t>
            </a:r>
            <a:r>
              <a:rPr lang="vi-VN" sz="3200" i="1" dirty="0">
                <a:solidFill>
                  <a:schemeClr val="tx1"/>
                </a:solidFill>
                <a:latin typeface="Times New Roman" panose="02020603050405020304" pitchFamily="18" charset="0"/>
                <a:cs typeface="Times New Roman" panose="02020603050405020304" pitchFamily="18" charset="0"/>
              </a:rPr>
              <a:t>Theo em, chủ đề của truyện “Em bé thông minh” là gì? Trong kho tàng truyện cổ tích VN, có nhiều truyện cùng chủ đề, em hãy kể tên một vài truyện đó?</a:t>
            </a:r>
            <a:endParaRPr lang="zh-CN" altLang="en-US" sz="3200" i="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14" name="Picture 13" descr="A picture containing vector graphics&#10;&#10;Description automatically generated">
            <a:extLst>
              <a:ext uri="{FF2B5EF4-FFF2-40B4-BE49-F238E27FC236}">
                <a16:creationId xmlns:a16="http://schemas.microsoft.com/office/drawing/2014/main" id="{8A83FA35-1F04-5649-9A1C-19DF6F3DFE47}"/>
              </a:ext>
            </a:extLst>
          </p:cNvPr>
          <p:cNvPicPr>
            <a:picLocks noChangeAspect="1"/>
          </p:cNvPicPr>
          <p:nvPr/>
        </p:nvPicPr>
        <p:blipFill>
          <a:blip r:embed="rId5"/>
          <a:stretch>
            <a:fillRect/>
          </a:stretch>
        </p:blipFill>
        <p:spPr>
          <a:xfrm>
            <a:off x="9687622" y="4299833"/>
            <a:ext cx="2974975" cy="2466975"/>
          </a:xfrm>
          <a:prstGeom prst="rect">
            <a:avLst/>
          </a:prstGeom>
        </p:spPr>
      </p:pic>
      <p:pic>
        <p:nvPicPr>
          <p:cNvPr id="9224" name="Picture 8" descr="Top 8 truyện cổ tích cho bé hay nhất Việt Nam - Toplist.vn">
            <a:extLst>
              <a:ext uri="{FF2B5EF4-FFF2-40B4-BE49-F238E27FC236}">
                <a16:creationId xmlns:a16="http://schemas.microsoft.com/office/drawing/2014/main" id="{B54E98FB-2131-AA44-AD74-93CE5C09E0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727452">
            <a:off x="378573" y="1215500"/>
            <a:ext cx="2866612" cy="214995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Top 18 Câu chuyện cổ tích Việt Nam hay nhất - Toplist.vn">
            <a:extLst>
              <a:ext uri="{FF2B5EF4-FFF2-40B4-BE49-F238E27FC236}">
                <a16:creationId xmlns:a16="http://schemas.microsoft.com/office/drawing/2014/main" id="{A9669D42-0CB1-5546-8EF7-2888FBFBC54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3213" y="4676397"/>
            <a:ext cx="2974975" cy="2231231"/>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Top 18 Câu chuyện cổ tích Việt Nam hay nhất - Toplist.vn">
            <a:extLst>
              <a:ext uri="{FF2B5EF4-FFF2-40B4-BE49-F238E27FC236}">
                <a16:creationId xmlns:a16="http://schemas.microsoft.com/office/drawing/2014/main" id="{A235C532-948C-1240-A6D4-CB148E7E66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233921">
            <a:off x="2328427" y="2722775"/>
            <a:ext cx="2848920" cy="2136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301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par>
                          <p:cTn id="14" fill="hold">
                            <p:stCondLst>
                              <p:cond delay="1500"/>
                            </p:stCondLst>
                            <p:childTnLst>
                              <p:par>
                                <p:cTn id="15" presetID="55"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25" y="-37806"/>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66947" y="-35169"/>
            <a:ext cx="5754030" cy="1549753"/>
          </a:xfrm>
          <a:prstGeom prst="rect">
            <a:avLst/>
          </a:prstGeom>
        </p:spPr>
      </p:pic>
      <p:sp>
        <p:nvSpPr>
          <p:cNvPr id="31" name="文本框 25">
            <a:extLst>
              <a:ext uri="{FF2B5EF4-FFF2-40B4-BE49-F238E27FC236}">
                <a16:creationId xmlns:a16="http://schemas.microsoft.com/office/drawing/2014/main" id="{12DF8C76-ACFD-4A44-A494-4C28984BA71E}"/>
              </a:ext>
            </a:extLst>
          </p:cNvPr>
          <p:cNvSpPr txBox="1"/>
          <p:nvPr/>
        </p:nvSpPr>
        <p:spPr>
          <a:xfrm>
            <a:off x="2850701" y="631765"/>
            <a:ext cx="6490596" cy="707886"/>
          </a:xfrm>
          <a:prstGeom prst="rect">
            <a:avLst/>
          </a:prstGeom>
          <a:noFill/>
        </p:spPr>
        <p:txBody>
          <a:bodyPr vert="horz" wrap="square" rtlCol="0">
            <a:spAutoFit/>
          </a:bodyPr>
          <a:lstStyle/>
          <a:p>
            <a:pPr algn="ctr"/>
            <a:r>
              <a:rPr lang="vi-VN"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4. Chủ đề</a:t>
            </a:r>
            <a:endParaRPr lang="zh-CN" altLang="en-US"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 name="Rectangle 2">
            <a:extLst>
              <a:ext uri="{FF2B5EF4-FFF2-40B4-BE49-F238E27FC236}">
                <a16:creationId xmlns:a16="http://schemas.microsoft.com/office/drawing/2014/main" id="{3757C3F5-6D40-9B4F-A74D-0A0B3469004C}"/>
              </a:ext>
            </a:extLst>
          </p:cNvPr>
          <p:cNvSpPr>
            <a:spLocks noChangeArrowheads="1"/>
          </p:cNvSpPr>
          <p:nvPr/>
        </p:nvSpPr>
        <p:spPr bwMode="auto">
          <a:xfrm>
            <a:off x="869500" y="1809609"/>
            <a:ext cx="225101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latin typeface="Times New Roman" panose="02020603050405020304" pitchFamily="18" charset="0"/>
              <a:cs typeface="Times New Roman" panose="02020603050405020304" pitchFamily="18" charset="0"/>
            </a:endParaRPr>
          </a:p>
        </p:txBody>
      </p:sp>
      <p:pic>
        <p:nvPicPr>
          <p:cNvPr id="11" name="图片 3">
            <a:extLst>
              <a:ext uri="{FF2B5EF4-FFF2-40B4-BE49-F238E27FC236}">
                <a16:creationId xmlns:a16="http://schemas.microsoft.com/office/drawing/2014/main" id="{0293F30E-AD6A-8243-B6B8-693E9701AF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87299"/>
            <a:ext cx="5274651" cy="5715956"/>
          </a:xfrm>
          <a:prstGeom prst="rect">
            <a:avLst/>
          </a:prstGeom>
        </p:spPr>
      </p:pic>
      <p:sp>
        <p:nvSpPr>
          <p:cNvPr id="13" name="矩形 11">
            <a:extLst>
              <a:ext uri="{FF2B5EF4-FFF2-40B4-BE49-F238E27FC236}">
                <a16:creationId xmlns:a16="http://schemas.microsoft.com/office/drawing/2014/main" id="{0EF0C787-FBF4-2B44-9B64-DC5B2469FA07}"/>
              </a:ext>
            </a:extLst>
          </p:cNvPr>
          <p:cNvSpPr/>
          <p:nvPr/>
        </p:nvSpPr>
        <p:spPr>
          <a:xfrm>
            <a:off x="340174" y="3216282"/>
            <a:ext cx="4594302" cy="3436072"/>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468000" rIns="252000" rtlCol="0" anchor="ctr"/>
          <a:lstStyle/>
          <a:p>
            <a:pPr algn="ctr"/>
            <a:r>
              <a:rPr lang="vi-VN" sz="3200" i="1" dirty="0">
                <a:solidFill>
                  <a:schemeClr val="tx1"/>
                </a:solidFill>
                <a:latin typeface="Times New Roman" panose="02020603050405020304" pitchFamily="18" charset="0"/>
                <a:cs typeface="Times New Roman" panose="02020603050405020304" pitchFamily="18" charset="0"/>
              </a:rPr>
              <a:t>Đề cao trí thông minh</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trí</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khôn</a:t>
            </a:r>
            <a:r>
              <a:rPr lang="vi-VN" sz="3200" i="1" dirty="0">
                <a:solidFill>
                  <a:schemeClr val="tx1"/>
                </a:solidFill>
                <a:latin typeface="Times New Roman" panose="02020603050405020304" pitchFamily="18" charset="0"/>
                <a:cs typeface="Times New Roman" panose="02020603050405020304" pitchFamily="18" charset="0"/>
              </a:rPr>
              <a:t> dân gian</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và</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kinh</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nghiệm</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phong</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phú</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từ</a:t>
            </a:r>
            <a:r>
              <a:rPr lang="vi-VN" sz="3200" i="1" dirty="0">
                <a:solidFill>
                  <a:schemeClr val="tx1"/>
                </a:solidFill>
                <a:latin typeface="Times New Roman" panose="02020603050405020304" pitchFamily="18" charset="0"/>
                <a:cs typeface="Times New Roman" panose="02020603050405020304" pitchFamily="18" charset="0"/>
              </a:rPr>
              <a:t> hiện thực cuộc sống, lao động.</a:t>
            </a:r>
            <a:endParaRPr lang="zh-CN" altLang="en-US" sz="3200" i="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12290" name="Picture 2" descr="Top 18 Câu chuyện cổ tích Việt Nam hay nhất - Toplist.vn">
            <a:extLst>
              <a:ext uri="{FF2B5EF4-FFF2-40B4-BE49-F238E27FC236}">
                <a16:creationId xmlns:a16="http://schemas.microsoft.com/office/drawing/2014/main" id="{2746BE4E-E011-F24C-87E8-59540FBA59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4780" y="1794429"/>
            <a:ext cx="3111066" cy="233329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ế Giới Truyện Cổ Tích - Chuyện Cổ Tích - Truyện Cổ Tích hay cho bé">
            <a:extLst>
              <a:ext uri="{FF2B5EF4-FFF2-40B4-BE49-F238E27FC236}">
                <a16:creationId xmlns:a16="http://schemas.microsoft.com/office/drawing/2014/main" id="{68BCED33-1383-3C40-B494-239AC06568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4650" y="1794429"/>
            <a:ext cx="3296048" cy="233329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9 truyện cổ tích hay nhất bố mẹ nên kể cho bé nghe">
            <a:extLst>
              <a:ext uri="{FF2B5EF4-FFF2-40B4-BE49-F238E27FC236}">
                <a16:creationId xmlns:a16="http://schemas.microsoft.com/office/drawing/2014/main" id="{51CA46F6-52D6-594E-BD3A-FCFA11452E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6088" y="4304714"/>
            <a:ext cx="3504225" cy="227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785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par>
                          <p:cTn id="14" fill="hold">
                            <p:stCondLst>
                              <p:cond delay="1500"/>
                            </p:stCondLst>
                            <p:childTnLst>
                              <p:par>
                                <p:cTn id="15" presetID="5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par>
                          <p:cTn id="20" fill="hold">
                            <p:stCondLst>
                              <p:cond delay="2500"/>
                            </p:stCondLst>
                            <p:childTnLst>
                              <p:par>
                                <p:cTn id="21" presetID="55"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66947" y="-35169"/>
            <a:ext cx="5754030" cy="1549753"/>
          </a:xfrm>
          <a:prstGeom prst="rect">
            <a:avLst/>
          </a:prstGeom>
        </p:spPr>
      </p:pic>
      <p:sp>
        <p:nvSpPr>
          <p:cNvPr id="31" name="文本框 25">
            <a:extLst>
              <a:ext uri="{FF2B5EF4-FFF2-40B4-BE49-F238E27FC236}">
                <a16:creationId xmlns:a16="http://schemas.microsoft.com/office/drawing/2014/main" id="{12DF8C76-ACFD-4A44-A494-4C28984BA71E}"/>
              </a:ext>
            </a:extLst>
          </p:cNvPr>
          <p:cNvSpPr txBox="1"/>
          <p:nvPr/>
        </p:nvSpPr>
        <p:spPr>
          <a:xfrm>
            <a:off x="2850701" y="631765"/>
            <a:ext cx="6490596" cy="707886"/>
          </a:xfrm>
          <a:prstGeom prst="rect">
            <a:avLst/>
          </a:prstGeom>
          <a:noFill/>
        </p:spPr>
        <p:txBody>
          <a:bodyPr vert="horz" wrap="square" rtlCol="0">
            <a:spAutoFit/>
          </a:bodyPr>
          <a:lstStyle/>
          <a:p>
            <a:pPr algn="ctr"/>
            <a:r>
              <a:rPr lang="vi-VN"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5. Bài học</a:t>
            </a:r>
            <a:endParaRPr lang="zh-CN" altLang="en-US"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 name="Rectangle 2">
            <a:extLst>
              <a:ext uri="{FF2B5EF4-FFF2-40B4-BE49-F238E27FC236}">
                <a16:creationId xmlns:a16="http://schemas.microsoft.com/office/drawing/2014/main" id="{3757C3F5-6D40-9B4F-A74D-0A0B3469004C}"/>
              </a:ext>
            </a:extLst>
          </p:cNvPr>
          <p:cNvSpPr>
            <a:spLocks noChangeArrowheads="1"/>
          </p:cNvSpPr>
          <p:nvPr/>
        </p:nvSpPr>
        <p:spPr bwMode="auto">
          <a:xfrm>
            <a:off x="869500" y="1809609"/>
            <a:ext cx="225101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latin typeface="Times New Roman" panose="02020603050405020304" pitchFamily="18" charset="0"/>
              <a:cs typeface="Times New Roman" panose="02020603050405020304" pitchFamily="18" charset="0"/>
            </a:endParaRPr>
          </a:p>
        </p:txBody>
      </p:sp>
      <p:pic>
        <p:nvPicPr>
          <p:cNvPr id="11" name="图片 7">
            <a:extLst>
              <a:ext uri="{FF2B5EF4-FFF2-40B4-BE49-F238E27FC236}">
                <a16:creationId xmlns:a16="http://schemas.microsoft.com/office/drawing/2014/main" id="{480EE1FD-E335-5E41-B5EB-C253509FDD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7548">
            <a:off x="5050958" y="1664338"/>
            <a:ext cx="6026605" cy="5095722"/>
          </a:xfrm>
          <a:prstGeom prst="rect">
            <a:avLst/>
          </a:prstGeom>
        </p:spPr>
      </p:pic>
      <p:sp>
        <p:nvSpPr>
          <p:cNvPr id="13" name="文本框 10">
            <a:extLst>
              <a:ext uri="{FF2B5EF4-FFF2-40B4-BE49-F238E27FC236}">
                <a16:creationId xmlns:a16="http://schemas.microsoft.com/office/drawing/2014/main" id="{9EBB96E9-77F2-8D48-B491-93539F3FF77F}"/>
              </a:ext>
            </a:extLst>
          </p:cNvPr>
          <p:cNvSpPr txBox="1"/>
          <p:nvPr/>
        </p:nvSpPr>
        <p:spPr>
          <a:xfrm flipH="1">
            <a:off x="5945582" y="2325872"/>
            <a:ext cx="4666719" cy="3539430"/>
          </a:xfrm>
          <a:prstGeom prst="rect">
            <a:avLst/>
          </a:prstGeom>
          <a:noFill/>
        </p:spPr>
        <p:txBody>
          <a:bodyPr wrap="square" rtlCol="0">
            <a:spAutoFit/>
          </a:bodyPr>
          <a:lstStyle/>
          <a:p>
            <a:pPr algn="ctr"/>
            <a:r>
              <a:rPr lang="en-US" sz="3200" i="1" dirty="0" err="1">
                <a:solidFill>
                  <a:schemeClr val="bg1"/>
                </a:solidFill>
                <a:latin typeface="Times New Roman" panose="02020603050405020304" pitchFamily="18" charset="0"/>
                <a:cs typeface="Times New Roman" panose="02020603050405020304" pitchFamily="18" charset="0"/>
              </a:rPr>
              <a:t>Lời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giải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đố</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của</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các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nhân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vật</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thông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minh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trong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truyện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cổ</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tích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thường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dựa</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vào</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kiến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thức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từ</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đời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sống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Việc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tích</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luỹ</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kiến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thức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từ</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đời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sống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có</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tác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dụng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gì</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đối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với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chúng</a:t>
            </a:r>
            <a:r>
              <a:rPr lang="en-US" sz="3200" i="1" dirty="0">
                <a:solidFill>
                  <a:schemeClr val="bg1"/>
                </a:solidFill>
                <a:latin typeface="Times New Roman" panose="02020603050405020304" pitchFamily="18" charset="0"/>
                <a:cs typeface="Times New Roman" panose="02020603050405020304" pitchFamily="18" charset="0"/>
              </a:rPr>
              <a:t> ta?</a:t>
            </a:r>
            <a:endParaRPr lang="en-VN" sz="3200" dirty="0">
              <a:solidFill>
                <a:schemeClr val="bg1"/>
              </a:solidFill>
              <a:latin typeface="Times New Roman" panose="02020603050405020304" pitchFamily="18" charset="0"/>
              <a:cs typeface="Times New Roman" panose="02020603050405020304" pitchFamily="18" charset="0"/>
            </a:endParaRPr>
          </a:p>
        </p:txBody>
      </p:sp>
      <p:pic>
        <p:nvPicPr>
          <p:cNvPr id="16" name="Picture 15" descr="A picture containing text, toy, lamp, vector graphics&#10;&#10;Description automatically generated">
            <a:extLst>
              <a:ext uri="{FF2B5EF4-FFF2-40B4-BE49-F238E27FC236}">
                <a16:creationId xmlns:a16="http://schemas.microsoft.com/office/drawing/2014/main" id="{149B331C-53AE-B84B-96A5-E3F58A90F909}"/>
              </a:ext>
            </a:extLst>
          </p:cNvPr>
          <p:cNvPicPr>
            <a:picLocks noChangeAspect="1"/>
          </p:cNvPicPr>
          <p:nvPr/>
        </p:nvPicPr>
        <p:blipFill>
          <a:blip r:embed="rId6"/>
          <a:stretch>
            <a:fillRect/>
          </a:stretch>
        </p:blipFill>
        <p:spPr>
          <a:xfrm>
            <a:off x="-155376" y="1762278"/>
            <a:ext cx="5390760" cy="5489875"/>
          </a:xfrm>
          <a:prstGeom prst="rect">
            <a:avLst/>
          </a:prstGeom>
        </p:spPr>
      </p:pic>
    </p:spTree>
    <p:extLst>
      <p:ext uri="{BB962C8B-B14F-4D97-AF65-F5344CB8AC3E}">
        <p14:creationId xmlns:p14="http://schemas.microsoft.com/office/powerpoint/2010/main" val="3937544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文本框 1"/>
          <p:cNvSpPr txBox="1"/>
          <p:nvPr/>
        </p:nvSpPr>
        <p:spPr>
          <a:xfrm>
            <a:off x="4193354" y="84854"/>
            <a:ext cx="2989384" cy="646331"/>
          </a:xfrm>
          <a:prstGeom prst="rect">
            <a:avLst/>
          </a:prstGeom>
          <a:noFill/>
        </p:spPr>
        <p:txBody>
          <a:bodyPr wrap="square" rtlCol="0">
            <a:spAutoFit/>
          </a:bodyPr>
          <a:lstStyle/>
          <a:p>
            <a:pPr algn="ctr"/>
            <a:r>
              <a:rPr lang="en-US" altLang="zh-CN" spc="600" dirty="0" err="1">
                <a:solidFill>
                  <a:srgbClr val="E55174"/>
                </a:solidFill>
                <a:latin typeface="微软雅黑 Light" panose="020B0502040204020203" pitchFamily="34" charset="-122"/>
                <a:ea typeface="微软雅黑 Light" panose="020B0502040204020203" pitchFamily="34" charset="-122"/>
              </a:rPr>
              <a:t>Mời</a:t>
            </a:r>
            <a:r>
              <a:rPr lang="en-US" altLang="zh-CN" spc="600" dirty="0">
                <a:solidFill>
                  <a:srgbClr val="E55174"/>
                </a:solidFill>
                <a:latin typeface="微软雅黑 Light" panose="020B0502040204020203" pitchFamily="34" charset="-122"/>
                <a:ea typeface="微软雅黑 Light" panose="020B0502040204020203" pitchFamily="34" charset="-122"/>
              </a:rPr>
              <a:t> </a:t>
            </a:r>
            <a:r>
              <a:rPr lang="en-US" altLang="zh-CN" spc="600" dirty="0" err="1">
                <a:solidFill>
                  <a:srgbClr val="E55174"/>
                </a:solidFill>
                <a:latin typeface="微软雅黑 Light" panose="020B0502040204020203" pitchFamily="34" charset="-122"/>
                <a:ea typeface="微软雅黑 Light" panose="020B0502040204020203" pitchFamily="34" charset="-122"/>
              </a:rPr>
              <a:t>các</a:t>
            </a:r>
            <a:r>
              <a:rPr lang="en-US" altLang="zh-CN" spc="600" dirty="0">
                <a:solidFill>
                  <a:srgbClr val="E55174"/>
                </a:solidFill>
                <a:latin typeface="微软雅黑 Light" panose="020B0502040204020203" pitchFamily="34" charset="-122"/>
                <a:ea typeface="微软雅黑 Light" panose="020B0502040204020203" pitchFamily="34" charset="-122"/>
              </a:rPr>
              <a:t> </a:t>
            </a:r>
            <a:r>
              <a:rPr lang="en-US" altLang="zh-CN" spc="600" dirty="0" err="1">
                <a:solidFill>
                  <a:srgbClr val="E55174"/>
                </a:solidFill>
                <a:latin typeface="微软雅黑 Light" panose="020B0502040204020203" pitchFamily="34" charset="-122"/>
                <a:ea typeface="微软雅黑 Light" panose="020B0502040204020203" pitchFamily="34" charset="-122"/>
              </a:rPr>
              <a:t>em</a:t>
            </a:r>
            <a:r>
              <a:rPr lang="en-US" altLang="zh-CN" spc="600" dirty="0">
                <a:solidFill>
                  <a:srgbClr val="E55174"/>
                </a:solidFill>
                <a:latin typeface="微软雅黑 Light" panose="020B0502040204020203" pitchFamily="34" charset="-122"/>
                <a:ea typeface="微软雅黑 Light" panose="020B0502040204020203" pitchFamily="34" charset="-122"/>
              </a:rPr>
              <a:t> </a:t>
            </a:r>
            <a:r>
              <a:rPr lang="en-US" altLang="zh-CN" spc="600" dirty="0" err="1">
                <a:solidFill>
                  <a:srgbClr val="E55174"/>
                </a:solidFill>
                <a:latin typeface="微软雅黑 Light" panose="020B0502040204020203" pitchFamily="34" charset="-122"/>
                <a:ea typeface="微软雅黑 Light" panose="020B0502040204020203" pitchFamily="34" charset="-122"/>
              </a:rPr>
              <a:t>xem</a:t>
            </a:r>
            <a:r>
              <a:rPr lang="en-US" altLang="zh-CN" spc="600" dirty="0">
                <a:solidFill>
                  <a:srgbClr val="E55174"/>
                </a:solidFill>
                <a:latin typeface="微软雅黑 Light" panose="020B0502040204020203" pitchFamily="34" charset="-122"/>
                <a:ea typeface="微软雅黑 Light" panose="020B0502040204020203" pitchFamily="34" charset="-122"/>
              </a:rPr>
              <a:t> </a:t>
            </a:r>
            <a:r>
              <a:rPr lang="en-US" altLang="zh-CN" spc="600" dirty="0" err="1">
                <a:solidFill>
                  <a:srgbClr val="E55174"/>
                </a:solidFill>
                <a:latin typeface="微软雅黑 Light" panose="020B0502040204020203" pitchFamily="34" charset="-122"/>
                <a:ea typeface="微软雅黑 Light" panose="020B0502040204020203" pitchFamily="34" charset="-122"/>
              </a:rPr>
              <a:t>câu</a:t>
            </a:r>
            <a:r>
              <a:rPr lang="en-US" altLang="zh-CN" spc="600" dirty="0">
                <a:solidFill>
                  <a:srgbClr val="E55174"/>
                </a:solidFill>
                <a:latin typeface="微软雅黑 Light" panose="020B0502040204020203" pitchFamily="34" charset="-122"/>
                <a:ea typeface="微软雅黑 Light" panose="020B0502040204020203" pitchFamily="34" charset="-122"/>
              </a:rPr>
              <a:t> </a:t>
            </a:r>
            <a:r>
              <a:rPr lang="en-US" altLang="zh-CN" spc="600" dirty="0" err="1">
                <a:solidFill>
                  <a:srgbClr val="E55174"/>
                </a:solidFill>
                <a:latin typeface="微软雅黑 Light" panose="020B0502040204020203" pitchFamily="34" charset="-122"/>
                <a:ea typeface="微软雅黑 Light" panose="020B0502040204020203" pitchFamily="34" charset="-122"/>
              </a:rPr>
              <a:t>chuyện</a:t>
            </a:r>
            <a:endParaRPr lang="zh-CN" altLang="en-US" spc="600" dirty="0">
              <a:solidFill>
                <a:srgbClr val="E55174"/>
              </a:solidFill>
              <a:latin typeface="微软雅黑 Light" panose="020B0502040204020203" pitchFamily="34" charset="-122"/>
              <a:ea typeface="微软雅黑 Light" panose="020B0502040204020203" pitchFamily="34" charset="-122"/>
            </a:endParaRPr>
          </a:p>
        </p:txBody>
      </p:sp>
      <p:pic>
        <p:nvPicPr>
          <p:cNvPr id="25" name="图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95821">
            <a:off x="8597860" y="3153838"/>
            <a:ext cx="3506927" cy="3367271"/>
          </a:xfrm>
          <a:prstGeom prst="rect">
            <a:avLst/>
          </a:prstGeom>
        </p:spPr>
      </p:pic>
      <p:sp>
        <p:nvSpPr>
          <p:cNvPr id="26" name="五角星 25"/>
          <p:cNvSpPr/>
          <p:nvPr/>
        </p:nvSpPr>
        <p:spPr>
          <a:xfrm>
            <a:off x="275494" y="203647"/>
            <a:ext cx="527538" cy="527538"/>
          </a:xfrm>
          <a:prstGeom prst="star5">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sp>
        <p:nvSpPr>
          <p:cNvPr id="27" name="五角星 26"/>
          <p:cNvSpPr/>
          <p:nvPr/>
        </p:nvSpPr>
        <p:spPr>
          <a:xfrm>
            <a:off x="11265559" y="307731"/>
            <a:ext cx="527538" cy="527538"/>
          </a:xfrm>
          <a:prstGeom prst="star5">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Light" panose="020B0502040204020203" pitchFamily="34" charset="-122"/>
            </a:endParaRPr>
          </a:p>
        </p:txBody>
      </p:sp>
      <p:pic>
        <p:nvPicPr>
          <p:cNvPr id="3" name="Cậu Bé Thông Minh - Truyện cổ tích Việt Nam - Kể Bé Nghe">
            <a:hlinkClick r:id="" action="ppaction://media"/>
            <a:extLst>
              <a:ext uri="{FF2B5EF4-FFF2-40B4-BE49-F238E27FC236}">
                <a16:creationId xmlns:a16="http://schemas.microsoft.com/office/drawing/2014/main" id="{6EFE3556-1D0A-765D-A025-F161B4F115A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8046" y="816039"/>
            <a:ext cx="11800114" cy="6041961"/>
          </a:xfrm>
          <a:prstGeom prst="rect">
            <a:avLst/>
          </a:prstGeom>
        </p:spPr>
      </p:pic>
    </p:spTree>
    <p:extLst>
      <p:ext uri="{BB962C8B-B14F-4D97-AF65-F5344CB8AC3E}">
        <p14:creationId xmlns:p14="http://schemas.microsoft.com/office/powerpoint/2010/main" val="2340567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51124">
        <p15:prstTrans prst="drape"/>
      </p:transition>
    </mc:Choice>
    <mc:Fallback xmlns="">
      <p:transition spd="slow" advTm="2511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 presetClass="entr" presetSubtype="3"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2000" fill="hold"/>
                                        <p:tgtEl>
                                          <p:spTgt spid="25"/>
                                        </p:tgtEl>
                                        <p:attrNameLst>
                                          <p:attrName>ppt_x</p:attrName>
                                        </p:attrNameLst>
                                      </p:cBhvr>
                                      <p:tavLst>
                                        <p:tav tm="0">
                                          <p:val>
                                            <p:strVal val="1+#ppt_w/2"/>
                                          </p:val>
                                        </p:tav>
                                        <p:tav tm="100000">
                                          <p:val>
                                            <p:strVal val="#ppt_x"/>
                                          </p:val>
                                        </p:tav>
                                      </p:tavLst>
                                    </p:anim>
                                    <p:anim calcmode="lin" valueType="num">
                                      <p:cBhvr additive="base">
                                        <p:cTn id="24" dur="2000" fill="hold"/>
                                        <p:tgtEl>
                                          <p:spTgt spid="25"/>
                                        </p:tgtEl>
                                        <p:attrNameLst>
                                          <p:attrName>ppt_y</p:attrName>
                                        </p:attrNameLst>
                                      </p:cBhvr>
                                      <p:tavLst>
                                        <p:tav tm="0">
                                          <p:val>
                                            <p:strVal val="0-#ppt_h/2"/>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1+#ppt_w/2"/>
                                          </p:val>
                                        </p:tav>
                                        <p:tav tm="100000">
                                          <p:val>
                                            <p:strVal val="#ppt_x"/>
                                          </p:val>
                                        </p:tav>
                                      </p:tavLst>
                                    </p:anim>
                                    <p:anim calcmode="lin" valueType="num">
                                      <p:cBhvr additive="base">
                                        <p:cTn id="33" dur="500" fill="hold"/>
                                        <p:tgtEl>
                                          <p:spTgt spid="27"/>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1" presetClass="mediacall" presetSubtype="0" fill="hold" nodeType="afterEffect">
                                  <p:stCondLst>
                                    <p:cond delay="0"/>
                                  </p:stCondLst>
                                  <p:childTnLst>
                                    <p:cmd type="call" cmd="playFrom(0.0)">
                                      <p:cBhvr>
                                        <p:cTn id="36" dur="2511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3"/>
                </p:tgtEl>
              </p:cMediaNode>
            </p:video>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4527" y="2515473"/>
            <a:ext cx="8742947" cy="2140660"/>
          </a:xfrm>
          <a:prstGeom prst="rect">
            <a:avLst/>
          </a:prstGeom>
        </p:spPr>
      </p:pic>
      <p:sp>
        <p:nvSpPr>
          <p:cNvPr id="26" name="文本框 25"/>
          <p:cNvSpPr txBox="1"/>
          <p:nvPr/>
        </p:nvSpPr>
        <p:spPr>
          <a:xfrm>
            <a:off x="2274559" y="2800973"/>
            <a:ext cx="7642881" cy="784830"/>
          </a:xfrm>
          <a:prstGeom prst="rect">
            <a:avLst/>
          </a:prstGeom>
          <a:noFill/>
        </p:spPr>
        <p:txBody>
          <a:bodyPr vert="horz" wrap="square" rtlCol="0">
            <a:spAutoFit/>
          </a:bodyPr>
          <a:lstStyle/>
          <a:p>
            <a:pPr algn="ctr"/>
            <a:r>
              <a:rPr lang="vi-VN" altLang="zh-CN" sz="45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LUYỆN TẬP</a:t>
            </a:r>
            <a:endParaRPr lang="zh-CN" altLang="en-US" sz="45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DC5642FC-605B-974A-A64E-98F2D600E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3895" y="1006873"/>
            <a:ext cx="1684210" cy="1752182"/>
          </a:xfrm>
          <a:prstGeom prst="rect">
            <a:avLst/>
          </a:prstGeom>
        </p:spPr>
      </p:pic>
    </p:spTree>
    <p:extLst>
      <p:ext uri="{BB962C8B-B14F-4D97-AF65-F5344CB8AC3E}">
        <p14:creationId xmlns:p14="http://schemas.microsoft.com/office/powerpoint/2010/main" val="3174366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1500"/>
                            </p:stCondLst>
                            <p:childTnLst>
                              <p:par>
                                <p:cTn id="16" presetID="55"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62645" y="-35169"/>
            <a:ext cx="4066711" cy="1549753"/>
          </a:xfrm>
          <a:prstGeom prst="rect">
            <a:avLst/>
          </a:prstGeom>
        </p:spPr>
      </p:pic>
      <p:sp>
        <p:nvSpPr>
          <p:cNvPr id="13" name="圆角矩形 12"/>
          <p:cNvSpPr/>
          <p:nvPr/>
        </p:nvSpPr>
        <p:spPr>
          <a:xfrm>
            <a:off x="1360835" y="1722569"/>
            <a:ext cx="9470329" cy="4055596"/>
          </a:xfrm>
          <a:prstGeom prst="roundRect">
            <a:avLst/>
          </a:prstGeom>
          <a:solidFill>
            <a:srgbClr val="FFCC00"/>
          </a:solidFill>
          <a:ln w="3492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922" y="4348939"/>
            <a:ext cx="2490542" cy="1910490"/>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9214" y="4348939"/>
            <a:ext cx="2558232" cy="1910489"/>
          </a:xfrm>
          <a:prstGeom prst="rect">
            <a:avLst/>
          </a:prstGeom>
        </p:spPr>
      </p:pic>
      <p:sp>
        <p:nvSpPr>
          <p:cNvPr id="10" name="文本框 25">
            <a:extLst>
              <a:ext uri="{FF2B5EF4-FFF2-40B4-BE49-F238E27FC236}">
                <a16:creationId xmlns:a16="http://schemas.microsoft.com/office/drawing/2014/main" id="{4C4440FC-B156-5E47-804D-F69B9B499380}"/>
              </a:ext>
            </a:extLst>
          </p:cNvPr>
          <p:cNvSpPr txBox="1"/>
          <p:nvPr/>
        </p:nvSpPr>
        <p:spPr>
          <a:xfrm>
            <a:off x="2850701" y="631765"/>
            <a:ext cx="6490596" cy="707886"/>
          </a:xfrm>
          <a:prstGeom prst="rect">
            <a:avLst/>
          </a:prstGeom>
          <a:noFill/>
        </p:spPr>
        <p:txBody>
          <a:bodyPr vert="horz" wrap="square" rtlCol="0">
            <a:spAutoFit/>
          </a:bodyPr>
          <a:lstStyle/>
          <a:p>
            <a:pPr algn="ctr"/>
            <a:r>
              <a:rPr lang="vi-VN"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Luyện tập</a:t>
            </a:r>
            <a:endParaRPr lang="zh-CN" altLang="en-US"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11" name="文本框 26">
            <a:extLst>
              <a:ext uri="{FF2B5EF4-FFF2-40B4-BE49-F238E27FC236}">
                <a16:creationId xmlns:a16="http://schemas.microsoft.com/office/drawing/2014/main" id="{EF5901AF-C3C6-AC49-B74A-BF3BB3D6DBE9}"/>
              </a:ext>
            </a:extLst>
          </p:cNvPr>
          <p:cNvSpPr txBox="1"/>
          <p:nvPr/>
        </p:nvSpPr>
        <p:spPr>
          <a:xfrm>
            <a:off x="1783399" y="1724364"/>
            <a:ext cx="3680699" cy="1077218"/>
          </a:xfrm>
          <a:prstGeom prst="rect">
            <a:avLst/>
          </a:prstGeom>
          <a:solidFill>
            <a:schemeClr val="bg1"/>
          </a:solidFill>
          <a:ln>
            <a:solidFill>
              <a:srgbClr val="663300"/>
            </a:solidFill>
          </a:ln>
        </p:spPr>
        <p:txBody>
          <a:bodyPr wrap="square" rtlCol="0" anchor="ctr">
            <a:spAutoFit/>
          </a:bodyPr>
          <a:lstStyle/>
          <a:p>
            <a:pPr algn="ctr"/>
            <a:r>
              <a:rPr lang="vi-VN" altLang="zh-CN" sz="32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rPr>
              <a:t>Những điều em nắm chắc</a:t>
            </a:r>
            <a:endParaRPr lang="zh-CN" altLang="en-US" sz="32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12" name="文本框 26">
            <a:extLst>
              <a:ext uri="{FF2B5EF4-FFF2-40B4-BE49-F238E27FC236}">
                <a16:creationId xmlns:a16="http://schemas.microsoft.com/office/drawing/2014/main" id="{AC9773AF-4839-114C-B6A9-33C41229C2A0}"/>
              </a:ext>
            </a:extLst>
          </p:cNvPr>
          <p:cNvSpPr txBox="1"/>
          <p:nvPr/>
        </p:nvSpPr>
        <p:spPr>
          <a:xfrm>
            <a:off x="6727904" y="1726159"/>
            <a:ext cx="3680699" cy="1077218"/>
          </a:xfrm>
          <a:prstGeom prst="rect">
            <a:avLst/>
          </a:prstGeom>
          <a:solidFill>
            <a:schemeClr val="bg1"/>
          </a:solidFill>
          <a:ln>
            <a:solidFill>
              <a:srgbClr val="663300"/>
            </a:solidFill>
          </a:ln>
        </p:spPr>
        <p:txBody>
          <a:bodyPr wrap="square" rtlCol="0" anchor="ctr">
            <a:spAutoFit/>
          </a:bodyPr>
          <a:lstStyle/>
          <a:p>
            <a:pPr algn="ctr"/>
            <a:r>
              <a:rPr lang="vi-VN" altLang="zh-CN" sz="32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rPr>
              <a:t>Những điều em </a:t>
            </a:r>
          </a:p>
          <a:p>
            <a:pPr algn="ctr"/>
            <a:r>
              <a:rPr lang="vi-VN" altLang="zh-CN" sz="32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rPr>
              <a:t>còn băn khoăn</a:t>
            </a:r>
            <a:endParaRPr lang="zh-CN" altLang="en-US" sz="32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cxnSp>
        <p:nvCxnSpPr>
          <p:cNvPr id="3" name="Straight Connector 2">
            <a:extLst>
              <a:ext uri="{FF2B5EF4-FFF2-40B4-BE49-F238E27FC236}">
                <a16:creationId xmlns:a16="http://schemas.microsoft.com/office/drawing/2014/main" id="{D4DC3577-025F-CD4F-9FA6-2A4C53E29F98}"/>
              </a:ext>
            </a:extLst>
          </p:cNvPr>
          <p:cNvCxnSpPr>
            <a:stCxn id="13" idx="0"/>
            <a:endCxn id="13" idx="2"/>
          </p:cNvCxnSpPr>
          <p:nvPr/>
        </p:nvCxnSpPr>
        <p:spPr>
          <a:xfrm>
            <a:off x="6096000" y="1722569"/>
            <a:ext cx="0" cy="4055596"/>
          </a:xfrm>
          <a:prstGeom prst="line">
            <a:avLst/>
          </a:prstGeom>
          <a:ln w="28575">
            <a:solidFill>
              <a:srgbClr val="663300"/>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506420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0.70"/>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3000"/>
                            </p:stCondLst>
                            <p:childTnLst>
                              <p:par>
                                <p:cTn id="30" presetID="50" presetClass="entr" presetSubtype="0" decel="100000" fill="hold" grpId="0"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 calcmode="lin" valueType="num">
                                      <p:cBhvr>
                                        <p:cTn id="32"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33"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34" dur="1000"/>
                                        <p:tgtEl>
                                          <p:spTgt spid="11">
                                            <p:txEl>
                                              <p:pRg st="0" end="0"/>
                                            </p:txEl>
                                          </p:spTgt>
                                        </p:tgtEl>
                                      </p:cBhvr>
                                    </p:animEffect>
                                  </p:childTnLst>
                                </p:cTn>
                              </p:par>
                            </p:childTnLst>
                          </p:cTn>
                        </p:par>
                        <p:par>
                          <p:cTn id="35" fill="hold">
                            <p:stCondLst>
                              <p:cond delay="4000"/>
                            </p:stCondLst>
                            <p:childTnLst>
                              <p:par>
                                <p:cTn id="36" presetID="50" presetClass="entr" presetSubtype="0" decel="100000" fill="hold" grpId="0" nodeType="after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 calcmode="lin" valueType="num">
                                      <p:cBhvr>
                                        <p:cTn id="38" dur="1000" fill="hold"/>
                                        <p:tgtEl>
                                          <p:spTgt spid="12">
                                            <p:txEl>
                                              <p:pRg st="0" end="0"/>
                                            </p:txEl>
                                          </p:spTgt>
                                        </p:tgtEl>
                                        <p:attrNameLst>
                                          <p:attrName>ppt_w</p:attrName>
                                        </p:attrNameLst>
                                      </p:cBhvr>
                                      <p:tavLst>
                                        <p:tav tm="0">
                                          <p:val>
                                            <p:strVal val="#ppt_w+.3"/>
                                          </p:val>
                                        </p:tav>
                                        <p:tav tm="100000">
                                          <p:val>
                                            <p:strVal val="#ppt_w"/>
                                          </p:val>
                                        </p:tav>
                                      </p:tavLst>
                                    </p:anim>
                                    <p:anim calcmode="lin" valueType="num">
                                      <p:cBhvr>
                                        <p:cTn id="39"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40" dur="1000"/>
                                        <p:tgtEl>
                                          <p:spTgt spid="12">
                                            <p:txEl>
                                              <p:pRg st="0" end="0"/>
                                            </p:txEl>
                                          </p:spTgt>
                                        </p:tgtEl>
                                      </p:cBhvr>
                                    </p:animEffect>
                                  </p:childTnLst>
                                </p:cTn>
                              </p:par>
                            </p:childTnLst>
                          </p:cTn>
                        </p:par>
                        <p:par>
                          <p:cTn id="41" fill="hold">
                            <p:stCondLst>
                              <p:cond delay="5000"/>
                            </p:stCondLst>
                            <p:childTnLst>
                              <p:par>
                                <p:cTn id="42" presetID="50" presetClass="entr" presetSubtype="0" decel="100000" fill="hold" grpId="0" nodeType="afterEffect">
                                  <p:stCondLst>
                                    <p:cond delay="0"/>
                                  </p:stCondLst>
                                  <p:childTnLst>
                                    <p:set>
                                      <p:cBhvr>
                                        <p:cTn id="43" dur="1" fill="hold">
                                          <p:stCondLst>
                                            <p:cond delay="0"/>
                                          </p:stCondLst>
                                        </p:cTn>
                                        <p:tgtEl>
                                          <p:spTgt spid="12">
                                            <p:txEl>
                                              <p:pRg st="1" end="1"/>
                                            </p:txEl>
                                          </p:spTgt>
                                        </p:tgtEl>
                                        <p:attrNameLst>
                                          <p:attrName>style.visibility</p:attrName>
                                        </p:attrNameLst>
                                      </p:cBhvr>
                                      <p:to>
                                        <p:strVal val="visible"/>
                                      </p:to>
                                    </p:set>
                                    <p:anim calcmode="lin" valueType="num">
                                      <p:cBhvr>
                                        <p:cTn id="44" dur="1000" fill="hold"/>
                                        <p:tgtEl>
                                          <p:spTgt spid="12">
                                            <p:txEl>
                                              <p:pRg st="1" end="1"/>
                                            </p:txEl>
                                          </p:spTgt>
                                        </p:tgtEl>
                                        <p:attrNameLst>
                                          <p:attrName>ppt_w</p:attrName>
                                        </p:attrNameLst>
                                      </p:cBhvr>
                                      <p:tavLst>
                                        <p:tav tm="0">
                                          <p:val>
                                            <p:strVal val="#ppt_w+.3"/>
                                          </p:val>
                                        </p:tav>
                                        <p:tav tm="100000">
                                          <p:val>
                                            <p:strVal val="#ppt_w"/>
                                          </p:val>
                                        </p:tav>
                                      </p:tavLst>
                                    </p:anim>
                                    <p:anim calcmode="lin" valueType="num">
                                      <p:cBhvr>
                                        <p:cTn id="45" dur="1000" fill="hold"/>
                                        <p:tgtEl>
                                          <p:spTgt spid="12">
                                            <p:txEl>
                                              <p:pRg st="1" end="1"/>
                                            </p:txEl>
                                          </p:spTgt>
                                        </p:tgtEl>
                                        <p:attrNameLst>
                                          <p:attrName>ppt_h</p:attrName>
                                        </p:attrNameLst>
                                      </p:cBhvr>
                                      <p:tavLst>
                                        <p:tav tm="0">
                                          <p:val>
                                            <p:strVal val="#ppt_h"/>
                                          </p:val>
                                        </p:tav>
                                        <p:tav tm="100000">
                                          <p:val>
                                            <p:strVal val="#ppt_h"/>
                                          </p:val>
                                        </p:tav>
                                      </p:tavLst>
                                    </p:anim>
                                    <p:animEffect transition="in" filter="fade">
                                      <p:cBhvr>
                                        <p:cTn id="46"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1" grpId="0" build="p"/>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4527" y="2515473"/>
            <a:ext cx="8742947" cy="2140660"/>
          </a:xfrm>
          <a:prstGeom prst="rect">
            <a:avLst/>
          </a:prstGeom>
        </p:spPr>
      </p:pic>
      <p:sp>
        <p:nvSpPr>
          <p:cNvPr id="26" name="文本框 25"/>
          <p:cNvSpPr txBox="1"/>
          <p:nvPr/>
        </p:nvSpPr>
        <p:spPr>
          <a:xfrm>
            <a:off x="2274559" y="2800973"/>
            <a:ext cx="7642881" cy="784830"/>
          </a:xfrm>
          <a:prstGeom prst="rect">
            <a:avLst/>
          </a:prstGeom>
          <a:noFill/>
        </p:spPr>
        <p:txBody>
          <a:bodyPr vert="horz" wrap="square" rtlCol="0">
            <a:spAutoFit/>
          </a:bodyPr>
          <a:lstStyle/>
          <a:p>
            <a:pPr algn="ctr"/>
            <a:r>
              <a:rPr lang="vi-VN" altLang="zh-CN" sz="4500" spc="300" dirty="0">
                <a:solidFill>
                  <a:srgbClr val="6F3A7D"/>
                </a:solidFill>
                <a:latin typeface="#9Slide04 Chonburi" pitchFamily="2" charset="-34"/>
                <a:ea typeface="微软雅黑 Light" panose="020B0502040204020203" pitchFamily="34" charset="-122"/>
                <a:cs typeface="#9Slide04 Chonburi" pitchFamily="2" charset="-34"/>
              </a:rPr>
              <a:t>VẬN DỤNG</a:t>
            </a:r>
            <a:endParaRPr lang="zh-CN" altLang="en-US" sz="4500" spc="300" dirty="0">
              <a:solidFill>
                <a:srgbClr val="6F3A7D"/>
              </a:solidFill>
              <a:latin typeface="#9Slide04 Chonburi" pitchFamily="2" charset="-34"/>
              <a:ea typeface="微软雅黑 Light" panose="020B0502040204020203" pitchFamily="34" charset="-122"/>
              <a:cs typeface="#9Slide04 Chonburi" pitchFamily="2" charset="-34"/>
            </a:endParaRPr>
          </a:p>
        </p:txBody>
      </p:sp>
      <p:pic>
        <p:nvPicPr>
          <p:cNvPr id="6" name="图片 5">
            <a:extLst>
              <a:ext uri="{FF2B5EF4-FFF2-40B4-BE49-F238E27FC236}">
                <a16:creationId xmlns:a16="http://schemas.microsoft.com/office/drawing/2014/main" id="{DC5642FC-605B-974A-A64E-98F2D600E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3895" y="1006873"/>
            <a:ext cx="1684210" cy="1752182"/>
          </a:xfrm>
          <a:prstGeom prst="rect">
            <a:avLst/>
          </a:prstGeom>
        </p:spPr>
      </p:pic>
    </p:spTree>
    <p:extLst>
      <p:ext uri="{BB962C8B-B14F-4D97-AF65-F5344CB8AC3E}">
        <p14:creationId xmlns:p14="http://schemas.microsoft.com/office/powerpoint/2010/main" val="1764606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1500"/>
                            </p:stCondLst>
                            <p:childTnLst>
                              <p:par>
                                <p:cTn id="16" presetID="55"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62645" y="-35169"/>
            <a:ext cx="4066711" cy="1549753"/>
          </a:xfrm>
          <a:prstGeom prst="rect">
            <a:avLst/>
          </a:prstGeom>
        </p:spPr>
      </p:pic>
      <p:sp>
        <p:nvSpPr>
          <p:cNvPr id="10" name="文本框 25">
            <a:extLst>
              <a:ext uri="{FF2B5EF4-FFF2-40B4-BE49-F238E27FC236}">
                <a16:creationId xmlns:a16="http://schemas.microsoft.com/office/drawing/2014/main" id="{4C4440FC-B156-5E47-804D-F69B9B499380}"/>
              </a:ext>
            </a:extLst>
          </p:cNvPr>
          <p:cNvSpPr txBox="1"/>
          <p:nvPr/>
        </p:nvSpPr>
        <p:spPr>
          <a:xfrm>
            <a:off x="2850701" y="631765"/>
            <a:ext cx="6490596" cy="707886"/>
          </a:xfrm>
          <a:prstGeom prst="rect">
            <a:avLst/>
          </a:prstGeom>
          <a:noFill/>
        </p:spPr>
        <p:txBody>
          <a:bodyPr vert="horz" wrap="square" rtlCol="0">
            <a:spAutoFit/>
          </a:bodyPr>
          <a:lstStyle/>
          <a:p>
            <a:pPr algn="ctr"/>
            <a:r>
              <a:rPr lang="vi-VN"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Vận dụng</a:t>
            </a:r>
            <a:endParaRPr lang="zh-CN" altLang="en-US"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14" name="图片 7">
            <a:extLst>
              <a:ext uri="{FF2B5EF4-FFF2-40B4-BE49-F238E27FC236}">
                <a16:creationId xmlns:a16="http://schemas.microsoft.com/office/drawing/2014/main" id="{BE7C9C00-F4EF-7F48-A680-3F75B10708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3946" y="1549753"/>
            <a:ext cx="5798458" cy="5095722"/>
          </a:xfrm>
          <a:prstGeom prst="rect">
            <a:avLst/>
          </a:prstGeom>
        </p:spPr>
      </p:pic>
      <p:sp>
        <p:nvSpPr>
          <p:cNvPr id="16" name="文本框 10">
            <a:extLst>
              <a:ext uri="{FF2B5EF4-FFF2-40B4-BE49-F238E27FC236}">
                <a16:creationId xmlns:a16="http://schemas.microsoft.com/office/drawing/2014/main" id="{35F9DACB-5CF0-984B-898B-9A5C2F018C09}"/>
              </a:ext>
            </a:extLst>
          </p:cNvPr>
          <p:cNvSpPr txBox="1"/>
          <p:nvPr/>
        </p:nvSpPr>
        <p:spPr>
          <a:xfrm>
            <a:off x="1078942" y="2151293"/>
            <a:ext cx="4490053" cy="3539430"/>
          </a:xfrm>
          <a:prstGeom prst="rect">
            <a:avLst/>
          </a:prstGeom>
          <a:noFill/>
        </p:spPr>
        <p:txBody>
          <a:bodyPr wrap="square" rtlCol="0">
            <a:spAutoFit/>
          </a:bodyPr>
          <a:lstStyle/>
          <a:p>
            <a:pPr algn="ctr"/>
            <a:r>
              <a:rPr lang="en-US" sz="2800" i="1" dirty="0" err="1">
                <a:solidFill>
                  <a:schemeClr val="bg1"/>
                </a:solidFill>
                <a:latin typeface="Times New Roman" panose="02020603050405020304" pitchFamily="18" charset="0"/>
                <a:cs typeface="Times New Roman" panose="02020603050405020304" pitchFamily="18" charset="0"/>
              </a:rPr>
              <a:t>Hiện</a:t>
            </a:r>
            <a:r>
              <a:rPr lang="en-US" sz="2800" i="1" dirty="0">
                <a:solidFill>
                  <a:schemeClr val="bg1"/>
                </a:solidFill>
                <a:latin typeface="Times New Roman" panose="02020603050405020304" pitchFamily="18" charset="0"/>
                <a:cs typeface="Times New Roman" panose="02020603050405020304" pitchFamily="18" charset="0"/>
              </a:rPr>
              <a:t> nay, </a:t>
            </a:r>
            <a:r>
              <a:rPr lang="en-US" sz="2800" i="1" dirty="0" err="1">
                <a:solidFill>
                  <a:schemeClr val="bg1"/>
                </a:solidFill>
                <a:latin typeface="Times New Roman" panose="02020603050405020304" pitchFamily="18" charset="0"/>
                <a:cs typeface="Times New Roman" panose="02020603050405020304" pitchFamily="18" charset="0"/>
              </a:rPr>
              <a:t>các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trường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học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thường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tổ</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chức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các</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hoạt</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động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trải</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nghiệm</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sáng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tạo</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Có</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bạn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thì</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cho</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rằng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hoạt</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động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này</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mất</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thời</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gian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lại</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tốn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kém</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Có</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bạn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lại</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bảo</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rằng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hoạt</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động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này</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là</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cần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thiết</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Em</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đồng</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ý</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với</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ý</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kiến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nào</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Vì</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sao</a:t>
            </a:r>
            <a:r>
              <a:rPr lang="en-US" sz="2800" i="1" dirty="0">
                <a:solidFill>
                  <a:schemeClr val="bg1"/>
                </a:solidFill>
                <a:latin typeface="Times New Roman" panose="02020603050405020304" pitchFamily="18" charset="0"/>
                <a:cs typeface="Times New Roman" panose="02020603050405020304" pitchFamily="18" charset="0"/>
              </a:rPr>
              <a:t>?</a:t>
            </a:r>
            <a:r>
              <a:rPr lang="en-VN" sz="2800" dirty="0">
                <a:solidFill>
                  <a:schemeClr val="bg1"/>
                </a:solidFill>
                <a:latin typeface="Times New Roman" panose="02020603050405020304" pitchFamily="18" charset="0"/>
                <a:cs typeface="Times New Roman" panose="02020603050405020304" pitchFamily="18" charset="0"/>
              </a:rPr>
              <a:t> </a:t>
            </a:r>
          </a:p>
        </p:txBody>
      </p:sp>
      <p:pic>
        <p:nvPicPr>
          <p:cNvPr id="15362" name="Picture 2" descr="Hoạt động trải nghiệm sáng tạo tại Trường Tiểu học Ninh Hòa |  baoninhbinh.org.vn">
            <a:extLst>
              <a:ext uri="{FF2B5EF4-FFF2-40B4-BE49-F238E27FC236}">
                <a16:creationId xmlns:a16="http://schemas.microsoft.com/office/drawing/2014/main" id="{CC341456-393F-4040-B5A1-6C1F93E375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5574" y="1549753"/>
            <a:ext cx="4472307" cy="297815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Trải nghiệm sáng tạo môn Mĩ thuật cấp THCS">
            <a:extLst>
              <a:ext uri="{FF2B5EF4-FFF2-40B4-BE49-F238E27FC236}">
                <a16:creationId xmlns:a16="http://schemas.microsoft.com/office/drawing/2014/main" id="{C9D2EAE9-B5FD-6F4C-9DA7-3E5491A7E8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9622" y="4226012"/>
            <a:ext cx="4677871" cy="2631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460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76889" y="0"/>
            <a:ext cx="8438222" cy="4748122"/>
          </a:xfrm>
          <a:prstGeom prst="rect">
            <a:avLst/>
          </a:prstGeom>
        </p:spPr>
      </p:pic>
      <p:pic>
        <p:nvPicPr>
          <p:cNvPr id="2"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0" name="文本框 9"/>
          <p:cNvSpPr txBox="1"/>
          <p:nvPr/>
        </p:nvSpPr>
        <p:spPr>
          <a:xfrm>
            <a:off x="1899064" y="2832508"/>
            <a:ext cx="8438222" cy="1169551"/>
          </a:xfrm>
          <a:prstGeom prst="rect">
            <a:avLst/>
          </a:prstGeom>
          <a:noFill/>
        </p:spPr>
        <p:txBody>
          <a:bodyPr wrap="square" rtlCol="0">
            <a:spAutoFit/>
          </a:bodyPr>
          <a:lstStyle/>
          <a:p>
            <a:pPr algn="ctr"/>
            <a:r>
              <a:rPr lang="vi-VN" altLang="zh-CN" sz="7000" dirty="0">
                <a:solidFill>
                  <a:srgbClr val="D31012"/>
                </a:solidFill>
                <a:latin typeface="Times New Roman" panose="02020603050405020304" pitchFamily="18" charset="0"/>
                <a:ea typeface="微软雅黑 Light" panose="020B0502040204020203" pitchFamily="34" charset="-122"/>
                <a:cs typeface="Times New Roman" panose="02020603050405020304" pitchFamily="18" charset="0"/>
              </a:rPr>
              <a:t>Chúc các em học tốt !</a:t>
            </a:r>
            <a:endParaRPr lang="zh-CN" altLang="en-US" sz="7000" dirty="0">
              <a:solidFill>
                <a:srgbClr val="D31012"/>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2921194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7" presetClass="entr" presetSubtype="0" fill="hold" nodeType="afterEffect">
                                  <p:stCondLst>
                                    <p:cond delay="3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par>
                          <p:cTn id="33" fill="hold">
                            <p:stCondLst>
                              <p:cond delay="2800"/>
                            </p:stCondLst>
                            <p:childTnLst>
                              <p:par>
                                <p:cTn id="34" presetID="50" presetClass="entr" presetSubtype="0" decel="10000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3"/>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childTnLst>
                          </p:cTn>
                        </p:par>
                        <p:par>
                          <p:cTn id="39" fill="hold">
                            <p:stCondLst>
                              <p:cond delay="3800"/>
                            </p:stCondLst>
                            <p:childTnLst>
                              <p:par>
                                <p:cTn id="40" presetID="38" presetClass="entr" presetSubtype="0" accel="50000" fill="hold" grpId="0" nodeType="after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set>
                                      <p:cBhvr>
                                        <p:cTn id="42" dur="455" fill="hold">
                                          <p:stCondLst>
                                            <p:cond delay="0"/>
                                          </p:stCondLst>
                                        </p:cTn>
                                        <p:tgtEl>
                                          <p:spTgt spid="10"/>
                                        </p:tgtEl>
                                        <p:attrNameLst>
                                          <p:attrName>style.rotation</p:attrName>
                                        </p:attrNameLst>
                                      </p:cBhvr>
                                      <p:to>
                                        <p:strVal val="-45.0"/>
                                      </p:to>
                                    </p:set>
                                    <p:anim calcmode="lin" valueType="num">
                                      <p:cBhvr>
                                        <p:cTn id="43"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47" fill="hold">
                            <p:stCondLst>
                              <p:cond delay="12300"/>
                            </p:stCondLst>
                            <p:childTnLst>
                              <p:par>
                                <p:cTn id="48" presetID="32" presetClass="emph" presetSubtype="0" fill="hold" grpId="1" nodeType="afterEffect">
                                  <p:stCondLst>
                                    <p:cond delay="0"/>
                                  </p:stCondLst>
                                  <p:iterate type="lt">
                                    <p:tmPct val="0"/>
                                  </p:iterate>
                                  <p:childTnLst>
                                    <p:animRot by="120000">
                                      <p:cBhvr>
                                        <p:cTn id="49" dur="100" fill="hold">
                                          <p:stCondLst>
                                            <p:cond delay="0"/>
                                          </p:stCondLst>
                                        </p:cTn>
                                        <p:tgtEl>
                                          <p:spTgt spid="10"/>
                                        </p:tgtEl>
                                        <p:attrNameLst>
                                          <p:attrName>r</p:attrName>
                                        </p:attrNameLst>
                                      </p:cBhvr>
                                    </p:animRot>
                                    <p:animRot by="-240000">
                                      <p:cBhvr>
                                        <p:cTn id="50" dur="200" fill="hold">
                                          <p:stCondLst>
                                            <p:cond delay="200"/>
                                          </p:stCondLst>
                                        </p:cTn>
                                        <p:tgtEl>
                                          <p:spTgt spid="10"/>
                                        </p:tgtEl>
                                        <p:attrNameLst>
                                          <p:attrName>r</p:attrName>
                                        </p:attrNameLst>
                                      </p:cBhvr>
                                    </p:animRot>
                                    <p:animRot by="240000">
                                      <p:cBhvr>
                                        <p:cTn id="51" dur="200" fill="hold">
                                          <p:stCondLst>
                                            <p:cond delay="400"/>
                                          </p:stCondLst>
                                        </p:cTn>
                                        <p:tgtEl>
                                          <p:spTgt spid="10"/>
                                        </p:tgtEl>
                                        <p:attrNameLst>
                                          <p:attrName>r</p:attrName>
                                        </p:attrNameLst>
                                      </p:cBhvr>
                                    </p:animRot>
                                    <p:animRot by="-240000">
                                      <p:cBhvr>
                                        <p:cTn id="52" dur="200" fill="hold">
                                          <p:stCondLst>
                                            <p:cond delay="600"/>
                                          </p:stCondLst>
                                        </p:cTn>
                                        <p:tgtEl>
                                          <p:spTgt spid="10"/>
                                        </p:tgtEl>
                                        <p:attrNameLst>
                                          <p:attrName>r</p:attrName>
                                        </p:attrNameLst>
                                      </p:cBhvr>
                                    </p:animRot>
                                    <p:animRot by="120000">
                                      <p:cBhvr>
                                        <p:cTn id="5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3005" y="3422822"/>
            <a:ext cx="2327810" cy="3267234"/>
          </a:xfrm>
          <a:prstGeom prst="rect">
            <a:avLst/>
          </a:prstGeom>
        </p:spPr>
      </p:pic>
      <p:grpSp>
        <p:nvGrpSpPr>
          <p:cNvPr id="12" name="组合 11"/>
          <p:cNvGrpSpPr/>
          <p:nvPr/>
        </p:nvGrpSpPr>
        <p:grpSpPr>
          <a:xfrm rot="21003540" flipH="1">
            <a:off x="3717192" y="326827"/>
            <a:ext cx="5437232" cy="5010997"/>
            <a:chOff x="271360" y="1305355"/>
            <a:chExt cx="2033826" cy="1819298"/>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360" y="1305355"/>
              <a:ext cx="2033826" cy="1819298"/>
            </a:xfrm>
            <a:prstGeom prst="rect">
              <a:avLst/>
            </a:prstGeom>
          </p:spPr>
        </p:pic>
        <p:sp>
          <p:nvSpPr>
            <p:cNvPr id="11" name="文本框 10"/>
            <p:cNvSpPr txBox="1"/>
            <p:nvPr/>
          </p:nvSpPr>
          <p:spPr>
            <a:xfrm rot="20974553">
              <a:off x="522320" y="1677859"/>
              <a:ext cx="1595658" cy="983327"/>
            </a:xfrm>
            <a:prstGeom prst="rect">
              <a:avLst/>
            </a:prstGeom>
            <a:noFill/>
          </p:spPr>
          <p:txBody>
            <a:bodyPr wrap="square" rtlCol="0">
              <a:spAutoFit/>
            </a:bodyPr>
            <a:lstStyle/>
            <a:p>
              <a:pPr algn="ctr"/>
              <a:r>
                <a:rPr lang="vi-VN" altLang="zh-CN" sz="3400" dirty="0">
                  <a:solidFill>
                    <a:srgbClr val="7E430F"/>
                  </a:solidFill>
                  <a:latin typeface="Times New Roman" panose="02020603050405020304" pitchFamily="18" charset="0"/>
                  <a:ea typeface="微软雅黑 Light" panose="020B0502040204020203" pitchFamily="34" charset="-122"/>
                  <a:cs typeface="Times New Roman" panose="02020603050405020304" pitchFamily="18" charset="0"/>
                </a:rPr>
                <a:t>Người thế nào được xem là người thông minh? Theo em, người thông minh có thể giúp ích gì cho mọi người?</a:t>
              </a:r>
              <a:endParaRPr lang="zh-CN" altLang="en-US" sz="3400" dirty="0">
                <a:solidFill>
                  <a:srgbClr val="7E430F"/>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pic>
        <p:nvPicPr>
          <p:cNvPr id="15" name="Picture 14" descr="22858PICdbgea5Gz679dY_PIC2018.png">
            <a:extLst>
              <a:ext uri="{FF2B5EF4-FFF2-40B4-BE49-F238E27FC236}">
                <a16:creationId xmlns:a16="http://schemas.microsoft.com/office/drawing/2014/main" id="{8862BAED-AF75-A34C-BC34-E27A21D57D70}"/>
              </a:ext>
            </a:extLst>
          </p:cNvPr>
          <p:cNvPicPr>
            <a:picLocks noChangeAspect="1"/>
          </p:cNvPicPr>
          <p:nvPr/>
        </p:nvPicPr>
        <p:blipFill>
          <a:blip r:embed="rId6" cstate="print"/>
          <a:stretch>
            <a:fillRect/>
          </a:stretch>
        </p:blipFill>
        <p:spPr>
          <a:xfrm flipH="1">
            <a:off x="1064069" y="2987875"/>
            <a:ext cx="4620941" cy="3950149"/>
          </a:xfrm>
          <a:prstGeom prst="rect">
            <a:avLst/>
          </a:prstGeom>
        </p:spPr>
      </p:pic>
    </p:spTree>
    <p:extLst>
      <p:ext uri="{BB962C8B-B14F-4D97-AF65-F5344CB8AC3E}">
        <p14:creationId xmlns:p14="http://schemas.microsoft.com/office/powerpoint/2010/main" val="335765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sp>
        <p:nvSpPr>
          <p:cNvPr id="6" name="文本框 5"/>
          <p:cNvSpPr txBox="1"/>
          <p:nvPr/>
        </p:nvSpPr>
        <p:spPr>
          <a:xfrm>
            <a:off x="1814126" y="2030979"/>
            <a:ext cx="8215403" cy="1289057"/>
          </a:xfrm>
          <a:prstGeom prst="rect">
            <a:avLst/>
          </a:prstGeom>
          <a:noFill/>
        </p:spPr>
        <p:txBody>
          <a:bodyPr vert="horz" wrap="square" rtlCol="0">
            <a:prstTxWarp prst="textArchUp">
              <a:avLst>
                <a:gd name="adj" fmla="val 1056464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600" normalizeH="0" baseline="0" noProof="0" dirty="0">
                <a:ln>
                  <a:noFill/>
                </a:ln>
                <a:solidFill>
                  <a:srgbClr val="6633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Văn</a:t>
            </a:r>
            <a:r>
              <a:rPr kumimoji="0" lang="en-US" altLang="zh-CN" sz="5500" b="1" i="0" u="none" strike="noStrike" kern="1200" cap="none" spc="600" normalizeH="0" noProof="0" dirty="0">
                <a:ln>
                  <a:noFill/>
                </a:ln>
                <a:solidFill>
                  <a:srgbClr val="6633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5500" b="1" i="0" u="none" strike="noStrike" kern="1200" cap="none" spc="600" normalizeH="0" noProof="0" dirty="0" err="1">
                <a:ln>
                  <a:noFill/>
                </a:ln>
                <a:solidFill>
                  <a:srgbClr val="6633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bản</a:t>
            </a:r>
            <a:r>
              <a:rPr kumimoji="0" lang="en-US" altLang="zh-CN" sz="5500" b="1" i="0" u="none" strike="noStrike" kern="1200" cap="none" spc="600" normalizeH="0" noProof="0" dirty="0">
                <a:ln>
                  <a:noFill/>
                </a:ln>
                <a:solidFill>
                  <a:srgbClr val="6633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5500" b="1" spc="600" baseline="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rPr>
              <a:t>EM</a:t>
            </a:r>
            <a:r>
              <a:rPr lang="en-US" altLang="zh-CN" sz="5500" b="1" spc="600" dirty="0">
                <a:solidFill>
                  <a:srgbClr val="663300"/>
                </a:solidFill>
                <a:latin typeface="Times New Roman" panose="02020603050405020304" pitchFamily="18" charset="0"/>
                <a:ea typeface="微软雅黑 Light" panose="020B0502040204020203" pitchFamily="34" charset="-122"/>
                <a:cs typeface="Times New Roman" panose="02020603050405020304" pitchFamily="18" charset="0"/>
              </a:rPr>
              <a:t> BÉ THÔNG MINH</a:t>
            </a:r>
            <a:endParaRPr kumimoji="0" lang="zh-CN" altLang="en-US" sz="5500" b="1" i="0" u="none" strike="noStrike" kern="1200" cap="none" spc="600" normalizeH="0" baseline="0" noProof="0" dirty="0">
              <a:ln>
                <a:noFill/>
              </a:ln>
              <a:solidFill>
                <a:srgbClr val="6633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8" name="Picture 7">
            <a:extLst>
              <a:ext uri="{FF2B5EF4-FFF2-40B4-BE49-F238E27FC236}">
                <a16:creationId xmlns:a16="http://schemas.microsoft.com/office/drawing/2014/main" id="{B67B1AB3-F71B-7D47-8FEB-B1F33F8A6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0579" y="4543874"/>
            <a:ext cx="9251421" cy="2089664"/>
          </a:xfrm>
          <a:prstGeom prst="rect">
            <a:avLst/>
          </a:prstGeom>
        </p:spPr>
      </p:pic>
      <p:sp>
        <p:nvSpPr>
          <p:cNvPr id="3" name="文本框 25">
            <a:extLst>
              <a:ext uri="{FF2B5EF4-FFF2-40B4-BE49-F238E27FC236}">
                <a16:creationId xmlns:a16="http://schemas.microsoft.com/office/drawing/2014/main" id="{58E061F5-752B-8F20-773C-18C0C2DBB9A9}"/>
              </a:ext>
            </a:extLst>
          </p:cNvPr>
          <p:cNvSpPr txBox="1"/>
          <p:nvPr/>
        </p:nvSpPr>
        <p:spPr>
          <a:xfrm>
            <a:off x="558149" y="2789583"/>
            <a:ext cx="6226948" cy="584775"/>
          </a:xfrm>
          <a:prstGeom prst="rect">
            <a:avLst/>
          </a:prstGeom>
          <a:noFill/>
        </p:spPr>
        <p:txBody>
          <a:bodyPr vert="horz" wrap="square" rtlCol="0">
            <a:spAutoFit/>
          </a:bodyPr>
          <a:lstStyle/>
          <a:p>
            <a:pPr algn="ctr"/>
            <a:r>
              <a:rPr lang="en-US" altLang="zh-CN" sz="3200" b="1" spc="300" dirty="0">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I. </a:t>
            </a:r>
            <a:r>
              <a:rPr lang="en-US" altLang="zh-CN" sz="3200" b="1" spc="300" dirty="0" err="1">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Trải</a:t>
            </a:r>
            <a:r>
              <a:rPr lang="en-US" altLang="zh-CN" sz="3200" b="1" spc="300" dirty="0">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3200" b="1" spc="300" dirty="0" err="1">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nghiệm</a:t>
            </a:r>
            <a:r>
              <a:rPr lang="en-US" altLang="zh-CN" sz="3200" b="1" spc="300" dirty="0">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3200" b="1" spc="300" dirty="0" err="1">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cùng</a:t>
            </a:r>
            <a:r>
              <a:rPr lang="en-US" altLang="zh-CN" sz="3200" b="1" spc="300" dirty="0">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3200" b="1" spc="300" dirty="0" err="1">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văn</a:t>
            </a:r>
            <a:r>
              <a:rPr lang="en-US" altLang="zh-CN" sz="3200" b="1" spc="300" dirty="0">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3200" b="1" spc="300" dirty="0" err="1">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rPr>
              <a:t>bản</a:t>
            </a:r>
            <a:endParaRPr lang="zh-CN" altLang="en-US" sz="3200" b="1" spc="300" dirty="0">
              <a:solidFill>
                <a:srgbClr val="C00000"/>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14" name="TextBox 13">
            <a:extLst>
              <a:ext uri="{FF2B5EF4-FFF2-40B4-BE49-F238E27FC236}">
                <a16:creationId xmlns:a16="http://schemas.microsoft.com/office/drawing/2014/main" id="{79158E41-8CC0-D10B-F80D-15D752C6E070}"/>
              </a:ext>
            </a:extLst>
          </p:cNvPr>
          <p:cNvSpPr txBox="1"/>
          <p:nvPr/>
        </p:nvSpPr>
        <p:spPr>
          <a:xfrm>
            <a:off x="8443696" y="2536477"/>
            <a:ext cx="258708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7E0A"/>
                </a:solidFill>
                <a:effectLst/>
                <a:uLnTx/>
                <a:uFillTx/>
                <a:latin typeface="Times New Roman" panose="02020603050405020304" pitchFamily="18" charset="0"/>
                <a:ea typeface="+mn-ea"/>
                <a:cs typeface="Times New Roman" panose="02020603050405020304" pitchFamily="18" charset="0"/>
              </a:rPr>
              <a:t>ĐỌC VĂN BẢN</a:t>
            </a:r>
          </a:p>
        </p:txBody>
      </p:sp>
    </p:spTree>
    <p:extLst>
      <p:ext uri="{BB962C8B-B14F-4D97-AF65-F5344CB8AC3E}">
        <p14:creationId xmlns:p14="http://schemas.microsoft.com/office/powerpoint/2010/main" val="37673960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childTnLst>
                          </p:cTn>
                        </p:par>
                        <p:par>
                          <p:cTn id="14" fill="hold">
                            <p:stCondLst>
                              <p:cond delay="200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227" fill="hold">
                                          <p:stCondLst>
                                            <p:cond delay="0"/>
                                          </p:stCondLst>
                                        </p:cTn>
                                        <p:tgtEl>
                                          <p:spTgt spid="6"/>
                                        </p:tgtEl>
                                        <p:attrNameLst>
                                          <p:attrName>style.rotation</p:attrName>
                                        </p:attrNameLst>
                                      </p:cBhvr>
                                      <p:to>
                                        <p:strVal val="-45.0"/>
                                      </p:to>
                                    </p:set>
                                    <p:anim calcmode="lin" valueType="num">
                                      <p:cBhvr>
                                        <p:cTn id="18"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par>
                          <p:cTn id="22" fill="hold">
                            <p:stCondLst>
                              <p:cond delay="75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sp>
        <p:nvSpPr>
          <p:cNvPr id="6" name="文本框 5"/>
          <p:cNvSpPr txBox="1"/>
          <p:nvPr/>
        </p:nvSpPr>
        <p:spPr>
          <a:xfrm>
            <a:off x="1814126" y="2030979"/>
            <a:ext cx="8215403" cy="1289057"/>
          </a:xfrm>
          <a:prstGeom prst="rect">
            <a:avLst/>
          </a:prstGeom>
          <a:noFill/>
        </p:spPr>
        <p:txBody>
          <a:bodyPr vert="horz" wrap="square" rtlCol="0">
            <a:prstTxWarp prst="textArchUp">
              <a:avLst>
                <a:gd name="adj" fmla="val 1056464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600" normalizeH="0" baseline="0" noProof="0" dirty="0">
                <a:ln>
                  <a:noFill/>
                </a:ln>
                <a:solidFill>
                  <a:srgbClr val="6633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Văn </a:t>
            </a:r>
            <a:r>
              <a:rPr kumimoji="0" lang="en-US" altLang="zh-CN" sz="5500" b="1" i="0" u="none" strike="noStrike" kern="1200" cap="none" spc="600" normalizeH="0" baseline="0" noProof="0" dirty="0" err="1">
                <a:ln>
                  <a:noFill/>
                </a:ln>
                <a:solidFill>
                  <a:srgbClr val="6633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bản</a:t>
            </a:r>
            <a:r>
              <a:rPr kumimoji="0" lang="en-US" altLang="zh-CN" sz="5500" b="1" i="0" u="none" strike="noStrike" kern="1200" cap="none" spc="600" normalizeH="0" baseline="0" noProof="0" dirty="0">
                <a:ln>
                  <a:noFill/>
                </a:ln>
                <a:solidFill>
                  <a:srgbClr val="6633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600" normalizeH="0" baseline="0" noProof="0" dirty="0">
                <a:ln>
                  <a:noFill/>
                </a:ln>
                <a:solidFill>
                  <a:srgbClr val="6633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EM BÉ THÔNG MINH</a:t>
            </a:r>
            <a:endParaRPr kumimoji="0" lang="zh-CN" altLang="en-US" sz="5500" b="1" i="0" u="none" strike="noStrike" kern="1200" cap="none" spc="600" normalizeH="0" baseline="0" noProof="0" dirty="0">
              <a:ln>
                <a:noFill/>
              </a:ln>
              <a:solidFill>
                <a:srgbClr val="6633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8" name="Picture 7">
            <a:extLst>
              <a:ext uri="{FF2B5EF4-FFF2-40B4-BE49-F238E27FC236}">
                <a16:creationId xmlns:a16="http://schemas.microsoft.com/office/drawing/2014/main" id="{B67B1AB3-F71B-7D47-8FEB-B1F33F8A6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0579" y="4543874"/>
            <a:ext cx="9251421" cy="2089664"/>
          </a:xfrm>
          <a:prstGeom prst="rect">
            <a:avLst/>
          </a:prstGeom>
        </p:spPr>
      </p:pic>
      <p:sp>
        <p:nvSpPr>
          <p:cNvPr id="3" name="文本框 25">
            <a:extLst>
              <a:ext uri="{FF2B5EF4-FFF2-40B4-BE49-F238E27FC236}">
                <a16:creationId xmlns:a16="http://schemas.microsoft.com/office/drawing/2014/main" id="{58E061F5-752B-8F20-773C-18C0C2DBB9A9}"/>
              </a:ext>
            </a:extLst>
          </p:cNvPr>
          <p:cNvSpPr txBox="1"/>
          <p:nvPr/>
        </p:nvSpPr>
        <p:spPr>
          <a:xfrm>
            <a:off x="558149" y="2789583"/>
            <a:ext cx="6226948"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I. </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Trải</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nghiệm</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cùng</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văn</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bản</a:t>
            </a:r>
            <a:endParaRPr kumimoji="0" lang="zh-CN" altLang="en-US"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7" name="文本框 25">
            <a:extLst>
              <a:ext uri="{FF2B5EF4-FFF2-40B4-BE49-F238E27FC236}">
                <a16:creationId xmlns:a16="http://schemas.microsoft.com/office/drawing/2014/main" id="{F7CE1ACD-9720-653B-6E42-150BEA44F231}"/>
              </a:ext>
            </a:extLst>
          </p:cNvPr>
          <p:cNvSpPr txBox="1"/>
          <p:nvPr/>
        </p:nvSpPr>
        <p:spPr>
          <a:xfrm>
            <a:off x="790537" y="3361961"/>
            <a:ext cx="2571788"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Thể</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loại</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a:t>
            </a:r>
            <a:endParaRPr kumimoji="0" lang="zh-CN" altLang="en-US"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9" name="文本框 25">
            <a:extLst>
              <a:ext uri="{FF2B5EF4-FFF2-40B4-BE49-F238E27FC236}">
                <a16:creationId xmlns:a16="http://schemas.microsoft.com/office/drawing/2014/main" id="{3176E0A4-0B02-D352-D3AC-33707F490942}"/>
              </a:ext>
            </a:extLst>
          </p:cNvPr>
          <p:cNvSpPr txBox="1"/>
          <p:nvPr/>
        </p:nvSpPr>
        <p:spPr>
          <a:xfrm>
            <a:off x="2411261" y="3393922"/>
            <a:ext cx="4727046"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Truyện</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cổ</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tích</a:t>
            </a:r>
            <a:endParaRPr kumimoji="0" lang="zh-CN" altLang="en-US"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10" name="文本框 25">
            <a:extLst>
              <a:ext uri="{FF2B5EF4-FFF2-40B4-BE49-F238E27FC236}">
                <a16:creationId xmlns:a16="http://schemas.microsoft.com/office/drawing/2014/main" id="{BAEFB97E-C99C-49BD-65C4-93B25FCFF2ED}"/>
              </a:ext>
            </a:extLst>
          </p:cNvPr>
          <p:cNvSpPr txBox="1"/>
          <p:nvPr/>
        </p:nvSpPr>
        <p:spPr>
          <a:xfrm>
            <a:off x="790537" y="3892414"/>
            <a:ext cx="6612412"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Phương</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thức</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biểu</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đạt</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chính</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a:t>
            </a:r>
            <a:endParaRPr kumimoji="0" lang="zh-CN" altLang="en-US"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11" name="文本框 25">
            <a:extLst>
              <a:ext uri="{FF2B5EF4-FFF2-40B4-BE49-F238E27FC236}">
                <a16:creationId xmlns:a16="http://schemas.microsoft.com/office/drawing/2014/main" id="{5CCB2088-7EF4-9950-BFD5-448AC72FDEBC}"/>
              </a:ext>
            </a:extLst>
          </p:cNvPr>
          <p:cNvSpPr txBox="1"/>
          <p:nvPr/>
        </p:nvSpPr>
        <p:spPr>
          <a:xfrm>
            <a:off x="7032519" y="3892414"/>
            <a:ext cx="1666876" cy="584775"/>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Tự</a:t>
            </a:r>
            <a:r>
              <a:rPr kumimoji="0" lang="en-US" altLang="zh-CN"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2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sự</a:t>
            </a:r>
            <a:endParaRPr kumimoji="0" lang="zh-CN" altLang="en-US" sz="32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12" name="文本框 25">
            <a:extLst>
              <a:ext uri="{FF2B5EF4-FFF2-40B4-BE49-F238E27FC236}">
                <a16:creationId xmlns:a16="http://schemas.microsoft.com/office/drawing/2014/main" id="{68CD8D7A-E891-A37D-FAB1-58A6B4279E13}"/>
              </a:ext>
            </a:extLst>
          </p:cNvPr>
          <p:cNvSpPr txBox="1"/>
          <p:nvPr/>
        </p:nvSpPr>
        <p:spPr>
          <a:xfrm>
            <a:off x="584737" y="4303019"/>
            <a:ext cx="2983387" cy="63094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a:t>
            </a:r>
            <a:r>
              <a:rPr kumimoji="0" lang="vi-VN" altLang="zh-CN" sz="35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Ng</a:t>
            </a:r>
            <a:r>
              <a:rPr kumimoji="0" lang="en-US" altLang="zh-CN" sz="35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ôi</a:t>
            </a:r>
            <a:r>
              <a:rPr kumimoji="0" lang="en-US" altLang="zh-CN" sz="35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5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kể</a:t>
            </a:r>
            <a:r>
              <a:rPr kumimoji="0" lang="en-US" altLang="zh-CN" sz="35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a:t>
            </a:r>
            <a:endParaRPr kumimoji="0" lang="zh-CN" altLang="en-US" sz="35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13" name="文本框 25">
            <a:extLst>
              <a:ext uri="{FF2B5EF4-FFF2-40B4-BE49-F238E27FC236}">
                <a16:creationId xmlns:a16="http://schemas.microsoft.com/office/drawing/2014/main" id="{6B38EAEF-FC65-E53E-5270-A7F06EFB7AB1}"/>
              </a:ext>
            </a:extLst>
          </p:cNvPr>
          <p:cNvSpPr txBox="1"/>
          <p:nvPr/>
        </p:nvSpPr>
        <p:spPr>
          <a:xfrm>
            <a:off x="2911087" y="4318893"/>
            <a:ext cx="2983387" cy="630942"/>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Ngôi</a:t>
            </a:r>
            <a:r>
              <a:rPr kumimoji="0" lang="en-US" altLang="zh-CN" sz="35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kumimoji="0" lang="en-US" altLang="zh-CN" sz="3500" b="1" i="0" u="none" strike="noStrike" kern="1200" cap="none" spc="300" normalizeH="0" baseline="0" noProof="0" dirty="0" err="1">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thứ</a:t>
            </a:r>
            <a:r>
              <a:rPr kumimoji="0" lang="en-US" altLang="zh-CN" sz="35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3</a:t>
            </a:r>
            <a:endParaRPr kumimoji="0" lang="zh-CN" altLang="en-US" sz="3500" b="1" i="0" u="none" strike="noStrike" kern="1200" cap="none" spc="300" normalizeH="0" baseline="0" noProof="0" dirty="0">
              <a:ln>
                <a:noFill/>
              </a:ln>
              <a:solidFill>
                <a:srgbClr val="C00000"/>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2884946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84504" y="-12172"/>
            <a:ext cx="5822991" cy="1549753"/>
          </a:xfrm>
          <a:prstGeom prst="rect">
            <a:avLst/>
          </a:prstGeom>
        </p:spPr>
      </p:pic>
      <p:sp>
        <p:nvSpPr>
          <p:cNvPr id="26" name="文本框 25"/>
          <p:cNvSpPr txBox="1"/>
          <p:nvPr/>
        </p:nvSpPr>
        <p:spPr>
          <a:xfrm>
            <a:off x="2850701" y="631765"/>
            <a:ext cx="6490596" cy="707886"/>
          </a:xfrm>
          <a:prstGeom prst="rect">
            <a:avLst/>
          </a:prstGeom>
          <a:noFill/>
        </p:spPr>
        <p:txBody>
          <a:bodyPr vert="horz" wrap="square" rtlCol="0">
            <a:spAutoFit/>
          </a:bodyPr>
          <a:lstStyle/>
          <a:p>
            <a:pPr algn="ctr"/>
            <a:r>
              <a:rPr lang="vi-VN"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 Người kể chuyện</a:t>
            </a:r>
            <a:endParaRPr lang="zh-CN" altLang="en-US"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12" name="矩形 11"/>
          <p:cNvSpPr/>
          <p:nvPr/>
        </p:nvSpPr>
        <p:spPr>
          <a:xfrm>
            <a:off x="5820938" y="1849606"/>
            <a:ext cx="4951140" cy="3942407"/>
          </a:xfrm>
          <a:prstGeom prst="rect">
            <a:avLst/>
          </a:prstGeom>
          <a:solidFill>
            <a:schemeClr val="bg1"/>
          </a:solidFill>
          <a:ln>
            <a:solidFill>
              <a:srgbClr val="6F3A7D"/>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468000" rIns="252000" rtlCol="0" anchor="ctr"/>
          <a:lstStyle/>
          <a:p>
            <a:pPr algn="just"/>
            <a:r>
              <a:rPr lang="en-US" sz="2800" i="1" dirty="0">
                <a:solidFill>
                  <a:schemeClr val="tx1"/>
                </a:solidFill>
                <a:latin typeface="Times New Roman" panose="02020603050405020304" pitchFamily="18" charset="0"/>
                <a:cs typeface="Times New Roman" panose="02020603050405020304" pitchFamily="18" charset="0"/>
              </a:rPr>
              <a:t>"</a:t>
            </a:r>
            <a:r>
              <a:rPr lang="en-US" sz="2800" i="1" dirty="0" err="1">
                <a:solidFill>
                  <a:schemeClr val="tx1"/>
                </a:solidFill>
                <a:latin typeface="Times New Roman" panose="02020603050405020304" pitchFamily="18" charset="0"/>
                <a:cs typeface="Times New Roman" panose="02020603050405020304" pitchFamily="18" charset="0"/>
              </a:rPr>
              <a:t>Hồi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một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nước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giềng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lăm</a:t>
            </a:r>
            <a:r>
              <a:rPr lang="en-US" sz="2800" i="1" dirty="0">
                <a:solidFill>
                  <a:schemeClr val="tx1"/>
                </a:solidFill>
                <a:latin typeface="Times New Roman" panose="02020603050405020304" pitchFamily="18" charset="0"/>
                <a:cs typeface="Times New Roman" panose="02020603050405020304" pitchFamily="18" charset="0"/>
              </a:rPr>
              <a:t> le </a:t>
            </a:r>
            <a:r>
              <a:rPr lang="en-US" sz="2800" i="1" dirty="0" err="1">
                <a:solidFill>
                  <a:schemeClr val="tx1"/>
                </a:solidFill>
                <a:latin typeface="Times New Roman" panose="02020603050405020304" pitchFamily="18" charset="0"/>
                <a:cs typeface="Times New Roman" panose="02020603050405020304" pitchFamily="18" charset="0"/>
              </a:rPr>
              <a:t>muốn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chiếm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bờ</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cõi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nước</a:t>
            </a:r>
            <a:r>
              <a:rPr lang="en-US" sz="2800" i="1" dirty="0">
                <a:solidFill>
                  <a:schemeClr val="tx1"/>
                </a:solidFill>
                <a:latin typeface="Times New Roman" panose="02020603050405020304" pitchFamily="18" charset="0"/>
                <a:cs typeface="Times New Roman" panose="02020603050405020304" pitchFamily="18" charset="0"/>
              </a:rPr>
              <a:t> ta. </a:t>
            </a:r>
            <a:r>
              <a:rPr lang="en-US" sz="2800" i="1" dirty="0" err="1">
                <a:solidFill>
                  <a:schemeClr val="tx1"/>
                </a:solidFill>
                <a:latin typeface="Times New Roman" panose="02020603050405020304" pitchFamily="18" charset="0"/>
                <a:cs typeface="Times New Roman" panose="02020603050405020304" pitchFamily="18" charset="0"/>
              </a:rPr>
              <a:t>Để</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dò</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nhân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tài</a:t>
            </a:r>
            <a:r>
              <a:rPr lang="en-US" sz="2800" i="1" dirty="0">
                <a:solidFill>
                  <a:schemeClr val="tx1"/>
                </a:solidFill>
                <a:latin typeface="Times New Roman" panose="02020603050405020304" pitchFamily="18" charset="0"/>
                <a:cs typeface="Times New Roman" panose="02020603050405020304" pitchFamily="18" charset="0"/>
              </a:rPr>
              <a:t> hay </a:t>
            </a:r>
            <a:r>
              <a:rPr lang="en-US" sz="2800" i="1" dirty="0" err="1">
                <a:solidFill>
                  <a:schemeClr val="tx1"/>
                </a:solidFill>
                <a:latin typeface="Times New Roman" panose="02020603050405020304" pitchFamily="18" charset="0"/>
                <a:cs typeface="Times New Roman" panose="02020603050405020304" pitchFamily="18" charset="0"/>
              </a:rPr>
              <a:t>không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sai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đưa</a:t>
            </a:r>
            <a:r>
              <a:rPr lang="en-US" sz="2800" i="1" dirty="0">
                <a:solidFill>
                  <a:schemeClr val="tx1"/>
                </a:solidFill>
                <a:latin typeface="Times New Roman" panose="02020603050405020304" pitchFamily="18" charset="0"/>
                <a:cs typeface="Times New Roman" panose="02020603050405020304" pitchFamily="18" charset="0"/>
              </a:rPr>
              <a:t> sang </a:t>
            </a:r>
            <a:r>
              <a:rPr lang="en-US" sz="2800" i="1" dirty="0" err="1">
                <a:solidFill>
                  <a:schemeClr val="tx1"/>
                </a:solidFill>
                <a:latin typeface="Times New Roman" panose="02020603050405020304" pitchFamily="18" charset="0"/>
                <a:cs typeface="Times New Roman" panose="02020603050405020304" pitchFamily="18" charset="0"/>
              </a:rPr>
              <a:t>một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vỏ</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ốc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vặn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rất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dài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rỗng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hai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đầu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đố</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làm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sao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một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sợi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chỉ</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mảnh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xuyên</a:t>
            </a:r>
            <a:r>
              <a:rPr lang="en-US" sz="2800" i="1" dirty="0">
                <a:solidFill>
                  <a:schemeClr val="tx1"/>
                </a:solidFill>
                <a:latin typeface="Times New Roman" panose="02020603050405020304" pitchFamily="18" charset="0"/>
                <a:cs typeface="Times New Roman" panose="02020603050405020304" pitchFamily="18" charset="0"/>
              </a:rPr>
              <a:t> qua </a:t>
            </a:r>
            <a:r>
              <a:rPr lang="en-US" sz="2800" i="1" dirty="0" err="1">
                <a:solidFill>
                  <a:schemeClr val="tx1"/>
                </a:solidFill>
                <a:latin typeface="Times New Roman" panose="02020603050405020304" pitchFamily="18" charset="0"/>
                <a:cs typeface="Times New Roman" panose="02020603050405020304" pitchFamily="18" charset="0"/>
              </a:rPr>
              <a:t>đường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ruột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ốc</a:t>
            </a:r>
            <a:r>
              <a:rPr lang="en-US" sz="2800" i="1" dirty="0">
                <a:solidFill>
                  <a:schemeClr val="tx1"/>
                </a:solidFill>
                <a:latin typeface="Times New Roman" panose="02020603050405020304" pitchFamily="18" charset="0"/>
                <a:cs typeface="Times New Roman" panose="02020603050405020304" pitchFamily="18" charset="0"/>
              </a:rPr>
              <a:t>"</a:t>
            </a:r>
            <a:r>
              <a:rPr lang="en-VN" sz="2800" dirty="0">
                <a:solidFill>
                  <a:schemeClr val="tx1"/>
                </a:solidFill>
                <a:latin typeface="Times New Roman" panose="02020603050405020304" pitchFamily="18" charset="0"/>
                <a:cs typeface="Times New Roman" panose="02020603050405020304" pitchFamily="18" charset="0"/>
              </a:rPr>
              <a:t> </a:t>
            </a:r>
            <a:endParaRPr lang="zh-CN" altLang="en-US" sz="2800" i="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5516" y="4254432"/>
            <a:ext cx="1764587" cy="2062065"/>
          </a:xfrm>
          <a:prstGeom prst="rect">
            <a:avLst/>
          </a:prstGeom>
        </p:spPr>
      </p:pic>
      <p:grpSp>
        <p:nvGrpSpPr>
          <p:cNvPr id="24" name="组合 11">
            <a:extLst>
              <a:ext uri="{FF2B5EF4-FFF2-40B4-BE49-F238E27FC236}">
                <a16:creationId xmlns:a16="http://schemas.microsoft.com/office/drawing/2014/main" id="{D4C7C34F-017A-384F-A159-1EB64BA08996}"/>
              </a:ext>
            </a:extLst>
          </p:cNvPr>
          <p:cNvGrpSpPr/>
          <p:nvPr/>
        </p:nvGrpSpPr>
        <p:grpSpPr>
          <a:xfrm>
            <a:off x="354466" y="1849606"/>
            <a:ext cx="5082273" cy="4373570"/>
            <a:chOff x="271360" y="1536780"/>
            <a:chExt cx="1775112" cy="1587873"/>
          </a:xfrm>
        </p:grpSpPr>
        <p:pic>
          <p:nvPicPr>
            <p:cNvPr id="25" name="图片 8">
              <a:extLst>
                <a:ext uri="{FF2B5EF4-FFF2-40B4-BE49-F238E27FC236}">
                  <a16:creationId xmlns:a16="http://schemas.microsoft.com/office/drawing/2014/main" id="{227A9DD7-C055-F542-86F8-1A829C5FB6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360" y="1536780"/>
              <a:ext cx="1775112" cy="1587873"/>
            </a:xfrm>
            <a:prstGeom prst="rect">
              <a:avLst/>
            </a:prstGeom>
          </p:spPr>
        </p:pic>
        <p:sp>
          <p:nvSpPr>
            <p:cNvPr id="27" name="文本框 10">
              <a:extLst>
                <a:ext uri="{FF2B5EF4-FFF2-40B4-BE49-F238E27FC236}">
                  <a16:creationId xmlns:a16="http://schemas.microsoft.com/office/drawing/2014/main" id="{8A671A93-F222-954C-9851-271A18DDF3F4}"/>
                </a:ext>
              </a:extLst>
            </p:cNvPr>
            <p:cNvSpPr txBox="1"/>
            <p:nvPr/>
          </p:nvSpPr>
          <p:spPr>
            <a:xfrm rot="20974553">
              <a:off x="524306" y="1795469"/>
              <a:ext cx="1355014" cy="793366"/>
            </a:xfrm>
            <a:prstGeom prst="rect">
              <a:avLst/>
            </a:prstGeom>
            <a:noFill/>
          </p:spPr>
          <p:txBody>
            <a:bodyPr wrap="square" rtlCol="0">
              <a:spAutoFit/>
            </a:bodyPr>
            <a:lstStyle/>
            <a:p>
              <a:pPr algn="ctr"/>
              <a:r>
                <a:rPr lang="vi-VN" altLang="zh-CN" sz="3400" dirty="0">
                  <a:solidFill>
                    <a:srgbClr val="7E430F"/>
                  </a:solidFill>
                  <a:latin typeface="Times New Roman" panose="02020603050405020304" pitchFamily="18" charset="0"/>
                  <a:ea typeface="微软雅黑 Light" panose="020B0502040204020203" pitchFamily="34" charset="-122"/>
                  <a:cs typeface="Times New Roman" panose="02020603050405020304" pitchFamily="18" charset="0"/>
                </a:rPr>
                <a:t>Đây là lời của người kể chuyện hay lời nhân vật? Vì sao em cho là như vậy?</a:t>
              </a:r>
              <a:endParaRPr lang="zh-CN" altLang="en-US" sz="3400" dirty="0">
                <a:solidFill>
                  <a:srgbClr val="7E430F"/>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spTree>
    <p:extLst>
      <p:ext uri="{BB962C8B-B14F-4D97-AF65-F5344CB8AC3E}">
        <p14:creationId xmlns:p14="http://schemas.microsoft.com/office/powerpoint/2010/main" val="2327255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par>
                          <p:cTn id="14" fill="hold">
                            <p:stCondLst>
                              <p:cond delay="1500"/>
                            </p:stCondLst>
                            <p:childTnLst>
                              <p:par>
                                <p:cTn id="15" presetID="55"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par>
                          <p:cTn id="20" fill="hold">
                            <p:stCondLst>
                              <p:cond delay="2500"/>
                            </p:stCondLst>
                            <p:childTnLst>
                              <p:par>
                                <p:cTn id="21" presetID="37"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900" decel="100000" fill="hold"/>
                                        <p:tgtEl>
                                          <p:spTgt spid="2"/>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74" y="2515473"/>
            <a:ext cx="11730445" cy="2140660"/>
          </a:xfrm>
          <a:prstGeom prst="rect">
            <a:avLst/>
          </a:prstGeom>
        </p:spPr>
      </p:pic>
      <p:sp>
        <p:nvSpPr>
          <p:cNvPr id="26" name="文本框 25"/>
          <p:cNvSpPr txBox="1"/>
          <p:nvPr/>
        </p:nvSpPr>
        <p:spPr>
          <a:xfrm>
            <a:off x="1741716" y="2999708"/>
            <a:ext cx="8245394" cy="707886"/>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srgbClr val="6F3A7D"/>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II.</a:t>
            </a:r>
            <a:r>
              <a:rPr kumimoji="0" lang="en-US" altLang="zh-CN" sz="4000" b="1" i="0" u="none" strike="noStrike" kern="1200" cap="none" spc="300" normalizeH="0" noProof="0" dirty="0">
                <a:ln>
                  <a:noFill/>
                </a:ln>
                <a:solidFill>
                  <a:srgbClr val="6F3A7D"/>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SUY NGẪM VÀ PHẢN HỒI</a:t>
            </a:r>
            <a:endParaRPr kumimoji="0" lang="zh-CN" altLang="en-US" sz="4000" b="1" i="0" u="none" strike="noStrike" kern="1200" cap="none" spc="300" normalizeH="0" baseline="0" noProof="0" dirty="0">
              <a:ln>
                <a:noFill/>
              </a:ln>
              <a:solidFill>
                <a:srgbClr val="6F3A7D"/>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DC5642FC-605B-974A-A64E-98F2D600E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3895" y="1006873"/>
            <a:ext cx="1684210" cy="1752182"/>
          </a:xfrm>
          <a:prstGeom prst="rect">
            <a:avLst/>
          </a:prstGeom>
        </p:spPr>
      </p:pic>
    </p:spTree>
    <p:extLst>
      <p:ext uri="{BB962C8B-B14F-4D97-AF65-F5344CB8AC3E}">
        <p14:creationId xmlns:p14="http://schemas.microsoft.com/office/powerpoint/2010/main" val="2113372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1500"/>
                            </p:stCondLst>
                            <p:childTnLst>
                              <p:par>
                                <p:cTn id="16" presetID="55"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4527" y="2515473"/>
            <a:ext cx="8742947" cy="2140660"/>
          </a:xfrm>
          <a:prstGeom prst="rect">
            <a:avLst/>
          </a:prstGeom>
        </p:spPr>
      </p:pic>
      <p:sp>
        <p:nvSpPr>
          <p:cNvPr id="26" name="文本框 25"/>
          <p:cNvSpPr txBox="1"/>
          <p:nvPr/>
        </p:nvSpPr>
        <p:spPr>
          <a:xfrm>
            <a:off x="2274559" y="2992275"/>
            <a:ext cx="7642881" cy="630942"/>
          </a:xfrm>
          <a:prstGeom prst="rect">
            <a:avLst/>
          </a:prstGeom>
          <a:noFill/>
        </p:spPr>
        <p:txBody>
          <a:bodyPr vert="horz" wrap="square" rtlCol="0">
            <a:spAutoFit/>
          </a:bodyPr>
          <a:lstStyle/>
          <a:p>
            <a:pPr algn="ctr"/>
            <a:r>
              <a:rPr lang="vi-VN" altLang="zh-CN" sz="35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Tìm hiểu về nhân vật</a:t>
            </a:r>
            <a:endParaRPr lang="zh-CN" altLang="en-US" sz="35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DC5642FC-605B-974A-A64E-98F2D600ED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3895" y="1006873"/>
            <a:ext cx="1684210" cy="1752182"/>
          </a:xfrm>
          <a:prstGeom prst="rect">
            <a:avLst/>
          </a:prstGeom>
        </p:spPr>
      </p:pic>
    </p:spTree>
    <p:extLst>
      <p:ext uri="{BB962C8B-B14F-4D97-AF65-F5344CB8AC3E}">
        <p14:creationId xmlns:p14="http://schemas.microsoft.com/office/powerpoint/2010/main" val="9656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1500"/>
                            </p:stCondLst>
                            <p:childTnLst>
                              <p:par>
                                <p:cTn id="16" presetID="55"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529281" y="257176"/>
            <a:ext cx="11133438" cy="6072578"/>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Light" panose="020B0502040204020203" pitchFamily="34" charset="-122"/>
              <a:cs typeface="Times New Roman" panose="02020603050405020304" pitchFamily="18" charset="0"/>
            </a:endParaRPr>
          </a:p>
        </p:txBody>
      </p:sp>
      <p:grpSp>
        <p:nvGrpSpPr>
          <p:cNvPr id="14" name="组合 13"/>
          <p:cNvGrpSpPr/>
          <p:nvPr/>
        </p:nvGrpSpPr>
        <p:grpSpPr>
          <a:xfrm>
            <a:off x="1886906" y="2827535"/>
            <a:ext cx="2411721" cy="3041906"/>
            <a:chOff x="1656283" y="2342932"/>
            <a:chExt cx="2587752" cy="3263934"/>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3" name="对"/>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latin typeface="Times New Roman" panose="02020603050405020304" pitchFamily="18" charset="0"/>
                <a:ea typeface="微软雅黑 Light" panose="020B0502040204020203" pitchFamily="34" charset="-122"/>
                <a:cs typeface="Times New Roman" panose="02020603050405020304" pitchFamily="18" charset="0"/>
              </a:endParaRPr>
            </a:p>
          </p:txBody>
        </p:sp>
      </p:grpSp>
      <p:sp>
        <p:nvSpPr>
          <p:cNvPr id="15" name="圆角矩形 14"/>
          <p:cNvSpPr/>
          <p:nvPr/>
        </p:nvSpPr>
        <p:spPr>
          <a:xfrm rot="16200000">
            <a:off x="1874686" y="891096"/>
            <a:ext cx="1470454" cy="2641638"/>
          </a:xfrm>
          <a:prstGeom prst="roundRect">
            <a:avLst/>
          </a:prstGeom>
          <a:solidFill>
            <a:schemeClr val="bg1"/>
          </a:solidFill>
          <a:ln w="88900" cmpd="sng">
            <a:solidFill>
              <a:srgbClr val="FBB1C7"/>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vi-VN" altLang="zh-CN" sz="3000" dirty="0">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rPr>
              <a:t>THẢO LUẬN NHÓM</a:t>
            </a:r>
            <a:endParaRPr lang="zh-CN" altLang="en-US" sz="3000" dirty="0">
              <a:solidFill>
                <a:srgbClr val="E55174"/>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grpSp>
        <p:nvGrpSpPr>
          <p:cNvPr id="23" name="组合 22"/>
          <p:cNvGrpSpPr/>
          <p:nvPr/>
        </p:nvGrpSpPr>
        <p:grpSpPr>
          <a:xfrm>
            <a:off x="-1747317" y="5452672"/>
            <a:ext cx="19872573" cy="1612991"/>
            <a:chOff x="433457" y="4963193"/>
            <a:chExt cx="15007831" cy="1218136"/>
          </a:xfrm>
        </p:grpSpPr>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r="-61407"/>
            <a:stretch/>
          </p:blipFill>
          <p:spPr>
            <a:xfrm flipV="1">
              <a:off x="5226316" y="4963193"/>
              <a:ext cx="10214972" cy="1218135"/>
            </a:xfrm>
            <a:prstGeom prst="rect">
              <a:avLst/>
            </a:prstGeom>
          </p:spPr>
        </p:pic>
        <p:pic>
          <p:nvPicPr>
            <p:cNvPr id="20" name="图片 19"/>
            <p:cNvPicPr>
              <a:picLocks noChangeAspect="1"/>
            </p:cNvPicPr>
            <p:nvPr/>
          </p:nvPicPr>
          <p:blipFill rotWithShape="1">
            <a:blip r:embed="rId6" cstate="print">
              <a:extLst>
                <a:ext uri="{28A0092B-C50C-407E-A947-70E740481C1C}">
                  <a14:useLocalDpi xmlns:a14="http://schemas.microsoft.com/office/drawing/2010/main" val="0"/>
                </a:ext>
              </a:extLst>
            </a:blip>
            <a:srcRect r="-15241"/>
            <a:stretch/>
          </p:blipFill>
          <p:spPr>
            <a:xfrm>
              <a:off x="433457" y="5311933"/>
              <a:ext cx="6256420" cy="869396"/>
            </a:xfrm>
            <a:prstGeom prst="rect">
              <a:avLst/>
            </a:prstGeom>
          </p:spPr>
        </p:pic>
      </p:grpSp>
      <p:pic>
        <p:nvPicPr>
          <p:cNvPr id="24" name="图片 8">
            <a:extLst>
              <a:ext uri="{FF2B5EF4-FFF2-40B4-BE49-F238E27FC236}">
                <a16:creationId xmlns:a16="http://schemas.microsoft.com/office/drawing/2014/main" id="{639E723E-6FD1-894C-8E8C-7B0859D318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65821" y="1505085"/>
            <a:ext cx="6170103" cy="4708800"/>
          </a:xfrm>
          <a:prstGeom prst="rect">
            <a:avLst/>
          </a:prstGeom>
        </p:spPr>
      </p:pic>
      <p:sp>
        <p:nvSpPr>
          <p:cNvPr id="25" name="文本框 10">
            <a:extLst>
              <a:ext uri="{FF2B5EF4-FFF2-40B4-BE49-F238E27FC236}">
                <a16:creationId xmlns:a16="http://schemas.microsoft.com/office/drawing/2014/main" id="{DEF0653E-EC3D-E94E-8A6C-12BC5C2B0D2C}"/>
              </a:ext>
            </a:extLst>
          </p:cNvPr>
          <p:cNvSpPr txBox="1"/>
          <p:nvPr/>
        </p:nvSpPr>
        <p:spPr>
          <a:xfrm flipH="1">
            <a:off x="5638375" y="2190710"/>
            <a:ext cx="4666719" cy="2708434"/>
          </a:xfrm>
          <a:prstGeom prst="rect">
            <a:avLst/>
          </a:prstGeom>
          <a:noFill/>
        </p:spPr>
        <p:txBody>
          <a:bodyPr wrap="square" rtlCol="0">
            <a:spAutoFit/>
          </a:bodyPr>
          <a:lstStyle/>
          <a:p>
            <a:pPr algn="ctr"/>
            <a:r>
              <a:rPr lang="vi-VN" altLang="zh-CN" sz="3400" dirty="0">
                <a:solidFill>
                  <a:srgbClr val="7E430F"/>
                </a:solidFill>
                <a:latin typeface="Times New Roman" panose="02020603050405020304" pitchFamily="18" charset="0"/>
                <a:ea typeface="微软雅黑 Light" panose="020B0502040204020203" pitchFamily="34" charset="-122"/>
                <a:cs typeface="Times New Roman" panose="02020603050405020304" pitchFamily="18" charset="0"/>
              </a:rPr>
              <a:t>Truyện “Em bé thông minh” kể về kiểu nhân vật nào trong truyện cổ tích? Căn cứ vào đâu em cho rằng như vậy?</a:t>
            </a:r>
            <a:endParaRPr lang="zh-CN" altLang="en-US" sz="3400" dirty="0">
              <a:solidFill>
                <a:srgbClr val="7E430F"/>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5" name="文本框 25">
            <a:extLst>
              <a:ext uri="{FF2B5EF4-FFF2-40B4-BE49-F238E27FC236}">
                <a16:creationId xmlns:a16="http://schemas.microsoft.com/office/drawing/2014/main" id="{343ACDB7-EFEA-A58E-FE0C-D7E577DD8331}"/>
              </a:ext>
            </a:extLst>
          </p:cNvPr>
          <p:cNvSpPr txBox="1"/>
          <p:nvPr/>
        </p:nvSpPr>
        <p:spPr>
          <a:xfrm>
            <a:off x="3493043" y="879757"/>
            <a:ext cx="7642881" cy="630942"/>
          </a:xfrm>
          <a:prstGeom prst="rect">
            <a:avLst/>
          </a:prstGeom>
          <a:noFill/>
        </p:spPr>
        <p:txBody>
          <a:bodyPr vert="horz" wrap="square" rtlCol="0">
            <a:spAutoFit/>
          </a:bodyPr>
          <a:lstStyle/>
          <a:p>
            <a:pPr algn="ctr"/>
            <a:r>
              <a:rPr lang="vi-VN" altLang="zh-CN" sz="35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Tìm hiểu về nhân vật</a:t>
            </a:r>
            <a:endParaRPr lang="zh-CN" altLang="en-US" sz="35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6" name="文本框 25">
            <a:extLst>
              <a:ext uri="{FF2B5EF4-FFF2-40B4-BE49-F238E27FC236}">
                <a16:creationId xmlns:a16="http://schemas.microsoft.com/office/drawing/2014/main" id="{D79A1118-EEBE-8C1B-6252-2795C9AC035E}"/>
              </a:ext>
            </a:extLst>
          </p:cNvPr>
          <p:cNvSpPr txBox="1"/>
          <p:nvPr/>
        </p:nvSpPr>
        <p:spPr>
          <a:xfrm>
            <a:off x="773742" y="243671"/>
            <a:ext cx="8245394" cy="707886"/>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srgbClr val="6F3A7D"/>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II.</a:t>
            </a:r>
            <a:r>
              <a:rPr kumimoji="0" lang="en-US" altLang="zh-CN" sz="4000" b="1" i="0" u="none" strike="noStrike" kern="1200" cap="none" spc="300" normalizeH="0" noProof="0" dirty="0">
                <a:ln>
                  <a:noFill/>
                </a:ln>
                <a:solidFill>
                  <a:srgbClr val="6F3A7D"/>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000" b="1" spc="300" dirty="0">
                <a:solidFill>
                  <a:srgbClr val="6F3A7D"/>
                </a:solidFill>
                <a:latin typeface="Times New Roman" panose="02020603050405020304" pitchFamily="18" charset="0"/>
                <a:ea typeface="微软雅黑 Light" panose="020B0502040204020203" pitchFamily="34" charset="-122"/>
                <a:cs typeface="Times New Roman" panose="02020603050405020304" pitchFamily="18" charset="0"/>
              </a:rPr>
              <a:t>SUY NGẪM VÀ PHẢN HỒI</a:t>
            </a:r>
            <a:endParaRPr kumimoji="0" lang="zh-CN" altLang="en-US" sz="4000" b="1" i="0" u="none" strike="noStrike" kern="1200" cap="none" spc="300" normalizeH="0" baseline="0" noProof="0" dirty="0">
              <a:ln>
                <a:noFill/>
              </a:ln>
              <a:solidFill>
                <a:srgbClr val="6F3A7D"/>
              </a:solidFill>
              <a:effectLst/>
              <a:uLnTx/>
              <a:uFillTx/>
              <a:latin typeface="Times New Roman" panose="02020603050405020304" pitchFamily="18" charset="0"/>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464468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3"/>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500"/>
                                        <p:tgtEl>
                                          <p:spTgt spid="18"/>
                                        </p:tgtEl>
                                      </p:cBhvr>
                                    </p:animEffect>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900" decel="100000" fill="hold"/>
                                        <p:tgtEl>
                                          <p:spTgt spid="1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5"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strVal val="#ppt_w*0.70"/>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Effect transition="in" filter="fade">
                                      <p:cBhvr>
                                        <p:cTn id="25" dur="1000"/>
                                        <p:tgtEl>
                                          <p:spTgt spid="15"/>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854</Words>
  <Application>Microsoft Office PowerPoint</Application>
  <PresentationFormat>Widescreen</PresentationFormat>
  <Paragraphs>112</Paragraphs>
  <Slides>24</Slides>
  <Notes>24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Arial</vt:lpstr>
      <vt:lpstr>#9Slide04 Chonburi</vt:lpstr>
      <vt:lpstr>微软雅黑 Light</vt:lpstr>
      <vt:lpstr>Times New Roman</vt:lpstr>
      <vt:lpstr>Calibri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ppt045食品安全</dc:title>
  <dc:creator/>
  <cp:lastModifiedBy/>
  <cp:revision>1</cp:revision>
  <dcterms:created xsi:type="dcterms:W3CDTF">2017-04-12T11:07:27Z</dcterms:created>
  <dcterms:modified xsi:type="dcterms:W3CDTF">2024-08-01T07:59:21Z</dcterms:modified>
</cp:coreProperties>
</file>