
<file path=[Content_Types].xml><?xml version="1.0" encoding="utf-8"?>
<Types xmlns="http://schemas.openxmlformats.org/package/2006/content-types">
  <Default Extension="png" ContentType="image/png"/>
  <Default Extension="jpeg" ContentType="image/jpeg"/>
  <Default Extension="wmf" ContentType="image/x-wmf"/>
  <Default Extension="webp" ContentType="image/webp"/>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3"/>
  </p:notesMasterIdLst>
  <p:sldIdLst>
    <p:sldId id="257" r:id="rId3"/>
    <p:sldId id="279" r:id="rId4"/>
    <p:sldId id="11088881" r:id="rId5"/>
    <p:sldId id="259" r:id="rId6"/>
    <p:sldId id="11088883" r:id="rId7"/>
    <p:sldId id="11088882" r:id="rId8"/>
    <p:sldId id="11088884" r:id="rId9"/>
    <p:sldId id="11088889" r:id="rId10"/>
    <p:sldId id="11088885" r:id="rId11"/>
    <p:sldId id="11088896" r:id="rId12"/>
    <p:sldId id="11088898" r:id="rId13"/>
    <p:sldId id="11088897" r:id="rId14"/>
    <p:sldId id="11088890" r:id="rId15"/>
    <p:sldId id="11088891" r:id="rId16"/>
    <p:sldId id="11088904" r:id="rId17"/>
    <p:sldId id="11088901" r:id="rId18"/>
    <p:sldId id="11088892" r:id="rId19"/>
    <p:sldId id="11088902" r:id="rId20"/>
    <p:sldId id="11088903" r:id="rId21"/>
    <p:sldId id="11088906" r:id="rId22"/>
    <p:sldId id="11088913" r:id="rId23"/>
    <p:sldId id="11088905" r:id="rId24"/>
    <p:sldId id="11088914" r:id="rId25"/>
    <p:sldId id="7599" r:id="rId26"/>
    <p:sldId id="11088907" r:id="rId27"/>
    <p:sldId id="11088916" r:id="rId28"/>
    <p:sldId id="11088915" r:id="rId29"/>
    <p:sldId id="11088917" r:id="rId30"/>
    <p:sldId id="424" r:id="rId31"/>
    <p:sldId id="7600"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CC99"/>
    <a:srgbClr val="00CC00"/>
    <a:srgbClr val="008000"/>
    <a:srgbClr val="3366FF"/>
    <a:srgbClr val="CC00FF"/>
    <a:srgbClr val="9900FF"/>
    <a:srgbClr val="FFFFCC"/>
    <a:srgbClr val="FFFF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autoAdjust="0"/>
    <p:restoredTop sz="94660"/>
  </p:normalViewPr>
  <p:slideViewPr>
    <p:cSldViewPr snapToGrid="0" showGuides="1">
      <p:cViewPr varScale="1">
        <p:scale>
          <a:sx n="71" d="100"/>
          <a:sy n="71" d="100"/>
        </p:scale>
        <p:origin x="300" y="7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88D6A-EE53-4F43-B83B-7B5083AC0DC8}" type="datetimeFigureOut">
              <a:rPr lang="zh-CN" altLang="en-US" smtClean="0"/>
              <a:t>2025/10/13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F99F9-F69F-46DA-A0C9-3A39E9E063CF}" type="slidenum">
              <a:rPr lang="zh-CN" altLang="en-US" smtClean="0"/>
              <a:t>‹#›</a:t>
            </a:fld>
            <a:endParaRPr lang="zh-CN" altLang="en-US"/>
          </a:p>
        </p:txBody>
      </p:sp>
    </p:spTree>
    <p:extLst>
      <p:ext uri="{BB962C8B-B14F-4D97-AF65-F5344CB8AC3E}">
        <p14:creationId xmlns:p14="http://schemas.microsoft.com/office/powerpoint/2010/main" val="139723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t>24</a:t>
            </a:fld>
            <a:endParaRPr lang="zh-CN" altLang="en-US"/>
          </a:p>
        </p:txBody>
      </p:sp>
    </p:spTree>
    <p:extLst>
      <p:ext uri="{BB962C8B-B14F-4D97-AF65-F5344CB8AC3E}">
        <p14:creationId xmlns:p14="http://schemas.microsoft.com/office/powerpoint/2010/main" val="226673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50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B4E2F7-1C04-4F47-A0DF-73FB871E6ABD}" type="slidenum">
              <a:rPr lang="zh-CN" altLang="en-US" smtClean="0"/>
              <a:t>30</a:t>
            </a:fld>
            <a:endParaRPr lang="zh-CN" altLang="en-US"/>
          </a:p>
        </p:txBody>
      </p:sp>
    </p:spTree>
    <p:extLst>
      <p:ext uri="{BB962C8B-B14F-4D97-AF65-F5344CB8AC3E}">
        <p14:creationId xmlns:p14="http://schemas.microsoft.com/office/powerpoint/2010/main" val="400657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p:txBody>
          <a:bodyPr/>
          <a:lstStyle/>
          <a:p>
            <a:fld id="{0DA2CC75-8280-4D50-8556-C2874ADEF926}" type="datetimeFigureOut">
              <a:rPr lang="zh-CN" altLang="en-US" smtClean="0"/>
              <a:t>2025/10/13</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1645938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49387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888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3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p:txBody>
          <a:bodyPr/>
          <a:lstStyle/>
          <a:p>
            <a:fld id="{0DA2CC75-8280-4D50-8556-C2874ADEF926}" type="datetimeFigureOut">
              <a:rPr lang="zh-CN" altLang="en-US" smtClean="0"/>
              <a:t>2025/10/13</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0689107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2025/10/13</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1817217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2025/10/13</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16281169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2025/10/13</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
        <p:nvSpPr>
          <p:cNvPr id="7" name="TextBox 6"/>
          <p:cNvSpPr txBox="1"/>
          <p:nvPr userDrawn="1"/>
        </p:nvSpPr>
        <p:spPr>
          <a:xfrm>
            <a:off x="354677"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512399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2025/10/13</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11353171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2025/10/13</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42676918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2025/10/13</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2440350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2460E7-21D4-4B1D-BE1A-9B15CACEC67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52BA6-C2A8-4696-BB7F-EF38390A9C8B}" type="slidenum">
              <a:rPr lang="en-US" smtClean="0"/>
              <a:t>‹#›</a:t>
            </a:fld>
            <a:endParaRPr lang="en-US"/>
          </a:p>
        </p:txBody>
      </p:sp>
    </p:spTree>
    <p:extLst>
      <p:ext uri="{BB962C8B-B14F-4D97-AF65-F5344CB8AC3E}">
        <p14:creationId xmlns:p14="http://schemas.microsoft.com/office/powerpoint/2010/main" val="168201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29047F-5DE1-40DA-AC24-00876ED9E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52D65A70-6F68-4B83-92A0-6D80F28C95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7F1EB68C-B904-4D82-949D-22E3B851D4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0DA2CC75-8280-4D50-8556-C2874ADEF926}" type="datetimeFigureOut">
              <a:rPr lang="zh-CN" altLang="en-US" smtClean="0"/>
              <a:pPr/>
              <a:t>2025/10/13</a:t>
            </a:fld>
            <a:endParaRPr lang="zh-CN" altLang="en-US" dirty="0"/>
          </a:p>
        </p:txBody>
      </p:sp>
      <p:sp>
        <p:nvSpPr>
          <p:cNvPr id="5" name="页脚占位符 4">
            <a:extLst>
              <a:ext uri="{FF2B5EF4-FFF2-40B4-BE49-F238E27FC236}">
                <a16:creationId xmlns:a16="http://schemas.microsoft.com/office/drawing/2014/main" id="{836AE24F-59F4-4360-AE82-7A8125C36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panose="02020400000000000000" pitchFamily="18" charset="-122"/>
                <a:ea typeface="思源宋体 CN" panose="02020400000000000000"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D8A32B3F-6528-4220-A583-FE0D75546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6E190E77-D57C-49F8-ADC2-FB99C50EBC2E}" type="slidenum">
              <a:rPr lang="zh-CN" altLang="en-US" smtClean="0"/>
              <a:pPr/>
              <a:t>‹#›</a:t>
            </a:fld>
            <a:endParaRPr lang="zh-CN" altLang="en-US" dirty="0"/>
          </a:p>
        </p:txBody>
      </p:sp>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Tree>
    <p:extLst>
      <p:ext uri="{BB962C8B-B14F-4D97-AF65-F5344CB8AC3E}">
        <p14:creationId xmlns:p14="http://schemas.microsoft.com/office/powerpoint/2010/main" val="2095460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3" r:id="rId9"/>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panose="02020400000000000000" pitchFamily="18" charset="-122"/>
          <a:ea typeface="思源宋体 CN" panose="020204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panose="02020400000000000000" pitchFamily="18" charset="-122"/>
          <a:ea typeface="思源宋体 CN" panose="020204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panose="02020400000000000000" pitchFamily="18" charset="-122"/>
          <a:ea typeface="思源宋体 CN" panose="020204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7805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webp"/></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09;p15">
            <a:extLst>
              <a:ext uri="{FF2B5EF4-FFF2-40B4-BE49-F238E27FC236}">
                <a16:creationId xmlns:a16="http://schemas.microsoft.com/office/drawing/2014/main" id="{F89EC9B3-003A-46BC-906A-005B38D5473D}"/>
              </a:ext>
            </a:extLst>
          </p:cNvPr>
          <p:cNvSpPr txBox="1">
            <a:spLocks/>
          </p:cNvSpPr>
          <p:nvPr/>
        </p:nvSpPr>
        <p:spPr>
          <a:xfrm>
            <a:off x="2680446" y="3532414"/>
            <a:ext cx="7498977" cy="1229347"/>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a:lstStyle>
          <a:p>
            <a:pPr algn="ctr"/>
            <a:r>
              <a:rPr lang="vi-VN" sz="9600" b="1">
                <a:solidFill>
                  <a:srgbClr val="FF0000"/>
                </a:solidFill>
                <a:latin typeface="Times New Roman" panose="02020603050405020304" pitchFamily="18" charset="0"/>
                <a:cs typeface="Times New Roman" panose="02020603050405020304" pitchFamily="18" charset="0"/>
              </a:rPr>
              <a:t>OXYGEN</a:t>
            </a:r>
            <a:endParaRPr lang="vi-VN" sz="96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4A45E9B-BED6-42EB-9C3F-0A406E782490}"/>
              </a:ext>
            </a:extLst>
          </p:cNvPr>
          <p:cNvPicPr>
            <a:picLocks noChangeAspect="1"/>
          </p:cNvPicPr>
          <p:nvPr/>
        </p:nvPicPr>
        <p:blipFill>
          <a:blip r:embed="rId2"/>
          <a:stretch>
            <a:fillRect/>
          </a:stretch>
        </p:blipFill>
        <p:spPr>
          <a:xfrm>
            <a:off x="0" y="2468593"/>
            <a:ext cx="1909482" cy="2289007"/>
          </a:xfrm>
          <a:prstGeom prst="rect">
            <a:avLst/>
          </a:prstGeom>
        </p:spPr>
      </p:pic>
      <p:pic>
        <p:nvPicPr>
          <p:cNvPr id="20" name="Picture 19">
            <a:extLst>
              <a:ext uri="{FF2B5EF4-FFF2-40B4-BE49-F238E27FC236}">
                <a16:creationId xmlns:a16="http://schemas.microsoft.com/office/drawing/2014/main" id="{574674B2-488F-427B-845B-154111714E6C}"/>
              </a:ext>
            </a:extLst>
          </p:cNvPr>
          <p:cNvPicPr>
            <a:picLocks noChangeAspect="1"/>
          </p:cNvPicPr>
          <p:nvPr/>
        </p:nvPicPr>
        <p:blipFill>
          <a:blip r:embed="rId3"/>
          <a:stretch>
            <a:fillRect/>
          </a:stretch>
        </p:blipFill>
        <p:spPr>
          <a:xfrm>
            <a:off x="-1582" y="-5666"/>
            <a:ext cx="12193582" cy="2474259"/>
          </a:xfrm>
          <a:prstGeom prst="rect">
            <a:avLst/>
          </a:prstGeom>
        </p:spPr>
      </p:pic>
      <p:pic>
        <p:nvPicPr>
          <p:cNvPr id="5" name="Picture 4">
            <a:extLst>
              <a:ext uri="{FF2B5EF4-FFF2-40B4-BE49-F238E27FC236}">
                <a16:creationId xmlns:a16="http://schemas.microsoft.com/office/drawing/2014/main" id="{4667316A-0818-4C64-8EE5-C65AA3446DA4}"/>
              </a:ext>
            </a:extLst>
          </p:cNvPr>
          <p:cNvPicPr>
            <a:picLocks noChangeAspect="1"/>
          </p:cNvPicPr>
          <p:nvPr/>
        </p:nvPicPr>
        <p:blipFill>
          <a:blip r:embed="rId4">
            <a:clrChange>
              <a:clrFrom>
                <a:srgbClr val="FFFFFF"/>
              </a:clrFrom>
              <a:clrTo>
                <a:srgbClr val="FFFFFF">
                  <a:alpha val="0"/>
                </a:srgbClr>
              </a:clrTo>
            </a:clrChange>
          </a:blip>
          <a:srcRect l="24850" t="27472" r="10248" b="62137"/>
          <a:stretch>
            <a:fillRect/>
          </a:stretch>
        </p:blipFill>
        <p:spPr>
          <a:xfrm>
            <a:off x="1052674" y="4591685"/>
            <a:ext cx="10085070" cy="2266315"/>
          </a:xfrm>
          <a:prstGeom prst="rect">
            <a:avLst/>
          </a:prstGeom>
          <a:noFill/>
          <a:ln w="9525">
            <a:noFill/>
          </a:ln>
        </p:spPr>
      </p:pic>
    </p:spTree>
    <p:extLst>
      <p:ext uri="{BB962C8B-B14F-4D97-AF65-F5344CB8AC3E}">
        <p14:creationId xmlns:p14="http://schemas.microsoft.com/office/powerpoint/2010/main" val="238681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CAA98711-6966-4AC3-AC83-94C54BBBCC96}"/>
              </a:ext>
            </a:extLst>
          </p:cNvPr>
          <p:cNvSpPr txBox="1"/>
          <p:nvPr/>
        </p:nvSpPr>
        <p:spPr>
          <a:xfrm>
            <a:off x="177086" y="3995678"/>
            <a:ext cx="11795839" cy="2308324"/>
          </a:xfrm>
          <a:prstGeom prst="rect">
            <a:avLst/>
          </a:prstGeom>
          <a:noFill/>
        </p:spPr>
        <p:txBody>
          <a:bodyPr wrap="square" rtlCol="0">
            <a:spAutoFit/>
          </a:bodyPr>
          <a:lstStyle/>
          <a:p>
            <a:pPr algn="just"/>
            <a:r>
              <a:rPr lang="vi-VN" altLang="zh-CN" sz="3600" dirty="0">
                <a:solidFill>
                  <a:srgbClr val="3333FF"/>
                </a:solidFill>
                <a:latin typeface="Times New Roman" panose="02020603050405020304" pitchFamily="18" charset="0"/>
                <a:ea typeface="汉标中黑体" panose="02010601030101010101" charset="-122"/>
                <a:cs typeface="Times New Roman" panose="02020603050405020304" pitchFamily="18" charset="0"/>
                <a:sym typeface="+mn-lt"/>
              </a:rPr>
              <a:t>     Những </a:t>
            </a:r>
            <a:r>
              <a:rPr lang="vi-VN" altLang="zh-CN" sz="3600" dirty="0" smtClean="0">
                <a:solidFill>
                  <a:srgbClr val="3333FF"/>
                </a:solidFill>
                <a:latin typeface="Times New Roman" panose="02020603050405020304" pitchFamily="18" charset="0"/>
                <a:ea typeface="汉标中黑体" panose="02010601030101010101" charset="-122"/>
                <a:cs typeface="Times New Roman" panose="02020603050405020304" pitchFamily="18" charset="0"/>
                <a:sym typeface="+mn-lt"/>
              </a:rPr>
              <a:t>bệnh </a:t>
            </a:r>
            <a:r>
              <a:rPr lang="vi-VN" altLang="zh-CN" sz="3600" dirty="0">
                <a:solidFill>
                  <a:srgbClr val="3333FF"/>
                </a:solidFill>
                <a:latin typeface="Times New Roman" panose="02020603050405020304" pitchFamily="18" charset="0"/>
                <a:ea typeface="汉标中黑体" panose="02010601030101010101" charset="-122"/>
                <a:cs typeface="Times New Roman" panose="02020603050405020304" pitchFamily="18" charset="0"/>
                <a:sym typeface="+mn-lt"/>
              </a:rPr>
              <a:t>nhân </a:t>
            </a:r>
            <a:r>
              <a:rPr lang="en-US" altLang="zh-CN" sz="3600" dirty="0" smtClean="0">
                <a:solidFill>
                  <a:srgbClr val="3333FF"/>
                </a:solidFill>
                <a:latin typeface="Times New Roman" panose="02020603050405020304" pitchFamily="18" charset="0"/>
                <a:ea typeface="汉标中黑体" panose="02010601030101010101" charset="-122"/>
                <a:cs typeface="Times New Roman" panose="02020603050405020304" pitchFamily="18" charset="0"/>
                <a:sym typeface="+mn-lt"/>
              </a:rPr>
              <a:t>mắc</a:t>
            </a:r>
            <a:r>
              <a:rPr lang="vi-VN" altLang="zh-CN" sz="3600" dirty="0" smtClean="0">
                <a:solidFill>
                  <a:srgbClr val="3333FF"/>
                </a:solidFill>
                <a:latin typeface="Times New Roman" panose="02020603050405020304" pitchFamily="18" charset="0"/>
                <a:ea typeface="汉标中黑体" panose="02010601030101010101" charset="-122"/>
                <a:cs typeface="Times New Roman" panose="02020603050405020304" pitchFamily="18" charset="0"/>
                <a:sym typeface="+mn-lt"/>
              </a:rPr>
              <a:t> </a:t>
            </a:r>
            <a:r>
              <a:rPr lang="vi-VN" altLang="zh-CN" sz="3600" dirty="0">
                <a:solidFill>
                  <a:srgbClr val="3333FF"/>
                </a:solidFill>
                <a:latin typeface="Times New Roman" panose="02020603050405020304" pitchFamily="18" charset="0"/>
                <a:ea typeface="汉标中黑体" panose="02010601030101010101" charset="-122"/>
                <a:cs typeface="Times New Roman" panose="02020603050405020304" pitchFamily="18" charset="0"/>
                <a:sym typeface="+mn-lt"/>
              </a:rPr>
              <a:t>các triệu chứng suy hô hấp, ngạt thở, bệnh tim, chứng rối loạn thở.</a:t>
            </a:r>
          </a:p>
          <a:p>
            <a:pPr algn="just"/>
            <a:r>
              <a:rPr lang="vi-VN" sz="3600" dirty="0">
                <a:solidFill>
                  <a:srgbClr val="3333FF"/>
                </a:solidFill>
                <a:latin typeface="Times New Roman" panose="02020603050405020304" pitchFamily="18" charset="0"/>
                <a:cs typeface="Times New Roman" panose="02020603050405020304" pitchFamily="18" charset="0"/>
              </a:rPr>
              <a:t>     Ngoài ra, các bác sĩ cho bệnh nhân thở oxygen khi bị ngộ độc khí CO và khi gây mê thực hiện phẫu thuật.</a:t>
            </a:r>
            <a:endParaRPr lang="en-US" sz="3600" dirty="0">
              <a:solidFill>
                <a:srgbClr val="3333FF"/>
              </a:solidFill>
              <a:latin typeface="Times New Roman" panose="02020603050405020304" pitchFamily="18" charset="0"/>
              <a:cs typeface="Times New Roman" panose="02020603050405020304" pitchFamily="18" charset="0"/>
            </a:endParaRPr>
          </a:p>
        </p:txBody>
      </p:sp>
      <p:sp>
        <p:nvSpPr>
          <p:cNvPr id="7" name="矩形 19">
            <a:extLst>
              <a:ext uri="{FF2B5EF4-FFF2-40B4-BE49-F238E27FC236}">
                <a16:creationId xmlns:a16="http://schemas.microsoft.com/office/drawing/2014/main" id="{56BF621B-098A-482C-8FF4-FDB875323217}"/>
              </a:ext>
            </a:extLst>
          </p:cNvPr>
          <p:cNvSpPr/>
          <p:nvPr/>
        </p:nvSpPr>
        <p:spPr>
          <a:xfrm>
            <a:off x="6505577" y="1581873"/>
            <a:ext cx="5467348" cy="2308316"/>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5. Em hãy tìm hiểu và cho biết những bệnh nhân nào phải sử dụng bình khí oxygen để thở</a:t>
            </a:r>
            <a:r>
              <a:rPr lang="en-US" sz="360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77E48127-BBC0-4C79-AE88-5898B0728D6D}"/>
              </a:ext>
            </a:extLst>
          </p:cNvPr>
          <p:cNvPicPr/>
          <p:nvPr/>
        </p:nvPicPr>
        <p:blipFill>
          <a:blip r:embed="rId3"/>
          <a:stretch>
            <a:fillRect/>
          </a:stretch>
        </p:blipFill>
        <p:spPr>
          <a:xfrm>
            <a:off x="5822051" y="1529381"/>
            <a:ext cx="683526" cy="735837"/>
          </a:xfrm>
          <a:prstGeom prst="rect">
            <a:avLst/>
          </a:prstGeom>
        </p:spPr>
      </p:pic>
      <p:pic>
        <p:nvPicPr>
          <p:cNvPr id="9" name="Picture 8">
            <a:extLst>
              <a:ext uri="{FF2B5EF4-FFF2-40B4-BE49-F238E27FC236}">
                <a16:creationId xmlns:a16="http://schemas.microsoft.com/office/drawing/2014/main" id="{8D7F70EA-401E-4282-955F-593A64F51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4" y="1114126"/>
            <a:ext cx="5634311" cy="3066600"/>
          </a:xfrm>
          <a:prstGeom prst="rect">
            <a:avLst/>
          </a:prstGeom>
        </p:spPr>
      </p:pic>
    </p:spTree>
    <p:extLst>
      <p:ext uri="{BB962C8B-B14F-4D97-AF65-F5344CB8AC3E}">
        <p14:creationId xmlns:p14="http://schemas.microsoft.com/office/powerpoint/2010/main" val="150565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10" name="TextBox 9">
            <a:extLst>
              <a:ext uri="{FF2B5EF4-FFF2-40B4-BE49-F238E27FC236}">
                <a16:creationId xmlns:a16="http://schemas.microsoft.com/office/drawing/2014/main" id="{FFB1C528-022F-495C-941E-206DD49216D1}"/>
              </a:ext>
            </a:extLst>
          </p:cNvPr>
          <p:cNvSpPr txBox="1"/>
          <p:nvPr/>
        </p:nvSpPr>
        <p:spPr>
          <a:xfrm>
            <a:off x="177086" y="1720840"/>
            <a:ext cx="5918914" cy="3970318"/>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C</a:t>
            </a:r>
            <a:r>
              <a:rPr lang="en-US" sz="3600">
                <a:solidFill>
                  <a:srgbClr val="3333FF"/>
                </a:solidFill>
                <a:latin typeface="Times New Roman" panose="02020603050405020304" pitchFamily="18" charset="0"/>
                <a:cs typeface="Times New Roman" panose="02020603050405020304" pitchFamily="18" charset="0"/>
              </a:rPr>
              <a:t>ovid 19 là dịch bệnh gây viêm phổi cấp. Bệnh sẽ trở nặng gây nguy hiểm nếu bệnh nhân không có đủ khí oxygen để hô hấp. Bởi vậy sẽ cần tới những bình cung cấp khí oxygen.</a:t>
            </a:r>
            <a:endParaRPr lang="en-US" sz="3600">
              <a:solidFill>
                <a:srgbClr val="3333FF"/>
              </a:solidFill>
            </a:endParaRPr>
          </a:p>
        </p:txBody>
      </p:sp>
      <p:pic>
        <p:nvPicPr>
          <p:cNvPr id="13" name="Picture 12">
            <a:extLst>
              <a:ext uri="{FF2B5EF4-FFF2-40B4-BE49-F238E27FC236}">
                <a16:creationId xmlns:a16="http://schemas.microsoft.com/office/drawing/2014/main" id="{02131521-F96B-464C-998E-C48FAB548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686" y="1305770"/>
            <a:ext cx="5866228" cy="5078437"/>
          </a:xfrm>
          <a:prstGeom prst="rect">
            <a:avLst/>
          </a:prstGeom>
        </p:spPr>
      </p:pic>
    </p:spTree>
    <p:extLst>
      <p:ext uri="{BB962C8B-B14F-4D97-AF65-F5344CB8AC3E}">
        <p14:creationId xmlns:p14="http://schemas.microsoft.com/office/powerpoint/2010/main" val="86832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pic>
        <p:nvPicPr>
          <p:cNvPr id="14" name="Picture 13">
            <a:extLst>
              <a:ext uri="{FF2B5EF4-FFF2-40B4-BE49-F238E27FC236}">
                <a16:creationId xmlns:a16="http://schemas.microsoft.com/office/drawing/2014/main" id="{04E08F5A-2635-4A27-9F54-C7555DA4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5876"/>
            <a:ext cx="5804614" cy="4917870"/>
          </a:xfrm>
          <a:prstGeom prst="rect">
            <a:avLst/>
          </a:prstGeom>
        </p:spPr>
      </p:pic>
      <p:sp>
        <p:nvSpPr>
          <p:cNvPr id="15" name="TextBox 14">
            <a:extLst>
              <a:ext uri="{FF2B5EF4-FFF2-40B4-BE49-F238E27FC236}">
                <a16:creationId xmlns:a16="http://schemas.microsoft.com/office/drawing/2014/main" id="{11D62A53-5795-41A7-9B4B-134D851591F4}"/>
              </a:ext>
            </a:extLst>
          </p:cNvPr>
          <p:cNvSpPr txBox="1"/>
          <p:nvPr/>
        </p:nvSpPr>
        <p:spPr>
          <a:xfrm>
            <a:off x="291386" y="1997839"/>
            <a:ext cx="5537914" cy="2862322"/>
          </a:xfrm>
          <a:prstGeom prst="rect">
            <a:avLst/>
          </a:prstGeom>
          <a:noFill/>
        </p:spPr>
        <p:txBody>
          <a:bodyPr wrap="square" rtlCol="0">
            <a:spAutoFit/>
          </a:bodyPr>
          <a:lstStyle/>
          <a:p>
            <a:pPr algn="just"/>
            <a:r>
              <a:rPr lang="vi-VN"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Trong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giai</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đoạn</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dịch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bệnh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nhiều</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bình</a:t>
            </a:r>
            <a:r>
              <a:rPr lang="en-US" sz="3600" dirty="0">
                <a:solidFill>
                  <a:srgbClr val="3333FF"/>
                </a:solidFill>
                <a:latin typeface="Times New Roman" panose="02020603050405020304" pitchFamily="18" charset="0"/>
                <a:cs typeface="Times New Roman" panose="02020603050405020304" pitchFamily="18" charset="0"/>
              </a:rPr>
              <a:t> oxygen </a:t>
            </a:r>
            <a:r>
              <a:rPr lang="en-US" sz="3600" dirty="0" err="1">
                <a:solidFill>
                  <a:srgbClr val="3333FF"/>
                </a:solidFill>
                <a:latin typeface="Times New Roman" panose="02020603050405020304" pitchFamily="18" charset="0"/>
                <a:cs typeface="Times New Roman" panose="02020603050405020304" pitchFamily="18" charset="0"/>
              </a:rPr>
              <a:t>được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ủng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hộ</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nhiều</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atm</a:t>
            </a:r>
            <a:r>
              <a:rPr lang="en-US" sz="3600" dirty="0">
                <a:solidFill>
                  <a:srgbClr val="3333FF"/>
                </a:solidFill>
                <a:latin typeface="Times New Roman" panose="02020603050405020304" pitchFamily="18" charset="0"/>
                <a:cs typeface="Times New Roman" panose="02020603050405020304" pitchFamily="18" charset="0"/>
              </a:rPr>
              <a:t> oxygen </a:t>
            </a:r>
            <a:r>
              <a:rPr lang="en-US" sz="3600" dirty="0" err="1">
                <a:solidFill>
                  <a:srgbClr val="3333FF"/>
                </a:solidFill>
                <a:latin typeface="Times New Roman" panose="02020603050405020304" pitchFamily="18" charset="0"/>
                <a:cs typeface="Times New Roman" panose="02020603050405020304" pitchFamily="18" charset="0"/>
              </a:rPr>
              <a:t>được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hình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thành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để</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chung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sức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đẩy</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lùi</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dịch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bệnh</a:t>
            </a:r>
            <a:r>
              <a:rPr lang="en-US" sz="3600" dirty="0">
                <a:solidFill>
                  <a:srgbClr val="3333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446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5" name="矩形 19">
            <a:extLst>
              <a:ext uri="{FF2B5EF4-FFF2-40B4-BE49-F238E27FC236}">
                <a16:creationId xmlns:a16="http://schemas.microsoft.com/office/drawing/2014/main" id="{E6C5A64F-0993-4AF4-9547-6684C4C5E221}"/>
              </a:ext>
            </a:extLst>
          </p:cNvPr>
          <p:cNvSpPr/>
          <p:nvPr/>
        </p:nvSpPr>
        <p:spPr>
          <a:xfrm>
            <a:off x="1021196" y="1144662"/>
            <a:ext cx="10993718" cy="1200321"/>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6. </a:t>
            </a:r>
            <a:r>
              <a:rPr lang="en-US" sz="3600">
                <a:latin typeface="Times New Roman" panose="02020603050405020304" pitchFamily="18" charset="0"/>
                <a:cs typeface="Times New Roman" panose="02020603050405020304" pitchFamily="18" charset="0"/>
              </a:rPr>
              <a:t>Bình</a:t>
            </a:r>
            <a:r>
              <a:rPr lang="vi-VN" sz="3600">
                <a:latin typeface="Times New Roman" panose="02020603050405020304" pitchFamily="18" charset="0"/>
                <a:cs typeface="Times New Roman" panose="02020603050405020304" pitchFamily="18" charset="0"/>
              </a:rPr>
              <a:t> khí</a:t>
            </a:r>
            <a:r>
              <a:rPr lang="en-US" sz="3600">
                <a:latin typeface="Times New Roman" panose="02020603050405020304" pitchFamily="18" charset="0"/>
                <a:cs typeface="Times New Roman" panose="02020603050405020304" pitchFamily="18" charset="0"/>
              </a:rPr>
              <a:t> nén là bình tích trữ không khí được nén ở áp suất nhất định</a:t>
            </a: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Tại sao thợ lặn cần </a:t>
            </a:r>
            <a:r>
              <a:rPr lang="vi-VN" sz="3600">
                <a:latin typeface="Times New Roman" panose="02020603050405020304" pitchFamily="18" charset="0"/>
                <a:cs typeface="Times New Roman" panose="02020603050405020304" pitchFamily="18" charset="0"/>
              </a:rPr>
              <a:t>sử dụng</a:t>
            </a:r>
            <a:r>
              <a:rPr lang="en-US" sz="3600">
                <a:latin typeface="Times New Roman" panose="02020603050405020304" pitchFamily="18" charset="0"/>
                <a:cs typeface="Times New Roman" panose="02020603050405020304" pitchFamily="18" charset="0"/>
              </a:rPr>
              <a:t> bình khí nén?</a:t>
            </a:r>
          </a:p>
        </p:txBody>
      </p:sp>
      <p:pic>
        <p:nvPicPr>
          <p:cNvPr id="6" name="Picture 5">
            <a:extLst>
              <a:ext uri="{FF2B5EF4-FFF2-40B4-BE49-F238E27FC236}">
                <a16:creationId xmlns:a16="http://schemas.microsoft.com/office/drawing/2014/main" id="{3D74DE0F-02DF-40F3-A598-E6255F971752}"/>
              </a:ext>
            </a:extLst>
          </p:cNvPr>
          <p:cNvPicPr/>
          <p:nvPr/>
        </p:nvPicPr>
        <p:blipFill>
          <a:blip r:embed="rId3"/>
          <a:stretch>
            <a:fillRect/>
          </a:stretch>
        </p:blipFill>
        <p:spPr>
          <a:xfrm>
            <a:off x="177086" y="1144662"/>
            <a:ext cx="683526" cy="735837"/>
          </a:xfrm>
          <a:prstGeom prst="rect">
            <a:avLst/>
          </a:prstGeom>
        </p:spPr>
      </p:pic>
      <p:pic>
        <p:nvPicPr>
          <p:cNvPr id="7" name="Picture 6">
            <a:extLst>
              <a:ext uri="{FF2B5EF4-FFF2-40B4-BE49-F238E27FC236}">
                <a16:creationId xmlns:a16="http://schemas.microsoft.com/office/drawing/2014/main" id="{F26FC53E-27A6-401F-B535-4AC6C9205002}"/>
              </a:ext>
            </a:extLst>
          </p:cNvPr>
          <p:cNvPicPr>
            <a:picLocks noChangeAspect="1"/>
          </p:cNvPicPr>
          <p:nvPr/>
        </p:nvPicPr>
        <p:blipFill>
          <a:blip r:embed="rId4"/>
          <a:stretch>
            <a:fillRect/>
          </a:stretch>
        </p:blipFill>
        <p:spPr>
          <a:xfrm>
            <a:off x="177086" y="2746734"/>
            <a:ext cx="5266452" cy="3725209"/>
          </a:xfrm>
          <a:prstGeom prst="rect">
            <a:avLst/>
          </a:prstGeom>
        </p:spPr>
      </p:pic>
      <p:sp>
        <p:nvSpPr>
          <p:cNvPr id="9" name="TextBox 8">
            <a:extLst>
              <a:ext uri="{FF2B5EF4-FFF2-40B4-BE49-F238E27FC236}">
                <a16:creationId xmlns:a16="http://schemas.microsoft.com/office/drawing/2014/main" id="{08B399B0-0EA8-42D7-9DBB-BAFDB1EEE354}"/>
              </a:ext>
            </a:extLst>
          </p:cNvPr>
          <p:cNvSpPr txBox="1"/>
          <p:nvPr/>
        </p:nvSpPr>
        <p:spPr>
          <a:xfrm>
            <a:off x="5843588" y="3531565"/>
            <a:ext cx="6029324" cy="1754326"/>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Để cung cấp khí oxygen cho thợ lặn trong môi trường thiếu không khí.</a:t>
            </a:r>
            <a:endParaRPr lang="en-US" sz="36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2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pic>
        <p:nvPicPr>
          <p:cNvPr id="5" name="Picture 4">
            <a:extLst>
              <a:ext uri="{FF2B5EF4-FFF2-40B4-BE49-F238E27FC236}">
                <a16:creationId xmlns:a16="http://schemas.microsoft.com/office/drawing/2014/main" id="{BB546D1E-D0AF-4DD2-8966-C02F310749ED}"/>
              </a:ext>
            </a:extLst>
          </p:cNvPr>
          <p:cNvPicPr/>
          <p:nvPr/>
        </p:nvPicPr>
        <p:blipFill>
          <a:blip r:embed="rId3"/>
          <a:stretch>
            <a:fillRect/>
          </a:stretch>
        </p:blipFill>
        <p:spPr>
          <a:xfrm>
            <a:off x="256443" y="1073868"/>
            <a:ext cx="1050608" cy="1112120"/>
          </a:xfrm>
          <a:prstGeom prst="rect">
            <a:avLst/>
          </a:prstGeom>
        </p:spPr>
      </p:pic>
      <p:grpSp>
        <p:nvGrpSpPr>
          <p:cNvPr id="6" name="Google Shape;300;p34">
            <a:extLst>
              <a:ext uri="{FF2B5EF4-FFF2-40B4-BE49-F238E27FC236}">
                <a16:creationId xmlns:a16="http://schemas.microsoft.com/office/drawing/2014/main" id="{0ABA6091-8F03-4FC6-94AA-5D1A84DFCBBD}"/>
              </a:ext>
            </a:extLst>
          </p:cNvPr>
          <p:cNvGrpSpPr/>
          <p:nvPr/>
        </p:nvGrpSpPr>
        <p:grpSpPr>
          <a:xfrm>
            <a:off x="702390" y="1073868"/>
            <a:ext cx="9782426" cy="5735942"/>
            <a:chOff x="1210574" y="174041"/>
            <a:chExt cx="6235445" cy="3526242"/>
          </a:xfrm>
          <a:solidFill>
            <a:srgbClr val="92D050"/>
          </a:solidFill>
        </p:grpSpPr>
        <p:sp>
          <p:nvSpPr>
            <p:cNvPr id="7" name="Google Shape;301;p34">
              <a:extLst>
                <a:ext uri="{FF2B5EF4-FFF2-40B4-BE49-F238E27FC236}">
                  <a16:creationId xmlns:a16="http://schemas.microsoft.com/office/drawing/2014/main" id="{27E01E1D-359C-4C4F-A6F0-193E6667818D}"/>
                </a:ext>
              </a:extLst>
            </p:cNvPr>
            <p:cNvSpPr/>
            <p:nvPr/>
          </p:nvSpPr>
          <p:spPr>
            <a:xfrm>
              <a:off x="1716347" y="174041"/>
              <a:ext cx="5161606" cy="3347712"/>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p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02;p34">
              <a:extLst>
                <a:ext uri="{FF2B5EF4-FFF2-40B4-BE49-F238E27FC236}">
                  <a16:creationId xmlns:a16="http://schemas.microsoft.com/office/drawing/2014/main" id="{8FE64CC0-B219-425C-9641-8CA314FDE715}"/>
                </a:ext>
              </a:extLst>
            </p:cNvPr>
            <p:cNvSpPr/>
            <p:nvPr/>
          </p:nvSpPr>
          <p:spPr>
            <a:xfrm>
              <a:off x="1210574" y="3605105"/>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grp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03;p34">
              <a:extLst>
                <a:ext uri="{FF2B5EF4-FFF2-40B4-BE49-F238E27FC236}">
                  <a16:creationId xmlns:a16="http://schemas.microsoft.com/office/drawing/2014/main" id="{E0F5EDC6-2F50-44E0-B997-D809DB083EC4}"/>
                </a:ext>
              </a:extLst>
            </p:cNvPr>
            <p:cNvSpPr/>
            <p:nvPr/>
          </p:nvSpPr>
          <p:spPr>
            <a:xfrm>
              <a:off x="1273819" y="3529273"/>
              <a:ext cx="6172200" cy="76142"/>
            </a:xfrm>
            <a:custGeom>
              <a:avLst/>
              <a:gdLst/>
              <a:ahLst/>
              <a:cxnLst/>
              <a:rect l="l" t="t" r="r" b="b"/>
              <a:pathLst>
                <a:path w="6172200" h="76142" extrusionOk="0">
                  <a:moveTo>
                    <a:pt x="0" y="76143"/>
                  </a:moveTo>
                  <a:lnTo>
                    <a:pt x="6172200" y="76143"/>
                  </a:lnTo>
                  <a:lnTo>
                    <a:pt x="6172200" y="0"/>
                  </a:lnTo>
                  <a:lnTo>
                    <a:pt x="0" y="0"/>
                  </a:lnTo>
                  <a:close/>
                </a:path>
              </a:pathLst>
            </a:custGeom>
            <a:grp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04;p34">
              <a:extLst>
                <a:ext uri="{FF2B5EF4-FFF2-40B4-BE49-F238E27FC236}">
                  <a16:creationId xmlns:a16="http://schemas.microsoft.com/office/drawing/2014/main" id="{E0EF8778-4B85-4664-A155-8F6D99837AB2}"/>
                </a:ext>
              </a:extLst>
            </p:cNvPr>
            <p:cNvSpPr/>
            <p:nvPr/>
          </p:nvSpPr>
          <p:spPr>
            <a:xfrm>
              <a:off x="3845189" y="355751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1" name="Picture 10">
            <a:extLst>
              <a:ext uri="{FF2B5EF4-FFF2-40B4-BE49-F238E27FC236}">
                <a16:creationId xmlns:a16="http://schemas.microsoft.com/office/drawing/2014/main" id="{11E860F8-3F6E-4511-90EC-D543E7A572C9}"/>
              </a:ext>
            </a:extLst>
          </p:cNvPr>
          <p:cNvPicPr>
            <a:picLocks noChangeAspect="1"/>
          </p:cNvPicPr>
          <p:nvPr/>
        </p:nvPicPr>
        <p:blipFill>
          <a:blip r:embed="rId4"/>
          <a:stretch>
            <a:fillRect/>
          </a:stretch>
        </p:blipFill>
        <p:spPr>
          <a:xfrm>
            <a:off x="9830639" y="1073868"/>
            <a:ext cx="2104918" cy="2104918"/>
          </a:xfrm>
          <a:prstGeom prst="rect">
            <a:avLst/>
          </a:prstGeom>
        </p:spPr>
      </p:pic>
      <p:sp>
        <p:nvSpPr>
          <p:cNvPr id="12" name="TextBox 11">
            <a:extLst>
              <a:ext uri="{FF2B5EF4-FFF2-40B4-BE49-F238E27FC236}">
                <a16:creationId xmlns:a16="http://schemas.microsoft.com/office/drawing/2014/main" id="{01AE8AAF-0DE9-462E-85D8-ECF9158B2BD8}"/>
              </a:ext>
            </a:extLst>
          </p:cNvPr>
          <p:cNvSpPr txBox="1"/>
          <p:nvPr/>
        </p:nvSpPr>
        <p:spPr>
          <a:xfrm>
            <a:off x="2055227" y="1809944"/>
            <a:ext cx="6979023" cy="3970318"/>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	Người ta có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nhịn</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ăn, </a:t>
            </a:r>
            <a:r>
              <a:rPr lang="en-US" sz="3600" dirty="0" err="1" smtClean="0">
                <a:latin typeface="Times New Roman" panose="02020603050405020304" pitchFamily="18" charset="0"/>
                <a:cs typeface="Times New Roman" panose="02020603050405020304" pitchFamily="18" charset="0"/>
              </a:rPr>
              <a:t>nhịn</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uống trong vài ngày nhưng không thể nhịn thở trong vòng vài phút. Nếu não không được cung cấp oxygen trong 4 – 5 phút đã bắt đầu bị tổn thương, sau 9 – 10 phút đã bị </a:t>
            </a:r>
            <a:r>
              <a:rPr lang="en-US" sz="3600" dirty="0" err="1">
                <a:latin typeface="Times New Roman" panose="02020603050405020304" pitchFamily="18" charset="0"/>
                <a:cs typeface="Times New Roman" panose="02020603050405020304" pitchFamily="18" charset="0"/>
              </a:rPr>
              <a:t>tổn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phục hồi.</a:t>
            </a:r>
          </a:p>
        </p:txBody>
      </p:sp>
    </p:spTree>
    <p:extLst>
      <p:ext uri="{BB962C8B-B14F-4D97-AF65-F5344CB8AC3E}">
        <p14:creationId xmlns:p14="http://schemas.microsoft.com/office/powerpoint/2010/main" val="3643344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05649" y="526200"/>
            <a:ext cx="708739" cy="310567"/>
          </a:xfrm>
          <a:prstGeom prst="rect">
            <a:avLst/>
          </a:prstGeom>
        </p:spPr>
      </p:pic>
      <p:pic>
        <p:nvPicPr>
          <p:cNvPr id="5" name="Picture 4">
            <a:extLst>
              <a:ext uri="{FF2B5EF4-FFF2-40B4-BE49-F238E27FC236}">
                <a16:creationId xmlns:a16="http://schemas.microsoft.com/office/drawing/2014/main" id="{0213E38D-6783-4EAA-A867-869203231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73" y="1006557"/>
            <a:ext cx="7435215" cy="3896750"/>
          </a:xfrm>
          <a:prstGeom prst="rect">
            <a:avLst/>
          </a:prstGeom>
        </p:spPr>
      </p:pic>
      <p:sp>
        <p:nvSpPr>
          <p:cNvPr id="6" name="矩形 19">
            <a:extLst>
              <a:ext uri="{FF2B5EF4-FFF2-40B4-BE49-F238E27FC236}">
                <a16:creationId xmlns:a16="http://schemas.microsoft.com/office/drawing/2014/main" id="{31F2DFF2-7B49-4BA5-A379-52DE0CDAF8FD}"/>
              </a:ext>
            </a:extLst>
          </p:cNvPr>
          <p:cNvSpPr/>
          <p:nvPr/>
        </p:nvSpPr>
        <p:spPr>
          <a:xfrm>
            <a:off x="8355914" y="1616221"/>
            <a:ext cx="3598913" cy="2862314"/>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7. Tiến hành thí nghiệm như hình 9.4 và giải thích hiện tượng quan sát được.</a:t>
            </a:r>
            <a:endParaRPr lang="en-US" sz="36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530A986-834C-4D7C-9704-90AC6CC6A0D6}"/>
              </a:ext>
            </a:extLst>
          </p:cNvPr>
          <p:cNvPicPr/>
          <p:nvPr/>
        </p:nvPicPr>
        <p:blipFill>
          <a:blip r:embed="rId4"/>
          <a:stretch>
            <a:fillRect/>
          </a:stretch>
        </p:blipFill>
        <p:spPr>
          <a:xfrm>
            <a:off x="7672388" y="1563729"/>
            <a:ext cx="683526" cy="735837"/>
          </a:xfrm>
          <a:prstGeom prst="rect">
            <a:avLst/>
          </a:prstGeom>
        </p:spPr>
      </p:pic>
    </p:spTree>
    <p:extLst>
      <p:ext uri="{BB962C8B-B14F-4D97-AF65-F5344CB8AC3E}">
        <p14:creationId xmlns:p14="http://schemas.microsoft.com/office/powerpoint/2010/main" val="233248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4"/>
          <a:stretch>
            <a:fillRect/>
          </a:stretch>
        </p:blipFill>
        <p:spPr>
          <a:xfrm>
            <a:off x="105649" y="526200"/>
            <a:ext cx="708739" cy="310567"/>
          </a:xfrm>
          <a:prstGeom prst="rect">
            <a:avLst/>
          </a:prstGeom>
        </p:spPr>
      </p:pic>
      <p:pic>
        <p:nvPicPr>
          <p:cNvPr id="5" name="Khoa học tự nhiên 6 _ Thí nghiệm oxygen duy trì sự cháy _ Sách CHÂN TRỜI SÁNG TẠO">
            <a:hlinkClick r:id="" action="ppaction://media"/>
            <a:extLst>
              <a:ext uri="{FF2B5EF4-FFF2-40B4-BE49-F238E27FC236}">
                <a16:creationId xmlns:a16="http://schemas.microsoft.com/office/drawing/2014/main" id="{50B70C83-9F2A-483A-937C-6D0AF4B28A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649" y="1163719"/>
            <a:ext cx="11980702" cy="5374313"/>
          </a:xfrm>
          <a:prstGeom prst="rect">
            <a:avLst/>
          </a:prstGeom>
        </p:spPr>
      </p:pic>
    </p:spTree>
    <p:extLst>
      <p:ext uri="{BB962C8B-B14F-4D97-AF65-F5344CB8AC3E}">
        <p14:creationId xmlns:p14="http://schemas.microsoft.com/office/powerpoint/2010/main" val="421021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05649" y="526200"/>
            <a:ext cx="708739" cy="310567"/>
          </a:xfrm>
          <a:prstGeom prst="rect">
            <a:avLst/>
          </a:prstGeom>
        </p:spPr>
      </p:pic>
      <p:pic>
        <p:nvPicPr>
          <p:cNvPr id="5" name="Picture 4">
            <a:extLst>
              <a:ext uri="{FF2B5EF4-FFF2-40B4-BE49-F238E27FC236}">
                <a16:creationId xmlns:a16="http://schemas.microsoft.com/office/drawing/2014/main" id="{0213E38D-6783-4EAA-A867-869203231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73" y="1006557"/>
            <a:ext cx="7435215" cy="3896750"/>
          </a:xfrm>
          <a:prstGeom prst="rect">
            <a:avLst/>
          </a:prstGeom>
        </p:spPr>
      </p:pic>
      <p:sp>
        <p:nvSpPr>
          <p:cNvPr id="6" name="矩形 19">
            <a:extLst>
              <a:ext uri="{FF2B5EF4-FFF2-40B4-BE49-F238E27FC236}">
                <a16:creationId xmlns:a16="http://schemas.microsoft.com/office/drawing/2014/main" id="{31F2DFF2-7B49-4BA5-A379-52DE0CDAF8FD}"/>
              </a:ext>
            </a:extLst>
          </p:cNvPr>
          <p:cNvSpPr/>
          <p:nvPr/>
        </p:nvSpPr>
        <p:spPr>
          <a:xfrm>
            <a:off x="8355914" y="1616221"/>
            <a:ext cx="3598913" cy="2862314"/>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7. Tiến hành thí nghiệm như hình 9.4 và giải thích hiện tượng quan sát được.</a:t>
            </a:r>
            <a:endParaRPr lang="en-US" sz="36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530A986-834C-4D7C-9704-90AC6CC6A0D6}"/>
              </a:ext>
            </a:extLst>
          </p:cNvPr>
          <p:cNvPicPr/>
          <p:nvPr/>
        </p:nvPicPr>
        <p:blipFill>
          <a:blip r:embed="rId4"/>
          <a:stretch>
            <a:fillRect/>
          </a:stretch>
        </p:blipFill>
        <p:spPr>
          <a:xfrm>
            <a:off x="7672388" y="1563729"/>
            <a:ext cx="683526" cy="735837"/>
          </a:xfrm>
          <a:prstGeom prst="rect">
            <a:avLst/>
          </a:prstGeom>
        </p:spPr>
      </p:pic>
      <p:sp>
        <p:nvSpPr>
          <p:cNvPr id="9" name="TextBox 8">
            <a:extLst>
              <a:ext uri="{FF2B5EF4-FFF2-40B4-BE49-F238E27FC236}">
                <a16:creationId xmlns:a16="http://schemas.microsoft.com/office/drawing/2014/main" id="{0E059454-7A53-403E-A0DA-02A2A7DFBB61}"/>
              </a:ext>
            </a:extLst>
          </p:cNvPr>
          <p:cNvSpPr txBox="1"/>
          <p:nvPr/>
        </p:nvSpPr>
        <p:spPr>
          <a:xfrm>
            <a:off x="605882" y="5073097"/>
            <a:ext cx="11207575" cy="1200329"/>
          </a:xfrm>
          <a:prstGeom prst="rect">
            <a:avLst/>
          </a:prstGeom>
          <a:noFill/>
        </p:spPr>
        <p:txBody>
          <a:bodyPr wrap="square">
            <a:spAutoFit/>
          </a:bodyPr>
          <a:lstStyle/>
          <a:p>
            <a:r>
              <a:rPr lang="vi-VN" sz="3600" b="1">
                <a:solidFill>
                  <a:srgbClr val="3333FF"/>
                </a:solidFill>
                <a:latin typeface="Times New Roman" panose="02020603050405020304" pitchFamily="18" charset="0"/>
                <a:cs typeface="Times New Roman" panose="02020603050405020304" pitchFamily="18" charset="0"/>
              </a:rPr>
              <a:t>     </a:t>
            </a:r>
            <a:r>
              <a:rPr lang="en-US" sz="3600" b="1" u="sng">
                <a:solidFill>
                  <a:srgbClr val="3333FF"/>
                </a:solidFill>
                <a:latin typeface="Times New Roman" panose="02020603050405020304" pitchFamily="18" charset="0"/>
                <a:cs typeface="Times New Roman" panose="02020603050405020304" pitchFamily="18" charset="0"/>
              </a:rPr>
              <a:t>Hiện tượng:</a:t>
            </a:r>
            <a:r>
              <a:rPr lang="en-US" sz="3600" b="1">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que đóm bùng cháy mạnh lên</a:t>
            </a:r>
            <a:r>
              <a:rPr lang="vi-VN" sz="3600">
                <a:solidFill>
                  <a:srgbClr val="3333FF"/>
                </a:solidFill>
                <a:latin typeface="Times New Roman" panose="02020603050405020304" pitchFamily="18" charset="0"/>
                <a:cs typeface="Times New Roman" panose="02020603050405020304" pitchFamily="18" charset="0"/>
              </a:rPr>
              <a:t>.</a:t>
            </a:r>
          </a:p>
          <a:p>
            <a:r>
              <a:rPr lang="vi-VN" sz="3600">
                <a:solidFill>
                  <a:srgbClr val="3333FF"/>
                </a:solidFill>
                <a:latin typeface="Times New Roman" panose="02020603050405020304" pitchFamily="18" charset="0"/>
                <a:cs typeface="Times New Roman" panose="02020603050405020304" pitchFamily="18" charset="0"/>
              </a:rPr>
              <a:t>     </a:t>
            </a:r>
            <a:r>
              <a:rPr lang="vi-VN" sz="3600" b="1" u="sng">
                <a:solidFill>
                  <a:srgbClr val="3333FF"/>
                </a:solidFill>
                <a:latin typeface="Times New Roman" panose="02020603050405020304" pitchFamily="18" charset="0"/>
                <a:cs typeface="Times New Roman" panose="02020603050405020304" pitchFamily="18" charset="0"/>
              </a:rPr>
              <a:t>Giải thích:</a:t>
            </a:r>
            <a:r>
              <a:rPr lang="vi-VN" sz="3600" b="1">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do trong </a:t>
            </a:r>
            <a:r>
              <a:rPr lang="vi-VN" sz="3600">
                <a:solidFill>
                  <a:srgbClr val="3333FF"/>
                </a:solidFill>
                <a:latin typeface="Times New Roman" panose="02020603050405020304" pitchFamily="18" charset="0"/>
                <a:cs typeface="Times New Roman" panose="02020603050405020304" pitchFamily="18" charset="0"/>
              </a:rPr>
              <a:t>bình thủy tinh</a:t>
            </a:r>
            <a:r>
              <a:rPr lang="en-US" sz="3600">
                <a:solidFill>
                  <a:srgbClr val="3333FF"/>
                </a:solidFill>
                <a:latin typeface="Times New Roman" panose="02020603050405020304" pitchFamily="18" charset="0"/>
                <a:cs typeface="Times New Roman" panose="02020603050405020304" pitchFamily="18" charset="0"/>
              </a:rPr>
              <a:t> giàu khí oxygen</a:t>
            </a:r>
            <a:r>
              <a:rPr lang="vi-VN" sz="3600">
                <a:solidFill>
                  <a:srgbClr val="3333FF"/>
                </a:solidFill>
                <a:latin typeface="Times New Roman" panose="02020603050405020304" pitchFamily="18" charset="0"/>
                <a:cs typeface="Times New Roman" panose="02020603050405020304" pitchFamily="18" charset="0"/>
              </a:rPr>
              <a:t>.</a:t>
            </a:r>
            <a:endParaRPr lang="en-US" sz="36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885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4"/>
          <a:stretch>
            <a:fillRect/>
          </a:stretch>
        </p:blipFill>
        <p:spPr>
          <a:xfrm>
            <a:off x="105649" y="526200"/>
            <a:ext cx="708739" cy="310567"/>
          </a:xfrm>
          <a:prstGeom prst="rect">
            <a:avLst/>
          </a:prstGeom>
        </p:spPr>
      </p:pic>
      <p:pic>
        <p:nvPicPr>
          <p:cNvPr id="5" name="Thí nghiệm của tuổi thơ Khả năng duy trì sự cháy của oxi #thínghiệmhóahọc #thínghiệmtuổithơ #Hóahọc">
            <a:hlinkClick r:id="" action="ppaction://media"/>
            <a:extLst>
              <a:ext uri="{FF2B5EF4-FFF2-40B4-BE49-F238E27FC236}">
                <a16:creationId xmlns:a16="http://schemas.microsoft.com/office/drawing/2014/main" id="{06E4CE07-802A-453E-8D94-F523C5D0D7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649" y="997013"/>
            <a:ext cx="11980702" cy="5751754"/>
          </a:xfrm>
          <a:prstGeom prst="rect">
            <a:avLst/>
          </a:prstGeom>
        </p:spPr>
      </p:pic>
      <p:sp>
        <p:nvSpPr>
          <p:cNvPr id="6" name="TextBox 5">
            <a:extLst>
              <a:ext uri="{FF2B5EF4-FFF2-40B4-BE49-F238E27FC236}">
                <a16:creationId xmlns:a16="http://schemas.microsoft.com/office/drawing/2014/main" id="{92C1394F-2DF8-4DFC-A53D-F3FD931E85EE}"/>
              </a:ext>
            </a:extLst>
          </p:cNvPr>
          <p:cNvSpPr txBox="1"/>
          <p:nvPr/>
        </p:nvSpPr>
        <p:spPr>
          <a:xfrm>
            <a:off x="1599205" y="1012210"/>
            <a:ext cx="4087220" cy="400110"/>
          </a:xfrm>
          <a:prstGeom prst="rect">
            <a:avLst/>
          </a:prstGeom>
          <a:solidFill>
            <a:schemeClr val="bg1"/>
          </a:solidFill>
          <a:ln>
            <a:solidFill>
              <a:srgbClr val="3333FF"/>
            </a:solidFill>
          </a:ln>
        </p:spPr>
        <p:txBody>
          <a:bodyPr wrap="square">
            <a:spAutoFit/>
          </a:bodyPr>
          <a:lstStyle/>
          <a:p>
            <a:pPr algn="ctr"/>
            <a:r>
              <a:rPr lang="en-US" sz="2000">
                <a:latin typeface="Times New Roman" panose="02020603050405020304" pitchFamily="18" charset="0"/>
                <a:cs typeface="Times New Roman" panose="02020603050405020304" pitchFamily="18" charset="0"/>
              </a:rPr>
              <a:t>Khả năng duy trì sự cháy của oxygen</a:t>
            </a:r>
            <a:endParaRPr lang="en-US" sz="2000"/>
          </a:p>
        </p:txBody>
      </p:sp>
    </p:spTree>
    <p:extLst>
      <p:ext uri="{BB962C8B-B14F-4D97-AF65-F5344CB8AC3E}">
        <p14:creationId xmlns:p14="http://schemas.microsoft.com/office/powerpoint/2010/main" val="109731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8788">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05649" y="526200"/>
            <a:ext cx="708739" cy="310567"/>
          </a:xfrm>
          <a:prstGeom prst="rect">
            <a:avLst/>
          </a:prstGeom>
        </p:spPr>
      </p:pic>
      <p:sp>
        <p:nvSpPr>
          <p:cNvPr id="5" name="矩形 19">
            <a:extLst>
              <a:ext uri="{FF2B5EF4-FFF2-40B4-BE49-F238E27FC236}">
                <a16:creationId xmlns:a16="http://schemas.microsoft.com/office/drawing/2014/main" id="{E7248A73-F600-4841-BAD7-45A45C71B9B2}"/>
              </a:ext>
            </a:extLst>
          </p:cNvPr>
          <p:cNvSpPr/>
          <p:nvPr/>
        </p:nvSpPr>
        <p:spPr>
          <a:xfrm>
            <a:off x="1021196" y="1043585"/>
            <a:ext cx="10993718" cy="1754318"/>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8. </a:t>
            </a:r>
            <a:r>
              <a:rPr lang="vi-VN" sz="3600">
                <a:latin typeface="Times New Roman" panose="02020603050405020304" pitchFamily="18" charset="0"/>
                <a:cs typeface="Times New Roman" panose="02020603050405020304" pitchFamily="18" charset="0"/>
              </a:rPr>
              <a:t>Gia đình em sử dụng loại nhiên liệu nào để đun nấu hằng ngày? Nhiên liệu đó có cần oxygen để đốt cháy không</a:t>
            </a:r>
            <a:r>
              <a:rPr lang="en-US" sz="360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DB925992-B022-4D44-9D79-EDAFD79AD340}"/>
              </a:ext>
            </a:extLst>
          </p:cNvPr>
          <p:cNvPicPr/>
          <p:nvPr/>
        </p:nvPicPr>
        <p:blipFill>
          <a:blip r:embed="rId3"/>
          <a:stretch>
            <a:fillRect/>
          </a:stretch>
        </p:blipFill>
        <p:spPr>
          <a:xfrm>
            <a:off x="177086" y="1144662"/>
            <a:ext cx="683526" cy="735837"/>
          </a:xfrm>
          <a:prstGeom prst="rect">
            <a:avLst/>
          </a:prstGeom>
        </p:spPr>
      </p:pic>
      <p:sp>
        <p:nvSpPr>
          <p:cNvPr id="7" name="TextBox 6">
            <a:extLst>
              <a:ext uri="{FF2B5EF4-FFF2-40B4-BE49-F238E27FC236}">
                <a16:creationId xmlns:a16="http://schemas.microsoft.com/office/drawing/2014/main" id="{0AC44260-07F9-40EE-B1AB-FFE747DFB5E5}"/>
              </a:ext>
            </a:extLst>
          </p:cNvPr>
          <p:cNvSpPr txBox="1"/>
          <p:nvPr/>
        </p:nvSpPr>
        <p:spPr>
          <a:xfrm>
            <a:off x="3497345" y="3158779"/>
            <a:ext cx="5049437" cy="3016210"/>
          </a:xfrm>
          <a:prstGeom prst="rect">
            <a:avLst/>
          </a:prstGeom>
          <a:noFill/>
        </p:spPr>
        <p:txBody>
          <a:bodyPr wrap="square" rtlCol="0">
            <a:spAutoFit/>
          </a:bodyPr>
          <a:lstStyle/>
          <a:p>
            <a:pPr algn="just">
              <a:spcBef>
                <a:spcPts val="600"/>
              </a:spcBef>
              <a:spcAft>
                <a:spcPts val="600"/>
              </a:spcAft>
            </a:pPr>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Than</a:t>
            </a:r>
            <a:r>
              <a:rPr lang="en-US" sz="3600" dirty="0">
                <a:solidFill>
                  <a:srgbClr val="3333FF"/>
                </a:solidFill>
                <a:latin typeface="Times New Roman" panose="02020603050405020304" pitchFamily="18" charset="0"/>
                <a:cs typeface="Times New Roman" panose="02020603050405020304" pitchFamily="18" charset="0"/>
              </a:rPr>
              <a:t>, củi, gas cần khí oxygen để cháy.</a:t>
            </a:r>
          </a:p>
          <a:p>
            <a:pPr algn="just">
              <a:spcBef>
                <a:spcPts val="600"/>
              </a:spcBef>
              <a:spcAft>
                <a:spcPts val="600"/>
              </a:spcAft>
            </a:pPr>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Bếp </a:t>
            </a:r>
            <a:r>
              <a:rPr lang="en-US" sz="3600" dirty="0">
                <a:solidFill>
                  <a:srgbClr val="3333FF"/>
                </a:solidFill>
                <a:latin typeface="Times New Roman" panose="02020603050405020304" pitchFamily="18" charset="0"/>
                <a:cs typeface="Times New Roman" panose="02020603050405020304" pitchFamily="18" charset="0"/>
              </a:rPr>
              <a:t>điện từ, bếp hồng ngoại,… không cần cung cấp khí oxygen.</a:t>
            </a:r>
          </a:p>
        </p:txBody>
      </p:sp>
      <p:pic>
        <p:nvPicPr>
          <p:cNvPr id="8" name="Picture 7">
            <a:extLst>
              <a:ext uri="{FF2B5EF4-FFF2-40B4-BE49-F238E27FC236}">
                <a16:creationId xmlns:a16="http://schemas.microsoft.com/office/drawing/2014/main" id="{1F65EF39-3314-4CD4-89EF-E9A1BBF07E6F}"/>
              </a:ext>
            </a:extLst>
          </p:cNvPr>
          <p:cNvPicPr>
            <a:picLocks noChangeAspect="1"/>
          </p:cNvPicPr>
          <p:nvPr/>
        </p:nvPicPr>
        <p:blipFill>
          <a:blip r:embed="rId4"/>
          <a:stretch>
            <a:fillRect/>
          </a:stretch>
        </p:blipFill>
        <p:spPr>
          <a:xfrm>
            <a:off x="78232" y="4756859"/>
            <a:ext cx="2833309" cy="2004159"/>
          </a:xfrm>
          <a:prstGeom prst="rect">
            <a:avLst/>
          </a:prstGeom>
        </p:spPr>
      </p:pic>
      <p:pic>
        <p:nvPicPr>
          <p:cNvPr id="10" name="Picture 9">
            <a:extLst>
              <a:ext uri="{FF2B5EF4-FFF2-40B4-BE49-F238E27FC236}">
                <a16:creationId xmlns:a16="http://schemas.microsoft.com/office/drawing/2014/main" id="{B663B260-B0EE-475A-A597-DD1FCD2C8526}"/>
              </a:ext>
            </a:extLst>
          </p:cNvPr>
          <p:cNvPicPr>
            <a:picLocks noChangeAspect="1"/>
          </p:cNvPicPr>
          <p:nvPr/>
        </p:nvPicPr>
        <p:blipFill>
          <a:blip r:embed="rId5"/>
          <a:stretch>
            <a:fillRect/>
          </a:stretch>
        </p:blipFill>
        <p:spPr>
          <a:xfrm>
            <a:off x="8674353" y="2797903"/>
            <a:ext cx="3461471" cy="2114900"/>
          </a:xfrm>
          <a:prstGeom prst="rect">
            <a:avLst/>
          </a:prstGeom>
        </p:spPr>
      </p:pic>
      <p:pic>
        <p:nvPicPr>
          <p:cNvPr id="11" name="Picture 10">
            <a:extLst>
              <a:ext uri="{FF2B5EF4-FFF2-40B4-BE49-F238E27FC236}">
                <a16:creationId xmlns:a16="http://schemas.microsoft.com/office/drawing/2014/main" id="{7F5D6A2B-EF07-4F4B-B377-ED9696CF1DC7}"/>
              </a:ext>
            </a:extLst>
          </p:cNvPr>
          <p:cNvPicPr>
            <a:picLocks noChangeAspect="1"/>
          </p:cNvPicPr>
          <p:nvPr/>
        </p:nvPicPr>
        <p:blipFill>
          <a:blip r:embed="rId6"/>
          <a:stretch>
            <a:fillRect/>
          </a:stretch>
        </p:blipFill>
        <p:spPr>
          <a:xfrm>
            <a:off x="78232" y="2917247"/>
            <a:ext cx="2833309" cy="1749637"/>
          </a:xfrm>
          <a:prstGeom prst="rect">
            <a:avLst/>
          </a:prstGeom>
        </p:spPr>
      </p:pic>
      <p:pic>
        <p:nvPicPr>
          <p:cNvPr id="13" name="Picture 12">
            <a:extLst>
              <a:ext uri="{FF2B5EF4-FFF2-40B4-BE49-F238E27FC236}">
                <a16:creationId xmlns:a16="http://schemas.microsoft.com/office/drawing/2014/main" id="{810F24EE-3DA4-45BB-A1F2-DB51E6E1365E}"/>
              </a:ext>
            </a:extLst>
          </p:cNvPr>
          <p:cNvPicPr>
            <a:picLocks noChangeAspect="1"/>
          </p:cNvPicPr>
          <p:nvPr/>
        </p:nvPicPr>
        <p:blipFill>
          <a:blip r:embed="rId7"/>
          <a:stretch>
            <a:fillRect/>
          </a:stretch>
        </p:blipFill>
        <p:spPr>
          <a:xfrm>
            <a:off x="8929495" y="4868663"/>
            <a:ext cx="3156856" cy="1891504"/>
          </a:xfrm>
          <a:prstGeom prst="rect">
            <a:avLst/>
          </a:prstGeom>
        </p:spPr>
      </p:pic>
    </p:spTree>
    <p:extLst>
      <p:ext uri="{BB962C8B-B14F-4D97-AF65-F5344CB8AC3E}">
        <p14:creationId xmlns:p14="http://schemas.microsoft.com/office/powerpoint/2010/main" val="280477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6">
            <a:extLst>
              <a:ext uri="{FF2B5EF4-FFF2-40B4-BE49-F238E27FC236}">
                <a16:creationId xmlns:a16="http://schemas.microsoft.com/office/drawing/2014/main" id="{B2486E4F-AC66-434E-89C8-69962626EDF5}"/>
              </a:ext>
            </a:extLst>
          </p:cNvPr>
          <p:cNvSpPr/>
          <p:nvPr/>
        </p:nvSpPr>
        <p:spPr>
          <a:xfrm>
            <a:off x="3455893" y="286733"/>
            <a:ext cx="8323729" cy="4392843"/>
          </a:xfrm>
          <a:prstGeom prst="rect">
            <a:avLst/>
          </a:prstGeom>
          <a:solidFill>
            <a:schemeClr val="bg1"/>
          </a:solidFill>
          <a:ln w="38100">
            <a:solidFill>
              <a:schemeClr val="tx1">
                <a:lumMod val="75000"/>
                <a:lumOff val="2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3600">
                <a:solidFill>
                  <a:schemeClr val="tx1"/>
                </a:solidFill>
                <a:latin typeface="Times New Roman" panose="02020603050405020304" pitchFamily="18" charset="0"/>
                <a:ea typeface="汉标中黑体" panose="02010601030101010101" charset="-122"/>
                <a:cs typeface="Times New Roman" panose="02020603050405020304" pitchFamily="18" charset="0"/>
                <a:sym typeface="字心坊童梦奇缘W" panose="020B0A04020202020204" pitchFamily="34" charset="-122"/>
              </a:rPr>
              <a:t>       Oxygen còn được gọi là dưỡng khí vì nó duy trì quá trình hô hấp cho mọi vật sống. Nếu không có oxygen thì chúng ta không thể đốt cháy được các nhiên liệu. Vậy khí oxygen có tính chất cơ bản gì và tầm quan trọng của oxygen như thế nào đối với cuộc sống?</a:t>
            </a:r>
            <a:endParaRPr lang="zh-CN" altLang="en-US" sz="3600" dirty="0">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8E1ADECE-9B21-4548-94AD-9C4BAFEEC0DD}"/>
              </a:ext>
            </a:extLst>
          </p:cNvPr>
          <p:cNvPicPr/>
          <p:nvPr/>
        </p:nvPicPr>
        <p:blipFill>
          <a:blip r:embed="rId2"/>
          <a:stretch>
            <a:fillRect/>
          </a:stretch>
        </p:blipFill>
        <p:spPr>
          <a:xfrm>
            <a:off x="1977717" y="286733"/>
            <a:ext cx="1167737" cy="1109173"/>
          </a:xfrm>
          <a:prstGeom prst="rect">
            <a:avLst/>
          </a:prstGeom>
        </p:spPr>
      </p:pic>
      <p:pic>
        <p:nvPicPr>
          <p:cNvPr id="16" name="Picture 21" descr="j0232133">
            <a:extLst>
              <a:ext uri="{FF2B5EF4-FFF2-40B4-BE49-F238E27FC236}">
                <a16:creationId xmlns:a16="http://schemas.microsoft.com/office/drawing/2014/main" id="{71338239-1CEE-444B-AB5A-DEBF65C2A1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845859"/>
            <a:ext cx="2928145" cy="29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12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AE3A7-92B4-4BB8-B6A3-60F15ED13F53}"/>
              </a:ext>
            </a:extLst>
          </p:cNvPr>
          <p:cNvPicPr/>
          <p:nvPr/>
        </p:nvPicPr>
        <p:blipFill>
          <a:blip r:embed="rId2"/>
          <a:stretch>
            <a:fillRect/>
          </a:stretch>
        </p:blipFill>
        <p:spPr>
          <a:xfrm>
            <a:off x="381658" y="2357622"/>
            <a:ext cx="2790597" cy="2142756"/>
          </a:xfrm>
          <a:prstGeom prst="rect">
            <a:avLst/>
          </a:prstGeom>
        </p:spPr>
      </p:pic>
      <p:sp>
        <p:nvSpPr>
          <p:cNvPr id="3" name="Rectangle: Rounded Corners 2">
            <a:extLst>
              <a:ext uri="{FF2B5EF4-FFF2-40B4-BE49-F238E27FC236}">
                <a16:creationId xmlns:a16="http://schemas.microsoft.com/office/drawing/2014/main" id="{1055BA5C-7356-4F8A-A9F3-D7FFCBA51DD8}"/>
              </a:ext>
            </a:extLst>
          </p:cNvPr>
          <p:cNvSpPr/>
          <p:nvPr/>
        </p:nvSpPr>
        <p:spPr>
          <a:xfrm>
            <a:off x="4743450" y="2652438"/>
            <a:ext cx="7255282" cy="1553123"/>
          </a:xfrm>
          <a:prstGeom prst="roundRect">
            <a:avLst/>
          </a:prstGeom>
          <a:gradFill flip="none" rotWithShape="1">
            <a:gsLst>
              <a:gs pos="0">
                <a:srgbClr val="CC00FF">
                  <a:tint val="66000"/>
                  <a:satMod val="160000"/>
                </a:srgbClr>
              </a:gs>
              <a:gs pos="50000">
                <a:srgbClr val="CC00FF">
                  <a:tint val="44500"/>
                  <a:satMod val="160000"/>
                </a:srgbClr>
              </a:gs>
              <a:gs pos="100000">
                <a:srgbClr val="CC00FF">
                  <a:tint val="23500"/>
                  <a:satMod val="160000"/>
                </a:srgbClr>
              </a:gs>
            </a:gsLst>
            <a:lin ang="2700000" scaled="1"/>
            <a:tileRect/>
          </a:gra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000000"/>
                </a:solidFill>
                <a:latin typeface="Times New Roman" panose="02020603050405020304" pitchFamily="18" charset="0"/>
                <a:ea typeface="Courier New" panose="02070309020205020404" pitchFamily="49" charset="0"/>
              </a:rPr>
              <a:t> </a:t>
            </a:r>
            <a:r>
              <a:rPr lang="en-US" sz="3600">
                <a:latin typeface="Times New Roman" panose="02020603050405020304" pitchFamily="18" charset="0"/>
                <a:cs typeface="Times New Roman" panose="02020603050405020304" pitchFamily="18" charset="0"/>
              </a:rPr>
              <a:t>Oxygen </a:t>
            </a:r>
            <a:r>
              <a:rPr lang="vi-VN" sz="3600">
                <a:latin typeface="Times New Roman" panose="02020603050405020304" pitchFamily="18" charset="0"/>
                <a:cs typeface="Times New Roman" panose="02020603050405020304" pitchFamily="18" charset="0"/>
              </a:rPr>
              <a:t>duy trì sự sống và sự cháy.</a:t>
            </a:r>
            <a:endParaRPr lang="vi-VN" sz="3600" dirty="0">
              <a:latin typeface="Times New Roman" panose="02020603050405020304" pitchFamily="18" charset="0"/>
            </a:endParaRPr>
          </a:p>
        </p:txBody>
      </p:sp>
      <p:pic>
        <p:nvPicPr>
          <p:cNvPr id="4" name="Picture 3">
            <a:extLst>
              <a:ext uri="{FF2B5EF4-FFF2-40B4-BE49-F238E27FC236}">
                <a16:creationId xmlns:a16="http://schemas.microsoft.com/office/drawing/2014/main" id="{8CD4375C-EFEE-4CBD-ABF6-22F741A29D71}"/>
              </a:ext>
            </a:extLst>
          </p:cNvPr>
          <p:cNvPicPr/>
          <p:nvPr/>
        </p:nvPicPr>
        <p:blipFill>
          <a:blip r:embed="rId3"/>
          <a:stretch>
            <a:fillRect/>
          </a:stretch>
        </p:blipFill>
        <p:spPr>
          <a:xfrm>
            <a:off x="3589327" y="2841722"/>
            <a:ext cx="839019" cy="917749"/>
          </a:xfrm>
          <a:prstGeom prst="rect">
            <a:avLst/>
          </a:prstGeom>
        </p:spPr>
      </p:pic>
      <p:sp>
        <p:nvSpPr>
          <p:cNvPr id="6" name="TextBox 5">
            <a:extLst>
              <a:ext uri="{FF2B5EF4-FFF2-40B4-BE49-F238E27FC236}">
                <a16:creationId xmlns:a16="http://schemas.microsoft.com/office/drawing/2014/main" id="{88F57FBB-9809-4A26-92FD-858B3FA8405B}"/>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8A14139-D805-4568-BED1-8F37DFE88DAE}"/>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DD8F749-7D9B-4C85-8C30-3AADEB33CE91}"/>
              </a:ext>
            </a:extLst>
          </p:cNvPr>
          <p:cNvPicPr/>
          <p:nvPr/>
        </p:nvPicPr>
        <p:blipFill>
          <a:blip r:embed="rId4"/>
          <a:stretch>
            <a:fillRect/>
          </a:stretch>
        </p:blipFill>
        <p:spPr>
          <a:xfrm>
            <a:off x="105649" y="526200"/>
            <a:ext cx="708739" cy="310567"/>
          </a:xfrm>
          <a:prstGeom prst="rect">
            <a:avLst/>
          </a:prstGeom>
        </p:spPr>
      </p:pic>
    </p:spTree>
    <p:extLst>
      <p:ext uri="{BB962C8B-B14F-4D97-AF65-F5344CB8AC3E}">
        <p14:creationId xmlns:p14="http://schemas.microsoft.com/office/powerpoint/2010/main" val="366461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FEF8A-CDF3-41BD-B974-31E70E666121}"/>
              </a:ext>
            </a:extLst>
          </p:cNvPr>
          <p:cNvPicPr>
            <a:picLocks noChangeAspect="1"/>
          </p:cNvPicPr>
          <p:nvPr/>
        </p:nvPicPr>
        <p:blipFill>
          <a:blip r:embed="rId2"/>
          <a:stretch>
            <a:fillRect/>
          </a:stretch>
        </p:blipFill>
        <p:spPr>
          <a:xfrm>
            <a:off x="8214220" y="1859287"/>
            <a:ext cx="3977780" cy="3414714"/>
          </a:xfrm>
          <a:prstGeom prst="rect">
            <a:avLst/>
          </a:prstGeom>
        </p:spPr>
      </p:pic>
      <p:sp>
        <p:nvSpPr>
          <p:cNvPr id="5" name="TextBox 4">
            <a:extLst>
              <a:ext uri="{FF2B5EF4-FFF2-40B4-BE49-F238E27FC236}">
                <a16:creationId xmlns:a16="http://schemas.microsoft.com/office/drawing/2014/main" id="{03B7A519-3B49-422B-8C20-259DA9803F79}"/>
              </a:ext>
            </a:extLst>
          </p:cNvPr>
          <p:cNvSpPr txBox="1"/>
          <p:nvPr/>
        </p:nvSpPr>
        <p:spPr>
          <a:xfrm>
            <a:off x="114404" y="1172531"/>
            <a:ext cx="8099815" cy="5078313"/>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 Điều kiện để có sự cháy xảy ra:</a:t>
            </a:r>
          </a:p>
          <a:p>
            <a:pPr algn="just"/>
            <a:r>
              <a:rPr lang="vi-VN" sz="3600">
                <a:solidFill>
                  <a:srgbClr val="3333FF"/>
                </a:solidFill>
                <a:latin typeface="Times New Roman" panose="02020603050405020304" pitchFamily="18" charset="0"/>
                <a:cs typeface="Times New Roman" panose="02020603050405020304" pitchFamily="18" charset="0"/>
              </a:rPr>
              <a:t>(1) Chất cháy phải nóng đến nhiệt độ cháy.</a:t>
            </a:r>
          </a:p>
          <a:p>
            <a:pPr algn="just"/>
            <a:r>
              <a:rPr lang="vi-VN" sz="3600">
                <a:solidFill>
                  <a:srgbClr val="3333FF"/>
                </a:solidFill>
                <a:latin typeface="Times New Roman" panose="02020603050405020304" pitchFamily="18" charset="0"/>
                <a:cs typeface="Times New Roman" panose="02020603050405020304" pitchFamily="18" charset="0"/>
              </a:rPr>
              <a:t>(2) Phải tiếp xúc và có đủ khí O</a:t>
            </a:r>
            <a:r>
              <a:rPr lang="vi-VN" sz="2000">
                <a:solidFill>
                  <a:srgbClr val="3333FF"/>
                </a:solidFill>
                <a:latin typeface="Times New Roman" panose="02020603050405020304" pitchFamily="18" charset="0"/>
                <a:cs typeface="Times New Roman" panose="02020603050405020304" pitchFamily="18" charset="0"/>
              </a:rPr>
              <a:t>2</a:t>
            </a:r>
            <a:r>
              <a:rPr lang="vi-VN" sz="3600">
                <a:solidFill>
                  <a:srgbClr val="3333FF"/>
                </a:solidFill>
                <a:latin typeface="Times New Roman" panose="02020603050405020304" pitchFamily="18" charset="0"/>
                <a:cs typeface="Times New Roman" panose="02020603050405020304" pitchFamily="18" charset="0"/>
              </a:rPr>
              <a:t> cho sự cháy. </a:t>
            </a:r>
          </a:p>
          <a:p>
            <a:pPr algn="just"/>
            <a:r>
              <a:rPr lang="vi-VN" sz="3600">
                <a:solidFill>
                  <a:srgbClr val="3333FF"/>
                </a:solidFill>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 Do đó, muốn dập tắt sự cháy cần thực hiện một hoặc đồng thời cả hai biện pháp:</a:t>
            </a:r>
          </a:p>
          <a:p>
            <a:pPr algn="just"/>
            <a:r>
              <a:rPr lang="vi-VN" sz="3600">
                <a:solidFill>
                  <a:srgbClr val="3333FF"/>
                </a:solidFill>
                <a:latin typeface="Times New Roman" panose="02020603050405020304" pitchFamily="18" charset="0"/>
                <a:cs typeface="Times New Roman" panose="02020603050405020304" pitchFamily="18" charset="0"/>
              </a:rPr>
              <a:t>(1) Hạ nhiệt độ của chất cháy xuống dưới nhiệt độ cháy;</a:t>
            </a:r>
          </a:p>
          <a:p>
            <a:pPr algn="just"/>
            <a:r>
              <a:rPr lang="vi-VN" sz="3600">
                <a:solidFill>
                  <a:srgbClr val="3333FF"/>
                </a:solidFill>
                <a:latin typeface="Times New Roman" panose="02020603050405020304" pitchFamily="18" charset="0"/>
                <a:cs typeface="Times New Roman" panose="02020603050405020304" pitchFamily="18" charset="0"/>
              </a:rPr>
              <a:t>(2) Cách li chất cháy với khí O</a:t>
            </a:r>
            <a:r>
              <a:rPr lang="vi-VN" sz="2000">
                <a:solidFill>
                  <a:srgbClr val="3333FF"/>
                </a:solidFill>
                <a:latin typeface="Times New Roman" panose="02020603050405020304" pitchFamily="18" charset="0"/>
                <a:cs typeface="Times New Roman" panose="02020603050405020304" pitchFamily="18" charset="0"/>
              </a:rPr>
              <a:t>2</a:t>
            </a:r>
            <a:r>
              <a:rPr lang="vi-VN" sz="3600">
                <a:solidFill>
                  <a:srgbClr val="3333FF"/>
                </a:solidFill>
                <a:latin typeface="Times New Roman" panose="02020603050405020304" pitchFamily="18" charset="0"/>
                <a:cs typeface="Times New Roman" panose="02020603050405020304" pitchFamily="18" charset="0"/>
              </a:rPr>
              <a:t>. </a:t>
            </a:r>
            <a:endParaRPr lang="en-US" sz="3600"/>
          </a:p>
        </p:txBody>
      </p:sp>
      <p:sp>
        <p:nvSpPr>
          <p:cNvPr id="8" name="TextBox 7">
            <a:extLst>
              <a:ext uri="{FF2B5EF4-FFF2-40B4-BE49-F238E27FC236}">
                <a16:creationId xmlns:a16="http://schemas.microsoft.com/office/drawing/2014/main" id="{4E1ADC20-CB32-4460-9EEC-1D3917E7B9E3}"/>
              </a:ext>
            </a:extLst>
          </p:cNvPr>
          <p:cNvSpPr txBox="1"/>
          <p:nvPr/>
        </p:nvSpPr>
        <p:spPr>
          <a:xfrm>
            <a:off x="196454" y="526200"/>
            <a:ext cx="1846659" cy="646331"/>
          </a:xfrm>
          <a:prstGeom prst="rect">
            <a:avLst/>
          </a:prstGeom>
          <a:noFill/>
        </p:spPr>
        <p:txBody>
          <a:bodyPr wrap="square">
            <a:spAutoFit/>
          </a:bodyPr>
          <a:lstStyle/>
          <a:p>
            <a:r>
              <a:rPr lang="vi-VN" sz="3600" b="1">
                <a:solidFill>
                  <a:srgbClr val="00CC00"/>
                </a:solidFill>
                <a:latin typeface="Times New Roman" panose="02020603050405020304" pitchFamily="18" charset="0"/>
                <a:cs typeface="Times New Roman" panose="02020603050405020304" pitchFamily="18" charset="0"/>
              </a:rPr>
              <a:t>CHÚ Ý</a:t>
            </a:r>
            <a:endParaRPr lang="en-US" sz="3600" b="1">
              <a:solidFill>
                <a:srgbClr val="00CC00"/>
              </a:solidFill>
            </a:endParaRPr>
          </a:p>
        </p:txBody>
      </p:sp>
      <p:sp>
        <p:nvSpPr>
          <p:cNvPr id="9" name="TextBox 8">
            <a:extLst>
              <a:ext uri="{FF2B5EF4-FFF2-40B4-BE49-F238E27FC236}">
                <a16:creationId xmlns:a16="http://schemas.microsoft.com/office/drawing/2014/main" id="{C5C2AB4F-4C90-478D-BC48-AC6CA88C9B95}"/>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58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256F35-6B07-4602-9DDB-0E3C6086F79B}"/>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矩形 19">
            <a:extLst>
              <a:ext uri="{FF2B5EF4-FFF2-40B4-BE49-F238E27FC236}">
                <a16:creationId xmlns:a16="http://schemas.microsoft.com/office/drawing/2014/main" id="{70871203-39FA-412E-BD65-12CC150E2DD6}"/>
              </a:ext>
            </a:extLst>
          </p:cNvPr>
          <p:cNvSpPr/>
          <p:nvPr/>
        </p:nvSpPr>
        <p:spPr>
          <a:xfrm>
            <a:off x="1258008" y="667281"/>
            <a:ext cx="10591481" cy="1200321"/>
          </a:xfrm>
          <a:prstGeom prst="rect">
            <a:avLst/>
          </a:prstGeom>
          <a:solidFill>
            <a:srgbClr val="FFFFCC"/>
          </a:solidFill>
          <a:ln>
            <a:solidFill>
              <a:srgbClr val="FFFF00"/>
            </a:solidFill>
          </a:ln>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3600">
                <a:solidFill>
                  <a:schemeClr val="tx1"/>
                </a:solidFill>
                <a:latin typeface="Times New Roman" panose="02020603050405020304" pitchFamily="18" charset="0"/>
              </a:rPr>
              <a:t>     Em hãy lấy ví dụ chứng minh oxygen duy trì sự sống và sự cháy.</a:t>
            </a:r>
            <a:endParaRPr lang="vi-VN" sz="3600" dirty="0">
              <a:solidFill>
                <a:schemeClr val="tx1"/>
              </a:solidFill>
              <a:latin typeface="Times New Roman" panose="02020603050405020304" pitchFamily="18" charset="0"/>
            </a:endParaRPr>
          </a:p>
        </p:txBody>
      </p:sp>
      <p:pic>
        <p:nvPicPr>
          <p:cNvPr id="6" name="Picture 5">
            <a:extLst>
              <a:ext uri="{FF2B5EF4-FFF2-40B4-BE49-F238E27FC236}">
                <a16:creationId xmlns:a16="http://schemas.microsoft.com/office/drawing/2014/main" id="{C0A3F04C-DBF6-4A86-8D78-D3C407D50A1A}"/>
              </a:ext>
            </a:extLst>
          </p:cNvPr>
          <p:cNvPicPr/>
          <p:nvPr/>
        </p:nvPicPr>
        <p:blipFill>
          <a:blip r:embed="rId2"/>
          <a:stretch>
            <a:fillRect/>
          </a:stretch>
        </p:blipFill>
        <p:spPr>
          <a:xfrm>
            <a:off x="342510" y="627714"/>
            <a:ext cx="802078" cy="875308"/>
          </a:xfrm>
          <a:prstGeom prst="rect">
            <a:avLst/>
          </a:prstGeom>
        </p:spPr>
      </p:pic>
      <p:pic>
        <p:nvPicPr>
          <p:cNvPr id="7" name="Picture 6">
            <a:extLst>
              <a:ext uri="{FF2B5EF4-FFF2-40B4-BE49-F238E27FC236}">
                <a16:creationId xmlns:a16="http://schemas.microsoft.com/office/drawing/2014/main" id="{92512BB2-E9BA-453F-A994-C291625367E5}"/>
              </a:ext>
            </a:extLst>
          </p:cNvPr>
          <p:cNvPicPr>
            <a:picLocks noChangeAspect="1"/>
          </p:cNvPicPr>
          <p:nvPr/>
        </p:nvPicPr>
        <p:blipFill>
          <a:blip r:embed="rId3"/>
          <a:stretch>
            <a:fillRect/>
          </a:stretch>
        </p:blipFill>
        <p:spPr>
          <a:xfrm>
            <a:off x="902048" y="1957387"/>
            <a:ext cx="5651700" cy="4776086"/>
          </a:xfrm>
          <a:prstGeom prst="rect">
            <a:avLst/>
          </a:prstGeom>
        </p:spPr>
      </p:pic>
      <p:pic>
        <p:nvPicPr>
          <p:cNvPr id="9" name="Picture 8">
            <a:extLst>
              <a:ext uri="{FF2B5EF4-FFF2-40B4-BE49-F238E27FC236}">
                <a16:creationId xmlns:a16="http://schemas.microsoft.com/office/drawing/2014/main" id="{09B7B769-AF22-4DFB-BE48-A3C89C6E92F5}"/>
              </a:ext>
            </a:extLst>
          </p:cNvPr>
          <p:cNvPicPr>
            <a:picLocks noChangeAspect="1"/>
          </p:cNvPicPr>
          <p:nvPr/>
        </p:nvPicPr>
        <p:blipFill>
          <a:blip r:embed="rId4"/>
          <a:stretch>
            <a:fillRect/>
          </a:stretch>
        </p:blipFill>
        <p:spPr>
          <a:xfrm>
            <a:off x="7649078" y="1957387"/>
            <a:ext cx="3655167" cy="4776086"/>
          </a:xfrm>
          <a:prstGeom prst="rect">
            <a:avLst/>
          </a:prstGeom>
        </p:spPr>
      </p:pic>
    </p:spTree>
    <p:extLst>
      <p:ext uri="{BB962C8B-B14F-4D97-AF65-F5344CB8AC3E}">
        <p14:creationId xmlns:p14="http://schemas.microsoft.com/office/powerpoint/2010/main" val="36042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EF059B-62F6-4F8B-AF7B-B2E1F971C357}"/>
              </a:ext>
            </a:extLst>
          </p:cNvPr>
          <p:cNvGrpSpPr/>
          <p:nvPr/>
        </p:nvGrpSpPr>
        <p:grpSpPr>
          <a:xfrm>
            <a:off x="909873" y="983400"/>
            <a:ext cx="10591643" cy="2715281"/>
            <a:chOff x="5053010" y="1526326"/>
            <a:chExt cx="10591643" cy="2715281"/>
          </a:xfrm>
        </p:grpSpPr>
        <p:sp>
          <p:nvSpPr>
            <p:cNvPr id="2" name="TextBox 1">
              <a:extLst>
                <a:ext uri="{FF2B5EF4-FFF2-40B4-BE49-F238E27FC236}">
                  <a16:creationId xmlns:a16="http://schemas.microsoft.com/office/drawing/2014/main" id="{38F15D5D-7A9D-46B0-A149-59BFB08ED3F7}"/>
                </a:ext>
              </a:extLst>
            </p:cNvPr>
            <p:cNvSpPr txBox="1"/>
            <p:nvPr/>
          </p:nvSpPr>
          <p:spPr>
            <a:xfrm>
              <a:off x="5053010" y="1933283"/>
              <a:ext cx="10591643" cy="2308324"/>
            </a:xfrm>
            <a:prstGeom prst="rect">
              <a:avLst/>
            </a:prstGeom>
            <a:gradFill flip="none" rotWithShape="1">
              <a:gsLst>
                <a:gs pos="0">
                  <a:srgbClr val="00CC99">
                    <a:tint val="66000"/>
                    <a:satMod val="160000"/>
                  </a:srgbClr>
                </a:gs>
                <a:gs pos="50000">
                  <a:srgbClr val="00CC99">
                    <a:tint val="44500"/>
                    <a:satMod val="160000"/>
                  </a:srgbClr>
                </a:gs>
                <a:gs pos="100000">
                  <a:srgbClr val="00CC99">
                    <a:tint val="23500"/>
                    <a:satMod val="160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3600">
                  <a:solidFill>
                    <a:schemeClr val="tx1"/>
                  </a:solidFill>
                  <a:latin typeface="Times New Roman" panose="02020603050405020304" pitchFamily="18" charset="0"/>
                </a:rPr>
                <a:t>       Một số hộ gia đình sử dụng bếp củi để đun nấu hằng ngày. Khi lửa sắp tàn, người ta thường cho thêm củi và thổi hoặc quạt vào bếp thì ngọn lửa cháy bùng lên. Em hãy giải thích cách làm đó.</a:t>
              </a:r>
              <a:endParaRPr lang="vi-VN" sz="3600" dirty="0">
                <a:solidFill>
                  <a:schemeClr val="tx1"/>
                </a:solidFill>
                <a:latin typeface="Times New Roman" panose="02020603050405020304" pitchFamily="18" charset="0"/>
              </a:endParaRPr>
            </a:p>
          </p:txBody>
        </p:sp>
        <p:pic>
          <p:nvPicPr>
            <p:cNvPr id="3" name="Picture 2">
              <a:extLst>
                <a:ext uri="{FF2B5EF4-FFF2-40B4-BE49-F238E27FC236}">
                  <a16:creationId xmlns:a16="http://schemas.microsoft.com/office/drawing/2014/main" id="{A34038BD-E9AF-42E2-8434-D79BFD74FB78}"/>
                </a:ext>
              </a:extLst>
            </p:cNvPr>
            <p:cNvPicPr/>
            <p:nvPr/>
          </p:nvPicPr>
          <p:blipFill>
            <a:blip r:embed="rId2"/>
            <a:stretch>
              <a:fillRect/>
            </a:stretch>
          </p:blipFill>
          <p:spPr>
            <a:xfrm>
              <a:off x="5053010" y="1526326"/>
              <a:ext cx="833201" cy="857886"/>
            </a:xfrm>
            <a:prstGeom prst="rect">
              <a:avLst/>
            </a:prstGeom>
          </p:spPr>
        </p:pic>
      </p:grpSp>
      <p:sp>
        <p:nvSpPr>
          <p:cNvPr id="4" name="TextBox 3">
            <a:extLst>
              <a:ext uri="{FF2B5EF4-FFF2-40B4-BE49-F238E27FC236}">
                <a16:creationId xmlns:a16="http://schemas.microsoft.com/office/drawing/2014/main" id="{1305AF13-AF0C-4B5E-BABC-8DFCCD66A98B}"/>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D5F988B-52F9-45CF-A15C-074EB0BC67EE}"/>
              </a:ext>
            </a:extLst>
          </p:cNvPr>
          <p:cNvSpPr txBox="1"/>
          <p:nvPr/>
        </p:nvSpPr>
        <p:spPr>
          <a:xfrm>
            <a:off x="909873" y="3953922"/>
            <a:ext cx="10591643" cy="1754326"/>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Thêm củi tức là thêm nhiên liệu.</a:t>
            </a:r>
          </a:p>
          <a:p>
            <a:pPr algn="just"/>
            <a:r>
              <a:rPr lang="vi-VN" sz="3600">
                <a:solidFill>
                  <a:srgbClr val="3333FF"/>
                </a:solidFill>
                <a:latin typeface="Times New Roman" panose="02020603050405020304" pitchFamily="18" charset="0"/>
                <a:cs typeface="Times New Roman" panose="02020603050405020304" pitchFamily="18" charset="0"/>
              </a:rPr>
              <a:t>- Thổi hoặc quạt sẽ làm tăng hàm lượng khí oxygen để duy trì sự cháy.</a:t>
            </a:r>
            <a:endParaRPr lang="en-US" sz="360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066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42015DF-FB70-4BB6-A2A9-A9199908840D}"/>
              </a:ext>
            </a:extLst>
          </p:cNvPr>
          <p:cNvPicPr>
            <a:picLocks noChangeAspect="1"/>
          </p:cNvPicPr>
          <p:nvPr/>
        </p:nvPicPr>
        <p:blipFill rotWithShape="1">
          <a:blip r:embed="rId3">
            <a:extLst>
              <a:ext uri="{28A0092B-C50C-407E-A947-70E740481C1C}">
                <a14:useLocalDpi xmlns:a14="http://schemas.microsoft.com/office/drawing/2010/main"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id="{87D4BE03-8B17-4D61-9439-64203C1A8757}"/>
              </a:ext>
            </a:extLst>
          </p:cNvPr>
          <p:cNvPicPr>
            <a:picLocks noChangeAspect="1"/>
          </p:cNvPicPr>
          <p:nvPr/>
        </p:nvPicPr>
        <p:blipFill rotWithShape="1">
          <a:blip r:embed="rId3">
            <a:extLst>
              <a:ext uri="{28A0092B-C50C-407E-A947-70E740481C1C}">
                <a14:useLocalDpi xmlns:a14="http://schemas.microsoft.com/office/drawing/2010/main"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id="{8EEE9012-F08D-496E-894F-D5B63BA758DB}"/>
              </a:ext>
            </a:extLst>
          </p:cNvPr>
          <p:cNvPicPr>
            <a:picLocks noChangeAspect="1"/>
          </p:cNvPicPr>
          <p:nvPr/>
        </p:nvPicPr>
        <p:blipFill rotWithShape="1">
          <a:blip r:embed="rId4">
            <a:extLst>
              <a:ext uri="{28A0092B-C50C-407E-A947-70E740481C1C}">
                <a14:useLocalDpi xmlns:a14="http://schemas.microsoft.com/office/drawing/2010/main" val="0"/>
              </a:ext>
            </a:extLst>
          </a:blip>
          <a:srcRect t="55484"/>
          <a:stretch/>
        </p:blipFill>
        <p:spPr>
          <a:xfrm>
            <a:off x="385221" y="1773609"/>
            <a:ext cx="11421557" cy="5084391"/>
          </a:xfrm>
          <a:prstGeom prst="rect">
            <a:avLst/>
          </a:prstGeom>
        </p:spPr>
      </p:pic>
      <p:sp>
        <p:nvSpPr>
          <p:cNvPr id="12" name="文本框 215">
            <a:extLst>
              <a:ext uri="{FF2B5EF4-FFF2-40B4-BE49-F238E27FC236}">
                <a16:creationId xmlns:a16="http://schemas.microsoft.com/office/drawing/2014/main" id="{4F4648A7-626F-4C93-9199-46FF7FC13943}"/>
              </a:ext>
            </a:extLst>
          </p:cNvPr>
          <p:cNvSpPr txBox="1"/>
          <p:nvPr/>
        </p:nvSpPr>
        <p:spPr>
          <a:xfrm>
            <a:off x="2236745" y="205502"/>
            <a:ext cx="7718508" cy="746358"/>
          </a:xfrm>
          <a:prstGeom prst="rect">
            <a:avLst/>
          </a:prstGeom>
          <a:noFill/>
          <a:ln>
            <a:noFill/>
          </a:ln>
        </p:spPr>
        <p:txBody>
          <a:bodyPr wrap="square" lIns="68580" tIns="34290" rIns="68580" bIns="34290" rtlCol="0">
            <a:spAutoFit/>
          </a:bodyPr>
          <a:lstStyle/>
          <a:p>
            <a:pPr algn="ctr"/>
            <a:r>
              <a:rPr lang="vi-VN" altLang="zh-CN" sz="4400" b="1" spc="30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 </a:t>
            </a:r>
            <a:r>
              <a:rPr lang="en-US" altLang="zh-CN" sz="4400" b="1" spc="30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a:t>
            </a:r>
            <a:r>
              <a:rPr lang="en-US" altLang="zh-CN" sz="4400" b="1" spc="3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a:t>
            </a:r>
            <a:endParaRPr lang="zh-CN" altLang="en-US" sz="4400" b="1" spc="3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38728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 y="214044"/>
            <a:ext cx="11991975" cy="1986121"/>
          </a:xfrm>
          <a:prstGeom prst="rect">
            <a:avLst/>
          </a:prstGeom>
        </p:spPr>
        <p:txBody>
          <a:bodyPr wrap="square">
            <a:spAutoFit/>
          </a:bodyPr>
          <a:lstStyle/>
          <a:p>
            <a:pPr marR="0" lvl="0" algn="just">
              <a:lnSpc>
                <a:spcPct val="112000"/>
              </a:lnSpc>
              <a:spcBef>
                <a:spcPts val="0"/>
              </a:spcBef>
              <a:spcAft>
                <a:spcPts val="0"/>
              </a:spcAft>
              <a:buClr>
                <a:srgbClr val="000000"/>
              </a:buClr>
              <a:buSzPts val="1000"/>
              <a:tabLst>
                <a:tab pos="349250" algn="l"/>
              </a:tabLst>
            </a:pPr>
            <a:r>
              <a:rPr lang="vi-VN"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1</a:t>
            </a:r>
            <a:r>
              <a:rPr lang="en-US"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28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800">
                <a:latin typeface="Times New Roman" panose="02020603050405020304" pitchFamily="18" charset="0"/>
                <a:ea typeface="Segoe UI" panose="020B0502040204020203" pitchFamily="34" charset="0"/>
                <a:cs typeface="Times New Roman" panose="02020603050405020304" pitchFamily="18" charset="0"/>
              </a:rPr>
              <a:t>Cho biểu đồ về một số hoạt động tiêu thụ khí oxygen như hình dưới đây:</a:t>
            </a:r>
            <a:endParaRPr lang="vi-VN" sz="28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a) Lĩnh vực nào tiêu thụ nhiều oxygen nhất, lĩnh vực nào tiêu thụ ít oxygen nhất?</a:t>
            </a: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b) Hãy tìm hiểu và nêu vai trò của oxygen đối với lĩnh vực y khoa và hàn cắt kim loại.</a:t>
            </a:r>
          </a:p>
        </p:txBody>
      </p:sp>
      <p:pic>
        <p:nvPicPr>
          <p:cNvPr id="4" name="Picture 3">
            <a:extLst>
              <a:ext uri="{FF2B5EF4-FFF2-40B4-BE49-F238E27FC236}">
                <a16:creationId xmlns:a16="http://schemas.microsoft.com/office/drawing/2014/main" id="{CE4EB9B0-D5AA-472C-9C97-E6C22DA9EBD1}"/>
              </a:ext>
            </a:extLst>
          </p:cNvPr>
          <p:cNvPicPr>
            <a:picLocks noChangeAspect="1"/>
          </p:cNvPicPr>
          <p:nvPr/>
        </p:nvPicPr>
        <p:blipFill>
          <a:blip r:embed="rId2"/>
          <a:stretch>
            <a:fillRect/>
          </a:stretch>
        </p:blipFill>
        <p:spPr>
          <a:xfrm>
            <a:off x="1836299" y="2200165"/>
            <a:ext cx="9517933" cy="4599804"/>
          </a:xfrm>
          <a:prstGeom prst="rect">
            <a:avLst/>
          </a:prstGeom>
        </p:spPr>
      </p:pic>
    </p:spTree>
    <p:extLst>
      <p:ext uri="{BB962C8B-B14F-4D97-AF65-F5344CB8AC3E}">
        <p14:creationId xmlns:p14="http://schemas.microsoft.com/office/powerpoint/2010/main" val="3059053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 y="214044"/>
            <a:ext cx="11991975" cy="1986121"/>
          </a:xfrm>
          <a:prstGeom prst="rect">
            <a:avLst/>
          </a:prstGeom>
        </p:spPr>
        <p:txBody>
          <a:bodyPr wrap="square">
            <a:spAutoFit/>
          </a:bodyPr>
          <a:lstStyle/>
          <a:p>
            <a:pPr marR="0" lvl="0" algn="just">
              <a:lnSpc>
                <a:spcPct val="112000"/>
              </a:lnSpc>
              <a:spcBef>
                <a:spcPts val="0"/>
              </a:spcBef>
              <a:spcAft>
                <a:spcPts val="0"/>
              </a:spcAft>
              <a:buClr>
                <a:srgbClr val="000000"/>
              </a:buClr>
              <a:buSzPts val="1000"/>
              <a:tabLst>
                <a:tab pos="349250" algn="l"/>
              </a:tabLst>
            </a:pPr>
            <a:r>
              <a:rPr lang="vi-VN"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1</a:t>
            </a:r>
            <a:r>
              <a:rPr lang="en-US"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28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800">
                <a:latin typeface="Times New Roman" panose="02020603050405020304" pitchFamily="18" charset="0"/>
                <a:ea typeface="Segoe UI" panose="020B0502040204020203" pitchFamily="34" charset="0"/>
                <a:cs typeface="Times New Roman" panose="02020603050405020304" pitchFamily="18" charset="0"/>
              </a:rPr>
              <a:t>Cho biểu đồ về một số hoạt động tiêu thụ khí oxygen như hình dưới đây:</a:t>
            </a:r>
            <a:endParaRPr lang="vi-VN" sz="28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a) Lĩnh vực nào tiêu thụ nhiều oxygen nhất, lĩnh vực nào tiêu thụ ít oxygen nhất?</a:t>
            </a: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b) Hãy tìm hiểu và nêu vai trò của oxygen đối với lĩnh vực y khoa và hàn cắt kim loại.</a:t>
            </a:r>
          </a:p>
        </p:txBody>
      </p:sp>
      <p:sp>
        <p:nvSpPr>
          <p:cNvPr id="5" name="TextBox 4">
            <a:extLst>
              <a:ext uri="{FF2B5EF4-FFF2-40B4-BE49-F238E27FC236}">
                <a16:creationId xmlns:a16="http://schemas.microsoft.com/office/drawing/2014/main" id="{885BDC53-5057-426F-AE12-9A963ADCF1DB}"/>
              </a:ext>
            </a:extLst>
          </p:cNvPr>
          <p:cNvSpPr txBox="1"/>
          <p:nvPr/>
        </p:nvSpPr>
        <p:spPr>
          <a:xfrm>
            <a:off x="308968" y="2185602"/>
            <a:ext cx="11574063" cy="1754326"/>
          </a:xfrm>
          <a:prstGeom prst="rect">
            <a:avLst/>
          </a:prstGeom>
          <a:noFill/>
        </p:spPr>
        <p:txBody>
          <a:bodyPr wrap="square">
            <a:spAutoFit/>
          </a:bodyPr>
          <a:lstStyle/>
          <a:p>
            <a:pPr algn="just"/>
            <a:r>
              <a:rPr lang="vi-VN" sz="360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a) * Lĩnh vực tiêu thụ nhiều oxygen nhất: Luyện thép (55%).</a:t>
            </a:r>
          </a:p>
          <a:p>
            <a:pPr algn="just"/>
            <a:r>
              <a:rPr lang="vi-VN" sz="360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    * Lĩnh vực tiêu thụ ít oxygen nhất: Thuốc nổ, nhiên liệu tên lửa và hàn cắt kim loại (5%).</a:t>
            </a:r>
            <a:endParaRPr lang="en-US" sz="3600">
              <a:solidFill>
                <a:srgbClr val="3333FF"/>
              </a:solidFill>
            </a:endParaRPr>
          </a:p>
        </p:txBody>
      </p:sp>
      <p:sp>
        <p:nvSpPr>
          <p:cNvPr id="6" name="TextBox 5">
            <a:extLst>
              <a:ext uri="{FF2B5EF4-FFF2-40B4-BE49-F238E27FC236}">
                <a16:creationId xmlns:a16="http://schemas.microsoft.com/office/drawing/2014/main" id="{EF0897D6-E10B-4924-9480-6F6A78D718D1}"/>
              </a:ext>
            </a:extLst>
          </p:cNvPr>
          <p:cNvSpPr txBox="1"/>
          <p:nvPr/>
        </p:nvSpPr>
        <p:spPr>
          <a:xfrm>
            <a:off x="323252" y="3954381"/>
            <a:ext cx="11574063" cy="2308324"/>
          </a:xfrm>
          <a:prstGeom prst="rect">
            <a:avLst/>
          </a:prstGeom>
          <a:noFill/>
        </p:spPr>
        <p:txBody>
          <a:bodyPr wrap="square">
            <a:spAutoFit/>
          </a:bodyPr>
          <a:lstStyle/>
          <a:p>
            <a:pPr algn="just"/>
            <a:r>
              <a:rPr lang="vi-VN" sz="3600" dirty="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b) * Lĩnh vực y khoa: oxygen dùng để hỗ trợ bệnh nhân thở.</a:t>
            </a:r>
          </a:p>
          <a:p>
            <a:pPr algn="just"/>
            <a:r>
              <a:rPr lang="vi-VN" sz="3600" dirty="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    * Lĩnh vực hàn cắt kim loại: oxygen là chất duy trì sự cháy với các khí đốt hóa lỏng để sử dụng nhiệt tỏa ra dùng cho hàn, cắt kim loại.</a:t>
            </a:r>
            <a:endParaRPr lang="en-US" sz="3600" dirty="0">
              <a:solidFill>
                <a:srgbClr val="3333FF"/>
              </a:solidFill>
            </a:endParaRPr>
          </a:p>
        </p:txBody>
      </p:sp>
    </p:spTree>
    <p:extLst>
      <p:ext uri="{BB962C8B-B14F-4D97-AF65-F5344CB8AC3E}">
        <p14:creationId xmlns:p14="http://schemas.microsoft.com/office/powerpoint/2010/main" val="1340331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FF544-71E7-49DB-9352-51AA68BFFDE9}"/>
              </a:ext>
            </a:extLst>
          </p:cNvPr>
          <p:cNvSpPr txBox="1"/>
          <p:nvPr/>
        </p:nvSpPr>
        <p:spPr>
          <a:xfrm>
            <a:off x="175022" y="186809"/>
            <a:ext cx="11783615" cy="2308324"/>
          </a:xfrm>
          <a:prstGeom prst="rect">
            <a:avLst/>
          </a:prstGeom>
          <a:noFill/>
        </p:spPr>
        <p:txBody>
          <a:bodyPr wrap="square">
            <a:spAutoFit/>
          </a:bodyPr>
          <a:lstStyle/>
          <a:p>
            <a:pPr algn="just"/>
            <a:r>
              <a:rPr lang="vi-VN"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2</a:t>
            </a:r>
            <a:r>
              <a:rPr lang="en-US"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36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Trong quá trình chữa cháy</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a:t>
            </a:r>
            <a:r>
              <a:rPr lang="en-US" sz="3600">
                <a:latin typeface="Times New Roman" panose="02020603050405020304" pitchFamily="18" charset="0"/>
                <a:cs typeface="Times New Roman" panose="02020603050405020304" pitchFamily="18" charset="0"/>
              </a:rPr>
              <a:t>ếu đám cháy</a:t>
            </a:r>
            <a:r>
              <a:rPr lang="vi-VN" sz="3600">
                <a:latin typeface="Times New Roman" panose="02020603050405020304" pitchFamily="18" charset="0"/>
                <a:cs typeface="Times New Roman" panose="02020603050405020304" pitchFamily="18" charset="0"/>
              </a:rPr>
              <a:t> xăng dầu</a:t>
            </a:r>
            <a:r>
              <a:rPr lang="en-US" sz="3600">
                <a:latin typeface="Times New Roman" panose="02020603050405020304" pitchFamily="18" charset="0"/>
                <a:cs typeface="Times New Roman" panose="02020603050405020304" pitchFamily="18" charset="0"/>
              </a:rPr>
              <a:t> nhỏ</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a:t>
            </a:r>
            <a:r>
              <a:rPr lang="en-US" sz="3600">
                <a:latin typeface="Times New Roman" panose="02020603050405020304" pitchFamily="18" charset="0"/>
                <a:cs typeface="Times New Roman" panose="02020603050405020304" pitchFamily="18" charset="0"/>
              </a:rPr>
              <a:t>gười ta có thể sử dụng tấm chăn dày</a:t>
            </a:r>
            <a:r>
              <a:rPr lang="vi-VN" sz="3600">
                <a:latin typeface="Times New Roman" panose="02020603050405020304" pitchFamily="18" charset="0"/>
                <a:cs typeface="Times New Roman" panose="02020603050405020304" pitchFamily="18" charset="0"/>
              </a:rPr>
              <a:t>, lớn và</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tr</a:t>
            </a:r>
            <a:r>
              <a:rPr lang="en-US" sz="3600">
                <a:latin typeface="Times New Roman" panose="02020603050405020304" pitchFamily="18" charset="0"/>
                <a:cs typeface="Times New Roman" panose="02020603050405020304" pitchFamily="18" charset="0"/>
              </a:rPr>
              <a:t>ùm nhanh lên đám cháy mà không dùng nước</a:t>
            </a:r>
            <a:r>
              <a:rPr lang="vi-VN" sz="3600">
                <a:latin typeface="Times New Roman" panose="02020603050405020304" pitchFamily="18" charset="0"/>
                <a:cs typeface="Times New Roman" panose="02020603050405020304" pitchFamily="18" charset="0"/>
              </a:rPr>
              <a:t> để dập tắt đám cháy</a:t>
            </a:r>
            <a:r>
              <a:rPr lang="en-US" sz="3600">
                <a:latin typeface="Times New Roman" panose="02020603050405020304" pitchFamily="18" charset="0"/>
                <a:cs typeface="Times New Roman" panose="02020603050405020304" pitchFamily="18" charset="0"/>
              </a:rPr>
              <a:t>. Em hãy giải thích tại sao lại làm như vậy</a:t>
            </a:r>
            <a:r>
              <a:rPr lang="vi-VN" sz="3600">
                <a:latin typeface="Times New Roman" panose="02020603050405020304" pitchFamily="18" charset="0"/>
                <a:cs typeface="Times New Roman" panose="02020603050405020304" pitchFamily="18" charset="0"/>
              </a:rPr>
              <a:t>?</a:t>
            </a:r>
            <a:endParaRPr lang="en-US" sz="3600"/>
          </a:p>
        </p:txBody>
      </p:sp>
      <p:pic>
        <p:nvPicPr>
          <p:cNvPr id="5" name="Picture 4">
            <a:extLst>
              <a:ext uri="{FF2B5EF4-FFF2-40B4-BE49-F238E27FC236}">
                <a16:creationId xmlns:a16="http://schemas.microsoft.com/office/drawing/2014/main" id="{8124ED69-E4D1-43C5-904B-02DFDADD8672}"/>
              </a:ext>
            </a:extLst>
          </p:cNvPr>
          <p:cNvPicPr>
            <a:picLocks noChangeAspect="1"/>
          </p:cNvPicPr>
          <p:nvPr/>
        </p:nvPicPr>
        <p:blipFill>
          <a:blip r:embed="rId2"/>
          <a:stretch>
            <a:fillRect/>
          </a:stretch>
        </p:blipFill>
        <p:spPr>
          <a:xfrm>
            <a:off x="103582" y="2596214"/>
            <a:ext cx="6844095" cy="4176058"/>
          </a:xfrm>
          <a:prstGeom prst="rect">
            <a:avLst/>
          </a:prstGeom>
        </p:spPr>
      </p:pic>
      <p:sp>
        <p:nvSpPr>
          <p:cNvPr id="7" name="TextBox 6">
            <a:extLst>
              <a:ext uri="{FF2B5EF4-FFF2-40B4-BE49-F238E27FC236}">
                <a16:creationId xmlns:a16="http://schemas.microsoft.com/office/drawing/2014/main" id="{535813DE-7ACD-4731-8787-1759A3FC62DD}"/>
              </a:ext>
            </a:extLst>
          </p:cNvPr>
          <p:cNvSpPr txBox="1"/>
          <p:nvPr/>
        </p:nvSpPr>
        <p:spPr>
          <a:xfrm>
            <a:off x="7179469" y="2767670"/>
            <a:ext cx="4779168" cy="3970318"/>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T</a:t>
            </a:r>
            <a:r>
              <a:rPr lang="en-US" sz="3600">
                <a:solidFill>
                  <a:srgbClr val="3333FF"/>
                </a:solidFill>
                <a:latin typeface="Times New Roman" panose="02020603050405020304" pitchFamily="18" charset="0"/>
                <a:cs typeface="Times New Roman" panose="02020603050405020304" pitchFamily="18" charset="0"/>
              </a:rPr>
              <a:t>rùm chăn kín, dày lên đám cháy để ngăn nguồn cung cấp oxygen cho đám cháy từ không khí</a:t>
            </a:r>
            <a:r>
              <a:rPr lang="vi-VN" sz="3600">
                <a:solidFill>
                  <a:srgbClr val="3333FF"/>
                </a:solidFill>
                <a:latin typeface="Times New Roman" panose="02020603050405020304" pitchFamily="18" charset="0"/>
                <a:cs typeface="Times New Roman" panose="02020603050405020304" pitchFamily="18" charset="0"/>
              </a:rPr>
              <a:t>, n</a:t>
            </a:r>
            <a:r>
              <a:rPr lang="en-US" sz="3600">
                <a:solidFill>
                  <a:srgbClr val="3333FF"/>
                </a:solidFill>
                <a:latin typeface="Times New Roman" panose="02020603050405020304" pitchFamily="18" charset="0"/>
                <a:cs typeface="Times New Roman" panose="02020603050405020304" pitchFamily="18" charset="0"/>
              </a:rPr>
              <a:t>găn cho </a:t>
            </a:r>
            <a:r>
              <a:rPr lang="vi-VN" sz="3600">
                <a:solidFill>
                  <a:srgbClr val="3333FF"/>
                </a:solidFill>
                <a:latin typeface="Times New Roman" panose="02020603050405020304" pitchFamily="18" charset="0"/>
                <a:cs typeface="Times New Roman" panose="02020603050405020304" pitchFamily="18" charset="0"/>
              </a:rPr>
              <a:t>xăng dầu </a:t>
            </a:r>
            <a:r>
              <a:rPr lang="en-US" sz="3600">
                <a:solidFill>
                  <a:srgbClr val="3333FF"/>
                </a:solidFill>
                <a:latin typeface="Times New Roman" panose="02020603050405020304" pitchFamily="18" charset="0"/>
                <a:cs typeface="Times New Roman" panose="02020603050405020304" pitchFamily="18" charset="0"/>
              </a:rPr>
              <a:t>không </a:t>
            </a:r>
            <a:r>
              <a:rPr lang="vi-VN" sz="3600">
                <a:solidFill>
                  <a:srgbClr val="3333FF"/>
                </a:solidFill>
                <a:latin typeface="Times New Roman" panose="02020603050405020304" pitchFamily="18" charset="0"/>
                <a:cs typeface="Times New Roman" panose="02020603050405020304" pitchFamily="18" charset="0"/>
              </a:rPr>
              <a:t>tiếp tục </a:t>
            </a:r>
            <a:r>
              <a:rPr lang="en-US" sz="3600">
                <a:solidFill>
                  <a:srgbClr val="3333FF"/>
                </a:solidFill>
                <a:latin typeface="Times New Roman" panose="02020603050405020304" pitchFamily="18" charset="0"/>
                <a:cs typeface="Times New Roman" panose="02020603050405020304" pitchFamily="18" charset="0"/>
              </a:rPr>
              <a:t>cháy được thêm</a:t>
            </a:r>
            <a:r>
              <a:rPr lang="vi-VN" sz="3600">
                <a:solidFill>
                  <a:srgbClr val="3333FF"/>
                </a:solidFill>
                <a:latin typeface="Times New Roman" panose="02020603050405020304" pitchFamily="18" charset="0"/>
                <a:cs typeface="Times New Roman" panose="02020603050405020304" pitchFamily="18" charset="0"/>
              </a:rPr>
              <a:t>.</a:t>
            </a:r>
            <a:endParaRPr lang="en-US" sz="3600">
              <a:solidFill>
                <a:srgbClr val="3333FF"/>
              </a:solidFill>
            </a:endParaRPr>
          </a:p>
        </p:txBody>
      </p:sp>
    </p:spTree>
    <p:extLst>
      <p:ext uri="{BB962C8B-B14F-4D97-AF65-F5344CB8AC3E}">
        <p14:creationId xmlns:p14="http://schemas.microsoft.com/office/powerpoint/2010/main" val="4038872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A11B56-96DC-477B-B3A2-40F2A9C40F9A}"/>
              </a:ext>
            </a:extLst>
          </p:cNvPr>
          <p:cNvSpPr txBox="1"/>
          <p:nvPr/>
        </p:nvSpPr>
        <p:spPr>
          <a:xfrm>
            <a:off x="408385" y="287612"/>
            <a:ext cx="11183251" cy="1754326"/>
          </a:xfrm>
          <a:prstGeom prst="rect">
            <a:avLst/>
          </a:prstGeom>
          <a:noFill/>
        </p:spPr>
        <p:txBody>
          <a:bodyPr wrap="square">
            <a:spAutoFit/>
          </a:bodyPr>
          <a:lstStyle/>
          <a:p>
            <a:pPr algn="just"/>
            <a:r>
              <a:rPr lang="vi-VN" sz="3600" b="1" u="sng"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a:t>
            </a:r>
            <a:r>
              <a:rPr lang="en-US" sz="3600" b="1" u="sng"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3:</a:t>
            </a:r>
            <a:r>
              <a:rPr lang="en-US" sz="36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Tại sao trong bể nuôi cá cảnh thường lắp một máy bơm nước nhỏ để bơm nước liên tục </a:t>
            </a:r>
            <a:r>
              <a:rPr lang="en-US" sz="3600" dirty="0">
                <a:latin typeface="Times New Roman" panose="02020603050405020304" pitchFamily="18" charset="0"/>
                <a:cs typeface="Times New Roman" panose="02020603050405020304" pitchFamily="18" charset="0"/>
              </a:rPr>
              <a:t>đ</a:t>
            </a:r>
            <a:r>
              <a:rPr lang="vi-VN" sz="3600" dirty="0" smtClean="0">
                <a:latin typeface="Times New Roman" panose="02020603050405020304" pitchFamily="18" charset="0"/>
                <a:cs typeface="Times New Roman" panose="02020603050405020304" pitchFamily="18" charset="0"/>
              </a:rPr>
              <a:t>ồng </a:t>
            </a:r>
            <a:r>
              <a:rPr lang="vi-VN" sz="3600" dirty="0">
                <a:latin typeface="Times New Roman" panose="02020603050405020304" pitchFamily="18" charset="0"/>
                <a:cs typeface="Times New Roman" panose="02020603050405020304" pitchFamily="18" charset="0"/>
              </a:rPr>
              <a:t>thời trồng thêm một số cây thủy sinh?</a:t>
            </a:r>
            <a:endParaRPr lang="en-US" sz="3600" dirty="0"/>
          </a:p>
        </p:txBody>
      </p:sp>
      <p:sp>
        <p:nvSpPr>
          <p:cNvPr id="8" name="TextBox 7">
            <a:extLst>
              <a:ext uri="{FF2B5EF4-FFF2-40B4-BE49-F238E27FC236}">
                <a16:creationId xmlns:a16="http://schemas.microsoft.com/office/drawing/2014/main" id="{4BEDC310-A68F-488C-A36A-B6C23C67B06A}"/>
              </a:ext>
            </a:extLst>
          </p:cNvPr>
          <p:cNvSpPr txBox="1"/>
          <p:nvPr/>
        </p:nvSpPr>
        <p:spPr>
          <a:xfrm>
            <a:off x="313567" y="2586884"/>
            <a:ext cx="10917851" cy="2308324"/>
          </a:xfrm>
          <a:prstGeom prst="rect">
            <a:avLst/>
          </a:prstGeom>
          <a:noFill/>
        </p:spPr>
        <p:txBody>
          <a:bodyPr wrap="square">
            <a:spAutoFit/>
          </a:bodyPr>
          <a:lstStyle/>
          <a:p>
            <a:pPr algn="just"/>
            <a:r>
              <a:rPr lang="vi-VN" sz="3600" dirty="0">
                <a:solidFill>
                  <a:srgbClr val="3333FF"/>
                </a:solidFill>
                <a:latin typeface="Times New Roman" panose="02020603050405020304" pitchFamily="18" charset="0"/>
                <a:cs typeface="Times New Roman" panose="02020603050405020304" pitchFamily="18" charset="0"/>
              </a:rPr>
              <a:t>     - Lắp máy bơm nước để sục nước, hòa tan nhiều oxygen vào nước, đảm bảo cung cấp đủ oxygen cho cá.</a:t>
            </a:r>
          </a:p>
          <a:p>
            <a:pPr algn="just"/>
            <a:r>
              <a:rPr lang="vi-VN" sz="3600" dirty="0">
                <a:solidFill>
                  <a:srgbClr val="3333FF"/>
                </a:solidFill>
                <a:latin typeface="Times New Roman" panose="02020603050405020304" pitchFamily="18" charset="0"/>
                <a:cs typeface="Times New Roman" panose="02020603050405020304" pitchFamily="18" charset="0"/>
              </a:rPr>
              <a:t>     - Trồng cây thủy sinh: cây quang hợp nhả khí oxygen, cây cũng làm bể cá đẹp hơn và gần gũi với thiên nhiên.</a:t>
            </a:r>
            <a:endParaRPr lang="en-US" sz="3600" dirty="0">
              <a:solidFill>
                <a:srgbClr val="3333FF"/>
              </a:solidFill>
            </a:endParaRPr>
          </a:p>
        </p:txBody>
      </p:sp>
    </p:spTree>
    <p:extLst>
      <p:ext uri="{BB962C8B-B14F-4D97-AF65-F5344CB8AC3E}">
        <p14:creationId xmlns:p14="http://schemas.microsoft.com/office/powerpoint/2010/main" val="1289044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1972280" y="382188"/>
            <a:ext cx="8247440" cy="1004570"/>
          </a:xfrm>
          <a:prstGeom prst="rect">
            <a:avLst/>
          </a:prstGeom>
          <a:noFill/>
        </p:spPr>
        <p:txBody>
          <a:bodyPr wrap="square" rtlCol="0">
            <a:spAutoFit/>
          </a:bodyPr>
          <a:lstStyle/>
          <a:p>
            <a:pPr algn="ctr"/>
            <a:r>
              <a:rPr lang="en-US" sz="5940" b="1" dirty="0">
                <a:solidFill>
                  <a:srgbClr val="FF0000"/>
                </a:solidFill>
                <a:latin typeface="#9Slide07 SVNBrandon Printed Sh" panose="02000000000000000000" pitchFamily="2" charset="0"/>
              </a:rPr>
              <a:t>NHIỆM VỤ VỀ NHÀ</a:t>
            </a:r>
          </a:p>
        </p:txBody>
      </p:sp>
      <p:sp>
        <p:nvSpPr>
          <p:cNvPr id="721" name="Rounded Rectangle 720"/>
          <p:cNvSpPr/>
          <p:nvPr/>
        </p:nvSpPr>
        <p:spPr>
          <a:xfrm>
            <a:off x="1583117" y="4414327"/>
            <a:ext cx="10104058" cy="60833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b="1">
                <a:solidFill>
                  <a:srgbClr val="0000FF"/>
                </a:solidFill>
                <a:latin typeface="Times New Roman" panose="02020603050405020304" pitchFamily="18" charset="0"/>
                <a:cs typeface="Times New Roman" panose="02020603050405020304" pitchFamily="18" charset="0"/>
              </a:rPr>
              <a:t>Nghiên cứu </a:t>
            </a:r>
            <a:r>
              <a:rPr lang="vi-VN" altLang="en-US" sz="4000" b="1">
                <a:solidFill>
                  <a:srgbClr val="0000FF"/>
                </a:solidFill>
                <a:latin typeface="Times New Roman" panose="02020603050405020304" pitchFamily="18" charset="0"/>
                <a:cs typeface="Times New Roman" panose="02020603050405020304" pitchFamily="18" charset="0"/>
              </a:rPr>
              <a:t>trước nội dung bài 10 SGK/tr.48</a:t>
            </a:r>
            <a:endParaRPr lang="vi-VN" altLang="en-US" sz="4000" b="1" dirty="0" err="1">
              <a:solidFill>
                <a:srgbClr val="0000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7C0DDC4-6EB1-4D1E-9362-11CE9962D347}"/>
              </a:ext>
            </a:extLst>
          </p:cNvPr>
          <p:cNvPicPr>
            <a:picLocks noChangeAspect="1"/>
          </p:cNvPicPr>
          <p:nvPr/>
        </p:nvPicPr>
        <p:blipFill>
          <a:blip r:embed="rId3"/>
          <a:stretch>
            <a:fillRect/>
          </a:stretch>
        </p:blipFill>
        <p:spPr>
          <a:xfrm>
            <a:off x="630086" y="1911515"/>
            <a:ext cx="685576" cy="700111"/>
          </a:xfrm>
          <a:prstGeom prst="rect">
            <a:avLst/>
          </a:prstGeom>
        </p:spPr>
      </p:pic>
      <p:grpSp>
        <p:nvGrpSpPr>
          <p:cNvPr id="8" name="组合 1">
            <a:extLst>
              <a:ext uri="{FF2B5EF4-FFF2-40B4-BE49-F238E27FC236}">
                <a16:creationId xmlns:a16="http://schemas.microsoft.com/office/drawing/2014/main" id="{F17E9D14-7A38-406C-8F02-7747DA1A837B}"/>
              </a:ext>
            </a:extLst>
          </p:cNvPr>
          <p:cNvGrpSpPr/>
          <p:nvPr/>
        </p:nvGrpSpPr>
        <p:grpSpPr>
          <a:xfrm rot="20007188">
            <a:off x="155664" y="-448419"/>
            <a:ext cx="1725331" cy="2437183"/>
            <a:chOff x="7002930" y="1276348"/>
            <a:chExt cx="4137689" cy="4863822"/>
          </a:xfrm>
        </p:grpSpPr>
        <p:sp>
          <p:nvSpPr>
            <p:cNvPr id="9" name="矩形: 圆角 11">
              <a:extLst>
                <a:ext uri="{FF2B5EF4-FFF2-40B4-BE49-F238E27FC236}">
                  <a16:creationId xmlns:a16="http://schemas.microsoft.com/office/drawing/2014/main" id="{79139173-2377-4C6C-8F2E-9BDE23C7603E}"/>
                </a:ext>
              </a:extLst>
            </p:cNvPr>
            <p:cNvSpPr/>
            <p:nvPr/>
          </p:nvSpPr>
          <p:spPr>
            <a:xfrm>
              <a:off x="7002930" y="1276348"/>
              <a:ext cx="4137689" cy="4137689"/>
            </a:xfrm>
            <a:prstGeom prst="roundRect">
              <a:avLst/>
            </a:prstGeom>
            <a:solidFill>
              <a:schemeClr val="bg1"/>
            </a:solidFill>
            <a:ln>
              <a:noFill/>
            </a:ln>
            <a:effectLst>
              <a:outerShdw blurRad="76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0" name="矩形: 圆角 12">
              <a:extLst>
                <a:ext uri="{FF2B5EF4-FFF2-40B4-BE49-F238E27FC236}">
                  <a16:creationId xmlns:a16="http://schemas.microsoft.com/office/drawing/2014/main" id="{0A8D2C7A-2338-4188-8061-77009E4614B7}"/>
                </a:ext>
              </a:extLst>
            </p:cNvPr>
            <p:cNvSpPr/>
            <p:nvPr/>
          </p:nvSpPr>
          <p:spPr>
            <a:xfrm rot="19108492">
              <a:off x="9657045" y="5313353"/>
              <a:ext cx="826817" cy="826817"/>
            </a:xfrm>
            <a:prstGeom prst="roundRect">
              <a:avLst/>
            </a:prstGeom>
            <a:noFill/>
            <a:ln w="225425">
              <a:solidFill>
                <a:srgbClr val="FF9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p:sp>
          <p:nvSpPr>
            <p:cNvPr id="11" name="矩形: 圆角 13">
              <a:extLst>
                <a:ext uri="{FF2B5EF4-FFF2-40B4-BE49-F238E27FC236}">
                  <a16:creationId xmlns:a16="http://schemas.microsoft.com/office/drawing/2014/main" id="{3B850A74-FD43-4FD7-AB40-C16049448DF1}"/>
                </a:ext>
              </a:extLst>
            </p:cNvPr>
            <p:cNvSpPr/>
            <p:nvPr/>
          </p:nvSpPr>
          <p:spPr>
            <a:xfrm rot="21497132">
              <a:off x="7528908" y="1802328"/>
              <a:ext cx="3085734" cy="308573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pic>
        <p:nvPicPr>
          <p:cNvPr id="4" name="Picture 3">
            <a:extLst>
              <a:ext uri="{FF2B5EF4-FFF2-40B4-BE49-F238E27FC236}">
                <a16:creationId xmlns:a16="http://schemas.microsoft.com/office/drawing/2014/main" id="{6E1F55BA-2218-4AE0-AC29-D8E4BC1E2239}"/>
              </a:ext>
            </a:extLst>
          </p:cNvPr>
          <p:cNvPicPr>
            <a:picLocks noChangeAspect="1"/>
          </p:cNvPicPr>
          <p:nvPr/>
        </p:nvPicPr>
        <p:blipFill>
          <a:blip r:embed="rId5"/>
          <a:stretch>
            <a:fillRect/>
          </a:stretch>
        </p:blipFill>
        <p:spPr>
          <a:xfrm rot="19649472">
            <a:off x="10523150" y="-407600"/>
            <a:ext cx="2234937" cy="2030050"/>
          </a:xfrm>
          <a:prstGeom prst="rect">
            <a:avLst/>
          </a:prstGeom>
        </p:spPr>
      </p:pic>
      <p:sp>
        <p:nvSpPr>
          <p:cNvPr id="17" name="Rounded Rectangle 745">
            <a:extLst>
              <a:ext uri="{FF2B5EF4-FFF2-40B4-BE49-F238E27FC236}">
                <a16:creationId xmlns:a16="http://schemas.microsoft.com/office/drawing/2014/main" id="{2B947101-1948-4C2A-BA18-4192A35FFB50}"/>
              </a:ext>
            </a:extLst>
          </p:cNvPr>
          <p:cNvSpPr/>
          <p:nvPr/>
        </p:nvSpPr>
        <p:spPr>
          <a:xfrm>
            <a:off x="1583943" y="1924906"/>
            <a:ext cx="2571750" cy="634979"/>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a:solidFill>
                  <a:srgbClr val="0000FF"/>
                </a:solidFill>
                <a:latin typeface="Times New Roman" panose="02020603050405020304" pitchFamily="18" charset="0"/>
                <a:cs typeface="Times New Roman" panose="02020603050405020304" pitchFamily="18" charset="0"/>
              </a:rPr>
              <a:t>H</a:t>
            </a:r>
            <a:r>
              <a:rPr lang="vi-VN" sz="4000" b="1">
                <a:solidFill>
                  <a:srgbClr val="0000FF"/>
                </a:solidFill>
                <a:latin typeface="Times New Roman" panose="02020603050405020304" pitchFamily="18" charset="0"/>
                <a:cs typeface="Times New Roman" panose="02020603050405020304" pitchFamily="18" charset="0"/>
              </a:rPr>
              <a:t>ọc bài.</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8" name="Oval 13">
            <a:extLst>
              <a:ext uri="{FF2B5EF4-FFF2-40B4-BE49-F238E27FC236}">
                <a16:creationId xmlns:a16="http://schemas.microsoft.com/office/drawing/2014/main" id="{C3FCE083-2500-46AE-AE6B-367CE5BFF8E5}"/>
              </a:ext>
            </a:extLst>
          </p:cNvPr>
          <p:cNvSpPr>
            <a:spLocks noChangeArrowheads="1"/>
          </p:cNvSpPr>
          <p:nvPr/>
        </p:nvSpPr>
        <p:spPr bwMode="auto">
          <a:xfrm rot="1919097">
            <a:off x="-978089" y="5152692"/>
            <a:ext cx="1956179" cy="1963221"/>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lumMod val="50000"/>
                </a:srgbClr>
              </a:solidFill>
              <a:effectLst/>
              <a:uLnTx/>
              <a:uFillTx/>
              <a:cs typeface="+mn-ea"/>
              <a:sym typeface="+mn-lt"/>
            </a:endParaRPr>
          </a:p>
        </p:txBody>
      </p:sp>
      <p:grpSp>
        <p:nvGrpSpPr>
          <p:cNvPr id="21" name="组合 14">
            <a:extLst>
              <a:ext uri="{FF2B5EF4-FFF2-40B4-BE49-F238E27FC236}">
                <a16:creationId xmlns:a16="http://schemas.microsoft.com/office/drawing/2014/main" id="{884C3362-70DA-4803-8F22-326E587F5B60}"/>
              </a:ext>
            </a:extLst>
          </p:cNvPr>
          <p:cNvGrpSpPr/>
          <p:nvPr/>
        </p:nvGrpSpPr>
        <p:grpSpPr>
          <a:xfrm rot="12518696">
            <a:off x="10450885" y="5558962"/>
            <a:ext cx="2053299" cy="1833697"/>
            <a:chOff x="-2609090" y="4732627"/>
            <a:chExt cx="4590290" cy="4590290"/>
          </a:xfrm>
          <a:blipFill dpi="0" rotWithShape="1">
            <a:blip r:embed="rId7">
              <a:extLst>
                <a:ext uri="{28A0092B-C50C-407E-A947-70E740481C1C}">
                  <a14:useLocalDpi xmlns:a14="http://schemas.microsoft.com/office/drawing/2010/main" val="0"/>
                </a:ext>
              </a:extLst>
            </a:blip>
            <a:srcRect/>
            <a:stretch>
              <a:fillRect/>
            </a:stretch>
          </a:blipFill>
        </p:grpSpPr>
        <p:sp>
          <p:nvSpPr>
            <p:cNvPr id="22" name="圆: 空心 15">
              <a:extLst>
                <a:ext uri="{FF2B5EF4-FFF2-40B4-BE49-F238E27FC236}">
                  <a16:creationId xmlns:a16="http://schemas.microsoft.com/office/drawing/2014/main" id="{4D4080F0-76AB-4B1E-BF4B-ABAA7405E0A5}"/>
                </a:ext>
              </a:extLst>
            </p:cNvPr>
            <p:cNvSpPr/>
            <p:nvPr/>
          </p:nvSpPr>
          <p:spPr>
            <a:xfrm>
              <a:off x="-2609090" y="4732627"/>
              <a:ext cx="4590290" cy="4590290"/>
            </a:xfrm>
            <a:prstGeom prst="roundRect">
              <a:avLst/>
            </a:prstGeom>
            <a:grpFill/>
            <a:ln>
              <a:solidFill>
                <a:srgbClr val="12B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
          <p:nvSpPr>
            <p:cNvPr id="23" name="圆: 空心 16">
              <a:extLst>
                <a:ext uri="{FF2B5EF4-FFF2-40B4-BE49-F238E27FC236}">
                  <a16:creationId xmlns:a16="http://schemas.microsoft.com/office/drawing/2014/main" id="{367EFFC4-83A5-4902-881E-321077FCA284}"/>
                </a:ext>
              </a:extLst>
            </p:cNvPr>
            <p:cNvSpPr/>
            <p:nvPr/>
          </p:nvSpPr>
          <p:spPr>
            <a:xfrm>
              <a:off x="-2250308" y="5091409"/>
              <a:ext cx="3872724" cy="387272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grpSp>
      <p:sp>
        <p:nvSpPr>
          <p:cNvPr id="25" name="TextBox 24">
            <a:extLst>
              <a:ext uri="{FF2B5EF4-FFF2-40B4-BE49-F238E27FC236}">
                <a16:creationId xmlns:a16="http://schemas.microsoft.com/office/drawing/2014/main" id="{F8EB9C7C-0174-4CFA-9CC3-105F385B96C5}"/>
              </a:ext>
            </a:extLst>
          </p:cNvPr>
          <p:cNvSpPr txBox="1"/>
          <p:nvPr/>
        </p:nvSpPr>
        <p:spPr>
          <a:xfrm>
            <a:off x="1600200" y="2767280"/>
            <a:ext cx="10474707" cy="707886"/>
          </a:xfrm>
          <a:prstGeom prst="rect">
            <a:avLst/>
          </a:prstGeom>
          <a:noFill/>
        </p:spPr>
        <p:txBody>
          <a:bodyPr wrap="square">
            <a:spAutoFit/>
          </a:bodyPr>
          <a:lstStyle/>
          <a:p>
            <a:r>
              <a:rPr lang="vi-VN" sz="4000" b="1">
                <a:solidFill>
                  <a:srgbClr val="0000FF"/>
                </a:solidFill>
                <a:latin typeface="Times New Roman" panose="02020603050405020304" pitchFamily="18" charset="0"/>
                <a:cs typeface="Times New Roman" panose="02020603050405020304" pitchFamily="18" charset="0"/>
              </a:rPr>
              <a:t>Hoàn thành bài tập SGK/tr.47</a:t>
            </a:r>
            <a:endParaRPr lang="en-US" sz="4000"/>
          </a:p>
        </p:txBody>
      </p:sp>
      <p:pic>
        <p:nvPicPr>
          <p:cNvPr id="26" name="Picture 25">
            <a:extLst>
              <a:ext uri="{FF2B5EF4-FFF2-40B4-BE49-F238E27FC236}">
                <a16:creationId xmlns:a16="http://schemas.microsoft.com/office/drawing/2014/main" id="{BD6776F3-BD74-4B6B-977C-6E87F0F9D343}"/>
              </a:ext>
            </a:extLst>
          </p:cNvPr>
          <p:cNvPicPr>
            <a:picLocks noChangeAspect="1"/>
          </p:cNvPicPr>
          <p:nvPr/>
        </p:nvPicPr>
        <p:blipFill>
          <a:blip r:embed="rId3"/>
          <a:stretch>
            <a:fillRect/>
          </a:stretch>
        </p:blipFill>
        <p:spPr>
          <a:xfrm>
            <a:off x="630086" y="2730661"/>
            <a:ext cx="685576" cy="700111"/>
          </a:xfrm>
          <a:prstGeom prst="rect">
            <a:avLst/>
          </a:prstGeom>
        </p:spPr>
      </p:pic>
      <p:pic>
        <p:nvPicPr>
          <p:cNvPr id="27" name="Picture 26">
            <a:extLst>
              <a:ext uri="{FF2B5EF4-FFF2-40B4-BE49-F238E27FC236}">
                <a16:creationId xmlns:a16="http://schemas.microsoft.com/office/drawing/2014/main" id="{CDAF6D19-13B4-47CD-9AC7-C9DED76A7EEA}"/>
              </a:ext>
            </a:extLst>
          </p:cNvPr>
          <p:cNvPicPr>
            <a:picLocks noChangeAspect="1"/>
          </p:cNvPicPr>
          <p:nvPr/>
        </p:nvPicPr>
        <p:blipFill>
          <a:blip r:embed="rId3"/>
          <a:stretch>
            <a:fillRect/>
          </a:stretch>
        </p:blipFill>
        <p:spPr>
          <a:xfrm>
            <a:off x="594233" y="3517252"/>
            <a:ext cx="685576" cy="700111"/>
          </a:xfrm>
          <a:prstGeom prst="rect">
            <a:avLst/>
          </a:prstGeom>
        </p:spPr>
      </p:pic>
      <p:pic>
        <p:nvPicPr>
          <p:cNvPr id="28" name="Picture 27">
            <a:extLst>
              <a:ext uri="{FF2B5EF4-FFF2-40B4-BE49-F238E27FC236}">
                <a16:creationId xmlns:a16="http://schemas.microsoft.com/office/drawing/2014/main" id="{79AA32F6-B95F-4D00-9B04-55DACF33CEB4}"/>
              </a:ext>
            </a:extLst>
          </p:cNvPr>
          <p:cNvPicPr>
            <a:picLocks noChangeAspect="1"/>
          </p:cNvPicPr>
          <p:nvPr/>
        </p:nvPicPr>
        <p:blipFill>
          <a:blip r:embed="rId3"/>
          <a:stretch>
            <a:fillRect/>
          </a:stretch>
        </p:blipFill>
        <p:spPr>
          <a:xfrm>
            <a:off x="630086" y="4337079"/>
            <a:ext cx="685576" cy="700111"/>
          </a:xfrm>
          <a:prstGeom prst="rect">
            <a:avLst/>
          </a:prstGeom>
        </p:spPr>
      </p:pic>
      <p:sp>
        <p:nvSpPr>
          <p:cNvPr id="29" name="TextBox 28">
            <a:extLst>
              <a:ext uri="{FF2B5EF4-FFF2-40B4-BE49-F238E27FC236}">
                <a16:creationId xmlns:a16="http://schemas.microsoft.com/office/drawing/2014/main" id="{A402B1B4-6F11-4D51-95BC-DE3CBD6DB2F4}"/>
              </a:ext>
            </a:extLst>
          </p:cNvPr>
          <p:cNvSpPr txBox="1"/>
          <p:nvPr/>
        </p:nvSpPr>
        <p:spPr>
          <a:xfrm>
            <a:off x="1600200" y="3550076"/>
            <a:ext cx="10474707" cy="707886"/>
          </a:xfrm>
          <a:prstGeom prst="rect">
            <a:avLst/>
          </a:prstGeom>
          <a:noFill/>
        </p:spPr>
        <p:txBody>
          <a:bodyPr wrap="square">
            <a:spAutoFit/>
          </a:bodyPr>
          <a:lstStyle/>
          <a:p>
            <a:r>
              <a:rPr lang="vi-VN" sz="4000" b="1">
                <a:solidFill>
                  <a:srgbClr val="0000FF"/>
                </a:solidFill>
                <a:latin typeface="Times New Roman" panose="02020603050405020304" pitchFamily="18" charset="0"/>
                <a:cs typeface="Times New Roman" panose="02020603050405020304" pitchFamily="18" charset="0"/>
              </a:rPr>
              <a:t>Hoàn thành bài tập trong SBT của bài 9.</a:t>
            </a:r>
            <a:endParaRPr lang="en-US" sz="400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9;p15">
            <a:extLst>
              <a:ext uri="{FF2B5EF4-FFF2-40B4-BE49-F238E27FC236}">
                <a16:creationId xmlns:a16="http://schemas.microsoft.com/office/drawing/2014/main" id="{39B2A0B8-FFD4-48CB-BD2D-953453B8F023}"/>
              </a:ext>
            </a:extLst>
          </p:cNvPr>
          <p:cNvSpPr txBox="1">
            <a:spLocks/>
          </p:cNvSpPr>
          <p:nvPr/>
        </p:nvSpPr>
        <p:spPr>
          <a:xfrm>
            <a:off x="2373035" y="993126"/>
            <a:ext cx="8270681" cy="1229347"/>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a:lstStyle>
          <a:p>
            <a:pPr algn="ctr"/>
            <a:r>
              <a:rPr lang="vi-VN" sz="6400" b="1">
                <a:solidFill>
                  <a:srgbClr val="0000FF"/>
                </a:solidFill>
                <a:latin typeface="Times New Roman" panose="02020603050405020304" pitchFamily="18" charset="0"/>
                <a:cs typeface="Times New Roman" panose="02020603050405020304" pitchFamily="18" charset="0"/>
              </a:rPr>
              <a:t>NỘI DUNG BÀI HỌC</a:t>
            </a:r>
            <a:endParaRPr lang="vi-VN" sz="6400" b="1" dirty="0">
              <a:solidFill>
                <a:srgbClr val="0000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2A69BF9-2064-4AF3-8ABC-902730DE2503}"/>
              </a:ext>
            </a:extLst>
          </p:cNvPr>
          <p:cNvSpPr txBox="1"/>
          <p:nvPr/>
        </p:nvSpPr>
        <p:spPr>
          <a:xfrm>
            <a:off x="1860780" y="2705840"/>
            <a:ext cx="8685593" cy="646331"/>
          </a:xfrm>
          <a:prstGeom prst="rect">
            <a:avLst/>
          </a:prstGeom>
          <a:noFill/>
        </p:spPr>
        <p:txBody>
          <a:bodyPr wrap="square" rtlCol="0">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3616E10-EB42-4146-B797-EB94162DCEB5}"/>
              </a:ext>
            </a:extLst>
          </p:cNvPr>
          <p:cNvSpPr txBox="1"/>
          <p:nvPr/>
        </p:nvSpPr>
        <p:spPr>
          <a:xfrm>
            <a:off x="1860780" y="3671047"/>
            <a:ext cx="8470441" cy="646331"/>
          </a:xfrm>
          <a:prstGeom prst="rect">
            <a:avLst/>
          </a:prstGeom>
          <a:noFill/>
        </p:spPr>
        <p:txBody>
          <a:bodyPr wrap="square" rtlCol="0">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2. TẦM QUAN TRỌNG CỦA OXYGEN</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5586700-EF30-421F-87E8-1B558C383B5F}"/>
              </a:ext>
            </a:extLst>
          </p:cNvPr>
          <p:cNvPicPr>
            <a:picLocks noChangeAspect="1"/>
          </p:cNvPicPr>
          <p:nvPr/>
        </p:nvPicPr>
        <p:blipFill>
          <a:blip r:embed="rId2"/>
          <a:stretch>
            <a:fillRect/>
          </a:stretch>
        </p:blipFill>
        <p:spPr>
          <a:xfrm>
            <a:off x="0" y="-1"/>
            <a:ext cx="1909482" cy="2289007"/>
          </a:xfrm>
          <a:prstGeom prst="rect">
            <a:avLst/>
          </a:prstGeom>
        </p:spPr>
      </p:pic>
      <p:sp>
        <p:nvSpPr>
          <p:cNvPr id="9" name="TextBox 8">
            <a:extLst>
              <a:ext uri="{FF2B5EF4-FFF2-40B4-BE49-F238E27FC236}">
                <a16:creationId xmlns:a16="http://schemas.microsoft.com/office/drawing/2014/main" id="{E91E8BFB-DCFF-4669-A88D-D7499C15282B}"/>
              </a:ext>
            </a:extLst>
          </p:cNvPr>
          <p:cNvSpPr txBox="1"/>
          <p:nvPr/>
        </p:nvSpPr>
        <p:spPr>
          <a:xfrm>
            <a:off x="1860779" y="4636254"/>
            <a:ext cx="8470441" cy="646331"/>
          </a:xfrm>
          <a:prstGeom prst="rect">
            <a:avLst/>
          </a:prstGeom>
          <a:noFill/>
        </p:spPr>
        <p:txBody>
          <a:bodyPr wrap="square" rtlCol="0">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3. BÀI TẬP</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14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A21E99-601C-44E6-A40E-D50E7AED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26" y="132347"/>
            <a:ext cx="15792700" cy="6741695"/>
          </a:xfrm>
          <a:prstGeom prst="rect">
            <a:avLst/>
          </a:prstGeom>
        </p:spPr>
      </p:pic>
      <p:pic>
        <p:nvPicPr>
          <p:cNvPr id="5" name="图片 4">
            <a:extLst>
              <a:ext uri="{FF2B5EF4-FFF2-40B4-BE49-F238E27FC236}">
                <a16:creationId xmlns:a16="http://schemas.microsoft.com/office/drawing/2014/main" id="{F38AB61E-28B1-4840-AEA9-B0D10856E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958" y="0"/>
            <a:ext cx="6874042" cy="6874042"/>
          </a:xfrm>
          <a:prstGeom prst="rect">
            <a:avLst/>
          </a:prstGeom>
        </p:spPr>
      </p:pic>
      <p:sp>
        <p:nvSpPr>
          <p:cNvPr id="6" name="文本框 4">
            <a:extLst>
              <a:ext uri="{FF2B5EF4-FFF2-40B4-BE49-F238E27FC236}">
                <a16:creationId xmlns:a16="http://schemas.microsoft.com/office/drawing/2014/main" id="{CC83C5CD-DFFC-4A22-9096-939D3A0A98D7}"/>
              </a:ext>
            </a:extLst>
          </p:cNvPr>
          <p:cNvSpPr txBox="1"/>
          <p:nvPr/>
        </p:nvSpPr>
        <p:spPr>
          <a:xfrm>
            <a:off x="-544680" y="2151727"/>
            <a:ext cx="6688183" cy="2554545"/>
          </a:xfrm>
          <a:prstGeom prst="rect">
            <a:avLst/>
          </a:prstGeom>
          <a:noFill/>
        </p:spPr>
        <p:txBody>
          <a:bodyPr wrap="square" rtlCol="0">
            <a:spAutoFit/>
          </a:bodyPr>
          <a:lstStyle/>
          <a:p>
            <a:pPr algn="ctr"/>
            <a:r>
              <a:rPr lang="en-US" altLang="zh-CN" sz="8000" b="1" spc="60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Thanks you!!!</a:t>
            </a:r>
            <a:endParaRPr lang="zh-CN" altLang="en-US" sz="8000" b="1" spc="6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84494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4.375E-6 -4.07407E-6 L 4.375E-6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3A9FAB4-F322-4071-8080-E3B79D7DADD0}"/>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13659382-3EE6-4040-9282-2ED429832049}"/>
              </a:ext>
            </a:extLst>
          </p:cNvPr>
          <p:cNvPicPr/>
          <p:nvPr/>
        </p:nvPicPr>
        <p:blipFill>
          <a:blip r:embed="rId2"/>
          <a:stretch>
            <a:fillRect/>
          </a:stretch>
        </p:blipFill>
        <p:spPr>
          <a:xfrm>
            <a:off x="177086" y="503821"/>
            <a:ext cx="1050609" cy="524717"/>
          </a:xfrm>
          <a:prstGeom prst="rect">
            <a:avLst/>
          </a:prstGeom>
        </p:spPr>
      </p:pic>
      <p:sp>
        <p:nvSpPr>
          <p:cNvPr id="45" name="TextBox 44">
            <a:extLst>
              <a:ext uri="{FF2B5EF4-FFF2-40B4-BE49-F238E27FC236}">
                <a16:creationId xmlns:a16="http://schemas.microsoft.com/office/drawing/2014/main" id="{873C748B-B9C9-446D-A0A3-96C274CE2DDD}"/>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46" name="矩形 19">
            <a:extLst>
              <a:ext uri="{FF2B5EF4-FFF2-40B4-BE49-F238E27FC236}">
                <a16:creationId xmlns:a16="http://schemas.microsoft.com/office/drawing/2014/main" id="{8795E084-271E-497D-8CE5-5054D7E0AD5C}"/>
              </a:ext>
            </a:extLst>
          </p:cNvPr>
          <p:cNvSpPr/>
          <p:nvPr/>
        </p:nvSpPr>
        <p:spPr>
          <a:xfrm>
            <a:off x="1021196" y="1206217"/>
            <a:ext cx="8501048" cy="646323"/>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1. </a:t>
            </a:r>
            <a:r>
              <a:rPr lang="en-US" sz="3600">
                <a:latin typeface="Times New Roman" panose="02020603050405020304" pitchFamily="18" charset="0"/>
                <a:cs typeface="Times New Roman" panose="02020603050405020304" pitchFamily="18" charset="0"/>
              </a:rPr>
              <a:t>Em hãy cho biết khí oxygen tồn tại ở đâu</a:t>
            </a:r>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a:t>
            </a:r>
            <a:endParaRPr lang="zh-CN" altLang="en-US" sz="3600" dirty="0">
              <a:latin typeface="Times New Roman" panose="02020603050405020304" pitchFamily="18" charset="0"/>
              <a:ea typeface="汉标中黑体" panose="02010601030101010101" charset="-122"/>
              <a:cs typeface="Times New Roman" panose="02020603050405020304" pitchFamily="18" charset="0"/>
              <a:sym typeface="+mn-lt"/>
            </a:endParaRPr>
          </a:p>
        </p:txBody>
      </p:sp>
      <p:pic>
        <p:nvPicPr>
          <p:cNvPr id="48" name="Picture 47">
            <a:extLst>
              <a:ext uri="{FF2B5EF4-FFF2-40B4-BE49-F238E27FC236}">
                <a16:creationId xmlns:a16="http://schemas.microsoft.com/office/drawing/2014/main" id="{9110EDD7-C7FE-415C-8C53-E83CF4641D93}"/>
              </a:ext>
            </a:extLst>
          </p:cNvPr>
          <p:cNvPicPr/>
          <p:nvPr/>
        </p:nvPicPr>
        <p:blipFill>
          <a:blip r:embed="rId3"/>
          <a:stretch>
            <a:fillRect/>
          </a:stretch>
        </p:blipFill>
        <p:spPr>
          <a:xfrm>
            <a:off x="177086" y="1144662"/>
            <a:ext cx="683526" cy="735837"/>
          </a:xfrm>
          <a:prstGeom prst="rect">
            <a:avLst/>
          </a:prstGeom>
        </p:spPr>
      </p:pic>
      <p:sp>
        <p:nvSpPr>
          <p:cNvPr id="49" name="TextBox 48">
            <a:extLst>
              <a:ext uri="{FF2B5EF4-FFF2-40B4-BE49-F238E27FC236}">
                <a16:creationId xmlns:a16="http://schemas.microsoft.com/office/drawing/2014/main" id="{A2FC7251-78FC-44AD-BB98-DA9F884DA904}"/>
              </a:ext>
            </a:extLst>
          </p:cNvPr>
          <p:cNvSpPr txBox="1"/>
          <p:nvPr/>
        </p:nvSpPr>
        <p:spPr>
          <a:xfrm>
            <a:off x="1021196" y="2000189"/>
            <a:ext cx="10837429" cy="646331"/>
          </a:xfrm>
          <a:prstGeom prst="rect">
            <a:avLst/>
          </a:prstGeom>
          <a:noFill/>
        </p:spPr>
        <p:txBody>
          <a:bodyPr wrap="square">
            <a:spAutoFit/>
          </a:bodyPr>
          <a:lstStyle/>
          <a:p>
            <a:pPr algn="just"/>
            <a:r>
              <a:rPr lang="en-US" sz="3600">
                <a:solidFill>
                  <a:srgbClr val="3333FF"/>
                </a:solidFill>
                <a:latin typeface="Times New Roman" panose="02020603050405020304" pitchFamily="18" charset="0"/>
                <a:cs typeface="Times New Roman" panose="02020603050405020304" pitchFamily="18" charset="0"/>
              </a:rPr>
              <a:t>Trong không khí, trong nước, trong cơ thể sinh </a:t>
            </a:r>
            <a:r>
              <a:rPr lang="vi-VN" sz="3600">
                <a:solidFill>
                  <a:srgbClr val="3333FF"/>
                </a:solidFill>
                <a:latin typeface="Times New Roman" panose="02020603050405020304" pitchFamily="18" charset="0"/>
                <a:cs typeface="Times New Roman" panose="02020603050405020304" pitchFamily="18" charset="0"/>
              </a:rPr>
              <a:t>vật</a:t>
            </a:r>
            <a:r>
              <a:rPr lang="en-US" sz="3600">
                <a:solidFill>
                  <a:srgbClr val="3333FF"/>
                </a:solidFill>
                <a:latin typeface="Times New Roman" panose="02020603050405020304" pitchFamily="18" charset="0"/>
                <a:cs typeface="Times New Roman" panose="02020603050405020304" pitchFamily="18" charset="0"/>
              </a:rPr>
              <a:t>,…</a:t>
            </a:r>
            <a:endParaRPr lang="en-US" sz="3600">
              <a:solidFill>
                <a:srgbClr val="3333FF"/>
              </a:solidFill>
            </a:endParaRPr>
          </a:p>
        </p:txBody>
      </p:sp>
      <p:pic>
        <p:nvPicPr>
          <p:cNvPr id="50" name="Picture 49">
            <a:extLst>
              <a:ext uri="{FF2B5EF4-FFF2-40B4-BE49-F238E27FC236}">
                <a16:creationId xmlns:a16="http://schemas.microsoft.com/office/drawing/2014/main" id="{10BE32CE-FAD7-4176-8652-C0A006D8F1F0}"/>
              </a:ext>
            </a:extLst>
          </p:cNvPr>
          <p:cNvPicPr>
            <a:picLocks noChangeAspect="1"/>
          </p:cNvPicPr>
          <p:nvPr/>
        </p:nvPicPr>
        <p:blipFill>
          <a:blip r:embed="rId4"/>
          <a:stretch>
            <a:fillRect/>
          </a:stretch>
        </p:blipFill>
        <p:spPr>
          <a:xfrm>
            <a:off x="344115" y="3035890"/>
            <a:ext cx="5432450" cy="3348317"/>
          </a:xfrm>
          <a:prstGeom prst="rect">
            <a:avLst/>
          </a:prstGeom>
        </p:spPr>
      </p:pic>
      <p:pic>
        <p:nvPicPr>
          <p:cNvPr id="51" name="Picture 50">
            <a:extLst>
              <a:ext uri="{FF2B5EF4-FFF2-40B4-BE49-F238E27FC236}">
                <a16:creationId xmlns:a16="http://schemas.microsoft.com/office/drawing/2014/main" id="{EAEC2400-704F-4F60-965D-DA792DD04E25}"/>
              </a:ext>
            </a:extLst>
          </p:cNvPr>
          <p:cNvPicPr>
            <a:picLocks noChangeAspect="1"/>
          </p:cNvPicPr>
          <p:nvPr/>
        </p:nvPicPr>
        <p:blipFill>
          <a:blip r:embed="rId5"/>
          <a:stretch>
            <a:fillRect/>
          </a:stretch>
        </p:blipFill>
        <p:spPr>
          <a:xfrm>
            <a:off x="6711372" y="3032853"/>
            <a:ext cx="5032953" cy="3351354"/>
          </a:xfrm>
          <a:prstGeom prst="rect">
            <a:avLst/>
          </a:prstGeom>
        </p:spPr>
      </p:pic>
    </p:spTree>
    <p:extLst>
      <p:ext uri="{BB962C8B-B14F-4D97-AF65-F5344CB8AC3E}">
        <p14:creationId xmlns:p14="http://schemas.microsoft.com/office/powerpoint/2010/main" val="371544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6"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79339A-1846-4076-89D4-ED8612DBADD6}"/>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A5EAA8C-2CD3-449C-A8AF-E0324E858EDE}"/>
              </a:ext>
            </a:extLst>
          </p:cNvPr>
          <p:cNvPicPr/>
          <p:nvPr/>
        </p:nvPicPr>
        <p:blipFill>
          <a:blip r:embed="rId2"/>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08BF235E-4665-4920-903F-18E29FE6350A}"/>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矩形 19">
            <a:extLst>
              <a:ext uri="{FF2B5EF4-FFF2-40B4-BE49-F238E27FC236}">
                <a16:creationId xmlns:a16="http://schemas.microsoft.com/office/drawing/2014/main" id="{27B01559-49EE-414C-84BE-F4C830CC0D13}"/>
              </a:ext>
            </a:extLst>
          </p:cNvPr>
          <p:cNvSpPr/>
          <p:nvPr/>
        </p:nvSpPr>
        <p:spPr>
          <a:xfrm>
            <a:off x="1021196" y="1206217"/>
            <a:ext cx="10993718" cy="1200321"/>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2. </a:t>
            </a:r>
            <a:r>
              <a:rPr lang="en-US" sz="3600">
                <a:latin typeface="Times New Roman" panose="02020603050405020304" pitchFamily="18" charset="0"/>
                <a:cs typeface="Times New Roman" panose="02020603050405020304" pitchFamily="18" charset="0"/>
              </a:rPr>
              <a:t>Thường xuyên hít thở oxygen ngoài không khí, em có cảm nhận được màu, mùi, vị của oxygen không? </a:t>
            </a:r>
          </a:p>
        </p:txBody>
      </p:sp>
      <p:pic>
        <p:nvPicPr>
          <p:cNvPr id="8" name="Picture 7">
            <a:extLst>
              <a:ext uri="{FF2B5EF4-FFF2-40B4-BE49-F238E27FC236}">
                <a16:creationId xmlns:a16="http://schemas.microsoft.com/office/drawing/2014/main" id="{2BEC9C9D-3EFD-47B3-B6DA-DC1E18A8E0E5}"/>
              </a:ext>
            </a:extLst>
          </p:cNvPr>
          <p:cNvPicPr/>
          <p:nvPr/>
        </p:nvPicPr>
        <p:blipFill>
          <a:blip r:embed="rId3"/>
          <a:stretch>
            <a:fillRect/>
          </a:stretch>
        </p:blipFill>
        <p:spPr>
          <a:xfrm>
            <a:off x="177086" y="1144662"/>
            <a:ext cx="683526" cy="735837"/>
          </a:xfrm>
          <a:prstGeom prst="rect">
            <a:avLst/>
          </a:prstGeom>
        </p:spPr>
      </p:pic>
      <p:sp>
        <p:nvSpPr>
          <p:cNvPr id="9" name="TextBox 8">
            <a:extLst>
              <a:ext uri="{FF2B5EF4-FFF2-40B4-BE49-F238E27FC236}">
                <a16:creationId xmlns:a16="http://schemas.microsoft.com/office/drawing/2014/main" id="{FB9F3DE7-4FDC-46C2-ACDA-DF9682EFE92D}"/>
              </a:ext>
            </a:extLst>
          </p:cNvPr>
          <p:cNvSpPr txBox="1"/>
          <p:nvPr/>
        </p:nvSpPr>
        <p:spPr>
          <a:xfrm>
            <a:off x="1021197" y="2584217"/>
            <a:ext cx="1648262" cy="646331"/>
          </a:xfrm>
          <a:prstGeom prst="rect">
            <a:avLst/>
          </a:prstGeom>
          <a:noFill/>
        </p:spPr>
        <p:txBody>
          <a:bodyPr wrap="square">
            <a:spAutoFit/>
          </a:bodyPr>
          <a:lstStyle/>
          <a:p>
            <a:pPr algn="just"/>
            <a:r>
              <a:rPr lang="en-US" sz="3600">
                <a:solidFill>
                  <a:srgbClr val="3333FF"/>
                </a:solidFill>
                <a:latin typeface="Times New Roman" panose="02020603050405020304" pitchFamily="18" charset="0"/>
                <a:cs typeface="Times New Roman" panose="02020603050405020304" pitchFamily="18" charset="0"/>
              </a:rPr>
              <a:t>Không.</a:t>
            </a:r>
            <a:endParaRPr lang="en-US" sz="3600" dirty="0">
              <a:solidFill>
                <a:srgbClr val="3333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0E7017F-A7B5-4490-BC5C-40532585B3D7}"/>
              </a:ext>
            </a:extLst>
          </p:cNvPr>
          <p:cNvSpPr txBox="1"/>
          <p:nvPr/>
        </p:nvSpPr>
        <p:spPr>
          <a:xfrm>
            <a:off x="1021196" y="3252671"/>
            <a:ext cx="5074804" cy="1754326"/>
          </a:xfrm>
          <a:prstGeom prst="rect">
            <a:avLst/>
          </a:prstGeom>
          <a:noFill/>
        </p:spPr>
        <p:txBody>
          <a:bodyPr wrap="square" rtlCol="0">
            <a:spAutoFit/>
          </a:bodyPr>
          <a:lstStyle/>
          <a:p>
            <a:pPr algn="just"/>
            <a:r>
              <a:rPr lang="en-US" sz="3600">
                <a:solidFill>
                  <a:srgbClr val="3333FF"/>
                </a:solidFill>
                <a:latin typeface="Times New Roman" panose="02020603050405020304" pitchFamily="18" charset="0"/>
                <a:cs typeface="Times New Roman" panose="02020603050405020304" pitchFamily="18" charset="0"/>
              </a:rPr>
              <a:t>→</a:t>
            </a:r>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Oxygen </a:t>
            </a:r>
            <a:r>
              <a:rPr lang="en-US" sz="3600" dirty="0">
                <a:solidFill>
                  <a:srgbClr val="3333FF"/>
                </a:solidFill>
                <a:latin typeface="Times New Roman" panose="02020603050405020304" pitchFamily="18" charset="0"/>
                <a:cs typeface="Times New Roman" panose="02020603050405020304" pitchFamily="18" charset="0"/>
              </a:rPr>
              <a:t>là chất khí không màu, không mùi, không vị.</a:t>
            </a:r>
          </a:p>
        </p:txBody>
      </p:sp>
      <p:pic>
        <p:nvPicPr>
          <p:cNvPr id="11" name="Picture 10">
            <a:extLst>
              <a:ext uri="{FF2B5EF4-FFF2-40B4-BE49-F238E27FC236}">
                <a16:creationId xmlns:a16="http://schemas.microsoft.com/office/drawing/2014/main" id="{53A60DE6-12D3-42C4-BD3A-EF3C22C48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315" y="2639343"/>
            <a:ext cx="5387926" cy="3744864"/>
          </a:xfrm>
          <a:prstGeom prst="rect">
            <a:avLst/>
          </a:prstGeom>
        </p:spPr>
      </p:pic>
    </p:spTree>
    <p:extLst>
      <p:ext uri="{BB962C8B-B14F-4D97-AF65-F5344CB8AC3E}">
        <p14:creationId xmlns:p14="http://schemas.microsoft.com/office/powerpoint/2010/main" val="55583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6B242B-3056-49F3-80B2-28D7E103AD59}"/>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FE90A34-EB94-4A4B-83A2-15207ADBF89F}"/>
              </a:ext>
            </a:extLst>
          </p:cNvPr>
          <p:cNvPicPr/>
          <p:nvPr/>
        </p:nvPicPr>
        <p:blipFill>
          <a:blip r:embed="rId2"/>
          <a:stretch>
            <a:fillRect/>
          </a:stretch>
        </p:blipFill>
        <p:spPr>
          <a:xfrm>
            <a:off x="177086" y="503821"/>
            <a:ext cx="1050609" cy="524717"/>
          </a:xfrm>
          <a:prstGeom prst="rect">
            <a:avLst/>
          </a:prstGeom>
        </p:spPr>
      </p:pic>
      <p:sp>
        <p:nvSpPr>
          <p:cNvPr id="4" name="TextBox 3">
            <a:extLst>
              <a:ext uri="{FF2B5EF4-FFF2-40B4-BE49-F238E27FC236}">
                <a16:creationId xmlns:a16="http://schemas.microsoft.com/office/drawing/2014/main" id="{BEE39075-E08D-447E-B40F-A258ABA2B2A7}"/>
              </a:ext>
            </a:extLst>
          </p:cNvPr>
          <p:cNvSpPr txBox="1"/>
          <p:nvPr/>
        </p:nvSpPr>
        <p:spPr>
          <a:xfrm>
            <a:off x="158910" y="5621009"/>
            <a:ext cx="8328074"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b="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Hình 9.1. </a:t>
            </a:r>
            <a:r>
              <a:rPr lang="vi-VN" sz="28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Hệ thống quạt nước trong các đầm nuôi tôm</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5" name="矩形 19">
            <a:extLst>
              <a:ext uri="{FF2B5EF4-FFF2-40B4-BE49-F238E27FC236}">
                <a16:creationId xmlns:a16="http://schemas.microsoft.com/office/drawing/2014/main" id="{934392AD-BC47-4F79-8912-06410304AC71}"/>
              </a:ext>
            </a:extLst>
          </p:cNvPr>
          <p:cNvSpPr/>
          <p:nvPr/>
        </p:nvSpPr>
        <p:spPr>
          <a:xfrm>
            <a:off x="8759592" y="2301580"/>
            <a:ext cx="3349170" cy="2862314"/>
          </a:xfrm>
          <a:prstGeom prst="rect">
            <a:avLst/>
          </a:prstGeom>
          <a:solidFill>
            <a:srgbClr val="CCFFCC"/>
          </a:solidFill>
        </p:spPr>
        <p:txBody>
          <a:bodyPr wrap="square" lIns="91431" tIns="45716" rIns="91431" bIns="45716">
            <a:spAutoFit/>
          </a:bodyPr>
          <a:lstStyle/>
          <a:p>
            <a:pPr algn="just"/>
            <a:r>
              <a:rPr lang="vi-VN" altLang="zh-CN" sz="3600" dirty="0">
                <a:latin typeface="Times New Roman" panose="02020603050405020304" pitchFamily="18" charset="0"/>
                <a:ea typeface="汉标中黑体" panose="02010601030101010101" charset="-122"/>
                <a:cs typeface="Times New Roman" panose="02020603050405020304" pitchFamily="18" charset="0"/>
                <a:sym typeface="+mn-lt"/>
              </a:rPr>
              <a:t>3.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6434DB3D-E166-4507-BAEB-4BAB6A8EB8BE}"/>
              </a:ext>
            </a:extLst>
          </p:cNvPr>
          <p:cNvPicPr/>
          <p:nvPr/>
        </p:nvPicPr>
        <p:blipFill>
          <a:blip r:embed="rId3"/>
          <a:stretch>
            <a:fillRect/>
          </a:stretch>
        </p:blipFill>
        <p:spPr>
          <a:xfrm>
            <a:off x="8759592" y="1565743"/>
            <a:ext cx="683526" cy="735837"/>
          </a:xfrm>
          <a:prstGeom prst="rect">
            <a:avLst/>
          </a:prstGeom>
        </p:spPr>
      </p:pic>
      <p:sp>
        <p:nvSpPr>
          <p:cNvPr id="7" name="TextBox 6">
            <a:extLst>
              <a:ext uri="{FF2B5EF4-FFF2-40B4-BE49-F238E27FC236}">
                <a16:creationId xmlns:a16="http://schemas.microsoft.com/office/drawing/2014/main" id="{36EC2E7B-ECAB-4A1B-9888-28F7EB656F40}"/>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B1BD987-D388-4F34-B054-2AED79888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87" y="1529379"/>
            <a:ext cx="8328074" cy="4091630"/>
          </a:xfrm>
          <a:prstGeom prst="rect">
            <a:avLst/>
          </a:prstGeom>
          <a:solidFill>
            <a:schemeClr val="tx1"/>
          </a:solidFill>
          <a:ln>
            <a:solidFill>
              <a:schemeClr val="tx1"/>
            </a:solidFill>
          </a:ln>
        </p:spPr>
      </p:pic>
    </p:spTree>
    <p:extLst>
      <p:ext uri="{BB962C8B-B14F-4D97-AF65-F5344CB8AC3E}">
        <p14:creationId xmlns:p14="http://schemas.microsoft.com/office/powerpoint/2010/main" val="396824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21C12-B8CF-40DA-8F6C-1EB7B4CE0CE6}"/>
              </a:ext>
            </a:extLst>
          </p:cNvPr>
          <p:cNvPicPr>
            <a:picLocks noChangeAspect="1"/>
          </p:cNvPicPr>
          <p:nvPr/>
        </p:nvPicPr>
        <p:blipFill>
          <a:blip r:embed="rId2"/>
          <a:stretch>
            <a:fillRect/>
          </a:stretch>
        </p:blipFill>
        <p:spPr>
          <a:xfrm>
            <a:off x="140356" y="1146461"/>
            <a:ext cx="5060294" cy="2611981"/>
          </a:xfrm>
          <a:prstGeom prst="rect">
            <a:avLst/>
          </a:prstGeom>
        </p:spPr>
      </p:pic>
      <p:pic>
        <p:nvPicPr>
          <p:cNvPr id="3" name="Picture 2">
            <a:extLst>
              <a:ext uri="{FF2B5EF4-FFF2-40B4-BE49-F238E27FC236}">
                <a16:creationId xmlns:a16="http://schemas.microsoft.com/office/drawing/2014/main" id="{F6A00D57-2889-4FAA-9B94-FCE8FE98476E}"/>
              </a:ext>
            </a:extLst>
          </p:cNvPr>
          <p:cNvPicPr>
            <a:picLocks noChangeAspect="1"/>
          </p:cNvPicPr>
          <p:nvPr/>
        </p:nvPicPr>
        <p:blipFill>
          <a:blip r:embed="rId3"/>
          <a:stretch>
            <a:fillRect/>
          </a:stretch>
        </p:blipFill>
        <p:spPr>
          <a:xfrm>
            <a:off x="140355" y="3945237"/>
            <a:ext cx="5060293" cy="2898834"/>
          </a:xfrm>
          <a:prstGeom prst="rect">
            <a:avLst/>
          </a:prstGeom>
        </p:spPr>
      </p:pic>
      <p:sp>
        <p:nvSpPr>
          <p:cNvPr id="4" name="TextBox 3">
            <a:extLst>
              <a:ext uri="{FF2B5EF4-FFF2-40B4-BE49-F238E27FC236}">
                <a16:creationId xmlns:a16="http://schemas.microsoft.com/office/drawing/2014/main" id="{17EB4113-5ABF-4E87-9D42-75061DA7DBEC}"/>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CBCAFEE-0800-42B2-9452-063661A13F30}"/>
              </a:ext>
            </a:extLst>
          </p:cNvPr>
          <p:cNvPicPr/>
          <p:nvPr/>
        </p:nvPicPr>
        <p:blipFill>
          <a:blip r:embed="rId4"/>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FC399E6D-56B1-4ABA-BD8E-A17DFF3DCB4C}"/>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84698FE-1878-49F5-8095-2CE71567E2B9}"/>
              </a:ext>
            </a:extLst>
          </p:cNvPr>
          <p:cNvSpPr txBox="1"/>
          <p:nvPr/>
        </p:nvSpPr>
        <p:spPr>
          <a:xfrm>
            <a:off x="5677064" y="1529381"/>
            <a:ext cx="6165056" cy="4524315"/>
          </a:xfrm>
          <a:prstGeom prst="rect">
            <a:avLst/>
          </a:prstGeom>
          <a:noFill/>
        </p:spPr>
        <p:txBody>
          <a:bodyPr wrap="square">
            <a:spAutoFit/>
          </a:bodyPr>
          <a:lstStyle/>
          <a:p>
            <a:pPr algn="just"/>
            <a:r>
              <a:rPr lang="vi-VN" sz="3600" dirty="0">
                <a:solidFill>
                  <a:srgbClr val="3333FF"/>
                </a:solidFill>
                <a:latin typeface="Times New Roman" panose="02020603050405020304" pitchFamily="18" charset="0"/>
                <a:cs typeface="Times New Roman" panose="02020603050405020304" pitchFamily="18" charset="0"/>
              </a:rPr>
              <a:t>     </a:t>
            </a:r>
            <a:r>
              <a:rPr lang="en-US" sz="3600" dirty="0">
                <a:solidFill>
                  <a:srgbClr val="3333FF"/>
                </a:solidFill>
                <a:latin typeface="Times New Roman" panose="02020603050405020304" pitchFamily="18" charset="0"/>
                <a:cs typeface="Times New Roman" panose="02020603050405020304" pitchFamily="18" charset="0"/>
              </a:rPr>
              <a:t>Oxygen </a:t>
            </a:r>
            <a:r>
              <a:rPr lang="en-US" sz="3600" dirty="0" err="1">
                <a:solidFill>
                  <a:srgbClr val="3333FF"/>
                </a:solidFill>
                <a:latin typeface="Times New Roman" panose="02020603050405020304" pitchFamily="18" charset="0"/>
                <a:cs typeface="Times New Roman" panose="02020603050405020304" pitchFamily="18" charset="0"/>
              </a:rPr>
              <a:t>ít</a:t>
            </a:r>
            <a:r>
              <a:rPr lang="en-US" sz="3600" dirty="0">
                <a:solidFill>
                  <a:srgbClr val="3333FF"/>
                </a:solidFill>
                <a:latin typeface="Times New Roman" panose="02020603050405020304" pitchFamily="18" charset="0"/>
                <a:cs typeface="Times New Roman" panose="02020603050405020304" pitchFamily="18" charset="0"/>
              </a:rPr>
              <a:t> tan </a:t>
            </a:r>
            <a:r>
              <a:rPr lang="en-US" sz="3600" dirty="0" err="1">
                <a:solidFill>
                  <a:srgbClr val="3333FF"/>
                </a:solidFill>
                <a:latin typeface="Times New Roman" panose="02020603050405020304" pitchFamily="18" charset="0"/>
                <a:cs typeface="Times New Roman" panose="02020603050405020304" pitchFamily="18" charset="0"/>
              </a:rPr>
              <a:t>trong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nước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và</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việc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nuôi</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tôm</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cá</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số</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lượng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lớn</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làm</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cho</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lượng</a:t>
            </a:r>
            <a:r>
              <a:rPr lang="en-US" sz="3600" dirty="0">
                <a:solidFill>
                  <a:srgbClr val="3333FF"/>
                </a:solidFill>
                <a:latin typeface="Times New Roman" panose="02020603050405020304" pitchFamily="18" charset="0"/>
                <a:cs typeface="Times New Roman" panose="02020603050405020304" pitchFamily="18" charset="0"/>
              </a:rPr>
              <a:t> oxygen </a:t>
            </a:r>
            <a:r>
              <a:rPr lang="en-US" sz="3600" dirty="0" err="1">
                <a:solidFill>
                  <a:srgbClr val="3333FF"/>
                </a:solidFill>
                <a:latin typeface="Times New Roman" panose="02020603050405020304" pitchFamily="18" charset="0"/>
                <a:cs typeface="Times New Roman" panose="02020603050405020304" pitchFamily="18" charset="0"/>
              </a:rPr>
              <a:t>trong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nước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rất</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ít</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Chính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vì</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vậy</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người</a:t>
            </a:r>
            <a:r>
              <a:rPr lang="en-US" sz="3600" dirty="0">
                <a:solidFill>
                  <a:srgbClr val="3333FF"/>
                </a:solidFill>
                <a:latin typeface="Times New Roman" panose="02020603050405020304" pitchFamily="18" charset="0"/>
                <a:cs typeface="Times New Roman" panose="02020603050405020304" pitchFamily="18" charset="0"/>
              </a:rPr>
              <a:t> ta </a:t>
            </a:r>
            <a:r>
              <a:rPr lang="en-US" sz="3600" dirty="0" err="1">
                <a:solidFill>
                  <a:srgbClr val="3333FF"/>
                </a:solidFill>
                <a:latin typeface="Times New Roman" panose="02020603050405020304" pitchFamily="18" charset="0"/>
                <a:cs typeface="Times New Roman" panose="02020603050405020304" pitchFamily="18" charset="0"/>
              </a:rPr>
              <a:t>dùng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quạt</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nước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để</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sục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khí</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liên</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tục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giúp</a:t>
            </a:r>
            <a:r>
              <a:rPr lang="en-US" sz="3600" dirty="0">
                <a:solidFill>
                  <a:srgbClr val="3333FF"/>
                </a:solidFill>
                <a:latin typeface="Times New Roman" panose="02020603050405020304" pitchFamily="18" charset="0"/>
                <a:cs typeface="Times New Roman" panose="02020603050405020304" pitchFamily="18" charset="0"/>
              </a:rPr>
              <a:t> oxygen tan </a:t>
            </a:r>
            <a:r>
              <a:rPr lang="en-US" sz="3600" dirty="0" err="1">
                <a:solidFill>
                  <a:srgbClr val="3333FF"/>
                </a:solidFill>
                <a:latin typeface="Times New Roman" panose="02020603050405020304" pitchFamily="18" charset="0"/>
                <a:cs typeface="Times New Roman" panose="02020603050405020304" pitchFamily="18" charset="0"/>
              </a:rPr>
              <a:t>nhiều</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hơn</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trong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nước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từ</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đó</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cá</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tôm</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có</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đủ</a:t>
            </a:r>
            <a:r>
              <a:rPr lang="en-US" sz="3600" dirty="0">
                <a:solidFill>
                  <a:srgbClr val="3333FF"/>
                </a:solidFill>
                <a:latin typeface="Times New Roman" panose="02020603050405020304" pitchFamily="18" charset="0"/>
                <a:cs typeface="Times New Roman" panose="02020603050405020304" pitchFamily="18" charset="0"/>
              </a:rPr>
              <a:t> oxygen </a:t>
            </a:r>
            <a:r>
              <a:rPr lang="en-US" sz="3600" dirty="0" err="1">
                <a:solidFill>
                  <a:srgbClr val="3333FF"/>
                </a:solidFill>
                <a:latin typeface="Times New Roman" panose="02020603050405020304" pitchFamily="18" charset="0"/>
                <a:cs typeface="Times New Roman" panose="02020603050405020304" pitchFamily="18" charset="0"/>
              </a:rPr>
              <a:t>để</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hô</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hấp</a:t>
            </a:r>
            <a:r>
              <a:rPr lang="en-US" sz="3600" dirty="0">
                <a:solidFill>
                  <a:srgbClr val="3333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15821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AE3A7-92B4-4BB8-B6A3-60F15ED13F53}"/>
              </a:ext>
            </a:extLst>
          </p:cNvPr>
          <p:cNvPicPr/>
          <p:nvPr/>
        </p:nvPicPr>
        <p:blipFill>
          <a:blip r:embed="rId2"/>
          <a:stretch>
            <a:fillRect/>
          </a:stretch>
        </p:blipFill>
        <p:spPr>
          <a:xfrm>
            <a:off x="381658" y="2357622"/>
            <a:ext cx="2790597" cy="2142756"/>
          </a:xfrm>
          <a:prstGeom prst="rect">
            <a:avLst/>
          </a:prstGeom>
        </p:spPr>
      </p:pic>
      <p:sp>
        <p:nvSpPr>
          <p:cNvPr id="3" name="Rectangle: Rounded Corners 2">
            <a:extLst>
              <a:ext uri="{FF2B5EF4-FFF2-40B4-BE49-F238E27FC236}">
                <a16:creationId xmlns:a16="http://schemas.microsoft.com/office/drawing/2014/main" id="{1055BA5C-7356-4F8A-A9F3-D7FFCBA51DD8}"/>
              </a:ext>
            </a:extLst>
          </p:cNvPr>
          <p:cNvSpPr/>
          <p:nvPr/>
        </p:nvSpPr>
        <p:spPr>
          <a:xfrm>
            <a:off x="4883717" y="804499"/>
            <a:ext cx="6986428" cy="5249002"/>
          </a:xfrm>
          <a:prstGeom prst="roundRect">
            <a:avLst/>
          </a:prstGeom>
          <a:gradFill flip="none" rotWithShape="1">
            <a:gsLst>
              <a:gs pos="0">
                <a:srgbClr val="CC00FF">
                  <a:tint val="66000"/>
                  <a:satMod val="160000"/>
                </a:srgbClr>
              </a:gs>
              <a:gs pos="50000">
                <a:srgbClr val="CC00FF">
                  <a:tint val="44500"/>
                  <a:satMod val="160000"/>
                </a:srgbClr>
              </a:gs>
              <a:gs pos="100000">
                <a:srgbClr val="CC00FF">
                  <a:tint val="23500"/>
                  <a:satMod val="160000"/>
                </a:srgbClr>
              </a:gs>
            </a:gsLst>
            <a:lin ang="2700000" scaled="1"/>
            <a:tileRect/>
          </a:gra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a:solidFill>
                  <a:srgbClr val="000000"/>
                </a:solidFill>
                <a:latin typeface="Times New Roman" panose="02020603050405020304" pitchFamily="18" charset="0"/>
                <a:ea typeface="Courier New" panose="02070309020205020404" pitchFamily="49" charset="0"/>
              </a:rPr>
              <a:t> </a:t>
            </a:r>
            <a:r>
              <a:rPr lang="en-US" sz="3600">
                <a:latin typeface="Times New Roman" panose="02020603050405020304" pitchFamily="18" charset="0"/>
                <a:cs typeface="Times New Roman" panose="02020603050405020304" pitchFamily="18" charset="0"/>
              </a:rPr>
              <a:t>Oxygen là</a:t>
            </a:r>
            <a:r>
              <a:rPr lang="vi-VN" sz="3600">
                <a:latin typeface="Times New Roman" panose="02020603050405020304" pitchFamily="18" charset="0"/>
                <a:cs typeface="Times New Roman" panose="02020603050405020304" pitchFamily="18" charset="0"/>
              </a:rPr>
              <a:t>:</a:t>
            </a:r>
          </a:p>
          <a:p>
            <a:pPr algn="just"/>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chất khí</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không màu, </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không mùi, </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không vị</a:t>
            </a:r>
            <a:r>
              <a:rPr lang="vi-VN" sz="3600">
                <a:latin typeface="Times New Roman" panose="02020603050405020304" pitchFamily="18" charset="0"/>
                <a:cs typeface="Times New Roman" panose="02020603050405020304" pitchFamily="18" charset="0"/>
              </a:rPr>
              <a:t>, </a:t>
            </a:r>
          </a:p>
          <a:p>
            <a:pPr algn="just"/>
            <a:r>
              <a:rPr lang="vi-VN" sz="3600">
                <a:latin typeface="Times New Roman" panose="02020603050405020304" pitchFamily="18" charset="0"/>
              </a:rPr>
              <a:t>- nặng hơn không khí, </a:t>
            </a:r>
          </a:p>
          <a:p>
            <a:pPr algn="just"/>
            <a:r>
              <a:rPr lang="vi-VN" sz="3600">
                <a:latin typeface="Times New Roman" panose="02020603050405020304" pitchFamily="18" charset="0"/>
              </a:rPr>
              <a:t>- tan ít trong nước (1 lít nước ở 20</a:t>
            </a:r>
            <a:r>
              <a:rPr lang="vi-VN" sz="3600" baseline="30000">
                <a:latin typeface="Times New Roman" panose="02020603050405020304" pitchFamily="18" charset="0"/>
              </a:rPr>
              <a:t>o</a:t>
            </a:r>
            <a:r>
              <a:rPr lang="vi-VN" sz="3600">
                <a:latin typeface="Times New Roman" panose="02020603050405020304" pitchFamily="18" charset="0"/>
              </a:rPr>
              <a:t>C, 1 atm hòa tan được 31 ml khí oxygen).</a:t>
            </a:r>
            <a:endParaRPr lang="vi-VN" sz="3600" dirty="0">
              <a:latin typeface="Times New Roman" panose="02020603050405020304" pitchFamily="18" charset="0"/>
            </a:endParaRPr>
          </a:p>
        </p:txBody>
      </p:sp>
      <p:pic>
        <p:nvPicPr>
          <p:cNvPr id="4" name="Picture 3">
            <a:extLst>
              <a:ext uri="{FF2B5EF4-FFF2-40B4-BE49-F238E27FC236}">
                <a16:creationId xmlns:a16="http://schemas.microsoft.com/office/drawing/2014/main" id="{8CD4375C-EFEE-4CBD-ABF6-22F741A29D71}"/>
              </a:ext>
            </a:extLst>
          </p:cNvPr>
          <p:cNvPicPr/>
          <p:nvPr/>
        </p:nvPicPr>
        <p:blipFill>
          <a:blip r:embed="rId3"/>
          <a:stretch>
            <a:fillRect/>
          </a:stretch>
        </p:blipFill>
        <p:spPr>
          <a:xfrm>
            <a:off x="3755391" y="967477"/>
            <a:ext cx="839019" cy="917749"/>
          </a:xfrm>
          <a:prstGeom prst="rect">
            <a:avLst/>
          </a:prstGeom>
        </p:spPr>
      </p:pic>
      <p:sp>
        <p:nvSpPr>
          <p:cNvPr id="7" name="TextBox 6">
            <a:extLst>
              <a:ext uri="{FF2B5EF4-FFF2-40B4-BE49-F238E27FC236}">
                <a16:creationId xmlns:a16="http://schemas.microsoft.com/office/drawing/2014/main" id="{4E044BB1-C13C-4B79-89F3-89444752C340}"/>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412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CAA98711-6966-4AC3-AC83-94C54BBBCC96}"/>
              </a:ext>
            </a:extLst>
          </p:cNvPr>
          <p:cNvSpPr txBox="1"/>
          <p:nvPr/>
        </p:nvSpPr>
        <p:spPr>
          <a:xfrm>
            <a:off x="1021196" y="2433765"/>
            <a:ext cx="10993718" cy="1200329"/>
          </a:xfrm>
          <a:prstGeom prst="rect">
            <a:avLst/>
          </a:prstGeom>
          <a:noFill/>
        </p:spPr>
        <p:txBody>
          <a:bodyPr wrap="square" rtlCol="0">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Không</a:t>
            </a:r>
            <a:r>
              <a:rPr lang="en-US" sz="3600" dirty="0">
                <a:solidFill>
                  <a:srgbClr val="3333FF"/>
                </a:solidFill>
                <a:latin typeface="Times New Roman" panose="02020603050405020304" pitchFamily="18" charset="0"/>
                <a:cs typeface="Times New Roman" panose="02020603050405020304" pitchFamily="18" charset="0"/>
              </a:rPr>
              <a:t>, vì cơ thể con người cần oxygen để duy trì mọi hoạt động của </a:t>
            </a:r>
            <a:r>
              <a:rPr lang="en-US" sz="3600" dirty="0" err="1">
                <a:solidFill>
                  <a:srgbClr val="3333FF"/>
                </a:solidFill>
                <a:latin typeface="Times New Roman" panose="02020603050405020304" pitchFamily="18" charset="0"/>
                <a:cs typeface="Times New Roman" panose="02020603050405020304" pitchFamily="18" charset="0"/>
              </a:rPr>
              <a:t>tế</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bào</a:t>
            </a:r>
            <a:r>
              <a:rPr lang="en-US" sz="3600" dirty="0">
                <a:solidFill>
                  <a:srgbClr val="3333FF"/>
                </a:solidFill>
                <a:latin typeface="Times New Roman" panose="02020603050405020304" pitchFamily="18" charset="0"/>
                <a:cs typeface="Times New Roman" panose="02020603050405020304" pitchFamily="18" charset="0"/>
              </a:rPr>
              <a:t>.</a:t>
            </a:r>
          </a:p>
        </p:txBody>
      </p:sp>
      <p:sp>
        <p:nvSpPr>
          <p:cNvPr id="7" name="矩形 19">
            <a:extLst>
              <a:ext uri="{FF2B5EF4-FFF2-40B4-BE49-F238E27FC236}">
                <a16:creationId xmlns:a16="http://schemas.microsoft.com/office/drawing/2014/main" id="{56BF621B-098A-482C-8FF4-FDB875323217}"/>
              </a:ext>
            </a:extLst>
          </p:cNvPr>
          <p:cNvSpPr/>
          <p:nvPr/>
        </p:nvSpPr>
        <p:spPr>
          <a:xfrm>
            <a:off x="1021196" y="1144662"/>
            <a:ext cx="10993718" cy="1200321"/>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4. </a:t>
            </a:r>
            <a:r>
              <a:rPr lang="en-US" sz="3600">
                <a:latin typeface="Times New Roman" panose="02020603050405020304" pitchFamily="18" charset="0"/>
                <a:cs typeface="Times New Roman" panose="02020603050405020304" pitchFamily="18" charset="0"/>
              </a:rPr>
              <a:t>Con người có thể ngừng hoạt động hô hấp không? Vì sao?</a:t>
            </a:r>
          </a:p>
        </p:txBody>
      </p:sp>
      <p:pic>
        <p:nvPicPr>
          <p:cNvPr id="8" name="Picture 7">
            <a:extLst>
              <a:ext uri="{FF2B5EF4-FFF2-40B4-BE49-F238E27FC236}">
                <a16:creationId xmlns:a16="http://schemas.microsoft.com/office/drawing/2014/main" id="{77E48127-BBC0-4C79-AE88-5898B0728D6D}"/>
              </a:ext>
            </a:extLst>
          </p:cNvPr>
          <p:cNvPicPr/>
          <p:nvPr/>
        </p:nvPicPr>
        <p:blipFill>
          <a:blip r:embed="rId3"/>
          <a:stretch>
            <a:fillRect/>
          </a:stretch>
        </p:blipFill>
        <p:spPr>
          <a:xfrm>
            <a:off x="177086" y="1144662"/>
            <a:ext cx="683526" cy="735837"/>
          </a:xfrm>
          <a:prstGeom prst="rect">
            <a:avLst/>
          </a:prstGeom>
        </p:spPr>
      </p:pic>
    </p:spTree>
    <p:extLst>
      <p:ext uri="{BB962C8B-B14F-4D97-AF65-F5344CB8AC3E}">
        <p14:creationId xmlns:p14="http://schemas.microsoft.com/office/powerpoint/2010/main" val="122620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0mcluoe">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1613</Words>
  <Application>Microsoft Office PowerPoint</Application>
  <PresentationFormat>Widescreen</PresentationFormat>
  <Paragraphs>111</Paragraphs>
  <Slides>30</Slides>
  <Notes>3</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微软雅黑</vt:lpstr>
      <vt:lpstr>宋体</vt:lpstr>
      <vt:lpstr>#9Slide07 SVNBrandon Printed Sh</vt:lpstr>
      <vt:lpstr>Arial</vt:lpstr>
      <vt:lpstr>Calibri</vt:lpstr>
      <vt:lpstr>Courier New</vt:lpstr>
      <vt:lpstr>等线</vt:lpstr>
      <vt:lpstr>inpin heiti</vt:lpstr>
      <vt:lpstr>Segoe UI</vt:lpstr>
      <vt:lpstr>Times New Roman</vt:lpstr>
      <vt:lpstr>字心坊童梦奇缘W</vt:lpstr>
      <vt:lpstr>思源宋体 CN</vt:lpstr>
      <vt:lpstr>汉标中黑体</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TANPHAT</cp:lastModifiedBy>
  <cp:revision>109</cp:revision>
  <dcterms:created xsi:type="dcterms:W3CDTF">2021-11-13T08:09:12Z</dcterms:created>
  <dcterms:modified xsi:type="dcterms:W3CDTF">2025-10-13T08:49:57Z</dcterms:modified>
</cp:coreProperties>
</file>