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304" r:id="rId5"/>
    <p:sldId id="256" r:id="rId6"/>
    <p:sldId id="257" r:id="rId7"/>
    <p:sldId id="297" r:id="rId8"/>
    <p:sldId id="272" r:id="rId9"/>
    <p:sldId id="303" r:id="rId10"/>
    <p:sldId id="271" r:id="rId11"/>
    <p:sldId id="295" r:id="rId12"/>
    <p:sldId id="296" r:id="rId13"/>
    <p:sldId id="291" r:id="rId14"/>
    <p:sldId id="298" r:id="rId15"/>
    <p:sldId id="269" r:id="rId16"/>
    <p:sldId id="299" r:id="rId17"/>
    <p:sldId id="268" r:id="rId18"/>
    <p:sldId id="300" r:id="rId19"/>
    <p:sldId id="301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123" d="100"/>
          <a:sy n="123" d="100"/>
        </p:scale>
        <p:origin x="-114" y="-210"/>
      </p:cViewPr>
      <p:guideLst>
        <p:guide orient="horz" pos="2199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9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156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767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32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60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8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76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102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07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94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8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6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8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1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5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4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12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9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8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幻灯片">
  <p:cSld name="4_标题幻灯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37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32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06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8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8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25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5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56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5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8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和内容">
  <p:cSld name="1_标题和内容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1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제목 및 내용">
  <p:cSld name="2_제목 및 내용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4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">
  <p:cSld name="Mai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>
            <a:spLocks noGrp="1"/>
          </p:cNvSpPr>
          <p:nvPr>
            <p:ph type="body" idx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Yeseva One"/>
              <a:buNone/>
              <a:defRPr sz="4800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9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>
            <a:spLocks noGrp="1"/>
          </p:cNvSpPr>
          <p:nvPr>
            <p:ph type="pic" idx="2"/>
          </p:nvPr>
        </p:nvSpPr>
        <p:spPr>
          <a:xfrm>
            <a:off x="1475451" y="2314636"/>
            <a:ext cx="2850365" cy="285036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42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4"/>
          <p:cNvSpPr>
            <a:spLocks noGrp="1"/>
          </p:cNvSpPr>
          <p:nvPr>
            <p:ph type="pic" idx="2"/>
          </p:nvPr>
        </p:nvSpPr>
        <p:spPr>
          <a:xfrm>
            <a:off x="845037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44"/>
          <p:cNvSpPr>
            <a:spLocks noGrp="1"/>
          </p:cNvSpPr>
          <p:nvPr>
            <p:ph type="pic" idx="3"/>
          </p:nvPr>
        </p:nvSpPr>
        <p:spPr>
          <a:xfrm>
            <a:off x="158895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44"/>
          <p:cNvSpPr>
            <a:spLocks noGrp="1"/>
          </p:cNvSpPr>
          <p:nvPr>
            <p:ph type="pic" idx="4"/>
          </p:nvPr>
        </p:nvSpPr>
        <p:spPr>
          <a:xfrm>
            <a:off x="5016708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548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creenMockup">
  <p:cSld name="11_ScreenMockup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5"/>
          <p:cNvSpPr>
            <a:spLocks noGrp="1"/>
          </p:cNvSpPr>
          <p:nvPr>
            <p:ph type="pic" idx="2"/>
          </p:nvPr>
        </p:nvSpPr>
        <p:spPr>
          <a:xfrm>
            <a:off x="1362075" y="1471631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5"/>
          <p:cNvSpPr>
            <a:spLocks noGrp="1"/>
          </p:cNvSpPr>
          <p:nvPr>
            <p:ph type="pic" idx="3"/>
          </p:nvPr>
        </p:nvSpPr>
        <p:spPr>
          <a:xfrm>
            <a:off x="4350028" y="247649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45"/>
          <p:cNvSpPr>
            <a:spLocks noGrp="1"/>
          </p:cNvSpPr>
          <p:nvPr>
            <p:ph type="pic" idx="4"/>
          </p:nvPr>
        </p:nvSpPr>
        <p:spPr>
          <a:xfrm>
            <a:off x="7337980" y="1345633"/>
            <a:ext cx="3491945" cy="349194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95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1_标题幻灯片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30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0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inpin heiti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inpin heiti" charset="-122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inpin heiti" charset="-122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577270"/>
      </p:ext>
    </p:extLst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83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Yeseva One"/>
              <a:buNone/>
              <a:defRPr sz="44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17576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1.wav"/><Relationship Id="rId18" Type="http://schemas.openxmlformats.org/officeDocument/2006/relationships/audio" Target="../media/media13.wav"/><Relationship Id="rId26" Type="http://schemas.openxmlformats.org/officeDocument/2006/relationships/audio" Target="../media/media17.wav"/><Relationship Id="rId3" Type="http://schemas.microsoft.com/office/2007/relationships/media" Target="../media/media6.wav"/><Relationship Id="rId21" Type="http://schemas.microsoft.com/office/2007/relationships/media" Target="../media/media15.wav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microsoft.com/office/2007/relationships/media" Target="../media/media13.wav"/><Relationship Id="rId25" Type="http://schemas.microsoft.com/office/2007/relationships/media" Target="../media/media17.wav"/><Relationship Id="rId2" Type="http://schemas.openxmlformats.org/officeDocument/2006/relationships/audio" Target="../media/media5.wav"/><Relationship Id="rId16" Type="http://schemas.openxmlformats.org/officeDocument/2006/relationships/audio" Target="../media/media12.wav"/><Relationship Id="rId20" Type="http://schemas.openxmlformats.org/officeDocument/2006/relationships/audio" Target="../media/media14.wav"/><Relationship Id="rId29" Type="http://schemas.openxmlformats.org/officeDocument/2006/relationships/image" Target="../media/image9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24" Type="http://schemas.openxmlformats.org/officeDocument/2006/relationships/audio" Target="../media/media16.wav"/><Relationship Id="rId5" Type="http://schemas.microsoft.com/office/2007/relationships/media" Target="../media/media7.wav"/><Relationship Id="rId15" Type="http://schemas.microsoft.com/office/2007/relationships/media" Target="../media/media12.wav"/><Relationship Id="rId23" Type="http://schemas.microsoft.com/office/2007/relationships/media" Target="../media/media16.wav"/><Relationship Id="rId28" Type="http://schemas.openxmlformats.org/officeDocument/2006/relationships/notesSlide" Target="../notesSlides/notesSlide11.xml"/><Relationship Id="rId10" Type="http://schemas.openxmlformats.org/officeDocument/2006/relationships/audio" Target="../media/media9.wav"/><Relationship Id="rId19" Type="http://schemas.microsoft.com/office/2007/relationships/media" Target="../media/media14.wav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audio" Target="../media/media11.wav"/><Relationship Id="rId22" Type="http://schemas.openxmlformats.org/officeDocument/2006/relationships/audio" Target="../media/media15.wav"/><Relationship Id="rId27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314AFF-D479-C49C-9F1A-90B427CC0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259"/>
            <a:ext cx="12192000" cy="861993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34F2183-B241-0BEC-9DB8-500CEDE5F281}"/>
              </a:ext>
            </a:extLst>
          </p:cNvPr>
          <p:cNvSpPr txBox="1">
            <a:spLocks/>
          </p:cNvSpPr>
          <p:nvPr/>
        </p:nvSpPr>
        <p:spPr>
          <a:xfrm>
            <a:off x="690282" y="38679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b="1" dirty="0">
                <a:solidFill>
                  <a:srgbClr val="00B0F0"/>
                </a:solidFill>
              </a:rPr>
              <a:t>TRƯỜNG THCS </a:t>
            </a:r>
            <a:r>
              <a:rPr lang="en-US" sz="2800" b="1" dirty="0" smtClean="0">
                <a:solidFill>
                  <a:srgbClr val="00B0F0"/>
                </a:solidFill>
              </a:rPr>
              <a:t>NHƠN HỘI</a:t>
            </a:r>
            <a:endParaRPr lang="vi-VN" sz="2800" b="1" dirty="0">
              <a:solidFill>
                <a:srgbClr val="00B0F0"/>
              </a:solidFill>
            </a:endParaRPr>
          </a:p>
          <a:p>
            <a:endParaRPr lang="vi-VN" sz="2800" b="1" dirty="0">
              <a:solidFill>
                <a:srgbClr val="FF000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GV THỰC HIỆN: </a:t>
            </a:r>
            <a:r>
              <a:rPr lang="en-US" sz="2800" b="1" dirty="0" smtClean="0">
                <a:solidFill>
                  <a:srgbClr val="FF0000"/>
                </a:solidFill>
              </a:rPr>
              <a:t>ĐẶNG NGỌC TẦN</a:t>
            </a:r>
            <a:endParaRPr lang="vi-VN" sz="2800" b="1" dirty="0">
              <a:solidFill>
                <a:srgbClr val="FF0000"/>
              </a:solidFill>
            </a:endParaRPr>
          </a:p>
          <a:p>
            <a:r>
              <a:rPr lang="vi-VN" sz="2800" b="1" dirty="0">
                <a:solidFill>
                  <a:srgbClr val="7030A0"/>
                </a:solidFill>
                <a:latin typeface="+mj-lt"/>
              </a:rPr>
              <a:t>Năm học: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</a:p>
        </p:txBody>
      </p:sp>
    </p:spTree>
    <p:extLst>
      <p:ext uri="{BB962C8B-B14F-4D97-AF65-F5344CB8AC3E}">
        <p14:creationId xmlns:p14="http://schemas.microsoft.com/office/powerpoint/2010/main" val="571520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0"/>
            <a:ext cx="3562350" cy="1626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2856" y="2367643"/>
            <a:ext cx="517615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HOẠT ĐỘNG 2</a:t>
            </a:r>
          </a:p>
          <a:p>
            <a:pPr algn="ctr"/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TẬP HÁT TỪNG CÂU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386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Minh Hà THCS Đa Tốn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Lâm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- HN</a:t>
            </a:r>
            <a:endParaRPr kumimoji="0" lang="zh-CN" alt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613" y="114300"/>
            <a:ext cx="692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1,CHÚNG MÌNH CÙNG NGHE HÁT MẪU NHÉ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ỜI SỐNG KHÔNG GIÀ VÌ CÓ CHÚNG EM- Học liệu Âm nhạc 6. Kết nối tri thức với cuộc sống. [Có lời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75965"/>
            <a:ext cx="12192000" cy="62820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386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Minh Hà THCS Đa Tốn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Lâm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- HN</a:t>
            </a:r>
            <a:endParaRPr kumimoji="0" lang="zh-CN" alt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4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331029" y="1808814"/>
            <a:ext cx="879565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altLang="en-US" sz="26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345871" y="106476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</a:rPr>
              <a:t>2, Học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hát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từng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câu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38450" y="1855812"/>
            <a:ext cx="609600" cy="609600"/>
          </a:xfrm>
          <a:prstGeom prst="rect">
            <a:avLst/>
          </a:prstGeom>
        </p:spPr>
      </p:pic>
      <p:pic>
        <p:nvPicPr>
          <p:cNvPr id="6" name="Cau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11236" y="2543352"/>
            <a:ext cx="609600" cy="609600"/>
          </a:xfrm>
          <a:prstGeom prst="rect">
            <a:avLst/>
          </a:prstGeom>
        </p:spPr>
      </p:pic>
      <p:pic>
        <p:nvPicPr>
          <p:cNvPr id="7" name="Cau 1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836729" y="2427199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17529" y="247042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GHÉP 1,2</a:t>
            </a:r>
            <a:endParaRPr lang="en-US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6271" y="601948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CÂU 2</a:t>
            </a:r>
            <a:endParaRPr lang="en-US" b="1" dirty="0">
              <a:latin typeface="+mj-lt"/>
            </a:endParaRPr>
          </a:p>
        </p:txBody>
      </p:sp>
      <p:pic>
        <p:nvPicPr>
          <p:cNvPr id="9" name="Cau 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11236" y="3160665"/>
            <a:ext cx="609600" cy="609600"/>
          </a:xfrm>
          <a:prstGeom prst="rect">
            <a:avLst/>
          </a:prstGeom>
        </p:spPr>
      </p:pic>
      <p:pic>
        <p:nvPicPr>
          <p:cNvPr id="16" name="Cau 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38450" y="3777978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297887" y="351374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GHÉP 3,4</a:t>
            </a:r>
            <a:endParaRPr lang="en-US" b="1" dirty="0">
              <a:latin typeface="+mj-lt"/>
            </a:endParaRPr>
          </a:p>
        </p:txBody>
      </p:sp>
      <p:pic>
        <p:nvPicPr>
          <p:cNvPr id="17" name="Cau 3-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82400" y="3465465"/>
            <a:ext cx="609600" cy="609600"/>
          </a:xfrm>
          <a:prstGeom prst="rect">
            <a:avLst/>
          </a:prstGeom>
        </p:spPr>
      </p:pic>
      <p:pic>
        <p:nvPicPr>
          <p:cNvPr id="19" name="Cau 5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38450" y="4385056"/>
            <a:ext cx="609600" cy="609600"/>
          </a:xfrm>
          <a:prstGeom prst="rect">
            <a:avLst/>
          </a:prstGeom>
        </p:spPr>
      </p:pic>
      <p:pic>
        <p:nvPicPr>
          <p:cNvPr id="20" name="Cau 6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71107" y="4821324"/>
            <a:ext cx="609600" cy="609600"/>
          </a:xfrm>
          <a:prstGeom prst="rect">
            <a:avLst/>
          </a:prstGeom>
        </p:spPr>
      </p:pic>
      <p:pic>
        <p:nvPicPr>
          <p:cNvPr id="21" name="Cau 7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05793" y="5409885"/>
            <a:ext cx="609600" cy="609600"/>
          </a:xfrm>
          <a:prstGeom prst="rect">
            <a:avLst/>
          </a:prstGeom>
        </p:spPr>
      </p:pic>
      <p:pic>
        <p:nvPicPr>
          <p:cNvPr id="22" name="Cau 8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71107" y="6027198"/>
            <a:ext cx="609600" cy="609600"/>
          </a:xfrm>
          <a:prstGeom prst="rect">
            <a:avLst/>
          </a:prstGeom>
        </p:spPr>
      </p:pic>
      <p:pic>
        <p:nvPicPr>
          <p:cNvPr id="23" name="Cau 5-6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244944" y="4708249"/>
            <a:ext cx="609600" cy="609600"/>
          </a:xfrm>
          <a:prstGeom prst="rect">
            <a:avLst/>
          </a:prstGeom>
        </p:spPr>
      </p:pic>
      <p:pic>
        <p:nvPicPr>
          <p:cNvPr id="24" name="Cau 7-8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212287" y="5899351"/>
            <a:ext cx="609600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795783" y="482838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latin typeface="+mj-lt"/>
              </a:rPr>
              <a:t>GHÉP 5,6</a:t>
            </a:r>
            <a:endParaRPr lang="en-US" b="1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25744" y="598333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GHÉP 7,8</a:t>
            </a:r>
            <a:endParaRPr lang="en-US" b="1" dirty="0">
              <a:latin typeface="+mj-lt"/>
            </a:endParaRPr>
          </a:p>
        </p:txBody>
      </p:sp>
      <p:pic>
        <p:nvPicPr>
          <p:cNvPr id="29" name="Doi song khong gia (Piano)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4703" y="1434095"/>
            <a:ext cx="1408926" cy="140892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67765" y="1064763"/>
            <a:ext cx="173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GHÉP CẢ BÀI</a:t>
            </a:r>
            <a:endParaRPr lang="en-US" b="1" dirty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145" y="6558824"/>
            <a:ext cx="386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Minh Hà THCS Đa Tốn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Lâm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- HN</a:t>
            </a:r>
            <a:endParaRPr kumimoji="0" lang="zh-CN" alt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8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2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3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2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7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52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613" y="114300"/>
            <a:ext cx="692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HÁT GHÉP CẢ BÀI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ỜI SỐNG KHÔNG GIÀ VÌ CÓ CHÚNG EM- Học liệu Âm nhạc 6. Kết nối tri thức với cuộc sống. [Có lời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96764"/>
            <a:ext cx="11272150" cy="56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/>
          </p:cNvSpPr>
          <p:nvPr/>
        </p:nvSpPr>
        <p:spPr bwMode="auto">
          <a:xfrm>
            <a:off x="455106" y="166964"/>
            <a:ext cx="6172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4,HÁT VẬN ĐỘNG BỘ GÕ CƠ THỂ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91"/>
          <p:cNvSpPr>
            <a:spLocks noChangeArrowheads="1"/>
          </p:cNvSpPr>
          <p:nvPr/>
        </p:nvSpPr>
        <p:spPr bwMode="auto">
          <a:xfrm>
            <a:off x="2711925" y="1368464"/>
            <a:ext cx="653062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mãi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già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.                                                               </a:t>
            </a:r>
          </a:p>
          <a:p>
            <a:endParaRPr lang="en-US" alt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mặt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đất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luôn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nở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hoa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endParaRPr lang="en-US" alt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Bàn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chân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đến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giữa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thế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giới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thêm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niềm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vui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Bàn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tay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măng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 non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bên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xóa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nhưng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lo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âu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dài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         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mùa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xuân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mọi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nhà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alt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trẻ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ra.</a:t>
            </a:r>
            <a:endParaRPr lang="en-US" altLang="en-US" b="1" u="sng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xanh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địa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chim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còn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hát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mãi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ngàn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7" name="Picture 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38" y="1663020"/>
            <a:ext cx="373063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979" y="1706109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685" y="1694203"/>
            <a:ext cx="373063" cy="3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33" y="1694203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37" y="2262188"/>
            <a:ext cx="373063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250" y="2286000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36" y="2291103"/>
            <a:ext cx="373063" cy="3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58" y="2243137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54" y="2779450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05" y="2820988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4586434" y="2820988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5500812" y="2813220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58" y="2772307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98" y="2772307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7365268" y="2813956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8064958" y="2779450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49" y="3345692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68" y="3378597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4642779" y="3345692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5508771" y="3345692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3" y="3348512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52" y="3348512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7977890" y="3345692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8452768" y="3346864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547" y="3873501"/>
            <a:ext cx="373063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17" y="3933541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698" y="3895158"/>
            <a:ext cx="373062" cy="3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89" y="3895895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34" y="4457699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05" y="4471194"/>
            <a:ext cx="373063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21" y="4483099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71" y="4493758"/>
            <a:ext cx="373062" cy="3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720" y="4922384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42" y="5064126"/>
            <a:ext cx="373063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21" y="4959350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686" y="5018088"/>
            <a:ext cx="373062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80" y="5603910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078" y="5657058"/>
            <a:ext cx="373062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21" y="5603910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71" y="5573021"/>
            <a:ext cx="373062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730" y="3279775"/>
            <a:ext cx="373063" cy="3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7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9803730" y="6137275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79"/>
          <p:cNvSpPr>
            <a:spLocks/>
          </p:cNvSpPr>
          <p:nvPr/>
        </p:nvSpPr>
        <p:spPr bwMode="auto">
          <a:xfrm>
            <a:off x="10184730" y="3201988"/>
            <a:ext cx="990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1400" b="1">
                <a:solidFill>
                  <a:srgbClr val="800000"/>
                </a:solidFill>
              </a:rPr>
              <a:t>Giậm</a:t>
            </a:r>
            <a:br>
              <a:rPr lang="en-US" altLang="en-US" sz="1400" b="1">
                <a:solidFill>
                  <a:srgbClr val="800000"/>
                </a:solidFill>
              </a:rPr>
            </a:br>
            <a:r>
              <a:rPr lang="en-US" altLang="en-US" sz="1400" b="1">
                <a:solidFill>
                  <a:srgbClr val="800000"/>
                </a:solidFill>
              </a:rPr>
              <a:t>chân phải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" name="Rectangle 80"/>
          <p:cNvSpPr>
            <a:spLocks/>
          </p:cNvSpPr>
          <p:nvPr/>
        </p:nvSpPr>
        <p:spPr bwMode="auto">
          <a:xfrm>
            <a:off x="10184730" y="3941763"/>
            <a:ext cx="990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1400" b="1">
                <a:solidFill>
                  <a:srgbClr val="800000"/>
                </a:solidFill>
              </a:rPr>
              <a:t>Giậm</a:t>
            </a:r>
            <a:br>
              <a:rPr lang="en-US" altLang="en-US" sz="1400" b="1">
                <a:solidFill>
                  <a:srgbClr val="800000"/>
                </a:solidFill>
              </a:rPr>
            </a:br>
            <a:r>
              <a:rPr lang="en-US" altLang="en-US" sz="1400" b="1">
                <a:solidFill>
                  <a:srgbClr val="800000"/>
                </a:solidFill>
              </a:rPr>
              <a:t>chân trái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" name="Rectangle 82"/>
          <p:cNvSpPr>
            <a:spLocks/>
          </p:cNvSpPr>
          <p:nvPr/>
        </p:nvSpPr>
        <p:spPr bwMode="auto">
          <a:xfrm>
            <a:off x="10337130" y="5237163"/>
            <a:ext cx="609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1400" b="1">
                <a:solidFill>
                  <a:srgbClr val="800000"/>
                </a:solidFill>
              </a:rPr>
              <a:t>Vỗ </a:t>
            </a:r>
            <a:br>
              <a:rPr lang="en-US" altLang="en-US" sz="1400" b="1">
                <a:solidFill>
                  <a:srgbClr val="800000"/>
                </a:solidFill>
              </a:rPr>
            </a:br>
            <a:r>
              <a:rPr lang="en-US" altLang="en-US" sz="1400" b="1">
                <a:solidFill>
                  <a:srgbClr val="800000"/>
                </a:solidFill>
              </a:rPr>
              <a:t>2 đùi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" name="Rectangle 83"/>
          <p:cNvSpPr>
            <a:spLocks/>
          </p:cNvSpPr>
          <p:nvPr/>
        </p:nvSpPr>
        <p:spPr bwMode="auto">
          <a:xfrm>
            <a:off x="10337130" y="5922963"/>
            <a:ext cx="6858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1400" b="1">
                <a:solidFill>
                  <a:srgbClr val="800000"/>
                </a:solidFill>
              </a:rPr>
              <a:t>Vỗ</a:t>
            </a:r>
            <a:br>
              <a:rPr lang="en-US" altLang="en-US" sz="1400" b="1">
                <a:solidFill>
                  <a:srgbClr val="800000"/>
                </a:solidFill>
              </a:rPr>
            </a:br>
            <a:r>
              <a:rPr lang="en-US" altLang="en-US" sz="1400" b="1">
                <a:solidFill>
                  <a:srgbClr val="800000"/>
                </a:solidFill>
              </a:rPr>
              <a:t>2 vai</a:t>
            </a: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73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730" y="4703763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101"/>
          <p:cNvSpPr>
            <a:spLocks/>
          </p:cNvSpPr>
          <p:nvPr/>
        </p:nvSpPr>
        <p:spPr bwMode="auto">
          <a:xfrm>
            <a:off x="10337130" y="4627563"/>
            <a:ext cx="609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1400" b="1">
                <a:solidFill>
                  <a:srgbClr val="800000"/>
                </a:solidFill>
              </a:rPr>
              <a:t>Vỗ</a:t>
            </a:r>
            <a:br>
              <a:rPr lang="en-US" altLang="en-US" sz="1400" b="1">
                <a:solidFill>
                  <a:srgbClr val="800000"/>
                </a:solidFill>
              </a:rPr>
            </a:br>
            <a:r>
              <a:rPr lang="en-US" altLang="en-US" sz="1400" b="1">
                <a:solidFill>
                  <a:srgbClr val="800000"/>
                </a:solidFill>
              </a:rPr>
              <a:t> 2 tay</a:t>
            </a: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75" name="Picture 1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730" y="5313363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150"/>
          <p:cNvSpPr>
            <a:spLocks/>
          </p:cNvSpPr>
          <p:nvPr/>
        </p:nvSpPr>
        <p:spPr bwMode="auto">
          <a:xfrm>
            <a:off x="9879930" y="2574925"/>
            <a:ext cx="1219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>
                <a:solidFill>
                  <a:srgbClr val="000099"/>
                </a:solidFill>
                <a:latin typeface="Times New Roman" panose="02020603050405020304" pitchFamily="18" charset="0"/>
              </a:rPr>
              <a:t>Động tác</a:t>
            </a:r>
          </a:p>
        </p:txBody>
      </p:sp>
      <p:pic>
        <p:nvPicPr>
          <p:cNvPr id="77" name="Picture 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817" y="4079875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6.2 Doi song khong gia (loi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2201" y="976652"/>
            <a:ext cx="1415143" cy="1415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99422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80000">
                <p:cTn id="2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8" grpId="0"/>
      <p:bldP spid="16" grpId="0"/>
      <p:bldP spid="69" grpId="0"/>
      <p:bldP spid="70" grpId="0"/>
      <p:bldP spid="71" grpId="0"/>
      <p:bldP spid="72" grpId="0"/>
      <p:bldP spid="74" grpId="0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32" y="6003960"/>
            <a:ext cx="5406387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902217" y="2002432"/>
            <a:ext cx="188583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微软雅黑"/>
              </a:rPr>
              <a:t>DẶN DÒ: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CD1B7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微软雅黑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8957" y="588419"/>
            <a:ext cx="1010366" cy="98007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899603" y="1357480"/>
            <a:ext cx="362628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HÁT THUỘC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“  ĐỜI SỐNG KHÔNG GIÀ VÌ CÓ CHÚNG EM”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48342" y="4315244"/>
            <a:ext cx="362628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Tìm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hiểu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“BÀI TĐN SỐ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”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48342" y="2799614"/>
            <a:ext cx="362628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Tập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hát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hát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thể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hiện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vận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động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bộ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gõ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cơ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thể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EA3B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0C53934-3EFE-419F-AFCD-EA4696012F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29" y="133883"/>
            <a:ext cx="1925084" cy="1168639"/>
          </a:xfrm>
          <a:prstGeom prst="rect">
            <a:avLst/>
          </a:prstGeom>
        </p:spPr>
      </p:pic>
      <p:pic>
        <p:nvPicPr>
          <p:cNvPr id="20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969" y="73642"/>
            <a:ext cx="1328968" cy="1289122"/>
          </a:xfrm>
          <a:prstGeom prst="rect">
            <a:avLst/>
          </a:prstGeom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70" y="814231"/>
            <a:ext cx="1302287" cy="1263241"/>
          </a:xfrm>
          <a:prstGeom prst="rect">
            <a:avLst/>
          </a:prstGeom>
        </p:spPr>
      </p:pic>
      <p:pic>
        <p:nvPicPr>
          <p:cNvPr id="25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440" y="-48735"/>
            <a:ext cx="1328968" cy="1289122"/>
          </a:xfrm>
          <a:prstGeom prst="rect">
            <a:avLst/>
          </a:prstGeom>
        </p:spPr>
      </p:pic>
      <p:pic>
        <p:nvPicPr>
          <p:cNvPr id="29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941">
            <a:off x="9071551" y="4754553"/>
            <a:ext cx="1114892" cy="1807029"/>
          </a:xfrm>
          <a:prstGeom prst="rect">
            <a:avLst/>
          </a:prstGeom>
        </p:spPr>
      </p:pic>
      <p:pic>
        <p:nvPicPr>
          <p:cNvPr id="31" name="图片 19">
            <a:extLst>
              <a:ext uri="{FF2B5EF4-FFF2-40B4-BE49-F238E27FC236}">
                <a16:creationId xmlns:a16="http://schemas.microsoft.com/office/drawing/2014/main" xmlns="" id="{CF7C6008-8859-45C2-AE60-267B74D711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111" y="4592887"/>
            <a:ext cx="1189202" cy="1562532"/>
          </a:xfrm>
          <a:prstGeom prst="rect">
            <a:avLst/>
          </a:prstGeom>
        </p:spPr>
      </p:pic>
      <p:pic>
        <p:nvPicPr>
          <p:cNvPr id="32" name="图片 19">
            <a:extLst>
              <a:ext uri="{FF2B5EF4-FFF2-40B4-BE49-F238E27FC236}">
                <a16:creationId xmlns:a16="http://schemas.microsoft.com/office/drawing/2014/main" xmlns="" id="{43743F3E-67F8-4689-B1D1-3DF5951064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225" y="3305837"/>
            <a:ext cx="2155309" cy="3493349"/>
          </a:xfrm>
          <a:prstGeom prst="rect">
            <a:avLst/>
          </a:prstGeom>
        </p:spPr>
      </p:pic>
      <p:pic>
        <p:nvPicPr>
          <p:cNvPr id="33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151" y="5966166"/>
            <a:ext cx="4358703" cy="1009190"/>
          </a:xfrm>
          <a:prstGeom prst="rect">
            <a:avLst/>
          </a:prstGeom>
        </p:spPr>
      </p:pic>
      <p:pic>
        <p:nvPicPr>
          <p:cNvPr id="34" name="内容占位符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57" y="1199788"/>
            <a:ext cx="1149095" cy="1152588"/>
          </a:xfrm>
          <a:prstGeom prst="rect">
            <a:avLst/>
          </a:prstGeom>
        </p:spPr>
      </p:pic>
      <p:pic>
        <p:nvPicPr>
          <p:cNvPr id="35" name="内容占位符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890" y="2664319"/>
            <a:ext cx="1149095" cy="1152588"/>
          </a:xfrm>
          <a:prstGeom prst="rect">
            <a:avLst/>
          </a:prstGeom>
        </p:spPr>
      </p:pic>
      <p:pic>
        <p:nvPicPr>
          <p:cNvPr id="36" name="内容占位符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95" y="3984438"/>
            <a:ext cx="1149095" cy="1152588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" y="-320638"/>
            <a:ext cx="1328968" cy="1289122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51" y="778774"/>
            <a:ext cx="1328968" cy="12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0"/>
                            </p:stCondLst>
                            <p:childTnLst>
                              <p:par>
                                <p:cTn id="9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4" grpId="0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5"/>
          <p:cNvPicPr preferRelativeResize="0"/>
          <p:nvPr/>
        </p:nvPicPr>
        <p:blipFill rotWithShape="1">
          <a:blip r:embed="rId4">
            <a:alphaModFix/>
          </a:blip>
          <a:srcRect l="43750"/>
          <a:stretch/>
        </p:blipFill>
        <p:spPr>
          <a:xfrm rot="5400000">
            <a:off x="-1440811" y="1440811"/>
            <a:ext cx="6857997" cy="397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5"/>
          <p:cNvPicPr preferRelativeResize="0"/>
          <p:nvPr/>
        </p:nvPicPr>
        <p:blipFill rotWithShape="1">
          <a:blip r:embed="rId4">
            <a:alphaModFix/>
          </a:blip>
          <a:srcRect l="43750"/>
          <a:stretch/>
        </p:blipFill>
        <p:spPr>
          <a:xfrm rot="-5400000">
            <a:off x="6774811" y="1440810"/>
            <a:ext cx="6858000" cy="397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4175574" y="5368553"/>
            <a:ext cx="6378125" cy="14894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30"/>
          <p:cNvSpPr txBox="1">
            <a:spLocks noChangeArrowheads="1"/>
          </p:cNvSpPr>
          <p:nvPr/>
        </p:nvSpPr>
        <p:spPr bwMode="auto">
          <a:xfrm>
            <a:off x="1988187" y="-1"/>
            <a:ext cx="5266891" cy="216982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9AA4C1">
                    <a:lumMod val="75000"/>
                  </a:srgb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TẠM BIỆT</a:t>
            </a:r>
            <a:endParaRPr kumimoji="0" lang="vi-VN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9AA4C1">
                  <a:lumMod val="75000"/>
                </a:srgb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AA4C1">
                    <a:lumMod val="75000"/>
                  </a:srgb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FE80A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HẸN GẶP LẠI CÁC CON </a:t>
            </a:r>
          </a:p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FE80A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 GIỜ HỌC SAU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FE80A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4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56" y="1737908"/>
            <a:ext cx="4171950" cy="4055566"/>
          </a:xfrm>
          <a:prstGeom prst="rect">
            <a:avLst/>
          </a:prstGeom>
        </p:spPr>
      </p:pic>
      <p:sp>
        <p:nvSpPr>
          <p:cNvPr id="17" name="文本框 18"/>
          <p:cNvSpPr txBox="1"/>
          <p:nvPr/>
        </p:nvSpPr>
        <p:spPr>
          <a:xfrm>
            <a:off x="4309510" y="3525948"/>
            <a:ext cx="2054409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4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HÃY CHỊU KHÓ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4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VÀ LUYỆN TẬP NHÉ</a:t>
            </a:r>
            <a:endParaRPr kumimoji="0" lang="zh-CN" altLang="en-US" sz="18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21">
            <a:extLst>
              <a:ext uri="{FF2B5EF4-FFF2-40B4-BE49-F238E27FC236}">
                <a16:creationId xmlns:a16="http://schemas.microsoft.com/office/drawing/2014/main" xmlns="" id="{C81145FE-2E15-4232-8117-49A9240D80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17" y="1769824"/>
            <a:ext cx="2032032" cy="3566813"/>
          </a:xfrm>
          <a:prstGeom prst="rect">
            <a:avLst/>
          </a:prstGeom>
        </p:spPr>
      </p:pic>
      <p:pic>
        <p:nvPicPr>
          <p:cNvPr id="19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040" y="-84305"/>
            <a:ext cx="1010366" cy="980073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9418" y="15145"/>
            <a:ext cx="1010366" cy="9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2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4222"/>
            <a:ext cx="12209780" cy="6932221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-572452" y="303054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13" name="Rectangle 10"/>
          <p:cNvSpPr>
            <a:spLocks/>
          </p:cNvSpPr>
          <p:nvPr/>
        </p:nvSpPr>
        <p:spPr bwMode="auto">
          <a:xfrm>
            <a:off x="709011" y="1676590"/>
            <a:ext cx="7644493" cy="19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CHỦ ĐỀ 2 CUỘC SỐNG TƯƠI ĐẸP</a:t>
            </a:r>
            <a:endParaRPr lang="en-US" sz="32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5: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Học bài hát:</a:t>
            </a:r>
            <a:endParaRPr lang="vi-VN" altLang="en-US" sz="32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Đời sống không già vì có chúng 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417864" y="0"/>
            <a:ext cx="3642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UTM Deutsch Gothic" panose="02040603050506020204" charset="0"/>
                <a:cs typeface="UTM Deutsch Gothic" panose="02040603050506020204" charset="0"/>
              </a:rPr>
              <a:t>KHỞI ĐỘNG </a:t>
            </a:r>
            <a:endParaRPr lang="en-US" sz="4400" dirty="0">
              <a:solidFill>
                <a:srgbClr val="FF0000"/>
              </a:solidFill>
              <a:latin typeface="UTM Deutsch Gothic" panose="02040603050506020204" charset="0"/>
              <a:cs typeface="UTM Deutsch Gothic" panose="02040603050506020204" charset="0"/>
            </a:endParaRPr>
          </a:p>
        </p:txBody>
      </p:sp>
      <p:pic>
        <p:nvPicPr>
          <p:cNvPr id="3" name="Hát kết hợp vận động cơ th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7175" y="2032438"/>
            <a:ext cx="9254825" cy="4825561"/>
          </a:xfrm>
          <a:prstGeom prst="rect">
            <a:avLst/>
          </a:prstGeom>
        </p:spPr>
      </p:pic>
      <p:sp>
        <p:nvSpPr>
          <p:cNvPr id="5" name="Text Box 1"/>
          <p:cNvSpPr txBox="1"/>
          <p:nvPr/>
        </p:nvSpPr>
        <p:spPr>
          <a:xfrm>
            <a:off x="1700893" y="1078332"/>
            <a:ext cx="65004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UTM Deutsch Gothic" panose="02040603050506020204" charset="0"/>
                <a:cs typeface="UTM Deutsch Gothic" panose="02040603050506020204" charset="0"/>
              </a:rPr>
              <a:t>HÁT VẬN ĐỘNG BỘ GÕ CƠ THỂ</a:t>
            </a:r>
          </a:p>
          <a:p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UTM Deutsch Gothic" panose="02040603050506020204" charset="0"/>
                <a:cs typeface="UTM Deutsch Gothic" panose="02040603050506020204" charset="0"/>
              </a:rPr>
              <a:t>BÀI HÁT “ CON ĐƯỜNG HỌC TRÒ”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UTM Deutsch Gothic" panose="02040603050506020204" charset="0"/>
              <a:cs typeface="UTM Deutsch Gothic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0"/>
            <a:ext cx="3562350" cy="1626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2856" y="2363212"/>
            <a:ext cx="5633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TÁC GIẢ, TÁC PHẨM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73845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5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07" y="734786"/>
            <a:ext cx="2707822" cy="289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6" descr="trinh-cong-son-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30" y="734787"/>
            <a:ext cx="2764972" cy="289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2"/>
          <p:cNvSpPr>
            <a:spLocks/>
          </p:cNvSpPr>
          <p:nvPr/>
        </p:nvSpPr>
        <p:spPr bwMode="auto">
          <a:xfrm>
            <a:off x="1524000" y="109121"/>
            <a:ext cx="4267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vi-VN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16"/>
          <p:cNvSpPr txBox="1">
            <a:spLocks noChangeArrowheads="1"/>
          </p:cNvSpPr>
          <p:nvPr/>
        </p:nvSpPr>
        <p:spPr>
          <a:xfrm>
            <a:off x="3086099" y="3815707"/>
            <a:ext cx="8463643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Trịnh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1939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Huế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coi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tân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600 ca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khúc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cuấn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mênh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,…</a:t>
            </a:r>
          </a:p>
        </p:txBody>
      </p:sp>
      <p:sp>
        <p:nvSpPr>
          <p:cNvPr id="11" name="Rectangle 34"/>
          <p:cNvSpPr>
            <a:spLocks noChangeArrowheads="1"/>
          </p:cNvSpPr>
          <p:nvPr/>
        </p:nvSpPr>
        <p:spPr bwMode="auto">
          <a:xfrm>
            <a:off x="3086099" y="5421086"/>
            <a:ext cx="853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ca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triết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tôn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vinh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Huế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Minh.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ỜI SỐNG KHÔNG GIÀ VÌ CÓ CHÚNG EM- Học liệu Âm nhạc 6. Kết nối tri thức với cuộc sống. [Có lời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9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/>
          </p:cNvSpPr>
          <p:nvPr/>
        </p:nvSpPr>
        <p:spPr bwMode="auto">
          <a:xfrm>
            <a:off x="1360714" y="819925"/>
            <a:ext cx="4267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vi-VN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14" y="1937657"/>
            <a:ext cx="7761514" cy="464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9994" y="2219153"/>
            <a:ext cx="2813538" cy="20313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08" y="1836624"/>
            <a:ext cx="7761514" cy="44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2"/>
          <p:cNvSpPr>
            <a:spLocks/>
          </p:cNvSpPr>
          <p:nvPr/>
        </p:nvSpPr>
        <p:spPr bwMode="auto">
          <a:xfrm>
            <a:off x="1360714" y="0"/>
            <a:ext cx="4267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vi-VN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8"/>
          <p:cNvSpPr txBox="1">
            <a:spLocks noChangeArrowheads="1"/>
          </p:cNvSpPr>
          <p:nvPr/>
        </p:nvSpPr>
        <p:spPr>
          <a:xfrm>
            <a:off x="1360714" y="682966"/>
            <a:ext cx="5513615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a-b-a</a:t>
            </a:r>
            <a:r>
              <a:rPr lang="en-US" alt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1221922" y="1075022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a: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…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159328" y="1458573"/>
            <a:ext cx="4468586" cy="36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b :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…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968829" y="2435337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968829" y="3065175"/>
            <a:ext cx="3962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tấu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đảo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phách</a:t>
            </a:r>
            <a:endParaRPr lang="en-US" altLang="en-US" sz="1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968829" y="3842657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 Chia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endParaRPr lang="en-US" altLang="en-US" sz="1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50"/>
          <p:cNvSpPr>
            <a:spLocks noChangeArrowheads="1"/>
          </p:cNvSpPr>
          <p:nvPr/>
        </p:nvSpPr>
        <p:spPr bwMode="auto">
          <a:xfrm>
            <a:off x="968829" y="3537857"/>
            <a:ext cx="3962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quay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lại</a:t>
            </a:r>
            <a:endParaRPr lang="en-US" altLang="en-US" sz="1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51"/>
          <p:cNvSpPr>
            <a:spLocks noChangeArrowheads="1"/>
          </p:cNvSpPr>
          <p:nvPr/>
        </p:nvSpPr>
        <p:spPr bwMode="auto">
          <a:xfrm>
            <a:off x="1360714" y="1836624"/>
            <a:ext cx="4904014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a</a:t>
            </a:r>
            <a:r>
              <a:rPr lang="en-US" altLang="en-US" sz="2000" b="1" baseline="30000" dirty="0">
                <a:solidFill>
                  <a:srgbClr val="000099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…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88"/>
          <p:cNvSpPr>
            <a:spLocks noChangeArrowheads="1"/>
          </p:cNvSpPr>
          <p:nvPr/>
        </p:nvSpPr>
        <p:spPr bwMode="auto">
          <a:xfrm>
            <a:off x="4278085" y="2571183"/>
            <a:ext cx="244929" cy="228600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7" name="Rectangle 89"/>
          <p:cNvSpPr>
            <a:spLocks noChangeArrowheads="1"/>
          </p:cNvSpPr>
          <p:nvPr/>
        </p:nvSpPr>
        <p:spPr bwMode="auto">
          <a:xfrm>
            <a:off x="9290956" y="3301372"/>
            <a:ext cx="310244" cy="280874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8" name="Rectangle 90"/>
          <p:cNvSpPr>
            <a:spLocks noChangeArrowheads="1"/>
          </p:cNvSpPr>
          <p:nvPr/>
        </p:nvSpPr>
        <p:spPr bwMode="auto">
          <a:xfrm flipH="1">
            <a:off x="9290956" y="4149468"/>
            <a:ext cx="228600" cy="383155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a</a:t>
            </a:r>
            <a:r>
              <a:rPr kumimoji="0" lang="en-US" alt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Oval 91"/>
          <p:cNvSpPr>
            <a:spLocks noChangeArrowheads="1"/>
          </p:cNvSpPr>
          <p:nvPr/>
        </p:nvSpPr>
        <p:spPr bwMode="auto">
          <a:xfrm>
            <a:off x="9867900" y="2491920"/>
            <a:ext cx="941614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91"/>
          <p:cNvSpPr>
            <a:spLocks noChangeArrowheads="1"/>
          </p:cNvSpPr>
          <p:nvPr/>
        </p:nvSpPr>
        <p:spPr bwMode="auto">
          <a:xfrm>
            <a:off x="8349342" y="3040200"/>
            <a:ext cx="941614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91"/>
          <p:cNvSpPr>
            <a:spLocks noChangeArrowheads="1"/>
          </p:cNvSpPr>
          <p:nvPr/>
        </p:nvSpPr>
        <p:spPr bwMode="auto">
          <a:xfrm>
            <a:off x="5116286" y="5817506"/>
            <a:ext cx="941614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91"/>
          <p:cNvSpPr>
            <a:spLocks noChangeArrowheads="1"/>
          </p:cNvSpPr>
          <p:nvPr/>
        </p:nvSpPr>
        <p:spPr bwMode="auto">
          <a:xfrm>
            <a:off x="7549243" y="4761591"/>
            <a:ext cx="941614" cy="2839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78"/>
          <p:cNvSpPr>
            <a:spLocks noChangeArrowheads="1"/>
          </p:cNvSpPr>
          <p:nvPr/>
        </p:nvSpPr>
        <p:spPr bwMode="auto">
          <a:xfrm>
            <a:off x="3771900" y="2261950"/>
            <a:ext cx="753835" cy="536463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78"/>
          <p:cNvSpPr>
            <a:spLocks noChangeArrowheads="1"/>
          </p:cNvSpPr>
          <p:nvPr/>
        </p:nvSpPr>
        <p:spPr bwMode="auto">
          <a:xfrm>
            <a:off x="7598229" y="5059136"/>
            <a:ext cx="892628" cy="468906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ẪU LUYỆN THANH - CHỦ ĐỀ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2220686"/>
            <a:ext cx="8545286" cy="43270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3101" y="958334"/>
            <a:ext cx="3927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giọng</a:t>
            </a:r>
            <a:endParaRPr lang="en-US" altLang="en-US" sz="3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6528" y="6547757"/>
            <a:ext cx="386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Minh Hà THCS Đa Tốn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Lâm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- HN</a:t>
            </a:r>
            <a:endParaRPr kumimoji="0" lang="zh-CN" alt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2-1031-7">
  <a:themeElements>
    <a:clrScheme name="自定义 142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667</Words>
  <Application>Microsoft Office PowerPoint</Application>
  <PresentationFormat>Custom</PresentationFormat>
  <Paragraphs>101</Paragraphs>
  <Slides>16</Slides>
  <Notes>15</Notes>
  <HiddenSlides>0</HiddenSlides>
  <MMClips>20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主题​​</vt:lpstr>
      <vt:lpstr>1_Office 主题​​</vt:lpstr>
      <vt:lpstr>2_Office 主题​​</vt:lpstr>
      <vt:lpstr>2_2-1031-7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</cp:lastModifiedBy>
  <cp:revision>35</cp:revision>
  <dcterms:created xsi:type="dcterms:W3CDTF">2019-06-13T13:22:00Z</dcterms:created>
  <dcterms:modified xsi:type="dcterms:W3CDTF">2025-04-23T08:07:22Z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