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48" r:id="rId4"/>
    <p:sldId id="291" r:id="rId5"/>
    <p:sldId id="349" r:id="rId6"/>
    <p:sldId id="350" r:id="rId7"/>
    <p:sldId id="351" r:id="rId8"/>
    <p:sldId id="352" r:id="rId9"/>
    <p:sldId id="353" r:id="rId10"/>
    <p:sldId id="319" r:id="rId11"/>
    <p:sldId id="320" r:id="rId12"/>
    <p:sldId id="354" r:id="rId13"/>
    <p:sldId id="355" r:id="rId14"/>
    <p:sldId id="356" r:id="rId15"/>
    <p:sldId id="358" r:id="rId16"/>
    <p:sldId id="357" r:id="rId17"/>
    <p:sldId id="359" r:id="rId18"/>
    <p:sldId id="326" r:id="rId19"/>
    <p:sldId id="327" r:id="rId20"/>
    <p:sldId id="328" r:id="rId21"/>
    <p:sldId id="360" r:id="rId22"/>
    <p:sldId id="361" r:id="rId23"/>
    <p:sldId id="362" r:id="rId24"/>
    <p:sldId id="332" r:id="rId25"/>
    <p:sldId id="292" r:id="rId26"/>
    <p:sldId id="333" r:id="rId27"/>
    <p:sldId id="306" r:id="rId28"/>
    <p:sldId id="363" r:id="rId29"/>
    <p:sldId id="364" r:id="rId30"/>
    <p:sldId id="365" r:id="rId31"/>
    <p:sldId id="334" r:id="rId32"/>
    <p:sldId id="307" r:id="rId33"/>
    <p:sldId id="269" r:id="rId34"/>
    <p:sldId id="340" r:id="rId35"/>
    <p:sldId id="294" r:id="rId36"/>
    <p:sldId id="367" r:id="rId37"/>
    <p:sldId id="366" r:id="rId38"/>
    <p:sldId id="368" r:id="rId39"/>
    <p:sldId id="344" r:id="rId40"/>
    <p:sldId id="345" r:id="rId41"/>
    <p:sldId id="271" r:id="rId42"/>
    <p:sldId id="276" r:id="rId43"/>
    <p:sldId id="34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08" y="644012"/>
            <a:ext cx="11430000" cy="5967803"/>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1.Công tắc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tắc là thiết bị dùng để đóng cắt dòng điện cho các đồ dùng, thiết bị điện trong gia đình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tắc điện gồm các bộ phận chính: vỏ, nút bật tắt và các cực nối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18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41182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1.3 và cho biết: Cầu dao có cấu tạo gồm những bộ phận </a:t>
            </a:r>
            <a:r>
              <a:rPr lang="en-US" sz="2400" b="1">
                <a:solidFill>
                  <a:srgbClr val="0000FF"/>
                </a:solidFill>
                <a:latin typeface="Times New Roman" panose="02020603050405020304" pitchFamily="18" charset="0"/>
                <a:cs typeface="Times New Roman" panose="02020603050405020304" pitchFamily="18" charset="0"/>
              </a:rPr>
              <a:t>nào</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563103" y="988753"/>
            <a:ext cx="7058382" cy="3051402"/>
          </a:xfrm>
          <a:prstGeom prst="rect">
            <a:avLst/>
          </a:prstGeom>
          <a:noFill/>
          <a:ln>
            <a:noFill/>
          </a:ln>
        </p:spPr>
      </p:pic>
    </p:spTree>
    <p:extLst>
      <p:ext uri="{BB962C8B-B14F-4D97-AF65-F5344CB8AC3E}">
        <p14:creationId xmlns:p14="http://schemas.microsoft.com/office/powerpoint/2010/main" val="42024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41182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1.3 và cho biết: Cầu dao có cấu tạo gồm những bộ phận </a:t>
            </a:r>
            <a:r>
              <a:rPr lang="en-US" sz="2400" b="1">
                <a:solidFill>
                  <a:srgbClr val="0000FF"/>
                </a:solidFill>
                <a:latin typeface="Times New Roman" panose="02020603050405020304" pitchFamily="18" charset="0"/>
                <a:cs typeface="Times New Roman" panose="02020603050405020304" pitchFamily="18" charset="0"/>
              </a:rPr>
              <a:t>nào</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563103" y="988753"/>
            <a:ext cx="7058382" cy="3051402"/>
          </a:xfrm>
          <a:prstGeom prst="rect">
            <a:avLst/>
          </a:prstGeom>
          <a:noFill/>
          <a:ln>
            <a:noFill/>
          </a:ln>
        </p:spPr>
      </p:pic>
      <p:sp>
        <p:nvSpPr>
          <p:cNvPr id="2" name="Rectangle 1"/>
          <p:cNvSpPr/>
          <p:nvPr/>
        </p:nvSpPr>
        <p:spPr>
          <a:xfrm>
            <a:off x="2992016" y="5037272"/>
            <a:ext cx="8783217" cy="461665"/>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1.Cầu dao </a:t>
            </a:r>
            <a:r>
              <a:rPr lang="en-US" sz="2400">
                <a:solidFill>
                  <a:srgbClr val="FF0000"/>
                </a:solidFill>
                <a:latin typeface="Times New Roman" panose="02020603050405020304" pitchFamily="18" charset="0"/>
                <a:ea typeface="Times New Roman" panose="02020603050405020304" pitchFamily="18" charset="0"/>
              </a:rPr>
              <a:t>gồm các bộ phận chính: </a:t>
            </a:r>
            <a:r>
              <a:rPr lang="vi-VN" sz="2400">
                <a:solidFill>
                  <a:srgbClr val="FF0000"/>
                </a:solidFill>
                <a:latin typeface="Times New Roman" panose="02020603050405020304" pitchFamily="18" charset="0"/>
                <a:ea typeface="Times New Roman" panose="02020603050405020304" pitchFamily="18" charset="0"/>
              </a:rPr>
              <a:t>cần đóng cắt, các cực nối điện, vỏ</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473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152" y="249115"/>
            <a:ext cx="1035238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Trên cần đóng cắt hoặc vỏ của câu dao có ghi 15 A - 600 V. Hãy giải thích ý nghĩa thông số kĩ thuật đó.</a:t>
            </a: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469797" y="1408631"/>
            <a:ext cx="7058382" cy="3051402"/>
          </a:xfrm>
          <a:prstGeom prst="rect">
            <a:avLst/>
          </a:prstGeom>
          <a:noFill/>
          <a:ln>
            <a:noFill/>
          </a:ln>
        </p:spPr>
      </p:pic>
    </p:spTree>
    <p:extLst>
      <p:ext uri="{BB962C8B-B14F-4D97-AF65-F5344CB8AC3E}">
        <p14:creationId xmlns:p14="http://schemas.microsoft.com/office/powerpoint/2010/main" val="5975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152" y="249115"/>
            <a:ext cx="1035238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Trên cần đóng cắt hoặc vỏ của câu dao có ghi 15 A - 600 V. Hãy giải thích ý nghĩa thông số kĩ thuật đó.</a:t>
            </a: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469797" y="1408631"/>
            <a:ext cx="7058382" cy="3051402"/>
          </a:xfrm>
          <a:prstGeom prst="rect">
            <a:avLst/>
          </a:prstGeom>
          <a:noFill/>
          <a:ln>
            <a:noFill/>
          </a:ln>
        </p:spPr>
      </p:pic>
      <p:sp>
        <p:nvSpPr>
          <p:cNvPr id="2" name="Rectangle 1"/>
          <p:cNvSpPr/>
          <p:nvPr/>
        </p:nvSpPr>
        <p:spPr>
          <a:xfrm>
            <a:off x="2917372" y="4887982"/>
            <a:ext cx="6096000" cy="830997"/>
          </a:xfrm>
          <a:prstGeom prst="rect">
            <a:avLst/>
          </a:prstGeom>
        </p:spPr>
        <p:txBody>
          <a:bodyPr>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2. 15</a:t>
            </a:r>
            <a:r>
              <a:rPr lang="en-US" sz="2400">
                <a:solidFill>
                  <a:srgbClr val="FF0000"/>
                </a:solidFill>
                <a:latin typeface="Times New Roman" panose="02020603050405020304" pitchFamily="18" charset="0"/>
                <a:ea typeface="Times New Roman" panose="02020603050405020304" pitchFamily="18" charset="0"/>
              </a:rPr>
              <a:t>A: Dòng điện định mức.</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600</a:t>
            </a:r>
            <a:r>
              <a:rPr lang="en-US" sz="2400">
                <a:solidFill>
                  <a:srgbClr val="FF0000"/>
                </a:solidFill>
                <a:latin typeface="Times New Roman" panose="02020603050405020304" pitchFamily="18" charset="0"/>
                <a:ea typeface="Times New Roman" panose="02020603050405020304" pitchFamily="18" charset="0"/>
              </a:rPr>
              <a:t>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5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41182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1.3 và cho biết: Cầu dao có cấu tạo gồm những bộ phận </a:t>
            </a:r>
            <a:r>
              <a:rPr lang="en-US" sz="2400" b="1">
                <a:solidFill>
                  <a:srgbClr val="0000FF"/>
                </a:solidFill>
                <a:latin typeface="Times New Roman" panose="02020603050405020304" pitchFamily="18" charset="0"/>
                <a:cs typeface="Times New Roman" panose="02020603050405020304" pitchFamily="18" charset="0"/>
              </a:rPr>
              <a:t>nào</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563103" y="988753"/>
            <a:ext cx="7058382" cy="3051402"/>
          </a:xfrm>
          <a:prstGeom prst="rect">
            <a:avLst/>
          </a:prstGeom>
          <a:noFill/>
          <a:ln>
            <a:noFill/>
          </a:ln>
        </p:spPr>
      </p:pic>
    </p:spTree>
    <p:extLst>
      <p:ext uri="{BB962C8B-B14F-4D97-AF65-F5344CB8AC3E}">
        <p14:creationId xmlns:p14="http://schemas.microsoft.com/office/powerpoint/2010/main" val="274014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41182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1.3 và cho biết: Cầu dao có cấu tạo gồm những bộ phận </a:t>
            </a:r>
            <a:r>
              <a:rPr lang="en-US" sz="2400" b="1">
                <a:solidFill>
                  <a:srgbClr val="0000FF"/>
                </a:solidFill>
                <a:latin typeface="Times New Roman" panose="02020603050405020304" pitchFamily="18" charset="0"/>
                <a:cs typeface="Times New Roman" panose="02020603050405020304" pitchFamily="18" charset="0"/>
              </a:rPr>
              <a:t>nào</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563103" y="988753"/>
            <a:ext cx="7058382" cy="3051402"/>
          </a:xfrm>
          <a:prstGeom prst="rect">
            <a:avLst/>
          </a:prstGeom>
          <a:noFill/>
          <a:ln>
            <a:noFill/>
          </a:ln>
        </p:spPr>
      </p:pic>
      <p:sp>
        <p:nvSpPr>
          <p:cNvPr id="2" name="Rectangle 1"/>
          <p:cNvSpPr/>
          <p:nvPr/>
        </p:nvSpPr>
        <p:spPr>
          <a:xfrm>
            <a:off x="3197290" y="5419827"/>
            <a:ext cx="7467600"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Tay cần và vỏ cách điện làm bằng vật liệu gì? Các cực nối điện được làm bằng vật liệu gì?</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81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Cầu dao</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 Chức </a:t>
            </a:r>
            <a:r>
              <a:rPr lang="vi-VN" sz="2400">
                <a:latin typeface="Times New Roman" panose="02020603050405020304" pitchFamily="18" charset="0"/>
                <a:cs typeface="Times New Roman" panose="02020603050405020304" pitchFamily="18" charset="0"/>
              </a:rPr>
              <a:t>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Cầu dao là thiết bị dùng để đóng hoặc cắt điện cho toàn bộ hoặc một phần của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Cầu dao gồm các bộ phận chính: cần đóng cắt, các cực nối điện, vỏ.</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51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69" y="258538"/>
            <a:ext cx="9722499" cy="1200329"/>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So sánh chức năng của aptomat với cầu dao. Từ đó, nêu ưu điểm của aptomat.</a:t>
            </a:r>
          </a:p>
          <a:p>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379.png"/>
          <p:cNvPicPr/>
          <p:nvPr/>
        </p:nvPicPr>
        <p:blipFill>
          <a:blip r:embed="rId2">
            <a:extLst>
              <a:ext uri="{28A0092B-C50C-407E-A947-70E740481C1C}">
                <a14:useLocalDpi xmlns:a14="http://schemas.microsoft.com/office/drawing/2010/main" val="0"/>
              </a:ext>
            </a:extLst>
          </a:blip>
          <a:srcRect/>
          <a:stretch>
            <a:fillRect/>
          </a:stretch>
        </p:blipFill>
        <p:spPr bwMode="auto">
          <a:xfrm>
            <a:off x="609023" y="1458867"/>
            <a:ext cx="4933361" cy="4691969"/>
          </a:xfrm>
          <a:prstGeom prst="rect">
            <a:avLst/>
          </a:prstGeom>
          <a:noFill/>
          <a:ln>
            <a:noFill/>
          </a:ln>
        </p:spPr>
      </p:pic>
      <p:pic>
        <p:nvPicPr>
          <p:cNvPr id="4" name="Picture 3" descr="C:\Users\DELL\Downloads\image_27381.png"/>
          <p:cNvPicPr/>
          <p:nvPr/>
        </p:nvPicPr>
        <p:blipFill>
          <a:blip r:embed="rId3">
            <a:extLst>
              <a:ext uri="{28A0092B-C50C-407E-A947-70E740481C1C}">
                <a14:useLocalDpi xmlns:a14="http://schemas.microsoft.com/office/drawing/2010/main" val="0"/>
              </a:ext>
            </a:extLst>
          </a:blip>
          <a:srcRect/>
          <a:stretch>
            <a:fillRect/>
          </a:stretch>
        </p:blipFill>
        <p:spPr bwMode="auto">
          <a:xfrm>
            <a:off x="5899483" y="1458867"/>
            <a:ext cx="5754452" cy="4601993"/>
          </a:xfrm>
          <a:prstGeom prst="rect">
            <a:avLst/>
          </a:prstGeom>
          <a:noFill/>
          <a:ln>
            <a:noFill/>
          </a:ln>
        </p:spPr>
      </p:pic>
    </p:spTree>
    <p:extLst>
      <p:ext uri="{BB962C8B-B14F-4D97-AF65-F5344CB8AC3E}">
        <p14:creationId xmlns:p14="http://schemas.microsoft.com/office/powerpoint/2010/main" val="22807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69" y="258538"/>
            <a:ext cx="9722499" cy="1200329"/>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So sánh chức năng của aptomat với cầu dao. Từ đó, nêu ưu điểm của aptomat.</a:t>
            </a:r>
          </a:p>
          <a:p>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379.png"/>
          <p:cNvPicPr/>
          <p:nvPr/>
        </p:nvPicPr>
        <p:blipFill>
          <a:blip r:embed="rId2">
            <a:extLst>
              <a:ext uri="{28A0092B-C50C-407E-A947-70E740481C1C}">
                <a14:useLocalDpi xmlns:a14="http://schemas.microsoft.com/office/drawing/2010/main" val="0"/>
              </a:ext>
            </a:extLst>
          </a:blip>
          <a:srcRect/>
          <a:stretch>
            <a:fillRect/>
          </a:stretch>
        </p:blipFill>
        <p:spPr bwMode="auto">
          <a:xfrm>
            <a:off x="254457" y="1113634"/>
            <a:ext cx="4933361" cy="2497313"/>
          </a:xfrm>
          <a:prstGeom prst="rect">
            <a:avLst/>
          </a:prstGeom>
          <a:noFill/>
          <a:ln>
            <a:noFill/>
          </a:ln>
        </p:spPr>
      </p:pic>
      <p:pic>
        <p:nvPicPr>
          <p:cNvPr id="4" name="Picture 3" descr="C:\Users\DELL\Downloads\image_27381.png"/>
          <p:cNvPicPr/>
          <p:nvPr/>
        </p:nvPicPr>
        <p:blipFill>
          <a:blip r:embed="rId3">
            <a:extLst>
              <a:ext uri="{28A0092B-C50C-407E-A947-70E740481C1C}">
                <a14:useLocalDpi xmlns:a14="http://schemas.microsoft.com/office/drawing/2010/main" val="0"/>
              </a:ext>
            </a:extLst>
          </a:blip>
          <a:srcRect/>
          <a:stretch>
            <a:fillRect/>
          </a:stretch>
        </p:blipFill>
        <p:spPr bwMode="auto">
          <a:xfrm>
            <a:off x="254457" y="3732245"/>
            <a:ext cx="5008008" cy="2780221"/>
          </a:xfrm>
          <a:prstGeom prst="rect">
            <a:avLst/>
          </a:prstGeom>
          <a:noFill/>
          <a:ln>
            <a:noFill/>
          </a:ln>
        </p:spPr>
      </p:pic>
      <p:sp>
        <p:nvSpPr>
          <p:cNvPr id="2" name="Rectangle 1"/>
          <p:cNvSpPr/>
          <p:nvPr/>
        </p:nvSpPr>
        <p:spPr>
          <a:xfrm>
            <a:off x="5402425" y="781485"/>
            <a:ext cx="6438122" cy="5016758"/>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Cầu dao điện là thiết bị đóng cắt điện bằng tay có tác dụng đóng ngắt dòng điện khi mạch điện bị quá tải hoặc gặp phải tình trạng ngắn mạch. Chính vì vậy nhiệm vụ của nó chủ yếu là phát hiện ra các lỗi xuất hiện trong mạch điện và ngắt mạch điện ngay khi tìm ra dấu hiệu lỗi đó.</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Aptomat cũng là một loại sản phẩm của cầu dao điện. Tuy nhiên, aptomat là dạng thiết bị đóng cắt tự động khi sự cố mạch điện xảy ra trong hệ thống điện mà nó quản lý. Với aptomat, đây là sản phẩm sở hữu tính năng vượt trội hơn hẳn cầu dao. Nó khắc phục hoàn toàn nhược điểm của cầu dao, đó là có thể tự động đóng ngắt khi không may xảy ra các sự cố về điện trong mạch điện. Không như cầu dao, aptomat còn có khả năng khắc phục hiện tượng cháy nổ ở các thiết bị điện. Chính vì vậy, sản phẩm được lựa chọn sử dụng rộng rãi và phổ biến nhiều công trình xây dựng khác nhau từ nhà ở, chung cư đến công ty, khu công nghiệp.</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99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706678" y="390293"/>
            <a:ext cx="3485322"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cho biết tên, tác dụng của những thiết bị trên bảng điện.</a:t>
            </a:r>
          </a:p>
        </p:txBody>
      </p:sp>
      <p:pic>
        <p:nvPicPr>
          <p:cNvPr id="4" name="Picture 3" descr="C:\Users\DELL\Downloads\image_268.png"/>
          <p:cNvPicPr/>
          <p:nvPr/>
        </p:nvPicPr>
        <p:blipFill>
          <a:blip r:embed="rId2">
            <a:extLst>
              <a:ext uri="{28A0092B-C50C-407E-A947-70E740481C1C}">
                <a14:useLocalDpi xmlns:a14="http://schemas.microsoft.com/office/drawing/2010/main" val="0"/>
              </a:ext>
            </a:extLst>
          </a:blip>
          <a:srcRect/>
          <a:stretch>
            <a:fillRect/>
          </a:stretch>
        </p:blipFill>
        <p:spPr bwMode="auto">
          <a:xfrm>
            <a:off x="2499066" y="1137944"/>
            <a:ext cx="4367726" cy="4155025"/>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1.4 và cho biết: Aptomat có cấu tạo gồm những bộ phận nào?</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6" y="899086"/>
            <a:ext cx="6959405" cy="4447353"/>
          </a:xfrm>
          <a:prstGeom prst="rect">
            <a:avLst/>
          </a:prstGeom>
          <a:noFill/>
          <a:ln>
            <a:noFill/>
          </a:ln>
        </p:spPr>
      </p:pic>
    </p:spTree>
    <p:extLst>
      <p:ext uri="{BB962C8B-B14F-4D97-AF65-F5344CB8AC3E}">
        <p14:creationId xmlns:p14="http://schemas.microsoft.com/office/powerpoint/2010/main" val="25546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1.4 và cho biết: Aptomat có cấu tạo gồm những bộ phận nào?</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6" y="899086"/>
            <a:ext cx="6959405" cy="4447353"/>
          </a:xfrm>
          <a:prstGeom prst="rect">
            <a:avLst/>
          </a:prstGeom>
          <a:noFill/>
          <a:ln>
            <a:noFill/>
          </a:ln>
        </p:spPr>
      </p:pic>
      <p:sp>
        <p:nvSpPr>
          <p:cNvPr id="2" name="Rectangle 1"/>
          <p:cNvSpPr/>
          <p:nvPr/>
        </p:nvSpPr>
        <p:spPr>
          <a:xfrm>
            <a:off x="2472613" y="5767917"/>
            <a:ext cx="9004040" cy="461665"/>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Cầu dao cấu tạo gồm các bộ phận: vỏ, cần đóng cắt, các cực nối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18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3</a:t>
            </a:r>
            <a:r>
              <a:rPr lang="vi-VN" sz="2400" b="1">
                <a:solidFill>
                  <a:srgbClr val="0000FF"/>
                </a:solidFill>
                <a:latin typeface="Times New Roman" panose="02020603050405020304" pitchFamily="18" charset="0"/>
                <a:cs typeface="Times New Roman" panose="02020603050405020304" pitchFamily="18" charset="0"/>
              </a:rPr>
              <a:t>.</a:t>
            </a:r>
            <a:r>
              <a:rPr lang="en-US" sz="2400" b="1">
                <a:solidFill>
                  <a:srgbClr val="0000FF"/>
                </a:solidFill>
                <a:latin typeface="Times New Roman" panose="02020603050405020304" pitchFamily="18" charset="0"/>
                <a:cs typeface="Times New Roman" panose="02020603050405020304" pitchFamily="18" charset="0"/>
              </a:rPr>
              <a:t> Trên vỏ của aptomat có ghi 10 A - 240 V, giải thích ý nghĩa thông số kĩ thuật đó. </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6" y="899086"/>
            <a:ext cx="6959405" cy="4447353"/>
          </a:xfrm>
          <a:prstGeom prst="rect">
            <a:avLst/>
          </a:prstGeom>
          <a:noFill/>
          <a:ln>
            <a:noFill/>
          </a:ln>
        </p:spPr>
      </p:pic>
    </p:spTree>
    <p:extLst>
      <p:ext uri="{BB962C8B-B14F-4D97-AF65-F5344CB8AC3E}">
        <p14:creationId xmlns:p14="http://schemas.microsoft.com/office/powerpoint/2010/main" val="268637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3</a:t>
            </a:r>
            <a:r>
              <a:rPr lang="vi-VN" sz="2400" b="1">
                <a:solidFill>
                  <a:srgbClr val="0000FF"/>
                </a:solidFill>
                <a:latin typeface="Times New Roman" panose="02020603050405020304" pitchFamily="18" charset="0"/>
                <a:cs typeface="Times New Roman" panose="02020603050405020304" pitchFamily="18" charset="0"/>
              </a:rPr>
              <a:t>.</a:t>
            </a:r>
            <a:r>
              <a:rPr lang="en-US" sz="2400" b="1">
                <a:solidFill>
                  <a:srgbClr val="0000FF"/>
                </a:solidFill>
                <a:latin typeface="Times New Roman" panose="02020603050405020304" pitchFamily="18" charset="0"/>
                <a:cs typeface="Times New Roman" panose="02020603050405020304" pitchFamily="18" charset="0"/>
              </a:rPr>
              <a:t> Trên vỏ của aptomat có ghi 10 A - 240 V, giải thích ý nghĩa thông số kĩ thuật đó. </a:t>
            </a:r>
          </a:p>
        </p:txBody>
      </p:sp>
      <p:pic>
        <p:nvPicPr>
          <p:cNvPr id="6" name="Picture 5" descr="C:\Users\DELL\Downloads\image_273.png"/>
          <p:cNvPicPr/>
          <p:nvPr/>
        </p:nvPicPr>
        <p:blipFill>
          <a:blip r:embed="rId2">
            <a:extLst>
              <a:ext uri="{28A0092B-C50C-407E-A947-70E740481C1C}">
                <a14:useLocalDpi xmlns:a14="http://schemas.microsoft.com/office/drawing/2010/main" val="0"/>
              </a:ext>
            </a:extLst>
          </a:blip>
          <a:srcRect/>
          <a:stretch>
            <a:fillRect/>
          </a:stretch>
        </p:blipFill>
        <p:spPr bwMode="auto">
          <a:xfrm>
            <a:off x="840986" y="899086"/>
            <a:ext cx="6959405" cy="4447353"/>
          </a:xfrm>
          <a:prstGeom prst="rect">
            <a:avLst/>
          </a:prstGeom>
          <a:noFill/>
          <a:ln>
            <a:noFill/>
          </a:ln>
        </p:spPr>
      </p:pic>
      <p:sp>
        <p:nvSpPr>
          <p:cNvPr id="2" name="Rectangle 1"/>
          <p:cNvSpPr/>
          <p:nvPr/>
        </p:nvSpPr>
        <p:spPr>
          <a:xfrm>
            <a:off x="7918579" y="899086"/>
            <a:ext cx="4005943" cy="3046988"/>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3.</a:t>
            </a:r>
            <a:r>
              <a:rPr lang="en-US" sz="2400">
                <a:solidFill>
                  <a:srgbClr val="FF0000"/>
                </a:solidFill>
                <a:latin typeface="Times New Roman" panose="02020603050405020304" pitchFamily="18" charset="0"/>
                <a:ea typeface="Times New Roman" panose="02020603050405020304" pitchFamily="18" charset="0"/>
              </a:rPr>
              <a:t>  Dòng điện định mức là 10 A, khi dòng điện vượt quá dòng điện định mức thì aptomat tự động cắt dòng điện để bảo vệ mạch điện, thiết bị và đồ dùng điện không bị hỏng.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Điện áp định mức là 240 V.</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551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3. Aptomat</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 Chức </a:t>
            </a:r>
            <a:r>
              <a:rPr lang="vi-VN" sz="2400">
                <a:latin typeface="Times New Roman" panose="02020603050405020304" pitchFamily="18" charset="0"/>
                <a:cs typeface="Times New Roman" panose="02020603050405020304" pitchFamily="18" charset="0"/>
              </a:rPr>
              <a:t>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Aptomat là thiết bị dùng để đóng cắt cho toàn bộ hoặc một phần mạng điện trong nhà, có chức năng tự đóng, cắt mạch điện khi gặp sự cố ngắn mạch hoặc quá tải.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Aptomat gồm các bộ phận chính: Vỏ, cần đóng cắt, các cực nối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6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49" y="248718"/>
            <a:ext cx="2939143" cy="3184947"/>
          </a:xfrm>
          <a:prstGeom prst="rect">
            <a:avLst/>
          </a:prstGeom>
        </p:spPr>
      </p:pic>
      <p:pic>
        <p:nvPicPr>
          <p:cNvPr id="6" name="Picture 5"/>
          <p:cNvPicPr>
            <a:picLocks noChangeAspect="1"/>
          </p:cNvPicPr>
          <p:nvPr/>
        </p:nvPicPr>
        <p:blipFill>
          <a:blip r:embed="rId3"/>
          <a:stretch>
            <a:fillRect/>
          </a:stretch>
        </p:blipFill>
        <p:spPr>
          <a:xfrm>
            <a:off x="3470986" y="248719"/>
            <a:ext cx="4040157" cy="30169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820" y="3685592"/>
            <a:ext cx="3976396" cy="2967135"/>
          </a:xfrm>
          <a:prstGeom prst="rect">
            <a:avLst/>
          </a:prstGeom>
        </p:spPr>
      </p:pic>
      <p:sp>
        <p:nvSpPr>
          <p:cNvPr id="8" name="Rectangle 7"/>
          <p:cNvSpPr/>
          <p:nvPr/>
        </p:nvSpPr>
        <p:spPr>
          <a:xfrm>
            <a:off x="7753737" y="248718"/>
            <a:ext cx="3670040"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Kể tên một số đồ dùng điện trong gia đình thường lấy điện qua ổ cắm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72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49" y="248718"/>
            <a:ext cx="2939143" cy="2849045"/>
          </a:xfrm>
          <a:prstGeom prst="rect">
            <a:avLst/>
          </a:prstGeom>
        </p:spPr>
      </p:pic>
      <p:pic>
        <p:nvPicPr>
          <p:cNvPr id="6" name="Picture 5"/>
          <p:cNvPicPr>
            <a:picLocks noChangeAspect="1"/>
          </p:cNvPicPr>
          <p:nvPr/>
        </p:nvPicPr>
        <p:blipFill>
          <a:blip r:embed="rId3"/>
          <a:stretch>
            <a:fillRect/>
          </a:stretch>
        </p:blipFill>
        <p:spPr>
          <a:xfrm>
            <a:off x="3470986" y="248719"/>
            <a:ext cx="3060443" cy="24944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249" y="3423534"/>
            <a:ext cx="3976396" cy="2967135"/>
          </a:xfrm>
          <a:prstGeom prst="rect">
            <a:avLst/>
          </a:prstGeom>
        </p:spPr>
      </p:pic>
      <p:sp>
        <p:nvSpPr>
          <p:cNvPr id="8" name="Rectangle 7"/>
          <p:cNvSpPr/>
          <p:nvPr/>
        </p:nvSpPr>
        <p:spPr>
          <a:xfrm>
            <a:off x="7753737" y="248718"/>
            <a:ext cx="3670040"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Kể tên một số đồ dùng điện trong gia đình thường lấy điện qua ổ cắm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4531566" y="2827176"/>
            <a:ext cx="7660433" cy="3477875"/>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Dưới đây là một số đồ dùng điện trong gia đình thường lấy điện qua ổ cắm điện: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Đèn điện: Các đèn trong nhà, bàn làm việc, đèn ngủ, đèn chùm, vv.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Tivi và thiết bị giải trí: TV, loa, máy nghe nhạc,...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Điện gia dụng như tủ lạnh: Tủ lạnh, máy giặt, máy sấy, máy hút bụi, quạt, vv.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nhà bếp: Bếp điện, lò vi sóng, lò nướng, ấm đun nước, máy xay sinh tố, vv.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nấu ăn: Nồi cơm điện, ấm đun nước, lò vi sóng, lò nướng, vv.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làm việc từ xa: Máy tính, máy in, máy quét,...</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cá nhân: Sấy tóc, ủi, máy cạo râu, máy làm tóc, vv.</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95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1.5 và cho biết: Ổ cắm điện có cấu tạo gồm những bộ phận nào?</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360783" y="718458"/>
            <a:ext cx="7071327" cy="4870579"/>
          </a:xfrm>
          <a:prstGeom prst="rect">
            <a:avLst/>
          </a:prstGeom>
          <a:noFill/>
          <a:ln>
            <a:noFill/>
          </a:ln>
        </p:spPr>
      </p:pic>
    </p:spTree>
    <p:extLst>
      <p:ext uri="{BB962C8B-B14F-4D97-AF65-F5344CB8AC3E}">
        <p14:creationId xmlns:p14="http://schemas.microsoft.com/office/powerpoint/2010/main" val="261635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1.5 và cho biết: Ổ cắm điện có cấu tạo gồm những bộ phận nào?</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360783" y="718458"/>
            <a:ext cx="7071327" cy="4870579"/>
          </a:xfrm>
          <a:prstGeom prst="rect">
            <a:avLst/>
          </a:prstGeom>
          <a:noFill/>
          <a:ln>
            <a:noFill/>
          </a:ln>
        </p:spPr>
      </p:pic>
      <p:sp>
        <p:nvSpPr>
          <p:cNvPr id="3" name="Rectangle 2"/>
          <p:cNvSpPr/>
          <p:nvPr/>
        </p:nvSpPr>
        <p:spPr>
          <a:xfrm>
            <a:off x="7532914" y="951922"/>
            <a:ext cx="4037045" cy="1938992"/>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Ổ cắm điện cấu tạo gồm các bộ phận: vỏ, các cực tiếp điện.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Vỏ: bằng nhựa, sứ</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Cực tiếp điện: Làm bằng đồng.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722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a:t>
            </a:r>
            <a:r>
              <a:rPr lang="en-US" sz="2400" b="1">
                <a:solidFill>
                  <a:srgbClr val="0000FF"/>
                </a:solidFill>
                <a:latin typeface="Times New Roman" panose="02020603050405020304" pitchFamily="18" charset="0"/>
                <a:cs typeface="Times New Roman" panose="02020603050405020304" pitchFamily="18" charset="0"/>
              </a:rPr>
              <a:t> Trên vỏ ổ cắm điện kéo dài có ghi 15 A - 250 V, giải thích ý nghĩa thông số kĩ thuật đó.</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258147" y="951036"/>
            <a:ext cx="7071327" cy="4870579"/>
          </a:xfrm>
          <a:prstGeom prst="rect">
            <a:avLst/>
          </a:prstGeom>
          <a:noFill/>
          <a:ln>
            <a:noFill/>
          </a:ln>
        </p:spPr>
      </p:pic>
    </p:spTree>
    <p:extLst>
      <p:ext uri="{BB962C8B-B14F-4D97-AF65-F5344CB8AC3E}">
        <p14:creationId xmlns:p14="http://schemas.microsoft.com/office/powerpoint/2010/main" val="232730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521689" y="118977"/>
            <a:ext cx="3485322" cy="3902518"/>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cho biết tên, tác dụng của những thiết bị trên bảng điện.</a:t>
            </a:r>
          </a:p>
        </p:txBody>
      </p:sp>
      <p:pic>
        <p:nvPicPr>
          <p:cNvPr id="4" name="Picture 3" descr="C:\Users\DELL\Downloads\image_268.png"/>
          <p:cNvPicPr/>
          <p:nvPr/>
        </p:nvPicPr>
        <p:blipFill>
          <a:blip r:embed="rId2">
            <a:extLst>
              <a:ext uri="{28A0092B-C50C-407E-A947-70E740481C1C}">
                <a14:useLocalDpi xmlns:a14="http://schemas.microsoft.com/office/drawing/2010/main" val="0"/>
              </a:ext>
            </a:extLst>
          </a:blip>
          <a:srcRect/>
          <a:stretch>
            <a:fillRect/>
          </a:stretch>
        </p:blipFill>
        <p:spPr bwMode="auto">
          <a:xfrm>
            <a:off x="2041866" y="316850"/>
            <a:ext cx="4367726" cy="4155025"/>
          </a:xfrm>
          <a:prstGeom prst="rect">
            <a:avLst/>
          </a:prstGeom>
          <a:noFill/>
          <a:ln>
            <a:noFill/>
          </a:ln>
        </p:spPr>
      </p:pic>
      <p:sp>
        <p:nvSpPr>
          <p:cNvPr id="3" name="Rectangle 2"/>
          <p:cNvSpPr/>
          <p:nvPr/>
        </p:nvSpPr>
        <p:spPr>
          <a:xfrm>
            <a:off x="1611085" y="4634024"/>
            <a:ext cx="10266783" cy="1938992"/>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 Aptomat:bảo vệ mạng điện khỏi các nguy cơ như quá tải, ngắn mạch và rò điện, đảm bảo an toàn cho hệ thống điện và người sử dụng.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Ổ điện: cung cấp nguồn điện cho các thiết bị điện gia đình như đèn, máy móc, công cụ, và các thiết bị điện khác.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Công tắc điện: được sử dụng để kiểm soát việc mở và đóng mạch điện của một hoặc nhiều thiết bị điện.</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3085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a:t>
            </a:r>
            <a:r>
              <a:rPr lang="en-US" sz="2400" b="1">
                <a:solidFill>
                  <a:srgbClr val="0000FF"/>
                </a:solidFill>
                <a:latin typeface="Times New Roman" panose="02020603050405020304" pitchFamily="18" charset="0"/>
                <a:cs typeface="Times New Roman" panose="02020603050405020304" pitchFamily="18" charset="0"/>
              </a:rPr>
              <a:t> Trên vỏ ổ cắm điện kéo dài có ghi 15 A - 250 V, giải thích ý nghĩa thông số kĩ thuật đó.</a:t>
            </a:r>
          </a:p>
        </p:txBody>
      </p:sp>
      <p:pic>
        <p:nvPicPr>
          <p:cNvPr id="4" name="Picture 3" descr="C:\Users\DELL\Downloads\image_275.png"/>
          <p:cNvPicPr/>
          <p:nvPr/>
        </p:nvPicPr>
        <p:blipFill>
          <a:blip r:embed="rId2">
            <a:extLst>
              <a:ext uri="{28A0092B-C50C-407E-A947-70E740481C1C}">
                <a14:useLocalDpi xmlns:a14="http://schemas.microsoft.com/office/drawing/2010/main" val="0"/>
              </a:ext>
            </a:extLst>
          </a:blip>
          <a:srcRect/>
          <a:stretch>
            <a:fillRect/>
          </a:stretch>
        </p:blipFill>
        <p:spPr bwMode="auto">
          <a:xfrm>
            <a:off x="258147" y="951036"/>
            <a:ext cx="7071327" cy="4870579"/>
          </a:xfrm>
          <a:prstGeom prst="rect">
            <a:avLst/>
          </a:prstGeom>
          <a:noFill/>
          <a:ln>
            <a:noFill/>
          </a:ln>
        </p:spPr>
      </p:pic>
      <p:sp>
        <p:nvSpPr>
          <p:cNvPr id="3" name="Rectangle 2"/>
          <p:cNvSpPr/>
          <p:nvPr/>
        </p:nvSpPr>
        <p:spPr>
          <a:xfrm>
            <a:off x="7834604" y="951036"/>
            <a:ext cx="3651380" cy="830997"/>
          </a:xfrm>
          <a:prstGeom prst="rect">
            <a:avLst/>
          </a:prstGeom>
        </p:spPr>
        <p:txBody>
          <a:bodyPr wrap="square">
            <a:spAutoFit/>
          </a:bodyPr>
          <a:lstStyle/>
          <a:p>
            <a:pPr>
              <a:spcAft>
                <a:spcPts val="0"/>
              </a:spcAft>
            </a:pPr>
            <a:r>
              <a:rPr lang="vi-VN" sz="2400" smtClean="0">
                <a:solidFill>
                  <a:srgbClr val="FF0000"/>
                </a:solidFill>
                <a:latin typeface="Times New Roman" panose="02020603050405020304" pitchFamily="18" charset="0"/>
                <a:ea typeface="Times New Roman" panose="02020603050405020304" pitchFamily="18" charset="0"/>
              </a:rPr>
              <a:t>3.</a:t>
            </a:r>
            <a:r>
              <a:rPr lang="en-US" sz="2400" smtClean="0">
                <a:solidFill>
                  <a:srgbClr val="FF0000"/>
                </a:solidFill>
                <a:latin typeface="Times New Roman" panose="02020603050405020304" pitchFamily="18" charset="0"/>
                <a:ea typeface="Times New Roman" panose="02020603050405020304" pitchFamily="18" charset="0"/>
              </a:rPr>
              <a:t>15A</a:t>
            </a:r>
            <a:r>
              <a:rPr lang="en-US" sz="2400">
                <a:solidFill>
                  <a:srgbClr val="FF0000"/>
                </a:solidFill>
                <a:latin typeface="Times New Roman" panose="02020603050405020304" pitchFamily="18" charset="0"/>
                <a:ea typeface="Times New Roman" panose="02020603050405020304" pitchFamily="18" charset="0"/>
              </a:rPr>
              <a:t>: Dòng điện định mức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250V: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352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Thiết bị lấy điện </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 Ổ cắm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 Chức </a:t>
            </a:r>
            <a:r>
              <a:rPr lang="vi-VN" sz="2400">
                <a:latin typeface="Times New Roman" panose="02020603050405020304" pitchFamily="18" charset="0"/>
                <a:cs typeface="Times New Roman" panose="02020603050405020304" pitchFamily="18" charset="0"/>
              </a:rPr>
              <a:t>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Ổ cắm điện dùng để lấy điện cho các đồ dùng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Ổ cắm điện gồm các bộ phận chính: vỏ và các cực tiếp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72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499" y="884505"/>
            <a:ext cx="10263672" cy="4042058"/>
          </a:xfrm>
          <a:prstGeom prst="rect">
            <a:avLst/>
          </a:prstGeom>
        </p:spPr>
      </p:pic>
    </p:spTree>
    <p:extLst>
      <p:ext uri="{BB962C8B-B14F-4D97-AF65-F5344CB8AC3E}">
        <p14:creationId xmlns:p14="http://schemas.microsoft.com/office/powerpoint/2010/main" val="346979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230155" y="176023"/>
            <a:ext cx="11125200"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Tại sao không nối quạt để bàn trực tiếp với nguồn điện mà phải nối với phích cắm điện để lấy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53" y="1118311"/>
            <a:ext cx="7381876" cy="4573361"/>
          </a:xfrm>
          <a:prstGeom prst="rect">
            <a:avLst/>
          </a:prstGeom>
        </p:spPr>
      </p:pic>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230155" y="176023"/>
            <a:ext cx="11125200"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Tại sao không nối quạt để bàn trực tiếp với nguồn điện mà phải nối với phích cắm điện để lấy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55" y="1118311"/>
            <a:ext cx="6441233" cy="4573361"/>
          </a:xfrm>
          <a:prstGeom prst="rect">
            <a:avLst/>
          </a:prstGeom>
        </p:spPr>
      </p:pic>
      <p:sp>
        <p:nvSpPr>
          <p:cNvPr id="4" name="Rectangle 3"/>
          <p:cNvSpPr/>
          <p:nvPr/>
        </p:nvSpPr>
        <p:spPr>
          <a:xfrm>
            <a:off x="6932645" y="1118311"/>
            <a:ext cx="4963886" cy="4154984"/>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Nếu nối thiết bị sử dụng điện trực tiếp vào đường dây điện thì các thiết bị này hoạt động 24/24 sẽ gây nguy hiểm. </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Quạt để bàn thường được di chuyển chỗ theo yêu cầu của người sử dụng. Nếu chúng ta mắc cố định vào mạch điện thì không thuận tiện trong sử dụng, do vậy ổ điện được dùng nhằm cung cấp điện ở nhiều vị trí khác nhau để thuận tiện khi sử dụng.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830997"/>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2. </a:t>
            </a:r>
            <a:r>
              <a:rPr lang="vi-VN" sz="2400" b="1">
                <a:solidFill>
                  <a:srgbClr val="0000FF"/>
                </a:solidFill>
                <a:latin typeface="Times New Roman" panose="02020603050405020304" pitchFamily="18" charset="0"/>
                <a:cs typeface="Times New Roman" panose="02020603050405020304" pitchFamily="18" charset="0"/>
              </a:rPr>
              <a:t>Quan sát hình 1.6 và mô tả cấu tạo phích cắm điện? </a:t>
            </a:r>
            <a:r>
              <a:rPr lang="en-US" sz="2400" b="1">
                <a:solidFill>
                  <a:srgbClr val="0000FF"/>
                </a:solidFill>
                <a:latin typeface="Times New Roman" panose="02020603050405020304" pitchFamily="18" charset="0"/>
                <a:cs typeface="Times New Roman" panose="02020603050405020304" pitchFamily="18" charset="0"/>
              </a:rPr>
              <a:t>Các bộ phận của </a:t>
            </a:r>
            <a:r>
              <a:rPr lang="vi-VN" sz="2400" b="1">
                <a:solidFill>
                  <a:srgbClr val="0000FF"/>
                </a:solidFill>
                <a:latin typeface="Times New Roman" panose="02020603050405020304" pitchFamily="18" charset="0"/>
                <a:cs typeface="Times New Roman" panose="02020603050405020304" pitchFamily="18" charset="0"/>
              </a:rPr>
              <a:t>phích</a:t>
            </a:r>
            <a:r>
              <a:rPr lang="en-US" sz="2400" b="1">
                <a:solidFill>
                  <a:srgbClr val="0000FF"/>
                </a:solidFill>
                <a:latin typeface="Times New Roman" panose="02020603050405020304" pitchFamily="18" charset="0"/>
                <a:cs typeface="Times New Roman" panose="02020603050405020304" pitchFamily="18" charset="0"/>
              </a:rPr>
              <a:t> cắm điện được làm bằng vật liệu gì?</a:t>
            </a:r>
          </a:p>
        </p:txBody>
      </p:sp>
      <p:pic>
        <p:nvPicPr>
          <p:cNvPr id="2" name="Picture 1"/>
          <p:cNvPicPr>
            <a:picLocks noChangeAspect="1"/>
          </p:cNvPicPr>
          <p:nvPr/>
        </p:nvPicPr>
        <p:blipFill>
          <a:blip r:embed="rId2"/>
          <a:stretch>
            <a:fillRect/>
          </a:stretch>
        </p:blipFill>
        <p:spPr>
          <a:xfrm>
            <a:off x="3426989" y="1449338"/>
            <a:ext cx="4336079" cy="4578238"/>
          </a:xfrm>
          <a:prstGeom prst="rect">
            <a:avLst/>
          </a:prstGeom>
        </p:spPr>
      </p:pic>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830997"/>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2. </a:t>
            </a:r>
            <a:r>
              <a:rPr lang="vi-VN" sz="2400" b="1">
                <a:solidFill>
                  <a:srgbClr val="0000FF"/>
                </a:solidFill>
                <a:latin typeface="Times New Roman" panose="02020603050405020304" pitchFamily="18" charset="0"/>
                <a:cs typeface="Times New Roman" panose="02020603050405020304" pitchFamily="18" charset="0"/>
              </a:rPr>
              <a:t>Quan sát hình 1.6 và mô tả cấu tạo phích cắm điện? </a:t>
            </a:r>
            <a:r>
              <a:rPr lang="en-US" sz="2400" b="1">
                <a:solidFill>
                  <a:srgbClr val="0000FF"/>
                </a:solidFill>
                <a:latin typeface="Times New Roman" panose="02020603050405020304" pitchFamily="18" charset="0"/>
                <a:cs typeface="Times New Roman" panose="02020603050405020304" pitchFamily="18" charset="0"/>
              </a:rPr>
              <a:t>Các bộ phận của </a:t>
            </a:r>
            <a:r>
              <a:rPr lang="vi-VN" sz="2400" b="1">
                <a:solidFill>
                  <a:srgbClr val="0000FF"/>
                </a:solidFill>
                <a:latin typeface="Times New Roman" panose="02020603050405020304" pitchFamily="18" charset="0"/>
                <a:cs typeface="Times New Roman" panose="02020603050405020304" pitchFamily="18" charset="0"/>
              </a:rPr>
              <a:t>phích</a:t>
            </a:r>
            <a:r>
              <a:rPr lang="en-US" sz="2400" b="1">
                <a:solidFill>
                  <a:srgbClr val="0000FF"/>
                </a:solidFill>
                <a:latin typeface="Times New Roman" panose="02020603050405020304" pitchFamily="18" charset="0"/>
                <a:cs typeface="Times New Roman" panose="02020603050405020304" pitchFamily="18" charset="0"/>
              </a:rPr>
              <a:t> cắm điện được làm bằng vật liệu gì?</a:t>
            </a:r>
          </a:p>
        </p:txBody>
      </p:sp>
      <p:pic>
        <p:nvPicPr>
          <p:cNvPr id="2" name="Picture 1"/>
          <p:cNvPicPr>
            <a:picLocks noChangeAspect="1"/>
          </p:cNvPicPr>
          <p:nvPr/>
        </p:nvPicPr>
        <p:blipFill>
          <a:blip r:embed="rId2"/>
          <a:stretch>
            <a:fillRect/>
          </a:stretch>
        </p:blipFill>
        <p:spPr>
          <a:xfrm>
            <a:off x="1695060" y="1384023"/>
            <a:ext cx="4093484" cy="4578238"/>
          </a:xfrm>
          <a:prstGeom prst="rect">
            <a:avLst/>
          </a:prstGeom>
        </p:spPr>
      </p:pic>
      <p:sp>
        <p:nvSpPr>
          <p:cNvPr id="3" name="Rectangle 2"/>
          <p:cNvSpPr/>
          <p:nvPr/>
        </p:nvSpPr>
        <p:spPr>
          <a:xfrm>
            <a:off x="7209451" y="1491639"/>
            <a:ext cx="4581331"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Phích cắm điện cấu tạo gồm các bộ phận: vỏ, các chốt tiếp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885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 </a:t>
            </a:r>
            <a:r>
              <a:rPr lang="en-US" sz="2400" b="1">
                <a:solidFill>
                  <a:srgbClr val="0000FF"/>
                </a:solidFill>
                <a:latin typeface="Times New Roman" panose="02020603050405020304" pitchFamily="18" charset="0"/>
                <a:cs typeface="Times New Roman" panose="02020603050405020304" pitchFamily="18" charset="0"/>
              </a:rPr>
              <a:t>Giải thích ý nghĩa thông số 10 A - 250 V ghi trên vỏ phích cắm điện.</a:t>
            </a:r>
          </a:p>
        </p:txBody>
      </p:sp>
      <p:pic>
        <p:nvPicPr>
          <p:cNvPr id="2" name="Picture 1"/>
          <p:cNvPicPr>
            <a:picLocks noChangeAspect="1"/>
          </p:cNvPicPr>
          <p:nvPr/>
        </p:nvPicPr>
        <p:blipFill>
          <a:blip r:embed="rId2"/>
          <a:stretch>
            <a:fillRect/>
          </a:stretch>
        </p:blipFill>
        <p:spPr>
          <a:xfrm>
            <a:off x="1495552" y="1094774"/>
            <a:ext cx="4336079" cy="4578238"/>
          </a:xfrm>
          <a:prstGeom prst="rect">
            <a:avLst/>
          </a:prstGeom>
        </p:spPr>
      </p:pic>
    </p:spTree>
    <p:extLst>
      <p:ext uri="{BB962C8B-B14F-4D97-AF65-F5344CB8AC3E}">
        <p14:creationId xmlns:p14="http://schemas.microsoft.com/office/powerpoint/2010/main" val="207841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5060" y="278659"/>
            <a:ext cx="9734939" cy="461665"/>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3. </a:t>
            </a:r>
            <a:r>
              <a:rPr lang="en-US" sz="2400" b="1">
                <a:solidFill>
                  <a:srgbClr val="0000FF"/>
                </a:solidFill>
                <a:latin typeface="Times New Roman" panose="02020603050405020304" pitchFamily="18" charset="0"/>
                <a:cs typeface="Times New Roman" panose="02020603050405020304" pitchFamily="18" charset="0"/>
              </a:rPr>
              <a:t>Giải thích ý nghĩa thông số 10 A - 250 V ghi trên vỏ phích cắm điện.</a:t>
            </a:r>
          </a:p>
        </p:txBody>
      </p:sp>
      <p:pic>
        <p:nvPicPr>
          <p:cNvPr id="2" name="Picture 1"/>
          <p:cNvPicPr>
            <a:picLocks noChangeAspect="1"/>
          </p:cNvPicPr>
          <p:nvPr/>
        </p:nvPicPr>
        <p:blipFill>
          <a:blip r:embed="rId2"/>
          <a:stretch>
            <a:fillRect/>
          </a:stretch>
        </p:blipFill>
        <p:spPr>
          <a:xfrm>
            <a:off x="805086" y="1029460"/>
            <a:ext cx="4336079" cy="4578238"/>
          </a:xfrm>
          <a:prstGeom prst="rect">
            <a:avLst/>
          </a:prstGeom>
        </p:spPr>
      </p:pic>
      <p:sp>
        <p:nvSpPr>
          <p:cNvPr id="3" name="Rectangle 2"/>
          <p:cNvSpPr/>
          <p:nvPr/>
        </p:nvSpPr>
        <p:spPr>
          <a:xfrm>
            <a:off x="5604588" y="1029460"/>
            <a:ext cx="3893976" cy="830997"/>
          </a:xfrm>
          <a:prstGeom prst="rect">
            <a:avLst/>
          </a:prstGeom>
        </p:spPr>
        <p:txBody>
          <a:bodyPr wrap="square">
            <a:spAutoFit/>
          </a:bodyPr>
          <a:lstStyle/>
          <a:p>
            <a:pPr>
              <a:spcAft>
                <a:spcPts val="0"/>
              </a:spcAft>
            </a:pPr>
            <a:r>
              <a:rPr lang="vi-VN" sz="2400" smtClean="0">
                <a:solidFill>
                  <a:srgbClr val="FF0000"/>
                </a:solidFill>
                <a:latin typeface="Times New Roman" panose="02020603050405020304" pitchFamily="18" charset="0"/>
                <a:ea typeface="Times New Roman" panose="02020603050405020304" pitchFamily="18" charset="0"/>
              </a:rPr>
              <a:t>3.10</a:t>
            </a:r>
            <a:r>
              <a:rPr lang="en-US" sz="2400">
                <a:solidFill>
                  <a:srgbClr val="FF0000"/>
                </a:solidFill>
                <a:latin typeface="Times New Roman" panose="02020603050405020304" pitchFamily="18" charset="0"/>
                <a:ea typeface="Times New Roman" panose="02020603050405020304" pitchFamily="18" charset="0"/>
              </a:rPr>
              <a:t>A: Dòng điện định mức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250V: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50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78565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Thiết bị lấy điện trong gia đình</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Phích cắm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Phích cắm điện là thiết bị lấy điện dùng để cắm vào ổ điện, lấy điện cung cấp cho các đồ dùng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Phích cắm điện gồm các bộ phận chính: vỏ và các chốt tiếp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57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1120352"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1.2 và cho biết: Công tắc điện có cấu tạo gồm những bộ phận nào?</a:t>
            </a: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1838131" y="1129004"/>
            <a:ext cx="7175239" cy="3629608"/>
          </a:xfrm>
          <a:prstGeom prst="rect">
            <a:avLst/>
          </a:prstGeom>
          <a:noFill/>
          <a:ln>
            <a:noFill/>
          </a:ln>
        </p:spPr>
      </p:pic>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7745" y="599807"/>
            <a:ext cx="10047651" cy="5446430"/>
          </a:xfrm>
          <a:prstGeom prst="rect">
            <a:avLst/>
          </a:prstGeom>
        </p:spPr>
      </p:pic>
    </p:spTree>
    <p:extLst>
      <p:ext uri="{BB962C8B-B14F-4D97-AF65-F5344CB8AC3E}">
        <p14:creationId xmlns:p14="http://schemas.microsoft.com/office/powerpoint/2010/main" val="200809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Hãy mô tả cấu tạo và đọc thông số kĩ thuật của một công </a:t>
            </a:r>
            <a:r>
              <a:rPr lang="en-US" sz="2400" b="1">
                <a:solidFill>
                  <a:srgbClr val="0000FF"/>
                </a:solidFill>
                <a:latin typeface="Times New Roman" panose="02020603050405020304" pitchFamily="18" charset="0"/>
                <a:cs typeface="Times New Roman" panose="02020603050405020304" pitchFamily="18" charset="0"/>
              </a:rPr>
              <a:t>tắc </a:t>
            </a:r>
            <a:r>
              <a:rPr lang="vi-VN" sz="2400" b="1" smtClean="0">
                <a:solidFill>
                  <a:srgbClr val="0000FF"/>
                </a:solidFill>
                <a:latin typeface="Times New Roman" panose="02020603050405020304" pitchFamily="18" charset="0"/>
                <a:cs typeface="Times New Roman" panose="02020603050405020304" pitchFamily="18" charset="0"/>
              </a:rPr>
              <a:t>điện, một cầu dao, một Aptomat, một ổ cắm, một phích cắm điện</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1.Quan sát và nhận biết các thiết bị đóng cắt và lấy điện trong gia đình em.</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Tìm hiểu và chia sẻ thông tin về chức năng, cấu tạo, thông số kĩ thuật của aptomat chống rò(giật) trong gia đình em</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5" name="Picture 4" descr="C:\Users\DELL\Desktop\image_27383.png"/>
          <p:cNvPicPr/>
          <p:nvPr/>
        </p:nvPicPr>
        <p:blipFill>
          <a:blip r:embed="rId3">
            <a:extLst>
              <a:ext uri="{28A0092B-C50C-407E-A947-70E740481C1C}">
                <a14:useLocalDpi xmlns:a14="http://schemas.microsoft.com/office/drawing/2010/main" val="0"/>
              </a:ext>
            </a:extLst>
          </a:blip>
          <a:srcRect/>
          <a:stretch>
            <a:fillRect/>
          </a:stretch>
        </p:blipFill>
        <p:spPr bwMode="auto">
          <a:xfrm>
            <a:off x="3155906" y="1965461"/>
            <a:ext cx="4010004" cy="3558261"/>
          </a:xfrm>
          <a:prstGeom prst="rect">
            <a:avLst/>
          </a:prstGeom>
          <a:noFill/>
          <a:ln>
            <a:noFill/>
          </a:ln>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78361" y="284693"/>
            <a:ext cx="11537795"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1.Quan sát và nhận biết các thiết bị đóng cắt và lấy điện trong gia đình em.</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Tìm hiểu và chia sẻ thông tin về chức năng, cấu tạo, thông số kĩ thuật của aptomat chống rò(giật) trong gia đình em</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5" name="Picture 4" descr="C:\Users\DELL\Desktop\image_27383.png"/>
          <p:cNvPicPr/>
          <p:nvPr/>
        </p:nvPicPr>
        <p:blipFill>
          <a:blip r:embed="rId3">
            <a:extLst>
              <a:ext uri="{28A0092B-C50C-407E-A947-70E740481C1C}">
                <a14:useLocalDpi xmlns:a14="http://schemas.microsoft.com/office/drawing/2010/main" val="0"/>
              </a:ext>
            </a:extLst>
          </a:blip>
          <a:srcRect/>
          <a:stretch>
            <a:fillRect/>
          </a:stretch>
        </p:blipFill>
        <p:spPr bwMode="auto">
          <a:xfrm>
            <a:off x="78361" y="1649867"/>
            <a:ext cx="3103378" cy="3558261"/>
          </a:xfrm>
          <a:prstGeom prst="rect">
            <a:avLst/>
          </a:prstGeom>
          <a:noFill/>
          <a:ln>
            <a:noFill/>
          </a:ln>
        </p:spPr>
      </p:pic>
      <p:sp>
        <p:nvSpPr>
          <p:cNvPr id="2" name="Rectangle 1"/>
          <p:cNvSpPr/>
          <p:nvPr/>
        </p:nvSpPr>
        <p:spPr>
          <a:xfrm>
            <a:off x="3368352" y="1348800"/>
            <a:ext cx="8725460" cy="5509200"/>
          </a:xfrm>
          <a:prstGeom prst="rect">
            <a:avLst/>
          </a:prstGeom>
        </p:spPr>
        <p:txBody>
          <a:bodyPr wrap="square">
            <a:spAutoFit/>
          </a:bodyPr>
          <a:lstStyle/>
          <a:p>
            <a:pPr>
              <a:spcAft>
                <a:spcPts val="0"/>
              </a:spcAft>
            </a:pPr>
            <a:r>
              <a:rPr lang="vi-VN" sz="1600">
                <a:solidFill>
                  <a:srgbClr val="FF0000"/>
                </a:solidFill>
                <a:latin typeface="Times New Roman" panose="02020603050405020304" pitchFamily="18" charset="0"/>
                <a:ea typeface="Times New Roman" panose="02020603050405020304" pitchFamily="18" charset="0"/>
              </a:rPr>
              <a:t>1.Quan sát và nhận biết các thiết bị đóng cắt và lấy điện trong gia đình em.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sz="1600">
                <a:solidFill>
                  <a:srgbClr val="FF0000"/>
                </a:solidFill>
                <a:latin typeface="Times New Roman" panose="02020603050405020304" pitchFamily="18" charset="0"/>
                <a:ea typeface="Times New Roman" panose="02020603050405020304" pitchFamily="18" charset="0"/>
              </a:rPr>
              <a:t>Aptomat, công tắc, phích cắm, ổ cắm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sz="1600">
                <a:solidFill>
                  <a:srgbClr val="FF0000"/>
                </a:solidFill>
                <a:latin typeface="Times New Roman" panose="02020603050405020304" pitchFamily="18" charset="0"/>
                <a:ea typeface="Times New Roman" panose="02020603050405020304" pitchFamily="18" charset="0"/>
              </a:rPr>
              <a:t>2.</a:t>
            </a:r>
            <a:r>
              <a:rPr lang="en-US" sz="1600">
                <a:solidFill>
                  <a:srgbClr val="FF0000"/>
                </a:solidFill>
                <a:latin typeface="Times New Roman" panose="02020603050405020304" pitchFamily="18" charset="0"/>
                <a:ea typeface="Times New Roman" panose="02020603050405020304" pitchFamily="18" charset="0"/>
              </a:rPr>
              <a:t> Aptomat chống rò (hay còn gọi là aptomat cắt rò) là một loại thiết bị điện quan trọng được sử dụng trong gia đình để bảo vệ người dùng khỏi nguy cơ rò điện, giúp giảm thiểu nguy cơ tai nạn và bảo vệ hệ thống điện khỏi hỏng hóc. Dưới đây là thông tin về chức năng, cấu tạo và thông số kỹ thuật của aptomat chống rò:</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Chức năng:</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Aptomat chống rò hoạt động như một bộ cảm biến dòng rò, phát hiện sự cố rò điện (giật điện) trong mạch điện.</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Khi phát hiện dòng rò điện vượt quá mức an toàn, aptomat sẽ tự động ngắt mạch, cắt nguồn điện để ngăn chặn nguy cơ giật điện cho người sử dụng.</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Cấu tạo:</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Aptomat chống rò thường bao gồm hai phần chính: cảm biến dòng rò và bộ cắt ngắt mạch.</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Cảm biến dòng rò được thiết kế để cảm nhận sự khác biệt giữa dòng điện vào và dòng điện ra. Khi có sự cố rò điện, dòng điện này sẽ không trùng khớp và cảm biến sẽ kích hoạt bộ cắt ngắt mạch.</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Bộ cắt ngắt mạch sẽ ngắt mạch điện, ngăn chặn dòng điện tiếp tục lưu thông qua mạch và bảo vệ người sử dụng khỏi nguy cơ giật điện.</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Thông số kỹ thuật:</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Công suất chịu tải: Thường từ 6A đến 63A, tùy thuộc vào nhu cầu sử dụng của gia đình.</a:t>
            </a:r>
          </a:p>
          <a:p>
            <a:pPr>
              <a:spcAft>
                <a:spcPts val="0"/>
              </a:spcAft>
            </a:pPr>
            <a:r>
              <a:rPr lang="en-US" sz="1600">
                <a:solidFill>
                  <a:srgbClr val="FF0000"/>
                </a:solidFill>
                <a:latin typeface="Times New Roman" panose="02020603050405020304" pitchFamily="18" charset="0"/>
                <a:ea typeface="Times New Roman" panose="02020603050405020304" pitchFamily="18" charset="0"/>
              </a:rPr>
              <a:t>- Điện áp định mức: Thường là 250V, phù hợp với hệ thống điện trong gia đình thông thường.</a:t>
            </a:r>
          </a:p>
          <a:p>
            <a:r>
              <a:rPr lang="en-US" sz="1600">
                <a:solidFill>
                  <a:srgbClr val="FF0000"/>
                </a:solidFill>
                <a:latin typeface="Times New Roman" panose="02020603050405020304" pitchFamily="18" charset="0"/>
                <a:ea typeface="Times New Roman" panose="02020603050405020304" pitchFamily="18" charset="0"/>
              </a:rPr>
              <a:t>- Dòng rò điện định mức (IΔn): Đây là dòng điện mà aptomat sẽ kích hoạt và ngắt mạch khi phát hiện rò điện. Thông thường là 30mA hoặc 100mA.</a:t>
            </a:r>
            <a:endParaRPr lang="en-US" sz="1600">
              <a:solidFill>
                <a:srgbClr val="FF0000"/>
              </a:solidFill>
            </a:endParaRPr>
          </a:p>
        </p:txBody>
      </p:sp>
    </p:spTree>
    <p:extLst>
      <p:ext uri="{BB962C8B-B14F-4D97-AF65-F5344CB8AC3E}">
        <p14:creationId xmlns:p14="http://schemas.microsoft.com/office/powerpoint/2010/main" val="139998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1000"/>
                                        <p:tgtEl>
                                          <p:spTgt spid="2">
                                            <p:txEl>
                                              <p:pRg st="9" end="9"/>
                                            </p:txEl>
                                          </p:spTgt>
                                        </p:tgtEl>
                                      </p:cBhvr>
                                    </p:animEffect>
                                    <p:anim calcmode="lin" valueType="num">
                                      <p:cBhvr>
                                        <p:cTn id="5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anim calcmode="lin" valueType="num">
                                      <p:cBhvr>
                                        <p:cTn id="5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1000"/>
                                        <p:tgtEl>
                                          <p:spTgt spid="2">
                                            <p:txEl>
                                              <p:pRg st="11" end="11"/>
                                            </p:txEl>
                                          </p:spTgt>
                                        </p:tgtEl>
                                      </p:cBhvr>
                                    </p:animEffect>
                                    <p:anim calcmode="lin" valueType="num">
                                      <p:cBhvr>
                                        <p:cTn id="6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1000"/>
                                        <p:tgtEl>
                                          <p:spTgt spid="2">
                                            <p:txEl>
                                              <p:pRg st="12" end="12"/>
                                            </p:txEl>
                                          </p:spTgt>
                                        </p:tgtEl>
                                      </p:cBhvr>
                                    </p:animEffect>
                                    <p:anim calcmode="lin" valueType="num">
                                      <p:cBhvr>
                                        <p:cTn id="6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fade">
                                      <p:cBhvr>
                                        <p:cTn id="72" dur="1000"/>
                                        <p:tgtEl>
                                          <p:spTgt spid="2">
                                            <p:txEl>
                                              <p:pRg st="13" end="13"/>
                                            </p:txEl>
                                          </p:spTgt>
                                        </p:tgtEl>
                                      </p:cBhvr>
                                    </p:animEffect>
                                    <p:anim calcmode="lin" valueType="num">
                                      <p:cBhvr>
                                        <p:cTn id="73"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1120352"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1.2 và cho biết: Công tắc điện có cấu tạo gồm những bộ phận nào?</a:t>
            </a: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214605" y="794848"/>
            <a:ext cx="7175239" cy="3629608"/>
          </a:xfrm>
          <a:prstGeom prst="rect">
            <a:avLst/>
          </a:prstGeom>
          <a:noFill/>
          <a:ln>
            <a:noFill/>
          </a:ln>
        </p:spPr>
      </p:pic>
      <p:sp>
        <p:nvSpPr>
          <p:cNvPr id="2" name="Rectangle 1"/>
          <p:cNvSpPr/>
          <p:nvPr/>
        </p:nvSpPr>
        <p:spPr>
          <a:xfrm>
            <a:off x="7735078" y="894479"/>
            <a:ext cx="4142791" cy="1200329"/>
          </a:xfrm>
          <a:prstGeom prst="rect">
            <a:avLst/>
          </a:prstGeom>
        </p:spPr>
        <p:txBody>
          <a:bodyPr wrap="square">
            <a:spAutoFit/>
          </a:bodyPr>
          <a:lstStyle/>
          <a:p>
            <a:pPr>
              <a:spcAft>
                <a:spcPts val="0"/>
              </a:spcAft>
            </a:pPr>
            <a:r>
              <a:rPr lang="vi-VN" sz="2400" b="1">
                <a:solidFill>
                  <a:srgbClr val="FF0000"/>
                </a:solidFill>
                <a:latin typeface="Times New Roman" panose="02020603050405020304" pitchFamily="18" charset="0"/>
                <a:ea typeface="Times New Roman" panose="02020603050405020304" pitchFamily="18" charset="0"/>
              </a:rPr>
              <a:t>1.</a:t>
            </a:r>
            <a:r>
              <a:rPr lang="en-US" sz="2400" b="1">
                <a:solidFill>
                  <a:srgbClr val="FF0000"/>
                </a:solidFill>
                <a:latin typeface="Times New Roman" panose="02020603050405020304" pitchFamily="18" charset="0"/>
                <a:ea typeface="Times New Roman" panose="02020603050405020304" pitchFamily="18" charset="0"/>
              </a:rPr>
              <a:t> Công tắc điện có cấu tạo gồm nút bật tắt, vỏ, các cực nối điện. </a:t>
            </a:r>
            <a:endParaRPr lang="en-US" sz="24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920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79949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Trên vỏ công tắc có ghi 6 A - 250 V. Hãy giải thích ý nghĩa thông số kĩ thuật đó.</a:t>
            </a: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1838132" y="1129004"/>
            <a:ext cx="5980922" cy="3629608"/>
          </a:xfrm>
          <a:prstGeom prst="rect">
            <a:avLst/>
          </a:prstGeom>
          <a:noFill/>
          <a:ln>
            <a:noFill/>
          </a:ln>
        </p:spPr>
      </p:pic>
    </p:spTree>
    <p:extLst>
      <p:ext uri="{BB962C8B-B14F-4D97-AF65-F5344CB8AC3E}">
        <p14:creationId xmlns:p14="http://schemas.microsoft.com/office/powerpoint/2010/main" val="1908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79949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Trên vỏ công tắc có ghi 6 A - 250 V. Hãy giải thích ý nghĩa thông số kĩ thuật đó.</a:t>
            </a: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615821" y="1045028"/>
            <a:ext cx="5691674" cy="3629608"/>
          </a:xfrm>
          <a:prstGeom prst="rect">
            <a:avLst/>
          </a:prstGeom>
          <a:noFill/>
          <a:ln>
            <a:noFill/>
          </a:ln>
        </p:spPr>
      </p:pic>
      <p:sp>
        <p:nvSpPr>
          <p:cNvPr id="2" name="Rectangle 1"/>
          <p:cNvSpPr/>
          <p:nvPr/>
        </p:nvSpPr>
        <p:spPr>
          <a:xfrm>
            <a:off x="4904791" y="5018122"/>
            <a:ext cx="4099249"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a:t>
            </a:r>
            <a:r>
              <a:rPr lang="en-US" sz="2400">
                <a:solidFill>
                  <a:srgbClr val="FF0000"/>
                </a:solidFill>
                <a:latin typeface="Times New Roman" panose="02020603050405020304" pitchFamily="18" charset="0"/>
                <a:ea typeface="Times New Roman" panose="02020603050405020304" pitchFamily="18" charset="0"/>
              </a:rPr>
              <a:t> 6A: Dòng điện định mức.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250 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064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2276118"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Vỏ và nút công tắc thường làm bằng vật liệu gì? Các cực nối điện được làm bằng vật liệu gì?</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1838132" y="1129004"/>
            <a:ext cx="5980922" cy="3629608"/>
          </a:xfrm>
          <a:prstGeom prst="rect">
            <a:avLst/>
          </a:prstGeom>
          <a:noFill/>
          <a:ln>
            <a:noFill/>
          </a:ln>
        </p:spPr>
      </p:pic>
    </p:spTree>
    <p:extLst>
      <p:ext uri="{BB962C8B-B14F-4D97-AF65-F5344CB8AC3E}">
        <p14:creationId xmlns:p14="http://schemas.microsoft.com/office/powerpoint/2010/main" val="242698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2276118"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Vỏ và nút công tắc thường làm bằng vật liệu gì? Các cực nối điện được làm bằng vật liệu gì?</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69.png"/>
          <p:cNvPicPr/>
          <p:nvPr/>
        </p:nvPicPr>
        <p:blipFill>
          <a:blip r:embed="rId2">
            <a:extLst>
              <a:ext uri="{28A0092B-C50C-407E-A947-70E740481C1C}">
                <a14:useLocalDpi xmlns:a14="http://schemas.microsoft.com/office/drawing/2010/main" val="0"/>
              </a:ext>
            </a:extLst>
          </a:blip>
          <a:srcRect/>
          <a:stretch>
            <a:fillRect/>
          </a:stretch>
        </p:blipFill>
        <p:spPr bwMode="auto">
          <a:xfrm>
            <a:off x="1838132" y="1129004"/>
            <a:ext cx="5980922" cy="3629608"/>
          </a:xfrm>
          <a:prstGeom prst="rect">
            <a:avLst/>
          </a:prstGeom>
          <a:noFill/>
          <a:ln>
            <a:noFill/>
          </a:ln>
        </p:spPr>
      </p:pic>
      <p:sp>
        <p:nvSpPr>
          <p:cNvPr id="2" name="Rectangle 1"/>
          <p:cNvSpPr/>
          <p:nvPr/>
        </p:nvSpPr>
        <p:spPr>
          <a:xfrm>
            <a:off x="3141306" y="5391835"/>
            <a:ext cx="6096000" cy="830997"/>
          </a:xfrm>
          <a:prstGeom prst="rect">
            <a:avLst/>
          </a:prstGeom>
        </p:spPr>
        <p:txBody>
          <a:bodyPr>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Vỏ và nút công tắc thường làm bằng nhựa, Các cực nối điện được làm bằng đồng.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091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302</TotalTime>
  <Words>2380</Words>
  <PresentationFormat>Widescreen</PresentationFormat>
  <Paragraphs>136</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2024-06-06T01:21:01Z</dcterms:modified>
</cp:coreProperties>
</file>