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5"/>
  </p:notesMasterIdLst>
  <p:sldIdLst>
    <p:sldId id="270" r:id="rId3"/>
    <p:sldId id="257" r:id="rId4"/>
    <p:sldId id="271" r:id="rId5"/>
    <p:sldId id="272" r:id="rId6"/>
    <p:sldId id="260" r:id="rId7"/>
    <p:sldId id="279" r:id="rId8"/>
    <p:sldId id="280" r:id="rId9"/>
    <p:sldId id="281" r:id="rId10"/>
    <p:sldId id="284" r:id="rId11"/>
    <p:sldId id="283"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9" r:id="rId26"/>
    <p:sldId id="300" r:id="rId27"/>
    <p:sldId id="298"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273" r:id="rId42"/>
    <p:sldId id="317" r:id="rId43"/>
    <p:sldId id="318" r:id="rId44"/>
    <p:sldId id="319" r:id="rId45"/>
    <p:sldId id="320" r:id="rId46"/>
    <p:sldId id="321" r:id="rId47"/>
    <p:sldId id="322" r:id="rId48"/>
    <p:sldId id="323" r:id="rId49"/>
    <p:sldId id="314" r:id="rId50"/>
    <p:sldId id="315" r:id="rId51"/>
    <p:sldId id="316" r:id="rId52"/>
    <p:sldId id="278" r:id="rId53"/>
    <p:sldId id="277" r:id="rId54"/>
  </p:sldIdLst>
  <p:sldSz cx="18288000" cy="10287000"/>
  <p:notesSz cx="6858000" cy="9144000"/>
  <p:embeddedFontLst>
    <p:embeddedFont>
      <p:font typeface=".VnBlack" panose="020B7200000000000000" pitchFamily="34" charset="0"/>
      <p:regular r:id="rId56"/>
    </p:embeddedFont>
    <p:embeddedFont>
      <p:font typeface="Calibri Light" panose="020F0302020204030204" pitchFamily="34" charset="0"/>
      <p:regular r:id="rId57"/>
      <p:italic r:id="rId58"/>
    </p:embeddedFont>
    <p:embeddedFont>
      <p:font typeface="Calibri" panose="020F0502020204030204" pitchFamily="34"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4B31"/>
    <a:srgbClr val="496592"/>
    <a:srgbClr val="ABE3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70F2F2-2E9D-41D9-86A3-0E41AAB180AB}" type="datetimeFigureOut">
              <a:rPr lang="en-US" smtClean="0"/>
              <a:t>6/24/2023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AF016E-27D9-4887-923D-A7E917CB4B3F}" type="slidenum">
              <a:rPr lang="en-US" smtClean="0"/>
              <a:t>‹#›</a:t>
            </a:fld>
            <a:endParaRPr lang="en-US"/>
          </a:p>
        </p:txBody>
      </p:sp>
    </p:spTree>
    <p:extLst>
      <p:ext uri="{BB962C8B-B14F-4D97-AF65-F5344CB8AC3E}">
        <p14:creationId xmlns:p14="http://schemas.microsoft.com/office/powerpoint/2010/main" val="351057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8xx</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Gameshow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41</a:t>
            </a:fld>
            <a:endParaRPr lang="en-US" sz="1400" kern="0">
              <a:solidFill>
                <a:prstClr val="black"/>
              </a:solidFill>
              <a:cs typeface="Arial"/>
              <a:sym typeface="Arial"/>
            </a:endParaRPr>
          </a:p>
        </p:txBody>
      </p:sp>
    </p:spTree>
    <p:extLst>
      <p:ext uri="{BB962C8B-B14F-4D97-AF65-F5344CB8AC3E}">
        <p14:creationId xmlns:p14="http://schemas.microsoft.com/office/powerpoint/2010/main" val="2707142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smtClean="0"/>
              <a:t>xin</a:t>
            </a:r>
            <a:r>
              <a:rPr lang="en-US" baseline="0" dirty="0" smtClean="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42</a:t>
            </a:fld>
            <a:endParaRPr lang="en-US" sz="1400" kern="0">
              <a:solidFill>
                <a:prstClr val="black"/>
              </a:solidFill>
              <a:cs typeface="Arial"/>
              <a:sym typeface="Arial"/>
            </a:endParaRPr>
          </a:p>
        </p:txBody>
      </p:sp>
    </p:spTree>
    <p:extLst>
      <p:ext uri="{BB962C8B-B14F-4D97-AF65-F5344CB8AC3E}">
        <p14:creationId xmlns:p14="http://schemas.microsoft.com/office/powerpoint/2010/main" val="840217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43</a:t>
            </a:fld>
            <a:endParaRPr lang="en-US" sz="1400" kern="0">
              <a:solidFill>
                <a:prstClr val="black"/>
              </a:solidFill>
              <a:cs typeface="Arial"/>
              <a:sym typeface="Arial"/>
            </a:endParaRPr>
          </a:p>
        </p:txBody>
      </p:sp>
    </p:spTree>
    <p:extLst>
      <p:ext uri="{BB962C8B-B14F-4D97-AF65-F5344CB8AC3E}">
        <p14:creationId xmlns:p14="http://schemas.microsoft.com/office/powerpoint/2010/main" val="516134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44</a:t>
            </a:fld>
            <a:endParaRPr lang="en-US" sz="1400" kern="0">
              <a:solidFill>
                <a:prstClr val="black"/>
              </a:solidFill>
              <a:cs typeface="Arial"/>
              <a:sym typeface="Arial"/>
            </a:endParaRPr>
          </a:p>
        </p:txBody>
      </p:sp>
    </p:spTree>
    <p:extLst>
      <p:ext uri="{BB962C8B-B14F-4D97-AF65-F5344CB8AC3E}">
        <p14:creationId xmlns:p14="http://schemas.microsoft.com/office/powerpoint/2010/main" val="1177693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45</a:t>
            </a:fld>
            <a:endParaRPr lang="en-US" sz="1400" kern="0">
              <a:solidFill>
                <a:prstClr val="black"/>
              </a:solidFill>
              <a:cs typeface="Arial"/>
              <a:sym typeface="Arial"/>
            </a:endParaRPr>
          </a:p>
        </p:txBody>
      </p:sp>
    </p:spTree>
    <p:extLst>
      <p:ext uri="{BB962C8B-B14F-4D97-AF65-F5344CB8AC3E}">
        <p14:creationId xmlns:p14="http://schemas.microsoft.com/office/powerpoint/2010/main" val="3093134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46</a:t>
            </a:fld>
            <a:endParaRPr lang="en-US" sz="1400" kern="0">
              <a:solidFill>
                <a:prstClr val="black"/>
              </a:solidFill>
              <a:cs typeface="Arial"/>
              <a:sym typeface="Arial"/>
            </a:endParaRPr>
          </a:p>
        </p:txBody>
      </p:sp>
    </p:spTree>
    <p:extLst>
      <p:ext uri="{BB962C8B-B14F-4D97-AF65-F5344CB8AC3E}">
        <p14:creationId xmlns:p14="http://schemas.microsoft.com/office/powerpoint/2010/main" val="3545551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47</a:t>
            </a:fld>
            <a:endParaRPr lang="en-US" sz="1400" kern="0">
              <a:solidFill>
                <a:prstClr val="black"/>
              </a:solidFill>
              <a:cs typeface="Arial"/>
              <a:sym typeface="Arial"/>
            </a:endParaRPr>
          </a:p>
        </p:txBody>
      </p:sp>
    </p:spTree>
    <p:extLst>
      <p:ext uri="{BB962C8B-B14F-4D97-AF65-F5344CB8AC3E}">
        <p14:creationId xmlns:p14="http://schemas.microsoft.com/office/powerpoint/2010/main" val="3525415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6/24/2023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186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6/24/2023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528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7"/>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3"/>
            <a:ext cx="15773400" cy="2250281"/>
          </a:xfrm>
        </p:spPr>
        <p:txBody>
          <a:bodyPr/>
          <a:lstStyle>
            <a:lvl1pPr marL="0" indent="0">
              <a:buNone/>
              <a:defRPr sz="3600">
                <a:solidFill>
                  <a:schemeClr val="tx1"/>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6/24/2023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117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6/24/2023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723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6/24/2023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153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6/24/2023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899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6/24/2023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82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6/24/2023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542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6"/>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6/24/2023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834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6/24/2023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687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5"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6/24/2023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614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3"/>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6784E0F-B49E-4CF9-974F-F2E81701724C}" type="datetimeFigureOut">
              <a:rPr lang="en-US" smtClean="0">
                <a:solidFill>
                  <a:prstClr val="black">
                    <a:tint val="75000"/>
                  </a:prstClr>
                </a:solidFill>
              </a:rPr>
              <a:pPr/>
              <a:t>6/24/2023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33"/>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33"/>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304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566"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8.svg"/><Relationship Id="rId4" Type="http://schemas.openxmlformats.org/officeDocument/2006/relationships/image" Target="../media/image7.png"/><Relationship Id="rId9" Type="http://schemas.openxmlformats.org/officeDocument/2006/relationships/image" Target="../media/image52.sv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8"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Layout" Target="../slideLayouts/slideLayout7.xml"/><Relationship Id="rId19"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62.sv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1.xml"/></Relationships>
</file>

<file path=ppt/slides/_rels/slide4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NULL"/><Relationship Id="rId3" Type="http://schemas.openxmlformats.org/officeDocument/2006/relationships/slideLayout" Target="../slideLayouts/slideLayout18.xml"/><Relationship Id="rId7" Type="http://schemas.openxmlformats.org/officeDocument/2006/relationships/audio" Target="../media/audio3.wav"/><Relationship Id="rId12" Type="http://schemas.openxmlformats.org/officeDocument/2006/relationships/audio" Target="NUL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2.wav"/><Relationship Id="rId11" Type="http://schemas.openxmlformats.org/officeDocument/2006/relationships/audio" Target="NULL"/><Relationship Id="rId5" Type="http://schemas.openxmlformats.org/officeDocument/2006/relationships/audio" Target="../media/audio1.wav"/><Relationship Id="rId10" Type="http://schemas.openxmlformats.org/officeDocument/2006/relationships/image" Target="../media/image52.png"/><Relationship Id="rId4" Type="http://schemas.openxmlformats.org/officeDocument/2006/relationships/notesSlide" Target="../notesSlides/notesSlide2.xml"/><Relationship Id="rId9" Type="http://schemas.openxmlformats.org/officeDocument/2006/relationships/image" Target="../media/image51.gif"/><Relationship Id="rId14" Type="http://schemas.openxmlformats.org/officeDocument/2006/relationships/audio" Target="NULL"/></Relationships>
</file>

<file path=ppt/slides/_rels/slide43.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audio" Target="../media/audio5.wav"/><Relationship Id="rId7" Type="http://schemas.openxmlformats.org/officeDocument/2006/relationships/image" Target="../media/image53.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56.wmf"/><Relationship Id="rId4" Type="http://schemas.openxmlformats.org/officeDocument/2006/relationships/audio" Target="../media/audio6.wav"/><Relationship Id="rId9" Type="http://schemas.openxmlformats.org/officeDocument/2006/relationships/image" Target="../media/image55.emf"/></Relationships>
</file>

<file path=ppt/slides/_rels/slide44.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audio" Target="../media/audio5.wav"/><Relationship Id="rId7" Type="http://schemas.openxmlformats.org/officeDocument/2006/relationships/image" Target="../media/image53.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56.wmf"/><Relationship Id="rId4" Type="http://schemas.openxmlformats.org/officeDocument/2006/relationships/audio" Target="../media/audio6.wav"/><Relationship Id="rId9" Type="http://schemas.openxmlformats.org/officeDocument/2006/relationships/image" Target="../media/image55.emf"/></Relationships>
</file>

<file path=ppt/slides/_rels/slide45.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audio" Target="../media/audio5.wav"/><Relationship Id="rId7" Type="http://schemas.openxmlformats.org/officeDocument/2006/relationships/image" Target="../media/image53.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56.wmf"/><Relationship Id="rId4" Type="http://schemas.openxmlformats.org/officeDocument/2006/relationships/audio" Target="../media/audio6.wav"/><Relationship Id="rId9" Type="http://schemas.openxmlformats.org/officeDocument/2006/relationships/image" Target="../media/image55.emf"/></Relationships>
</file>

<file path=ppt/slides/_rels/slide46.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audio" Target="../media/audio5.wav"/><Relationship Id="rId7" Type="http://schemas.openxmlformats.org/officeDocument/2006/relationships/image" Target="../media/image53.em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56.wmf"/><Relationship Id="rId4" Type="http://schemas.openxmlformats.org/officeDocument/2006/relationships/audio" Target="../media/audio6.wav"/><Relationship Id="rId9" Type="http://schemas.openxmlformats.org/officeDocument/2006/relationships/image" Target="../media/image55.emf"/></Relationships>
</file>

<file path=ppt/slides/_rels/slide47.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audio" Target="../media/audio5.wav"/><Relationship Id="rId7" Type="http://schemas.openxmlformats.org/officeDocument/2006/relationships/image" Target="../media/image53.em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56.wmf"/><Relationship Id="rId4" Type="http://schemas.openxmlformats.org/officeDocument/2006/relationships/audio" Target="../media/audio6.wav"/><Relationship Id="rId9" Type="http://schemas.openxmlformats.org/officeDocument/2006/relationships/image" Target="../media/image55.emf"/></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84.sv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666388"/>
            <a:chOff x="0" y="0"/>
            <a:chExt cx="6186311" cy="2593322"/>
          </a:xfrm>
        </p:grpSpPr>
        <p:sp>
          <p:nvSpPr>
            <p:cNvPr id="3" name="Freeform 3"/>
            <p:cNvSpPr/>
            <p:nvPr/>
          </p:nvSpPr>
          <p:spPr>
            <a:xfrm>
              <a:off x="0" y="0"/>
              <a:ext cx="6186311" cy="2593322"/>
            </a:xfrm>
            <a:custGeom>
              <a:avLst/>
              <a:gdLst/>
              <a:ahLst/>
              <a:cxnLst/>
              <a:rect l="l" t="t" r="r" b="b"/>
              <a:pathLst>
                <a:path w="6186311" h="2593322">
                  <a:moveTo>
                    <a:pt x="0" y="0"/>
                  </a:moveTo>
                  <a:lnTo>
                    <a:pt x="6186311" y="0"/>
                  </a:lnTo>
                  <a:lnTo>
                    <a:pt x="6186311" y="2593322"/>
                  </a:lnTo>
                  <a:lnTo>
                    <a:pt x="0" y="2593322"/>
                  </a:lnTo>
                  <a:close/>
                </a:path>
              </a:pathLst>
            </a:custGeom>
            <a:solidFill>
              <a:srgbClr val="EEEEEE"/>
            </a:solidFill>
          </p:spPr>
        </p:sp>
      </p:grpSp>
      <p:sp>
        <p:nvSpPr>
          <p:cNvPr id="5" name="TextBox 5"/>
          <p:cNvSpPr txBox="1"/>
          <p:nvPr/>
        </p:nvSpPr>
        <p:spPr>
          <a:xfrm>
            <a:off x="838200" y="2476500"/>
            <a:ext cx="16611600" cy="3465179"/>
          </a:xfrm>
          <a:prstGeom prst="rect">
            <a:avLst/>
          </a:prstGeom>
        </p:spPr>
        <p:txBody>
          <a:bodyPr wrap="square" lIns="0" tIns="0" rIns="0" bIns="0" rtlCol="0" anchor="t">
            <a:spAutoFit/>
          </a:bodyPr>
          <a:lstStyle/>
          <a:p>
            <a:pPr algn="ctr">
              <a:lnSpc>
                <a:spcPct val="150000"/>
              </a:lnSpc>
            </a:pPr>
            <a:r>
              <a:rPr lang="en-US" sz="8000" b="1" spc="279" dirty="0" smtClean="0">
                <a:solidFill>
                  <a:srgbClr val="2D4263"/>
                </a:solidFill>
                <a:latin typeface="Arial" panose="020B0604020202020204" pitchFamily="34" charset="0"/>
                <a:cs typeface="Arial" panose="020B0604020202020204" pitchFamily="34" charset="0"/>
              </a:rPr>
              <a:t>NHIỆT LIỆT CHÀO MỪNG </a:t>
            </a:r>
          </a:p>
          <a:p>
            <a:pPr algn="ctr">
              <a:lnSpc>
                <a:spcPct val="150000"/>
              </a:lnSpc>
            </a:pPr>
            <a:r>
              <a:rPr lang="en-US" sz="8000" b="1" spc="279" dirty="0" smtClean="0">
                <a:solidFill>
                  <a:srgbClr val="2D4263"/>
                </a:solidFill>
                <a:latin typeface="Arial" panose="020B0604020202020204" pitchFamily="34" charset="0"/>
                <a:cs typeface="Arial" panose="020B0604020202020204" pitchFamily="34" charset="0"/>
              </a:rPr>
              <a:t>CẢ LỚP ĐẾN VỚI BÀI HỌC MỚI!</a:t>
            </a:r>
            <a:endParaRPr lang="en-US" sz="8000" b="1" spc="279" dirty="0">
              <a:solidFill>
                <a:srgbClr val="2D4263"/>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4495800" y="6896100"/>
            <a:ext cx="8782087" cy="3390900"/>
          </a:xfrm>
          <a:prstGeom prst="rect">
            <a:avLst/>
          </a:prstGeom>
        </p:spPr>
      </p:pic>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0592755" cy="419025"/>
          </a:xfrm>
          <a:prstGeom prst="rect">
            <a:avLst/>
          </a:prstGeom>
        </p:spPr>
        <p:txBody>
          <a:bodyPr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Phương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pháp</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1371600" y="2012663"/>
            <a:ext cx="7839005" cy="769441"/>
          </a:xfrm>
          <a:prstGeom prst="rect">
            <a:avLst/>
          </a:prstGeom>
        </p:spPr>
        <p:txBody>
          <a:bodyPr wrap="none">
            <a:spAutoFit/>
          </a:bodyPr>
          <a:lstStyle/>
          <a:p>
            <a:r>
              <a:rPr lang="en-US" sz="4400" b="1" dirty="0" smtClean="0">
                <a:solidFill>
                  <a:srgbClr val="C84B31"/>
                </a:solidFill>
                <a:latin typeface="Arial" panose="020B0604020202020204" pitchFamily="34" charset="0"/>
                <a:cs typeface="Arial" panose="020B0604020202020204" pitchFamily="34" charset="0"/>
              </a:rPr>
              <a:t>2. </a:t>
            </a:r>
            <a:r>
              <a:rPr lang="en-US" sz="4400" b="1" dirty="0" err="1" smtClean="0">
                <a:solidFill>
                  <a:srgbClr val="C84B31"/>
                </a:solidFill>
                <a:latin typeface="Arial" panose="020B0604020202020204" pitchFamily="34" charset="0"/>
                <a:cs typeface="Arial" panose="020B0604020202020204" pitchFamily="34" charset="0"/>
              </a:rPr>
              <a:t>Các</a:t>
            </a:r>
            <a:r>
              <a:rPr lang="en-US" sz="4400" b="1" dirty="0" smtClean="0">
                <a:solidFill>
                  <a:srgbClr val="C84B31"/>
                </a:solidFill>
                <a:latin typeface="Arial" panose="020B0604020202020204" pitchFamily="34" charset="0"/>
                <a:cs typeface="Arial" panose="020B0604020202020204" pitchFamily="34" charset="0"/>
              </a:rPr>
              <a:t> </a:t>
            </a:r>
            <a:r>
              <a:rPr lang="en-US" sz="4400" b="1" dirty="0" err="1" smtClean="0">
                <a:solidFill>
                  <a:srgbClr val="C84B31"/>
                </a:solidFill>
                <a:latin typeface="Arial" panose="020B0604020202020204" pitchFamily="34" charset="0"/>
                <a:cs typeface="Arial" panose="020B0604020202020204" pitchFamily="34" charset="0"/>
              </a:rPr>
              <a:t>hình</a:t>
            </a:r>
            <a:r>
              <a:rPr lang="en-US" sz="4400" b="1" dirty="0" smtClean="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chiếu</a:t>
            </a:r>
            <a:r>
              <a:rPr lang="en-US" sz="4400" b="1" dirty="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vuông</a:t>
            </a:r>
            <a:r>
              <a:rPr lang="en-US" sz="4400" b="1" dirty="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góc</a:t>
            </a:r>
            <a:endParaRPr lang="en-US" sz="4400" b="1" dirty="0">
              <a:solidFill>
                <a:srgbClr val="C84B31"/>
              </a:solidFill>
              <a:latin typeface="Arial" panose="020B0604020202020204" pitchFamily="34" charset="0"/>
              <a:cs typeface="Arial" panose="020B0604020202020204" pitchFamily="34" charset="0"/>
            </a:endParaRPr>
          </a:p>
        </p:txBody>
      </p:sp>
      <p:sp>
        <p:nvSpPr>
          <p:cNvPr id="6" name="Rectangle 5"/>
          <p:cNvSpPr/>
          <p:nvPr/>
        </p:nvSpPr>
        <p:spPr>
          <a:xfrm>
            <a:off x="1330959" y="2819042"/>
            <a:ext cx="10099040" cy="1938992"/>
          </a:xfrm>
          <a:prstGeom prst="rect">
            <a:avLst/>
          </a:prstGeom>
        </p:spPr>
        <p:txBody>
          <a:bodyPr wrap="square">
            <a:spAutoFit/>
          </a:bodyPr>
          <a:lstStyle/>
          <a:p>
            <a:pPr algn="just">
              <a:lnSpc>
                <a:spcPct val="150000"/>
              </a:lnSpc>
            </a:pPr>
            <a:r>
              <a:rPr lang="en-US" sz="4000" i="1" dirty="0" err="1">
                <a:latin typeface="Arial" panose="020B0604020202020204" pitchFamily="34" charset="0"/>
                <a:cs typeface="Arial" panose="020B0604020202020204" pitchFamily="34" charset="0"/>
              </a:rPr>
              <a:t>Đ</a:t>
            </a:r>
            <a:r>
              <a:rPr lang="en-US" sz="4000" i="1" dirty="0" err="1" smtClean="0">
                <a:latin typeface="Arial" panose="020B0604020202020204" pitchFamily="34" charset="0"/>
                <a:cs typeface="Arial" panose="020B0604020202020204" pitchFamily="34" charset="0"/>
              </a:rPr>
              <a:t>ọc</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nội</a:t>
            </a:r>
            <a:r>
              <a:rPr lang="en-US" sz="4000" i="1" dirty="0">
                <a:latin typeface="Arial" panose="020B0604020202020204" pitchFamily="34" charset="0"/>
                <a:cs typeface="Arial" panose="020B0604020202020204" pitchFamily="34" charset="0"/>
              </a:rPr>
              <a:t> dung </a:t>
            </a:r>
            <a:r>
              <a:rPr lang="en-US" sz="4000" i="1" dirty="0" err="1">
                <a:latin typeface="Arial" panose="020B0604020202020204" pitchFamily="34" charset="0"/>
                <a:cs typeface="Arial" panose="020B0604020202020204" pitchFamily="34" charset="0"/>
              </a:rPr>
              <a:t>mục</a:t>
            </a:r>
            <a:r>
              <a:rPr lang="en-US" sz="4000" i="1" dirty="0">
                <a:latin typeface="Arial" panose="020B0604020202020204" pitchFamily="34" charset="0"/>
                <a:cs typeface="Arial" panose="020B0604020202020204" pitchFamily="34" charset="0"/>
              </a:rPr>
              <a:t> I.2 SGK </a:t>
            </a:r>
            <a:r>
              <a:rPr lang="en-US" sz="4000" i="1" dirty="0" err="1">
                <a:latin typeface="Arial" panose="020B0604020202020204" pitchFamily="34" charset="0"/>
                <a:cs typeface="Arial" panose="020B0604020202020204" pitchFamily="34" charset="0"/>
              </a:rPr>
              <a:t>trang</a:t>
            </a:r>
            <a:r>
              <a:rPr lang="en-US" sz="4000" i="1" dirty="0">
                <a:latin typeface="Arial" panose="020B0604020202020204" pitchFamily="34" charset="0"/>
                <a:cs typeface="Arial" panose="020B0604020202020204" pitchFamily="34" charset="0"/>
              </a:rPr>
              <a:t> 11, </a:t>
            </a:r>
            <a:r>
              <a:rPr lang="en-US" sz="4000" i="1" dirty="0" err="1">
                <a:latin typeface="Arial" panose="020B0604020202020204" pitchFamily="34" charset="0"/>
                <a:cs typeface="Arial" panose="020B0604020202020204" pitchFamily="34" charset="0"/>
              </a:rPr>
              <a:t>quan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sát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2.3, 2.4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thực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hiện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nhiệm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vụ</a:t>
            </a:r>
            <a:r>
              <a:rPr lang="en-US" sz="4000" i="1" dirty="0">
                <a:latin typeface="Arial" panose="020B0604020202020204" pitchFamily="34" charset="0"/>
                <a:cs typeface="Arial" panose="020B0604020202020204" pitchFamily="34" charset="0"/>
              </a:rPr>
              <a:t>:</a:t>
            </a:r>
          </a:p>
        </p:txBody>
      </p:sp>
      <p:sp>
        <p:nvSpPr>
          <p:cNvPr id="7" name="Rectangle 6"/>
          <p:cNvSpPr/>
          <p:nvPr/>
        </p:nvSpPr>
        <p:spPr>
          <a:xfrm>
            <a:off x="1371600" y="4909508"/>
            <a:ext cx="10083799" cy="101566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err="1" smtClean="0">
                <a:latin typeface="Arial" panose="020B0604020202020204" pitchFamily="34" charset="0"/>
                <a:cs typeface="Arial" panose="020B0604020202020204" pitchFamily="34" charset="0"/>
              </a:rPr>
              <a:t>Kể</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H2.4).</a:t>
            </a:r>
            <a:endParaRPr lang="en-US" sz="40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5800" y="2057325"/>
            <a:ext cx="5327038" cy="7922262"/>
          </a:xfrm>
          <a:prstGeom prst="rect">
            <a:avLst/>
          </a:prstGeom>
        </p:spPr>
      </p:pic>
      <p:sp>
        <p:nvSpPr>
          <p:cNvPr id="10" name="Rectangle 9"/>
          <p:cNvSpPr/>
          <p:nvPr/>
        </p:nvSpPr>
        <p:spPr>
          <a:xfrm>
            <a:off x="1940333" y="5938776"/>
            <a:ext cx="9489666" cy="3785652"/>
          </a:xfrm>
          <a:prstGeom prst="rect">
            <a:avLst/>
          </a:prstGeom>
        </p:spPr>
        <p:txBody>
          <a:bodyPr wrap="square">
            <a:spAutoFit/>
          </a:bodyPr>
          <a:lstStyle/>
          <a:p>
            <a:pPr algn="just">
              <a:lnSpc>
                <a:spcPct val="150000"/>
              </a:lnSpc>
            </a:pPr>
            <a:r>
              <a:rPr lang="vi-VN" sz="4000" dirty="0">
                <a:solidFill>
                  <a:srgbClr val="0070C0"/>
                </a:solidFill>
                <a:latin typeface="Arial" panose="020B0604020202020204" pitchFamily="34" charset="0"/>
                <a:cs typeface="Arial" panose="020B0604020202020204" pitchFamily="34" charset="0"/>
              </a:rPr>
              <a:t>Hình chiếu vuông góc lên các mặt phẳng hình chiếu đứng, bằng, cạnh lần lượt gọi là hình chiếu đứng, hình chiếu bằng và hình chiếu cạnh.</a:t>
            </a:r>
            <a:endParaRPr lang="en-US" sz="4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68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0592755" cy="419025"/>
          </a:xfrm>
          <a:prstGeom prst="rect">
            <a:avLst/>
          </a:prstGeom>
        </p:spPr>
        <p:txBody>
          <a:bodyPr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Phương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pháp</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3" name="Pentagon 12"/>
          <p:cNvSpPr/>
          <p:nvPr/>
        </p:nvSpPr>
        <p:spPr>
          <a:xfrm>
            <a:off x="0" y="2090343"/>
            <a:ext cx="3200400" cy="1143000"/>
          </a:xfrm>
          <a:prstGeom prst="homePlate">
            <a:avLst/>
          </a:prstGeom>
          <a:solidFill>
            <a:srgbClr val="4965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Khám</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phá</a:t>
            </a:r>
            <a:endParaRPr lang="en-US" sz="40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3657600" y="1937764"/>
            <a:ext cx="1516307" cy="1295579"/>
          </a:xfrm>
          <a:prstGeom prst="rect">
            <a:avLst/>
          </a:prstGeom>
        </p:spPr>
      </p:pic>
      <p:sp>
        <p:nvSpPr>
          <p:cNvPr id="15" name="Rectangle 14"/>
          <p:cNvSpPr/>
          <p:nvPr/>
        </p:nvSpPr>
        <p:spPr>
          <a:xfrm>
            <a:off x="5368253" y="2429510"/>
            <a:ext cx="7551493" cy="1015663"/>
          </a:xfrm>
          <a:prstGeom prst="rect">
            <a:avLst/>
          </a:prstGeom>
        </p:spPr>
        <p:txBody>
          <a:bodyPr wrap="square">
            <a:spAutoFit/>
          </a:bodyPr>
          <a:lstStyle/>
          <a:p>
            <a:pPr algn="just">
              <a:lnSpc>
                <a:spcPct val="150000"/>
              </a:lnSpc>
            </a:pPr>
            <a:r>
              <a:rPr lang="vi-VN" sz="4000" i="1" dirty="0">
                <a:latin typeface="Arial" panose="020B0604020202020204" pitchFamily="34" charset="0"/>
                <a:cs typeface="Arial" panose="020B0604020202020204" pitchFamily="34" charset="0"/>
              </a:rPr>
              <a:t>Quan sát Hình 2.5 và cho biết</a:t>
            </a:r>
            <a:r>
              <a:rPr lang="vi-VN" sz="4000" i="1" dirty="0" smtClean="0">
                <a:latin typeface="Arial" panose="020B0604020202020204" pitchFamily="34" charset="0"/>
                <a:cs typeface="Arial" panose="020B0604020202020204" pitchFamily="34" charset="0"/>
              </a:rPr>
              <a:t>:</a:t>
            </a:r>
            <a:endParaRPr lang="vi-VN" sz="4000" i="1" dirty="0">
              <a:latin typeface="Arial" panose="020B0604020202020204" pitchFamily="34" charset="0"/>
              <a:cs typeface="Arial" panose="020B0604020202020204" pitchFamily="34" charset="0"/>
            </a:endParaRPr>
          </a:p>
        </p:txBody>
      </p:sp>
      <p:sp>
        <p:nvSpPr>
          <p:cNvPr id="16" name="Rectangle 15"/>
          <p:cNvSpPr/>
          <p:nvPr/>
        </p:nvSpPr>
        <p:spPr>
          <a:xfrm>
            <a:off x="9448800" y="3688784"/>
            <a:ext cx="8347746" cy="5632311"/>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vi-VN" sz="4000" dirty="0">
                <a:solidFill>
                  <a:prstClr val="black"/>
                </a:solidFill>
                <a:cs typeface="Arial" panose="020B0604020202020204" pitchFamily="34" charset="0"/>
              </a:rPr>
              <a:t>Vị trí hình chiếu bằng, hình chiếu cạnh được sắp xếp như thế nào so với hình chiếu đứng?</a:t>
            </a:r>
          </a:p>
          <a:p>
            <a:pPr marL="571500" lvl="0" indent="-571500" algn="just">
              <a:lnSpc>
                <a:spcPct val="150000"/>
              </a:lnSpc>
              <a:buFont typeface="Wingdings" panose="05000000000000000000" pitchFamily="2" charset="2"/>
              <a:buChar char="§"/>
            </a:pPr>
            <a:r>
              <a:rPr lang="vi-VN" sz="4000" dirty="0">
                <a:solidFill>
                  <a:prstClr val="black"/>
                </a:solidFill>
                <a:cs typeface="Arial" panose="020B0604020202020204" pitchFamily="34" charset="0"/>
              </a:rPr>
              <a:t>Mối liên hệ giữa hình chiếu đứng và hình chiếu bằng, giữa hình chiếu đứng và hình chiếu cạnh.</a:t>
            </a: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1069" y="3876039"/>
            <a:ext cx="9137251" cy="5445056"/>
          </a:xfrm>
          <a:prstGeom prst="rect">
            <a:avLst/>
          </a:prstGeom>
        </p:spPr>
      </p:pic>
    </p:spTree>
    <p:extLst>
      <p:ext uri="{BB962C8B-B14F-4D97-AF65-F5344CB8AC3E}">
        <p14:creationId xmlns:p14="http://schemas.microsoft.com/office/powerpoint/2010/main" val="165285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wipe(left)">
                                      <p:cBhvr>
                                        <p:cTn id="22" dur="500"/>
                                        <p:tgtEl>
                                          <p:spTgt spid="16">
                                            <p:txEl>
                                              <p:pRg st="0" end="0"/>
                                            </p:txEl>
                                          </p:spTgt>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left)">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0592755" cy="419025"/>
          </a:xfrm>
          <a:prstGeom prst="rect">
            <a:avLst/>
          </a:prstGeom>
        </p:spPr>
        <p:txBody>
          <a:bodyPr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Phương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pháp</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a:t>
            </a:r>
            <a:endParaRPr lang="en-US" sz="4800" b="1" spc="74" dirty="0">
              <a:solidFill>
                <a:srgbClr val="EEEEEE"/>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08989" y="1916006"/>
            <a:ext cx="8670177" cy="5166718"/>
          </a:xfrm>
          <a:prstGeom prst="rect">
            <a:avLst/>
          </a:prstGeom>
        </p:spPr>
      </p:pic>
      <p:sp>
        <p:nvSpPr>
          <p:cNvPr id="6" name="Rectangle 5"/>
          <p:cNvSpPr/>
          <p:nvPr/>
        </p:nvSpPr>
        <p:spPr>
          <a:xfrm>
            <a:off x="10810240" y="2177025"/>
            <a:ext cx="6883400" cy="3785652"/>
          </a:xfrm>
          <a:prstGeom prst="rect">
            <a:avLst/>
          </a:prstGeom>
        </p:spPr>
        <p:txBody>
          <a:bodyPr wrap="square">
            <a:spAutoFit/>
          </a:bodyPr>
          <a:lstStyle/>
          <a:p>
            <a:pPr algn="just">
              <a:lnSpc>
                <a:spcPct val="150000"/>
              </a:lnSpc>
            </a:pPr>
            <a:r>
              <a:rPr lang="en-US" sz="4000" dirty="0" err="1" smtClean="0">
                <a:solidFill>
                  <a:srgbClr val="002060"/>
                </a:solidFill>
                <a:latin typeface="Arial" panose="020B0604020202020204" pitchFamily="34" charset="0"/>
                <a:cs typeface="Arial" panose="020B0604020202020204" pitchFamily="34" charset="0"/>
              </a:rPr>
              <a:t>Vị</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trí</a:t>
            </a:r>
            <a:r>
              <a:rPr lang="en-US" sz="4000" dirty="0" smtClean="0">
                <a:solidFill>
                  <a:srgbClr val="002060"/>
                </a:solidFill>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Hình </a:t>
            </a:r>
            <a:r>
              <a:rPr lang="vi-VN" sz="4000" dirty="0">
                <a:latin typeface="Arial" panose="020B0604020202020204" pitchFamily="34" charset="0"/>
                <a:cs typeface="Arial" panose="020B0604020202020204" pitchFamily="34" charset="0"/>
              </a:rPr>
              <a:t>chiếu bằng ở bên dưới hình chiếu </a:t>
            </a:r>
            <a:r>
              <a:rPr lang="vi-VN" sz="4000" dirty="0" smtClean="0">
                <a:latin typeface="Arial" panose="020B0604020202020204" pitchFamily="34" charset="0"/>
                <a:cs typeface="Arial" panose="020B0604020202020204" pitchFamily="34" charset="0"/>
              </a:rPr>
              <a:t>đứng</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hình </a:t>
            </a:r>
            <a:r>
              <a:rPr lang="vi-VN" sz="4000" dirty="0">
                <a:latin typeface="Arial" panose="020B0604020202020204" pitchFamily="34" charset="0"/>
                <a:cs typeface="Arial" panose="020B0604020202020204" pitchFamily="34" charset="0"/>
              </a:rPr>
              <a:t>chiếu cạnh ở bên phải hình chiếu đứng.</a:t>
            </a:r>
            <a:endParaRPr lang="en-US" sz="4000" dirty="0">
              <a:latin typeface="Arial" panose="020B0604020202020204" pitchFamily="34" charset="0"/>
              <a:cs typeface="Arial" panose="020B0604020202020204" pitchFamily="34" charset="0"/>
            </a:endParaRPr>
          </a:p>
        </p:txBody>
      </p:sp>
      <p:sp>
        <p:nvSpPr>
          <p:cNvPr id="7" name="Right Arrow 6"/>
          <p:cNvSpPr/>
          <p:nvPr/>
        </p:nvSpPr>
        <p:spPr>
          <a:xfrm>
            <a:off x="9804057" y="3765051"/>
            <a:ext cx="681292" cy="6096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44549" y="7224041"/>
            <a:ext cx="16859251" cy="2862322"/>
          </a:xfrm>
          <a:prstGeom prst="rect">
            <a:avLst/>
          </a:prstGeom>
        </p:spPr>
        <p:txBody>
          <a:bodyPr wrap="square">
            <a:spAutoFit/>
          </a:bodyPr>
          <a:lstStyle/>
          <a:p>
            <a:pPr algn="just">
              <a:lnSpc>
                <a:spcPct val="150000"/>
              </a:lnSpc>
            </a:pPr>
            <a:r>
              <a:rPr lang="en-US" sz="4000" dirty="0" err="1" smtClean="0">
                <a:solidFill>
                  <a:srgbClr val="002060"/>
                </a:solidFill>
                <a:latin typeface="Arial" panose="020B0604020202020204" pitchFamily="34" charset="0"/>
                <a:cs typeface="Arial" panose="020B0604020202020204" pitchFamily="34" charset="0"/>
              </a:rPr>
              <a:t>Mối</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quan</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hệ</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giữa</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các</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hình</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chiếu</a:t>
            </a:r>
            <a:r>
              <a:rPr lang="en-US" sz="4000" dirty="0" smtClean="0">
                <a:solidFill>
                  <a:srgbClr val="002060"/>
                </a:solidFill>
                <a:latin typeface="Arial" panose="020B0604020202020204" pitchFamily="34" charset="0"/>
                <a:cs typeface="Arial" panose="020B0604020202020204" pitchFamily="34" charset="0"/>
              </a:rPr>
              <a:t>: </a:t>
            </a:r>
          </a:p>
          <a:p>
            <a:pPr algn="just">
              <a:lnSpc>
                <a:spcPct val="150000"/>
              </a:lnSpc>
            </a:pPr>
            <a:r>
              <a:rPr lang="vi-VN" sz="4000" dirty="0" smtClean="0">
                <a:latin typeface="Arial" panose="020B0604020202020204" pitchFamily="34" charset="0"/>
                <a:cs typeface="Arial" panose="020B0604020202020204" pitchFamily="34" charset="0"/>
              </a:rPr>
              <a:t>Hình </a:t>
            </a:r>
            <a:r>
              <a:rPr lang="vi-VN" sz="4000" dirty="0">
                <a:latin typeface="Arial" panose="020B0604020202020204" pitchFamily="34" charset="0"/>
                <a:cs typeface="Arial" panose="020B0604020202020204" pitchFamily="34" charset="0"/>
              </a:rPr>
              <a:t>chiếu bằng nằm trên đường gióng thẳng đứng từ hình chiếu đứng, hình chiếu cạnh nằm trên đường gióng nằm ngang từ hình chiếu đứng.</a:t>
            </a:r>
            <a:endParaRPr lang="en-US" sz="4000" dirty="0">
              <a:latin typeface="Arial" panose="020B0604020202020204" pitchFamily="34" charset="0"/>
              <a:cs typeface="Arial" panose="020B0604020202020204" pitchFamily="34" charset="0"/>
            </a:endParaRPr>
          </a:p>
        </p:txBody>
      </p:sp>
      <p:sp>
        <p:nvSpPr>
          <p:cNvPr id="11" name="Down Arrow 10"/>
          <p:cNvSpPr/>
          <p:nvPr/>
        </p:nvSpPr>
        <p:spPr>
          <a:xfrm>
            <a:off x="1653199" y="6708140"/>
            <a:ext cx="574267" cy="62886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5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down)">
                                      <p:cBhvr>
                                        <p:cTn id="18" dur="500"/>
                                        <p:tgtEl>
                                          <p:spTgt spid="11"/>
                                        </p:tgtEl>
                                      </p:cBhvr>
                                    </p:animEffect>
                                  </p:childTnLst>
                                </p:cTn>
                              </p:par>
                            </p:childTnLst>
                          </p:cTn>
                        </p:par>
                        <p:par>
                          <p:cTn id="19" fill="hold">
                            <p:stCondLst>
                              <p:cond delay="500"/>
                            </p:stCondLst>
                            <p:childTnLst>
                              <p:par>
                                <p:cTn id="20" presetID="3" presetClass="entr" presetSubtype="5"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sp>
        <p:nvSpPr>
          <p:cNvPr id="8" name="TextBox 8"/>
          <p:cNvSpPr txBox="1"/>
          <p:nvPr/>
        </p:nvSpPr>
        <p:spPr>
          <a:xfrm>
            <a:off x="1940333" y="819150"/>
            <a:ext cx="116232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đa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diện</a:t>
            </a:r>
            <a:endParaRPr lang="en-US" sz="4800" b="1" dirty="0">
              <a:solidFill>
                <a:srgbClr val="2D4263"/>
              </a:solidFill>
              <a:latin typeface="Arial" panose="020B0604020202020204" pitchFamily="34" charset="0"/>
              <a:cs typeface="Arial" panose="020B0604020202020204" pitchFamily="34" charset="0"/>
            </a:endParaRPr>
          </a:p>
        </p:txBody>
      </p:sp>
      <p:grpSp>
        <p:nvGrpSpPr>
          <p:cNvPr id="21" name="Group 20"/>
          <p:cNvGrpSpPr/>
          <p:nvPr/>
        </p:nvGrpSpPr>
        <p:grpSpPr>
          <a:xfrm>
            <a:off x="0" y="0"/>
            <a:ext cx="1638300" cy="1638300"/>
            <a:chOff x="0" y="0"/>
            <a:chExt cx="1638300" cy="1638300"/>
          </a:xfrm>
        </p:grpSpPr>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a:t>
              </a:r>
              <a:endParaRPr lang="en-US" sz="4800" b="1" spc="74" dirty="0">
                <a:solidFill>
                  <a:srgbClr val="EEEEEE"/>
                </a:solidFill>
                <a:latin typeface="Arial" panose="020B0604020202020204" pitchFamily="34" charset="0"/>
                <a:cs typeface="Arial" panose="020B0604020202020204" pitchFamily="34" charset="0"/>
              </a:endParaRPr>
            </a:p>
          </p:txBody>
        </p:sp>
      </p:grpSp>
      <p:sp>
        <p:nvSpPr>
          <p:cNvPr id="12" name="Rectangle 11"/>
          <p:cNvSpPr/>
          <p:nvPr/>
        </p:nvSpPr>
        <p:spPr>
          <a:xfrm>
            <a:off x="1638300" y="1661160"/>
            <a:ext cx="8648521" cy="982513"/>
          </a:xfrm>
          <a:prstGeom prst="rect">
            <a:avLst/>
          </a:prstGeom>
        </p:spPr>
        <p:txBody>
          <a:bodyPr wrap="none">
            <a:spAutoFit/>
          </a:bodyPr>
          <a:lstStyle/>
          <a:p>
            <a:pPr algn="just">
              <a:lnSpc>
                <a:spcPct val="150000"/>
              </a:lnSpc>
              <a:spcAft>
                <a:spcPts val="800"/>
              </a:spcAft>
            </a:pPr>
            <a:r>
              <a:rPr lang="nl-NL" sz="4400" b="1" dirty="0">
                <a:solidFill>
                  <a:srgbClr val="C84B31"/>
                </a:solidFill>
                <a:latin typeface="Arial" panose="020B0604020202020204" pitchFamily="34" charset="0"/>
                <a:ea typeface="Times New Roman" panose="02020603050405020304" pitchFamily="18" charset="0"/>
                <a:cs typeface="Arial" panose="020B0604020202020204" pitchFamily="34" charset="0"/>
              </a:rPr>
              <a:t>1. Các khối đa diện thường gặp</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2362200" y="2750586"/>
            <a:ext cx="14744700" cy="2862322"/>
          </a:xfrm>
          <a:prstGeom prst="rect">
            <a:avLst/>
          </a:prstGeom>
        </p:spPr>
        <p:txBody>
          <a:bodyPr wrap="square">
            <a:spAutoFit/>
          </a:bodyPr>
          <a:lstStyle/>
          <a:p>
            <a:pPr algn="just">
              <a:lnSpc>
                <a:spcPct val="150000"/>
              </a:lnSpc>
            </a:pPr>
            <a:r>
              <a:rPr lang="en-US" sz="4000" i="1" dirty="0" err="1">
                <a:latin typeface="Arial" panose="020B0604020202020204" pitchFamily="34" charset="0"/>
                <a:cs typeface="Arial" panose="020B0604020202020204" pitchFamily="34" charset="0"/>
              </a:rPr>
              <a:t>Đ</a:t>
            </a:r>
            <a:r>
              <a:rPr lang="en-US" sz="4000" i="1" dirty="0" err="1" smtClean="0">
                <a:latin typeface="Arial" panose="020B0604020202020204" pitchFamily="34" charset="0"/>
                <a:cs typeface="Arial" panose="020B0604020202020204" pitchFamily="34" charset="0"/>
              </a:rPr>
              <a:t>ọc</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nội</a:t>
            </a:r>
            <a:r>
              <a:rPr lang="en-US" sz="4000" i="1" dirty="0">
                <a:latin typeface="Arial" panose="020B0604020202020204" pitchFamily="34" charset="0"/>
                <a:cs typeface="Arial" panose="020B0604020202020204" pitchFamily="34" charset="0"/>
              </a:rPr>
              <a:t> dung </a:t>
            </a:r>
            <a:r>
              <a:rPr lang="en-US" sz="4000" i="1" dirty="0" err="1">
                <a:latin typeface="Arial" panose="020B0604020202020204" pitchFamily="34" charset="0"/>
                <a:cs typeface="Arial" panose="020B0604020202020204" pitchFamily="34" charset="0"/>
              </a:rPr>
              <a:t>mục</a:t>
            </a:r>
            <a:r>
              <a:rPr lang="en-US" sz="4000" i="1" dirty="0">
                <a:latin typeface="Arial" panose="020B0604020202020204" pitchFamily="34" charset="0"/>
                <a:cs typeface="Arial" panose="020B0604020202020204" pitchFamily="34" charset="0"/>
              </a:rPr>
              <a:t> II.1 SGK </a:t>
            </a:r>
            <a:r>
              <a:rPr lang="en-US" sz="4000" i="1" dirty="0" err="1">
                <a:latin typeface="Arial" panose="020B0604020202020204" pitchFamily="34" charset="0"/>
                <a:cs typeface="Arial" panose="020B0604020202020204" pitchFamily="34" charset="0"/>
              </a:rPr>
              <a:t>trang</a:t>
            </a:r>
            <a:r>
              <a:rPr lang="en-US" sz="4000" i="1" dirty="0">
                <a:latin typeface="Arial" panose="020B0604020202020204" pitchFamily="34" charset="0"/>
                <a:cs typeface="Arial" panose="020B0604020202020204" pitchFamily="34" charset="0"/>
              </a:rPr>
              <a:t> 12 </a:t>
            </a:r>
            <a:r>
              <a:rPr lang="en-US" sz="4000" i="1" dirty="0" err="1">
                <a:latin typeface="Arial" panose="020B0604020202020204" pitchFamily="34" charset="0"/>
                <a:cs typeface="Arial" panose="020B0604020202020204" pitchFamily="34" charset="0"/>
              </a:rPr>
              <a:t>kết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hợp</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quan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sát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2.6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trả</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lời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câu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hỏi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mục</a:t>
            </a:r>
            <a:r>
              <a:rPr lang="en-US" sz="4000"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Khám</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phá</a:t>
            </a:r>
            <a:r>
              <a:rPr lang="en-US" sz="4000" i="1" dirty="0">
                <a:latin typeface="Arial" panose="020B0604020202020204" pitchFamily="34" charset="0"/>
                <a:cs typeface="Arial" panose="020B0604020202020204" pitchFamily="34" charset="0"/>
              </a:rPr>
              <a:t>: </a:t>
            </a:r>
            <a:endParaRPr lang="en-US" sz="4000" i="1" dirty="0" smtClean="0">
              <a:latin typeface="Arial" panose="020B0604020202020204" pitchFamily="34" charset="0"/>
              <a:cs typeface="Arial" panose="020B0604020202020204" pitchFamily="34" charset="0"/>
            </a:endParaRPr>
          </a:p>
          <a:p>
            <a:pPr algn="just">
              <a:lnSpc>
                <a:spcPct val="150000"/>
              </a:lnSpc>
            </a:pP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2.6 a, b, c.</a:t>
            </a:r>
          </a:p>
        </p:txBody>
      </p:sp>
      <p:pic>
        <p:nvPicPr>
          <p:cNvPr id="14" name="Picture 13"/>
          <p:cNvPicPr>
            <a:picLocks noChangeAspect="1"/>
          </p:cNvPicPr>
          <p:nvPr/>
        </p:nvPicPr>
        <p:blipFill>
          <a:blip r:embed="rId2"/>
          <a:stretch>
            <a:fillRect/>
          </a:stretch>
        </p:blipFill>
        <p:spPr>
          <a:xfrm>
            <a:off x="814069" y="2857500"/>
            <a:ext cx="1351157" cy="1890573"/>
          </a:xfrm>
          <a:prstGeom prst="rect">
            <a:avLst/>
          </a:prstGeom>
        </p:spPr>
      </p:pic>
      <p:pic>
        <p:nvPicPr>
          <p:cNvPr id="18" name="Picture 17"/>
          <p:cNvPicPr>
            <a:picLocks noChangeAspect="1"/>
          </p:cNvPicPr>
          <p:nvPr/>
        </p:nvPicPr>
        <p:blipFill>
          <a:blip r:embed="rId3"/>
          <a:stretch>
            <a:fillRect/>
          </a:stretch>
        </p:blipFill>
        <p:spPr>
          <a:xfrm>
            <a:off x="15893329" y="8228913"/>
            <a:ext cx="2456901" cy="2060627"/>
          </a:xfrm>
          <a:prstGeom prst="rect">
            <a:avLst/>
          </a:prstGeom>
        </p:spPr>
      </p:pic>
      <p:pic>
        <p:nvPicPr>
          <p:cNvPr id="19" name="Picture 18"/>
          <p:cNvPicPr>
            <a:picLocks noChangeAspect="1"/>
          </p:cNvPicPr>
          <p:nvPr/>
        </p:nvPicPr>
        <p:blipFill>
          <a:blip r:embed="rId3"/>
          <a:stretch>
            <a:fillRect/>
          </a:stretch>
        </p:blipFill>
        <p:spPr>
          <a:xfrm flipH="1">
            <a:off x="0" y="8343900"/>
            <a:ext cx="2456901" cy="2060627"/>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470" y="5729498"/>
            <a:ext cx="10058400" cy="4334298"/>
          </a:xfrm>
          <a:prstGeom prst="rect">
            <a:avLst/>
          </a:prstGeom>
        </p:spPr>
      </p:pic>
    </p:spTree>
    <p:extLst>
      <p:ext uri="{BB962C8B-B14F-4D97-AF65-F5344CB8AC3E}">
        <p14:creationId xmlns:p14="http://schemas.microsoft.com/office/powerpoint/2010/main" val="839541349"/>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16232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đa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diện</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1638300" y="1661160"/>
            <a:ext cx="8648521" cy="982513"/>
          </a:xfrm>
          <a:prstGeom prst="rect">
            <a:avLst/>
          </a:prstGeom>
        </p:spPr>
        <p:txBody>
          <a:bodyPr wrap="none">
            <a:spAutoFit/>
          </a:bodyPr>
          <a:lstStyle/>
          <a:p>
            <a:pPr algn="just">
              <a:lnSpc>
                <a:spcPct val="150000"/>
              </a:lnSpc>
              <a:spcAft>
                <a:spcPts val="800"/>
              </a:spcAft>
            </a:pPr>
            <a:r>
              <a:rPr lang="nl-NL" sz="4400" b="1" dirty="0">
                <a:solidFill>
                  <a:srgbClr val="C84B31"/>
                </a:solidFill>
                <a:latin typeface="Arial" panose="020B0604020202020204" pitchFamily="34" charset="0"/>
                <a:ea typeface="Times New Roman" panose="02020603050405020304" pitchFamily="18" charset="0"/>
                <a:cs typeface="Arial" panose="020B0604020202020204" pitchFamily="34" charset="0"/>
              </a:rPr>
              <a:t>1. Các khối đa diện thường gặp</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470" y="5729498"/>
            <a:ext cx="10058400" cy="4334298"/>
          </a:xfrm>
          <a:prstGeom prst="rect">
            <a:avLst/>
          </a:prstGeom>
        </p:spPr>
      </p:pic>
      <p:pic>
        <p:nvPicPr>
          <p:cNvPr id="18" name="Picture 17"/>
          <p:cNvPicPr>
            <a:picLocks noChangeAspect="1"/>
          </p:cNvPicPr>
          <p:nvPr/>
        </p:nvPicPr>
        <p:blipFill>
          <a:blip r:embed="rId3"/>
          <a:stretch>
            <a:fillRect/>
          </a:stretch>
        </p:blipFill>
        <p:spPr>
          <a:xfrm>
            <a:off x="15893329" y="8228913"/>
            <a:ext cx="2456901" cy="2060627"/>
          </a:xfrm>
          <a:prstGeom prst="rect">
            <a:avLst/>
          </a:prstGeom>
        </p:spPr>
      </p:pic>
      <p:pic>
        <p:nvPicPr>
          <p:cNvPr id="19" name="Picture 18"/>
          <p:cNvPicPr>
            <a:picLocks noChangeAspect="1"/>
          </p:cNvPicPr>
          <p:nvPr/>
        </p:nvPicPr>
        <p:blipFill>
          <a:blip r:embed="rId3"/>
          <a:stretch>
            <a:fillRect/>
          </a:stretch>
        </p:blipFill>
        <p:spPr>
          <a:xfrm flipH="1">
            <a:off x="0" y="8343900"/>
            <a:ext cx="2456901" cy="2060627"/>
          </a:xfrm>
          <a:prstGeom prst="rect">
            <a:avLst/>
          </a:prstGeom>
        </p:spPr>
      </p:pic>
      <p:sp>
        <p:nvSpPr>
          <p:cNvPr id="6" name="Rounded Rectangular Callout 5"/>
          <p:cNvSpPr/>
          <p:nvPr/>
        </p:nvSpPr>
        <p:spPr>
          <a:xfrm>
            <a:off x="1950493" y="3309948"/>
            <a:ext cx="3488577" cy="1933847"/>
          </a:xfrm>
          <a:prstGeom prst="wedgeRoundRectCallout">
            <a:avLst>
              <a:gd name="adj1" fmla="val 46617"/>
              <a:gd name="adj2" fmla="val 8345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30000"/>
              </a:lnSpc>
            </a:pP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chóp</a:t>
            </a:r>
            <a:r>
              <a:rPr lang="en-US" sz="4000" dirty="0">
                <a:latin typeface="Arial" panose="020B0604020202020204" pitchFamily="34" charset="0"/>
                <a:cs typeface="Arial" panose="020B0604020202020204" pitchFamily="34" charset="0"/>
              </a:rPr>
              <a:t> </a:t>
            </a:r>
            <a:endParaRPr lang="en-US" sz="4000" dirty="0" smtClean="0">
              <a:latin typeface="Arial" panose="020B0604020202020204" pitchFamily="34" charset="0"/>
              <a:cs typeface="Arial" panose="020B0604020202020204" pitchFamily="34" charset="0"/>
            </a:endParaRPr>
          </a:p>
          <a:p>
            <a:pPr algn="ctr">
              <a:lnSpc>
                <a:spcPct val="130000"/>
              </a:lnSpc>
            </a:pPr>
            <a:r>
              <a:rPr lang="en-US" sz="4000" dirty="0" err="1" smtClean="0">
                <a:latin typeface="Arial" panose="020B0604020202020204" pitchFamily="34" charset="0"/>
                <a:cs typeface="Arial" panose="020B0604020202020204" pitchFamily="34" charset="0"/>
              </a:rPr>
              <a:t>tứ</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đều</a:t>
            </a:r>
            <a:endParaRPr lang="en-US" sz="4000" dirty="0">
              <a:latin typeface="Arial" panose="020B0604020202020204" pitchFamily="34" charset="0"/>
              <a:cs typeface="Arial" panose="020B0604020202020204" pitchFamily="34" charset="0"/>
            </a:endParaRPr>
          </a:p>
        </p:txBody>
      </p:sp>
      <p:sp>
        <p:nvSpPr>
          <p:cNvPr id="16" name="Rounded Rectangular Callout 15"/>
          <p:cNvSpPr/>
          <p:nvPr/>
        </p:nvSpPr>
        <p:spPr>
          <a:xfrm>
            <a:off x="6573070" y="3009435"/>
            <a:ext cx="3928200" cy="1933847"/>
          </a:xfrm>
          <a:prstGeom prst="wedgeRoundRectCallout">
            <a:avLst>
              <a:gd name="adj1" fmla="val 18440"/>
              <a:gd name="adj2" fmla="val 9501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trụ</a:t>
            </a:r>
            <a:r>
              <a:rPr lang="en-US" sz="4000" dirty="0" smtClean="0">
                <a:latin typeface="Arial" panose="020B0604020202020204" pitchFamily="34" charset="0"/>
                <a:cs typeface="Arial" panose="020B0604020202020204" pitchFamily="34" charset="0"/>
              </a:rPr>
              <a:t>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đều</a:t>
            </a:r>
            <a:endParaRPr lang="en-US" sz="4000" dirty="0">
              <a:latin typeface="Arial" panose="020B0604020202020204" pitchFamily="34" charset="0"/>
              <a:cs typeface="Arial" panose="020B0604020202020204" pitchFamily="34" charset="0"/>
            </a:endParaRPr>
          </a:p>
        </p:txBody>
      </p:sp>
      <p:sp>
        <p:nvSpPr>
          <p:cNvPr id="17" name="Rounded Rectangular Callout 16"/>
          <p:cNvSpPr/>
          <p:nvPr/>
        </p:nvSpPr>
        <p:spPr>
          <a:xfrm>
            <a:off x="11949070" y="3305794"/>
            <a:ext cx="3928200" cy="1933847"/>
          </a:xfrm>
          <a:prstGeom prst="wedgeRoundRectCallout">
            <a:avLst>
              <a:gd name="adj1" fmla="val 3956"/>
              <a:gd name="adj2" fmla="val 78198"/>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30000"/>
              </a:lnSpc>
            </a:pP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hộp</a:t>
            </a:r>
            <a:r>
              <a:rPr lang="en-US" sz="4000" dirty="0" smtClean="0">
                <a:latin typeface="Arial" panose="020B0604020202020204" pitchFamily="34" charset="0"/>
                <a:cs typeface="Arial" panose="020B0604020202020204" pitchFamily="34" charset="0"/>
              </a:rPr>
              <a:t> </a:t>
            </a:r>
          </a:p>
          <a:p>
            <a:pPr algn="ctr">
              <a:lnSpc>
                <a:spcPct val="130000"/>
              </a:lnSpc>
            </a:pPr>
            <a:r>
              <a:rPr lang="en-US" sz="4000" dirty="0" err="1" smtClean="0">
                <a:latin typeface="Arial" panose="020B0604020202020204" pitchFamily="34" charset="0"/>
                <a:cs typeface="Arial" panose="020B0604020202020204" pitchFamily="34" charset="0"/>
              </a:rPr>
              <a:t>chữ</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973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16232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đa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diện</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1633220" y="1638300"/>
            <a:ext cx="14081099" cy="982513"/>
          </a:xfrm>
          <a:prstGeom prst="rect">
            <a:avLst/>
          </a:prstGeom>
        </p:spPr>
        <p:txBody>
          <a:bodyPr wrap="none">
            <a:spAutoFit/>
          </a:bodyPr>
          <a:lstStyle/>
          <a:p>
            <a:pPr algn="just">
              <a:lnSpc>
                <a:spcPct val="150000"/>
              </a:lnSpc>
              <a:spcAft>
                <a:spcPts val="800"/>
              </a:spcAft>
            </a:pP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2. </a:t>
            </a:r>
            <a:r>
              <a:rPr lang="nl-NL" sz="4400" b="1" dirty="0">
                <a:solidFill>
                  <a:srgbClr val="C84B31"/>
                </a:solidFill>
                <a:latin typeface="Arial" panose="020B0604020202020204" pitchFamily="34" charset="0"/>
                <a:cs typeface="Arial" panose="020B0604020202020204" pitchFamily="34" charset="0"/>
              </a:rPr>
              <a:t>Các hình chiếu vuông góc của hình hộp chữ nhật</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Pentagon 19"/>
          <p:cNvSpPr/>
          <p:nvPr/>
        </p:nvSpPr>
        <p:spPr>
          <a:xfrm>
            <a:off x="0" y="2911903"/>
            <a:ext cx="3200400" cy="1038523"/>
          </a:xfrm>
          <a:prstGeom prst="homePlate">
            <a:avLst/>
          </a:prstGeom>
          <a:solidFill>
            <a:srgbClr val="4965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Khám</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phá</a:t>
            </a:r>
            <a:endParaRPr lang="en-US" sz="4000" b="1"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3505200" y="2934763"/>
            <a:ext cx="7467600" cy="1015663"/>
          </a:xfrm>
          <a:prstGeom prst="rect">
            <a:avLst/>
          </a:prstGeom>
        </p:spPr>
        <p:txBody>
          <a:bodyPr wrap="square">
            <a:spAutoFit/>
          </a:bodyPr>
          <a:lstStyle/>
          <a:p>
            <a:pPr algn="just">
              <a:lnSpc>
                <a:spcPct val="150000"/>
              </a:lnSpc>
            </a:pPr>
            <a:r>
              <a:rPr lang="nl-NL" sz="4000" i="1" dirty="0">
                <a:latin typeface="Arial" panose="020B0604020202020204" pitchFamily="34" charset="0"/>
                <a:cs typeface="Arial" panose="020B0604020202020204" pitchFamily="34" charset="0"/>
              </a:rPr>
              <a:t>Quan sát Hình 2.7 và cho biết: </a:t>
            </a:r>
            <a:endParaRPr lang="nl-NL" sz="4000" i="1"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85" y="4259113"/>
            <a:ext cx="8761731" cy="5545399"/>
          </a:xfrm>
          <a:prstGeom prst="rect">
            <a:avLst/>
          </a:prstGeom>
        </p:spPr>
      </p:pic>
      <p:grpSp>
        <p:nvGrpSpPr>
          <p:cNvPr id="25" name="Group 24"/>
          <p:cNvGrpSpPr/>
          <p:nvPr/>
        </p:nvGrpSpPr>
        <p:grpSpPr>
          <a:xfrm>
            <a:off x="9982200" y="2923305"/>
            <a:ext cx="8046720" cy="6781716"/>
            <a:chOff x="9982200" y="2923305"/>
            <a:chExt cx="8046720" cy="6781716"/>
          </a:xfrm>
        </p:grpSpPr>
        <p:grpSp>
          <p:nvGrpSpPr>
            <p:cNvPr id="14" name="Group 13"/>
            <p:cNvGrpSpPr/>
            <p:nvPr/>
          </p:nvGrpSpPr>
          <p:grpSpPr>
            <a:xfrm>
              <a:off x="9982200" y="3666213"/>
              <a:ext cx="8046720" cy="5295900"/>
              <a:chOff x="9911080" y="3276600"/>
              <a:chExt cx="8046720" cy="5295900"/>
            </a:xfrm>
          </p:grpSpPr>
          <p:sp>
            <p:nvSpPr>
              <p:cNvPr id="13" name="Cloud Callout 12"/>
              <p:cNvSpPr/>
              <p:nvPr/>
            </p:nvSpPr>
            <p:spPr>
              <a:xfrm>
                <a:off x="9911080" y="3276600"/>
                <a:ext cx="8046720" cy="5295900"/>
              </a:xfrm>
              <a:prstGeom prst="cloudCallout">
                <a:avLst>
                  <a:gd name="adj1" fmla="val -53800"/>
                  <a:gd name="adj2" fmla="val 4513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 name="Rectangle 10"/>
              <p:cNvSpPr/>
              <p:nvPr/>
            </p:nvSpPr>
            <p:spPr>
              <a:xfrm>
                <a:off x="10662807" y="3950426"/>
                <a:ext cx="6482193" cy="3539430"/>
              </a:xfrm>
              <a:prstGeom prst="rect">
                <a:avLst/>
              </a:prstGeom>
            </p:spPr>
            <p:txBody>
              <a:bodyPr wrap="square">
                <a:spAutoFit/>
              </a:bodyPr>
              <a:lstStyle/>
              <a:p>
                <a:pPr lvl="0" algn="ctr">
                  <a:lnSpc>
                    <a:spcPct val="140000"/>
                  </a:lnSpc>
                </a:pPr>
                <a:r>
                  <a:rPr lang="nl-NL" sz="4000" dirty="0">
                    <a:solidFill>
                      <a:prstClr val="black"/>
                    </a:solidFill>
                    <a:latin typeface="Arial" panose="020B0604020202020204" pitchFamily="34" charset="0"/>
                    <a:cs typeface="Arial" panose="020B0604020202020204" pitchFamily="34" charset="0"/>
                  </a:rPr>
                  <a:t>Các hướng chiếu 1, 2, 3 tương ứng với hướng chiếu nào trong các hướng chiếu từ trước, từ trên và từ trái.</a:t>
                </a:r>
                <a:endParaRPr lang="en-US" sz="4000" dirty="0">
                  <a:solidFill>
                    <a:prstClr val="black"/>
                  </a:solidFill>
                  <a:latin typeface="Arial" panose="020B0604020202020204" pitchFamily="34" charset="0"/>
                  <a:cs typeface="Arial" panose="020B0604020202020204" pitchFamily="34" charset="0"/>
                </a:endParaRPr>
              </a:p>
            </p:txBody>
          </p:sp>
        </p:grpSp>
        <p:pic>
          <p:nvPicPr>
            <p:cNvPr id="23" name="Picture 22"/>
            <p:cNvPicPr>
              <a:picLocks noChangeAspect="1"/>
            </p:cNvPicPr>
            <p:nvPr/>
          </p:nvPicPr>
          <p:blipFill>
            <a:blip r:embed="rId3"/>
            <a:stretch>
              <a:fillRect/>
            </a:stretch>
          </p:blipFill>
          <p:spPr>
            <a:xfrm>
              <a:off x="15396158" y="2923305"/>
              <a:ext cx="598196" cy="923651"/>
            </a:xfrm>
            <a:prstGeom prst="rect">
              <a:avLst/>
            </a:prstGeom>
          </p:spPr>
        </p:pic>
        <p:pic>
          <p:nvPicPr>
            <p:cNvPr id="24" name="Picture 23"/>
            <p:cNvPicPr>
              <a:picLocks noChangeAspect="1"/>
            </p:cNvPicPr>
            <p:nvPr/>
          </p:nvPicPr>
          <p:blipFill>
            <a:blip r:embed="rId3"/>
            <a:stretch>
              <a:fillRect/>
            </a:stretch>
          </p:blipFill>
          <p:spPr>
            <a:xfrm>
              <a:off x="14867138" y="8781370"/>
              <a:ext cx="598196" cy="923651"/>
            </a:xfrm>
            <a:prstGeom prst="rect">
              <a:avLst/>
            </a:prstGeom>
          </p:spPr>
        </p:pic>
      </p:grpSp>
    </p:spTree>
    <p:extLst>
      <p:ext uri="{BB962C8B-B14F-4D97-AF65-F5344CB8AC3E}">
        <p14:creationId xmlns:p14="http://schemas.microsoft.com/office/powerpoint/2010/main" val="2417376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anim calcmode="lin" valueType="num">
                                      <p:cBhvr>
                                        <p:cTn id="25" dur="500" fill="hold"/>
                                        <p:tgtEl>
                                          <p:spTgt spid="25"/>
                                        </p:tgtEl>
                                        <p:attrNameLst>
                                          <p:attrName>ppt_x</p:attrName>
                                        </p:attrNameLst>
                                      </p:cBhvr>
                                      <p:tavLst>
                                        <p:tav tm="0">
                                          <p:val>
                                            <p:strVal val="#ppt_x"/>
                                          </p:val>
                                        </p:tav>
                                        <p:tav tm="100000">
                                          <p:val>
                                            <p:strVal val="#ppt_x"/>
                                          </p:val>
                                        </p:tav>
                                      </p:tavLst>
                                    </p:anim>
                                    <p:anim calcmode="lin" valueType="num">
                                      <p:cBhvr>
                                        <p:cTn id="2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16232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đa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diện</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1633220" y="1638300"/>
            <a:ext cx="14081099" cy="982513"/>
          </a:xfrm>
          <a:prstGeom prst="rect">
            <a:avLst/>
          </a:prstGeom>
        </p:spPr>
        <p:txBody>
          <a:bodyPr wrap="none">
            <a:spAutoFit/>
          </a:bodyPr>
          <a:lstStyle/>
          <a:p>
            <a:pPr algn="just">
              <a:lnSpc>
                <a:spcPct val="150000"/>
              </a:lnSpc>
              <a:spcAft>
                <a:spcPts val="800"/>
              </a:spcAft>
            </a:pP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2. </a:t>
            </a:r>
            <a:r>
              <a:rPr lang="nl-NL" sz="4400" b="1" dirty="0">
                <a:solidFill>
                  <a:srgbClr val="C84B31"/>
                </a:solidFill>
                <a:latin typeface="Arial" panose="020B0604020202020204" pitchFamily="34" charset="0"/>
                <a:cs typeface="Arial" panose="020B0604020202020204" pitchFamily="34" charset="0"/>
              </a:rPr>
              <a:t>Các hình chiếu vuông góc của hình hộp chữ nhật</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9200" y="3238500"/>
            <a:ext cx="8761731" cy="5545399"/>
          </a:xfrm>
          <a:prstGeom prst="rect">
            <a:avLst/>
          </a:prstGeom>
        </p:spPr>
      </p:pic>
      <p:sp>
        <p:nvSpPr>
          <p:cNvPr id="6" name="Rectangle 5"/>
          <p:cNvSpPr/>
          <p:nvPr/>
        </p:nvSpPr>
        <p:spPr>
          <a:xfrm>
            <a:off x="1623060" y="3279140"/>
            <a:ext cx="6824980" cy="563231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Hướng </a:t>
            </a:r>
            <a:r>
              <a:rPr lang="vi-VN" sz="4000" dirty="0">
                <a:latin typeface="Arial" panose="020B0604020202020204" pitchFamily="34" charset="0"/>
                <a:cs typeface="Arial" panose="020B0604020202020204" pitchFamily="34" charset="0"/>
              </a:rPr>
              <a:t>1 là hướng chiếu từ trước.</a:t>
            </a: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Hướng </a:t>
            </a:r>
            <a:r>
              <a:rPr lang="vi-VN" sz="4000" dirty="0">
                <a:latin typeface="Arial" panose="020B0604020202020204" pitchFamily="34" charset="0"/>
                <a:cs typeface="Arial" panose="020B0604020202020204" pitchFamily="34" charset="0"/>
              </a:rPr>
              <a:t>2 là hướng chiếu từ trên.</a:t>
            </a: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Hướng </a:t>
            </a:r>
            <a:r>
              <a:rPr lang="vi-VN" sz="4000" dirty="0">
                <a:latin typeface="Arial" panose="020B0604020202020204" pitchFamily="34" charset="0"/>
                <a:cs typeface="Arial" panose="020B0604020202020204" pitchFamily="34" charset="0"/>
              </a:rPr>
              <a:t>3 là hướng chiếu từ trái.</a:t>
            </a:r>
          </a:p>
        </p:txBody>
      </p:sp>
    </p:spTree>
    <p:extLst>
      <p:ext uri="{BB962C8B-B14F-4D97-AF65-F5344CB8AC3E}">
        <p14:creationId xmlns:p14="http://schemas.microsoft.com/office/powerpoint/2010/main" val="36358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6">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16232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đa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diện</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1633220" y="1638300"/>
            <a:ext cx="14081099" cy="982513"/>
          </a:xfrm>
          <a:prstGeom prst="rect">
            <a:avLst/>
          </a:prstGeom>
        </p:spPr>
        <p:txBody>
          <a:bodyPr wrap="none">
            <a:spAutoFit/>
          </a:bodyPr>
          <a:lstStyle/>
          <a:p>
            <a:pPr algn="just">
              <a:lnSpc>
                <a:spcPct val="150000"/>
              </a:lnSpc>
              <a:spcAft>
                <a:spcPts val="800"/>
              </a:spcAft>
            </a:pP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2. </a:t>
            </a:r>
            <a:r>
              <a:rPr lang="nl-NL" sz="4400" b="1" dirty="0">
                <a:solidFill>
                  <a:srgbClr val="C84B31"/>
                </a:solidFill>
                <a:latin typeface="Arial" panose="020B0604020202020204" pitchFamily="34" charset="0"/>
                <a:cs typeface="Arial" panose="020B0604020202020204" pitchFamily="34" charset="0"/>
              </a:rPr>
              <a:t>Các hình chiếu vuông góc của hình hộp chữ nhật</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ounded Rectangular Callout 9"/>
          <p:cNvSpPr/>
          <p:nvPr/>
        </p:nvSpPr>
        <p:spPr>
          <a:xfrm>
            <a:off x="7239000" y="3169412"/>
            <a:ext cx="3352800" cy="1219200"/>
          </a:xfrm>
          <a:prstGeom prst="wedgeRoundRectCallout">
            <a:avLst>
              <a:gd name="adj1" fmla="val -20833"/>
              <a:gd name="adj2" fmla="val 80833"/>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KẾT LUẬN</a:t>
            </a:r>
            <a:endParaRPr lang="en-US" sz="4000" b="1"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3039940"/>
            <a:ext cx="1219200" cy="1348672"/>
          </a:xfrm>
          <a:prstGeom prst="rect">
            <a:avLst/>
          </a:prstGeom>
        </p:spPr>
      </p:pic>
      <p:sp>
        <p:nvSpPr>
          <p:cNvPr id="13" name="Rectangle 12"/>
          <p:cNvSpPr/>
          <p:nvPr/>
        </p:nvSpPr>
        <p:spPr>
          <a:xfrm>
            <a:off x="1658620" y="4807739"/>
            <a:ext cx="10863580" cy="470898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Các hình chiếu vuông góc của hình hộp chữ nhật là các hình chữ nhật. Hướng chiếu (người quan sát) đối diện với mặt nào của hình hộp chữ nhật thì hình chiếu thu được là hình dáng và kích thước của bề mặt đó.</a:t>
            </a:r>
            <a:endParaRPr lang="en-US" sz="40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
          <a:stretch>
            <a:fillRect/>
          </a:stretch>
        </p:blipFill>
        <p:spPr>
          <a:xfrm rot="1855127" flipH="1">
            <a:off x="-497702" y="6013566"/>
            <a:ext cx="2633700" cy="2639797"/>
          </a:xfrm>
          <a:prstGeom prst="rect">
            <a:avLst/>
          </a:prstGeom>
        </p:spPr>
      </p:pic>
      <p:pic>
        <p:nvPicPr>
          <p:cNvPr id="17" name="Picture 16"/>
          <p:cNvPicPr>
            <a:picLocks noChangeAspect="1"/>
          </p:cNvPicPr>
          <p:nvPr/>
        </p:nvPicPr>
        <p:blipFill>
          <a:blip r:embed="rId4"/>
          <a:stretch>
            <a:fillRect/>
          </a:stretch>
        </p:blipFill>
        <p:spPr>
          <a:xfrm>
            <a:off x="12983981" y="4807739"/>
            <a:ext cx="4371211" cy="4517528"/>
          </a:xfrm>
          <a:prstGeom prst="rect">
            <a:avLst/>
          </a:prstGeom>
        </p:spPr>
      </p:pic>
    </p:spTree>
    <p:extLst>
      <p:ext uri="{BB962C8B-B14F-4D97-AF65-F5344CB8AC3E}">
        <p14:creationId xmlns:p14="http://schemas.microsoft.com/office/powerpoint/2010/main" val="36816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16232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đa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diện</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1447800" y="1638300"/>
            <a:ext cx="16152179" cy="1107996"/>
          </a:xfrm>
          <a:prstGeom prst="rect">
            <a:avLst/>
          </a:prstGeom>
        </p:spPr>
        <p:txBody>
          <a:bodyPr wrap="none">
            <a:spAutoFit/>
          </a:bodyPr>
          <a:lstStyle/>
          <a:p>
            <a:pPr algn="just">
              <a:lnSpc>
                <a:spcPct val="150000"/>
              </a:lnSpc>
              <a:spcAft>
                <a:spcPts val="800"/>
              </a:spcAft>
            </a:pPr>
            <a:r>
              <a:rPr lang="nl-NL" sz="4400" b="1" dirty="0">
                <a:solidFill>
                  <a:srgbClr val="C84B31"/>
                </a:solidFill>
                <a:latin typeface="Arial" panose="020B0604020202020204" pitchFamily="34" charset="0"/>
                <a:ea typeface="Times New Roman" panose="02020603050405020304" pitchFamily="18" charset="0"/>
                <a:cs typeface="Arial" panose="020B0604020202020204" pitchFamily="34" charset="0"/>
              </a:rPr>
              <a:t>3</a:t>
            </a: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 </a:t>
            </a:r>
            <a:r>
              <a:rPr lang="nl-NL" sz="4400" b="1" dirty="0">
                <a:solidFill>
                  <a:srgbClr val="C84B31"/>
                </a:solidFill>
                <a:latin typeface="Arial" panose="020B0604020202020204" pitchFamily="34" charset="0"/>
                <a:cs typeface="Arial" panose="020B0604020202020204" pitchFamily="34" charset="0"/>
              </a:rPr>
              <a:t>Các hình chiếu vuông góc của </a:t>
            </a:r>
            <a:r>
              <a:rPr lang="nl-NL" sz="4400" b="1" dirty="0" smtClean="0">
                <a:solidFill>
                  <a:srgbClr val="C84B31"/>
                </a:solidFill>
                <a:latin typeface="Arial" panose="020B0604020202020204" pitchFamily="34" charset="0"/>
                <a:cs typeface="Arial" panose="020B0604020202020204" pitchFamily="34" charset="0"/>
              </a:rPr>
              <a:t>hình lăng trụ tam giác đều</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1638300" y="2934053"/>
            <a:ext cx="15163800" cy="1938992"/>
          </a:xfrm>
          <a:prstGeom prst="rect">
            <a:avLst/>
          </a:prstGeom>
        </p:spPr>
        <p:txBody>
          <a:bodyPr wrap="square">
            <a:spAutoFit/>
          </a:bodyPr>
          <a:lstStyle/>
          <a:p>
            <a:pPr algn="just">
              <a:lnSpc>
                <a:spcPct val="150000"/>
              </a:lnSpc>
            </a:pPr>
            <a:r>
              <a:rPr lang="en-US" sz="4000" i="1" dirty="0" err="1">
                <a:latin typeface="Arial" panose="020B0604020202020204" pitchFamily="34" charset="0"/>
                <a:cs typeface="Arial" panose="020B0604020202020204" pitchFamily="34" charset="0"/>
              </a:rPr>
              <a:t>Đ</a:t>
            </a:r>
            <a:r>
              <a:rPr lang="en-US" sz="4000" i="1" dirty="0" err="1" smtClean="0">
                <a:latin typeface="Arial" panose="020B0604020202020204" pitchFamily="34" charset="0"/>
                <a:cs typeface="Arial" panose="020B0604020202020204" pitchFamily="34" charset="0"/>
              </a:rPr>
              <a:t>ọc</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nội</a:t>
            </a:r>
            <a:r>
              <a:rPr lang="en-US" sz="4000" i="1" dirty="0">
                <a:latin typeface="Arial" panose="020B0604020202020204" pitchFamily="34" charset="0"/>
                <a:cs typeface="Arial" panose="020B0604020202020204" pitchFamily="34" charset="0"/>
              </a:rPr>
              <a:t> dung </a:t>
            </a:r>
            <a:r>
              <a:rPr lang="en-US" sz="4000" i="1" dirty="0" err="1">
                <a:latin typeface="Arial" panose="020B0604020202020204" pitchFamily="34" charset="0"/>
                <a:cs typeface="Arial" panose="020B0604020202020204" pitchFamily="34" charset="0"/>
              </a:rPr>
              <a:t>mục</a:t>
            </a:r>
            <a:r>
              <a:rPr lang="en-US" sz="4000" i="1" dirty="0">
                <a:latin typeface="Arial" panose="020B0604020202020204" pitchFamily="34" charset="0"/>
                <a:cs typeface="Arial" panose="020B0604020202020204" pitchFamily="34" charset="0"/>
              </a:rPr>
              <a:t> II.3 SGK </a:t>
            </a:r>
            <a:r>
              <a:rPr lang="en-US" sz="4000" i="1" dirty="0" err="1">
                <a:latin typeface="Arial" panose="020B0604020202020204" pitchFamily="34" charset="0"/>
                <a:cs typeface="Arial" panose="020B0604020202020204" pitchFamily="34" charset="0"/>
              </a:rPr>
              <a:t>trang</a:t>
            </a:r>
            <a:r>
              <a:rPr lang="en-US" sz="4000" i="1" dirty="0">
                <a:latin typeface="Arial" panose="020B0604020202020204" pitchFamily="34" charset="0"/>
                <a:cs typeface="Arial" panose="020B0604020202020204" pitchFamily="34" charset="0"/>
              </a:rPr>
              <a:t> 13, </a:t>
            </a:r>
            <a:r>
              <a:rPr lang="en-US" sz="4000" i="1" dirty="0" err="1">
                <a:latin typeface="Arial" panose="020B0604020202020204" pitchFamily="34" charset="0"/>
                <a:cs typeface="Arial" panose="020B0604020202020204" pitchFamily="34" charset="0"/>
              </a:rPr>
              <a:t>thảo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luận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đôi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trả</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lời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câu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hỏi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trong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mục</a:t>
            </a:r>
            <a:r>
              <a:rPr lang="en-US" sz="4000"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Khám</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phá</a:t>
            </a:r>
            <a:r>
              <a:rPr lang="en-US" sz="4000" i="1" dirty="0">
                <a:latin typeface="Arial" panose="020B0604020202020204" pitchFamily="34" charset="0"/>
                <a:cs typeface="Arial" panose="020B0604020202020204" pitchFamily="34" charset="0"/>
              </a:rPr>
              <a:t>:</a:t>
            </a:r>
          </a:p>
        </p:txBody>
      </p:sp>
      <p:sp>
        <p:nvSpPr>
          <p:cNvPr id="7" name="Rectangle 6"/>
          <p:cNvSpPr/>
          <p:nvPr/>
        </p:nvSpPr>
        <p:spPr>
          <a:xfrm>
            <a:off x="1638300" y="5037961"/>
            <a:ext cx="7966137"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Các </a:t>
            </a:r>
            <a:r>
              <a:rPr lang="vi-VN" sz="4000" dirty="0">
                <a:latin typeface="Arial" panose="020B0604020202020204" pitchFamily="34" charset="0"/>
                <a:cs typeface="Arial" panose="020B0604020202020204" pitchFamily="34" charset="0"/>
              </a:rPr>
              <a:t>hình chiếu vuông góc có hình dạng như thế nào?</a:t>
            </a:r>
          </a:p>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Chúng </a:t>
            </a:r>
            <a:r>
              <a:rPr lang="vi-VN" sz="4000" dirty="0">
                <a:latin typeface="Arial" panose="020B0604020202020204" pitchFamily="34" charset="0"/>
                <a:cs typeface="Arial" panose="020B0604020202020204" pitchFamily="34" charset="0"/>
              </a:rPr>
              <a:t>thể hiện những kích thước nào của hình lăng trụ tam giác </a:t>
            </a:r>
            <a:r>
              <a:rPr lang="vi-VN" sz="4000" dirty="0" smtClean="0">
                <a:latin typeface="Arial" panose="020B0604020202020204" pitchFamily="34" charset="0"/>
                <a:cs typeface="Arial" panose="020B0604020202020204" pitchFamily="34" charset="0"/>
              </a:rPr>
              <a:t>đều</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445883" y="2941673"/>
            <a:ext cx="1088277" cy="1522745"/>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1" y="4900985"/>
            <a:ext cx="8043891" cy="4613855"/>
          </a:xfrm>
          <a:prstGeom prst="rect">
            <a:avLst/>
          </a:prstGeom>
        </p:spPr>
      </p:pic>
    </p:spTree>
    <p:extLst>
      <p:ext uri="{BB962C8B-B14F-4D97-AF65-F5344CB8AC3E}">
        <p14:creationId xmlns:p14="http://schemas.microsoft.com/office/powerpoint/2010/main" val="2830171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left)">
                                      <p:cBhvr>
                                        <p:cTn id="24" dur="500"/>
                                        <p:tgtEl>
                                          <p:spTgt spid="7">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wipe(left)">
                                      <p:cBhvr>
                                        <p:cTn id="3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16232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đa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diện</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1447800" y="1638300"/>
            <a:ext cx="16152179" cy="1107996"/>
          </a:xfrm>
          <a:prstGeom prst="rect">
            <a:avLst/>
          </a:prstGeom>
        </p:spPr>
        <p:txBody>
          <a:bodyPr wrap="none">
            <a:spAutoFit/>
          </a:bodyPr>
          <a:lstStyle/>
          <a:p>
            <a:pPr algn="just">
              <a:lnSpc>
                <a:spcPct val="150000"/>
              </a:lnSpc>
              <a:spcAft>
                <a:spcPts val="800"/>
              </a:spcAft>
            </a:pPr>
            <a:r>
              <a:rPr lang="nl-NL" sz="4400" b="1" dirty="0">
                <a:solidFill>
                  <a:srgbClr val="C84B31"/>
                </a:solidFill>
                <a:latin typeface="Arial" panose="020B0604020202020204" pitchFamily="34" charset="0"/>
                <a:ea typeface="Times New Roman" panose="02020603050405020304" pitchFamily="18" charset="0"/>
                <a:cs typeface="Arial" panose="020B0604020202020204" pitchFamily="34" charset="0"/>
              </a:rPr>
              <a:t>3</a:t>
            </a: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 </a:t>
            </a:r>
            <a:r>
              <a:rPr lang="nl-NL" sz="4400" b="1" dirty="0">
                <a:solidFill>
                  <a:srgbClr val="C84B31"/>
                </a:solidFill>
                <a:latin typeface="Arial" panose="020B0604020202020204" pitchFamily="34" charset="0"/>
                <a:cs typeface="Arial" panose="020B0604020202020204" pitchFamily="34" charset="0"/>
              </a:rPr>
              <a:t>Các hình chiếu vuông góc của </a:t>
            </a:r>
            <a:r>
              <a:rPr lang="nl-NL" sz="4400" b="1" dirty="0" smtClean="0">
                <a:solidFill>
                  <a:srgbClr val="C84B31"/>
                </a:solidFill>
                <a:latin typeface="Arial" panose="020B0604020202020204" pitchFamily="34" charset="0"/>
                <a:cs typeface="Arial" panose="020B0604020202020204" pitchFamily="34" charset="0"/>
              </a:rPr>
              <a:t>hình lăng trụ tam giác đều</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ight Arrow 10"/>
          <p:cNvSpPr/>
          <p:nvPr/>
        </p:nvSpPr>
        <p:spPr>
          <a:xfrm>
            <a:off x="9810474" y="5258260"/>
            <a:ext cx="685800" cy="4572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973911" y="3193549"/>
            <a:ext cx="6626068" cy="4708981"/>
          </a:xfrm>
          <a:prstGeom prst="rect">
            <a:avLst/>
          </a:prstGeom>
        </p:spPr>
        <p:txBody>
          <a:bodyPr wrap="square">
            <a:spAutoFit/>
          </a:bodyPr>
          <a:lstStyle/>
          <a:p>
            <a:pPr marL="571500" indent="-571500" algn="just">
              <a:lnSpc>
                <a:spcPct val="150000"/>
              </a:lnSpc>
              <a:buFont typeface="Wingdings" panose="05000000000000000000" pitchFamily="2" charset="2"/>
              <a:buChar char="ü"/>
            </a:pP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nhật</a:t>
            </a:r>
            <a:r>
              <a:rPr lang="en-US" sz="4000" dirty="0">
                <a:latin typeface="Arial" panose="020B0604020202020204" pitchFamily="34" charset="0"/>
                <a:cs typeface="Arial" panose="020B0604020202020204" pitchFamily="34" charset="0"/>
              </a:rPr>
              <a:t>. </a:t>
            </a:r>
            <a:endParaRPr lang="en-US" sz="40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ü"/>
            </a:pP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1" y="2829347"/>
            <a:ext cx="8469236" cy="4857826"/>
          </a:xfrm>
          <a:prstGeom prst="rect">
            <a:avLst/>
          </a:prstGeom>
        </p:spPr>
      </p:pic>
    </p:spTree>
    <p:extLst>
      <p:ext uri="{BB962C8B-B14F-4D97-AF65-F5344CB8AC3E}">
        <p14:creationId xmlns:p14="http://schemas.microsoft.com/office/powerpoint/2010/main" val="125876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7907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790700" cy="1790700"/>
            <a:chOff x="0" y="0"/>
            <a:chExt cx="1913890" cy="1913890"/>
          </a:xfrm>
          <a:solidFill>
            <a:srgbClr val="ABE3F9"/>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23" name="TextBox 22"/>
          <p:cNvSpPr txBox="1"/>
          <p:nvPr/>
        </p:nvSpPr>
        <p:spPr>
          <a:xfrm>
            <a:off x="5791200" y="495300"/>
            <a:ext cx="6705600" cy="1107996"/>
          </a:xfrm>
          <a:prstGeom prst="rect">
            <a:avLst/>
          </a:prstGeom>
          <a:noFill/>
        </p:spPr>
        <p:txBody>
          <a:bodyPr wrap="square" rtlCol="0">
            <a:spAutoFit/>
          </a:bodyPr>
          <a:lstStyle/>
          <a:p>
            <a:pPr algn="ctr"/>
            <a:r>
              <a:rPr lang="en-US" sz="6600" b="1" dirty="0" smtClean="0">
                <a:solidFill>
                  <a:srgbClr val="002060"/>
                </a:solidFill>
                <a:latin typeface="Arial" panose="020B0604020202020204" pitchFamily="34" charset="0"/>
                <a:cs typeface="Arial" panose="020B0604020202020204" pitchFamily="34" charset="0"/>
              </a:rPr>
              <a:t>KHỞI ĐỘNG</a:t>
            </a:r>
            <a:endParaRPr lang="en-US" sz="6600" b="1" dirty="0">
              <a:solidFill>
                <a:srgbClr val="002060"/>
              </a:solidFill>
              <a:latin typeface="Arial" panose="020B0604020202020204" pitchFamily="34" charset="0"/>
              <a:cs typeface="Arial" panose="020B0604020202020204" pitchFamily="34" charset="0"/>
            </a:endParaRPr>
          </a:p>
        </p:txBody>
      </p:sp>
      <p:sp>
        <p:nvSpPr>
          <p:cNvPr id="24" name="Rectangle 23"/>
          <p:cNvSpPr/>
          <p:nvPr/>
        </p:nvSpPr>
        <p:spPr>
          <a:xfrm>
            <a:off x="2750820" y="2136696"/>
            <a:ext cx="13868400" cy="2748253"/>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Hình ảnh của chiếc ghế trong Hình 2.1 sẽ như thế nào khi nhìn theo hai hướng khác nhau a và b? Hãy vẽ phác thảo hình ảnh thu được từ mỗi hướng nhìn đó. </a:t>
            </a:r>
            <a:endParaRPr lang="en-US" sz="4000" dirty="0">
              <a:latin typeface="Arial" panose="020B0604020202020204" pitchFamily="34" charset="0"/>
              <a:cs typeface="Arial" panose="020B0604020202020204" pitchFamily="34" charset="0"/>
            </a:endParaRPr>
          </a:p>
        </p:txBody>
      </p:sp>
      <p:grpSp>
        <p:nvGrpSpPr>
          <p:cNvPr id="25" name="Group 4"/>
          <p:cNvGrpSpPr/>
          <p:nvPr/>
        </p:nvGrpSpPr>
        <p:grpSpPr>
          <a:xfrm>
            <a:off x="16497300" y="-7342"/>
            <a:ext cx="1790700" cy="1790700"/>
            <a:chOff x="0" y="0"/>
            <a:chExt cx="1913890" cy="1913890"/>
          </a:xfrm>
          <a:solidFill>
            <a:srgbClr val="ABE3F9"/>
          </a:solidFill>
        </p:grpSpPr>
        <p:sp>
          <p:nvSpPr>
            <p:cNvPr id="26"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136696"/>
            <a:ext cx="1752600" cy="1752600"/>
          </a:xfrm>
          <a:prstGeom prst="rect">
            <a:avLst/>
          </a:prstGeom>
        </p:spPr>
      </p:pic>
      <p:grpSp>
        <p:nvGrpSpPr>
          <p:cNvPr id="30" name="Group 29"/>
          <p:cNvGrpSpPr/>
          <p:nvPr/>
        </p:nvGrpSpPr>
        <p:grpSpPr>
          <a:xfrm>
            <a:off x="1219200" y="5230945"/>
            <a:ext cx="6781800" cy="4739089"/>
            <a:chOff x="1219200" y="5230945"/>
            <a:chExt cx="6781800" cy="4739089"/>
          </a:xfrm>
        </p:grpSpPr>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b="19282"/>
            <a:stretch/>
          </p:blipFill>
          <p:spPr>
            <a:xfrm>
              <a:off x="1219200" y="5230945"/>
              <a:ext cx="6781800" cy="4131454"/>
            </a:xfrm>
            <a:prstGeom prst="rect">
              <a:avLst/>
            </a:prstGeom>
          </p:spPr>
        </p:pic>
        <p:sp>
          <p:nvSpPr>
            <p:cNvPr id="29" name="Rectangle 28"/>
            <p:cNvSpPr/>
            <p:nvPr/>
          </p:nvSpPr>
          <p:spPr>
            <a:xfrm>
              <a:off x="1376358" y="9385259"/>
              <a:ext cx="6467484" cy="584775"/>
            </a:xfrm>
            <a:prstGeom prst="rect">
              <a:avLst/>
            </a:prstGeom>
          </p:spPr>
          <p:txBody>
            <a:bodyPr wrap="square">
              <a:spAutoFit/>
            </a:bodyPr>
            <a:lstStyle/>
            <a:p>
              <a:pPr algn="ctr"/>
              <a:r>
                <a:rPr lang="vi-VN" sz="3200" i="1" dirty="0">
                  <a:solidFill>
                    <a:schemeClr val="tx2">
                      <a:lumMod val="75000"/>
                    </a:schemeClr>
                  </a:solidFill>
                  <a:latin typeface="Arial" panose="020B0604020202020204" pitchFamily="34" charset="0"/>
                  <a:cs typeface="Arial" panose="020B0604020202020204" pitchFamily="34" charset="0"/>
                </a:rPr>
                <a:t>Hình </a:t>
              </a:r>
              <a:r>
                <a:rPr lang="vi-VN" sz="3200" i="1" dirty="0" smtClean="0">
                  <a:solidFill>
                    <a:schemeClr val="tx2">
                      <a:lumMod val="75000"/>
                    </a:schemeClr>
                  </a:solidFill>
                  <a:latin typeface="Arial" panose="020B0604020202020204" pitchFamily="34" charset="0"/>
                  <a:cs typeface="Arial" panose="020B0604020202020204" pitchFamily="34" charset="0"/>
                </a:rPr>
                <a:t>2.1</a:t>
              </a:r>
              <a:r>
                <a:rPr lang="en-US" sz="3200" i="1" dirty="0" smtClean="0">
                  <a:solidFill>
                    <a:schemeClr val="tx2">
                      <a:lumMod val="75000"/>
                    </a:schemeClr>
                  </a:solidFill>
                  <a:latin typeface="Arial" panose="020B0604020202020204" pitchFamily="34" charset="0"/>
                  <a:cs typeface="Arial" panose="020B0604020202020204" pitchFamily="34" charset="0"/>
                </a:rPr>
                <a:t>. </a:t>
              </a:r>
              <a:r>
                <a:rPr lang="en-US" sz="3200" i="1" dirty="0" err="1" smtClean="0">
                  <a:solidFill>
                    <a:schemeClr val="tx2">
                      <a:lumMod val="75000"/>
                    </a:schemeClr>
                  </a:solidFill>
                  <a:latin typeface="Arial" panose="020B0604020202020204" pitchFamily="34" charset="0"/>
                  <a:cs typeface="Arial" panose="020B0604020202020204" pitchFamily="34" charset="0"/>
                </a:rPr>
                <a:t>Hai</a:t>
              </a:r>
              <a:r>
                <a:rPr lang="en-US" sz="3200" i="1" dirty="0" smtClean="0">
                  <a:solidFill>
                    <a:schemeClr val="tx2">
                      <a:lumMod val="75000"/>
                    </a:schemeClr>
                  </a:solidFill>
                  <a:latin typeface="Arial" panose="020B0604020202020204" pitchFamily="34" charset="0"/>
                  <a:cs typeface="Arial" panose="020B0604020202020204" pitchFamily="34" charset="0"/>
                </a:rPr>
                <a:t> </a:t>
              </a:r>
              <a:r>
                <a:rPr lang="en-US" sz="3200" i="1" dirty="0" err="1" smtClean="0">
                  <a:solidFill>
                    <a:schemeClr val="tx2">
                      <a:lumMod val="75000"/>
                    </a:schemeClr>
                  </a:solidFill>
                  <a:latin typeface="Arial" panose="020B0604020202020204" pitchFamily="34" charset="0"/>
                  <a:cs typeface="Arial" panose="020B0604020202020204" pitchFamily="34" charset="0"/>
                </a:rPr>
                <a:t>hướng</a:t>
              </a:r>
              <a:r>
                <a:rPr lang="en-US" sz="3200" i="1" dirty="0" smtClean="0">
                  <a:solidFill>
                    <a:schemeClr val="tx2">
                      <a:lumMod val="75000"/>
                    </a:schemeClr>
                  </a:solidFill>
                  <a:latin typeface="Arial" panose="020B0604020202020204" pitchFamily="34" charset="0"/>
                  <a:cs typeface="Arial" panose="020B0604020202020204" pitchFamily="34" charset="0"/>
                </a:rPr>
                <a:t> </a:t>
              </a:r>
              <a:r>
                <a:rPr lang="en-US" sz="3200" i="1" dirty="0" err="1" smtClean="0">
                  <a:solidFill>
                    <a:schemeClr val="tx2">
                      <a:lumMod val="75000"/>
                    </a:schemeClr>
                  </a:solidFill>
                  <a:latin typeface="Arial" panose="020B0604020202020204" pitchFamily="34" charset="0"/>
                  <a:cs typeface="Arial" panose="020B0604020202020204" pitchFamily="34" charset="0"/>
                </a:rPr>
                <a:t>quan</a:t>
              </a:r>
              <a:r>
                <a:rPr lang="en-US" sz="3200" i="1" dirty="0" smtClean="0">
                  <a:solidFill>
                    <a:schemeClr val="tx2">
                      <a:lumMod val="75000"/>
                    </a:schemeClr>
                  </a:solidFill>
                  <a:latin typeface="Arial" panose="020B0604020202020204" pitchFamily="34" charset="0"/>
                  <a:cs typeface="Arial" panose="020B0604020202020204" pitchFamily="34" charset="0"/>
                </a:rPr>
                <a:t> </a:t>
              </a:r>
              <a:r>
                <a:rPr lang="en-US" sz="3200" i="1" dirty="0" err="1" smtClean="0">
                  <a:solidFill>
                    <a:schemeClr val="tx2">
                      <a:lumMod val="75000"/>
                    </a:schemeClr>
                  </a:solidFill>
                  <a:latin typeface="Arial" panose="020B0604020202020204" pitchFamily="34" charset="0"/>
                  <a:cs typeface="Arial" panose="020B0604020202020204" pitchFamily="34" charset="0"/>
                </a:rPr>
                <a:t>sát</a:t>
              </a:r>
              <a:r>
                <a:rPr lang="vi-VN" sz="3200" i="1" dirty="0" smtClean="0">
                  <a:solidFill>
                    <a:schemeClr val="tx2">
                      <a:lumMod val="75000"/>
                    </a:schemeClr>
                  </a:solidFill>
                  <a:latin typeface="Arial" panose="020B0604020202020204" pitchFamily="34" charset="0"/>
                  <a:cs typeface="Arial" panose="020B0604020202020204" pitchFamily="34" charset="0"/>
                </a:rPr>
                <a:t> </a:t>
              </a:r>
              <a:endParaRPr lang="en-US" sz="1400" dirty="0">
                <a:solidFill>
                  <a:schemeClr val="tx2">
                    <a:lumMod val="75000"/>
                  </a:schemeClr>
                </a:solidFill>
                <a:latin typeface="Arial" panose="020B0604020202020204" pitchFamily="34" charset="0"/>
                <a:cs typeface="Arial" panose="020B0604020202020204" pitchFamily="34" charset="0"/>
              </a:endParaRPr>
            </a:p>
          </p:txBody>
        </p:sp>
      </p:grpSp>
      <p:sp>
        <p:nvSpPr>
          <p:cNvPr id="31" name="Right Arrow 30"/>
          <p:cNvSpPr/>
          <p:nvPr/>
        </p:nvSpPr>
        <p:spPr>
          <a:xfrm>
            <a:off x="8492490" y="6877572"/>
            <a:ext cx="1303020" cy="8382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9296399" y="5172561"/>
            <a:ext cx="8275022" cy="4814875"/>
            <a:chOff x="9296399" y="5172561"/>
            <a:chExt cx="8275022" cy="4814875"/>
          </a:xfrm>
        </p:grpSpPr>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b="11342"/>
            <a:stretch/>
          </p:blipFill>
          <p:spPr>
            <a:xfrm>
              <a:off x="10035316" y="5172561"/>
              <a:ext cx="6797189" cy="4075121"/>
            </a:xfrm>
            <a:prstGeom prst="rect">
              <a:avLst/>
            </a:prstGeom>
          </p:spPr>
        </p:pic>
        <p:sp>
          <p:nvSpPr>
            <p:cNvPr id="33" name="Rectangle 32"/>
            <p:cNvSpPr/>
            <p:nvPr/>
          </p:nvSpPr>
          <p:spPr>
            <a:xfrm>
              <a:off x="9296399" y="9247682"/>
              <a:ext cx="8275022" cy="739754"/>
            </a:xfrm>
            <a:prstGeom prst="rect">
              <a:avLst/>
            </a:prstGeom>
          </p:spPr>
          <p:txBody>
            <a:bodyPr wrap="none">
              <a:spAutoFit/>
            </a:bodyPr>
            <a:lstStyle/>
            <a:p>
              <a:pPr algn="ctr">
                <a:lnSpc>
                  <a:spcPct val="150000"/>
                </a:lnSpc>
                <a:spcAft>
                  <a:spcPts val="0"/>
                </a:spcAft>
              </a:pPr>
              <a:r>
                <a:rPr lang="nl-NL" sz="3200" i="1" dirty="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Hình ảnh chiếc ghế theo hai hướng quan sát</a:t>
              </a:r>
              <a:endParaRPr lang="en-US" sz="3200" dirty="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p:tgtEl>
                                          <p:spTgt spid="31"/>
                                        </p:tgtEl>
                                        <p:attrNameLst>
                                          <p:attrName>ppt_x</p:attrName>
                                        </p:attrNameLst>
                                      </p:cBhvr>
                                      <p:tavLst>
                                        <p:tav tm="0">
                                          <p:val>
                                            <p:strVal val="#ppt_x-#ppt_w*1.125000"/>
                                          </p:val>
                                        </p:tav>
                                        <p:tav tm="100000">
                                          <p:val>
                                            <p:strVal val="#ppt_x"/>
                                          </p:val>
                                        </p:tav>
                                      </p:tavLst>
                                    </p:anim>
                                    <p:animEffect transition="in" filter="wipe(right)">
                                      <p:cBhvr>
                                        <p:cTn id="23" dur="500"/>
                                        <p:tgtEl>
                                          <p:spTgt spid="31"/>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16232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đa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diện</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1447800" y="1638300"/>
            <a:ext cx="16152179" cy="1107996"/>
          </a:xfrm>
          <a:prstGeom prst="rect">
            <a:avLst/>
          </a:prstGeom>
        </p:spPr>
        <p:txBody>
          <a:bodyPr wrap="none">
            <a:spAutoFit/>
          </a:bodyPr>
          <a:lstStyle/>
          <a:p>
            <a:pPr algn="just">
              <a:lnSpc>
                <a:spcPct val="150000"/>
              </a:lnSpc>
              <a:spcAft>
                <a:spcPts val="800"/>
              </a:spcAft>
            </a:pPr>
            <a:r>
              <a:rPr lang="nl-NL" sz="4400" b="1" dirty="0">
                <a:solidFill>
                  <a:srgbClr val="C84B31"/>
                </a:solidFill>
                <a:latin typeface="Arial" panose="020B0604020202020204" pitchFamily="34" charset="0"/>
                <a:ea typeface="Times New Roman" panose="02020603050405020304" pitchFamily="18" charset="0"/>
                <a:cs typeface="Arial" panose="020B0604020202020204" pitchFamily="34" charset="0"/>
              </a:rPr>
              <a:t>3</a:t>
            </a: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 </a:t>
            </a:r>
            <a:r>
              <a:rPr lang="nl-NL" sz="4400" b="1" dirty="0">
                <a:solidFill>
                  <a:srgbClr val="C84B31"/>
                </a:solidFill>
                <a:latin typeface="Arial" panose="020B0604020202020204" pitchFamily="34" charset="0"/>
                <a:cs typeface="Arial" panose="020B0604020202020204" pitchFamily="34" charset="0"/>
              </a:rPr>
              <a:t>Các hình chiếu vuông góc của </a:t>
            </a:r>
            <a:r>
              <a:rPr lang="nl-NL" sz="4400" b="1" dirty="0" smtClean="0">
                <a:solidFill>
                  <a:srgbClr val="C84B31"/>
                </a:solidFill>
                <a:latin typeface="Arial" panose="020B0604020202020204" pitchFamily="34" charset="0"/>
                <a:cs typeface="Arial" panose="020B0604020202020204" pitchFamily="34" charset="0"/>
              </a:rPr>
              <a:t>hình lăng trụ tam giác đều</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1" y="2829347"/>
            <a:ext cx="8469236" cy="4857826"/>
          </a:xfrm>
          <a:prstGeom prst="rect">
            <a:avLst/>
          </a:prstGeom>
        </p:spPr>
      </p:pic>
      <p:sp>
        <p:nvSpPr>
          <p:cNvPr id="7" name="Rectangle 6"/>
          <p:cNvSpPr/>
          <p:nvPr/>
        </p:nvSpPr>
        <p:spPr>
          <a:xfrm>
            <a:off x="9446261" y="2829347"/>
            <a:ext cx="8153718" cy="5078313"/>
          </a:xfrm>
          <a:prstGeom prst="rect">
            <a:avLst/>
          </a:prstGeom>
        </p:spPr>
        <p:txBody>
          <a:bodyPr wrap="square">
            <a:spAutoFit/>
          </a:bodyPr>
          <a:lstStyle/>
          <a:p>
            <a:pPr marL="571500" indent="-571500" algn="just">
              <a:lnSpc>
                <a:spcPct val="150000"/>
              </a:lnSpc>
              <a:buFont typeface="Wingdings" panose="05000000000000000000" pitchFamily="2" charset="2"/>
              <a:buChar char="ü"/>
            </a:pPr>
            <a:r>
              <a:rPr lang="vi-VN" sz="3600" dirty="0">
                <a:latin typeface="Arial" panose="020B0604020202020204" pitchFamily="34" charset="0"/>
                <a:cs typeface="Arial" panose="020B0604020202020204" pitchFamily="34" charset="0"/>
              </a:rPr>
              <a:t>Hình chiếu đứng thể hiện kích thước cạnh đáy (a) và chiều cao hình lăng trụ đều (h).</a:t>
            </a:r>
          </a:p>
          <a:p>
            <a:pPr marL="571500" indent="-571500" algn="just">
              <a:lnSpc>
                <a:spcPct val="150000"/>
              </a:lnSpc>
              <a:buFont typeface="Wingdings" panose="05000000000000000000" pitchFamily="2" charset="2"/>
              <a:buChar char="ü"/>
            </a:pPr>
            <a:r>
              <a:rPr lang="vi-VN" sz="3600" dirty="0" smtClean="0">
                <a:latin typeface="Arial" panose="020B0604020202020204" pitchFamily="34" charset="0"/>
                <a:cs typeface="Arial" panose="020B0604020202020204" pitchFamily="34" charset="0"/>
              </a:rPr>
              <a:t>Hình </a:t>
            </a:r>
            <a:r>
              <a:rPr lang="vi-VN" sz="3600" dirty="0">
                <a:latin typeface="Arial" panose="020B0604020202020204" pitchFamily="34" charset="0"/>
                <a:cs typeface="Arial" panose="020B0604020202020204" pitchFamily="34" charset="0"/>
              </a:rPr>
              <a:t>chiếu bằng thể hiện kích thước chiều dài cạnh đáy (a) và chiều dài của đường cao của đáy (b).</a:t>
            </a:r>
          </a:p>
        </p:txBody>
      </p:sp>
      <p:sp>
        <p:nvSpPr>
          <p:cNvPr id="10" name="Rectangle 9"/>
          <p:cNvSpPr/>
          <p:nvPr/>
        </p:nvSpPr>
        <p:spPr>
          <a:xfrm>
            <a:off x="1447800" y="8001057"/>
            <a:ext cx="12877800" cy="1651671"/>
          </a:xfrm>
          <a:prstGeom prst="rect">
            <a:avLst/>
          </a:prstGeom>
        </p:spPr>
        <p:txBody>
          <a:bodyPr wrap="square">
            <a:spAutoFit/>
          </a:bodyPr>
          <a:lstStyle/>
          <a:p>
            <a:pPr marL="571500" indent="-571500" algn="just">
              <a:lnSpc>
                <a:spcPct val="150000"/>
              </a:lnSpc>
              <a:buFont typeface="Wingdings" panose="05000000000000000000" pitchFamily="2" charset="2"/>
              <a:buChar char="ü"/>
            </a:pPr>
            <a:r>
              <a:rPr lang="vi-VN" sz="3600" dirty="0">
                <a:latin typeface="Arial" panose="020B0604020202020204" pitchFamily="34" charset="0"/>
                <a:cs typeface="Arial" panose="020B0604020202020204" pitchFamily="34" charset="0"/>
              </a:rPr>
              <a:t>Hình chiếu cạnh thể hiện kích thước chiều dài đường cao tam giác đều ở đáy (b) và chiều cao hình lăng trụ đều (h).</a:t>
            </a:r>
            <a:endParaRPr lang="en-US" sz="36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8922" t="25000" r="28922" b="15196"/>
          <a:stretch/>
        </p:blipFill>
        <p:spPr>
          <a:xfrm>
            <a:off x="15997558" y="7990711"/>
            <a:ext cx="1602421" cy="2273202"/>
          </a:xfrm>
          <a:prstGeom prst="rect">
            <a:avLst/>
          </a:prstGeom>
        </p:spPr>
      </p:pic>
    </p:spTree>
    <p:extLst>
      <p:ext uri="{BB962C8B-B14F-4D97-AF65-F5344CB8AC3E}">
        <p14:creationId xmlns:p14="http://schemas.microsoft.com/office/powerpoint/2010/main" val="194761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anim calcmode="lin" valueType="num">
                                      <p:cBhvr>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16232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đa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diện</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1632167" y="1638300"/>
            <a:ext cx="15023665" cy="1107996"/>
          </a:xfrm>
          <a:prstGeom prst="rect">
            <a:avLst/>
          </a:prstGeom>
        </p:spPr>
        <p:txBody>
          <a:bodyPr wrap="none">
            <a:spAutoFit/>
          </a:bodyPr>
          <a:lstStyle/>
          <a:p>
            <a:pPr algn="just">
              <a:lnSpc>
                <a:spcPct val="150000"/>
              </a:lnSpc>
              <a:spcAft>
                <a:spcPts val="800"/>
              </a:spcAft>
            </a:pP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4. </a:t>
            </a:r>
            <a:r>
              <a:rPr lang="nl-NL" sz="4400" b="1" dirty="0">
                <a:solidFill>
                  <a:srgbClr val="C84B31"/>
                </a:solidFill>
                <a:latin typeface="Arial" panose="020B0604020202020204" pitchFamily="34" charset="0"/>
                <a:cs typeface="Arial" panose="020B0604020202020204" pitchFamily="34" charset="0"/>
              </a:rPr>
              <a:t>Các hình chiếu vuông góc của </a:t>
            </a:r>
            <a:r>
              <a:rPr lang="nl-NL" sz="4400" b="1" dirty="0" smtClean="0">
                <a:solidFill>
                  <a:srgbClr val="C84B31"/>
                </a:solidFill>
                <a:latin typeface="Arial" panose="020B0604020202020204" pitchFamily="34" charset="0"/>
                <a:cs typeface="Arial" panose="020B0604020202020204" pitchFamily="34" charset="0"/>
              </a:rPr>
              <a:t>hình chóp tứ giác đều</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1632167" y="2829347"/>
            <a:ext cx="15350273" cy="1824923"/>
          </a:xfrm>
          <a:prstGeom prst="rect">
            <a:avLst/>
          </a:prstGeom>
        </p:spPr>
        <p:txBody>
          <a:bodyPr wrap="square">
            <a:spAutoFit/>
          </a:bodyPr>
          <a:lstStyle/>
          <a:p>
            <a:pPr algn="just">
              <a:lnSpc>
                <a:spcPct val="150000"/>
              </a:lnSpc>
            </a:pPr>
            <a:r>
              <a:rPr lang="en-US" sz="4000" i="1" dirty="0">
                <a:latin typeface="Arial" panose="020B0604020202020204" pitchFamily="34" charset="0"/>
                <a:cs typeface="Arial" panose="020B0604020202020204" pitchFamily="34" charset="0"/>
              </a:rPr>
              <a:t>Đ</a:t>
            </a:r>
            <a:r>
              <a:rPr lang="vi-VN" sz="4000" i="1" dirty="0" smtClean="0">
                <a:latin typeface="Arial" panose="020B0604020202020204" pitchFamily="34" charset="0"/>
                <a:cs typeface="Arial" panose="020B0604020202020204" pitchFamily="34" charset="0"/>
              </a:rPr>
              <a:t>ọc </a:t>
            </a:r>
            <a:r>
              <a:rPr lang="vi-VN" sz="4000" i="1" dirty="0">
                <a:latin typeface="Arial" panose="020B0604020202020204" pitchFamily="34" charset="0"/>
                <a:cs typeface="Arial" panose="020B0604020202020204" pitchFamily="34" charset="0"/>
              </a:rPr>
              <a:t>nội dung mục II.4 SGK trang 14, thảo luận nhóm đôi để trả lời câu hỏi trong mục </a:t>
            </a:r>
            <a:r>
              <a:rPr lang="vi-VN" sz="4000" b="1" i="1" dirty="0">
                <a:latin typeface="Arial" panose="020B0604020202020204" pitchFamily="34" charset="0"/>
                <a:cs typeface="Arial" panose="020B0604020202020204" pitchFamily="34" charset="0"/>
              </a:rPr>
              <a:t>Khám phá</a:t>
            </a:r>
            <a:r>
              <a:rPr lang="vi-VN" sz="4000" i="1" dirty="0">
                <a:latin typeface="Arial" panose="020B0604020202020204" pitchFamily="34" charset="0"/>
                <a:cs typeface="Arial" panose="020B0604020202020204" pitchFamily="34" charset="0"/>
              </a:rPr>
              <a:t>: </a:t>
            </a:r>
            <a:endParaRPr lang="en-US" sz="4000" i="1" dirty="0" smtClean="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474731" y="2829347"/>
            <a:ext cx="1088277" cy="1522745"/>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9881" y="4964551"/>
            <a:ext cx="8387345" cy="4448349"/>
          </a:xfrm>
          <a:prstGeom prst="rect">
            <a:avLst/>
          </a:prstGeom>
        </p:spPr>
      </p:pic>
      <p:grpSp>
        <p:nvGrpSpPr>
          <p:cNvPr id="19" name="Group 18"/>
          <p:cNvGrpSpPr/>
          <p:nvPr/>
        </p:nvGrpSpPr>
        <p:grpSpPr>
          <a:xfrm>
            <a:off x="1230103" y="5222266"/>
            <a:ext cx="8077200" cy="4317294"/>
            <a:chOff x="1241008" y="5143500"/>
            <a:chExt cx="8077200" cy="4317294"/>
          </a:xfrm>
        </p:grpSpPr>
        <p:grpSp>
          <p:nvGrpSpPr>
            <p:cNvPr id="17" name="Group 11"/>
            <p:cNvGrpSpPr/>
            <p:nvPr/>
          </p:nvGrpSpPr>
          <p:grpSpPr>
            <a:xfrm>
              <a:off x="1241008" y="5143500"/>
              <a:ext cx="8077200" cy="4317294"/>
              <a:chOff x="1" y="0"/>
              <a:chExt cx="5972637" cy="2112010"/>
            </a:xfrm>
            <a:solidFill>
              <a:schemeClr val="accent3">
                <a:lumMod val="40000"/>
                <a:lumOff val="60000"/>
              </a:schemeClr>
            </a:solidFill>
          </p:grpSpPr>
          <p:sp>
            <p:nvSpPr>
              <p:cNvPr id="18" name="Freeform 12"/>
              <p:cNvSpPr/>
              <p:nvPr/>
            </p:nvSpPr>
            <p:spPr>
              <a:xfrm>
                <a:off x="1" y="0"/>
                <a:ext cx="5972637"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11" name="Rectangle 10"/>
            <p:cNvSpPr/>
            <p:nvPr/>
          </p:nvSpPr>
          <p:spPr>
            <a:xfrm>
              <a:off x="1552849" y="5295899"/>
              <a:ext cx="6622358" cy="3785652"/>
            </a:xfrm>
            <a:prstGeom prst="rect">
              <a:avLst/>
            </a:prstGeom>
          </p:spPr>
          <p:txBody>
            <a:bodyPr wrap="square">
              <a:spAutoFit/>
            </a:bodyPr>
            <a:lstStyle/>
            <a:p>
              <a:pPr lvl="0" algn="just">
                <a:lnSpc>
                  <a:spcPct val="150000"/>
                </a:lnSpc>
              </a:pPr>
              <a:r>
                <a:rPr lang="vi-VN" sz="4000" dirty="0">
                  <a:solidFill>
                    <a:prstClr val="black"/>
                  </a:solidFill>
                  <a:cs typeface="Arial" panose="020B0604020202020204" pitchFamily="34" charset="0"/>
                </a:rPr>
                <a:t>Quan sát Hình 2.9 và cho biết kích thước xác định và đặc điểm hình chiếu của khối hình chóp tứ giác đều.</a:t>
              </a:r>
              <a:endParaRPr lang="en-US" sz="400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95407224"/>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500"/>
                            </p:stCondLst>
                            <p:childTnLst>
                              <p:par>
                                <p:cTn id="20" presetID="47"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16232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đa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diện</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1632167" y="1638300"/>
            <a:ext cx="15023665" cy="1107996"/>
          </a:xfrm>
          <a:prstGeom prst="rect">
            <a:avLst/>
          </a:prstGeom>
        </p:spPr>
        <p:txBody>
          <a:bodyPr wrap="none">
            <a:spAutoFit/>
          </a:bodyPr>
          <a:lstStyle/>
          <a:p>
            <a:pPr algn="just">
              <a:lnSpc>
                <a:spcPct val="150000"/>
              </a:lnSpc>
              <a:spcAft>
                <a:spcPts val="800"/>
              </a:spcAft>
            </a:pP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4. </a:t>
            </a:r>
            <a:r>
              <a:rPr lang="nl-NL" sz="4400" b="1" dirty="0">
                <a:solidFill>
                  <a:srgbClr val="C84B31"/>
                </a:solidFill>
                <a:latin typeface="Arial" panose="020B0604020202020204" pitchFamily="34" charset="0"/>
                <a:cs typeface="Arial" panose="020B0604020202020204" pitchFamily="34" charset="0"/>
              </a:rPr>
              <a:t>Các hình chiếu vuông góc của </a:t>
            </a:r>
            <a:r>
              <a:rPr lang="nl-NL" sz="4400" b="1" dirty="0" smtClean="0">
                <a:solidFill>
                  <a:srgbClr val="C84B31"/>
                </a:solidFill>
                <a:latin typeface="Arial" panose="020B0604020202020204" pitchFamily="34" charset="0"/>
                <a:cs typeface="Arial" panose="020B0604020202020204" pitchFamily="34" charset="0"/>
              </a:rPr>
              <a:t>hình chóp tứ giác đều</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1" y="3619500"/>
            <a:ext cx="9626212" cy="5105400"/>
          </a:xfrm>
          <a:prstGeom prst="rect">
            <a:avLst/>
          </a:prstGeom>
        </p:spPr>
      </p:pic>
      <p:sp>
        <p:nvSpPr>
          <p:cNvPr id="7" name="Rectangle 6"/>
          <p:cNvSpPr/>
          <p:nvPr/>
        </p:nvSpPr>
        <p:spPr>
          <a:xfrm>
            <a:off x="10744200" y="3276600"/>
            <a:ext cx="6858000" cy="5632311"/>
          </a:xfrm>
          <a:prstGeom prst="rect">
            <a:avLst/>
          </a:prstGeom>
        </p:spPr>
        <p:txBody>
          <a:bodyPr wrap="square">
            <a:spAutoFit/>
          </a:bodyPr>
          <a:lstStyle/>
          <a:p>
            <a:pPr marL="571500" indent="-571500" algn="just">
              <a:lnSpc>
                <a:spcPct val="150000"/>
              </a:lnSpc>
              <a:buFont typeface="Wingdings" panose="05000000000000000000" pitchFamily="2" charset="2"/>
              <a:buChar char="ü"/>
            </a:pPr>
            <a:r>
              <a:rPr lang="vi-VN" sz="4000" dirty="0">
                <a:latin typeface="Arial" panose="020B0604020202020204" pitchFamily="34" charset="0"/>
                <a:cs typeface="Arial" panose="020B0604020202020204" pitchFamily="34" charset="0"/>
              </a:rPr>
              <a:t>Hình chiếu đứng và hình chiếu cạnh có dạng tam giác </a:t>
            </a:r>
            <a:r>
              <a:rPr lang="vi-VN" sz="4000" dirty="0" smtClean="0">
                <a:latin typeface="Arial" panose="020B0604020202020204" pitchFamily="34" charset="0"/>
                <a:cs typeface="Arial" panose="020B0604020202020204" pitchFamily="34" charset="0"/>
              </a:rPr>
              <a:t>cân.</a:t>
            </a:r>
            <a:endParaRPr lang="en-US" sz="40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ü"/>
            </a:pPr>
            <a:r>
              <a:rPr lang="vi-VN" sz="4000" dirty="0" smtClean="0">
                <a:latin typeface="Arial" panose="020B0604020202020204" pitchFamily="34" charset="0"/>
                <a:cs typeface="Arial" panose="020B0604020202020204" pitchFamily="34" charset="0"/>
              </a:rPr>
              <a:t>Hình </a:t>
            </a:r>
            <a:r>
              <a:rPr lang="vi-VN" sz="4000" dirty="0">
                <a:latin typeface="Arial" panose="020B0604020202020204" pitchFamily="34" charset="0"/>
                <a:cs typeface="Arial" panose="020B0604020202020204" pitchFamily="34" charset="0"/>
              </a:rPr>
              <a:t>chiếu bằng có dạng hình vuông, bên trong có 2 đường chéo.</a:t>
            </a:r>
          </a:p>
        </p:txBody>
      </p:sp>
    </p:spTree>
    <p:extLst>
      <p:ext uri="{BB962C8B-B14F-4D97-AF65-F5344CB8AC3E}">
        <p14:creationId xmlns:p14="http://schemas.microsoft.com/office/powerpoint/2010/main" val="367478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16232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đa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diện</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1632167" y="1638300"/>
            <a:ext cx="15023665" cy="1107996"/>
          </a:xfrm>
          <a:prstGeom prst="rect">
            <a:avLst/>
          </a:prstGeom>
        </p:spPr>
        <p:txBody>
          <a:bodyPr wrap="none">
            <a:spAutoFit/>
          </a:bodyPr>
          <a:lstStyle/>
          <a:p>
            <a:pPr algn="just">
              <a:lnSpc>
                <a:spcPct val="150000"/>
              </a:lnSpc>
              <a:spcAft>
                <a:spcPts val="800"/>
              </a:spcAft>
            </a:pP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4. </a:t>
            </a:r>
            <a:r>
              <a:rPr lang="nl-NL" sz="4400" b="1" dirty="0">
                <a:solidFill>
                  <a:srgbClr val="C84B31"/>
                </a:solidFill>
                <a:latin typeface="Arial" panose="020B0604020202020204" pitchFamily="34" charset="0"/>
                <a:cs typeface="Arial" panose="020B0604020202020204" pitchFamily="34" charset="0"/>
              </a:rPr>
              <a:t>Các hình chiếu vuông góc của </a:t>
            </a:r>
            <a:r>
              <a:rPr lang="nl-NL" sz="4400" b="1" dirty="0" smtClean="0">
                <a:solidFill>
                  <a:srgbClr val="C84B31"/>
                </a:solidFill>
                <a:latin typeface="Arial" panose="020B0604020202020204" pitchFamily="34" charset="0"/>
                <a:cs typeface="Arial" panose="020B0604020202020204" pitchFamily="34" charset="0"/>
              </a:rPr>
              <a:t>hình chóp tứ giác đều</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1" y="3619500"/>
            <a:ext cx="9626212" cy="5105400"/>
          </a:xfrm>
          <a:prstGeom prst="rect">
            <a:avLst/>
          </a:prstGeom>
        </p:spPr>
      </p:pic>
      <p:sp>
        <p:nvSpPr>
          <p:cNvPr id="6" name="Rectangle 5"/>
          <p:cNvSpPr/>
          <p:nvPr/>
        </p:nvSpPr>
        <p:spPr>
          <a:xfrm>
            <a:off x="10388214" y="2746296"/>
            <a:ext cx="7315200" cy="7478970"/>
          </a:xfrm>
          <a:prstGeom prst="rect">
            <a:avLst/>
          </a:prstGeom>
        </p:spPr>
        <p:txBody>
          <a:bodyPr wrap="square">
            <a:spAutoFit/>
          </a:bodyPr>
          <a:lstStyle/>
          <a:p>
            <a:pPr marL="742950" indent="-742950" algn="just">
              <a:lnSpc>
                <a:spcPct val="150000"/>
              </a:lnSpc>
              <a:buFont typeface="Wingdings" panose="05000000000000000000" pitchFamily="2" charset="2"/>
              <a:buChar char="ü"/>
            </a:pPr>
            <a:r>
              <a:rPr lang="vi-VN" sz="4000" dirty="0">
                <a:latin typeface="Arial" panose="020B0604020202020204" pitchFamily="34" charset="0"/>
                <a:cs typeface="Arial" panose="020B0604020202020204" pitchFamily="34" charset="0"/>
              </a:rPr>
              <a:t>Hình chiếu đứng và hình chiếu cạnh thể hiện kích thước chiều dài cạnh đáy và chiều cao của hình lăng trụ tứ giác đều.</a:t>
            </a:r>
          </a:p>
          <a:p>
            <a:pPr marL="742950" indent="-742950" algn="just">
              <a:lnSpc>
                <a:spcPct val="150000"/>
              </a:lnSpc>
              <a:buFont typeface="Wingdings" panose="05000000000000000000" pitchFamily="2" charset="2"/>
              <a:buChar char="ü"/>
            </a:pPr>
            <a:r>
              <a:rPr lang="vi-VN" sz="4000" dirty="0" smtClean="0">
                <a:latin typeface="Arial" panose="020B0604020202020204" pitchFamily="34" charset="0"/>
                <a:cs typeface="Arial" panose="020B0604020202020204" pitchFamily="34" charset="0"/>
              </a:rPr>
              <a:t>Hình </a:t>
            </a:r>
            <a:r>
              <a:rPr lang="vi-VN" sz="4000" dirty="0">
                <a:latin typeface="Arial" panose="020B0604020202020204" pitchFamily="34" charset="0"/>
                <a:cs typeface="Arial" panose="020B0604020202020204" pitchFamily="34" charset="0"/>
              </a:rPr>
              <a:t>chiếu bằng thể hiện kích thước chiều dài cạnh của hình vuông ở đáy.</a:t>
            </a:r>
          </a:p>
        </p:txBody>
      </p:sp>
    </p:spTree>
    <p:extLst>
      <p:ext uri="{BB962C8B-B14F-4D97-AF65-F5344CB8AC3E}">
        <p14:creationId xmlns:p14="http://schemas.microsoft.com/office/powerpoint/2010/main" val="276820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16232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đa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diện</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7746886" y="1769269"/>
            <a:ext cx="2850460" cy="982513"/>
          </a:xfrm>
          <a:prstGeom prst="rect">
            <a:avLst/>
          </a:prstGeom>
        </p:spPr>
        <p:txBody>
          <a:bodyPr wrap="none">
            <a:spAutoFit/>
          </a:bodyPr>
          <a:lstStyle/>
          <a:p>
            <a:pPr algn="just">
              <a:lnSpc>
                <a:spcPct val="150000"/>
              </a:lnSpc>
              <a:spcAft>
                <a:spcPts val="800"/>
              </a:spcAft>
            </a:pPr>
            <a:r>
              <a:rPr lang="en-US" sz="4400" b="1" u="sng" dirty="0" err="1" smtClean="0">
                <a:solidFill>
                  <a:srgbClr val="C84B31"/>
                </a:solidFill>
                <a:effectLst/>
                <a:latin typeface="Arial" panose="020B0604020202020204" pitchFamily="34" charset="0"/>
                <a:ea typeface="Times New Roman" panose="02020603050405020304" pitchFamily="18" charset="0"/>
                <a:cs typeface="Arial" panose="020B0604020202020204" pitchFamily="34" charset="0"/>
              </a:rPr>
              <a:t>Luyện</a:t>
            </a:r>
            <a:r>
              <a:rPr lang="en-US" sz="4400" b="1" u="sng" dirty="0" smtClean="0">
                <a:solidFill>
                  <a:srgbClr val="C84B31"/>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u="sng" dirty="0" err="1" smtClean="0">
                <a:solidFill>
                  <a:srgbClr val="C84B31"/>
                </a:solidFill>
                <a:effectLst/>
                <a:latin typeface="Arial" panose="020B0604020202020204" pitchFamily="34" charset="0"/>
                <a:ea typeface="Times New Roman" panose="02020603050405020304" pitchFamily="18" charset="0"/>
                <a:cs typeface="Arial" panose="020B0604020202020204" pitchFamily="34" charset="0"/>
              </a:rPr>
              <a:t>tập</a:t>
            </a:r>
            <a:endParaRPr lang="en-US" sz="4400" b="1" u="sng"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0896" t="21820" r="19403" b="21464"/>
          <a:stretch/>
        </p:blipFill>
        <p:spPr>
          <a:xfrm>
            <a:off x="6494589" y="1745112"/>
            <a:ext cx="1252297" cy="1189682"/>
          </a:xfrm>
          <a:prstGeom prst="rect">
            <a:avLst/>
          </a:prstGeom>
        </p:spPr>
      </p:pic>
      <p:sp>
        <p:nvSpPr>
          <p:cNvPr id="10" name="Rectangle 9"/>
          <p:cNvSpPr/>
          <p:nvPr/>
        </p:nvSpPr>
        <p:spPr>
          <a:xfrm>
            <a:off x="1582306" y="2991824"/>
            <a:ext cx="8801100" cy="4708981"/>
          </a:xfrm>
          <a:prstGeom prst="rect">
            <a:avLst/>
          </a:prstGeom>
        </p:spPr>
        <p:txBody>
          <a:bodyPr wrap="square">
            <a:spAutoFit/>
          </a:bodyPr>
          <a:lstStyle/>
          <a:p>
            <a:pPr algn="just">
              <a:lnSpc>
                <a:spcPct val="150000"/>
              </a:lnSpc>
            </a:pPr>
            <a:r>
              <a:rPr lang="vi-VN" sz="4000" i="1" dirty="0">
                <a:latin typeface="Arial" panose="020B0604020202020204" pitchFamily="34" charset="0"/>
                <a:cs typeface="Arial" panose="020B0604020202020204" pitchFamily="34" charset="0"/>
              </a:rPr>
              <a:t>Quan sát các vật thể trên Hình 2.10 và cho biết: </a:t>
            </a:r>
            <a:endParaRPr lang="en-US" sz="4000" i="1" dirty="0" smtClean="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Mỗi </a:t>
            </a:r>
            <a:r>
              <a:rPr lang="vi-VN" sz="4000" dirty="0">
                <a:latin typeface="Arial" panose="020B0604020202020204" pitchFamily="34" charset="0"/>
                <a:cs typeface="Arial" panose="020B0604020202020204" pitchFamily="34" charset="0"/>
              </a:rPr>
              <a:t>vật thể được ghép lại bởi những khối đa diện nào? Tìm các hình chiếu của chúng trên Hình 2.11.</a:t>
            </a:r>
            <a:endParaRPr lang="en-US" sz="40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3162300"/>
            <a:ext cx="6553200" cy="6870930"/>
          </a:xfrm>
          <a:prstGeom prst="rect">
            <a:avLst/>
          </a:prstGeom>
        </p:spPr>
      </p:pic>
      <p:pic>
        <p:nvPicPr>
          <p:cNvPr id="16" name="Picture 15"/>
          <p:cNvPicPr>
            <a:picLocks noChangeAspect="1"/>
          </p:cNvPicPr>
          <p:nvPr/>
        </p:nvPicPr>
        <p:blipFill>
          <a:blip r:embed="rId4"/>
          <a:stretch>
            <a:fillRect/>
          </a:stretch>
        </p:blipFill>
        <p:spPr>
          <a:xfrm>
            <a:off x="3557891" y="7733677"/>
            <a:ext cx="4849929" cy="2874032"/>
          </a:xfrm>
          <a:prstGeom prst="rect">
            <a:avLst/>
          </a:prstGeom>
        </p:spPr>
      </p:pic>
    </p:spTree>
    <p:extLst>
      <p:ext uri="{BB962C8B-B14F-4D97-AF65-F5344CB8AC3E}">
        <p14:creationId xmlns:p14="http://schemas.microsoft.com/office/powerpoint/2010/main" val="349578333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16232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đa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diện</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7746886" y="1769269"/>
            <a:ext cx="2850460" cy="982513"/>
          </a:xfrm>
          <a:prstGeom prst="rect">
            <a:avLst/>
          </a:prstGeom>
        </p:spPr>
        <p:txBody>
          <a:bodyPr wrap="none">
            <a:spAutoFit/>
          </a:bodyPr>
          <a:lstStyle/>
          <a:p>
            <a:pPr algn="just">
              <a:lnSpc>
                <a:spcPct val="150000"/>
              </a:lnSpc>
              <a:spcAft>
                <a:spcPts val="800"/>
              </a:spcAft>
            </a:pPr>
            <a:r>
              <a:rPr lang="en-US" sz="4400" b="1" u="sng" dirty="0" err="1" smtClean="0">
                <a:solidFill>
                  <a:srgbClr val="C84B31"/>
                </a:solidFill>
                <a:effectLst/>
                <a:latin typeface="Arial" panose="020B0604020202020204" pitchFamily="34" charset="0"/>
                <a:ea typeface="Times New Roman" panose="02020603050405020304" pitchFamily="18" charset="0"/>
                <a:cs typeface="Arial" panose="020B0604020202020204" pitchFamily="34" charset="0"/>
              </a:rPr>
              <a:t>Luyện</a:t>
            </a:r>
            <a:r>
              <a:rPr lang="en-US" sz="4400" b="1" u="sng" dirty="0" smtClean="0">
                <a:solidFill>
                  <a:srgbClr val="C84B31"/>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u="sng" dirty="0" err="1" smtClean="0">
                <a:solidFill>
                  <a:srgbClr val="C84B31"/>
                </a:solidFill>
                <a:effectLst/>
                <a:latin typeface="Arial" panose="020B0604020202020204" pitchFamily="34" charset="0"/>
                <a:ea typeface="Times New Roman" panose="02020603050405020304" pitchFamily="18" charset="0"/>
                <a:cs typeface="Arial" panose="020B0604020202020204" pitchFamily="34" charset="0"/>
              </a:rPr>
              <a:t>tập</a:t>
            </a:r>
            <a:endParaRPr lang="en-US" sz="4400" b="1" u="sng"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0896" t="21820" r="19403" b="21464"/>
          <a:stretch/>
        </p:blipFill>
        <p:spPr>
          <a:xfrm>
            <a:off x="6494589" y="1745112"/>
            <a:ext cx="1252297" cy="118968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3162300"/>
            <a:ext cx="6553200" cy="6870930"/>
          </a:xfrm>
          <a:prstGeom prst="rect">
            <a:avLst/>
          </a:prstGeom>
        </p:spPr>
      </p:pic>
      <p:sp>
        <p:nvSpPr>
          <p:cNvPr id="6" name="Left Arrow 5"/>
          <p:cNvSpPr/>
          <p:nvPr/>
        </p:nvSpPr>
        <p:spPr>
          <a:xfrm>
            <a:off x="9525000" y="3771900"/>
            <a:ext cx="914400" cy="685800"/>
          </a:xfrm>
          <a:prstGeom prst="lef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691971" y="3159588"/>
            <a:ext cx="7403429" cy="3037702"/>
            <a:chOff x="1691971" y="3199103"/>
            <a:chExt cx="7403429" cy="3037702"/>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b="24157"/>
            <a:stretch/>
          </p:blipFill>
          <p:spPr>
            <a:xfrm>
              <a:off x="1691971" y="3199103"/>
              <a:ext cx="7403429" cy="2289687"/>
            </a:xfrm>
            <a:prstGeom prst="rect">
              <a:avLst/>
            </a:prstGeom>
          </p:spPr>
        </p:pic>
        <p:sp>
          <p:nvSpPr>
            <p:cNvPr id="15" name="TextBox 14"/>
            <p:cNvSpPr txBox="1"/>
            <p:nvPr/>
          </p:nvSpPr>
          <p:spPr>
            <a:xfrm>
              <a:off x="1988480" y="5713585"/>
              <a:ext cx="6705600" cy="523220"/>
            </a:xfrm>
            <a:prstGeom prst="rect">
              <a:avLst/>
            </a:prstGeom>
            <a:noFill/>
          </p:spPr>
          <p:txBody>
            <a:bodyPr wrap="square" rtlCol="0">
              <a:spAutoFit/>
            </a:bodyPr>
            <a:lstStyle/>
            <a:p>
              <a:pPr algn="ctr"/>
              <a:r>
                <a:rPr lang="en-US" sz="2800" i="1" dirty="0" err="1" smtClean="0">
                  <a:solidFill>
                    <a:srgbClr val="0070C0"/>
                  </a:solidFill>
                  <a:latin typeface="Arial" panose="020B0604020202020204" pitchFamily="34" charset="0"/>
                  <a:cs typeface="Arial" panose="020B0604020202020204" pitchFamily="34" charset="0"/>
                </a:rPr>
                <a:t>Phân</a:t>
              </a:r>
              <a:r>
                <a:rPr lang="en-US" sz="2800" i="1" dirty="0" smtClean="0">
                  <a:solidFill>
                    <a:srgbClr val="0070C0"/>
                  </a:solidFill>
                  <a:latin typeface="Arial" panose="020B0604020202020204" pitchFamily="34" charset="0"/>
                  <a:cs typeface="Arial" panose="020B0604020202020204" pitchFamily="34" charset="0"/>
                </a:rPr>
                <a:t> </a:t>
              </a:r>
              <a:r>
                <a:rPr lang="en-US" sz="2800" i="1" dirty="0" err="1" smtClean="0">
                  <a:solidFill>
                    <a:srgbClr val="0070C0"/>
                  </a:solidFill>
                  <a:latin typeface="Arial" panose="020B0604020202020204" pitchFamily="34" charset="0"/>
                  <a:cs typeface="Arial" panose="020B0604020202020204" pitchFamily="34" charset="0"/>
                </a:rPr>
                <a:t>tích</a:t>
              </a:r>
              <a:r>
                <a:rPr lang="en-US" sz="2800" i="1" dirty="0" smtClean="0">
                  <a:solidFill>
                    <a:srgbClr val="0070C0"/>
                  </a:solidFill>
                  <a:latin typeface="Arial" panose="020B0604020202020204" pitchFamily="34" charset="0"/>
                  <a:cs typeface="Arial" panose="020B0604020202020204" pitchFamily="34" charset="0"/>
                </a:rPr>
                <a:t> </a:t>
              </a:r>
              <a:r>
                <a:rPr lang="en-US" sz="2800" i="1" dirty="0" err="1" smtClean="0">
                  <a:solidFill>
                    <a:srgbClr val="0070C0"/>
                  </a:solidFill>
                  <a:latin typeface="Arial" panose="020B0604020202020204" pitchFamily="34" charset="0"/>
                  <a:cs typeface="Arial" panose="020B0604020202020204" pitchFamily="34" charset="0"/>
                </a:rPr>
                <a:t>vật</a:t>
              </a:r>
              <a:r>
                <a:rPr lang="en-US" sz="2800" i="1" dirty="0" smtClean="0">
                  <a:solidFill>
                    <a:srgbClr val="0070C0"/>
                  </a:solidFill>
                  <a:latin typeface="Arial" panose="020B0604020202020204" pitchFamily="34" charset="0"/>
                  <a:cs typeface="Arial" panose="020B0604020202020204" pitchFamily="34" charset="0"/>
                </a:rPr>
                <a:t> </a:t>
              </a:r>
              <a:r>
                <a:rPr lang="en-US" sz="2800" i="1" dirty="0" err="1" smtClean="0">
                  <a:solidFill>
                    <a:srgbClr val="0070C0"/>
                  </a:solidFill>
                  <a:latin typeface="Arial" panose="020B0604020202020204" pitchFamily="34" charset="0"/>
                  <a:cs typeface="Arial" panose="020B0604020202020204" pitchFamily="34" charset="0"/>
                </a:rPr>
                <a:t>thể</a:t>
              </a:r>
              <a:r>
                <a:rPr lang="en-US" sz="2800" i="1" dirty="0" smtClean="0">
                  <a:solidFill>
                    <a:srgbClr val="0070C0"/>
                  </a:solidFill>
                  <a:latin typeface="Arial" panose="020B0604020202020204" pitchFamily="34" charset="0"/>
                  <a:cs typeface="Arial" panose="020B0604020202020204" pitchFamily="34" charset="0"/>
                </a:rPr>
                <a:t> </a:t>
              </a:r>
              <a:r>
                <a:rPr lang="en-US" sz="2800" i="1" dirty="0" err="1" smtClean="0">
                  <a:solidFill>
                    <a:srgbClr val="0070C0"/>
                  </a:solidFill>
                  <a:latin typeface="Arial" panose="020B0604020202020204" pitchFamily="34" charset="0"/>
                  <a:cs typeface="Arial" panose="020B0604020202020204" pitchFamily="34" charset="0"/>
                </a:rPr>
                <a:t>thành</a:t>
              </a:r>
              <a:r>
                <a:rPr lang="en-US" sz="2800" i="1" dirty="0" smtClean="0">
                  <a:solidFill>
                    <a:srgbClr val="0070C0"/>
                  </a:solidFill>
                  <a:latin typeface="Arial" panose="020B0604020202020204" pitchFamily="34" charset="0"/>
                  <a:cs typeface="Arial" panose="020B0604020202020204" pitchFamily="34" charset="0"/>
                </a:rPr>
                <a:t> </a:t>
              </a:r>
              <a:r>
                <a:rPr lang="en-US" sz="2800" i="1" dirty="0" err="1" smtClean="0">
                  <a:solidFill>
                    <a:srgbClr val="0070C0"/>
                  </a:solidFill>
                  <a:latin typeface="Arial" panose="020B0604020202020204" pitchFamily="34" charset="0"/>
                  <a:cs typeface="Arial" panose="020B0604020202020204" pitchFamily="34" charset="0"/>
                </a:rPr>
                <a:t>các</a:t>
              </a:r>
              <a:r>
                <a:rPr lang="en-US" sz="2800" i="1" dirty="0" smtClean="0">
                  <a:solidFill>
                    <a:srgbClr val="0070C0"/>
                  </a:solidFill>
                  <a:latin typeface="Arial" panose="020B0604020202020204" pitchFamily="34" charset="0"/>
                  <a:cs typeface="Arial" panose="020B0604020202020204" pitchFamily="34" charset="0"/>
                </a:rPr>
                <a:t> </a:t>
              </a:r>
              <a:r>
                <a:rPr lang="en-US" sz="2800" i="1" dirty="0" err="1" smtClean="0">
                  <a:solidFill>
                    <a:srgbClr val="0070C0"/>
                  </a:solidFill>
                  <a:latin typeface="Arial" panose="020B0604020202020204" pitchFamily="34" charset="0"/>
                  <a:cs typeface="Arial" panose="020B0604020202020204" pitchFamily="34" charset="0"/>
                </a:rPr>
                <a:t>khối</a:t>
              </a:r>
              <a:r>
                <a:rPr lang="en-US" sz="2800" i="1" dirty="0" smtClean="0">
                  <a:solidFill>
                    <a:srgbClr val="0070C0"/>
                  </a:solidFill>
                  <a:latin typeface="Arial" panose="020B0604020202020204" pitchFamily="34" charset="0"/>
                  <a:cs typeface="Arial" panose="020B0604020202020204" pitchFamily="34" charset="0"/>
                </a:rPr>
                <a:t> </a:t>
              </a:r>
              <a:r>
                <a:rPr lang="en-US" sz="2800" i="1" dirty="0" err="1" smtClean="0">
                  <a:solidFill>
                    <a:srgbClr val="0070C0"/>
                  </a:solidFill>
                  <a:latin typeface="Arial" panose="020B0604020202020204" pitchFamily="34" charset="0"/>
                  <a:cs typeface="Arial" panose="020B0604020202020204" pitchFamily="34" charset="0"/>
                </a:rPr>
                <a:t>cơ</a:t>
              </a:r>
              <a:r>
                <a:rPr lang="en-US" sz="2800" i="1" dirty="0" smtClean="0">
                  <a:solidFill>
                    <a:srgbClr val="0070C0"/>
                  </a:solidFill>
                  <a:latin typeface="Arial" panose="020B0604020202020204" pitchFamily="34" charset="0"/>
                  <a:cs typeface="Arial" panose="020B0604020202020204" pitchFamily="34" charset="0"/>
                </a:rPr>
                <a:t> </a:t>
              </a:r>
              <a:r>
                <a:rPr lang="en-US" sz="2800" i="1" dirty="0" err="1" smtClean="0">
                  <a:solidFill>
                    <a:srgbClr val="0070C0"/>
                  </a:solidFill>
                  <a:latin typeface="Arial" panose="020B0604020202020204" pitchFamily="34" charset="0"/>
                  <a:cs typeface="Arial" panose="020B0604020202020204" pitchFamily="34" charset="0"/>
                </a:rPr>
                <a:t>bản</a:t>
              </a:r>
              <a:endParaRPr lang="en-US" sz="2800" i="1" dirty="0">
                <a:solidFill>
                  <a:srgbClr val="0070C0"/>
                </a:solidFill>
                <a:latin typeface="Arial" panose="020B0604020202020204" pitchFamily="34" charset="0"/>
                <a:cs typeface="Arial" panose="020B0604020202020204" pitchFamily="34" charset="0"/>
              </a:endParaRPr>
            </a:p>
          </p:txBody>
        </p:sp>
      </p:grpSp>
      <p:sp>
        <p:nvSpPr>
          <p:cNvPr id="20" name="Rectangle 19"/>
          <p:cNvSpPr/>
          <p:nvPr/>
        </p:nvSpPr>
        <p:spPr>
          <a:xfrm>
            <a:off x="819149" y="6376658"/>
            <a:ext cx="10004370" cy="3693319"/>
          </a:xfrm>
          <a:prstGeom prst="rect">
            <a:avLst/>
          </a:prstGeom>
        </p:spPr>
        <p:txBody>
          <a:bodyPr wrap="square">
            <a:spAutoFit/>
          </a:bodyPr>
          <a:lstStyle/>
          <a:p>
            <a:pPr marL="571500" indent="-571500" algn="just">
              <a:lnSpc>
                <a:spcPct val="130000"/>
              </a:lnSpc>
              <a:buFont typeface="Wingdings" panose="05000000000000000000" pitchFamily="2" charset="2"/>
              <a:buChar char="ü"/>
            </a:pPr>
            <a:r>
              <a:rPr lang="vi-VN" sz="3600" dirty="0" smtClean="0">
                <a:latin typeface="Arial" panose="020B0604020202020204" pitchFamily="34" charset="0"/>
                <a:cs typeface="Arial" panose="020B0604020202020204" pitchFamily="34" charset="0"/>
              </a:rPr>
              <a:t>Hình 2.10a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ghép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bởi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hình hộp chữ nhật. </a:t>
            </a:r>
          </a:p>
          <a:p>
            <a:pPr marL="571500" indent="-571500" algn="just">
              <a:lnSpc>
                <a:spcPct val="130000"/>
              </a:lnSpc>
              <a:buFont typeface="Wingdings" panose="05000000000000000000" pitchFamily="2" charset="2"/>
              <a:buChar char="ü"/>
            </a:pPr>
            <a:r>
              <a:rPr lang="vi-VN" sz="3600" dirty="0" smtClean="0">
                <a:latin typeface="Arial" panose="020B0604020202020204" pitchFamily="34" charset="0"/>
                <a:cs typeface="Arial" panose="020B0604020202020204" pitchFamily="34" charset="0"/>
              </a:rPr>
              <a:t>Hình 2.10b</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gồm</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một </a:t>
            </a:r>
            <a:r>
              <a:rPr lang="vi-VN" sz="3600" dirty="0">
                <a:latin typeface="Arial" panose="020B0604020202020204" pitchFamily="34" charset="0"/>
                <a:cs typeface="Arial" panose="020B0604020202020204" pitchFamily="34" charset="0"/>
              </a:rPr>
              <a:t>hình hộp chữ nhật và một hình lăng trụ.</a:t>
            </a:r>
          </a:p>
          <a:p>
            <a:pPr marL="571500" indent="-571500" algn="just">
              <a:lnSpc>
                <a:spcPct val="130000"/>
              </a:lnSpc>
              <a:buFont typeface="Wingdings" panose="05000000000000000000" pitchFamily="2" charset="2"/>
              <a:buChar char="ü"/>
            </a:pPr>
            <a:r>
              <a:rPr lang="vi-VN" sz="3600" dirty="0" smtClean="0">
                <a:latin typeface="Arial" panose="020B0604020202020204" pitchFamily="34" charset="0"/>
                <a:cs typeface="Arial" panose="020B0604020202020204" pitchFamily="34" charset="0"/>
              </a:rPr>
              <a:t>Hình 2.10c</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ghép bởi một hình hộp chữ nhật và một phần của hình chóp tứ giác đều.</a:t>
            </a:r>
          </a:p>
        </p:txBody>
      </p:sp>
      <p:cxnSp>
        <p:nvCxnSpPr>
          <p:cNvPr id="22" name="Straight Arrow Connector 21"/>
          <p:cNvCxnSpPr/>
          <p:nvPr/>
        </p:nvCxnSpPr>
        <p:spPr>
          <a:xfrm>
            <a:off x="12115800" y="4991100"/>
            <a:ext cx="3810000" cy="12061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2420600" y="5067300"/>
            <a:ext cx="1600200" cy="11299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14699320" y="5067300"/>
            <a:ext cx="1676400" cy="11299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37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5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fade">
                                      <p:cBhvr>
                                        <p:cTn id="21" dur="500"/>
                                        <p:tgtEl>
                                          <p:spTgt spid="2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fade">
                                      <p:cBhvr>
                                        <p:cTn id="26" dur="500"/>
                                        <p:tgtEl>
                                          <p:spTgt spid="2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sp>
        <p:nvSpPr>
          <p:cNvPr id="8" name="TextBox 8"/>
          <p:cNvSpPr txBox="1"/>
          <p:nvPr/>
        </p:nvSpPr>
        <p:spPr>
          <a:xfrm>
            <a:off x="1940333" y="819150"/>
            <a:ext cx="121566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tròn</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xoay</a:t>
            </a:r>
            <a:endParaRPr lang="en-US" sz="4800" b="1" dirty="0">
              <a:solidFill>
                <a:srgbClr val="2D4263"/>
              </a:solidFill>
              <a:latin typeface="Arial" panose="020B0604020202020204" pitchFamily="34" charset="0"/>
              <a:cs typeface="Arial" panose="020B0604020202020204" pitchFamily="34" charset="0"/>
            </a:endParaRPr>
          </a:p>
        </p:txBody>
      </p:sp>
      <p:grpSp>
        <p:nvGrpSpPr>
          <p:cNvPr id="17" name="Group 16"/>
          <p:cNvGrpSpPr/>
          <p:nvPr/>
        </p:nvGrpSpPr>
        <p:grpSpPr>
          <a:xfrm>
            <a:off x="0" y="0"/>
            <a:ext cx="1638300" cy="1638300"/>
            <a:chOff x="0" y="0"/>
            <a:chExt cx="1638300" cy="1638300"/>
          </a:xfrm>
        </p:grpSpPr>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9" name="TextBox 9"/>
            <p:cNvSpPr txBox="1"/>
            <p:nvPr/>
          </p:nvSpPr>
          <p:spPr>
            <a:xfrm>
              <a:off x="442651" y="811317"/>
              <a:ext cx="897777" cy="371897"/>
            </a:xfrm>
            <a:prstGeom prst="rect">
              <a:avLst/>
            </a:prstGeom>
          </p:spPr>
          <p:txBody>
            <a:bodyPr wrap="square"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III.</a:t>
              </a:r>
              <a:endParaRPr lang="en-US" sz="4800" b="1" spc="74" dirty="0">
                <a:solidFill>
                  <a:srgbClr val="EEEEEE"/>
                </a:solidFill>
                <a:latin typeface="Arial" panose="020B0604020202020204" pitchFamily="34" charset="0"/>
                <a:cs typeface="Arial" panose="020B0604020202020204" pitchFamily="34" charset="0"/>
              </a:endParaRPr>
            </a:p>
          </p:txBody>
        </p:sp>
      </p:grpSp>
      <p:sp>
        <p:nvSpPr>
          <p:cNvPr id="12" name="Rectangle 11"/>
          <p:cNvSpPr/>
          <p:nvPr/>
        </p:nvSpPr>
        <p:spPr>
          <a:xfrm>
            <a:off x="1638300" y="1640840"/>
            <a:ext cx="9212778" cy="1107996"/>
          </a:xfrm>
          <a:prstGeom prst="rect">
            <a:avLst/>
          </a:prstGeom>
        </p:spPr>
        <p:txBody>
          <a:bodyPr wrap="none">
            <a:spAutoFit/>
          </a:bodyPr>
          <a:lstStyle/>
          <a:p>
            <a:pPr algn="just">
              <a:lnSpc>
                <a:spcPct val="150000"/>
              </a:lnSpc>
              <a:spcAft>
                <a:spcPts val="800"/>
              </a:spcAft>
            </a:pPr>
            <a:r>
              <a:rPr lang="nl-NL" sz="4400" b="1" dirty="0">
                <a:solidFill>
                  <a:srgbClr val="C84B31"/>
                </a:solidFill>
                <a:latin typeface="Arial" panose="020B0604020202020204" pitchFamily="34" charset="0"/>
                <a:ea typeface="Times New Roman" panose="02020603050405020304" pitchFamily="18" charset="0"/>
                <a:cs typeface="Arial" panose="020B0604020202020204" pitchFamily="34" charset="0"/>
              </a:rPr>
              <a:t>1</a:t>
            </a: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 </a:t>
            </a:r>
            <a:r>
              <a:rPr lang="nl-NL" sz="4400" b="1" dirty="0" smtClean="0">
                <a:solidFill>
                  <a:srgbClr val="C84B31"/>
                </a:solidFill>
                <a:latin typeface="Arial" panose="020B0604020202020204" pitchFamily="34" charset="0"/>
                <a:cs typeface="Arial" panose="020B0604020202020204" pitchFamily="34" charset="0"/>
              </a:rPr>
              <a:t>Các khối tròn xoay thường gặp</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2338979" y="2623958"/>
            <a:ext cx="14782800" cy="2862322"/>
          </a:xfrm>
          <a:prstGeom prst="rect">
            <a:avLst/>
          </a:prstGeom>
        </p:spPr>
        <p:txBody>
          <a:bodyPr wrap="square">
            <a:spAutoFit/>
          </a:bodyPr>
          <a:lstStyle/>
          <a:p>
            <a:pPr algn="just">
              <a:lnSpc>
                <a:spcPct val="150000"/>
              </a:lnSpc>
            </a:pPr>
            <a:r>
              <a:rPr lang="en-US" sz="4000" i="1" dirty="0" err="1">
                <a:latin typeface="Arial" panose="020B0604020202020204" pitchFamily="34" charset="0"/>
                <a:cs typeface="Arial" panose="020B0604020202020204" pitchFamily="34" charset="0"/>
              </a:rPr>
              <a:t>Đ</a:t>
            </a:r>
            <a:r>
              <a:rPr lang="en-US" sz="4000" i="1" dirty="0" err="1" smtClean="0">
                <a:latin typeface="Arial" panose="020B0604020202020204" pitchFamily="34" charset="0"/>
                <a:cs typeface="Arial" panose="020B0604020202020204" pitchFamily="34" charset="0"/>
              </a:rPr>
              <a:t>ọc</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nội</a:t>
            </a:r>
            <a:r>
              <a:rPr lang="en-US" sz="4000" i="1" dirty="0">
                <a:latin typeface="Arial" panose="020B0604020202020204" pitchFamily="34" charset="0"/>
                <a:cs typeface="Arial" panose="020B0604020202020204" pitchFamily="34" charset="0"/>
              </a:rPr>
              <a:t> dung </a:t>
            </a:r>
            <a:r>
              <a:rPr lang="en-US" sz="4000" i="1" dirty="0" err="1">
                <a:latin typeface="Arial" panose="020B0604020202020204" pitchFamily="34" charset="0"/>
                <a:cs typeface="Arial" panose="020B0604020202020204" pitchFamily="34" charset="0"/>
              </a:rPr>
              <a:t>mục</a:t>
            </a:r>
            <a:r>
              <a:rPr lang="en-US" sz="4000" i="1" dirty="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III.1 </a:t>
            </a:r>
            <a:r>
              <a:rPr lang="en-US" sz="4000" i="1" dirty="0">
                <a:latin typeface="Arial" panose="020B0604020202020204" pitchFamily="34" charset="0"/>
                <a:cs typeface="Arial" panose="020B0604020202020204" pitchFamily="34" charset="0"/>
              </a:rPr>
              <a:t>SGK </a:t>
            </a:r>
            <a:r>
              <a:rPr lang="en-US" sz="4000" i="1" dirty="0" err="1">
                <a:latin typeface="Arial" panose="020B0604020202020204" pitchFamily="34" charset="0"/>
                <a:cs typeface="Arial" panose="020B0604020202020204" pitchFamily="34" charset="0"/>
              </a:rPr>
              <a:t>trang</a:t>
            </a:r>
            <a:r>
              <a:rPr lang="en-US" sz="4000" i="1" dirty="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15 </a:t>
            </a:r>
            <a:r>
              <a:rPr lang="en-US" sz="4000" i="1" dirty="0" err="1">
                <a:latin typeface="Arial" panose="020B0604020202020204" pitchFamily="34" charset="0"/>
                <a:cs typeface="Arial" panose="020B0604020202020204" pitchFamily="34" charset="0"/>
              </a:rPr>
              <a:t>kết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hợp</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quan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sát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2.12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trả</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lời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câu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hỏi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mục</a:t>
            </a:r>
            <a:r>
              <a:rPr lang="en-US" sz="4000"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Khám</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phá</a:t>
            </a:r>
            <a:r>
              <a:rPr lang="en-US" sz="4000" i="1" dirty="0">
                <a:latin typeface="Arial" panose="020B0604020202020204" pitchFamily="34" charset="0"/>
                <a:cs typeface="Arial" panose="020B0604020202020204" pitchFamily="34" charset="0"/>
              </a:rPr>
              <a:t>: </a:t>
            </a:r>
            <a:endParaRPr lang="en-US" sz="4000" i="1" dirty="0" smtClean="0">
              <a:latin typeface="Arial" panose="020B0604020202020204" pitchFamily="34" charset="0"/>
              <a:cs typeface="Arial" panose="020B0604020202020204" pitchFamily="34" charset="0"/>
            </a:endParaRPr>
          </a:p>
          <a:p>
            <a:pPr algn="just">
              <a:lnSpc>
                <a:spcPct val="150000"/>
              </a:lnSpc>
            </a:pP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2.12 </a:t>
            </a:r>
            <a:r>
              <a:rPr lang="en-US" sz="4000" dirty="0">
                <a:latin typeface="Arial" panose="020B0604020202020204" pitchFamily="34" charset="0"/>
                <a:cs typeface="Arial" panose="020B0604020202020204" pitchFamily="34" charset="0"/>
              </a:rPr>
              <a:t>a, b, c.</a:t>
            </a:r>
          </a:p>
        </p:txBody>
      </p:sp>
      <p:pic>
        <p:nvPicPr>
          <p:cNvPr id="14" name="Picture 13"/>
          <p:cNvPicPr>
            <a:picLocks noChangeAspect="1"/>
          </p:cNvPicPr>
          <p:nvPr/>
        </p:nvPicPr>
        <p:blipFill>
          <a:blip r:embed="rId2"/>
          <a:stretch>
            <a:fillRect/>
          </a:stretch>
        </p:blipFill>
        <p:spPr>
          <a:xfrm>
            <a:off x="814069" y="2857500"/>
            <a:ext cx="1351157" cy="1890573"/>
          </a:xfrm>
          <a:prstGeom prst="rect">
            <a:avLst/>
          </a:prstGeom>
        </p:spPr>
      </p:pic>
      <p:pic>
        <p:nvPicPr>
          <p:cNvPr id="15" name="Picture 14"/>
          <p:cNvPicPr>
            <a:picLocks noChangeAspect="1"/>
          </p:cNvPicPr>
          <p:nvPr/>
        </p:nvPicPr>
        <p:blipFill>
          <a:blip r:embed="rId3"/>
          <a:stretch>
            <a:fillRect/>
          </a:stretch>
        </p:blipFill>
        <p:spPr>
          <a:xfrm>
            <a:off x="15893329" y="8228913"/>
            <a:ext cx="2456901" cy="2060627"/>
          </a:xfrm>
          <a:prstGeom prst="rect">
            <a:avLst/>
          </a:prstGeom>
        </p:spPr>
      </p:pic>
      <p:pic>
        <p:nvPicPr>
          <p:cNvPr id="16" name="Picture 15"/>
          <p:cNvPicPr>
            <a:picLocks noChangeAspect="1"/>
          </p:cNvPicPr>
          <p:nvPr/>
        </p:nvPicPr>
        <p:blipFill>
          <a:blip r:embed="rId3"/>
          <a:stretch>
            <a:fillRect/>
          </a:stretch>
        </p:blipFill>
        <p:spPr>
          <a:xfrm flipH="1">
            <a:off x="0" y="8343900"/>
            <a:ext cx="2456901" cy="2060627"/>
          </a:xfrm>
          <a:prstGeom prst="rect">
            <a:avLst/>
          </a:prstGeom>
        </p:spPr>
      </p:pic>
      <p:pic>
        <p:nvPicPr>
          <p:cNvPr id="10" name="Picture 9"/>
          <p:cNvPicPr>
            <a:picLocks noChangeAspect="1"/>
          </p:cNvPicPr>
          <p:nvPr/>
        </p:nvPicPr>
        <p:blipFill>
          <a:blip r:embed="rId4"/>
          <a:stretch>
            <a:fillRect/>
          </a:stretch>
        </p:blipFill>
        <p:spPr>
          <a:xfrm>
            <a:off x="5248318" y="5488820"/>
            <a:ext cx="7791363" cy="4474852"/>
          </a:xfrm>
          <a:prstGeom prst="rect">
            <a:avLst/>
          </a:prstGeom>
        </p:spPr>
      </p:pic>
    </p:spTree>
    <p:extLst>
      <p:ext uri="{BB962C8B-B14F-4D97-AF65-F5344CB8AC3E}">
        <p14:creationId xmlns:p14="http://schemas.microsoft.com/office/powerpoint/2010/main" val="54573770"/>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p:tgtEl>
                                          <p:spTgt spid="12"/>
                                        </p:tgtEl>
                                        <p:attrNameLst>
                                          <p:attrName>ppt_y</p:attrName>
                                        </p:attrNameLst>
                                      </p:cBhvr>
                                      <p:tavLst>
                                        <p:tav tm="0">
                                          <p:val>
                                            <p:strVal val="#ppt_y+#ppt_h*1.125000"/>
                                          </p:val>
                                        </p:tav>
                                        <p:tav tm="100000">
                                          <p:val>
                                            <p:strVal val="#ppt_y"/>
                                          </p:val>
                                        </p:tav>
                                      </p:tavLst>
                                    </p:anim>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21566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tròn</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xoay</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442651" y="811317"/>
            <a:ext cx="897777" cy="371897"/>
          </a:xfrm>
          <a:prstGeom prst="rect">
            <a:avLst/>
          </a:prstGeom>
        </p:spPr>
        <p:txBody>
          <a:bodyPr wrap="square"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1638300" y="1640840"/>
            <a:ext cx="9212778" cy="1107996"/>
          </a:xfrm>
          <a:prstGeom prst="rect">
            <a:avLst/>
          </a:prstGeom>
        </p:spPr>
        <p:txBody>
          <a:bodyPr wrap="none">
            <a:spAutoFit/>
          </a:bodyPr>
          <a:lstStyle/>
          <a:p>
            <a:pPr algn="just">
              <a:lnSpc>
                <a:spcPct val="150000"/>
              </a:lnSpc>
              <a:spcAft>
                <a:spcPts val="800"/>
              </a:spcAft>
            </a:pPr>
            <a:r>
              <a:rPr lang="nl-NL" sz="4400" b="1" dirty="0">
                <a:solidFill>
                  <a:srgbClr val="C84B31"/>
                </a:solidFill>
                <a:latin typeface="Arial" panose="020B0604020202020204" pitchFamily="34" charset="0"/>
                <a:ea typeface="Times New Roman" panose="02020603050405020304" pitchFamily="18" charset="0"/>
                <a:cs typeface="Arial" panose="020B0604020202020204" pitchFamily="34" charset="0"/>
              </a:rPr>
              <a:t>1</a:t>
            </a: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 </a:t>
            </a:r>
            <a:r>
              <a:rPr lang="nl-NL" sz="4400" b="1" dirty="0" smtClean="0">
                <a:solidFill>
                  <a:srgbClr val="C84B31"/>
                </a:solidFill>
                <a:latin typeface="Arial" panose="020B0604020202020204" pitchFamily="34" charset="0"/>
                <a:cs typeface="Arial" panose="020B0604020202020204" pitchFamily="34" charset="0"/>
              </a:rPr>
              <a:t>Các khối tròn xoay thường gặp</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14"/>
          <p:cNvPicPr>
            <a:picLocks noChangeAspect="1"/>
          </p:cNvPicPr>
          <p:nvPr/>
        </p:nvPicPr>
        <p:blipFill>
          <a:blip r:embed="rId2"/>
          <a:stretch>
            <a:fillRect/>
          </a:stretch>
        </p:blipFill>
        <p:spPr>
          <a:xfrm>
            <a:off x="15893329" y="8228913"/>
            <a:ext cx="2456901" cy="2060627"/>
          </a:xfrm>
          <a:prstGeom prst="rect">
            <a:avLst/>
          </a:prstGeom>
        </p:spPr>
      </p:pic>
      <p:pic>
        <p:nvPicPr>
          <p:cNvPr id="16" name="Picture 15"/>
          <p:cNvPicPr>
            <a:picLocks noChangeAspect="1"/>
          </p:cNvPicPr>
          <p:nvPr/>
        </p:nvPicPr>
        <p:blipFill>
          <a:blip r:embed="rId2"/>
          <a:stretch>
            <a:fillRect/>
          </a:stretch>
        </p:blipFill>
        <p:spPr>
          <a:xfrm flipH="1">
            <a:off x="0" y="8343900"/>
            <a:ext cx="2456901" cy="2060627"/>
          </a:xfrm>
          <a:prstGeom prst="rect">
            <a:avLst/>
          </a:prstGeom>
        </p:spPr>
      </p:pic>
      <p:pic>
        <p:nvPicPr>
          <p:cNvPr id="10" name="Picture 9"/>
          <p:cNvPicPr>
            <a:picLocks noChangeAspect="1"/>
          </p:cNvPicPr>
          <p:nvPr/>
        </p:nvPicPr>
        <p:blipFill>
          <a:blip r:embed="rId3"/>
          <a:stretch>
            <a:fillRect/>
          </a:stretch>
        </p:blipFill>
        <p:spPr>
          <a:xfrm>
            <a:off x="5248318" y="5488820"/>
            <a:ext cx="7791363" cy="4474852"/>
          </a:xfrm>
          <a:prstGeom prst="rect">
            <a:avLst/>
          </a:prstGeom>
        </p:spPr>
      </p:pic>
      <p:sp>
        <p:nvSpPr>
          <p:cNvPr id="17" name="Rounded Rectangular Callout 16"/>
          <p:cNvSpPr/>
          <p:nvPr/>
        </p:nvSpPr>
        <p:spPr>
          <a:xfrm>
            <a:off x="2895600" y="3795285"/>
            <a:ext cx="2695870" cy="1452552"/>
          </a:xfrm>
          <a:prstGeom prst="wedgeRoundRectCallout">
            <a:avLst>
              <a:gd name="adj1" fmla="val 48125"/>
              <a:gd name="adj2" fmla="val 8764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30000"/>
              </a:lnSpc>
            </a:pP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cầu</a:t>
            </a:r>
            <a:endParaRPr lang="en-US" sz="4000" dirty="0">
              <a:latin typeface="Arial" panose="020B0604020202020204" pitchFamily="34" charset="0"/>
              <a:cs typeface="Arial" panose="020B0604020202020204" pitchFamily="34" charset="0"/>
            </a:endParaRPr>
          </a:p>
        </p:txBody>
      </p:sp>
      <p:sp>
        <p:nvSpPr>
          <p:cNvPr id="18" name="Rounded Rectangular Callout 17"/>
          <p:cNvSpPr/>
          <p:nvPr/>
        </p:nvSpPr>
        <p:spPr>
          <a:xfrm>
            <a:off x="7297736" y="3231794"/>
            <a:ext cx="3035598" cy="1452552"/>
          </a:xfrm>
          <a:prstGeom prst="wedgeRoundRectCallout">
            <a:avLst>
              <a:gd name="adj1" fmla="val 18440"/>
              <a:gd name="adj2" fmla="val 9501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nón</a:t>
            </a:r>
            <a:endParaRPr lang="en-US" sz="4000" dirty="0">
              <a:latin typeface="Arial" panose="020B0604020202020204" pitchFamily="34" charset="0"/>
              <a:cs typeface="Arial" panose="020B0604020202020204" pitchFamily="34" charset="0"/>
            </a:endParaRPr>
          </a:p>
        </p:txBody>
      </p:sp>
      <p:sp>
        <p:nvSpPr>
          <p:cNvPr id="19" name="Rounded Rectangular Callout 18"/>
          <p:cNvSpPr/>
          <p:nvPr/>
        </p:nvSpPr>
        <p:spPr>
          <a:xfrm>
            <a:off x="12039600" y="3652008"/>
            <a:ext cx="3035598" cy="1452552"/>
          </a:xfrm>
          <a:prstGeom prst="wedgeRoundRectCallout">
            <a:avLst>
              <a:gd name="adj1" fmla="val 1948"/>
              <a:gd name="adj2" fmla="val 86592"/>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30000"/>
              </a:lnSpc>
            </a:pP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trụ</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524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21566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tròn</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xoay</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442651" y="811317"/>
            <a:ext cx="897777" cy="371897"/>
          </a:xfrm>
          <a:prstGeom prst="rect">
            <a:avLst/>
          </a:prstGeom>
        </p:spPr>
        <p:txBody>
          <a:bodyPr wrap="square"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6" name="Rectangle 5"/>
          <p:cNvSpPr/>
          <p:nvPr/>
        </p:nvSpPr>
        <p:spPr>
          <a:xfrm>
            <a:off x="1940333" y="2313057"/>
            <a:ext cx="13444706" cy="707886"/>
          </a:xfrm>
          <a:prstGeom prst="rect">
            <a:avLst/>
          </a:prstGeom>
        </p:spPr>
        <p:txBody>
          <a:bodyPr wrap="none">
            <a:spAutoFit/>
          </a:bodyPr>
          <a:lstStyle/>
          <a:p>
            <a:r>
              <a:rPr lang="en-US" sz="4000" i="1" dirty="0" smtClean="0">
                <a:latin typeface="Arial" panose="020B0604020202020204" pitchFamily="34" charset="0"/>
                <a:cs typeface="Arial" panose="020B0604020202020204" pitchFamily="34" charset="0"/>
              </a:rPr>
              <a:t>Chia </a:t>
            </a:r>
            <a:r>
              <a:rPr lang="en-US" sz="4000" i="1" dirty="0" err="1">
                <a:latin typeface="Arial" panose="020B0604020202020204" pitchFamily="34" charset="0"/>
                <a:cs typeface="Arial" panose="020B0604020202020204" pitchFamily="34" charset="0"/>
              </a:rPr>
              <a:t>lớp</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3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mỗi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thực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hiện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nhiệm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vụ</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sau</a:t>
            </a:r>
            <a:r>
              <a:rPr lang="en-US" sz="4000" i="1" dirty="0">
                <a:latin typeface="Arial" panose="020B0604020202020204" pitchFamily="34" charset="0"/>
                <a:cs typeface="Arial" panose="020B0604020202020204" pitchFamily="34" charset="0"/>
              </a:rPr>
              <a:t>:</a:t>
            </a:r>
          </a:p>
        </p:txBody>
      </p:sp>
      <p:grpSp>
        <p:nvGrpSpPr>
          <p:cNvPr id="14" name="Group 13"/>
          <p:cNvGrpSpPr/>
          <p:nvPr/>
        </p:nvGrpSpPr>
        <p:grpSpPr>
          <a:xfrm>
            <a:off x="1104900" y="3838415"/>
            <a:ext cx="5067300" cy="5267485"/>
            <a:chOff x="1104900" y="3838415"/>
            <a:chExt cx="5067300" cy="5267485"/>
          </a:xfrm>
        </p:grpSpPr>
        <p:sp>
          <p:nvSpPr>
            <p:cNvPr id="7" name="Rounded Rectangle 6"/>
            <p:cNvSpPr/>
            <p:nvPr/>
          </p:nvSpPr>
          <p:spPr>
            <a:xfrm>
              <a:off x="1104900" y="4305300"/>
              <a:ext cx="5067300" cy="4800600"/>
            </a:xfrm>
            <a:prstGeom prst="roundRect">
              <a:avLst>
                <a:gd name="adj" fmla="val 10079"/>
              </a:avLst>
            </a:prstGeom>
            <a:solidFill>
              <a:schemeClr val="tx2">
                <a:lumMod val="20000"/>
                <a:lumOff val="8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 name="Rounded Rectangle 10"/>
            <p:cNvSpPr/>
            <p:nvPr/>
          </p:nvSpPr>
          <p:spPr>
            <a:xfrm>
              <a:off x="2328862" y="3838415"/>
              <a:ext cx="2619375" cy="93376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Nhóm</a:t>
              </a:r>
              <a:r>
                <a:rPr lang="en-US" sz="4000" b="1" dirty="0" smtClean="0">
                  <a:solidFill>
                    <a:schemeClr val="bg1"/>
                  </a:solidFill>
                  <a:latin typeface="Arial" panose="020B0604020202020204" pitchFamily="34" charset="0"/>
                  <a:cs typeface="Arial" panose="020B0604020202020204" pitchFamily="34" charset="0"/>
                </a:rPr>
                <a:t> 1</a:t>
              </a:r>
              <a:endParaRPr lang="en-US" sz="4000"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1215707" y="5239069"/>
              <a:ext cx="4858549" cy="2748253"/>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a:t>
              </a:r>
              <a:r>
                <a:rPr lang="en-US" sz="4000" dirty="0">
                  <a:latin typeface="Arial" panose="020B0604020202020204" pitchFamily="34" charset="0"/>
                  <a:cs typeface="Arial" panose="020B0604020202020204" pitchFamily="34" charset="0"/>
                </a:rPr>
                <a:t>.</a:t>
              </a:r>
            </a:p>
          </p:txBody>
        </p:sp>
      </p:grpSp>
      <p:grpSp>
        <p:nvGrpSpPr>
          <p:cNvPr id="27" name="Group 26"/>
          <p:cNvGrpSpPr/>
          <p:nvPr/>
        </p:nvGrpSpPr>
        <p:grpSpPr>
          <a:xfrm>
            <a:off x="6610350" y="3838415"/>
            <a:ext cx="5067300" cy="5267485"/>
            <a:chOff x="6610350" y="3838415"/>
            <a:chExt cx="5067300" cy="5267485"/>
          </a:xfrm>
        </p:grpSpPr>
        <p:sp>
          <p:nvSpPr>
            <p:cNvPr id="20" name="Rounded Rectangle 19"/>
            <p:cNvSpPr/>
            <p:nvPr/>
          </p:nvSpPr>
          <p:spPr>
            <a:xfrm>
              <a:off x="6610350" y="4305300"/>
              <a:ext cx="5067300" cy="4800600"/>
            </a:xfrm>
            <a:prstGeom prst="roundRect">
              <a:avLst>
                <a:gd name="adj" fmla="val 10079"/>
              </a:avLst>
            </a:prstGeom>
            <a:solidFill>
              <a:schemeClr val="accent3">
                <a:lumMod val="40000"/>
                <a:lumOff val="6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2" name="Rounded Rectangle 21"/>
            <p:cNvSpPr/>
            <p:nvPr/>
          </p:nvSpPr>
          <p:spPr>
            <a:xfrm>
              <a:off x="7834312" y="3838415"/>
              <a:ext cx="2619375" cy="933769"/>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Nhóm</a:t>
              </a:r>
              <a:r>
                <a:rPr lang="en-US" sz="4000" b="1" dirty="0" smtClean="0">
                  <a:solidFill>
                    <a:schemeClr val="bg1"/>
                  </a:solidFill>
                  <a:latin typeface="Arial" panose="020B0604020202020204" pitchFamily="34" charset="0"/>
                  <a:cs typeface="Arial" panose="020B0604020202020204" pitchFamily="34" charset="0"/>
                </a:rPr>
                <a:t> 2</a:t>
              </a:r>
              <a:endParaRPr lang="en-US" sz="4000" b="1" dirty="0">
                <a:solidFill>
                  <a:schemeClr val="bg1"/>
                </a:solidFill>
                <a:latin typeface="Arial" panose="020B0604020202020204" pitchFamily="34" charset="0"/>
                <a:cs typeface="Arial" panose="020B0604020202020204" pitchFamily="34" charset="0"/>
              </a:endParaRPr>
            </a:p>
          </p:txBody>
        </p:sp>
        <p:sp>
          <p:nvSpPr>
            <p:cNvPr id="24" name="Rectangle 23"/>
            <p:cNvSpPr/>
            <p:nvPr/>
          </p:nvSpPr>
          <p:spPr>
            <a:xfrm>
              <a:off x="6714724" y="5239069"/>
              <a:ext cx="4858549" cy="286232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nón</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grpSp>
        <p:nvGrpSpPr>
          <p:cNvPr id="28" name="Group 27"/>
          <p:cNvGrpSpPr/>
          <p:nvPr/>
        </p:nvGrpSpPr>
        <p:grpSpPr>
          <a:xfrm>
            <a:off x="12115800" y="3838414"/>
            <a:ext cx="5067300" cy="5267486"/>
            <a:chOff x="12115800" y="3838414"/>
            <a:chExt cx="5067300" cy="5267486"/>
          </a:xfrm>
        </p:grpSpPr>
        <p:sp>
          <p:nvSpPr>
            <p:cNvPr id="21" name="Rounded Rectangle 20"/>
            <p:cNvSpPr/>
            <p:nvPr/>
          </p:nvSpPr>
          <p:spPr>
            <a:xfrm>
              <a:off x="12115800" y="4305300"/>
              <a:ext cx="5067300" cy="4800600"/>
            </a:xfrm>
            <a:prstGeom prst="roundRect">
              <a:avLst>
                <a:gd name="adj" fmla="val 10079"/>
              </a:avLst>
            </a:prstGeom>
            <a:solidFill>
              <a:schemeClr val="accent6">
                <a:lumMod val="40000"/>
                <a:lumOff val="6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3" name="Rounded Rectangle 22"/>
            <p:cNvSpPr/>
            <p:nvPr/>
          </p:nvSpPr>
          <p:spPr>
            <a:xfrm>
              <a:off x="13339762" y="3838414"/>
              <a:ext cx="2619375" cy="933769"/>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Nhóm</a:t>
              </a:r>
              <a:r>
                <a:rPr lang="en-US" sz="4000" b="1" dirty="0" smtClean="0">
                  <a:solidFill>
                    <a:schemeClr val="bg1"/>
                  </a:solidFill>
                  <a:latin typeface="Arial" panose="020B0604020202020204" pitchFamily="34" charset="0"/>
                  <a:cs typeface="Arial" panose="020B0604020202020204" pitchFamily="34" charset="0"/>
                </a:rPr>
                <a:t> 3</a:t>
              </a:r>
              <a:endParaRPr lang="en-US" sz="4000" b="1" dirty="0">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a:off x="12220174" y="5221057"/>
              <a:ext cx="4858549" cy="286232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cầu</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pic>
        <p:nvPicPr>
          <p:cNvPr id="26" name="Picture 25"/>
          <p:cNvPicPr>
            <a:picLocks noChangeAspect="1"/>
          </p:cNvPicPr>
          <p:nvPr/>
        </p:nvPicPr>
        <p:blipFill>
          <a:blip r:embed="rId2"/>
          <a:stretch>
            <a:fillRect/>
          </a:stretch>
        </p:blipFill>
        <p:spPr>
          <a:xfrm>
            <a:off x="16078200" y="0"/>
            <a:ext cx="3081736" cy="2646529"/>
          </a:xfrm>
          <a:prstGeom prst="rect">
            <a:avLst/>
          </a:prstGeom>
        </p:spPr>
      </p:pic>
    </p:spTree>
    <p:extLst>
      <p:ext uri="{BB962C8B-B14F-4D97-AF65-F5344CB8AC3E}">
        <p14:creationId xmlns:p14="http://schemas.microsoft.com/office/powerpoint/2010/main" val="19636391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sp>
        <p:nvSpPr>
          <p:cNvPr id="9" name="TextBox 9"/>
          <p:cNvSpPr txBox="1"/>
          <p:nvPr/>
        </p:nvSpPr>
        <p:spPr>
          <a:xfrm>
            <a:off x="442651" y="811317"/>
            <a:ext cx="897777" cy="371897"/>
          </a:xfrm>
          <a:prstGeom prst="rect">
            <a:avLst/>
          </a:prstGeom>
        </p:spPr>
        <p:txBody>
          <a:bodyPr wrap="square"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927099" y="327893"/>
            <a:ext cx="11226150" cy="982513"/>
          </a:xfrm>
          <a:prstGeom prst="rect">
            <a:avLst/>
          </a:prstGeom>
        </p:spPr>
        <p:txBody>
          <a:bodyPr wrap="none">
            <a:spAutoFit/>
          </a:bodyPr>
          <a:lstStyle/>
          <a:p>
            <a:pPr algn="just">
              <a:lnSpc>
                <a:spcPct val="150000"/>
              </a:lnSpc>
              <a:spcAft>
                <a:spcPts val="800"/>
              </a:spcAft>
            </a:pP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2. </a:t>
            </a:r>
            <a:r>
              <a:rPr lang="nl-NL" sz="4400" b="1" dirty="0">
                <a:solidFill>
                  <a:srgbClr val="C84B31"/>
                </a:solidFill>
                <a:latin typeface="Arial" panose="020B0604020202020204" pitchFamily="34" charset="0"/>
                <a:cs typeface="Arial" panose="020B0604020202020204" pitchFamily="34" charset="0"/>
              </a:rPr>
              <a:t>Các hình chiếu vuông góc của hình trụ</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flipH="1">
            <a:off x="0" y="8343900"/>
            <a:ext cx="2456901" cy="2060627"/>
          </a:xfrm>
          <a:prstGeom prst="rect">
            <a:avLst/>
          </a:prstGeom>
        </p:spPr>
      </p:pic>
      <p:pic>
        <p:nvPicPr>
          <p:cNvPr id="6" name="Picture 5"/>
          <p:cNvPicPr>
            <a:picLocks noChangeAspect="1"/>
          </p:cNvPicPr>
          <p:nvPr/>
        </p:nvPicPr>
        <p:blipFill>
          <a:blip r:embed="rId3"/>
          <a:stretch>
            <a:fillRect/>
          </a:stretch>
        </p:blipFill>
        <p:spPr>
          <a:xfrm>
            <a:off x="16383000" y="155944"/>
            <a:ext cx="1682642" cy="1682642"/>
          </a:xfrm>
          <a:prstGeom prst="rect">
            <a:avLst/>
          </a:prstGeom>
        </p:spPr>
      </p:pic>
      <p:sp>
        <p:nvSpPr>
          <p:cNvPr id="20" name="Pentagon 19"/>
          <p:cNvSpPr/>
          <p:nvPr/>
        </p:nvSpPr>
        <p:spPr>
          <a:xfrm>
            <a:off x="0" y="2121723"/>
            <a:ext cx="3200400" cy="1038523"/>
          </a:xfrm>
          <a:prstGeom prst="homePlate">
            <a:avLst/>
          </a:prstGeom>
          <a:solidFill>
            <a:srgbClr val="4965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Khám</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phá</a:t>
            </a:r>
            <a:endParaRPr lang="en-US" sz="4000"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3505200" y="2287041"/>
            <a:ext cx="9764211" cy="707886"/>
          </a:xfrm>
          <a:prstGeom prst="rect">
            <a:avLst/>
          </a:prstGeom>
        </p:spPr>
        <p:txBody>
          <a:bodyPr wrap="none">
            <a:spAutoFit/>
          </a:bodyPr>
          <a:lstStyle/>
          <a:p>
            <a:r>
              <a:rPr lang="en-US" sz="4000" i="1" dirty="0" err="1" smtClean="0">
                <a:latin typeface="Arial" panose="020B0604020202020204" pitchFamily="34" charset="0"/>
                <a:cs typeface="Arial" panose="020B0604020202020204" pitchFamily="34" charset="0"/>
              </a:rPr>
              <a:t>Quan</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sát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2.13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trả</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lời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câu</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hỏi</a:t>
            </a:r>
            <a:r>
              <a:rPr lang="en-US" sz="4000" i="1" dirty="0" smtClean="0">
                <a:latin typeface="Arial" panose="020B0604020202020204" pitchFamily="34" charset="0"/>
                <a:cs typeface="Arial" panose="020B0604020202020204" pitchFamily="34" charset="0"/>
              </a:rPr>
              <a:t>: </a:t>
            </a:r>
            <a:endParaRPr lang="en-US" sz="4000" i="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5427" y="3771899"/>
            <a:ext cx="8820929" cy="5230109"/>
          </a:xfrm>
          <a:prstGeom prst="rect">
            <a:avLst/>
          </a:prstGeom>
        </p:spPr>
      </p:pic>
      <p:grpSp>
        <p:nvGrpSpPr>
          <p:cNvPr id="14" name="Group 13"/>
          <p:cNvGrpSpPr/>
          <p:nvPr/>
        </p:nvGrpSpPr>
        <p:grpSpPr>
          <a:xfrm>
            <a:off x="1013215" y="4505464"/>
            <a:ext cx="7829646" cy="4317294"/>
            <a:chOff x="1218290" y="3977640"/>
            <a:chExt cx="8077200" cy="4317294"/>
          </a:xfrm>
        </p:grpSpPr>
        <p:sp>
          <p:nvSpPr>
            <p:cNvPr id="21" name="Freeform 12"/>
            <p:cNvSpPr/>
            <p:nvPr/>
          </p:nvSpPr>
          <p:spPr>
            <a:xfrm>
              <a:off x="1218290" y="3977640"/>
              <a:ext cx="8077200" cy="4317294"/>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3">
                <a:lumMod val="40000"/>
                <a:lumOff val="60000"/>
              </a:schemeClr>
            </a:solidFill>
          </p:spPr>
        </p:sp>
        <p:sp>
          <p:nvSpPr>
            <p:cNvPr id="11" name="Rectangle 10"/>
            <p:cNvSpPr/>
            <p:nvPr/>
          </p:nvSpPr>
          <p:spPr>
            <a:xfrm>
              <a:off x="1625600" y="4117559"/>
              <a:ext cx="64770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Các hình chiếu vuông góc của hình trụ là hình gì? Chúng thể hiện các kích thước nào của hình trụ?</a:t>
              </a:r>
              <a:endParaRPr lang="en-US" sz="4000" dirty="0">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5"/>
          <a:stretch>
            <a:fillRect/>
          </a:stretch>
        </p:blipFill>
        <p:spPr>
          <a:xfrm>
            <a:off x="4945567" y="3294140"/>
            <a:ext cx="616922" cy="952565"/>
          </a:xfrm>
          <a:prstGeom prst="rect">
            <a:avLst/>
          </a:prstGeom>
        </p:spPr>
      </p:pic>
    </p:spTree>
    <p:extLst>
      <p:ext uri="{BB962C8B-B14F-4D97-AF65-F5344CB8AC3E}">
        <p14:creationId xmlns:p14="http://schemas.microsoft.com/office/powerpoint/2010/main" val="3474135817"/>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968904" y="8944441"/>
            <a:ext cx="290396" cy="294682"/>
          </a:xfrm>
          <a:prstGeom prst="rect">
            <a:avLst/>
          </a:prstGeom>
        </p:spPr>
      </p:pic>
      <p:sp>
        <p:nvSpPr>
          <p:cNvPr id="3" name="AutoShape 3"/>
          <p:cNvSpPr/>
          <p:nvPr/>
        </p:nvSpPr>
        <p:spPr>
          <a:xfrm>
            <a:off x="-266700" y="3524250"/>
            <a:ext cx="12763500" cy="3676650"/>
          </a:xfrm>
          <a:prstGeom prst="rect">
            <a:avLst/>
          </a:prstGeom>
          <a:solidFill>
            <a:srgbClr val="496592"/>
          </a:solidFill>
        </p:spPr>
      </p:sp>
      <p:grpSp>
        <p:nvGrpSpPr>
          <p:cNvPr id="4" name="Group 4"/>
          <p:cNvGrpSpPr/>
          <p:nvPr/>
        </p:nvGrpSpPr>
        <p:grpSpPr>
          <a:xfrm>
            <a:off x="11582400" y="-863074"/>
            <a:ext cx="12161356" cy="12161356"/>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BD4F6"/>
            </a:solidFill>
          </p:spPr>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663998" y="3299149"/>
            <a:ext cx="4450104" cy="3721905"/>
          </a:xfrm>
          <a:prstGeom prst="rect">
            <a:avLst/>
          </a:prstGeom>
        </p:spPr>
      </p:pic>
      <p:sp>
        <p:nvSpPr>
          <p:cNvPr id="7" name="AutoShape 7"/>
          <p:cNvSpPr/>
          <p:nvPr/>
        </p:nvSpPr>
        <p:spPr>
          <a:xfrm>
            <a:off x="-16" y="8467173"/>
            <a:ext cx="18288016" cy="0"/>
          </a:xfrm>
          <a:prstGeom prst="line">
            <a:avLst/>
          </a:prstGeom>
          <a:ln w="28575" cap="rnd">
            <a:solidFill>
              <a:srgbClr val="496592"/>
            </a:solidFill>
            <a:prstDash val="solid"/>
            <a:headEnd type="none" w="sm" len="sm"/>
            <a:tailEnd type="none" w="sm" len="sm"/>
          </a:ln>
        </p:spPr>
      </p:sp>
      <p:sp>
        <p:nvSpPr>
          <p:cNvPr id="13" name="TextBox 13"/>
          <p:cNvSpPr txBox="1"/>
          <p:nvPr/>
        </p:nvSpPr>
        <p:spPr>
          <a:xfrm>
            <a:off x="1981200" y="3524250"/>
            <a:ext cx="8801100" cy="3693319"/>
          </a:xfrm>
          <a:prstGeom prst="rect">
            <a:avLst/>
          </a:prstGeom>
        </p:spPr>
        <p:txBody>
          <a:bodyPr wrap="square" lIns="0" tIns="0" rIns="0" bIns="0" rtlCol="0" anchor="t">
            <a:spAutoFit/>
          </a:bodyPr>
          <a:lstStyle/>
          <a:p>
            <a:pPr>
              <a:lnSpc>
                <a:spcPct val="150000"/>
              </a:lnSpc>
            </a:pPr>
            <a:r>
              <a:rPr lang="en-US" sz="8000" b="1" dirty="0" smtClean="0">
                <a:solidFill>
                  <a:srgbClr val="FFFFFF"/>
                </a:solidFill>
                <a:latin typeface="Arial" panose="020B0604020202020204" pitchFamily="34" charset="0"/>
                <a:cs typeface="Arial" panose="020B0604020202020204" pitchFamily="34" charset="0"/>
              </a:rPr>
              <a:t>HÌNH CHIẾU VUÔNG GÓC</a:t>
            </a:r>
            <a:endParaRPr lang="en-US" sz="8000" b="1" dirty="0">
              <a:solidFill>
                <a:srgbClr val="FFFFFF"/>
              </a:solidFill>
              <a:latin typeface="Arial" panose="020B0604020202020204" pitchFamily="34" charset="0"/>
              <a:cs typeface="Arial" panose="020B0604020202020204" pitchFamily="34" charset="0"/>
            </a:endParaRPr>
          </a:p>
        </p:txBody>
      </p:sp>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805738" y="8938659"/>
            <a:ext cx="290396" cy="294682"/>
          </a:xfrm>
          <a:prstGeom prst="rect">
            <a:avLst/>
          </a:prstGeom>
        </p:spPr>
      </p:pic>
      <p:sp>
        <p:nvSpPr>
          <p:cNvPr id="20" name="TextBox 19"/>
          <p:cNvSpPr txBox="1"/>
          <p:nvPr/>
        </p:nvSpPr>
        <p:spPr>
          <a:xfrm>
            <a:off x="1981199" y="1714976"/>
            <a:ext cx="5448300" cy="1323439"/>
          </a:xfrm>
          <a:prstGeom prst="rect">
            <a:avLst/>
          </a:prstGeom>
          <a:noFill/>
        </p:spPr>
        <p:txBody>
          <a:bodyPr wrap="square" rtlCol="0">
            <a:spAutoFit/>
          </a:bodyPr>
          <a:lstStyle/>
          <a:p>
            <a:r>
              <a:rPr lang="en-US" sz="8000" b="1" dirty="0" smtClean="0">
                <a:solidFill>
                  <a:srgbClr val="C84B31"/>
                </a:solidFill>
                <a:latin typeface="Arial" panose="020B0604020202020204" pitchFamily="34" charset="0"/>
                <a:cs typeface="Arial" panose="020B0604020202020204" pitchFamily="34" charset="0"/>
              </a:rPr>
              <a:t>BÀI 2:</a:t>
            </a:r>
            <a:endParaRPr lang="en-US" sz="8000" b="1" dirty="0">
              <a:solidFill>
                <a:srgbClr val="C84B31"/>
              </a:solidFill>
              <a:latin typeface="Arial" panose="020B060402020202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sp>
        <p:nvSpPr>
          <p:cNvPr id="9" name="TextBox 9"/>
          <p:cNvSpPr txBox="1"/>
          <p:nvPr/>
        </p:nvSpPr>
        <p:spPr>
          <a:xfrm>
            <a:off x="442651" y="811317"/>
            <a:ext cx="897777" cy="371897"/>
          </a:xfrm>
          <a:prstGeom prst="rect">
            <a:avLst/>
          </a:prstGeom>
        </p:spPr>
        <p:txBody>
          <a:bodyPr wrap="square"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927099" y="327893"/>
            <a:ext cx="11226150" cy="982513"/>
          </a:xfrm>
          <a:prstGeom prst="rect">
            <a:avLst/>
          </a:prstGeom>
        </p:spPr>
        <p:txBody>
          <a:bodyPr wrap="none">
            <a:spAutoFit/>
          </a:bodyPr>
          <a:lstStyle/>
          <a:p>
            <a:pPr algn="just">
              <a:lnSpc>
                <a:spcPct val="150000"/>
              </a:lnSpc>
              <a:spcAft>
                <a:spcPts val="800"/>
              </a:spcAft>
            </a:pP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2. </a:t>
            </a:r>
            <a:r>
              <a:rPr lang="nl-NL" sz="4400" b="1" dirty="0">
                <a:solidFill>
                  <a:srgbClr val="C84B31"/>
                </a:solidFill>
                <a:latin typeface="Arial" panose="020B0604020202020204" pitchFamily="34" charset="0"/>
                <a:cs typeface="Arial" panose="020B0604020202020204" pitchFamily="34" charset="0"/>
              </a:rPr>
              <a:t>Các hình chiếu vuông góc của hình trụ</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flipH="1">
            <a:off x="15634141" y="8039100"/>
            <a:ext cx="2456901" cy="2060627"/>
          </a:xfrm>
          <a:prstGeom prst="rect">
            <a:avLst/>
          </a:prstGeom>
        </p:spPr>
      </p:pic>
      <p:pic>
        <p:nvPicPr>
          <p:cNvPr id="6" name="Picture 5"/>
          <p:cNvPicPr>
            <a:picLocks noChangeAspect="1"/>
          </p:cNvPicPr>
          <p:nvPr/>
        </p:nvPicPr>
        <p:blipFill>
          <a:blip r:embed="rId3"/>
          <a:stretch>
            <a:fillRect/>
          </a:stretch>
        </p:blipFill>
        <p:spPr>
          <a:xfrm>
            <a:off x="16383000" y="155944"/>
            <a:ext cx="1682642" cy="168264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666638"/>
            <a:ext cx="8820929" cy="5230109"/>
          </a:xfrm>
          <a:prstGeom prst="rect">
            <a:avLst/>
          </a:prstGeom>
        </p:spPr>
      </p:pic>
      <p:sp>
        <p:nvSpPr>
          <p:cNvPr id="4" name="Rectangle 3"/>
          <p:cNvSpPr/>
          <p:nvPr/>
        </p:nvSpPr>
        <p:spPr>
          <a:xfrm>
            <a:off x="1340428" y="7534038"/>
            <a:ext cx="11638771"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a:t>
            </a:r>
          </a:p>
        </p:txBody>
      </p:sp>
      <p:sp>
        <p:nvSpPr>
          <p:cNvPr id="5" name="Down Arrow 4"/>
          <p:cNvSpPr/>
          <p:nvPr/>
        </p:nvSpPr>
        <p:spPr>
          <a:xfrm>
            <a:off x="6540174" y="6925085"/>
            <a:ext cx="546426" cy="60895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16200000">
            <a:off x="9861064" y="3704002"/>
            <a:ext cx="546426" cy="60895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832945" y="2048627"/>
            <a:ext cx="6781800" cy="470898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Hình chiếu đứng và hình chiếu cạnh thể hiện kích thước đường kính và chiều cao hình trụ; hình chiếu bằng thể hiện đường kính hình trụ.</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205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ppt_x</p:attrName>
                                        </p:attrNameLst>
                                      </p:cBhvr>
                                      <p:tavLst>
                                        <p:tav tm="0">
                                          <p:val>
                                            <p:strVal val="#ppt_x-#ppt_w*1.125000"/>
                                          </p:val>
                                        </p:tav>
                                        <p:tav tm="100000">
                                          <p:val>
                                            <p:strVal val="#ppt_x"/>
                                          </p:val>
                                        </p:tav>
                                      </p:tavLst>
                                    </p:anim>
                                    <p:animEffect transition="in" filter="wipe(right)">
                                      <p:cBhvr>
                                        <p:cTn id="18" dur="500"/>
                                        <p:tgtEl>
                                          <p:spTgt spid="17"/>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7"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sp>
        <p:nvSpPr>
          <p:cNvPr id="9" name="TextBox 9"/>
          <p:cNvSpPr txBox="1"/>
          <p:nvPr/>
        </p:nvSpPr>
        <p:spPr>
          <a:xfrm>
            <a:off x="442651" y="811317"/>
            <a:ext cx="897777" cy="371897"/>
          </a:xfrm>
          <a:prstGeom prst="rect">
            <a:avLst/>
          </a:prstGeom>
        </p:spPr>
        <p:txBody>
          <a:bodyPr wrap="square"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927099" y="327893"/>
            <a:ext cx="11226150" cy="982513"/>
          </a:xfrm>
          <a:prstGeom prst="rect">
            <a:avLst/>
          </a:prstGeom>
        </p:spPr>
        <p:txBody>
          <a:bodyPr wrap="none">
            <a:spAutoFit/>
          </a:bodyPr>
          <a:lstStyle/>
          <a:p>
            <a:pPr algn="just">
              <a:lnSpc>
                <a:spcPct val="150000"/>
              </a:lnSpc>
              <a:spcAft>
                <a:spcPts val="800"/>
              </a:spcAft>
            </a:pP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2. </a:t>
            </a:r>
            <a:r>
              <a:rPr lang="nl-NL" sz="4400" b="1" dirty="0">
                <a:solidFill>
                  <a:srgbClr val="C84B31"/>
                </a:solidFill>
                <a:latin typeface="Arial" panose="020B0604020202020204" pitchFamily="34" charset="0"/>
                <a:cs typeface="Arial" panose="020B0604020202020204" pitchFamily="34" charset="0"/>
              </a:rPr>
              <a:t>Các hình chiếu vuông góc của hình trụ</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6383000" y="155944"/>
            <a:ext cx="1682642" cy="1682642"/>
          </a:xfrm>
          <a:prstGeom prst="rect">
            <a:avLst/>
          </a:prstGeom>
        </p:spPr>
      </p:pic>
      <p:sp>
        <p:nvSpPr>
          <p:cNvPr id="14" name="Rounded Rectangular Callout 13"/>
          <p:cNvSpPr/>
          <p:nvPr/>
        </p:nvSpPr>
        <p:spPr>
          <a:xfrm>
            <a:off x="7301731" y="2259364"/>
            <a:ext cx="3352800" cy="1219200"/>
          </a:xfrm>
          <a:prstGeom prst="wedgeRoundRectCallout">
            <a:avLst>
              <a:gd name="adj1" fmla="val -20833"/>
              <a:gd name="adj2" fmla="val 80833"/>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KẾT LUẬN</a:t>
            </a:r>
            <a:endParaRPr lang="en-US" sz="4000" b="1" dirty="0">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7731" y="2129892"/>
            <a:ext cx="1219200" cy="1348672"/>
          </a:xfrm>
          <a:prstGeom prst="rect">
            <a:avLst/>
          </a:prstGeom>
        </p:spPr>
      </p:pic>
      <p:grpSp>
        <p:nvGrpSpPr>
          <p:cNvPr id="22" name="Group 21"/>
          <p:cNvGrpSpPr/>
          <p:nvPr/>
        </p:nvGrpSpPr>
        <p:grpSpPr>
          <a:xfrm>
            <a:off x="665639" y="4533900"/>
            <a:ext cx="6172200" cy="4114800"/>
            <a:chOff x="685800" y="4381500"/>
            <a:chExt cx="6172200" cy="4114800"/>
          </a:xfrm>
        </p:grpSpPr>
        <p:sp>
          <p:nvSpPr>
            <p:cNvPr id="20" name="Rounded Rectangle 19"/>
            <p:cNvSpPr/>
            <p:nvPr/>
          </p:nvSpPr>
          <p:spPr>
            <a:xfrm>
              <a:off x="685800" y="4381500"/>
              <a:ext cx="6172200" cy="41148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57579" y="4533900"/>
              <a:ext cx="5694680" cy="3785652"/>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Nếu </a:t>
              </a:r>
              <a:r>
                <a:rPr lang="vi-VN" sz="4000" dirty="0">
                  <a:latin typeface="Arial" panose="020B0604020202020204" pitchFamily="34" charset="0"/>
                  <a:cs typeface="Arial" panose="020B0604020202020204" pitchFamily="34" charset="0"/>
                </a:rPr>
                <a:t>hướng chiếu dọc theo đường trục của hình trụ thì hình chiếu thu được là hình tròn</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grpSp>
      <p:grpSp>
        <p:nvGrpSpPr>
          <p:cNvPr id="23" name="Group 22"/>
          <p:cNvGrpSpPr/>
          <p:nvPr/>
        </p:nvGrpSpPr>
        <p:grpSpPr>
          <a:xfrm>
            <a:off x="11277600" y="4533900"/>
            <a:ext cx="6172200" cy="4114800"/>
            <a:chOff x="11279159" y="4381500"/>
            <a:chExt cx="6172200" cy="4114800"/>
          </a:xfrm>
        </p:grpSpPr>
        <p:sp>
          <p:nvSpPr>
            <p:cNvPr id="21" name="Rounded Rectangle 20"/>
            <p:cNvSpPr/>
            <p:nvPr/>
          </p:nvSpPr>
          <p:spPr>
            <a:xfrm>
              <a:off x="11279159" y="4381500"/>
              <a:ext cx="6172200" cy="4114800"/>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506199" y="4533900"/>
              <a:ext cx="5718121" cy="3785652"/>
            </a:xfrm>
            <a:prstGeom prst="rect">
              <a:avLst/>
            </a:prstGeom>
          </p:spPr>
          <p:txBody>
            <a:bodyPr wrap="square">
              <a:spAutoFit/>
            </a:bodyPr>
            <a:lstStyle/>
            <a:p>
              <a:pPr lvl="0" algn="just">
                <a:lnSpc>
                  <a:spcPct val="150000"/>
                </a:lnSpc>
              </a:pPr>
              <a:r>
                <a:rPr lang="vi-VN" sz="4000" dirty="0" smtClean="0">
                  <a:solidFill>
                    <a:prstClr val="black"/>
                  </a:solidFill>
                  <a:latin typeface="Arial" panose="020B0604020202020204" pitchFamily="34" charset="0"/>
                  <a:cs typeface="Arial" panose="020B0604020202020204" pitchFamily="34" charset="0"/>
                </a:rPr>
                <a:t>Nếu </a:t>
              </a:r>
              <a:r>
                <a:rPr lang="vi-VN" sz="4000" dirty="0">
                  <a:solidFill>
                    <a:prstClr val="black"/>
                  </a:solidFill>
                  <a:latin typeface="Arial" panose="020B0604020202020204" pitchFamily="34" charset="0"/>
                  <a:cs typeface="Arial" panose="020B0604020202020204" pitchFamily="34" charset="0"/>
                </a:rPr>
                <a:t>hướng chiếu vuông góc với đường trục thì hình chiếu thu được là hình chữ nhật.</a:t>
              </a:r>
            </a:p>
          </p:txBody>
        </p:sp>
      </p:grpSp>
      <p:sp>
        <p:nvSpPr>
          <p:cNvPr id="24" name="Left Arrow 23"/>
          <p:cNvSpPr/>
          <p:nvPr/>
        </p:nvSpPr>
        <p:spPr>
          <a:xfrm>
            <a:off x="7013869" y="6210300"/>
            <a:ext cx="457200" cy="5334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eft Arrow 24"/>
          <p:cNvSpPr/>
          <p:nvPr/>
        </p:nvSpPr>
        <p:spPr>
          <a:xfrm flipH="1">
            <a:off x="10644371" y="6210300"/>
            <a:ext cx="457200" cy="5334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561" y="4419600"/>
            <a:ext cx="2976317" cy="4114800"/>
          </a:xfrm>
          <a:prstGeom prst="rect">
            <a:avLst/>
          </a:prstGeom>
        </p:spPr>
      </p:pic>
      <p:pic>
        <p:nvPicPr>
          <p:cNvPr id="27" name="Picture 26"/>
          <p:cNvPicPr>
            <a:picLocks noChangeAspect="1"/>
          </p:cNvPicPr>
          <p:nvPr/>
        </p:nvPicPr>
        <p:blipFill>
          <a:blip r:embed="rId5"/>
          <a:stretch>
            <a:fillRect/>
          </a:stretch>
        </p:blipFill>
        <p:spPr>
          <a:xfrm flipH="1">
            <a:off x="0" y="8343900"/>
            <a:ext cx="2456901" cy="2060627"/>
          </a:xfrm>
          <a:prstGeom prst="rect">
            <a:avLst/>
          </a:prstGeom>
        </p:spPr>
      </p:pic>
      <p:pic>
        <p:nvPicPr>
          <p:cNvPr id="28" name="Picture 27"/>
          <p:cNvPicPr>
            <a:picLocks noChangeAspect="1"/>
          </p:cNvPicPr>
          <p:nvPr/>
        </p:nvPicPr>
        <p:blipFill>
          <a:blip r:embed="rId5"/>
          <a:stretch>
            <a:fillRect/>
          </a:stretch>
        </p:blipFill>
        <p:spPr>
          <a:xfrm>
            <a:off x="15994310" y="8552180"/>
            <a:ext cx="2456901" cy="2060627"/>
          </a:xfrm>
          <a:prstGeom prst="rect">
            <a:avLst/>
          </a:prstGeom>
        </p:spPr>
      </p:pic>
    </p:spTree>
    <p:extLst>
      <p:ext uri="{BB962C8B-B14F-4D97-AF65-F5344CB8AC3E}">
        <p14:creationId xmlns:p14="http://schemas.microsoft.com/office/powerpoint/2010/main" val="209197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p:tgtEl>
                                          <p:spTgt spid="24"/>
                                        </p:tgtEl>
                                        <p:attrNameLst>
                                          <p:attrName>ppt_x</p:attrName>
                                        </p:attrNameLst>
                                      </p:cBhvr>
                                      <p:tavLst>
                                        <p:tav tm="0">
                                          <p:val>
                                            <p:strVal val="#ppt_x+#ppt_w*1.125000"/>
                                          </p:val>
                                        </p:tav>
                                        <p:tav tm="100000">
                                          <p:val>
                                            <p:strVal val="#ppt_x"/>
                                          </p:val>
                                        </p:tav>
                                      </p:tavLst>
                                    </p:anim>
                                    <p:animEffect transition="in" filter="wipe(left)">
                                      <p:cBhvr>
                                        <p:cTn id="25" dur="500"/>
                                        <p:tgtEl>
                                          <p:spTgt spid="24"/>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righ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p:tgtEl>
                                          <p:spTgt spid="25"/>
                                        </p:tgtEl>
                                        <p:attrNameLst>
                                          <p:attrName>ppt_x</p:attrName>
                                        </p:attrNameLst>
                                      </p:cBhvr>
                                      <p:tavLst>
                                        <p:tav tm="0">
                                          <p:val>
                                            <p:strVal val="#ppt_x-#ppt_w*1.125000"/>
                                          </p:val>
                                        </p:tav>
                                        <p:tav tm="100000">
                                          <p:val>
                                            <p:strVal val="#ppt_x"/>
                                          </p:val>
                                        </p:tav>
                                      </p:tavLst>
                                    </p:anim>
                                    <p:animEffect transition="in" filter="wipe(right)">
                                      <p:cBhvr>
                                        <p:cTn id="35" dur="500"/>
                                        <p:tgtEl>
                                          <p:spTgt spid="25"/>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9523" y="3942677"/>
            <a:ext cx="10058400" cy="5431536"/>
          </a:xfrm>
          <a:prstGeom prst="rect">
            <a:avLst/>
          </a:prstGeom>
        </p:spPr>
      </p:pic>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sp>
        <p:nvSpPr>
          <p:cNvPr id="9" name="TextBox 9"/>
          <p:cNvSpPr txBox="1"/>
          <p:nvPr/>
        </p:nvSpPr>
        <p:spPr>
          <a:xfrm>
            <a:off x="442651" y="811317"/>
            <a:ext cx="897777" cy="371897"/>
          </a:xfrm>
          <a:prstGeom prst="rect">
            <a:avLst/>
          </a:prstGeom>
        </p:spPr>
        <p:txBody>
          <a:bodyPr wrap="square"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786035" y="327893"/>
            <a:ext cx="11508279" cy="1107996"/>
          </a:xfrm>
          <a:prstGeom prst="rect">
            <a:avLst/>
          </a:prstGeom>
        </p:spPr>
        <p:txBody>
          <a:bodyPr wrap="none">
            <a:spAutoFit/>
          </a:bodyPr>
          <a:lstStyle/>
          <a:p>
            <a:pPr algn="just">
              <a:lnSpc>
                <a:spcPct val="150000"/>
              </a:lnSpc>
              <a:spcAft>
                <a:spcPts val="800"/>
              </a:spcAft>
            </a:pPr>
            <a:r>
              <a:rPr lang="nl-NL" sz="4400" b="1" dirty="0">
                <a:solidFill>
                  <a:srgbClr val="C84B31"/>
                </a:solidFill>
                <a:latin typeface="Arial" panose="020B0604020202020204" pitchFamily="34" charset="0"/>
                <a:ea typeface="Times New Roman" panose="02020603050405020304" pitchFamily="18" charset="0"/>
                <a:cs typeface="Arial" panose="020B0604020202020204" pitchFamily="34" charset="0"/>
              </a:rPr>
              <a:t>3</a:t>
            </a: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 </a:t>
            </a:r>
            <a:r>
              <a:rPr lang="nl-NL" sz="4400" b="1" dirty="0">
                <a:solidFill>
                  <a:srgbClr val="C84B31"/>
                </a:solidFill>
                <a:latin typeface="Arial" panose="020B0604020202020204" pitchFamily="34" charset="0"/>
                <a:cs typeface="Arial" panose="020B0604020202020204" pitchFamily="34" charset="0"/>
              </a:rPr>
              <a:t>Các hình chiếu vuông góc của hình </a:t>
            </a:r>
            <a:r>
              <a:rPr lang="nl-NL" sz="4400" b="1" dirty="0" smtClean="0">
                <a:solidFill>
                  <a:srgbClr val="C84B31"/>
                </a:solidFill>
                <a:latin typeface="Arial" panose="020B0604020202020204" pitchFamily="34" charset="0"/>
                <a:cs typeface="Arial" panose="020B0604020202020204" pitchFamily="34" charset="0"/>
              </a:rPr>
              <a:t>nón</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5"/>
          <p:cNvPicPr>
            <a:picLocks noChangeAspect="1"/>
          </p:cNvPicPr>
          <p:nvPr/>
        </p:nvPicPr>
        <p:blipFill>
          <a:blip r:embed="rId3"/>
          <a:stretch>
            <a:fillRect/>
          </a:stretch>
        </p:blipFill>
        <p:spPr>
          <a:xfrm flipH="1">
            <a:off x="0" y="8343900"/>
            <a:ext cx="2456901" cy="2060627"/>
          </a:xfrm>
          <a:prstGeom prst="rect">
            <a:avLst/>
          </a:prstGeom>
        </p:spPr>
      </p:pic>
      <p:pic>
        <p:nvPicPr>
          <p:cNvPr id="6" name="Picture 5"/>
          <p:cNvPicPr>
            <a:picLocks noChangeAspect="1"/>
          </p:cNvPicPr>
          <p:nvPr/>
        </p:nvPicPr>
        <p:blipFill>
          <a:blip r:embed="rId4"/>
          <a:stretch>
            <a:fillRect/>
          </a:stretch>
        </p:blipFill>
        <p:spPr>
          <a:xfrm>
            <a:off x="16383000" y="155944"/>
            <a:ext cx="1682642" cy="1682642"/>
          </a:xfrm>
          <a:prstGeom prst="rect">
            <a:avLst/>
          </a:prstGeom>
        </p:spPr>
      </p:pic>
      <p:sp>
        <p:nvSpPr>
          <p:cNvPr id="20" name="Pentagon 19"/>
          <p:cNvSpPr/>
          <p:nvPr/>
        </p:nvSpPr>
        <p:spPr>
          <a:xfrm>
            <a:off x="0" y="2121723"/>
            <a:ext cx="3200400" cy="1038523"/>
          </a:xfrm>
          <a:prstGeom prst="homePlate">
            <a:avLst/>
          </a:prstGeom>
          <a:solidFill>
            <a:srgbClr val="4965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Khám</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phá</a:t>
            </a:r>
            <a:endParaRPr lang="en-US" sz="4000"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3505200" y="2287041"/>
            <a:ext cx="7544053" cy="707886"/>
          </a:xfrm>
          <a:prstGeom prst="rect">
            <a:avLst/>
          </a:prstGeom>
        </p:spPr>
        <p:txBody>
          <a:bodyPr wrap="none">
            <a:spAutoFit/>
          </a:bodyPr>
          <a:lstStyle/>
          <a:p>
            <a:r>
              <a:rPr lang="en-US" sz="4000" i="1" dirty="0" err="1" smtClean="0">
                <a:latin typeface="Arial" panose="020B0604020202020204" pitchFamily="34" charset="0"/>
                <a:cs typeface="Arial" panose="020B0604020202020204" pitchFamily="34" charset="0"/>
              </a:rPr>
              <a:t>Quan</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sát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2.14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cho</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biết</a:t>
            </a:r>
            <a:r>
              <a:rPr lang="en-US" sz="4000" i="1" dirty="0" smtClean="0">
                <a:latin typeface="Arial" panose="020B0604020202020204" pitchFamily="34" charset="0"/>
                <a:cs typeface="Arial" panose="020B0604020202020204" pitchFamily="34" charset="0"/>
              </a:rPr>
              <a:t>: </a:t>
            </a:r>
            <a:endParaRPr lang="en-US" sz="4000" i="1" dirty="0">
              <a:latin typeface="Arial" panose="020B0604020202020204" pitchFamily="34" charset="0"/>
              <a:cs typeface="Arial" panose="020B0604020202020204" pitchFamily="34" charset="0"/>
            </a:endParaRPr>
          </a:p>
        </p:txBody>
      </p:sp>
      <p:grpSp>
        <p:nvGrpSpPr>
          <p:cNvPr id="14" name="Group 13"/>
          <p:cNvGrpSpPr/>
          <p:nvPr/>
        </p:nvGrpSpPr>
        <p:grpSpPr>
          <a:xfrm>
            <a:off x="891539" y="4079917"/>
            <a:ext cx="7829646" cy="4317294"/>
            <a:chOff x="1218290" y="3977640"/>
            <a:chExt cx="8077200" cy="4317294"/>
          </a:xfrm>
        </p:grpSpPr>
        <p:sp>
          <p:nvSpPr>
            <p:cNvPr id="21" name="Freeform 12"/>
            <p:cNvSpPr/>
            <p:nvPr/>
          </p:nvSpPr>
          <p:spPr>
            <a:xfrm>
              <a:off x="1218290" y="3977640"/>
              <a:ext cx="8077200" cy="4317294"/>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5">
                <a:lumMod val="40000"/>
                <a:lumOff val="60000"/>
              </a:schemeClr>
            </a:solidFill>
          </p:spPr>
        </p:sp>
        <p:sp>
          <p:nvSpPr>
            <p:cNvPr id="11" name="Rectangle 10"/>
            <p:cNvSpPr/>
            <p:nvPr/>
          </p:nvSpPr>
          <p:spPr>
            <a:xfrm>
              <a:off x="1625600" y="4117559"/>
              <a:ext cx="64770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Các hình chiếu vuông góc của hình </a:t>
              </a:r>
              <a:r>
                <a:rPr lang="en-US" sz="4000" dirty="0" err="1" smtClean="0">
                  <a:latin typeface="Arial" panose="020B0604020202020204" pitchFamily="34" charset="0"/>
                  <a:cs typeface="Arial" panose="020B0604020202020204" pitchFamily="34" charset="0"/>
                </a:rPr>
                <a:t>nón</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là hình gì? Chúng thể hiện các kích thước nào của hình </a:t>
              </a:r>
              <a:r>
                <a:rPr lang="en-US" sz="4000" dirty="0" err="1" smtClean="0">
                  <a:latin typeface="Arial" panose="020B0604020202020204" pitchFamily="34" charset="0"/>
                  <a:cs typeface="Arial" panose="020B0604020202020204" pitchFamily="34" charset="0"/>
                </a:rPr>
                <a:t>nón</a:t>
              </a:r>
              <a:r>
                <a:rPr lang="vi-VN"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5"/>
          <a:stretch>
            <a:fillRect/>
          </a:stretch>
        </p:blipFill>
        <p:spPr>
          <a:xfrm>
            <a:off x="7839473" y="3666528"/>
            <a:ext cx="616922" cy="952565"/>
          </a:xfrm>
          <a:prstGeom prst="rect">
            <a:avLst/>
          </a:prstGeom>
        </p:spPr>
      </p:pic>
    </p:spTree>
    <p:extLst>
      <p:ext uri="{BB962C8B-B14F-4D97-AF65-F5344CB8AC3E}">
        <p14:creationId xmlns:p14="http://schemas.microsoft.com/office/powerpoint/2010/main" val="359845610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anim calcmode="lin" valueType="num">
                                      <p:cBhvr>
                                        <p:cTn id="33" dur="500" fill="hold"/>
                                        <p:tgtEl>
                                          <p:spTgt spid="4"/>
                                        </p:tgtEl>
                                        <p:attrNameLst>
                                          <p:attrName>ppt_x</p:attrName>
                                        </p:attrNameLst>
                                      </p:cBhvr>
                                      <p:tavLst>
                                        <p:tav tm="0">
                                          <p:val>
                                            <p:strVal val="#ppt_x"/>
                                          </p:val>
                                        </p:tav>
                                        <p:tav tm="100000">
                                          <p:val>
                                            <p:strVal val="#ppt_x"/>
                                          </p:val>
                                        </p:tav>
                                      </p:tavLst>
                                    </p:anim>
                                    <p:anim calcmode="lin" valueType="num">
                                      <p:cBhvr>
                                        <p:cTn id="3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601" y="1933173"/>
            <a:ext cx="9553627" cy="5158959"/>
          </a:xfrm>
          <a:prstGeom prst="rect">
            <a:avLst/>
          </a:prstGeom>
        </p:spPr>
      </p:pic>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sp>
        <p:nvSpPr>
          <p:cNvPr id="9" name="TextBox 9"/>
          <p:cNvSpPr txBox="1"/>
          <p:nvPr/>
        </p:nvSpPr>
        <p:spPr>
          <a:xfrm>
            <a:off x="442651" y="811317"/>
            <a:ext cx="897777" cy="371897"/>
          </a:xfrm>
          <a:prstGeom prst="rect">
            <a:avLst/>
          </a:prstGeom>
        </p:spPr>
        <p:txBody>
          <a:bodyPr wrap="square"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786035" y="327893"/>
            <a:ext cx="11508279" cy="1107996"/>
          </a:xfrm>
          <a:prstGeom prst="rect">
            <a:avLst/>
          </a:prstGeom>
        </p:spPr>
        <p:txBody>
          <a:bodyPr wrap="none">
            <a:spAutoFit/>
          </a:bodyPr>
          <a:lstStyle/>
          <a:p>
            <a:pPr algn="just">
              <a:lnSpc>
                <a:spcPct val="150000"/>
              </a:lnSpc>
              <a:spcAft>
                <a:spcPts val="800"/>
              </a:spcAft>
            </a:pPr>
            <a:r>
              <a:rPr lang="nl-NL" sz="4400" b="1" dirty="0">
                <a:solidFill>
                  <a:srgbClr val="C84B31"/>
                </a:solidFill>
                <a:latin typeface="Arial" panose="020B0604020202020204" pitchFamily="34" charset="0"/>
                <a:ea typeface="Times New Roman" panose="02020603050405020304" pitchFamily="18" charset="0"/>
                <a:cs typeface="Arial" panose="020B0604020202020204" pitchFamily="34" charset="0"/>
              </a:rPr>
              <a:t>3</a:t>
            </a: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 </a:t>
            </a:r>
            <a:r>
              <a:rPr lang="nl-NL" sz="4400" b="1" dirty="0">
                <a:solidFill>
                  <a:srgbClr val="C84B31"/>
                </a:solidFill>
                <a:latin typeface="Arial" panose="020B0604020202020204" pitchFamily="34" charset="0"/>
                <a:cs typeface="Arial" panose="020B0604020202020204" pitchFamily="34" charset="0"/>
              </a:rPr>
              <a:t>Các hình chiếu vuông góc của hình </a:t>
            </a:r>
            <a:r>
              <a:rPr lang="nl-NL" sz="4400" b="1" dirty="0" smtClean="0">
                <a:solidFill>
                  <a:srgbClr val="C84B31"/>
                </a:solidFill>
                <a:latin typeface="Arial" panose="020B0604020202020204" pitchFamily="34" charset="0"/>
                <a:cs typeface="Arial" panose="020B0604020202020204" pitchFamily="34" charset="0"/>
              </a:rPr>
              <a:t>nón</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5"/>
          <p:cNvPicPr>
            <a:picLocks noChangeAspect="1"/>
          </p:cNvPicPr>
          <p:nvPr/>
        </p:nvPicPr>
        <p:blipFill>
          <a:blip r:embed="rId3"/>
          <a:stretch>
            <a:fillRect/>
          </a:stretch>
        </p:blipFill>
        <p:spPr>
          <a:xfrm flipH="1">
            <a:off x="0" y="8343900"/>
            <a:ext cx="2456901" cy="2060627"/>
          </a:xfrm>
          <a:prstGeom prst="rect">
            <a:avLst/>
          </a:prstGeom>
        </p:spPr>
      </p:pic>
      <p:pic>
        <p:nvPicPr>
          <p:cNvPr id="6" name="Picture 5"/>
          <p:cNvPicPr>
            <a:picLocks noChangeAspect="1"/>
          </p:cNvPicPr>
          <p:nvPr/>
        </p:nvPicPr>
        <p:blipFill>
          <a:blip r:embed="rId4"/>
          <a:stretch>
            <a:fillRect/>
          </a:stretch>
        </p:blipFill>
        <p:spPr>
          <a:xfrm>
            <a:off x="16383000" y="155944"/>
            <a:ext cx="1682642" cy="1682642"/>
          </a:xfrm>
          <a:prstGeom prst="rect">
            <a:avLst/>
          </a:prstGeom>
        </p:spPr>
      </p:pic>
      <p:sp>
        <p:nvSpPr>
          <p:cNvPr id="15" name="Down Arrow 14"/>
          <p:cNvSpPr/>
          <p:nvPr/>
        </p:nvSpPr>
        <p:spPr>
          <a:xfrm>
            <a:off x="6540174" y="7319883"/>
            <a:ext cx="546426" cy="60895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16200000">
            <a:off x="10018221" y="3664436"/>
            <a:ext cx="546426" cy="60895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819400" y="7928836"/>
            <a:ext cx="11589736"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a:t>
            </a:r>
          </a:p>
        </p:txBody>
      </p:sp>
      <p:sp>
        <p:nvSpPr>
          <p:cNvPr id="8" name="Rectangle 7"/>
          <p:cNvSpPr/>
          <p:nvPr/>
        </p:nvSpPr>
        <p:spPr>
          <a:xfrm>
            <a:off x="10708640" y="2049242"/>
            <a:ext cx="7321442" cy="470898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Hình chiếu đứng và hình chiếu cạnh thể hiện kích thước đường kính đáy nón và chiều cao hình nón; hình chiếu bằng thể hiện đường kính đáy nón.</a:t>
            </a:r>
            <a:endParaRPr lang="en-US" sz="40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stretch>
            <a:fillRect/>
          </a:stretch>
        </p:blipFill>
        <p:spPr>
          <a:xfrm>
            <a:off x="15352686" y="7409621"/>
            <a:ext cx="2173314" cy="2880605"/>
          </a:xfrm>
          <a:prstGeom prst="rect">
            <a:avLst/>
          </a:prstGeom>
        </p:spPr>
      </p:pic>
    </p:spTree>
    <p:extLst>
      <p:ext uri="{BB962C8B-B14F-4D97-AF65-F5344CB8AC3E}">
        <p14:creationId xmlns:p14="http://schemas.microsoft.com/office/powerpoint/2010/main" val="235590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ppt_x</p:attrName>
                                        </p:attrNameLst>
                                      </p:cBhvr>
                                      <p:tavLst>
                                        <p:tav tm="0">
                                          <p:val>
                                            <p:strVal val="#ppt_x-#ppt_w*1.125000"/>
                                          </p:val>
                                        </p:tav>
                                        <p:tav tm="100000">
                                          <p:val>
                                            <p:strVal val="#ppt_x"/>
                                          </p:val>
                                        </p:tav>
                                      </p:tavLst>
                                    </p:anim>
                                    <p:animEffect transition="in" filter="wipe(right)">
                                      <p:cBhvr>
                                        <p:cTn id="18" dur="500"/>
                                        <p:tgtEl>
                                          <p:spTgt spid="17"/>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5"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sp>
        <p:nvSpPr>
          <p:cNvPr id="9" name="TextBox 9"/>
          <p:cNvSpPr txBox="1"/>
          <p:nvPr/>
        </p:nvSpPr>
        <p:spPr>
          <a:xfrm>
            <a:off x="442651" y="811317"/>
            <a:ext cx="897777" cy="371897"/>
          </a:xfrm>
          <a:prstGeom prst="rect">
            <a:avLst/>
          </a:prstGeom>
        </p:spPr>
        <p:txBody>
          <a:bodyPr wrap="square"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786035" y="327893"/>
            <a:ext cx="11508279" cy="1107996"/>
          </a:xfrm>
          <a:prstGeom prst="rect">
            <a:avLst/>
          </a:prstGeom>
        </p:spPr>
        <p:txBody>
          <a:bodyPr wrap="none">
            <a:spAutoFit/>
          </a:bodyPr>
          <a:lstStyle/>
          <a:p>
            <a:pPr algn="just">
              <a:lnSpc>
                <a:spcPct val="150000"/>
              </a:lnSpc>
              <a:spcAft>
                <a:spcPts val="800"/>
              </a:spcAft>
            </a:pPr>
            <a:r>
              <a:rPr lang="nl-NL" sz="4400" b="1" dirty="0">
                <a:solidFill>
                  <a:srgbClr val="C84B31"/>
                </a:solidFill>
                <a:latin typeface="Arial" panose="020B0604020202020204" pitchFamily="34" charset="0"/>
                <a:ea typeface="Times New Roman" panose="02020603050405020304" pitchFamily="18" charset="0"/>
                <a:cs typeface="Arial" panose="020B0604020202020204" pitchFamily="34" charset="0"/>
              </a:rPr>
              <a:t>3</a:t>
            </a: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 </a:t>
            </a:r>
            <a:r>
              <a:rPr lang="nl-NL" sz="4400" b="1" dirty="0">
                <a:solidFill>
                  <a:srgbClr val="C84B31"/>
                </a:solidFill>
                <a:latin typeface="Arial" panose="020B0604020202020204" pitchFamily="34" charset="0"/>
                <a:cs typeface="Arial" panose="020B0604020202020204" pitchFamily="34" charset="0"/>
              </a:rPr>
              <a:t>Các hình chiếu vuông góc của hình </a:t>
            </a:r>
            <a:r>
              <a:rPr lang="nl-NL" sz="4400" b="1" dirty="0" smtClean="0">
                <a:solidFill>
                  <a:srgbClr val="C84B31"/>
                </a:solidFill>
                <a:latin typeface="Arial" panose="020B0604020202020204" pitchFamily="34" charset="0"/>
                <a:cs typeface="Arial" panose="020B0604020202020204" pitchFamily="34" charset="0"/>
              </a:rPr>
              <a:t>nón</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flipH="1">
            <a:off x="0" y="8343900"/>
            <a:ext cx="2456901" cy="2060627"/>
          </a:xfrm>
          <a:prstGeom prst="rect">
            <a:avLst/>
          </a:prstGeom>
        </p:spPr>
      </p:pic>
      <p:pic>
        <p:nvPicPr>
          <p:cNvPr id="6" name="Picture 5"/>
          <p:cNvPicPr>
            <a:picLocks noChangeAspect="1"/>
          </p:cNvPicPr>
          <p:nvPr/>
        </p:nvPicPr>
        <p:blipFill>
          <a:blip r:embed="rId3"/>
          <a:stretch>
            <a:fillRect/>
          </a:stretch>
        </p:blipFill>
        <p:spPr>
          <a:xfrm>
            <a:off x="16383000" y="155944"/>
            <a:ext cx="1682642" cy="1682642"/>
          </a:xfrm>
          <a:prstGeom prst="rect">
            <a:avLst/>
          </a:prstGeom>
        </p:spPr>
      </p:pic>
      <p:sp>
        <p:nvSpPr>
          <p:cNvPr id="14" name="Rounded Rectangular Callout 13"/>
          <p:cNvSpPr/>
          <p:nvPr/>
        </p:nvSpPr>
        <p:spPr>
          <a:xfrm>
            <a:off x="7301731" y="2259364"/>
            <a:ext cx="3352800" cy="1219200"/>
          </a:xfrm>
          <a:prstGeom prst="wedgeRoundRectCallout">
            <a:avLst>
              <a:gd name="adj1" fmla="val -20833"/>
              <a:gd name="adj2" fmla="val 80833"/>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KẾT LUẬN</a:t>
            </a:r>
            <a:endParaRPr lang="en-US" sz="4000" b="1" dirty="0">
              <a:solidFill>
                <a:schemeClr val="bg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7731" y="2129892"/>
            <a:ext cx="1219200" cy="1348672"/>
          </a:xfrm>
          <a:prstGeom prst="rect">
            <a:avLst/>
          </a:prstGeom>
        </p:spPr>
      </p:pic>
      <p:grpSp>
        <p:nvGrpSpPr>
          <p:cNvPr id="19" name="Group 18"/>
          <p:cNvGrpSpPr/>
          <p:nvPr/>
        </p:nvGrpSpPr>
        <p:grpSpPr>
          <a:xfrm>
            <a:off x="685800" y="4533900"/>
            <a:ext cx="6172200" cy="4114800"/>
            <a:chOff x="685800" y="4381500"/>
            <a:chExt cx="6172200" cy="4114800"/>
          </a:xfrm>
        </p:grpSpPr>
        <p:sp>
          <p:nvSpPr>
            <p:cNvPr id="20" name="Rounded Rectangle 19"/>
            <p:cNvSpPr/>
            <p:nvPr/>
          </p:nvSpPr>
          <p:spPr>
            <a:xfrm>
              <a:off x="685800" y="4381500"/>
              <a:ext cx="6172200" cy="41148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57579" y="4533900"/>
              <a:ext cx="5694680" cy="3785652"/>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Nếu </a:t>
              </a:r>
              <a:r>
                <a:rPr lang="vi-VN" sz="4000" dirty="0">
                  <a:latin typeface="Arial" panose="020B0604020202020204" pitchFamily="34" charset="0"/>
                  <a:cs typeface="Arial" panose="020B0604020202020204" pitchFamily="34" charset="0"/>
                </a:rPr>
                <a:t>hướng chiếu dọc theo đường trục của hình </a:t>
              </a:r>
              <a:r>
                <a:rPr lang="en-US" sz="4000" dirty="0" err="1" smtClean="0">
                  <a:latin typeface="Arial" panose="020B0604020202020204" pitchFamily="34" charset="0"/>
                  <a:cs typeface="Arial" panose="020B0604020202020204" pitchFamily="34" charset="0"/>
                </a:rPr>
                <a:t>nón</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thì </a:t>
              </a:r>
              <a:r>
                <a:rPr lang="vi-VN" sz="4000" dirty="0">
                  <a:latin typeface="Arial" panose="020B0604020202020204" pitchFamily="34" charset="0"/>
                  <a:cs typeface="Arial" panose="020B0604020202020204" pitchFamily="34" charset="0"/>
                </a:rPr>
                <a:t>hình chiếu thu được là hình tròn</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grpSp>
      <p:grpSp>
        <p:nvGrpSpPr>
          <p:cNvPr id="22" name="Group 21"/>
          <p:cNvGrpSpPr/>
          <p:nvPr/>
        </p:nvGrpSpPr>
        <p:grpSpPr>
          <a:xfrm>
            <a:off x="11277600" y="4533900"/>
            <a:ext cx="6172200" cy="4114800"/>
            <a:chOff x="11279159" y="4381500"/>
            <a:chExt cx="6172200" cy="4114800"/>
          </a:xfrm>
        </p:grpSpPr>
        <p:sp>
          <p:nvSpPr>
            <p:cNvPr id="23" name="Rounded Rectangle 22"/>
            <p:cNvSpPr/>
            <p:nvPr/>
          </p:nvSpPr>
          <p:spPr>
            <a:xfrm>
              <a:off x="11279159" y="4381500"/>
              <a:ext cx="6172200" cy="4114800"/>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1506199" y="4533900"/>
              <a:ext cx="5718121" cy="3785652"/>
            </a:xfrm>
            <a:prstGeom prst="rect">
              <a:avLst/>
            </a:prstGeom>
          </p:spPr>
          <p:txBody>
            <a:bodyPr wrap="square">
              <a:spAutoFit/>
            </a:bodyPr>
            <a:lstStyle/>
            <a:p>
              <a:pPr lvl="0" algn="just">
                <a:lnSpc>
                  <a:spcPct val="150000"/>
                </a:lnSpc>
              </a:pPr>
              <a:r>
                <a:rPr lang="vi-VN" sz="4000" dirty="0" smtClean="0">
                  <a:solidFill>
                    <a:prstClr val="black"/>
                  </a:solidFill>
                  <a:latin typeface="Arial" panose="020B0604020202020204" pitchFamily="34" charset="0"/>
                  <a:cs typeface="Arial" panose="020B0604020202020204" pitchFamily="34" charset="0"/>
                </a:rPr>
                <a:t>Nếu </a:t>
              </a:r>
              <a:r>
                <a:rPr lang="vi-VN" sz="4000" dirty="0">
                  <a:solidFill>
                    <a:prstClr val="black"/>
                  </a:solidFill>
                  <a:latin typeface="Arial" panose="020B0604020202020204" pitchFamily="34" charset="0"/>
                  <a:cs typeface="Arial" panose="020B0604020202020204" pitchFamily="34" charset="0"/>
                </a:rPr>
                <a:t>hướng chiếu vuông góc với đường trục thì hình chiếu thu được là hình </a:t>
              </a:r>
              <a:r>
                <a:rPr lang="en-US" sz="4000" dirty="0" smtClean="0">
                  <a:solidFill>
                    <a:prstClr val="black"/>
                  </a:solidFill>
                  <a:latin typeface="Arial" panose="020B0604020202020204" pitchFamily="34" charset="0"/>
                  <a:cs typeface="Arial" panose="020B0604020202020204" pitchFamily="34" charset="0"/>
                </a:rPr>
                <a:t>tam </a:t>
              </a:r>
              <a:r>
                <a:rPr lang="en-US" sz="4000" dirty="0" err="1" smtClean="0">
                  <a:solidFill>
                    <a:prstClr val="black"/>
                  </a:solidFill>
                  <a:latin typeface="Arial" panose="020B0604020202020204" pitchFamily="34" charset="0"/>
                  <a:cs typeface="Arial" panose="020B0604020202020204" pitchFamily="34" charset="0"/>
                </a:rPr>
                <a:t>giác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cân</a:t>
              </a:r>
              <a:r>
                <a:rPr lang="vi-VN"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grpSp>
      <p:sp>
        <p:nvSpPr>
          <p:cNvPr id="25" name="Left Arrow 24"/>
          <p:cNvSpPr/>
          <p:nvPr/>
        </p:nvSpPr>
        <p:spPr>
          <a:xfrm>
            <a:off x="7013869" y="6210300"/>
            <a:ext cx="457200" cy="5334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Arrow 25"/>
          <p:cNvSpPr/>
          <p:nvPr/>
        </p:nvSpPr>
        <p:spPr>
          <a:xfrm flipH="1">
            <a:off x="10644371" y="6210300"/>
            <a:ext cx="457200" cy="5334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6639" y="4691591"/>
            <a:ext cx="3552963" cy="3570817"/>
          </a:xfrm>
          <a:prstGeom prst="rect">
            <a:avLst/>
          </a:prstGeom>
        </p:spPr>
      </p:pic>
      <p:pic>
        <p:nvPicPr>
          <p:cNvPr id="28" name="Picture 27"/>
          <p:cNvPicPr>
            <a:picLocks noChangeAspect="1"/>
          </p:cNvPicPr>
          <p:nvPr/>
        </p:nvPicPr>
        <p:blipFill>
          <a:blip r:embed="rId2"/>
          <a:stretch>
            <a:fillRect/>
          </a:stretch>
        </p:blipFill>
        <p:spPr>
          <a:xfrm>
            <a:off x="15994310" y="8552180"/>
            <a:ext cx="2456901" cy="2060627"/>
          </a:xfrm>
          <a:prstGeom prst="rect">
            <a:avLst/>
          </a:prstGeom>
        </p:spPr>
      </p:pic>
    </p:spTree>
    <p:extLst>
      <p:ext uri="{BB962C8B-B14F-4D97-AF65-F5344CB8AC3E}">
        <p14:creationId xmlns:p14="http://schemas.microsoft.com/office/powerpoint/2010/main" val="422463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p:tgtEl>
                                          <p:spTgt spid="25"/>
                                        </p:tgtEl>
                                        <p:attrNameLst>
                                          <p:attrName>ppt_x</p:attrName>
                                        </p:attrNameLst>
                                      </p:cBhvr>
                                      <p:tavLst>
                                        <p:tav tm="0">
                                          <p:val>
                                            <p:strVal val="#ppt_x+#ppt_w*1.125000"/>
                                          </p:val>
                                        </p:tav>
                                        <p:tav tm="100000">
                                          <p:val>
                                            <p:strVal val="#ppt_x"/>
                                          </p:val>
                                        </p:tav>
                                      </p:tavLst>
                                    </p:anim>
                                    <p:animEffect transition="in" filter="wipe(left)">
                                      <p:cBhvr>
                                        <p:cTn id="25" dur="500"/>
                                        <p:tgtEl>
                                          <p:spTgt spid="25"/>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p:tgtEl>
                                          <p:spTgt spid="26"/>
                                        </p:tgtEl>
                                        <p:attrNameLst>
                                          <p:attrName>ppt_x</p:attrName>
                                        </p:attrNameLst>
                                      </p:cBhvr>
                                      <p:tavLst>
                                        <p:tav tm="0">
                                          <p:val>
                                            <p:strVal val="#ppt_x-#ppt_w*1.125000"/>
                                          </p:val>
                                        </p:tav>
                                        <p:tav tm="100000">
                                          <p:val>
                                            <p:strVal val="#ppt_x"/>
                                          </p:val>
                                        </p:tav>
                                      </p:tavLst>
                                    </p:anim>
                                    <p:animEffect transition="in" filter="wipe(right)">
                                      <p:cBhvr>
                                        <p:cTn id="35" dur="500"/>
                                        <p:tgtEl>
                                          <p:spTgt spid="26"/>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sp>
        <p:nvSpPr>
          <p:cNvPr id="9" name="TextBox 9"/>
          <p:cNvSpPr txBox="1"/>
          <p:nvPr/>
        </p:nvSpPr>
        <p:spPr>
          <a:xfrm>
            <a:off x="442651" y="811317"/>
            <a:ext cx="897777" cy="371897"/>
          </a:xfrm>
          <a:prstGeom prst="rect">
            <a:avLst/>
          </a:prstGeom>
        </p:spPr>
        <p:txBody>
          <a:bodyPr wrap="square"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816492" y="327893"/>
            <a:ext cx="11447365" cy="1107996"/>
          </a:xfrm>
          <a:prstGeom prst="rect">
            <a:avLst/>
          </a:prstGeom>
        </p:spPr>
        <p:txBody>
          <a:bodyPr wrap="none">
            <a:spAutoFit/>
          </a:bodyPr>
          <a:lstStyle/>
          <a:p>
            <a:pPr algn="just">
              <a:lnSpc>
                <a:spcPct val="150000"/>
              </a:lnSpc>
              <a:spcAft>
                <a:spcPts val="800"/>
              </a:spcAft>
            </a:pPr>
            <a:r>
              <a:rPr lang="nl-NL" sz="4400" b="1"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4. </a:t>
            </a:r>
            <a:r>
              <a:rPr lang="nl-NL" sz="4400" b="1" dirty="0">
                <a:solidFill>
                  <a:srgbClr val="C84B31"/>
                </a:solidFill>
                <a:latin typeface="Arial" panose="020B0604020202020204" pitchFamily="34" charset="0"/>
                <a:cs typeface="Arial" panose="020B0604020202020204" pitchFamily="34" charset="0"/>
              </a:rPr>
              <a:t>Các hình chiếu vuông góc của </a:t>
            </a:r>
            <a:r>
              <a:rPr lang="nl-NL" sz="4400" b="1" dirty="0" smtClean="0">
                <a:solidFill>
                  <a:srgbClr val="C84B31"/>
                </a:solidFill>
                <a:latin typeface="Arial" panose="020B0604020202020204" pitchFamily="34" charset="0"/>
                <a:cs typeface="Arial" panose="020B0604020202020204" pitchFamily="34" charset="0"/>
              </a:rPr>
              <a:t>hình cầu</a:t>
            </a:r>
            <a:endParaRPr lang="en-US" sz="4400" dirty="0">
              <a:solidFill>
                <a:srgbClr val="C84B3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6383000" y="155944"/>
            <a:ext cx="1682642" cy="1682642"/>
          </a:xfrm>
          <a:prstGeom prst="rect">
            <a:avLst/>
          </a:prstGeom>
        </p:spPr>
      </p:pic>
      <p:sp>
        <p:nvSpPr>
          <p:cNvPr id="20" name="Pentagon 19"/>
          <p:cNvSpPr/>
          <p:nvPr/>
        </p:nvSpPr>
        <p:spPr>
          <a:xfrm>
            <a:off x="0" y="2121723"/>
            <a:ext cx="3200400" cy="1038523"/>
          </a:xfrm>
          <a:prstGeom prst="homePlate">
            <a:avLst/>
          </a:prstGeom>
          <a:solidFill>
            <a:srgbClr val="4965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Khám</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phá</a:t>
            </a:r>
            <a:endParaRPr lang="en-US" sz="4000"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3505200" y="1638300"/>
            <a:ext cx="12877800" cy="1824923"/>
          </a:xfrm>
          <a:prstGeom prst="rect">
            <a:avLst/>
          </a:prstGeom>
        </p:spPr>
        <p:txBody>
          <a:bodyPr wrap="square">
            <a:spAutoFit/>
          </a:bodyPr>
          <a:lstStyle/>
          <a:p>
            <a:pPr algn="just">
              <a:lnSpc>
                <a:spcPct val="150000"/>
              </a:lnSpc>
            </a:pPr>
            <a:r>
              <a:rPr lang="en-US" sz="4000" i="1" dirty="0" err="1" smtClean="0">
                <a:latin typeface="Arial" panose="020B0604020202020204" pitchFamily="34" charset="0"/>
                <a:cs typeface="Arial" panose="020B0604020202020204" pitchFamily="34" charset="0"/>
              </a:rPr>
              <a:t>Quan</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sát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2.15 </a:t>
            </a:r>
            <a:r>
              <a:rPr lang="en-US" sz="4000" i="1" dirty="0" err="1" smtClean="0">
                <a:latin typeface="Arial" panose="020B0604020202020204" pitchFamily="34" charset="0"/>
                <a:cs typeface="Arial" panose="020B0604020202020204" pitchFamily="34" charset="0"/>
              </a:rPr>
              <a:t>và</a:t>
            </a:r>
            <a:r>
              <a:rPr lang="en-US" sz="4000" i="1" dirty="0" smtClean="0">
                <a:latin typeface="Arial" panose="020B0604020202020204" pitchFamily="34" charset="0"/>
                <a:cs typeface="Arial" panose="020B0604020202020204" pitchFamily="34" charset="0"/>
              </a:rPr>
              <a:t> </a:t>
            </a:r>
            <a:r>
              <a:rPr lang="nl-NL" sz="4000" i="1" dirty="0">
                <a:latin typeface="Arial" panose="020B0604020202020204" pitchFamily="34" charset="0"/>
                <a:cs typeface="Arial" panose="020B0604020202020204" pitchFamily="34" charset="0"/>
              </a:rPr>
              <a:t>nêu đặc điểm các hình chiếu của hình cầu.</a:t>
            </a:r>
            <a:r>
              <a:rPr lang="nl-NL"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463" y="3629275"/>
            <a:ext cx="11125200" cy="5959929"/>
          </a:xfrm>
          <a:prstGeom prst="rect">
            <a:avLst/>
          </a:prstGeom>
        </p:spPr>
      </p:pic>
      <p:pic>
        <p:nvPicPr>
          <p:cNvPr id="16" name="Picture 15"/>
          <p:cNvPicPr>
            <a:picLocks noChangeAspect="1"/>
          </p:cNvPicPr>
          <p:nvPr/>
        </p:nvPicPr>
        <p:blipFill>
          <a:blip r:embed="rId4"/>
          <a:stretch>
            <a:fillRect/>
          </a:stretch>
        </p:blipFill>
        <p:spPr>
          <a:xfrm flipH="1">
            <a:off x="0" y="8433619"/>
            <a:ext cx="2209800" cy="1853381"/>
          </a:xfrm>
          <a:prstGeom prst="rect">
            <a:avLst/>
          </a:prstGeom>
        </p:spPr>
      </p:pic>
      <p:sp>
        <p:nvSpPr>
          <p:cNvPr id="10" name="Rounded Rectangular Callout 9"/>
          <p:cNvSpPr/>
          <p:nvPr/>
        </p:nvSpPr>
        <p:spPr>
          <a:xfrm>
            <a:off x="12238457" y="3125029"/>
            <a:ext cx="5490743" cy="2458692"/>
          </a:xfrm>
          <a:prstGeom prst="wedgeRoundRectCallout">
            <a:avLst>
              <a:gd name="adj1" fmla="val -45700"/>
              <a:gd name="adj2" fmla="val 73534"/>
              <a:gd name="adj3" fmla="val 16667"/>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a:t>
            </a:r>
          </a:p>
        </p:txBody>
      </p:sp>
      <p:sp>
        <p:nvSpPr>
          <p:cNvPr id="18" name="Rounded Rectangular Callout 17"/>
          <p:cNvSpPr/>
          <p:nvPr/>
        </p:nvSpPr>
        <p:spPr>
          <a:xfrm>
            <a:off x="12354583" y="7047581"/>
            <a:ext cx="5394937" cy="1927014"/>
          </a:xfrm>
          <a:prstGeom prst="wedgeRoundRectCallout">
            <a:avLst>
              <a:gd name="adj1" fmla="val -48231"/>
              <a:gd name="adj2" fmla="val -86827"/>
              <a:gd name="adj3" fmla="val 16667"/>
            </a:avLst>
          </a:prstGeom>
          <a:solidFill>
            <a:schemeClr val="accent6"/>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nl-NL" sz="4000" dirty="0">
                <a:latin typeface="Arial" panose="020B0604020202020204" pitchFamily="34" charset="0"/>
                <a:cs typeface="Arial" panose="020B0604020202020204" pitchFamily="34" charset="0"/>
              </a:rPr>
              <a:t>có đường kính bằng đường kính hình cầu</a:t>
            </a:r>
            <a:r>
              <a:rPr lang="nl-NL"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0809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anim calcmode="lin" valueType="num">
                                      <p:cBhvr>
                                        <p:cTn id="34" dur="500" fill="hold"/>
                                        <p:tgtEl>
                                          <p:spTgt spid="18"/>
                                        </p:tgtEl>
                                        <p:attrNameLst>
                                          <p:attrName>ppt_x</p:attrName>
                                        </p:attrNameLst>
                                      </p:cBhvr>
                                      <p:tavLst>
                                        <p:tav tm="0">
                                          <p:val>
                                            <p:strVal val="#ppt_x"/>
                                          </p:val>
                                        </p:tav>
                                        <p:tav tm="100000">
                                          <p:val>
                                            <p:strVal val="#ppt_x"/>
                                          </p:val>
                                        </p:tav>
                                      </p:tavLst>
                                    </p:anim>
                                    <p:anim calcmode="lin" valueType="num">
                                      <p:cBhvr>
                                        <p:cTn id="3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animBg="1"/>
      <p:bldP spid="7" grpId="0"/>
      <p:bldP spid="10"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22328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tròn</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xoay</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446461" y="819149"/>
            <a:ext cx="745377" cy="371897"/>
          </a:xfrm>
          <a:prstGeom prst="rect">
            <a:avLst/>
          </a:prstGeom>
        </p:spPr>
        <p:txBody>
          <a:bodyPr wrap="square"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III.</a:t>
            </a:r>
            <a:endParaRPr lang="en-US" sz="4800" b="1" spc="74" dirty="0">
              <a:solidFill>
                <a:srgbClr val="EEEEEE"/>
              </a:solidFill>
              <a:latin typeface="Arial" panose="020B0604020202020204" pitchFamily="34" charset="0"/>
              <a:cs typeface="Arial" panose="020B0604020202020204" pitchFamily="34" charset="0"/>
            </a:endParaRPr>
          </a:p>
        </p:txBody>
      </p:sp>
      <p:grpSp>
        <p:nvGrpSpPr>
          <p:cNvPr id="18" name="Group 17"/>
          <p:cNvGrpSpPr/>
          <p:nvPr/>
        </p:nvGrpSpPr>
        <p:grpSpPr>
          <a:xfrm>
            <a:off x="990600" y="1866900"/>
            <a:ext cx="3789095" cy="1503807"/>
            <a:chOff x="478105" y="1773739"/>
            <a:chExt cx="3789095" cy="1503807"/>
          </a:xfrm>
        </p:grpSpPr>
        <p:grpSp>
          <p:nvGrpSpPr>
            <p:cNvPr id="17" name="Group 16"/>
            <p:cNvGrpSpPr/>
            <p:nvPr/>
          </p:nvGrpSpPr>
          <p:grpSpPr>
            <a:xfrm>
              <a:off x="1191838" y="2010199"/>
              <a:ext cx="3075362" cy="1068283"/>
              <a:chOff x="1191838" y="2010199"/>
              <a:chExt cx="3075362" cy="1068283"/>
            </a:xfrm>
          </p:grpSpPr>
          <p:sp>
            <p:nvSpPr>
              <p:cNvPr id="11" name="Round Same Side Corner Rectangle 10"/>
              <p:cNvSpPr/>
              <p:nvPr/>
            </p:nvSpPr>
            <p:spPr>
              <a:xfrm rot="5400000">
                <a:off x="2195377" y="1006660"/>
                <a:ext cx="1068283" cy="3075362"/>
              </a:xfrm>
              <a:prstGeom prst="round2SameRect">
                <a:avLst>
                  <a:gd name="adj1" fmla="val 37677"/>
                  <a:gd name="adj2" fmla="val 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638300" y="2171700"/>
                <a:ext cx="2628900" cy="707886"/>
              </a:xfrm>
              <a:prstGeom prst="rect">
                <a:avLst/>
              </a:prstGeom>
              <a:noFill/>
            </p:spPr>
            <p:txBody>
              <a:bodyPr wrap="square" rtlCol="0">
                <a:spAutoFit/>
              </a:bodyPr>
              <a:lstStyle/>
              <a:p>
                <a:pPr algn="ctr"/>
                <a:r>
                  <a:rPr lang="en-US" sz="4000" b="1" dirty="0" err="1" smtClean="0">
                    <a:solidFill>
                      <a:schemeClr val="bg1"/>
                    </a:solidFill>
                    <a:latin typeface="Arial" panose="020B0604020202020204" pitchFamily="34" charset="0"/>
                    <a:cs typeface="Arial" panose="020B0604020202020204" pitchFamily="34" charset="0"/>
                  </a:rPr>
                  <a:t>Mở</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rộng</a:t>
                </a:r>
                <a:endParaRPr lang="en-US" sz="4000" b="1" dirty="0">
                  <a:solidFill>
                    <a:schemeClr val="bg1"/>
                  </a:solidFill>
                  <a:latin typeface="Arial" panose="020B0604020202020204" pitchFamily="34" charset="0"/>
                  <a:cs typeface="Arial" panose="020B0604020202020204" pitchFamily="34" charset="0"/>
                </a:endParaRPr>
              </a:p>
            </p:txBody>
          </p:sp>
        </p:gr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105" y="1773739"/>
              <a:ext cx="1462228" cy="1503807"/>
            </a:xfrm>
            <a:prstGeom prst="rect">
              <a:avLst/>
            </a:prstGeom>
          </p:spPr>
        </p:pic>
      </p:grpSp>
      <p:sp>
        <p:nvSpPr>
          <p:cNvPr id="19" name="Rectangle 18"/>
          <p:cNvSpPr/>
          <p:nvPr/>
        </p:nvSpPr>
        <p:spPr>
          <a:xfrm>
            <a:off x="5523907" y="2972747"/>
            <a:ext cx="6795451" cy="707886"/>
          </a:xfrm>
          <a:prstGeom prst="rect">
            <a:avLst/>
          </a:prstGeom>
        </p:spPr>
        <p:txBody>
          <a:bodyPr wrap="none">
            <a:spAutoFit/>
          </a:bodyPr>
          <a:lstStyle/>
          <a:p>
            <a:pPr algn="ctr"/>
            <a:r>
              <a:rPr lang="en-US" sz="4000" b="1" dirty="0" err="1" smtClean="0">
                <a:solidFill>
                  <a:schemeClr val="accent4">
                    <a:lumMod val="75000"/>
                  </a:schemeClr>
                </a:solidFill>
                <a:latin typeface="Arial" panose="020B0604020202020204" pitchFamily="34" charset="0"/>
                <a:cs typeface="Arial" panose="020B0604020202020204" pitchFamily="34" charset="0"/>
              </a:rPr>
              <a:t>Một</a:t>
            </a:r>
            <a:r>
              <a:rPr lang="en-US" sz="4000" b="1" dirty="0" smtClean="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số</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khối</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tròn</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xoay</a:t>
            </a:r>
            <a:r>
              <a:rPr lang="en-US" sz="4000" b="1" dirty="0">
                <a:solidFill>
                  <a:schemeClr val="accent4">
                    <a:lumMod val="75000"/>
                  </a:schemeClr>
                </a:solidFill>
                <a:latin typeface="Arial" panose="020B0604020202020204" pitchFamily="34" charset="0"/>
                <a:cs typeface="Arial" panose="020B0604020202020204" pitchFamily="34" charset="0"/>
              </a:rPr>
              <a:t> </a:t>
            </a:r>
            <a:r>
              <a:rPr lang="en-US" sz="4000" b="1" dirty="0" err="1">
                <a:solidFill>
                  <a:schemeClr val="accent4">
                    <a:lumMod val="75000"/>
                  </a:schemeClr>
                </a:solidFill>
                <a:latin typeface="Arial" panose="020B0604020202020204" pitchFamily="34" charset="0"/>
                <a:cs typeface="Arial" panose="020B0604020202020204" pitchFamily="34" charset="0"/>
              </a:rPr>
              <a:t>khác</a:t>
            </a:r>
            <a:endParaRPr lang="en-US" sz="4000" b="1" dirty="0">
              <a:solidFill>
                <a:schemeClr val="accent4">
                  <a:lumMod val="75000"/>
                </a:schemeClr>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3"/>
          <a:stretch>
            <a:fillRect/>
          </a:stretch>
        </p:blipFill>
        <p:spPr>
          <a:xfrm>
            <a:off x="16078200" y="0"/>
            <a:ext cx="3081736" cy="2646529"/>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648" y="3980976"/>
            <a:ext cx="16412703" cy="5838973"/>
          </a:xfrm>
          <a:prstGeom prst="rect">
            <a:avLst/>
          </a:prstGeom>
        </p:spPr>
      </p:pic>
    </p:spTree>
    <p:extLst>
      <p:ext uri="{BB962C8B-B14F-4D97-AF65-F5344CB8AC3E}">
        <p14:creationId xmlns:p14="http://schemas.microsoft.com/office/powerpoint/2010/main" val="10305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16" presetClass="entr" presetSubtype="37"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out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22328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tròn</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xoay</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446461" y="819149"/>
            <a:ext cx="745377" cy="371897"/>
          </a:xfrm>
          <a:prstGeom prst="rect">
            <a:avLst/>
          </a:prstGeom>
        </p:spPr>
        <p:txBody>
          <a:bodyPr wrap="square"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7746886" y="1769269"/>
            <a:ext cx="2850460" cy="982513"/>
          </a:xfrm>
          <a:prstGeom prst="rect">
            <a:avLst/>
          </a:prstGeom>
        </p:spPr>
        <p:txBody>
          <a:bodyPr wrap="none">
            <a:spAutoFit/>
          </a:bodyPr>
          <a:lstStyle/>
          <a:p>
            <a:pPr algn="just">
              <a:lnSpc>
                <a:spcPct val="150000"/>
              </a:lnSpc>
              <a:spcAft>
                <a:spcPts val="800"/>
              </a:spcAft>
            </a:pPr>
            <a:r>
              <a:rPr lang="en-US" sz="4400" b="1" u="sng" dirty="0" err="1" smtClean="0">
                <a:solidFill>
                  <a:srgbClr val="C84B31"/>
                </a:solidFill>
                <a:latin typeface="Arial" panose="020B0604020202020204" pitchFamily="34" charset="0"/>
                <a:ea typeface="Times New Roman" panose="02020603050405020304" pitchFamily="18" charset="0"/>
                <a:cs typeface="Arial" panose="020B0604020202020204" pitchFamily="34" charset="0"/>
              </a:rPr>
              <a:t>Luyện</a:t>
            </a:r>
            <a:r>
              <a:rPr lang="en-US" sz="4400" b="1" u="sng"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 </a:t>
            </a:r>
            <a:r>
              <a:rPr lang="en-US" sz="4400" b="1" u="sng" dirty="0" err="1" smtClean="0">
                <a:solidFill>
                  <a:srgbClr val="C84B31"/>
                </a:solidFill>
                <a:latin typeface="Arial" panose="020B0604020202020204" pitchFamily="34" charset="0"/>
                <a:ea typeface="Times New Roman" panose="02020603050405020304" pitchFamily="18" charset="0"/>
                <a:cs typeface="Arial" panose="020B0604020202020204" pitchFamily="34" charset="0"/>
              </a:rPr>
              <a:t>tập</a:t>
            </a:r>
            <a:endParaRPr lang="en-US" sz="4400" b="1" u="sng" dirty="0">
              <a:solidFill>
                <a:srgbClr val="C84B3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0896" t="21820" r="19403" b="21464"/>
          <a:stretch/>
        </p:blipFill>
        <p:spPr>
          <a:xfrm>
            <a:off x="6494589" y="1745112"/>
            <a:ext cx="1252297" cy="118968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557" y="3083543"/>
            <a:ext cx="6893649" cy="6934199"/>
          </a:xfrm>
          <a:prstGeom prst="rect">
            <a:avLst/>
          </a:prstGeom>
        </p:spPr>
      </p:pic>
      <p:pic>
        <p:nvPicPr>
          <p:cNvPr id="11" name="Picture 10"/>
          <p:cNvPicPr>
            <a:picLocks noChangeAspect="1"/>
          </p:cNvPicPr>
          <p:nvPr/>
        </p:nvPicPr>
        <p:blipFill>
          <a:blip r:embed="rId4"/>
          <a:stretch>
            <a:fillRect/>
          </a:stretch>
        </p:blipFill>
        <p:spPr>
          <a:xfrm>
            <a:off x="16078200" y="0"/>
            <a:ext cx="3081736" cy="2646529"/>
          </a:xfrm>
          <a:prstGeom prst="rect">
            <a:avLst/>
          </a:prstGeom>
        </p:spPr>
      </p:pic>
      <p:sp>
        <p:nvSpPr>
          <p:cNvPr id="6" name="Rectangle 5"/>
          <p:cNvSpPr/>
          <p:nvPr/>
        </p:nvSpPr>
        <p:spPr>
          <a:xfrm>
            <a:off x="8056766" y="3211839"/>
            <a:ext cx="9103133" cy="5632311"/>
          </a:xfrm>
          <a:prstGeom prst="rect">
            <a:avLst/>
          </a:prstGeom>
        </p:spPr>
        <p:txBody>
          <a:bodyPr wrap="square">
            <a:spAutoFit/>
          </a:bodyPr>
          <a:lstStyle/>
          <a:p>
            <a:pPr algn="just">
              <a:lnSpc>
                <a:spcPct val="150000"/>
              </a:lnSpc>
            </a:pPr>
            <a:r>
              <a:rPr lang="vi-VN" sz="4000" i="1" dirty="0">
                <a:latin typeface="Arial" panose="020B0604020202020204" pitchFamily="34" charset="0"/>
                <a:cs typeface="Arial" panose="020B0604020202020204" pitchFamily="34" charset="0"/>
              </a:rPr>
              <a:t>Quan sát các vật thể trên Hình 2.17 và cho biết: </a:t>
            </a:r>
            <a:endParaRPr lang="en-US" sz="4000" i="1"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Vật </a:t>
            </a:r>
            <a:r>
              <a:rPr lang="vi-VN" sz="4000" dirty="0">
                <a:latin typeface="Arial" panose="020B0604020202020204" pitchFamily="34" charset="0"/>
                <a:cs typeface="Arial" panose="020B0604020202020204" pitchFamily="34" charset="0"/>
              </a:rPr>
              <a:t>thể được ghép bởi những khối (hoặc một phần của khối) nào? </a:t>
            </a:r>
            <a:endParaRPr lang="en-US" sz="40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Tìm </a:t>
            </a:r>
            <a:r>
              <a:rPr lang="vi-VN" sz="4000" dirty="0">
                <a:latin typeface="Arial" panose="020B0604020202020204" pitchFamily="34" charset="0"/>
                <a:cs typeface="Arial" panose="020B0604020202020204" pitchFamily="34" charset="0"/>
              </a:rPr>
              <a:t>các hình chiếu tương ứng của chúng trên Hình 2.18.</a:t>
            </a:r>
            <a:endParaRPr lang="en-US" sz="40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stretch>
            <a:fillRect/>
          </a:stretch>
        </p:blipFill>
        <p:spPr>
          <a:xfrm>
            <a:off x="15485268" y="8267700"/>
            <a:ext cx="1185863" cy="1557623"/>
          </a:xfrm>
          <a:prstGeom prst="rect">
            <a:avLst/>
          </a:prstGeom>
        </p:spPr>
      </p:pic>
    </p:spTree>
    <p:extLst>
      <p:ext uri="{BB962C8B-B14F-4D97-AF65-F5344CB8AC3E}">
        <p14:creationId xmlns:p14="http://schemas.microsoft.com/office/powerpoint/2010/main" val="260051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2232867"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khối</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tròn</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xoay</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446461" y="819149"/>
            <a:ext cx="745377" cy="371897"/>
          </a:xfrm>
          <a:prstGeom prst="rect">
            <a:avLst/>
          </a:prstGeom>
        </p:spPr>
        <p:txBody>
          <a:bodyPr wrap="square"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III.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7746886" y="1769269"/>
            <a:ext cx="2850460" cy="982513"/>
          </a:xfrm>
          <a:prstGeom prst="rect">
            <a:avLst/>
          </a:prstGeom>
        </p:spPr>
        <p:txBody>
          <a:bodyPr wrap="none">
            <a:spAutoFit/>
          </a:bodyPr>
          <a:lstStyle/>
          <a:p>
            <a:pPr algn="just">
              <a:lnSpc>
                <a:spcPct val="150000"/>
              </a:lnSpc>
              <a:spcAft>
                <a:spcPts val="800"/>
              </a:spcAft>
            </a:pPr>
            <a:r>
              <a:rPr lang="en-US" sz="4400" b="1" u="sng" dirty="0" err="1" smtClean="0">
                <a:solidFill>
                  <a:srgbClr val="C84B31"/>
                </a:solidFill>
                <a:latin typeface="Arial" panose="020B0604020202020204" pitchFamily="34" charset="0"/>
                <a:ea typeface="Times New Roman" panose="02020603050405020304" pitchFamily="18" charset="0"/>
                <a:cs typeface="Arial" panose="020B0604020202020204" pitchFamily="34" charset="0"/>
              </a:rPr>
              <a:t>Luyện</a:t>
            </a:r>
            <a:r>
              <a:rPr lang="en-US" sz="4400" b="1" u="sng" dirty="0" smtClean="0">
                <a:solidFill>
                  <a:srgbClr val="C84B31"/>
                </a:solidFill>
                <a:latin typeface="Arial" panose="020B0604020202020204" pitchFamily="34" charset="0"/>
                <a:ea typeface="Times New Roman" panose="02020603050405020304" pitchFamily="18" charset="0"/>
                <a:cs typeface="Arial" panose="020B0604020202020204" pitchFamily="34" charset="0"/>
              </a:rPr>
              <a:t> </a:t>
            </a:r>
            <a:r>
              <a:rPr lang="en-US" sz="4400" b="1" u="sng" dirty="0" err="1" smtClean="0">
                <a:solidFill>
                  <a:srgbClr val="C84B31"/>
                </a:solidFill>
                <a:latin typeface="Arial" panose="020B0604020202020204" pitchFamily="34" charset="0"/>
                <a:ea typeface="Times New Roman" panose="02020603050405020304" pitchFamily="18" charset="0"/>
                <a:cs typeface="Arial" panose="020B0604020202020204" pitchFamily="34" charset="0"/>
              </a:rPr>
              <a:t>tập</a:t>
            </a:r>
            <a:endParaRPr lang="en-US" sz="4400" b="1" u="sng" dirty="0">
              <a:solidFill>
                <a:srgbClr val="C84B3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0896" t="21820" r="19403" b="21464"/>
          <a:stretch/>
        </p:blipFill>
        <p:spPr>
          <a:xfrm>
            <a:off x="6494589" y="1745112"/>
            <a:ext cx="1252297" cy="118968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557" y="3083543"/>
            <a:ext cx="6893649" cy="6934199"/>
          </a:xfrm>
          <a:prstGeom prst="rect">
            <a:avLst/>
          </a:prstGeom>
        </p:spPr>
      </p:pic>
      <p:pic>
        <p:nvPicPr>
          <p:cNvPr id="11" name="Picture 10"/>
          <p:cNvPicPr>
            <a:picLocks noChangeAspect="1"/>
          </p:cNvPicPr>
          <p:nvPr/>
        </p:nvPicPr>
        <p:blipFill>
          <a:blip r:embed="rId4"/>
          <a:stretch>
            <a:fillRect/>
          </a:stretch>
        </p:blipFill>
        <p:spPr>
          <a:xfrm>
            <a:off x="16078200" y="0"/>
            <a:ext cx="3081736" cy="2646529"/>
          </a:xfrm>
          <a:prstGeom prst="rect">
            <a:avLst/>
          </a:prstGeom>
        </p:spPr>
      </p:pic>
      <p:sp>
        <p:nvSpPr>
          <p:cNvPr id="15" name="Left Arrow 14"/>
          <p:cNvSpPr/>
          <p:nvPr/>
        </p:nvSpPr>
        <p:spPr>
          <a:xfrm flipH="1">
            <a:off x="8257716" y="3769670"/>
            <a:ext cx="914400" cy="685800"/>
          </a:xfrm>
          <a:prstGeom prst="lef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b="16303"/>
          <a:stretch/>
        </p:blipFill>
        <p:spPr>
          <a:xfrm>
            <a:off x="9982200" y="2775939"/>
            <a:ext cx="6477000" cy="2673262"/>
          </a:xfrm>
          <a:prstGeom prst="rect">
            <a:avLst/>
          </a:prstGeom>
        </p:spPr>
      </p:pic>
      <p:sp>
        <p:nvSpPr>
          <p:cNvPr id="16" name="Rectangle 15"/>
          <p:cNvSpPr/>
          <p:nvPr/>
        </p:nvSpPr>
        <p:spPr>
          <a:xfrm>
            <a:off x="8475068" y="5524929"/>
            <a:ext cx="9144000" cy="4413516"/>
          </a:xfrm>
          <a:prstGeom prst="rect">
            <a:avLst/>
          </a:prstGeom>
        </p:spPr>
        <p:txBody>
          <a:bodyPr>
            <a:spAutoFit/>
          </a:bodyPr>
          <a:lstStyle/>
          <a:p>
            <a:pPr marL="571500" indent="-571500" algn="just">
              <a:lnSpc>
                <a:spcPct val="130000"/>
              </a:lnSpc>
              <a:buFont typeface="Wingdings" panose="05000000000000000000" pitchFamily="2" charset="2"/>
              <a:buChar char="Ø"/>
            </a:pPr>
            <a:r>
              <a:rPr lang="vi-VN" sz="3600" dirty="0">
                <a:latin typeface="Arial" panose="020B0604020202020204" pitchFamily="34" charset="0"/>
                <a:cs typeface="Arial" panose="020B0604020202020204" pitchFamily="34" charset="0"/>
              </a:rPr>
              <a:t>Hình </a:t>
            </a:r>
            <a:r>
              <a:rPr lang="vi-VN" sz="3600" dirty="0" smtClean="0">
                <a:latin typeface="Arial" panose="020B0604020202020204" pitchFamily="34" charset="0"/>
                <a:cs typeface="Arial" panose="020B0604020202020204" pitchFamily="34" charset="0"/>
              </a:rPr>
              <a:t>2.17a</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một </a:t>
            </a:r>
            <a:r>
              <a:rPr lang="vi-VN" sz="3600" dirty="0">
                <a:latin typeface="Arial" panose="020B0604020202020204" pitchFamily="34" charset="0"/>
                <a:cs typeface="Arial" panose="020B0604020202020204" pitchFamily="34" charset="0"/>
              </a:rPr>
              <a:t>hình trụ và một nửa hình </a:t>
            </a:r>
            <a:r>
              <a:rPr lang="vi-VN" sz="3600" dirty="0" smtClean="0">
                <a:latin typeface="Arial" panose="020B0604020202020204" pitchFamily="34" charset="0"/>
                <a:cs typeface="Arial" panose="020B0604020202020204" pitchFamily="34" charset="0"/>
              </a:rPr>
              <a:t>cầu.</a:t>
            </a:r>
            <a:endParaRPr lang="en-US" sz="3600" dirty="0" smtClean="0">
              <a:latin typeface="Arial" panose="020B0604020202020204" pitchFamily="34" charset="0"/>
              <a:cs typeface="Arial" panose="020B0604020202020204" pitchFamily="34" charset="0"/>
            </a:endParaRPr>
          </a:p>
          <a:p>
            <a:pPr marL="571500" indent="-571500" algn="just">
              <a:lnSpc>
                <a:spcPct val="130000"/>
              </a:lnSpc>
              <a:buFont typeface="Wingdings" panose="05000000000000000000" pitchFamily="2" charset="2"/>
              <a:buChar char="Ø"/>
            </a:pPr>
            <a:r>
              <a:rPr lang="vi-VN" sz="3600" dirty="0" smtClean="0">
                <a:latin typeface="Arial" panose="020B0604020202020204" pitchFamily="34" charset="0"/>
                <a:cs typeface="Arial" panose="020B0604020202020204" pitchFamily="34" charset="0"/>
              </a:rPr>
              <a:t>Hình 2.17b</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một </a:t>
            </a:r>
            <a:r>
              <a:rPr lang="vi-VN" sz="3600" dirty="0">
                <a:latin typeface="Arial" panose="020B0604020202020204" pitchFamily="34" charset="0"/>
                <a:cs typeface="Arial" panose="020B0604020202020204" pitchFamily="34" charset="0"/>
              </a:rPr>
              <a:t>hình hộp chữ nhật và một hình trụ.</a:t>
            </a:r>
          </a:p>
          <a:p>
            <a:pPr marL="571500" indent="-571500" algn="just">
              <a:lnSpc>
                <a:spcPct val="130000"/>
              </a:lnSpc>
              <a:buFont typeface="Wingdings" panose="05000000000000000000" pitchFamily="2" charset="2"/>
              <a:buChar char="Ø"/>
            </a:pPr>
            <a:r>
              <a:rPr lang="vi-VN" sz="3600" dirty="0" smtClean="0">
                <a:latin typeface="Arial" panose="020B0604020202020204" pitchFamily="34" charset="0"/>
                <a:cs typeface="Arial" panose="020B0604020202020204" pitchFamily="34" charset="0"/>
              </a:rPr>
              <a:t>Hình 2.17c</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một </a:t>
            </a:r>
            <a:r>
              <a:rPr lang="vi-VN" sz="3600" dirty="0">
                <a:latin typeface="Arial" panose="020B0604020202020204" pitchFamily="34" charset="0"/>
                <a:cs typeface="Arial" panose="020B0604020202020204" pitchFamily="34" charset="0"/>
              </a:rPr>
              <a:t>hình hộp chữ nhật và một phần của hình nón (hình nón cụt).</a:t>
            </a:r>
          </a:p>
        </p:txBody>
      </p:sp>
      <p:cxnSp>
        <p:nvCxnSpPr>
          <p:cNvPr id="18" name="Straight Arrow Connector 17"/>
          <p:cNvCxnSpPr/>
          <p:nvPr/>
        </p:nvCxnSpPr>
        <p:spPr>
          <a:xfrm>
            <a:off x="2286000" y="5219700"/>
            <a:ext cx="4208589" cy="1143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638300" y="5219700"/>
            <a:ext cx="2400300" cy="1143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191000" y="5219700"/>
            <a:ext cx="2117278" cy="1143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37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fade">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fade">
                                      <p:cBhvr>
                                        <p:cTn id="27" dur="500"/>
                                        <p:tgtEl>
                                          <p:spTgt spid="1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sp>
        <p:nvSpPr>
          <p:cNvPr id="8" name="TextBox 8"/>
          <p:cNvSpPr txBox="1"/>
          <p:nvPr/>
        </p:nvSpPr>
        <p:spPr>
          <a:xfrm>
            <a:off x="1922667" y="819149"/>
            <a:ext cx="14765133" cy="371897"/>
          </a:xfrm>
          <a:prstGeom prst="rect">
            <a:avLst/>
          </a:prstGeom>
        </p:spPr>
        <p:txBody>
          <a:bodyPr wrap="square"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Vẽ</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của</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vật</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thể</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đơn</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giản</a:t>
            </a:r>
            <a:endParaRPr lang="en-US" sz="4800" b="1" dirty="0">
              <a:solidFill>
                <a:srgbClr val="2D4263"/>
              </a:solidFill>
              <a:latin typeface="Arial" panose="020B0604020202020204" pitchFamily="34" charset="0"/>
              <a:cs typeface="Arial" panose="020B0604020202020204" pitchFamily="34" charset="0"/>
            </a:endParaRPr>
          </a:p>
        </p:txBody>
      </p:sp>
      <p:grpSp>
        <p:nvGrpSpPr>
          <p:cNvPr id="19" name="Group 18"/>
          <p:cNvGrpSpPr/>
          <p:nvPr/>
        </p:nvGrpSpPr>
        <p:grpSpPr>
          <a:xfrm>
            <a:off x="0" y="0"/>
            <a:ext cx="1638300" cy="1638300"/>
            <a:chOff x="0" y="0"/>
            <a:chExt cx="1638300" cy="1638300"/>
          </a:xfrm>
        </p:grpSpPr>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9" name="TextBox 9"/>
            <p:cNvSpPr txBox="1"/>
            <p:nvPr/>
          </p:nvSpPr>
          <p:spPr>
            <a:xfrm>
              <a:off x="446461" y="819149"/>
              <a:ext cx="745377" cy="419025"/>
            </a:xfrm>
            <a:prstGeom prst="rect">
              <a:avLst/>
            </a:prstGeom>
          </p:spPr>
          <p:txBody>
            <a:bodyPr wrap="square"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IV.</a:t>
              </a:r>
              <a:endParaRPr lang="en-US" sz="4800" b="1" spc="74" dirty="0">
                <a:solidFill>
                  <a:srgbClr val="EEEEEE"/>
                </a:solidFill>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2"/>
          <a:stretch>
            <a:fillRect/>
          </a:stretch>
        </p:blipFill>
        <p:spPr>
          <a:xfrm>
            <a:off x="16557022" y="-12700"/>
            <a:ext cx="2299359" cy="2565400"/>
          </a:xfrm>
          <a:prstGeom prst="rect">
            <a:avLst/>
          </a:prstGeom>
        </p:spPr>
      </p:pic>
      <p:sp>
        <p:nvSpPr>
          <p:cNvPr id="10" name="Rectangle 9"/>
          <p:cNvSpPr/>
          <p:nvPr/>
        </p:nvSpPr>
        <p:spPr>
          <a:xfrm>
            <a:off x="2286000" y="2010195"/>
            <a:ext cx="13238679" cy="1938992"/>
          </a:xfrm>
          <a:prstGeom prst="rect">
            <a:avLst/>
          </a:prstGeom>
        </p:spPr>
        <p:txBody>
          <a:bodyPr wrap="square">
            <a:spAutoFit/>
          </a:bodyPr>
          <a:lstStyle/>
          <a:p>
            <a:pPr algn="just">
              <a:lnSpc>
                <a:spcPct val="150000"/>
              </a:lnSpc>
            </a:pPr>
            <a:r>
              <a:rPr lang="en-US" sz="4000" i="1" dirty="0" err="1">
                <a:latin typeface="Arial" panose="020B0604020202020204" pitchFamily="34" charset="0"/>
                <a:cs typeface="Arial" panose="020B0604020202020204" pitchFamily="34" charset="0"/>
              </a:rPr>
              <a:t>Đ</a:t>
            </a:r>
            <a:r>
              <a:rPr lang="en-US" sz="4000" i="1" dirty="0" err="1" smtClean="0">
                <a:latin typeface="Arial" panose="020B0604020202020204" pitchFamily="34" charset="0"/>
                <a:cs typeface="Arial" panose="020B0604020202020204" pitchFamily="34" charset="0"/>
              </a:rPr>
              <a:t>ọc</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nội</a:t>
            </a:r>
            <a:r>
              <a:rPr lang="en-US" sz="4000" i="1" dirty="0">
                <a:latin typeface="Arial" panose="020B0604020202020204" pitchFamily="34" charset="0"/>
                <a:cs typeface="Arial" panose="020B0604020202020204" pitchFamily="34" charset="0"/>
              </a:rPr>
              <a:t> dung </a:t>
            </a:r>
            <a:r>
              <a:rPr lang="en-US" sz="4000" i="1" dirty="0" err="1">
                <a:latin typeface="Arial" panose="020B0604020202020204" pitchFamily="34" charset="0"/>
                <a:cs typeface="Arial" panose="020B0604020202020204" pitchFamily="34" charset="0"/>
              </a:rPr>
              <a:t>mục</a:t>
            </a:r>
            <a:r>
              <a:rPr lang="en-US" sz="4000" i="1" dirty="0">
                <a:latin typeface="Arial" panose="020B0604020202020204" pitchFamily="34" charset="0"/>
                <a:cs typeface="Arial" panose="020B0604020202020204" pitchFamily="34" charset="0"/>
              </a:rPr>
              <a:t> IV SGK </a:t>
            </a:r>
            <a:r>
              <a:rPr lang="en-US" sz="4000" i="1" dirty="0" err="1">
                <a:latin typeface="Arial" panose="020B0604020202020204" pitchFamily="34" charset="0"/>
                <a:cs typeface="Arial" panose="020B0604020202020204" pitchFamily="34" charset="0"/>
              </a:rPr>
              <a:t>trang</a:t>
            </a:r>
            <a:r>
              <a:rPr lang="en-US" sz="4000" i="1" dirty="0">
                <a:latin typeface="Arial" panose="020B0604020202020204" pitchFamily="34" charset="0"/>
                <a:cs typeface="Arial" panose="020B0604020202020204" pitchFamily="34" charset="0"/>
              </a:rPr>
              <a:t> 18 - 19, </a:t>
            </a:r>
            <a:r>
              <a:rPr lang="en-US" sz="4000" i="1" dirty="0" err="1">
                <a:latin typeface="Arial" panose="020B0604020202020204" pitchFamily="34" charset="0"/>
                <a:cs typeface="Arial" panose="020B0604020202020204" pitchFamily="34" charset="0"/>
              </a:rPr>
              <a:t>trả</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lời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câu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hỏi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trong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hộp</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chức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năng</a:t>
            </a:r>
            <a:r>
              <a:rPr lang="en-US" sz="4000"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Khám</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phá</a:t>
            </a:r>
            <a:r>
              <a:rPr lang="en-US" sz="4000" i="1" dirty="0">
                <a:latin typeface="Arial" panose="020B0604020202020204" pitchFamily="34" charset="0"/>
                <a:cs typeface="Arial" panose="020B0604020202020204" pitchFamily="34" charset="0"/>
              </a:rPr>
              <a:t>:</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467" y="2305251"/>
            <a:ext cx="713200" cy="1348879"/>
          </a:xfrm>
          <a:prstGeom prst="rect">
            <a:avLst/>
          </a:prstGeom>
        </p:spPr>
      </p:pic>
      <p:pic>
        <p:nvPicPr>
          <p:cNvPr id="17" name="Picture 16"/>
          <p:cNvPicPr>
            <a:picLocks noChangeAspect="1"/>
          </p:cNvPicPr>
          <p:nvPr/>
        </p:nvPicPr>
        <p:blipFill>
          <a:blip r:embed="rId4"/>
          <a:stretch>
            <a:fillRect/>
          </a:stretch>
        </p:blipFill>
        <p:spPr>
          <a:xfrm>
            <a:off x="12115800" y="6189073"/>
            <a:ext cx="5840474" cy="4115157"/>
          </a:xfrm>
          <a:prstGeom prst="rect">
            <a:avLst/>
          </a:prstGeom>
        </p:spPr>
      </p:pic>
      <p:grpSp>
        <p:nvGrpSpPr>
          <p:cNvPr id="22" name="Group 21"/>
          <p:cNvGrpSpPr/>
          <p:nvPr/>
        </p:nvGrpSpPr>
        <p:grpSpPr>
          <a:xfrm>
            <a:off x="1397002" y="4616138"/>
            <a:ext cx="10744198" cy="4337362"/>
            <a:chOff x="1076347" y="4015740"/>
            <a:chExt cx="8274655" cy="4337362"/>
          </a:xfrm>
        </p:grpSpPr>
        <p:sp>
          <p:nvSpPr>
            <p:cNvPr id="24" name="Freeform 12"/>
            <p:cNvSpPr/>
            <p:nvPr/>
          </p:nvSpPr>
          <p:spPr>
            <a:xfrm>
              <a:off x="1076347" y="4015740"/>
              <a:ext cx="8274655" cy="4337362"/>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3">
                <a:lumMod val="40000"/>
                <a:lumOff val="60000"/>
              </a:schemeClr>
            </a:solidFill>
            <a:ln>
              <a:solidFill>
                <a:schemeClr val="accent3">
                  <a:lumMod val="40000"/>
                  <a:lumOff val="60000"/>
                </a:schemeClr>
              </a:solidFill>
            </a:ln>
          </p:spPr>
        </p:sp>
        <p:sp>
          <p:nvSpPr>
            <p:cNvPr id="25" name="Rectangle 24"/>
            <p:cNvSpPr/>
            <p:nvPr/>
          </p:nvSpPr>
          <p:spPr>
            <a:xfrm>
              <a:off x="1281745" y="4117559"/>
              <a:ext cx="7130290" cy="3785652"/>
            </a:xfrm>
            <a:prstGeom prst="rect">
              <a:avLst/>
            </a:prstGeom>
          </p:spPr>
          <p:txBody>
            <a:bodyPr wrap="square">
              <a:spAutoFit/>
            </a:bodyPr>
            <a:lstStyle/>
            <a:p>
              <a:pPr algn="just">
                <a:lnSpc>
                  <a:spcPct val="150000"/>
                </a:lnSpc>
              </a:pPr>
              <a:r>
                <a:rPr lang="nl-NL" sz="4000" dirty="0">
                  <a:latin typeface="Arial" panose="020B0604020202020204" pitchFamily="34" charset="0"/>
                  <a:cs typeface="Arial" panose="020B0604020202020204" pitchFamily="34" charset="0"/>
                </a:rPr>
                <a:t>Đọc và quan sát hình vẽ minh họa trong các bước vẽ hình chiếu của một vật thể (gối đỡ) và cho biết: Bước nào quyết định tới các hình chiếu của vật thể</a:t>
              </a:r>
              <a:r>
                <a:rPr lang="nl-NL"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59522993"/>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756266" y="2353726"/>
            <a:ext cx="12474331" cy="1448269"/>
            <a:chOff x="3756266" y="2353726"/>
            <a:chExt cx="12474331" cy="1448269"/>
          </a:xfrm>
        </p:grpSpPr>
        <p:sp>
          <p:nvSpPr>
            <p:cNvPr id="52" name="Round Same Side Corner Rectangle 51"/>
            <p:cNvSpPr/>
            <p:nvPr/>
          </p:nvSpPr>
          <p:spPr>
            <a:xfrm rot="5400000">
              <a:off x="9269297" y="-3159305"/>
              <a:ext cx="1448269" cy="12474331"/>
            </a:xfrm>
            <a:prstGeom prst="round2SameRect">
              <a:avLst>
                <a:gd name="adj1" fmla="val 50000"/>
                <a:gd name="adj2" fmla="val 0"/>
              </a:avLst>
            </a:prstGeom>
            <a:solidFill>
              <a:srgbClr val="496592"/>
            </a:solidFill>
            <a:ln>
              <a:solidFill>
                <a:srgbClr val="496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487032" y="2694421"/>
              <a:ext cx="10022776" cy="707886"/>
            </a:xfrm>
            <a:prstGeom prst="rect">
              <a:avLst/>
            </a:prstGeom>
            <a:noFill/>
          </p:spPr>
          <p:txBody>
            <a:bodyPr wrap="square" rtlCol="0">
              <a:spAutoFit/>
            </a:bodyPr>
            <a:lstStyle/>
            <a:p>
              <a:r>
                <a:rPr lang="en-US" sz="4000" b="1" dirty="0" err="1" smtClean="0">
                  <a:solidFill>
                    <a:schemeClr val="bg1"/>
                  </a:solidFill>
                  <a:latin typeface="Arial" panose="020B0604020202020204" pitchFamily="34" charset="0"/>
                  <a:cs typeface="Arial" panose="020B0604020202020204" pitchFamily="34" charset="0"/>
                </a:rPr>
                <a:t>Phương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pháp</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các</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hình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chiếu</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vuông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góc</a:t>
              </a:r>
              <a:endParaRPr lang="en-US" sz="4000" b="1" dirty="0">
                <a:solidFill>
                  <a:schemeClr val="bg1"/>
                </a:solidFill>
                <a:latin typeface="Arial" panose="020B0604020202020204" pitchFamily="34" charset="0"/>
                <a:cs typeface="Arial" panose="020B0604020202020204" pitchFamily="34" charset="0"/>
              </a:endParaRPr>
            </a:p>
          </p:txBody>
        </p:sp>
      </p:grpSp>
      <p:grpSp>
        <p:nvGrpSpPr>
          <p:cNvPr id="66" name="Group 65"/>
          <p:cNvGrpSpPr/>
          <p:nvPr/>
        </p:nvGrpSpPr>
        <p:grpSpPr>
          <a:xfrm>
            <a:off x="3756266" y="4121342"/>
            <a:ext cx="12474332" cy="1464339"/>
            <a:chOff x="3756266" y="4121342"/>
            <a:chExt cx="12474332" cy="1464339"/>
          </a:xfrm>
        </p:grpSpPr>
        <p:sp>
          <p:nvSpPr>
            <p:cNvPr id="53" name="Round Same Side Corner Rectangle 52"/>
            <p:cNvSpPr/>
            <p:nvPr/>
          </p:nvSpPr>
          <p:spPr>
            <a:xfrm rot="5400000">
              <a:off x="9261262" y="-1383654"/>
              <a:ext cx="1464339" cy="12474332"/>
            </a:xfrm>
            <a:prstGeom prst="round2SameRect">
              <a:avLst>
                <a:gd name="adj1" fmla="val 50000"/>
                <a:gd name="adj2" fmla="val 0"/>
              </a:avLst>
            </a:prstGeom>
            <a:solidFill>
              <a:srgbClr val="496592"/>
            </a:solidFill>
            <a:ln>
              <a:solidFill>
                <a:srgbClr val="496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4512432" y="4518365"/>
              <a:ext cx="10022776" cy="707886"/>
            </a:xfrm>
            <a:prstGeom prst="rect">
              <a:avLst/>
            </a:prstGeom>
            <a:noFill/>
          </p:spPr>
          <p:txBody>
            <a:bodyPr wrap="square" rtlCol="0">
              <a:spAutoFit/>
            </a:bodyPr>
            <a:lstStyle/>
            <a:p>
              <a:r>
                <a:rPr lang="en-US" sz="4000" b="1" dirty="0" err="1">
                  <a:solidFill>
                    <a:schemeClr val="bg1"/>
                  </a:solidFill>
                  <a:latin typeface="Arial" panose="020B0604020202020204" pitchFamily="34" charset="0"/>
                  <a:cs typeface="Arial" panose="020B0604020202020204" pitchFamily="34" charset="0"/>
                </a:rPr>
                <a:t>H</a:t>
              </a:r>
              <a:r>
                <a:rPr lang="en-US" sz="4000" b="1" dirty="0" err="1" smtClean="0">
                  <a:solidFill>
                    <a:schemeClr val="bg1"/>
                  </a:solidFill>
                  <a:latin typeface="Arial" panose="020B0604020202020204" pitchFamily="34" charset="0"/>
                  <a:cs typeface="Arial" panose="020B0604020202020204" pitchFamily="34" charset="0"/>
                </a:rPr>
                <a:t>ình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chiếu</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vuông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góc</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của</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khối</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đa</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diện</a:t>
              </a:r>
              <a:endParaRPr lang="en-US" sz="4000" b="1" dirty="0">
                <a:solidFill>
                  <a:schemeClr val="bg1"/>
                </a:solidFill>
                <a:latin typeface="Arial" panose="020B0604020202020204" pitchFamily="34" charset="0"/>
                <a:cs typeface="Arial" panose="020B0604020202020204" pitchFamily="34" charset="0"/>
              </a:endParaRPr>
            </a:p>
          </p:txBody>
        </p:sp>
      </p:grpSp>
      <p:grpSp>
        <p:nvGrpSpPr>
          <p:cNvPr id="67" name="Group 66"/>
          <p:cNvGrpSpPr/>
          <p:nvPr/>
        </p:nvGrpSpPr>
        <p:grpSpPr>
          <a:xfrm>
            <a:off x="3781665" y="5922504"/>
            <a:ext cx="12448934" cy="1424405"/>
            <a:chOff x="3781665" y="5922504"/>
            <a:chExt cx="12448934" cy="1424405"/>
          </a:xfrm>
        </p:grpSpPr>
        <p:sp>
          <p:nvSpPr>
            <p:cNvPr id="54" name="Round Same Side Corner Rectangle 53"/>
            <p:cNvSpPr/>
            <p:nvPr/>
          </p:nvSpPr>
          <p:spPr>
            <a:xfrm rot="5400000">
              <a:off x="9293929" y="410240"/>
              <a:ext cx="1424405" cy="12448934"/>
            </a:xfrm>
            <a:prstGeom prst="round2SameRect">
              <a:avLst>
                <a:gd name="adj1" fmla="val 50000"/>
                <a:gd name="adj2" fmla="val 0"/>
              </a:avLst>
            </a:prstGeom>
            <a:solidFill>
              <a:srgbClr val="496592"/>
            </a:solidFill>
            <a:ln>
              <a:solidFill>
                <a:srgbClr val="496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4542911" y="6243135"/>
              <a:ext cx="10294381" cy="707886"/>
            </a:xfrm>
            <a:prstGeom prst="rect">
              <a:avLst/>
            </a:prstGeom>
            <a:noFill/>
          </p:spPr>
          <p:txBody>
            <a:bodyPr wrap="square" rtlCol="0">
              <a:spAutoFit/>
            </a:bodyPr>
            <a:lstStyle/>
            <a:p>
              <a:r>
                <a:rPr lang="en-US" sz="4000" b="1" dirty="0" err="1">
                  <a:solidFill>
                    <a:schemeClr val="bg1"/>
                  </a:solidFill>
                  <a:latin typeface="Arial" panose="020B0604020202020204" pitchFamily="34" charset="0"/>
                  <a:cs typeface="Arial" panose="020B0604020202020204" pitchFamily="34" charset="0"/>
                </a:rPr>
                <a:t>H</a:t>
              </a:r>
              <a:r>
                <a:rPr lang="en-US" sz="4000" b="1" dirty="0" err="1" smtClean="0">
                  <a:solidFill>
                    <a:schemeClr val="bg1"/>
                  </a:solidFill>
                  <a:latin typeface="Arial" panose="020B0604020202020204" pitchFamily="34" charset="0"/>
                  <a:cs typeface="Arial" panose="020B0604020202020204" pitchFamily="34" charset="0"/>
                </a:rPr>
                <a:t>ình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chiếu</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vuông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góc</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của</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khối</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tròn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xoay</a:t>
              </a:r>
              <a:endParaRPr lang="en-US" sz="4000" b="1" dirty="0">
                <a:solidFill>
                  <a:schemeClr val="bg1"/>
                </a:solidFill>
                <a:latin typeface="Arial" panose="020B0604020202020204" pitchFamily="34" charset="0"/>
                <a:cs typeface="Arial" panose="020B0604020202020204" pitchFamily="34" charset="0"/>
              </a:endParaRPr>
            </a:p>
          </p:txBody>
        </p:sp>
      </p:grpSp>
      <p:grpSp>
        <p:nvGrpSpPr>
          <p:cNvPr id="68" name="Group 67"/>
          <p:cNvGrpSpPr/>
          <p:nvPr/>
        </p:nvGrpSpPr>
        <p:grpSpPr>
          <a:xfrm>
            <a:off x="3756266" y="7714257"/>
            <a:ext cx="12474334" cy="1419779"/>
            <a:chOff x="3756266" y="7714257"/>
            <a:chExt cx="12474334" cy="1419779"/>
          </a:xfrm>
        </p:grpSpPr>
        <p:sp>
          <p:nvSpPr>
            <p:cNvPr id="55" name="Round Same Side Corner Rectangle 54"/>
            <p:cNvSpPr/>
            <p:nvPr/>
          </p:nvSpPr>
          <p:spPr>
            <a:xfrm rot="5400000">
              <a:off x="9283543" y="2186980"/>
              <a:ext cx="1419779" cy="12474334"/>
            </a:xfrm>
            <a:prstGeom prst="round2SameRect">
              <a:avLst>
                <a:gd name="adj1" fmla="val 50000"/>
                <a:gd name="adj2" fmla="val 0"/>
              </a:avLst>
            </a:prstGeom>
            <a:solidFill>
              <a:srgbClr val="496592"/>
            </a:solidFill>
            <a:ln>
              <a:solidFill>
                <a:srgbClr val="496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4542910" y="8111009"/>
              <a:ext cx="11459089" cy="707886"/>
            </a:xfrm>
            <a:prstGeom prst="rect">
              <a:avLst/>
            </a:prstGeom>
            <a:noFill/>
          </p:spPr>
          <p:txBody>
            <a:bodyPr wrap="square" rtlCol="0">
              <a:spAutoFit/>
            </a:bodyPr>
            <a:lstStyle/>
            <a:p>
              <a:r>
                <a:rPr lang="en-US" sz="4000" b="1" dirty="0" err="1" smtClean="0">
                  <a:solidFill>
                    <a:schemeClr val="bg1"/>
                  </a:solidFill>
                  <a:latin typeface="Arial" panose="020B0604020202020204" pitchFamily="34" charset="0"/>
                  <a:cs typeface="Arial" panose="020B0604020202020204" pitchFamily="34" charset="0"/>
                </a:rPr>
                <a:t>Vẽ</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hình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chiếu</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vuông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góc</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của</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vật</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thể</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đơn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giản</a:t>
              </a:r>
              <a:endParaRPr lang="en-US" sz="4000" b="1" dirty="0">
                <a:solidFill>
                  <a:schemeClr val="bg1"/>
                </a:solidFill>
                <a:latin typeface="Arial" panose="020B0604020202020204" pitchFamily="34" charset="0"/>
                <a:cs typeface="Arial" panose="020B0604020202020204" pitchFamily="34" charset="0"/>
              </a:endParaRPr>
            </a:p>
          </p:txBody>
        </p:sp>
      </p:grpSp>
      <p:grpSp>
        <p:nvGrpSpPr>
          <p:cNvPr id="2" name="Group 2"/>
          <p:cNvGrpSpPr/>
          <p:nvPr/>
        </p:nvGrpSpPr>
        <p:grpSpPr>
          <a:xfrm>
            <a:off x="-152400" y="-146342"/>
            <a:ext cx="2730712" cy="10468717"/>
            <a:chOff x="0" y="0"/>
            <a:chExt cx="923722" cy="3541270"/>
          </a:xfrm>
        </p:grpSpPr>
        <p:sp>
          <p:nvSpPr>
            <p:cNvPr id="3" name="Freeform 3"/>
            <p:cNvSpPr/>
            <p:nvPr/>
          </p:nvSpPr>
          <p:spPr>
            <a:xfrm>
              <a:off x="0" y="0"/>
              <a:ext cx="923722" cy="3541270"/>
            </a:xfrm>
            <a:custGeom>
              <a:avLst/>
              <a:gdLst/>
              <a:ahLst/>
              <a:cxnLst/>
              <a:rect l="l" t="t" r="r" b="b"/>
              <a:pathLst>
                <a:path w="923722" h="3541270">
                  <a:moveTo>
                    <a:pt x="0" y="0"/>
                  </a:moveTo>
                  <a:lnTo>
                    <a:pt x="923722" y="0"/>
                  </a:lnTo>
                  <a:lnTo>
                    <a:pt x="923722" y="3541270"/>
                  </a:lnTo>
                  <a:lnTo>
                    <a:pt x="0" y="3541270"/>
                  </a:lnTo>
                  <a:close/>
                </a:path>
              </a:pathLst>
            </a:custGeom>
            <a:solidFill>
              <a:srgbClr val="ABE3F9"/>
            </a:solidFill>
          </p:spPr>
        </p:sp>
      </p:grpSp>
      <p:sp>
        <p:nvSpPr>
          <p:cNvPr id="4" name="AutoShape 4"/>
          <p:cNvSpPr/>
          <p:nvPr/>
        </p:nvSpPr>
        <p:spPr>
          <a:xfrm flipV="1">
            <a:off x="11382458" y="1311870"/>
            <a:ext cx="6905542" cy="0"/>
          </a:xfrm>
          <a:prstGeom prst="line">
            <a:avLst/>
          </a:prstGeom>
          <a:ln w="38100" cap="rnd">
            <a:solidFill>
              <a:srgbClr val="ABE3F9"/>
            </a:solidFill>
            <a:prstDash val="solid"/>
            <a:headEnd type="none" w="sm" len="sm"/>
            <a:tailEnd type="none" w="sm" len="sm"/>
          </a:ln>
        </p:spPr>
      </p:sp>
      <p:grpSp>
        <p:nvGrpSpPr>
          <p:cNvPr id="6" name="Group 6"/>
          <p:cNvGrpSpPr/>
          <p:nvPr/>
        </p:nvGrpSpPr>
        <p:grpSpPr>
          <a:xfrm>
            <a:off x="1389974" y="9134036"/>
            <a:ext cx="2376677" cy="237667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BD4F6"/>
            </a:solidFill>
          </p:spPr>
        </p:sp>
      </p:grpSp>
      <p:sp>
        <p:nvSpPr>
          <p:cNvPr id="32" name="TextBox 32"/>
          <p:cNvSpPr txBox="1"/>
          <p:nvPr/>
        </p:nvSpPr>
        <p:spPr>
          <a:xfrm>
            <a:off x="2974613" y="1142249"/>
            <a:ext cx="8011544" cy="654282"/>
          </a:xfrm>
          <a:prstGeom prst="rect">
            <a:avLst/>
          </a:prstGeom>
        </p:spPr>
        <p:txBody>
          <a:bodyPr wrap="square" lIns="0" tIns="0" rIns="0" bIns="0" rtlCol="0" anchor="t">
            <a:spAutoFit/>
          </a:bodyPr>
          <a:lstStyle/>
          <a:p>
            <a:pPr>
              <a:lnSpc>
                <a:spcPts val="4788"/>
              </a:lnSpc>
            </a:pPr>
            <a:r>
              <a:rPr lang="en-US" sz="6600" b="1" dirty="0" smtClean="0">
                <a:solidFill>
                  <a:srgbClr val="C84B31"/>
                </a:solidFill>
                <a:latin typeface="Arial" panose="020B0604020202020204" pitchFamily="34" charset="0"/>
                <a:cs typeface="Arial" panose="020B0604020202020204" pitchFamily="34" charset="0"/>
              </a:rPr>
              <a:t>NỘI DUNG BÀI HỌC</a:t>
            </a:r>
            <a:endParaRPr lang="en-US" sz="6600" b="1" dirty="0">
              <a:solidFill>
                <a:srgbClr val="C84B31"/>
              </a:solidFill>
              <a:latin typeface="Arial" panose="020B0604020202020204" pitchFamily="34" charset="0"/>
              <a:cs typeface="Arial" panose="020B0604020202020204" pitchFamily="34" charset="0"/>
            </a:endParaRPr>
          </a:p>
        </p:txBody>
      </p:sp>
      <p:grpSp>
        <p:nvGrpSpPr>
          <p:cNvPr id="47" name="Group 46"/>
          <p:cNvGrpSpPr/>
          <p:nvPr/>
        </p:nvGrpSpPr>
        <p:grpSpPr>
          <a:xfrm>
            <a:off x="3146026" y="2478610"/>
            <a:ext cx="1220480" cy="1220479"/>
            <a:chOff x="3151107" y="2755187"/>
            <a:chExt cx="1220480" cy="1220479"/>
          </a:xfrm>
        </p:grpSpPr>
        <p:grpSp>
          <p:nvGrpSpPr>
            <p:cNvPr id="14" name="Group 14"/>
            <p:cNvGrpSpPr/>
            <p:nvPr/>
          </p:nvGrpSpPr>
          <p:grpSpPr>
            <a:xfrm rot="-5400000">
              <a:off x="3151108" y="2755187"/>
              <a:ext cx="1220479" cy="1220479"/>
              <a:chOff x="0" y="0"/>
              <a:chExt cx="6350000" cy="6350000"/>
            </a:xfrm>
            <a:solidFill>
              <a:srgbClr val="ABE3F9"/>
            </a:solidFill>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4" name="TextBox 43"/>
            <p:cNvSpPr txBox="1"/>
            <p:nvPr/>
          </p:nvSpPr>
          <p:spPr>
            <a:xfrm>
              <a:off x="3151107" y="2970998"/>
              <a:ext cx="1220480" cy="830997"/>
            </a:xfrm>
            <a:prstGeom prst="rect">
              <a:avLst/>
            </a:prstGeom>
            <a:noFill/>
          </p:spPr>
          <p:txBody>
            <a:bodyPr wrap="square" rtlCol="0">
              <a:spAutoFit/>
            </a:bodyPr>
            <a:lstStyle/>
            <a:p>
              <a:pPr algn="ctr"/>
              <a:r>
                <a:rPr lang="en-US" sz="4800" b="1" dirty="0" smtClean="0">
                  <a:latin typeface="Arial" panose="020B0604020202020204" pitchFamily="34" charset="0"/>
                  <a:cs typeface="Arial" panose="020B0604020202020204" pitchFamily="34" charset="0"/>
                </a:rPr>
                <a:t>I.</a:t>
              </a:r>
              <a:endParaRPr lang="en-US" sz="4800" b="1" dirty="0">
                <a:latin typeface="Arial" panose="020B0604020202020204" pitchFamily="34" charset="0"/>
                <a:cs typeface="Arial" panose="020B0604020202020204" pitchFamily="34" charset="0"/>
              </a:endParaRPr>
            </a:p>
          </p:txBody>
        </p:sp>
      </p:grpSp>
      <p:grpSp>
        <p:nvGrpSpPr>
          <p:cNvPr id="48" name="Group 47"/>
          <p:cNvGrpSpPr/>
          <p:nvPr/>
        </p:nvGrpSpPr>
        <p:grpSpPr>
          <a:xfrm>
            <a:off x="3146027" y="4246834"/>
            <a:ext cx="1220480" cy="1220479"/>
            <a:chOff x="3151107" y="4678170"/>
            <a:chExt cx="1220480" cy="1220479"/>
          </a:xfrm>
        </p:grpSpPr>
        <p:grpSp>
          <p:nvGrpSpPr>
            <p:cNvPr id="16" name="Group 16"/>
            <p:cNvGrpSpPr/>
            <p:nvPr/>
          </p:nvGrpSpPr>
          <p:grpSpPr>
            <a:xfrm rot="-5400000">
              <a:off x="3151108" y="4678170"/>
              <a:ext cx="1220479" cy="1220479"/>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BD4F6"/>
              </a:solidFill>
            </p:spPr>
          </p:sp>
        </p:grpSp>
        <p:sp>
          <p:nvSpPr>
            <p:cNvPr id="45" name="TextBox 44"/>
            <p:cNvSpPr txBox="1"/>
            <p:nvPr/>
          </p:nvSpPr>
          <p:spPr>
            <a:xfrm>
              <a:off x="3151107" y="4872910"/>
              <a:ext cx="1220480" cy="830997"/>
            </a:xfrm>
            <a:prstGeom prst="rect">
              <a:avLst/>
            </a:prstGeom>
            <a:noFill/>
          </p:spPr>
          <p:txBody>
            <a:bodyPr wrap="square" rtlCol="0">
              <a:spAutoFit/>
            </a:bodyPr>
            <a:lstStyle/>
            <a:p>
              <a:pPr algn="ctr"/>
              <a:r>
                <a:rPr lang="en-US" sz="4800" b="1" dirty="0" smtClean="0">
                  <a:latin typeface="Arial" panose="020B0604020202020204" pitchFamily="34" charset="0"/>
                  <a:cs typeface="Arial" panose="020B0604020202020204" pitchFamily="34" charset="0"/>
                </a:rPr>
                <a:t>II.</a:t>
              </a:r>
              <a:endParaRPr lang="en-US" sz="4800" b="1" dirty="0">
                <a:latin typeface="Arial" panose="020B0604020202020204" pitchFamily="34" charset="0"/>
                <a:cs typeface="Arial" panose="020B0604020202020204" pitchFamily="34" charset="0"/>
              </a:endParaRPr>
            </a:p>
          </p:txBody>
        </p:sp>
      </p:grpSp>
      <p:grpSp>
        <p:nvGrpSpPr>
          <p:cNvPr id="49" name="Group 48"/>
          <p:cNvGrpSpPr/>
          <p:nvPr/>
        </p:nvGrpSpPr>
        <p:grpSpPr>
          <a:xfrm>
            <a:off x="3176506" y="6039729"/>
            <a:ext cx="1220480" cy="1220479"/>
            <a:chOff x="3151107" y="6643886"/>
            <a:chExt cx="1220480" cy="1220479"/>
          </a:xfrm>
        </p:grpSpPr>
        <p:grpSp>
          <p:nvGrpSpPr>
            <p:cNvPr id="18" name="Group 18"/>
            <p:cNvGrpSpPr/>
            <p:nvPr/>
          </p:nvGrpSpPr>
          <p:grpSpPr>
            <a:xfrm rot="-5400000">
              <a:off x="3151108" y="6643886"/>
              <a:ext cx="1220479" cy="1220479"/>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BD4F6"/>
              </a:solidFill>
            </p:spPr>
          </p:sp>
        </p:grpSp>
        <p:sp>
          <p:nvSpPr>
            <p:cNvPr id="46" name="TextBox 45"/>
            <p:cNvSpPr txBox="1"/>
            <p:nvPr/>
          </p:nvSpPr>
          <p:spPr>
            <a:xfrm>
              <a:off x="3151107" y="6847292"/>
              <a:ext cx="1220480" cy="830997"/>
            </a:xfrm>
            <a:prstGeom prst="rect">
              <a:avLst/>
            </a:prstGeom>
            <a:noFill/>
          </p:spPr>
          <p:txBody>
            <a:bodyPr wrap="square" rtlCol="0">
              <a:spAutoFit/>
            </a:bodyPr>
            <a:lstStyle/>
            <a:p>
              <a:pPr algn="ctr"/>
              <a:r>
                <a:rPr lang="en-US" sz="4800" b="1" dirty="0" smtClean="0">
                  <a:latin typeface="Arial" panose="020B0604020202020204" pitchFamily="34" charset="0"/>
                  <a:cs typeface="Arial" panose="020B0604020202020204" pitchFamily="34" charset="0"/>
                </a:rPr>
                <a:t>III.</a:t>
              </a:r>
              <a:endParaRPr lang="en-US" sz="4800" b="1" dirty="0">
                <a:latin typeface="Arial" panose="020B0604020202020204" pitchFamily="34" charset="0"/>
                <a:cs typeface="Arial" panose="020B0604020202020204" pitchFamily="34" charset="0"/>
              </a:endParaRPr>
            </a:p>
          </p:txBody>
        </p:sp>
      </p:grpSp>
      <p:grpSp>
        <p:nvGrpSpPr>
          <p:cNvPr id="56" name="Group 55"/>
          <p:cNvGrpSpPr/>
          <p:nvPr/>
        </p:nvGrpSpPr>
        <p:grpSpPr>
          <a:xfrm>
            <a:off x="3151107" y="7831481"/>
            <a:ext cx="1220480" cy="1220479"/>
            <a:chOff x="3151107" y="6643886"/>
            <a:chExt cx="1220480" cy="1220479"/>
          </a:xfrm>
        </p:grpSpPr>
        <p:grpSp>
          <p:nvGrpSpPr>
            <p:cNvPr id="57" name="Group 18"/>
            <p:cNvGrpSpPr/>
            <p:nvPr/>
          </p:nvGrpSpPr>
          <p:grpSpPr>
            <a:xfrm rot="-5400000">
              <a:off x="3151108" y="6643886"/>
              <a:ext cx="1220479" cy="1220479"/>
              <a:chOff x="0" y="0"/>
              <a:chExt cx="6350000" cy="6350000"/>
            </a:xfrm>
          </p:grpSpPr>
          <p:sp>
            <p:nvSpPr>
              <p:cNvPr id="5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BD4F6"/>
              </a:solidFill>
            </p:spPr>
          </p:sp>
        </p:grpSp>
        <p:sp>
          <p:nvSpPr>
            <p:cNvPr id="58" name="TextBox 57"/>
            <p:cNvSpPr txBox="1"/>
            <p:nvPr/>
          </p:nvSpPr>
          <p:spPr>
            <a:xfrm>
              <a:off x="3151107" y="6847292"/>
              <a:ext cx="1220480" cy="830997"/>
            </a:xfrm>
            <a:prstGeom prst="rect">
              <a:avLst/>
            </a:prstGeom>
            <a:noFill/>
          </p:spPr>
          <p:txBody>
            <a:bodyPr wrap="square" rtlCol="0">
              <a:spAutoFit/>
            </a:bodyPr>
            <a:lstStyle/>
            <a:p>
              <a:pPr algn="ctr"/>
              <a:r>
                <a:rPr lang="en-US" sz="4800" b="1" dirty="0" smtClean="0">
                  <a:latin typeface="Arial" panose="020B0604020202020204" pitchFamily="34" charset="0"/>
                  <a:cs typeface="Arial" panose="020B0604020202020204" pitchFamily="34" charset="0"/>
                </a:rPr>
                <a:t>IV.</a:t>
              </a:r>
              <a:endParaRPr lang="en-US" sz="4800" b="1" dirty="0">
                <a:latin typeface="Arial" panose="020B0604020202020204" pitchFamily="34" charset="0"/>
                <a:cs typeface="Arial" panose="020B0604020202020204" pitchFamily="34" charset="0"/>
              </a:endParaRPr>
            </a:p>
          </p:txBody>
        </p:sp>
      </p:grpSp>
      <p:pic>
        <p:nvPicPr>
          <p:cNvPr id="6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806803" y="5679517"/>
            <a:ext cx="2333724" cy="2333724"/>
          </a:xfrm>
          <a:prstGeom prst="rect">
            <a:avLst/>
          </a:prstGeom>
        </p:spPr>
      </p:pic>
      <p:pic>
        <p:nvPicPr>
          <p:cNvPr id="61" name="Picture 60"/>
          <p:cNvPicPr>
            <a:picLocks noChangeAspect="1"/>
          </p:cNvPicPr>
          <p:nvPr/>
        </p:nvPicPr>
        <p:blipFill>
          <a:blip r:embed="rId19"/>
          <a:stretch>
            <a:fillRect/>
          </a:stretch>
        </p:blipFill>
        <p:spPr>
          <a:xfrm rot="5400000">
            <a:off x="-1332069" y="5236306"/>
            <a:ext cx="5505480" cy="900267"/>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250"/>
                                        <p:tgtEl>
                                          <p:spTgt spid="47"/>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ipe(left)">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250"/>
                                        <p:tgtEl>
                                          <p:spTgt spid="48"/>
                                        </p:tgtEl>
                                      </p:cBhvr>
                                    </p:animEffect>
                                  </p:childTnLst>
                                </p:cTn>
                              </p:par>
                            </p:childTnLst>
                          </p:cTn>
                        </p:par>
                        <p:par>
                          <p:cTn id="17" fill="hold">
                            <p:stCondLst>
                              <p:cond delay="250"/>
                            </p:stCondLst>
                            <p:childTnLst>
                              <p:par>
                                <p:cTn id="18" presetID="22" presetClass="entr" presetSubtype="8" fill="hold" nodeType="after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left)">
                                      <p:cBhvr>
                                        <p:cTn id="20" dur="5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250"/>
                                        <p:tgtEl>
                                          <p:spTgt spid="49"/>
                                        </p:tgtEl>
                                      </p:cBhvr>
                                    </p:animEffect>
                                  </p:childTnLst>
                                </p:cTn>
                              </p:par>
                            </p:childTnLst>
                          </p:cTn>
                        </p:par>
                        <p:par>
                          <p:cTn id="26" fill="hold">
                            <p:stCondLst>
                              <p:cond delay="250"/>
                            </p:stCondLst>
                            <p:childTnLst>
                              <p:par>
                                <p:cTn id="27" presetID="22" presetClass="entr" presetSubtype="8" fill="hold"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wipe(left)">
                                      <p:cBhvr>
                                        <p:cTn id="29" dur="500"/>
                                        <p:tgtEl>
                                          <p:spTgt spid="6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250"/>
                                        <p:tgtEl>
                                          <p:spTgt spid="56"/>
                                        </p:tgtEl>
                                      </p:cBhvr>
                                    </p:animEffect>
                                  </p:childTnLst>
                                </p:cTn>
                              </p:par>
                            </p:childTnLst>
                          </p:cTn>
                        </p:par>
                        <p:par>
                          <p:cTn id="35" fill="hold">
                            <p:stCondLst>
                              <p:cond delay="250"/>
                            </p:stCondLst>
                            <p:childTnLst>
                              <p:par>
                                <p:cTn id="36" presetID="22" presetClass="entr" presetSubtype="8" fill="hold" nodeType="after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wipe(left)">
                                      <p:cBhvr>
                                        <p:cTn id="3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flipV="1">
            <a:off x="10134600" y="1406233"/>
            <a:ext cx="8153400" cy="3467"/>
          </a:xfrm>
          <a:prstGeom prst="line">
            <a:avLst/>
          </a:prstGeom>
          <a:ln w="28575" cap="rnd">
            <a:solidFill>
              <a:srgbClr val="496592"/>
            </a:solidFill>
            <a:prstDash val="solid"/>
            <a:headEnd type="none" w="sm" len="sm"/>
            <a:tailEnd type="none" w="sm" len="sm"/>
          </a:ln>
        </p:spPr>
      </p:sp>
      <p:grpSp>
        <p:nvGrpSpPr>
          <p:cNvPr id="5" name="Group 5"/>
          <p:cNvGrpSpPr/>
          <p:nvPr/>
        </p:nvGrpSpPr>
        <p:grpSpPr>
          <a:xfrm rot="-5400000">
            <a:off x="6846452" y="929620"/>
            <a:ext cx="2578312" cy="20304783"/>
            <a:chOff x="0" y="0"/>
            <a:chExt cx="872170" cy="6868531"/>
          </a:xfrm>
        </p:grpSpPr>
        <p:sp>
          <p:nvSpPr>
            <p:cNvPr id="6" name="Freeform 6"/>
            <p:cNvSpPr/>
            <p:nvPr/>
          </p:nvSpPr>
          <p:spPr>
            <a:xfrm>
              <a:off x="0" y="0"/>
              <a:ext cx="872170" cy="6868531"/>
            </a:xfrm>
            <a:custGeom>
              <a:avLst/>
              <a:gdLst/>
              <a:ahLst/>
              <a:cxnLst/>
              <a:rect l="l" t="t" r="r" b="b"/>
              <a:pathLst>
                <a:path w="872170" h="6868531">
                  <a:moveTo>
                    <a:pt x="0" y="0"/>
                  </a:moveTo>
                  <a:lnTo>
                    <a:pt x="872170" y="0"/>
                  </a:lnTo>
                  <a:lnTo>
                    <a:pt x="872170" y="6868531"/>
                  </a:lnTo>
                  <a:lnTo>
                    <a:pt x="0" y="6868531"/>
                  </a:lnTo>
                  <a:close/>
                </a:path>
              </a:pathLst>
            </a:custGeom>
            <a:solidFill>
              <a:srgbClr val="ABE3F9"/>
            </a:solidFill>
          </p:spPr>
        </p:sp>
      </p:grpSp>
      <p:grpSp>
        <p:nvGrpSpPr>
          <p:cNvPr id="7" name="Group 7"/>
          <p:cNvGrpSpPr/>
          <p:nvPr/>
        </p:nvGrpSpPr>
        <p:grpSpPr>
          <a:xfrm>
            <a:off x="-838072" y="9288925"/>
            <a:ext cx="1676145" cy="1676145"/>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BD4F6"/>
            </a:solidFill>
          </p:spPr>
        </p:sp>
      </p:grpSp>
      <p:sp>
        <p:nvSpPr>
          <p:cNvPr id="15" name="TextBox 15"/>
          <p:cNvSpPr txBox="1"/>
          <p:nvPr/>
        </p:nvSpPr>
        <p:spPr>
          <a:xfrm>
            <a:off x="1028700" y="1044283"/>
            <a:ext cx="9105900" cy="615553"/>
          </a:xfrm>
          <a:prstGeom prst="rect">
            <a:avLst/>
          </a:prstGeom>
        </p:spPr>
        <p:txBody>
          <a:bodyPr wrap="square" lIns="0" tIns="0" rIns="0" bIns="0" rtlCol="0" anchor="t">
            <a:spAutoFit/>
          </a:bodyPr>
          <a:lstStyle/>
          <a:p>
            <a:pPr>
              <a:lnSpc>
                <a:spcPts val="4788"/>
              </a:lnSpc>
            </a:pPr>
            <a:r>
              <a:rPr lang="en-US" sz="4000" b="1" dirty="0" err="1" smtClean="0">
                <a:solidFill>
                  <a:srgbClr val="C84B31"/>
                </a:solidFill>
                <a:latin typeface="Arial" panose="020B0604020202020204" pitchFamily="34" charset="0"/>
                <a:cs typeface="Arial" panose="020B0604020202020204" pitchFamily="34" charset="0"/>
              </a:rPr>
              <a:t>Các</a:t>
            </a:r>
            <a:r>
              <a:rPr lang="en-US" sz="4000" b="1" dirty="0" smtClean="0">
                <a:solidFill>
                  <a:srgbClr val="C84B31"/>
                </a:solidFill>
                <a:latin typeface="Arial" panose="020B0604020202020204" pitchFamily="34" charset="0"/>
                <a:cs typeface="Arial" panose="020B0604020202020204" pitchFamily="34" charset="0"/>
              </a:rPr>
              <a:t> </a:t>
            </a:r>
            <a:r>
              <a:rPr lang="en-US" sz="4000" b="1" dirty="0" err="1" smtClean="0">
                <a:solidFill>
                  <a:srgbClr val="C84B31"/>
                </a:solidFill>
                <a:latin typeface="Arial" panose="020B0604020202020204" pitchFamily="34" charset="0"/>
                <a:cs typeface="Arial" panose="020B0604020202020204" pitchFamily="34" charset="0"/>
              </a:rPr>
              <a:t>bước</a:t>
            </a:r>
            <a:r>
              <a:rPr lang="en-US" sz="4000" b="1" dirty="0" smtClean="0">
                <a:solidFill>
                  <a:srgbClr val="C84B31"/>
                </a:solidFill>
                <a:latin typeface="Arial" panose="020B0604020202020204" pitchFamily="34" charset="0"/>
                <a:cs typeface="Arial" panose="020B0604020202020204" pitchFamily="34" charset="0"/>
              </a:rPr>
              <a:t> </a:t>
            </a:r>
            <a:r>
              <a:rPr lang="en-US" sz="4000" b="1" dirty="0" err="1" smtClean="0">
                <a:solidFill>
                  <a:srgbClr val="C84B31"/>
                </a:solidFill>
                <a:latin typeface="Arial" panose="020B0604020202020204" pitchFamily="34" charset="0"/>
                <a:cs typeface="Arial" panose="020B0604020202020204" pitchFamily="34" charset="0"/>
              </a:rPr>
              <a:t>vẽ</a:t>
            </a:r>
            <a:r>
              <a:rPr lang="en-US" sz="4000" b="1" dirty="0" smtClean="0">
                <a:solidFill>
                  <a:srgbClr val="C84B31"/>
                </a:solidFill>
                <a:latin typeface="Arial" panose="020B0604020202020204" pitchFamily="34" charset="0"/>
                <a:cs typeface="Arial" panose="020B0604020202020204" pitchFamily="34" charset="0"/>
              </a:rPr>
              <a:t> </a:t>
            </a:r>
            <a:r>
              <a:rPr lang="en-US" sz="4000" b="1" dirty="0" err="1" smtClean="0">
                <a:solidFill>
                  <a:srgbClr val="C84B31"/>
                </a:solidFill>
                <a:latin typeface="Arial" panose="020B0604020202020204" pitchFamily="34" charset="0"/>
                <a:cs typeface="Arial" panose="020B0604020202020204" pitchFamily="34" charset="0"/>
              </a:rPr>
              <a:t>hình</a:t>
            </a:r>
            <a:r>
              <a:rPr lang="en-US" sz="4000" b="1" dirty="0" smtClean="0">
                <a:solidFill>
                  <a:srgbClr val="C84B31"/>
                </a:solidFill>
                <a:latin typeface="Arial" panose="020B0604020202020204" pitchFamily="34" charset="0"/>
                <a:cs typeface="Arial" panose="020B0604020202020204" pitchFamily="34" charset="0"/>
              </a:rPr>
              <a:t> </a:t>
            </a:r>
            <a:r>
              <a:rPr lang="en-US" sz="4000" b="1" dirty="0" err="1" smtClean="0">
                <a:solidFill>
                  <a:srgbClr val="C84B31"/>
                </a:solidFill>
                <a:latin typeface="Arial" panose="020B0604020202020204" pitchFamily="34" charset="0"/>
                <a:cs typeface="Arial" panose="020B0604020202020204" pitchFamily="34" charset="0"/>
              </a:rPr>
              <a:t>chiếu</a:t>
            </a:r>
            <a:r>
              <a:rPr lang="en-US" sz="4000" b="1" dirty="0" smtClean="0">
                <a:solidFill>
                  <a:srgbClr val="C84B31"/>
                </a:solidFill>
                <a:latin typeface="Arial" panose="020B0604020202020204" pitchFamily="34" charset="0"/>
                <a:cs typeface="Arial" panose="020B0604020202020204" pitchFamily="34" charset="0"/>
              </a:rPr>
              <a:t> </a:t>
            </a:r>
            <a:r>
              <a:rPr lang="en-US" sz="4000" b="1" dirty="0" err="1" smtClean="0">
                <a:solidFill>
                  <a:srgbClr val="C84B31"/>
                </a:solidFill>
                <a:latin typeface="Arial" panose="020B0604020202020204" pitchFamily="34" charset="0"/>
                <a:cs typeface="Arial" panose="020B0604020202020204" pitchFamily="34" charset="0"/>
              </a:rPr>
              <a:t>của</a:t>
            </a:r>
            <a:r>
              <a:rPr lang="en-US" sz="4000" b="1" dirty="0" smtClean="0">
                <a:solidFill>
                  <a:srgbClr val="C84B31"/>
                </a:solidFill>
                <a:latin typeface="Arial" panose="020B0604020202020204" pitchFamily="34" charset="0"/>
                <a:cs typeface="Arial" panose="020B0604020202020204" pitchFamily="34" charset="0"/>
              </a:rPr>
              <a:t> </a:t>
            </a:r>
            <a:r>
              <a:rPr lang="en-US" sz="4000" b="1" dirty="0" err="1" smtClean="0">
                <a:solidFill>
                  <a:srgbClr val="C84B31"/>
                </a:solidFill>
                <a:latin typeface="Arial" panose="020B0604020202020204" pitchFamily="34" charset="0"/>
                <a:cs typeface="Arial" panose="020B0604020202020204" pitchFamily="34" charset="0"/>
              </a:rPr>
              <a:t>vật</a:t>
            </a:r>
            <a:r>
              <a:rPr lang="en-US" sz="4000" b="1" dirty="0" smtClean="0">
                <a:solidFill>
                  <a:srgbClr val="C84B31"/>
                </a:solidFill>
                <a:latin typeface="Arial" panose="020B0604020202020204" pitchFamily="34" charset="0"/>
                <a:cs typeface="Arial" panose="020B0604020202020204" pitchFamily="34" charset="0"/>
              </a:rPr>
              <a:t> </a:t>
            </a:r>
            <a:r>
              <a:rPr lang="en-US" sz="4000" b="1" dirty="0" err="1" smtClean="0">
                <a:solidFill>
                  <a:srgbClr val="C84B31"/>
                </a:solidFill>
                <a:latin typeface="Arial" panose="020B0604020202020204" pitchFamily="34" charset="0"/>
                <a:cs typeface="Arial" panose="020B0604020202020204" pitchFamily="34" charset="0"/>
              </a:rPr>
              <a:t>thể</a:t>
            </a:r>
            <a:r>
              <a:rPr lang="en-US" sz="4000" b="1" dirty="0" smtClean="0">
                <a:solidFill>
                  <a:srgbClr val="C84B31"/>
                </a:solidFill>
                <a:latin typeface="Arial" panose="020B0604020202020204" pitchFamily="34" charset="0"/>
                <a:cs typeface="Arial" panose="020B0604020202020204" pitchFamily="34" charset="0"/>
              </a:rPr>
              <a:t>:</a:t>
            </a:r>
            <a:endParaRPr lang="en-US" sz="4000" b="1" dirty="0">
              <a:solidFill>
                <a:srgbClr val="C84B31"/>
              </a:solidFill>
              <a:latin typeface="Arial" panose="020B0604020202020204" pitchFamily="34" charset="0"/>
              <a:cs typeface="Arial" panose="020B0604020202020204" pitchFamily="34" charset="0"/>
            </a:endParaRPr>
          </a:p>
        </p:txBody>
      </p:sp>
      <p:grpSp>
        <p:nvGrpSpPr>
          <p:cNvPr id="33" name="Group 32"/>
          <p:cNvGrpSpPr/>
          <p:nvPr/>
        </p:nvGrpSpPr>
        <p:grpSpPr>
          <a:xfrm>
            <a:off x="6182850" y="2480656"/>
            <a:ext cx="5922299" cy="6012849"/>
            <a:chOff x="6182850" y="2480656"/>
            <a:chExt cx="5922299" cy="60128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3170" y="2480656"/>
              <a:ext cx="5881659" cy="6012849"/>
            </a:xfrm>
            <a:prstGeom prst="rect">
              <a:avLst/>
            </a:prstGeom>
          </p:spPr>
        </p:pic>
        <p:sp>
          <p:nvSpPr>
            <p:cNvPr id="24" name="TextBox 23"/>
            <p:cNvSpPr txBox="1"/>
            <p:nvPr/>
          </p:nvSpPr>
          <p:spPr>
            <a:xfrm>
              <a:off x="6182850" y="2508893"/>
              <a:ext cx="1752600" cy="1938992"/>
            </a:xfrm>
            <a:prstGeom prst="rect">
              <a:avLst/>
            </a:prstGeom>
            <a:noFill/>
          </p:spPr>
          <p:txBody>
            <a:bodyPr wrap="square" rtlCol="0">
              <a:spAutoFit/>
            </a:bodyPr>
            <a:lstStyle/>
            <a:p>
              <a:pPr algn="ctr">
                <a:lnSpc>
                  <a:spcPct val="150000"/>
                </a:lnSpc>
              </a:pPr>
              <a:r>
                <a:rPr lang="en-US" sz="4000" b="1" dirty="0" err="1" smtClean="0">
                  <a:latin typeface="Arial" panose="020B0604020202020204" pitchFamily="34" charset="0"/>
                  <a:cs typeface="Arial" panose="020B0604020202020204" pitchFamily="34" charset="0"/>
                </a:rPr>
                <a:t>Bước</a:t>
              </a:r>
              <a:r>
                <a:rPr lang="en-US" sz="4000" b="1" dirty="0" smtClean="0">
                  <a:latin typeface="Arial" panose="020B0604020202020204" pitchFamily="34" charset="0"/>
                  <a:cs typeface="Arial" panose="020B0604020202020204" pitchFamily="34" charset="0"/>
                </a:rPr>
                <a:t> 1</a:t>
              </a:r>
              <a:endParaRPr lang="en-US" sz="4000" b="1" dirty="0">
                <a:latin typeface="Arial" panose="020B0604020202020204" pitchFamily="34" charset="0"/>
                <a:cs typeface="Arial" panose="020B0604020202020204" pitchFamily="34" charset="0"/>
              </a:endParaRPr>
            </a:p>
          </p:txBody>
        </p:sp>
        <p:sp>
          <p:nvSpPr>
            <p:cNvPr id="25" name="TextBox 24"/>
            <p:cNvSpPr txBox="1"/>
            <p:nvPr/>
          </p:nvSpPr>
          <p:spPr>
            <a:xfrm>
              <a:off x="10332229" y="2516456"/>
              <a:ext cx="1752600" cy="1824923"/>
            </a:xfrm>
            <a:prstGeom prst="rect">
              <a:avLst/>
            </a:prstGeom>
            <a:noFill/>
          </p:spPr>
          <p:txBody>
            <a:bodyPr wrap="square" rtlCol="0">
              <a:spAutoFit/>
            </a:bodyPr>
            <a:lstStyle/>
            <a:p>
              <a:pPr algn="ctr">
                <a:lnSpc>
                  <a:spcPct val="150000"/>
                </a:lnSpc>
              </a:pPr>
              <a:r>
                <a:rPr lang="en-US" sz="4000" b="1" dirty="0" err="1" smtClean="0">
                  <a:solidFill>
                    <a:schemeClr val="bg1"/>
                  </a:solidFill>
                  <a:latin typeface="Arial" panose="020B0604020202020204" pitchFamily="34" charset="0"/>
                  <a:cs typeface="Arial" panose="020B0604020202020204" pitchFamily="34" charset="0"/>
                </a:rPr>
                <a:t>Bước</a:t>
              </a:r>
              <a:r>
                <a:rPr lang="en-US" sz="4000" b="1" dirty="0" smtClean="0">
                  <a:solidFill>
                    <a:schemeClr val="bg1"/>
                  </a:solidFill>
                  <a:latin typeface="Arial" panose="020B0604020202020204" pitchFamily="34" charset="0"/>
                  <a:cs typeface="Arial" panose="020B0604020202020204" pitchFamily="34" charset="0"/>
                </a:rPr>
                <a:t> 2</a:t>
              </a:r>
              <a:endParaRPr lang="en-US" sz="4000" b="1"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a:off x="6228570" y="6506316"/>
              <a:ext cx="1752600" cy="1938992"/>
            </a:xfrm>
            <a:prstGeom prst="rect">
              <a:avLst/>
            </a:prstGeom>
            <a:noFill/>
          </p:spPr>
          <p:txBody>
            <a:bodyPr wrap="square" rtlCol="0">
              <a:spAutoFit/>
            </a:bodyPr>
            <a:lstStyle/>
            <a:p>
              <a:pPr algn="ctr">
                <a:lnSpc>
                  <a:spcPct val="150000"/>
                </a:lnSpc>
              </a:pPr>
              <a:r>
                <a:rPr lang="en-US" sz="4000" b="1" dirty="0" err="1" smtClean="0">
                  <a:solidFill>
                    <a:schemeClr val="bg1"/>
                  </a:solidFill>
                  <a:latin typeface="Arial" panose="020B0604020202020204" pitchFamily="34" charset="0"/>
                  <a:cs typeface="Arial" panose="020B0604020202020204" pitchFamily="34" charset="0"/>
                </a:rPr>
                <a:t>Bước</a:t>
              </a:r>
              <a:r>
                <a:rPr lang="en-US" sz="4000" b="1" dirty="0" smtClean="0">
                  <a:solidFill>
                    <a:schemeClr val="bg1"/>
                  </a:solidFill>
                  <a:latin typeface="Arial" panose="020B0604020202020204" pitchFamily="34" charset="0"/>
                  <a:cs typeface="Arial" panose="020B0604020202020204" pitchFamily="34" charset="0"/>
                </a:rPr>
                <a:t> 4</a:t>
              </a:r>
              <a:endParaRPr lang="en-US" sz="4000" b="1" dirty="0">
                <a:solidFill>
                  <a:schemeClr val="bg1"/>
                </a:solidFill>
                <a:latin typeface="Arial" panose="020B0604020202020204" pitchFamily="34" charset="0"/>
                <a:cs typeface="Arial" panose="020B0604020202020204" pitchFamily="34" charset="0"/>
              </a:endParaRPr>
            </a:p>
          </p:txBody>
        </p:sp>
        <p:sp>
          <p:nvSpPr>
            <p:cNvPr id="27" name="TextBox 26"/>
            <p:cNvSpPr txBox="1"/>
            <p:nvPr/>
          </p:nvSpPr>
          <p:spPr>
            <a:xfrm>
              <a:off x="10352549" y="6506316"/>
              <a:ext cx="1752600" cy="1938992"/>
            </a:xfrm>
            <a:prstGeom prst="rect">
              <a:avLst/>
            </a:prstGeom>
            <a:noFill/>
          </p:spPr>
          <p:txBody>
            <a:bodyPr wrap="square" rtlCol="0">
              <a:spAutoFit/>
            </a:bodyPr>
            <a:lstStyle/>
            <a:p>
              <a:pPr algn="ctr">
                <a:lnSpc>
                  <a:spcPct val="150000"/>
                </a:lnSpc>
              </a:pPr>
              <a:r>
                <a:rPr lang="en-US" sz="4000" b="1" dirty="0" err="1" smtClean="0">
                  <a:latin typeface="Arial" panose="020B0604020202020204" pitchFamily="34" charset="0"/>
                  <a:cs typeface="Arial" panose="020B0604020202020204" pitchFamily="34" charset="0"/>
                </a:rPr>
                <a:t>Bước</a:t>
              </a:r>
              <a:r>
                <a:rPr lang="en-US" sz="4000" b="1" dirty="0" smtClean="0">
                  <a:latin typeface="Arial" panose="020B0604020202020204" pitchFamily="34" charset="0"/>
                  <a:cs typeface="Arial" panose="020B0604020202020204" pitchFamily="34" charset="0"/>
                </a:rPr>
                <a:t> 3</a:t>
              </a:r>
              <a:endParaRPr lang="en-US" sz="4000" b="1" dirty="0">
                <a:latin typeface="Arial" panose="020B0604020202020204" pitchFamily="34" charset="0"/>
                <a:cs typeface="Arial" panose="020B0604020202020204" pitchFamily="34" charset="0"/>
              </a:endParaRPr>
            </a:p>
          </p:txBody>
        </p:sp>
      </p:grpSp>
      <p:sp>
        <p:nvSpPr>
          <p:cNvPr id="28" name="Rectangle 27"/>
          <p:cNvSpPr/>
          <p:nvPr/>
        </p:nvSpPr>
        <p:spPr>
          <a:xfrm>
            <a:off x="381000" y="2480656"/>
            <a:ext cx="5512457" cy="1938992"/>
          </a:xfrm>
          <a:prstGeom prst="rect">
            <a:avLst/>
          </a:prstGeom>
        </p:spPr>
        <p:txBody>
          <a:bodyPr wrap="square">
            <a:spAutoFit/>
          </a:bodyPr>
          <a:lstStyle/>
          <a:p>
            <a:pPr algn="r">
              <a:lnSpc>
                <a:spcPct val="150000"/>
              </a:lnSpc>
            </a:pPr>
            <a:r>
              <a:rPr lang="vi-VN" sz="4000" dirty="0">
                <a:latin typeface="Arial" panose="020B0604020202020204" pitchFamily="34" charset="0"/>
                <a:cs typeface="Arial" panose="020B0604020202020204" pitchFamily="34" charset="0"/>
              </a:rPr>
              <a:t>Phân tích vật thể thành các khối đơn giản.</a:t>
            </a:r>
            <a:endParaRPr lang="en-US" sz="4000" dirty="0">
              <a:latin typeface="Arial" panose="020B0604020202020204" pitchFamily="34" charset="0"/>
              <a:cs typeface="Arial" panose="020B0604020202020204" pitchFamily="34" charset="0"/>
            </a:endParaRPr>
          </a:p>
        </p:txBody>
      </p:sp>
      <p:sp>
        <p:nvSpPr>
          <p:cNvPr id="29" name="Rectangle 28"/>
          <p:cNvSpPr/>
          <p:nvPr/>
        </p:nvSpPr>
        <p:spPr>
          <a:xfrm>
            <a:off x="12394542" y="2742266"/>
            <a:ext cx="5541902" cy="707886"/>
          </a:xfrm>
          <a:prstGeom prst="rect">
            <a:avLst/>
          </a:prstGeom>
        </p:spPr>
        <p:txBody>
          <a:bodyPr wrap="none">
            <a:spAutoFit/>
          </a:bodyPr>
          <a:lstStyle/>
          <a:p>
            <a:r>
              <a:rPr lang="vi-VN" sz="4000" dirty="0">
                <a:latin typeface="Arial" panose="020B0604020202020204" pitchFamily="34" charset="0"/>
                <a:cs typeface="Arial" panose="020B0604020202020204" pitchFamily="34" charset="0"/>
              </a:rPr>
              <a:t>Chọn các hướng chiếu.</a:t>
            </a:r>
            <a:endParaRPr lang="en-US" sz="4000" dirty="0">
              <a:latin typeface="Arial" panose="020B0604020202020204" pitchFamily="34" charset="0"/>
              <a:cs typeface="Arial" panose="020B0604020202020204" pitchFamily="34" charset="0"/>
            </a:endParaRPr>
          </a:p>
        </p:txBody>
      </p:sp>
      <p:sp>
        <p:nvSpPr>
          <p:cNvPr id="30" name="Rectangle 29"/>
          <p:cNvSpPr/>
          <p:nvPr/>
        </p:nvSpPr>
        <p:spPr>
          <a:xfrm>
            <a:off x="12485464" y="6348008"/>
            <a:ext cx="5360058" cy="286232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mảnh</a:t>
            </a:r>
            <a:r>
              <a:rPr lang="en-US" sz="4000" dirty="0">
                <a:latin typeface="Arial" panose="020B0604020202020204" pitchFamily="34" charset="0"/>
                <a:cs typeface="Arial" panose="020B0604020202020204" pitchFamily="34" charset="0"/>
              </a:rPr>
              <a:t>.</a:t>
            </a:r>
          </a:p>
        </p:txBody>
      </p:sp>
      <p:sp>
        <p:nvSpPr>
          <p:cNvPr id="31" name="Rectangle 30"/>
          <p:cNvSpPr/>
          <p:nvPr/>
        </p:nvSpPr>
        <p:spPr>
          <a:xfrm>
            <a:off x="527586" y="6529113"/>
            <a:ext cx="5365871" cy="1938992"/>
          </a:xfrm>
          <a:prstGeom prst="rect">
            <a:avLst/>
          </a:prstGeom>
        </p:spPr>
        <p:txBody>
          <a:bodyPr wrap="square">
            <a:spAutoFit/>
          </a:bodyPr>
          <a:lstStyle/>
          <a:p>
            <a:pPr algn="r">
              <a:lnSpc>
                <a:spcPct val="150000"/>
              </a:lnSpc>
            </a:pPr>
            <a:r>
              <a:rPr lang="vi-VN" sz="4000" dirty="0">
                <a:latin typeface="Arial" panose="020B0604020202020204" pitchFamily="34" charset="0"/>
                <a:cs typeface="Arial" panose="020B0604020202020204" pitchFamily="34" charset="0"/>
              </a:rPr>
              <a:t>Hoàn thiện các nét vẽ và ghi kích thước.</a:t>
            </a:r>
            <a:endParaRPr lang="en-US" sz="4000" dirty="0">
              <a:latin typeface="Arial" panose="020B0604020202020204" pitchFamily="34" charset="0"/>
              <a:cs typeface="Arial" panose="020B0604020202020204" pitchFamily="34" charset="0"/>
            </a:endParaRPr>
          </a:p>
        </p:txBody>
      </p:sp>
      <p:sp>
        <p:nvSpPr>
          <p:cNvPr id="32" name="Down Arrow 31"/>
          <p:cNvSpPr/>
          <p:nvPr/>
        </p:nvSpPr>
        <p:spPr>
          <a:xfrm>
            <a:off x="14898793" y="3478389"/>
            <a:ext cx="533400" cy="56947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2362587" y="4006930"/>
            <a:ext cx="5925413" cy="1824923"/>
          </a:xfrm>
          <a:prstGeom prst="rect">
            <a:avLst/>
          </a:prstGeom>
        </p:spPr>
        <p:txBody>
          <a:bodyPr wrap="square">
            <a:spAutoFit/>
          </a:bodyPr>
          <a:lstStyle/>
          <a:p>
            <a:pPr algn="ctr">
              <a:lnSpc>
                <a:spcPct val="150000"/>
              </a:lnSpc>
            </a:pPr>
            <a:r>
              <a:rPr lang="vi-VN" sz="4000" dirty="0">
                <a:solidFill>
                  <a:srgbClr val="FF0000"/>
                </a:solidFill>
                <a:latin typeface="Arial" panose="020B0604020202020204" pitchFamily="34" charset="0"/>
                <a:cs typeface="Arial" panose="020B0604020202020204" pitchFamily="34" charset="0"/>
              </a:rPr>
              <a:t>Bước quyết định tới các hình chiếu của vật thể </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righ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wipe(left)">
                                      <p:cBhvr>
                                        <p:cTn id="27" dur="500"/>
                                        <p:tgtEl>
                                          <p:spTgt spid="3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right)">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anim calcmode="lin" valueType="num">
                                      <p:cBhvr>
                                        <p:cTn id="38" dur="500" fill="hold"/>
                                        <p:tgtEl>
                                          <p:spTgt spid="32"/>
                                        </p:tgtEl>
                                        <p:attrNameLst>
                                          <p:attrName>ppt_x</p:attrName>
                                        </p:attrNameLst>
                                      </p:cBhvr>
                                      <p:tavLst>
                                        <p:tav tm="0">
                                          <p:val>
                                            <p:strVal val="#ppt_x"/>
                                          </p:val>
                                        </p:tav>
                                        <p:tav tm="100000">
                                          <p:val>
                                            <p:strVal val="#ppt_x"/>
                                          </p:val>
                                        </p:tav>
                                      </p:tavLst>
                                    </p:anim>
                                    <p:anim calcmode="lin" valueType="num">
                                      <p:cBhvr>
                                        <p:cTn id="39" dur="500" fill="hold"/>
                                        <p:tgtEl>
                                          <p:spTgt spid="32"/>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anim calcmode="lin" valueType="num">
                                      <p:cBhvr>
                                        <p:cTn id="43" dur="500" fill="hold"/>
                                        <p:tgtEl>
                                          <p:spTgt spid="34"/>
                                        </p:tgtEl>
                                        <p:attrNameLst>
                                          <p:attrName>ppt_x</p:attrName>
                                        </p:attrNameLst>
                                      </p:cBhvr>
                                      <p:tavLst>
                                        <p:tav tm="0">
                                          <p:val>
                                            <p:strVal val="#ppt_x"/>
                                          </p:val>
                                        </p:tav>
                                        <p:tav tm="100000">
                                          <p:val>
                                            <p:strVal val="#ppt_x"/>
                                          </p:val>
                                        </p:tav>
                                      </p:tavLst>
                                    </p:anim>
                                    <p:anim calcmode="lin" valueType="num">
                                      <p:cBhvr>
                                        <p:cTn id="44"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P spid="29" grpId="0"/>
      <p:bldP spid="31" grpId="0"/>
      <p:bldP spid="32" grpId="0" animBg="1"/>
      <p:bldP spid="34"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406204" y="3985154"/>
            <a:ext cx="15351638" cy="4201150"/>
          </a:xfrm>
          <a:prstGeom prst="rect">
            <a:avLst/>
          </a:prstGeom>
          <a:noFill/>
        </p:spPr>
        <p:txBody>
          <a:bodyPr wrap="none" lIns="137160" tIns="68580" rIns="137160" bIns="68580">
            <a:spAutoFit/>
          </a:bodyPr>
          <a:lstStyle/>
          <a:p>
            <a:pPr algn="ctr" defTabSz="1828755"/>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ĐƯỜNG LÊN ĐỈNH</a:t>
            </a:r>
          </a:p>
          <a:p>
            <a:pPr algn="ctr" defTabSz="1828755"/>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OLYMPIA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434" y="1"/>
            <a:ext cx="4773179" cy="3586133"/>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6"/>
          <a:stretch>
            <a:fillRect/>
          </a:stretch>
        </p:blipFill>
        <p:spPr>
          <a:xfrm>
            <a:off x="16363308" y="8186303"/>
            <a:ext cx="1219200" cy="1219200"/>
          </a:xfrm>
          <a:prstGeom prst="rect">
            <a:avLst/>
          </a:prstGeom>
        </p:spPr>
      </p:pic>
    </p:spTree>
    <p:extLst>
      <p:ext uri="{BB962C8B-B14F-4D97-AF65-F5344CB8AC3E}">
        <p14:creationId xmlns:p14="http://schemas.microsoft.com/office/powerpoint/2010/main" val="236361366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10" y="10632"/>
            <a:ext cx="13715999" cy="10287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cxnSp>
        <p:nvCxnSpPr>
          <p:cNvPr id="3" name="Straight Connector 2"/>
          <p:cNvCxnSpPr>
            <a:endCxn id="8" idx="1"/>
          </p:cNvCxnSpPr>
          <p:nvPr/>
        </p:nvCxnSpPr>
        <p:spPr>
          <a:xfrm>
            <a:off x="2785840" y="536052"/>
            <a:ext cx="1713572" cy="46180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54140"/>
            <a:ext cx="1692329" cy="46435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2817140"/>
            <a:ext cx="9258300" cy="464003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lnSpc>
                <a:spcPct val="150000"/>
              </a:lnSpc>
            </a:pPr>
            <a:endParaRPr lang="en-US" sz="4001" b="1" dirty="0">
              <a:solidFill>
                <a:prstClr val="white"/>
              </a:solidFill>
              <a:latin typeface="Arial" panose="020B0604020202020204" pitchFamily="34" charset="0"/>
              <a:cs typeface="Arial" panose="020B0604020202020204" pitchFamily="34" charset="0"/>
              <a:sym typeface="Arial"/>
            </a:endParaRPr>
          </a:p>
        </p:txBody>
      </p:sp>
      <p:cxnSp>
        <p:nvCxnSpPr>
          <p:cNvPr id="6" name="Straight Connector 5"/>
          <p:cNvCxnSpPr>
            <a:stCxn id="8" idx="1"/>
          </p:cNvCxnSpPr>
          <p:nvPr/>
        </p:nvCxnSpPr>
        <p:spPr>
          <a:xfrm flipH="1">
            <a:off x="2787314" y="5154134"/>
            <a:ext cx="1712099" cy="4634646"/>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4"/>
            <a:ext cx="1692329" cy="461907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3" y="2723471"/>
            <a:ext cx="294974" cy="4861325"/>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sp>
        <p:nvSpPr>
          <p:cNvPr id="9" name="Left Bracket 8"/>
          <p:cNvSpPr/>
          <p:nvPr/>
        </p:nvSpPr>
        <p:spPr>
          <a:xfrm rot="10800000">
            <a:off x="13505909" y="2723471"/>
            <a:ext cx="285234" cy="4861325"/>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10" name="Group 9"/>
          <p:cNvGrpSpPr/>
          <p:nvPr/>
        </p:nvGrpSpPr>
        <p:grpSpPr>
          <a:xfrm>
            <a:off x="4124809" y="4763852"/>
            <a:ext cx="763925" cy="763925"/>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13" name="Group 12"/>
          <p:cNvGrpSpPr/>
          <p:nvPr/>
        </p:nvGrpSpPr>
        <p:grpSpPr>
          <a:xfrm>
            <a:off x="13392527" y="4761746"/>
            <a:ext cx="763925" cy="763925"/>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2770389" y="458384"/>
            <a:ext cx="12713082" cy="257177"/>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2770389" y="9754879"/>
            <a:ext cx="12713082" cy="257177"/>
          </a:xfrm>
          <a:prstGeom prst="rect">
            <a:avLst/>
          </a:prstGeom>
          <a:noFill/>
          <a:ln w="9525">
            <a:noFill/>
            <a:miter lim="800000"/>
            <a:headEnd/>
            <a:tailEnd/>
          </a:ln>
        </p:spPr>
      </p:pic>
      <p:grpSp>
        <p:nvGrpSpPr>
          <p:cNvPr id="17" name="Group 16"/>
          <p:cNvGrpSpPr/>
          <p:nvPr/>
        </p:nvGrpSpPr>
        <p:grpSpPr>
          <a:xfrm>
            <a:off x="2457355" y="9506216"/>
            <a:ext cx="763925" cy="763925"/>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20" name="Group 19"/>
          <p:cNvGrpSpPr/>
          <p:nvPr/>
        </p:nvGrpSpPr>
        <p:grpSpPr>
          <a:xfrm>
            <a:off x="15056539" y="9506216"/>
            <a:ext cx="763925" cy="763925"/>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23" name="Group 22"/>
          <p:cNvGrpSpPr/>
          <p:nvPr/>
        </p:nvGrpSpPr>
        <p:grpSpPr>
          <a:xfrm>
            <a:off x="2457355" y="175586"/>
            <a:ext cx="763925" cy="763925"/>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26" name="Group 25"/>
          <p:cNvGrpSpPr/>
          <p:nvPr/>
        </p:nvGrpSpPr>
        <p:grpSpPr>
          <a:xfrm>
            <a:off x="15056539" y="175586"/>
            <a:ext cx="763925" cy="763925"/>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8349067" y="8927759"/>
            <a:ext cx="685800" cy="685800"/>
          </a:xfrm>
          <a:prstGeom prst="rect">
            <a:avLst/>
          </a:prstGeom>
        </p:spPr>
      </p:pic>
      <p:sp>
        <p:nvSpPr>
          <p:cNvPr id="16" name="Rectangle 15"/>
          <p:cNvSpPr/>
          <p:nvPr/>
        </p:nvSpPr>
        <p:spPr>
          <a:xfrm>
            <a:off x="4888734" y="3091960"/>
            <a:ext cx="8426351" cy="3786421"/>
          </a:xfrm>
          <a:prstGeom prst="rect">
            <a:avLst/>
          </a:prstGeom>
        </p:spPr>
        <p:txBody>
          <a:bodyPr wrap="square">
            <a:spAutoFit/>
          </a:bodyPr>
          <a:lstStyle/>
          <a:p>
            <a:pPr algn="just" defTabSz="1828755">
              <a:lnSpc>
                <a:spcPct val="150000"/>
              </a:lnSpc>
              <a:buClr>
                <a:srgbClr val="000000"/>
              </a:buClr>
            </a:pPr>
            <a:r>
              <a:rPr lang="vi-VN" sz="4001" kern="0" dirty="0">
                <a:solidFill>
                  <a:prstClr val="white"/>
                </a:solidFill>
                <a:latin typeface="Arial" panose="020B0604020202020204" pitchFamily="34" charset="0"/>
                <a:cs typeface="Arial" panose="020B0604020202020204" pitchFamily="34" charset="0"/>
                <a:sym typeface="Arial"/>
              </a:rPr>
              <a:t>Với mỗi câu hỏi,</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trong</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vòng</a:t>
            </a:r>
            <a:r>
              <a:rPr lang="en-US" sz="4001" kern="0" dirty="0">
                <a:solidFill>
                  <a:prstClr val="white"/>
                </a:solidFill>
                <a:latin typeface="Arial" panose="020B0604020202020204" pitchFamily="34" charset="0"/>
                <a:cs typeface="Arial" panose="020B0604020202020204" pitchFamily="34" charset="0"/>
                <a:sym typeface="Arial"/>
              </a:rPr>
              <a:t> 5</a:t>
            </a:r>
            <a:r>
              <a:rPr lang="en-US" sz="4001" kern="0" dirty="0" smtClean="0">
                <a:solidFill>
                  <a:prstClr val="white"/>
                </a:solidFill>
                <a:latin typeface="Arial" panose="020B0604020202020204" pitchFamily="34" charset="0"/>
                <a:cs typeface="Arial" panose="020B0604020202020204" pitchFamily="34" charset="0"/>
                <a:sym typeface="Arial"/>
              </a:rPr>
              <a:t>s</a:t>
            </a:r>
            <a:r>
              <a:rPr lang="vi-VN" sz="4001" kern="0" dirty="0" smtClean="0">
                <a:solidFill>
                  <a:prstClr val="white"/>
                </a:solidFill>
                <a:latin typeface="Arial" panose="020B0604020202020204" pitchFamily="34" charset="0"/>
                <a:cs typeface="Arial" panose="020B0604020202020204" pitchFamily="34" charset="0"/>
                <a:sym typeface="Arial"/>
              </a:rPr>
              <a:t> </a:t>
            </a:r>
            <a:r>
              <a:rPr lang="en-US" sz="4001" kern="0" dirty="0" err="1" smtClean="0">
                <a:solidFill>
                  <a:prstClr val="white"/>
                </a:solidFill>
                <a:latin typeface="Arial" panose="020B0604020202020204" pitchFamily="34" charset="0"/>
                <a:cs typeface="Arial" panose="020B0604020202020204" pitchFamily="34" charset="0"/>
                <a:sym typeface="Arial"/>
              </a:rPr>
              <a:t>bạn</a:t>
            </a:r>
            <a:r>
              <a:rPr lang="en-US" sz="4001" kern="0" dirty="0" smtClean="0">
                <a:solidFill>
                  <a:prstClr val="white"/>
                </a:solidFill>
                <a:latin typeface="Arial" panose="020B0604020202020204" pitchFamily="34" charset="0"/>
                <a:cs typeface="Arial" panose="020B0604020202020204" pitchFamily="34" charset="0"/>
                <a:sym typeface="Arial"/>
              </a:rPr>
              <a:t> </a:t>
            </a:r>
            <a:r>
              <a:rPr lang="vi-VN" sz="4001" kern="0" dirty="0" smtClean="0">
                <a:solidFill>
                  <a:prstClr val="white"/>
                </a:solidFill>
                <a:latin typeface="Arial" panose="020B0604020202020204" pitchFamily="34" charset="0"/>
                <a:cs typeface="Arial" panose="020B0604020202020204" pitchFamily="34" charset="0"/>
                <a:sym typeface="Arial"/>
              </a:rPr>
              <a:t>nào </a:t>
            </a:r>
            <a:r>
              <a:rPr lang="en-US" sz="4001" kern="0" dirty="0" err="1" smtClean="0">
                <a:solidFill>
                  <a:prstClr val="white"/>
                </a:solidFill>
                <a:latin typeface="Arial" panose="020B0604020202020204" pitchFamily="34" charset="0"/>
                <a:cs typeface="Arial" panose="020B0604020202020204" pitchFamily="34" charset="0"/>
                <a:sym typeface="Arial"/>
              </a:rPr>
              <a:t>giơ</a:t>
            </a:r>
            <a:r>
              <a:rPr lang="en-US" sz="4001" kern="0" dirty="0" smtClean="0">
                <a:solidFill>
                  <a:prstClr val="white"/>
                </a:solidFill>
                <a:latin typeface="Arial" panose="020B0604020202020204" pitchFamily="34" charset="0"/>
                <a:cs typeface="Arial" panose="020B0604020202020204" pitchFamily="34" charset="0"/>
                <a:sym typeface="Arial"/>
              </a:rPr>
              <a:t> </a:t>
            </a:r>
            <a:r>
              <a:rPr lang="en-US" sz="4001" kern="0" dirty="0" err="1" smtClean="0">
                <a:solidFill>
                  <a:prstClr val="white"/>
                </a:solidFill>
                <a:latin typeface="Arial" panose="020B0604020202020204" pitchFamily="34" charset="0"/>
                <a:cs typeface="Arial" panose="020B0604020202020204" pitchFamily="34" charset="0"/>
                <a:sym typeface="Arial"/>
              </a:rPr>
              <a:t>tay</a:t>
            </a:r>
            <a:r>
              <a:rPr lang="en-US" sz="4001" kern="0" dirty="0" smtClean="0">
                <a:solidFill>
                  <a:prstClr val="white"/>
                </a:solidFill>
                <a:latin typeface="Arial" panose="020B0604020202020204" pitchFamily="34" charset="0"/>
                <a:cs typeface="Arial" panose="020B0604020202020204" pitchFamily="34" charset="0"/>
                <a:sym typeface="Arial"/>
              </a:rPr>
              <a:t> </a:t>
            </a:r>
            <a:r>
              <a:rPr lang="vi-VN" sz="4001" kern="0" dirty="0" smtClean="0">
                <a:solidFill>
                  <a:prstClr val="white"/>
                </a:solidFill>
                <a:latin typeface="Arial" panose="020B0604020202020204" pitchFamily="34" charset="0"/>
                <a:cs typeface="Arial" panose="020B0604020202020204" pitchFamily="34" charset="0"/>
                <a:sym typeface="Arial"/>
              </a:rPr>
              <a:t>trước </a:t>
            </a:r>
            <a:r>
              <a:rPr lang="vi-VN" sz="4001" kern="0" dirty="0">
                <a:solidFill>
                  <a:prstClr val="white"/>
                </a:solidFill>
                <a:latin typeface="Arial" panose="020B0604020202020204" pitchFamily="34" charset="0"/>
                <a:cs typeface="Arial" panose="020B0604020202020204" pitchFamily="34" charset="0"/>
                <a:sym typeface="Arial"/>
              </a:rPr>
              <a:t>được giành quyền trả lời trước. Trả lời sai sẽ nhường</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quyền</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trả</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lời</a:t>
            </a:r>
            <a:r>
              <a:rPr lang="vi-VN" sz="4001" kern="0" dirty="0">
                <a:solidFill>
                  <a:prstClr val="white"/>
                </a:solidFill>
                <a:latin typeface="Arial" panose="020B0604020202020204" pitchFamily="34" charset="0"/>
                <a:cs typeface="Arial" panose="020B0604020202020204" pitchFamily="34" charset="0"/>
                <a:sym typeface="Arial"/>
              </a:rPr>
              <a:t> cho các </a:t>
            </a:r>
            <a:r>
              <a:rPr lang="en-US" sz="4001" kern="0" dirty="0" err="1" smtClean="0">
                <a:solidFill>
                  <a:prstClr val="white"/>
                </a:solidFill>
                <a:latin typeface="Arial" panose="020B0604020202020204" pitchFamily="34" charset="0"/>
                <a:cs typeface="Arial" panose="020B0604020202020204" pitchFamily="34" charset="0"/>
                <a:sym typeface="Arial"/>
              </a:rPr>
              <a:t>bạn</a:t>
            </a:r>
            <a:r>
              <a:rPr lang="vi-VN" sz="4001" kern="0" dirty="0" smtClean="0">
                <a:solidFill>
                  <a:prstClr val="white"/>
                </a:solidFill>
                <a:latin typeface="Arial" panose="020B0604020202020204" pitchFamily="34" charset="0"/>
                <a:cs typeface="Arial" panose="020B0604020202020204" pitchFamily="34" charset="0"/>
                <a:sym typeface="Arial"/>
              </a:rPr>
              <a:t> </a:t>
            </a:r>
            <a:r>
              <a:rPr lang="vi-VN" sz="4001" kern="0" dirty="0">
                <a:solidFill>
                  <a:prstClr val="white"/>
                </a:solidFill>
                <a:latin typeface="Arial" panose="020B0604020202020204" pitchFamily="34" charset="0"/>
                <a:cs typeface="Arial" panose="020B0604020202020204" pitchFamily="34" charset="0"/>
                <a:sym typeface="Arial"/>
              </a:rPr>
              <a:t>còn lại. </a:t>
            </a:r>
            <a:endParaRPr lang="en-US" sz="4001" kern="0" dirty="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7619649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1"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2"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3"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14"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14123" y="1141433"/>
            <a:ext cx="12418260"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200" dirty="0">
                <a:solidFill>
                  <a:srgbClr val="FFFF00"/>
                </a:solidFill>
                <a:latin typeface="Arial" panose="020B0604020202020204" pitchFamily="34" charset="0"/>
                <a:cs typeface="Arial" panose="020B0604020202020204" pitchFamily="34" charset="0"/>
              </a:rPr>
              <a:t>Khi chiếu một vật thể lên một mặt phẳng, hình nhận được trên mặt phẳng đó gọi là:</a:t>
            </a:r>
            <a:endParaRPr lang="en-US" sz="4200" dirty="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r>
              <a:rPr lang="nl-NL" sz="4200" dirty="0" smtClean="0">
                <a:solidFill>
                  <a:srgbClr val="FFFF00"/>
                </a:solidFill>
                <a:latin typeface="Arial" panose="020B0604020202020204" pitchFamily="34" charset="0"/>
                <a:cs typeface="Arial" panose="020B0604020202020204" pitchFamily="34" charset="0"/>
              </a:rPr>
              <a:t>Hình </a:t>
            </a:r>
            <a:r>
              <a:rPr lang="nl-NL" sz="4200" dirty="0">
                <a:solidFill>
                  <a:srgbClr val="FFFF00"/>
                </a:solidFill>
                <a:latin typeface="Arial" panose="020B0604020202020204" pitchFamily="34" charset="0"/>
                <a:cs typeface="Arial" panose="020B0604020202020204" pitchFamily="34" charset="0"/>
              </a:rPr>
              <a:t>chiếu                </a:t>
            </a:r>
            <a:r>
              <a:rPr lang="nl-NL" sz="4200" dirty="0" smtClean="0">
                <a:solidFill>
                  <a:srgbClr val="FFFF00"/>
                </a:solidFill>
                <a:latin typeface="Arial" panose="020B0604020202020204" pitchFamily="34" charset="0"/>
                <a:cs typeface="Arial" panose="020B0604020202020204" pitchFamily="34" charset="0"/>
              </a:rPr>
              <a:t>        B</a:t>
            </a:r>
            <a:r>
              <a:rPr lang="nl-NL" sz="4200" dirty="0">
                <a:solidFill>
                  <a:srgbClr val="FFFF00"/>
                </a:solidFill>
                <a:latin typeface="Arial" panose="020B0604020202020204" pitchFamily="34" charset="0"/>
                <a:cs typeface="Arial" panose="020B0604020202020204" pitchFamily="34" charset="0"/>
              </a:rPr>
              <a:t>. Vật chiếu              </a:t>
            </a:r>
            <a:endParaRPr lang="nl-NL" sz="42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nl-NL" sz="4200" dirty="0" smtClean="0">
                <a:solidFill>
                  <a:srgbClr val="FFFF00"/>
                </a:solidFill>
                <a:latin typeface="Arial" panose="020B0604020202020204" pitchFamily="34" charset="0"/>
                <a:cs typeface="Arial" panose="020B0604020202020204" pitchFamily="34" charset="0"/>
              </a:rPr>
              <a:t>C</a:t>
            </a:r>
            <a:r>
              <a:rPr lang="nl-NL" sz="4200" dirty="0">
                <a:solidFill>
                  <a:srgbClr val="FFFF00"/>
                </a:solidFill>
                <a:latin typeface="Arial" panose="020B0604020202020204" pitchFamily="34" charset="0"/>
                <a:cs typeface="Arial" panose="020B0604020202020204" pitchFamily="34" charset="0"/>
              </a:rPr>
              <a:t>. Mặt phẳng chiếu       </a:t>
            </a:r>
            <a:r>
              <a:rPr lang="nl-NL" sz="4200" dirty="0" smtClean="0">
                <a:solidFill>
                  <a:srgbClr val="FFFF00"/>
                </a:solidFill>
                <a:latin typeface="Arial" panose="020B0604020202020204" pitchFamily="34" charset="0"/>
                <a:cs typeface="Arial" panose="020B0604020202020204" pitchFamily="34" charset="0"/>
              </a:rPr>
              <a:t>        D</a:t>
            </a:r>
            <a:r>
              <a:rPr lang="nl-NL" sz="4200" dirty="0">
                <a:solidFill>
                  <a:srgbClr val="FFFF00"/>
                </a:solidFill>
                <a:latin typeface="Arial" panose="020B0604020202020204" pitchFamily="34" charset="0"/>
                <a:cs typeface="Arial" panose="020B0604020202020204" pitchFamily="34" charset="0"/>
              </a:rPr>
              <a:t>. Vật </a:t>
            </a:r>
            <a:r>
              <a:rPr lang="nl-NL" sz="4200" dirty="0" smtClean="0">
                <a:solidFill>
                  <a:srgbClr val="FFFF00"/>
                </a:solidFill>
                <a:latin typeface="Arial" panose="020B0604020202020204" pitchFamily="34" charset="0"/>
                <a:cs typeface="Arial" panose="020B0604020202020204" pitchFamily="34" charset="0"/>
              </a:rPr>
              <a:t>thể</a:t>
            </a:r>
            <a:endParaRPr lang="en-US" sz="42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11127" y="106537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smtClean="0">
                  <a:solidFill>
                    <a:prstClr val="white"/>
                  </a:solidFill>
                  <a:latin typeface="Arial" panose="020B0604020202020204" pitchFamily="34" charset="0"/>
                  <a:cs typeface="Arial" panose="020B0604020202020204" pitchFamily="34" charset="0"/>
                  <a:sym typeface="Arial"/>
                </a:rPr>
                <a:t>A</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1</a:t>
              </a: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20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Oval 176"/>
          <p:cNvSpPr>
            <a:spLocks noChangeArrowheads="1"/>
          </p:cNvSpPr>
          <p:nvPr/>
        </p:nvSpPr>
        <p:spPr bwMode="auto">
          <a:xfrm>
            <a:off x="2874742" y="374965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62929" y="37443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70647" y="37443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87559" y="374965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53735" y="3734819"/>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66788" y="373591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316935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5"/>
                    </p:tgtEl>
                  </p:cond>
                </p:stCondLst>
                <p:endSync evt="end" delay="0">
                  <p:rtn val="all"/>
                </p:endSync>
                <p:childTnLst>
                  <p:par>
                    <p:cTn id="46" fill="hold">
                      <p:stCondLst>
                        <p:cond delay="0"/>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up)">
                                      <p:cBhvr>
                                        <p:cTn id="50" dur="200"/>
                                        <p:tgtEl>
                                          <p:spTgt spid="8"/>
                                        </p:tgtEl>
                                      </p:cBhvr>
                                    </p:animEffect>
                                  </p:childTnLst>
                                </p:cTn>
                              </p:par>
                            </p:childTnLst>
                          </p:cTn>
                        </p:par>
                        <p:par>
                          <p:cTn id="51" fill="hold">
                            <p:stCondLst>
                              <p:cond delay="200"/>
                            </p:stCondLst>
                            <p:childTnLst>
                              <p:par>
                                <p:cTn id="52" presetID="17" presetClass="entr" presetSubtype="8"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300" fill="hold"/>
                                        <p:tgtEl>
                                          <p:spTgt spid="31"/>
                                        </p:tgtEl>
                                        <p:attrNameLst>
                                          <p:attrName>ppt_x</p:attrName>
                                        </p:attrNameLst>
                                      </p:cBhvr>
                                      <p:tavLst>
                                        <p:tav tm="0">
                                          <p:val>
                                            <p:strVal val="#ppt_x-#ppt_w/2"/>
                                          </p:val>
                                        </p:tav>
                                        <p:tav tm="100000">
                                          <p:val>
                                            <p:strVal val="#ppt_x"/>
                                          </p:val>
                                        </p:tav>
                                      </p:tavLst>
                                    </p:anim>
                                    <p:anim calcmode="lin" valueType="num">
                                      <p:cBhvr>
                                        <p:cTn id="55" dur="300" fill="hold"/>
                                        <p:tgtEl>
                                          <p:spTgt spid="31"/>
                                        </p:tgtEl>
                                        <p:attrNameLst>
                                          <p:attrName>ppt_y</p:attrName>
                                        </p:attrNameLst>
                                      </p:cBhvr>
                                      <p:tavLst>
                                        <p:tav tm="0">
                                          <p:val>
                                            <p:strVal val="#ppt_y"/>
                                          </p:val>
                                        </p:tav>
                                        <p:tav tm="100000">
                                          <p:val>
                                            <p:strVal val="#ppt_y"/>
                                          </p:val>
                                        </p:tav>
                                      </p:tavLst>
                                    </p:anim>
                                    <p:anim calcmode="lin" valueType="num">
                                      <p:cBhvr>
                                        <p:cTn id="56" dur="300" fill="hold"/>
                                        <p:tgtEl>
                                          <p:spTgt spid="31"/>
                                        </p:tgtEl>
                                        <p:attrNameLst>
                                          <p:attrName>ppt_w</p:attrName>
                                        </p:attrNameLst>
                                      </p:cBhvr>
                                      <p:tavLst>
                                        <p:tav tm="0">
                                          <p:val>
                                            <p:fltVal val="0"/>
                                          </p:val>
                                        </p:tav>
                                        <p:tav tm="100000">
                                          <p:val>
                                            <p:strVal val="#ppt_w"/>
                                          </p:val>
                                        </p:tav>
                                      </p:tavLst>
                                    </p:anim>
                                    <p:anim calcmode="lin" valueType="num">
                                      <p:cBhvr>
                                        <p:cTn id="57"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9" grpId="0" animBg="1"/>
      <p:bldP spid="50" grpId="0" animBg="1"/>
      <p:bldP spid="51" grpId="0" animBg="1"/>
      <p:bldP spid="52" grpId="0" animBg="1"/>
      <p:bldP spid="56" grpId="0" animBg="1"/>
      <p:bldP spid="5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16294" y="1126559"/>
            <a:ext cx="12233327"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200" dirty="0">
                <a:solidFill>
                  <a:srgbClr val="FFFF00"/>
                </a:solidFill>
                <a:latin typeface="Arial" panose="020B0604020202020204" pitchFamily="34" charset="0"/>
                <a:cs typeface="Arial" panose="020B0604020202020204" pitchFamily="34" charset="0"/>
              </a:rPr>
              <a:t>Để diễn tả chính xác hình dạng vật thể, ta chiếu vuông góc vật thể theo:</a:t>
            </a:r>
            <a:endParaRPr lang="en-US" sz="4200" dirty="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r>
              <a:rPr lang="nl-NL" sz="4200" dirty="0" smtClean="0">
                <a:solidFill>
                  <a:srgbClr val="FFFF00"/>
                </a:solidFill>
                <a:latin typeface="Arial" panose="020B0604020202020204" pitchFamily="34" charset="0"/>
                <a:cs typeface="Arial" panose="020B0604020202020204" pitchFamily="34" charset="0"/>
              </a:rPr>
              <a:t>Một </a:t>
            </a:r>
            <a:r>
              <a:rPr lang="nl-NL" sz="4200" dirty="0">
                <a:solidFill>
                  <a:srgbClr val="FFFF00"/>
                </a:solidFill>
                <a:latin typeface="Arial" panose="020B0604020202020204" pitchFamily="34" charset="0"/>
                <a:cs typeface="Arial" panose="020B0604020202020204" pitchFamily="34" charset="0"/>
              </a:rPr>
              <a:t>hướng                B. Hai hướng            </a:t>
            </a:r>
            <a:endParaRPr lang="nl-NL" sz="42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nl-NL" sz="4200" dirty="0" smtClean="0">
                <a:solidFill>
                  <a:srgbClr val="FFFF00"/>
                </a:solidFill>
                <a:latin typeface="Arial" panose="020B0604020202020204" pitchFamily="34" charset="0"/>
                <a:cs typeface="Arial" panose="020B0604020202020204" pitchFamily="34" charset="0"/>
              </a:rPr>
              <a:t>C</a:t>
            </a:r>
            <a:r>
              <a:rPr lang="nl-NL" sz="4200" dirty="0">
                <a:solidFill>
                  <a:srgbClr val="FFFF00"/>
                </a:solidFill>
                <a:latin typeface="Arial" panose="020B0604020202020204" pitchFamily="34" charset="0"/>
                <a:cs typeface="Arial" panose="020B0604020202020204" pitchFamily="34" charset="0"/>
              </a:rPr>
              <a:t>. Ba hướng                  D. Bốn </a:t>
            </a:r>
            <a:r>
              <a:rPr lang="nl-NL" sz="4200" dirty="0" smtClean="0">
                <a:solidFill>
                  <a:srgbClr val="FFFF00"/>
                </a:solidFill>
                <a:latin typeface="Arial" panose="020B0604020202020204" pitchFamily="34" charset="0"/>
                <a:cs typeface="Arial" panose="020B0604020202020204" pitchFamily="34" charset="0"/>
              </a:rPr>
              <a:t>hướng</a:t>
            </a:r>
            <a:endParaRPr lang="en-US" sz="42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528363"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smtClean="0">
                  <a:solidFill>
                    <a:prstClr val="white"/>
                  </a:solidFill>
                  <a:latin typeface="Arial" panose="020B0604020202020204" pitchFamily="34" charset="0"/>
                  <a:cs typeface="Arial" panose="020B0604020202020204" pitchFamily="34" charset="0"/>
                  <a:sym typeface="Arial"/>
                </a:rPr>
                <a:t>C</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2</a:t>
              </a:r>
            </a:p>
          </p:txBody>
        </p:sp>
      </p:grpSp>
      <p:sp>
        <p:nvSpPr>
          <p:cNvPr id="35" name="Parallelogram 34"/>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20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Oval 176"/>
          <p:cNvSpPr>
            <a:spLocks noChangeArrowheads="1"/>
          </p:cNvSpPr>
          <p:nvPr/>
        </p:nvSpPr>
        <p:spPr bwMode="auto">
          <a:xfrm>
            <a:off x="2874742" y="374465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55203" y="375455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69585" y="374465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58803" y="373475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50046" y="3752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43273" y="3757039"/>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95525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5"/>
                    </p:tgtEl>
                  </p:cond>
                </p:stCondLst>
                <p:endSync evt="end" delay="0">
                  <p:rtn val="all"/>
                </p:endSync>
                <p:childTnLst>
                  <p:par>
                    <p:cTn id="46" fill="hold">
                      <p:stCondLst>
                        <p:cond delay="0"/>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up)">
                                      <p:cBhvr>
                                        <p:cTn id="50" dur="200"/>
                                        <p:tgtEl>
                                          <p:spTgt spid="8"/>
                                        </p:tgtEl>
                                      </p:cBhvr>
                                    </p:animEffect>
                                  </p:childTnLst>
                                </p:cTn>
                              </p:par>
                            </p:childTnLst>
                          </p:cTn>
                        </p:par>
                        <p:par>
                          <p:cTn id="51" fill="hold">
                            <p:stCondLst>
                              <p:cond delay="200"/>
                            </p:stCondLst>
                            <p:childTnLst>
                              <p:par>
                                <p:cTn id="52" presetID="17" presetClass="entr" presetSubtype="8"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300" fill="hold"/>
                                        <p:tgtEl>
                                          <p:spTgt spid="31"/>
                                        </p:tgtEl>
                                        <p:attrNameLst>
                                          <p:attrName>ppt_x</p:attrName>
                                        </p:attrNameLst>
                                      </p:cBhvr>
                                      <p:tavLst>
                                        <p:tav tm="0">
                                          <p:val>
                                            <p:strVal val="#ppt_x-#ppt_w/2"/>
                                          </p:val>
                                        </p:tav>
                                        <p:tav tm="100000">
                                          <p:val>
                                            <p:strVal val="#ppt_x"/>
                                          </p:val>
                                        </p:tav>
                                      </p:tavLst>
                                    </p:anim>
                                    <p:anim calcmode="lin" valueType="num">
                                      <p:cBhvr>
                                        <p:cTn id="55" dur="300" fill="hold"/>
                                        <p:tgtEl>
                                          <p:spTgt spid="31"/>
                                        </p:tgtEl>
                                        <p:attrNameLst>
                                          <p:attrName>ppt_y</p:attrName>
                                        </p:attrNameLst>
                                      </p:cBhvr>
                                      <p:tavLst>
                                        <p:tav tm="0">
                                          <p:val>
                                            <p:strVal val="#ppt_y"/>
                                          </p:val>
                                        </p:tav>
                                        <p:tav tm="100000">
                                          <p:val>
                                            <p:strVal val="#ppt_y"/>
                                          </p:val>
                                        </p:tav>
                                      </p:tavLst>
                                    </p:anim>
                                    <p:anim calcmode="lin" valueType="num">
                                      <p:cBhvr>
                                        <p:cTn id="56" dur="300" fill="hold"/>
                                        <p:tgtEl>
                                          <p:spTgt spid="31"/>
                                        </p:tgtEl>
                                        <p:attrNameLst>
                                          <p:attrName>ppt_w</p:attrName>
                                        </p:attrNameLst>
                                      </p:cBhvr>
                                      <p:tavLst>
                                        <p:tav tm="0">
                                          <p:val>
                                            <p:fltVal val="0"/>
                                          </p:val>
                                        </p:tav>
                                        <p:tav tm="100000">
                                          <p:val>
                                            <p:strVal val="#ppt_w"/>
                                          </p:val>
                                        </p:tav>
                                      </p:tavLst>
                                    </p:anim>
                                    <p:anim calcmode="lin" valueType="num">
                                      <p:cBhvr>
                                        <p:cTn id="57"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9" grpId="0" animBg="1"/>
      <p:bldP spid="50" grpId="0" animBg="1"/>
      <p:bldP spid="51" grpId="0" animBg="1"/>
      <p:bldP spid="52" grpId="0" animBg="1"/>
      <p:bldP spid="56" grpId="0" animBg="1"/>
      <p:bldP spid="5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16294" y="1126559"/>
            <a:ext cx="12233327"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nl-NL" sz="4400" dirty="0">
                <a:solidFill>
                  <a:srgbClr val="FFFF00"/>
                </a:solidFill>
                <a:latin typeface="Arial" panose="020B0604020202020204" pitchFamily="34" charset="0"/>
                <a:cs typeface="Arial" panose="020B0604020202020204" pitchFamily="34" charset="0"/>
              </a:rPr>
              <a:t>Hình chiếu đứng của hình hộp chữ nhật có hình dạng:</a:t>
            </a:r>
            <a:endParaRPr lang="en-US" sz="4400" dirty="0">
              <a:solidFill>
                <a:srgbClr val="FFFF00"/>
              </a:solidFill>
              <a:latin typeface="Arial" panose="020B0604020202020204" pitchFamily="34" charset="0"/>
              <a:cs typeface="Arial" panose="020B0604020202020204" pitchFamily="34" charset="0"/>
            </a:endParaRPr>
          </a:p>
          <a:p>
            <a:pPr>
              <a:lnSpc>
                <a:spcPct val="150000"/>
              </a:lnSpc>
            </a:pPr>
            <a:r>
              <a:rPr lang="nl-NL" sz="4400" dirty="0" smtClean="0">
                <a:solidFill>
                  <a:srgbClr val="FFFF00"/>
                </a:solidFill>
                <a:latin typeface="Arial" panose="020B0604020202020204" pitchFamily="34" charset="0"/>
                <a:cs typeface="Arial" panose="020B0604020202020204" pitchFamily="34" charset="0"/>
              </a:rPr>
              <a:t>A. Hình </a:t>
            </a:r>
            <a:r>
              <a:rPr lang="nl-NL" sz="4400" dirty="0">
                <a:solidFill>
                  <a:srgbClr val="FFFF00"/>
                </a:solidFill>
                <a:latin typeface="Arial" panose="020B0604020202020204" pitchFamily="34" charset="0"/>
                <a:cs typeface="Arial" panose="020B0604020202020204" pitchFamily="34" charset="0"/>
              </a:rPr>
              <a:t>vuông               </a:t>
            </a:r>
            <a:r>
              <a:rPr lang="nl-NL" sz="4400" dirty="0" smtClean="0">
                <a:solidFill>
                  <a:srgbClr val="FFFF00"/>
                </a:solidFill>
                <a:latin typeface="Arial" panose="020B0604020202020204" pitchFamily="34" charset="0"/>
                <a:cs typeface="Arial" panose="020B0604020202020204" pitchFamily="34" charset="0"/>
              </a:rPr>
              <a:t>  B</a:t>
            </a:r>
            <a:r>
              <a:rPr lang="nl-NL" sz="4400" dirty="0">
                <a:solidFill>
                  <a:srgbClr val="FFFF00"/>
                </a:solidFill>
                <a:latin typeface="Arial" panose="020B0604020202020204" pitchFamily="34" charset="0"/>
                <a:cs typeface="Arial" panose="020B0604020202020204" pitchFamily="34" charset="0"/>
              </a:rPr>
              <a:t>. Hình lăng trụ        </a:t>
            </a:r>
            <a:endParaRPr lang="nl-NL" sz="4400" dirty="0" smtClean="0">
              <a:solidFill>
                <a:srgbClr val="FFFF00"/>
              </a:solidFill>
              <a:latin typeface="Arial" panose="020B0604020202020204" pitchFamily="34" charset="0"/>
              <a:cs typeface="Arial" panose="020B0604020202020204" pitchFamily="34" charset="0"/>
            </a:endParaRPr>
          </a:p>
          <a:p>
            <a:pPr>
              <a:lnSpc>
                <a:spcPct val="150000"/>
              </a:lnSpc>
            </a:pPr>
            <a:r>
              <a:rPr lang="nl-NL" sz="4400" dirty="0" smtClean="0">
                <a:solidFill>
                  <a:srgbClr val="FFFF00"/>
                </a:solidFill>
                <a:latin typeface="Arial" panose="020B0604020202020204" pitchFamily="34" charset="0"/>
                <a:cs typeface="Arial" panose="020B0604020202020204" pitchFamily="34" charset="0"/>
              </a:rPr>
              <a:t>C</a:t>
            </a:r>
            <a:r>
              <a:rPr lang="nl-NL" sz="4400" dirty="0">
                <a:solidFill>
                  <a:srgbClr val="FFFF00"/>
                </a:solidFill>
                <a:latin typeface="Arial" panose="020B0604020202020204" pitchFamily="34" charset="0"/>
                <a:cs typeface="Arial" panose="020B0604020202020204" pitchFamily="34" charset="0"/>
              </a:rPr>
              <a:t>. Hình tam giác             D. Hình chữ </a:t>
            </a:r>
            <a:r>
              <a:rPr lang="nl-NL" sz="4400" dirty="0" smtClean="0">
                <a:solidFill>
                  <a:srgbClr val="FFFF00"/>
                </a:solidFill>
                <a:latin typeface="Arial" panose="020B0604020202020204" pitchFamily="34" charset="0"/>
                <a:cs typeface="Arial" panose="020B0604020202020204" pitchFamily="34" charset="0"/>
              </a:rPr>
              <a:t>nhật</a:t>
            </a:r>
            <a:endParaRPr lang="en-US" sz="44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528363"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smtClean="0">
                  <a:solidFill>
                    <a:prstClr val="white"/>
                  </a:solidFill>
                  <a:latin typeface="Arial" panose="020B0604020202020204" pitchFamily="34" charset="0"/>
                  <a:cs typeface="Arial" panose="020B0604020202020204" pitchFamily="34" charset="0"/>
                  <a:sym typeface="Arial"/>
                </a:rPr>
                <a:t>D</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3</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sp>
        <p:nvSpPr>
          <p:cNvPr id="35" name="Parallelogram 34"/>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20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Oval 176"/>
          <p:cNvSpPr>
            <a:spLocks noChangeArrowheads="1"/>
          </p:cNvSpPr>
          <p:nvPr/>
        </p:nvSpPr>
        <p:spPr bwMode="auto">
          <a:xfrm>
            <a:off x="2874742" y="374465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55203" y="375455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69585" y="374465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58803" y="373475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50046" y="3752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43273" y="3757039"/>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39407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5"/>
                    </p:tgtEl>
                  </p:cond>
                </p:stCondLst>
                <p:endSync evt="end" delay="0">
                  <p:rtn val="all"/>
                </p:endSync>
                <p:childTnLst>
                  <p:par>
                    <p:cTn id="46" fill="hold">
                      <p:stCondLst>
                        <p:cond delay="0"/>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up)">
                                      <p:cBhvr>
                                        <p:cTn id="50" dur="200"/>
                                        <p:tgtEl>
                                          <p:spTgt spid="8"/>
                                        </p:tgtEl>
                                      </p:cBhvr>
                                    </p:animEffect>
                                  </p:childTnLst>
                                </p:cTn>
                              </p:par>
                            </p:childTnLst>
                          </p:cTn>
                        </p:par>
                        <p:par>
                          <p:cTn id="51" fill="hold">
                            <p:stCondLst>
                              <p:cond delay="200"/>
                            </p:stCondLst>
                            <p:childTnLst>
                              <p:par>
                                <p:cTn id="52" presetID="17" presetClass="entr" presetSubtype="8"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300" fill="hold"/>
                                        <p:tgtEl>
                                          <p:spTgt spid="31"/>
                                        </p:tgtEl>
                                        <p:attrNameLst>
                                          <p:attrName>ppt_x</p:attrName>
                                        </p:attrNameLst>
                                      </p:cBhvr>
                                      <p:tavLst>
                                        <p:tav tm="0">
                                          <p:val>
                                            <p:strVal val="#ppt_x-#ppt_w/2"/>
                                          </p:val>
                                        </p:tav>
                                        <p:tav tm="100000">
                                          <p:val>
                                            <p:strVal val="#ppt_x"/>
                                          </p:val>
                                        </p:tav>
                                      </p:tavLst>
                                    </p:anim>
                                    <p:anim calcmode="lin" valueType="num">
                                      <p:cBhvr>
                                        <p:cTn id="55" dur="300" fill="hold"/>
                                        <p:tgtEl>
                                          <p:spTgt spid="31"/>
                                        </p:tgtEl>
                                        <p:attrNameLst>
                                          <p:attrName>ppt_y</p:attrName>
                                        </p:attrNameLst>
                                      </p:cBhvr>
                                      <p:tavLst>
                                        <p:tav tm="0">
                                          <p:val>
                                            <p:strVal val="#ppt_y"/>
                                          </p:val>
                                        </p:tav>
                                        <p:tav tm="100000">
                                          <p:val>
                                            <p:strVal val="#ppt_y"/>
                                          </p:val>
                                        </p:tav>
                                      </p:tavLst>
                                    </p:anim>
                                    <p:anim calcmode="lin" valueType="num">
                                      <p:cBhvr>
                                        <p:cTn id="56" dur="300" fill="hold"/>
                                        <p:tgtEl>
                                          <p:spTgt spid="31"/>
                                        </p:tgtEl>
                                        <p:attrNameLst>
                                          <p:attrName>ppt_w</p:attrName>
                                        </p:attrNameLst>
                                      </p:cBhvr>
                                      <p:tavLst>
                                        <p:tav tm="0">
                                          <p:val>
                                            <p:fltVal val="0"/>
                                          </p:val>
                                        </p:tav>
                                        <p:tav tm="100000">
                                          <p:val>
                                            <p:strVal val="#ppt_w"/>
                                          </p:val>
                                        </p:tav>
                                      </p:tavLst>
                                    </p:anim>
                                    <p:anim calcmode="lin" valueType="num">
                                      <p:cBhvr>
                                        <p:cTn id="57"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9" grpId="0" animBg="1"/>
      <p:bldP spid="50" grpId="0" animBg="1"/>
      <p:bldP spid="51" grpId="0" animBg="1"/>
      <p:bldP spid="52" grpId="0" animBg="1"/>
      <p:bldP spid="56" grpId="0" animBg="1"/>
      <p:bldP spid="5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16294" y="1126559"/>
            <a:ext cx="12233327"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400" dirty="0">
                <a:solidFill>
                  <a:srgbClr val="FFFF00"/>
                </a:solidFill>
                <a:latin typeface="Arial" panose="020B0604020202020204" pitchFamily="34" charset="0"/>
                <a:cs typeface="Arial" panose="020B0604020202020204" pitchFamily="34" charset="0"/>
              </a:rPr>
              <a:t>Hình nón có hình chiếu đứng là tam giác cân, hình chiếu bằng là:</a:t>
            </a:r>
            <a:endParaRPr lang="en-US" sz="4400" dirty="0">
              <a:solidFill>
                <a:srgbClr val="FFFF00"/>
              </a:solidFill>
              <a:latin typeface="Arial" panose="020B0604020202020204" pitchFamily="34" charset="0"/>
              <a:cs typeface="Arial" panose="020B0604020202020204" pitchFamily="34" charset="0"/>
            </a:endParaRPr>
          </a:p>
          <a:p>
            <a:pPr algn="just">
              <a:lnSpc>
                <a:spcPct val="150000"/>
              </a:lnSpc>
            </a:pPr>
            <a:r>
              <a:rPr lang="nl-NL" sz="4400" dirty="0" smtClean="0">
                <a:solidFill>
                  <a:srgbClr val="FFFF00"/>
                </a:solidFill>
                <a:latin typeface="Arial" panose="020B0604020202020204" pitchFamily="34" charset="0"/>
                <a:cs typeface="Arial" panose="020B0604020202020204" pitchFamily="34" charset="0"/>
              </a:rPr>
              <a:t>A. Tam </a:t>
            </a:r>
            <a:r>
              <a:rPr lang="nl-NL" sz="4400" dirty="0">
                <a:solidFill>
                  <a:srgbClr val="FFFF00"/>
                </a:solidFill>
                <a:latin typeface="Arial" panose="020B0604020202020204" pitchFamily="34" charset="0"/>
                <a:cs typeface="Arial" panose="020B0604020202020204" pitchFamily="34" charset="0"/>
              </a:rPr>
              <a:t>giác                  </a:t>
            </a:r>
            <a:r>
              <a:rPr lang="nl-NL" sz="4400" dirty="0" smtClean="0">
                <a:solidFill>
                  <a:srgbClr val="FFFF00"/>
                </a:solidFill>
                <a:latin typeface="Arial" panose="020B0604020202020204" pitchFamily="34" charset="0"/>
                <a:cs typeface="Arial" panose="020B0604020202020204" pitchFamily="34" charset="0"/>
              </a:rPr>
              <a:t>  B</a:t>
            </a:r>
            <a:r>
              <a:rPr lang="nl-NL" sz="4400" dirty="0">
                <a:solidFill>
                  <a:srgbClr val="FFFF00"/>
                </a:solidFill>
                <a:latin typeface="Arial" panose="020B0604020202020204" pitchFamily="34" charset="0"/>
                <a:cs typeface="Arial" panose="020B0604020202020204" pitchFamily="34" charset="0"/>
              </a:rPr>
              <a:t>. Tam giác cân        </a:t>
            </a:r>
          </a:p>
          <a:p>
            <a:pPr algn="just">
              <a:lnSpc>
                <a:spcPct val="150000"/>
              </a:lnSpc>
            </a:pPr>
            <a:r>
              <a:rPr lang="nl-NL" sz="4400" dirty="0" smtClean="0">
                <a:solidFill>
                  <a:srgbClr val="FFFF00"/>
                </a:solidFill>
                <a:latin typeface="Arial" panose="020B0604020202020204" pitchFamily="34" charset="0"/>
                <a:cs typeface="Arial" panose="020B0604020202020204" pitchFamily="34" charset="0"/>
              </a:rPr>
              <a:t>C. Hình </a:t>
            </a:r>
            <a:r>
              <a:rPr lang="nl-NL" sz="4400" dirty="0">
                <a:solidFill>
                  <a:srgbClr val="FFFF00"/>
                </a:solidFill>
                <a:latin typeface="Arial" panose="020B0604020202020204" pitchFamily="34" charset="0"/>
                <a:cs typeface="Arial" panose="020B0604020202020204" pitchFamily="34" charset="0"/>
              </a:rPr>
              <a:t>tròn                   D. Đáp án </a:t>
            </a:r>
            <a:r>
              <a:rPr lang="nl-NL" sz="4400" dirty="0" smtClean="0">
                <a:solidFill>
                  <a:srgbClr val="FFFF00"/>
                </a:solidFill>
                <a:latin typeface="Arial" panose="020B0604020202020204" pitchFamily="34" charset="0"/>
                <a:cs typeface="Arial" panose="020B0604020202020204" pitchFamily="34" charset="0"/>
              </a:rPr>
              <a:t>khác</a:t>
            </a:r>
            <a:endParaRPr lang="en-US" sz="44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528363"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a:solidFill>
                    <a:prstClr val="white"/>
                  </a:solidFill>
                  <a:latin typeface="Arial" panose="020B0604020202020204" pitchFamily="34" charset="0"/>
                  <a:cs typeface="Arial" panose="020B0604020202020204" pitchFamily="34" charset="0"/>
                  <a:sym typeface="Arial"/>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4</a:t>
              </a:r>
            </a:p>
          </p:txBody>
        </p:sp>
      </p:grpSp>
      <p:sp>
        <p:nvSpPr>
          <p:cNvPr id="35" name="Parallelogram 34"/>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20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Oval 176"/>
          <p:cNvSpPr>
            <a:spLocks noChangeArrowheads="1"/>
          </p:cNvSpPr>
          <p:nvPr/>
        </p:nvSpPr>
        <p:spPr bwMode="auto">
          <a:xfrm>
            <a:off x="2874742" y="374465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55203" y="375455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69585" y="374465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58803" y="373475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50046" y="3752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43273" y="3757039"/>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361045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5"/>
                    </p:tgtEl>
                  </p:cond>
                </p:stCondLst>
                <p:endSync evt="end" delay="0">
                  <p:rtn val="all"/>
                </p:endSync>
                <p:childTnLst>
                  <p:par>
                    <p:cTn id="46" fill="hold">
                      <p:stCondLst>
                        <p:cond delay="0"/>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up)">
                                      <p:cBhvr>
                                        <p:cTn id="50" dur="200"/>
                                        <p:tgtEl>
                                          <p:spTgt spid="8"/>
                                        </p:tgtEl>
                                      </p:cBhvr>
                                    </p:animEffect>
                                  </p:childTnLst>
                                </p:cTn>
                              </p:par>
                            </p:childTnLst>
                          </p:cTn>
                        </p:par>
                        <p:par>
                          <p:cTn id="51" fill="hold">
                            <p:stCondLst>
                              <p:cond delay="200"/>
                            </p:stCondLst>
                            <p:childTnLst>
                              <p:par>
                                <p:cTn id="52" presetID="17" presetClass="entr" presetSubtype="8"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300" fill="hold"/>
                                        <p:tgtEl>
                                          <p:spTgt spid="31"/>
                                        </p:tgtEl>
                                        <p:attrNameLst>
                                          <p:attrName>ppt_x</p:attrName>
                                        </p:attrNameLst>
                                      </p:cBhvr>
                                      <p:tavLst>
                                        <p:tav tm="0">
                                          <p:val>
                                            <p:strVal val="#ppt_x-#ppt_w/2"/>
                                          </p:val>
                                        </p:tav>
                                        <p:tav tm="100000">
                                          <p:val>
                                            <p:strVal val="#ppt_x"/>
                                          </p:val>
                                        </p:tav>
                                      </p:tavLst>
                                    </p:anim>
                                    <p:anim calcmode="lin" valueType="num">
                                      <p:cBhvr>
                                        <p:cTn id="55" dur="300" fill="hold"/>
                                        <p:tgtEl>
                                          <p:spTgt spid="31"/>
                                        </p:tgtEl>
                                        <p:attrNameLst>
                                          <p:attrName>ppt_y</p:attrName>
                                        </p:attrNameLst>
                                      </p:cBhvr>
                                      <p:tavLst>
                                        <p:tav tm="0">
                                          <p:val>
                                            <p:strVal val="#ppt_y"/>
                                          </p:val>
                                        </p:tav>
                                        <p:tav tm="100000">
                                          <p:val>
                                            <p:strVal val="#ppt_y"/>
                                          </p:val>
                                        </p:tav>
                                      </p:tavLst>
                                    </p:anim>
                                    <p:anim calcmode="lin" valueType="num">
                                      <p:cBhvr>
                                        <p:cTn id="56" dur="300" fill="hold"/>
                                        <p:tgtEl>
                                          <p:spTgt spid="31"/>
                                        </p:tgtEl>
                                        <p:attrNameLst>
                                          <p:attrName>ppt_w</p:attrName>
                                        </p:attrNameLst>
                                      </p:cBhvr>
                                      <p:tavLst>
                                        <p:tav tm="0">
                                          <p:val>
                                            <p:fltVal val="0"/>
                                          </p:val>
                                        </p:tav>
                                        <p:tav tm="100000">
                                          <p:val>
                                            <p:strVal val="#ppt_w"/>
                                          </p:val>
                                        </p:tav>
                                      </p:tavLst>
                                    </p:anim>
                                    <p:anim calcmode="lin" valueType="num">
                                      <p:cBhvr>
                                        <p:cTn id="57"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9" grpId="0" animBg="1"/>
      <p:bldP spid="50" grpId="0" animBg="1"/>
      <p:bldP spid="51" grpId="0" animBg="1"/>
      <p:bldP spid="52" grpId="0" animBg="1"/>
      <p:bldP spid="56" grpId="0" animBg="1"/>
      <p:bldP spid="5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16294" y="1126559"/>
            <a:ext cx="12233327"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400" dirty="0">
                <a:solidFill>
                  <a:srgbClr val="FFFF00"/>
                </a:solidFill>
                <a:latin typeface="Arial" panose="020B0604020202020204" pitchFamily="34" charset="0"/>
                <a:cs typeface="Arial" panose="020B0604020202020204" pitchFamily="34" charset="0"/>
              </a:rPr>
              <a:t>Khi quay nửa hình tròn một vòng quanh đường kính cố định, ta được:</a:t>
            </a:r>
            <a:endParaRPr lang="en-US" sz="4400" dirty="0">
              <a:solidFill>
                <a:srgbClr val="FFFF00"/>
              </a:solidFill>
              <a:latin typeface="Arial" panose="020B0604020202020204" pitchFamily="34" charset="0"/>
              <a:cs typeface="Arial" panose="020B0604020202020204" pitchFamily="34" charset="0"/>
            </a:endParaRPr>
          </a:p>
          <a:p>
            <a:pPr algn="just">
              <a:lnSpc>
                <a:spcPct val="150000"/>
              </a:lnSpc>
            </a:pPr>
            <a:r>
              <a:rPr lang="nl-NL" sz="4400" dirty="0" smtClean="0">
                <a:solidFill>
                  <a:srgbClr val="FFFF00"/>
                </a:solidFill>
                <a:latin typeface="Arial" panose="020B0604020202020204" pitchFamily="34" charset="0"/>
                <a:cs typeface="Arial" panose="020B0604020202020204" pitchFamily="34" charset="0"/>
              </a:rPr>
              <a:t>A. Hình </a:t>
            </a:r>
            <a:r>
              <a:rPr lang="nl-NL" sz="4400" dirty="0">
                <a:solidFill>
                  <a:srgbClr val="FFFF00"/>
                </a:solidFill>
                <a:latin typeface="Arial" panose="020B0604020202020204" pitchFamily="34" charset="0"/>
                <a:cs typeface="Arial" panose="020B0604020202020204" pitchFamily="34" charset="0"/>
              </a:rPr>
              <a:t>trụ                    </a:t>
            </a:r>
            <a:r>
              <a:rPr lang="nl-NL" sz="4400" dirty="0" smtClean="0">
                <a:solidFill>
                  <a:srgbClr val="FFFF00"/>
                </a:solidFill>
                <a:latin typeface="Arial" panose="020B0604020202020204" pitchFamily="34" charset="0"/>
                <a:cs typeface="Arial" panose="020B0604020202020204" pitchFamily="34" charset="0"/>
              </a:rPr>
              <a:t>  B</a:t>
            </a:r>
            <a:r>
              <a:rPr lang="nl-NL" sz="4400" dirty="0">
                <a:solidFill>
                  <a:srgbClr val="FFFF00"/>
                </a:solidFill>
                <a:latin typeface="Arial" panose="020B0604020202020204" pitchFamily="34" charset="0"/>
                <a:cs typeface="Arial" panose="020B0604020202020204" pitchFamily="34" charset="0"/>
              </a:rPr>
              <a:t>. Hình </a:t>
            </a:r>
            <a:r>
              <a:rPr lang="nl-NL" sz="4400" dirty="0" smtClean="0">
                <a:solidFill>
                  <a:srgbClr val="FFFF00"/>
                </a:solidFill>
                <a:latin typeface="Arial" panose="020B0604020202020204" pitchFamily="34" charset="0"/>
                <a:cs typeface="Arial" panose="020B0604020202020204" pitchFamily="34" charset="0"/>
              </a:rPr>
              <a:t>cầu              </a:t>
            </a:r>
          </a:p>
          <a:p>
            <a:pPr algn="just">
              <a:lnSpc>
                <a:spcPct val="150000"/>
              </a:lnSpc>
            </a:pPr>
            <a:r>
              <a:rPr lang="nl-NL" sz="4400" dirty="0" smtClean="0">
                <a:solidFill>
                  <a:srgbClr val="FFFF00"/>
                </a:solidFill>
                <a:latin typeface="Arial" panose="020B0604020202020204" pitchFamily="34" charset="0"/>
                <a:cs typeface="Arial" panose="020B0604020202020204" pitchFamily="34" charset="0"/>
              </a:rPr>
              <a:t>C</a:t>
            </a:r>
            <a:r>
              <a:rPr lang="nl-NL" sz="4400" dirty="0">
                <a:solidFill>
                  <a:srgbClr val="FFFF00"/>
                </a:solidFill>
                <a:latin typeface="Arial" panose="020B0604020202020204" pitchFamily="34" charset="0"/>
                <a:cs typeface="Arial" panose="020B0604020202020204" pitchFamily="34" charset="0"/>
              </a:rPr>
              <a:t>. Hình </a:t>
            </a:r>
            <a:r>
              <a:rPr lang="nl-NL" sz="4400" dirty="0" smtClean="0">
                <a:solidFill>
                  <a:srgbClr val="FFFF00"/>
                </a:solidFill>
                <a:latin typeface="Arial" panose="020B0604020202020204" pitchFamily="34" charset="0"/>
                <a:cs typeface="Arial" panose="020B0604020202020204" pitchFamily="34" charset="0"/>
              </a:rPr>
              <a:t>nón                    </a:t>
            </a:r>
            <a:r>
              <a:rPr lang="nl-NL" sz="4400" dirty="0">
                <a:solidFill>
                  <a:srgbClr val="FFFF00"/>
                </a:solidFill>
                <a:latin typeface="Arial" panose="020B0604020202020204" pitchFamily="34" charset="0"/>
                <a:cs typeface="Arial" panose="020B0604020202020204" pitchFamily="34" charset="0"/>
              </a:rPr>
              <a:t>D. Hình </a:t>
            </a:r>
            <a:r>
              <a:rPr lang="nl-NL" sz="4400" dirty="0" smtClean="0">
                <a:solidFill>
                  <a:srgbClr val="FFFF00"/>
                </a:solidFill>
                <a:latin typeface="Arial" panose="020B0604020202020204" pitchFamily="34" charset="0"/>
                <a:cs typeface="Arial" panose="020B0604020202020204" pitchFamily="34" charset="0"/>
              </a:rPr>
              <a:t>chóp</a:t>
            </a:r>
            <a:endParaRPr lang="en-US" sz="44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528363"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smtClean="0">
                  <a:solidFill>
                    <a:prstClr val="white"/>
                  </a:solidFill>
                  <a:latin typeface="Arial" panose="020B0604020202020204" pitchFamily="34" charset="0"/>
                  <a:cs typeface="Arial" panose="020B0604020202020204" pitchFamily="34" charset="0"/>
                  <a:sym typeface="Arial"/>
                </a:rPr>
                <a:t>B</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5</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sp>
        <p:nvSpPr>
          <p:cNvPr id="35" name="Parallelogram 34"/>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20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Oval 176"/>
          <p:cNvSpPr>
            <a:spLocks noChangeArrowheads="1"/>
          </p:cNvSpPr>
          <p:nvPr/>
        </p:nvSpPr>
        <p:spPr bwMode="auto">
          <a:xfrm>
            <a:off x="2874742" y="374465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55203" y="375455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69585" y="374465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58803" y="373475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50046" y="3752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43273" y="3757039"/>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429236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5"/>
                    </p:tgtEl>
                  </p:cond>
                </p:stCondLst>
                <p:endSync evt="end" delay="0">
                  <p:rtn val="all"/>
                </p:endSync>
                <p:childTnLst>
                  <p:par>
                    <p:cTn id="46" fill="hold">
                      <p:stCondLst>
                        <p:cond delay="0"/>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up)">
                                      <p:cBhvr>
                                        <p:cTn id="50" dur="200"/>
                                        <p:tgtEl>
                                          <p:spTgt spid="8"/>
                                        </p:tgtEl>
                                      </p:cBhvr>
                                    </p:animEffect>
                                  </p:childTnLst>
                                </p:cTn>
                              </p:par>
                            </p:childTnLst>
                          </p:cTn>
                        </p:par>
                        <p:par>
                          <p:cTn id="51" fill="hold">
                            <p:stCondLst>
                              <p:cond delay="200"/>
                            </p:stCondLst>
                            <p:childTnLst>
                              <p:par>
                                <p:cTn id="52" presetID="17" presetClass="entr" presetSubtype="8"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300" fill="hold"/>
                                        <p:tgtEl>
                                          <p:spTgt spid="31"/>
                                        </p:tgtEl>
                                        <p:attrNameLst>
                                          <p:attrName>ppt_x</p:attrName>
                                        </p:attrNameLst>
                                      </p:cBhvr>
                                      <p:tavLst>
                                        <p:tav tm="0">
                                          <p:val>
                                            <p:strVal val="#ppt_x-#ppt_w/2"/>
                                          </p:val>
                                        </p:tav>
                                        <p:tav tm="100000">
                                          <p:val>
                                            <p:strVal val="#ppt_x"/>
                                          </p:val>
                                        </p:tav>
                                      </p:tavLst>
                                    </p:anim>
                                    <p:anim calcmode="lin" valueType="num">
                                      <p:cBhvr>
                                        <p:cTn id="55" dur="300" fill="hold"/>
                                        <p:tgtEl>
                                          <p:spTgt spid="31"/>
                                        </p:tgtEl>
                                        <p:attrNameLst>
                                          <p:attrName>ppt_y</p:attrName>
                                        </p:attrNameLst>
                                      </p:cBhvr>
                                      <p:tavLst>
                                        <p:tav tm="0">
                                          <p:val>
                                            <p:strVal val="#ppt_y"/>
                                          </p:val>
                                        </p:tav>
                                        <p:tav tm="100000">
                                          <p:val>
                                            <p:strVal val="#ppt_y"/>
                                          </p:val>
                                        </p:tav>
                                      </p:tavLst>
                                    </p:anim>
                                    <p:anim calcmode="lin" valueType="num">
                                      <p:cBhvr>
                                        <p:cTn id="56" dur="300" fill="hold"/>
                                        <p:tgtEl>
                                          <p:spTgt spid="31"/>
                                        </p:tgtEl>
                                        <p:attrNameLst>
                                          <p:attrName>ppt_w</p:attrName>
                                        </p:attrNameLst>
                                      </p:cBhvr>
                                      <p:tavLst>
                                        <p:tav tm="0">
                                          <p:val>
                                            <p:fltVal val="0"/>
                                          </p:val>
                                        </p:tav>
                                        <p:tav tm="100000">
                                          <p:val>
                                            <p:strVal val="#ppt_w"/>
                                          </p:val>
                                        </p:tav>
                                      </p:tavLst>
                                    </p:anim>
                                    <p:anim calcmode="lin" valueType="num">
                                      <p:cBhvr>
                                        <p:cTn id="57"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9" grpId="0" animBg="1"/>
      <p:bldP spid="50" grpId="0" animBg="1"/>
      <p:bldP spid="51" grpId="0" animBg="1"/>
      <p:bldP spid="52" grpId="0" animBg="1"/>
      <p:bldP spid="56" grpId="0" animBg="1"/>
      <p:bldP spid="5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7907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790700" cy="1790700"/>
            <a:chOff x="0" y="0"/>
            <a:chExt cx="1913890" cy="1913890"/>
          </a:xfrm>
          <a:solidFill>
            <a:srgbClr val="ABE3F9"/>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23" name="TextBox 22"/>
          <p:cNvSpPr txBox="1"/>
          <p:nvPr/>
        </p:nvSpPr>
        <p:spPr>
          <a:xfrm>
            <a:off x="5791200" y="495300"/>
            <a:ext cx="6705600" cy="1107996"/>
          </a:xfrm>
          <a:prstGeom prst="rect">
            <a:avLst/>
          </a:prstGeom>
          <a:noFill/>
        </p:spPr>
        <p:txBody>
          <a:bodyPr wrap="square" rtlCol="0">
            <a:spAutoFit/>
          </a:bodyPr>
          <a:lstStyle/>
          <a:p>
            <a:pPr algn="ctr"/>
            <a:r>
              <a:rPr lang="en-US" sz="6600" b="1" dirty="0" smtClean="0">
                <a:solidFill>
                  <a:srgbClr val="002060"/>
                </a:solidFill>
                <a:latin typeface="Arial" panose="020B0604020202020204" pitchFamily="34" charset="0"/>
                <a:cs typeface="Arial" panose="020B0604020202020204" pitchFamily="34" charset="0"/>
              </a:rPr>
              <a:t>LUYỆN TẬP</a:t>
            </a:r>
            <a:endParaRPr lang="en-US" sz="6600" b="1" dirty="0">
              <a:solidFill>
                <a:srgbClr val="002060"/>
              </a:solidFill>
              <a:latin typeface="Arial" panose="020B0604020202020204" pitchFamily="34" charset="0"/>
              <a:cs typeface="Arial" panose="020B0604020202020204" pitchFamily="34" charset="0"/>
            </a:endParaRPr>
          </a:p>
        </p:txBody>
      </p:sp>
      <p:grpSp>
        <p:nvGrpSpPr>
          <p:cNvPr id="25" name="Group 4"/>
          <p:cNvGrpSpPr/>
          <p:nvPr/>
        </p:nvGrpSpPr>
        <p:grpSpPr>
          <a:xfrm>
            <a:off x="16497300" y="-7342"/>
            <a:ext cx="1790700" cy="1790700"/>
            <a:chOff x="0" y="0"/>
            <a:chExt cx="1913890" cy="1913890"/>
          </a:xfrm>
          <a:solidFill>
            <a:srgbClr val="ABE3F9"/>
          </a:solidFill>
        </p:grpSpPr>
        <p:sp>
          <p:nvSpPr>
            <p:cNvPr id="26"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20896" t="21820" r="19403" b="21464"/>
          <a:stretch/>
        </p:blipFill>
        <p:spPr>
          <a:xfrm>
            <a:off x="1447800" y="1943100"/>
            <a:ext cx="1491777" cy="1417188"/>
          </a:xfrm>
          <a:prstGeom prst="rect">
            <a:avLst/>
          </a:prstGeom>
        </p:spPr>
      </p:pic>
      <p:sp>
        <p:nvSpPr>
          <p:cNvPr id="6" name="Rectangle 5"/>
          <p:cNvSpPr/>
          <p:nvPr/>
        </p:nvSpPr>
        <p:spPr>
          <a:xfrm>
            <a:off x="3078264" y="2297751"/>
            <a:ext cx="13449516" cy="707886"/>
          </a:xfrm>
          <a:prstGeom prst="rect">
            <a:avLst/>
          </a:prstGeom>
        </p:spPr>
        <p:txBody>
          <a:bodyPr wrap="none">
            <a:spAutoFit/>
          </a:bodyPr>
          <a:lstStyle/>
          <a:p>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3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2.25.</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664" y="3347588"/>
            <a:ext cx="11557000" cy="6806877"/>
          </a:xfrm>
          <a:prstGeom prst="rect">
            <a:avLst/>
          </a:prstGeom>
        </p:spPr>
      </p:pic>
      <p:pic>
        <p:nvPicPr>
          <p:cNvPr id="8" name="Picture 7"/>
          <p:cNvPicPr>
            <a:picLocks noChangeAspect="1"/>
          </p:cNvPicPr>
          <p:nvPr/>
        </p:nvPicPr>
        <p:blipFill>
          <a:blip r:embed="rId4"/>
          <a:stretch>
            <a:fillRect/>
          </a:stretch>
        </p:blipFill>
        <p:spPr>
          <a:xfrm rot="20802770">
            <a:off x="14366751" y="9008680"/>
            <a:ext cx="3692515" cy="603807"/>
          </a:xfrm>
          <a:prstGeom prst="rect">
            <a:avLst/>
          </a:prstGeom>
        </p:spPr>
      </p:pic>
      <p:pic>
        <p:nvPicPr>
          <p:cNvPr id="9" name="Picture 8"/>
          <p:cNvPicPr>
            <a:picLocks noChangeAspect="1"/>
          </p:cNvPicPr>
          <p:nvPr/>
        </p:nvPicPr>
        <p:blipFill>
          <a:blip r:embed="rId5"/>
          <a:stretch>
            <a:fillRect/>
          </a:stretch>
        </p:blipFill>
        <p:spPr>
          <a:xfrm>
            <a:off x="15905480" y="7870319"/>
            <a:ext cx="2153430" cy="2158415"/>
          </a:xfrm>
          <a:prstGeom prst="rect">
            <a:avLst/>
          </a:prstGeom>
        </p:spPr>
      </p:pic>
    </p:spTree>
    <p:extLst>
      <p:ext uri="{BB962C8B-B14F-4D97-AF65-F5344CB8AC3E}">
        <p14:creationId xmlns:p14="http://schemas.microsoft.com/office/powerpoint/2010/main" val="350398733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7907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790700" cy="1790700"/>
            <a:chOff x="0" y="0"/>
            <a:chExt cx="1913890" cy="1913890"/>
          </a:xfrm>
          <a:solidFill>
            <a:srgbClr val="ABE3F9"/>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23" name="TextBox 22"/>
          <p:cNvSpPr txBox="1"/>
          <p:nvPr/>
        </p:nvSpPr>
        <p:spPr>
          <a:xfrm>
            <a:off x="5791200" y="495300"/>
            <a:ext cx="6705600" cy="1107996"/>
          </a:xfrm>
          <a:prstGeom prst="rect">
            <a:avLst/>
          </a:prstGeom>
          <a:noFill/>
        </p:spPr>
        <p:txBody>
          <a:bodyPr wrap="square" rtlCol="0">
            <a:spAutoFit/>
          </a:bodyPr>
          <a:lstStyle/>
          <a:p>
            <a:pPr algn="ctr"/>
            <a:r>
              <a:rPr lang="en-US" sz="6600" b="1" dirty="0" smtClean="0">
                <a:solidFill>
                  <a:srgbClr val="002060"/>
                </a:solidFill>
                <a:latin typeface="Arial" panose="020B0604020202020204" pitchFamily="34" charset="0"/>
                <a:cs typeface="Arial" panose="020B0604020202020204" pitchFamily="34" charset="0"/>
              </a:rPr>
              <a:t>LUYỆN TẬP</a:t>
            </a:r>
            <a:endParaRPr lang="en-US" sz="6600" b="1" dirty="0">
              <a:solidFill>
                <a:srgbClr val="002060"/>
              </a:solidFill>
              <a:latin typeface="Arial" panose="020B0604020202020204" pitchFamily="34" charset="0"/>
              <a:cs typeface="Arial" panose="020B0604020202020204" pitchFamily="34" charset="0"/>
            </a:endParaRPr>
          </a:p>
        </p:txBody>
      </p:sp>
      <p:grpSp>
        <p:nvGrpSpPr>
          <p:cNvPr id="25" name="Group 4"/>
          <p:cNvGrpSpPr/>
          <p:nvPr/>
        </p:nvGrpSpPr>
        <p:grpSpPr>
          <a:xfrm>
            <a:off x="16497300" y="-7342"/>
            <a:ext cx="1790700" cy="1790700"/>
            <a:chOff x="0" y="0"/>
            <a:chExt cx="1913890" cy="1913890"/>
          </a:xfrm>
          <a:solidFill>
            <a:srgbClr val="ABE3F9"/>
          </a:solidFill>
        </p:grpSpPr>
        <p:sp>
          <p:nvSpPr>
            <p:cNvPr id="26"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10" name="TextBox 9"/>
          <p:cNvSpPr txBox="1"/>
          <p:nvPr/>
        </p:nvSpPr>
        <p:spPr>
          <a:xfrm>
            <a:off x="3381375" y="2114610"/>
            <a:ext cx="11525250" cy="707886"/>
          </a:xfrm>
          <a:prstGeom prst="rect">
            <a:avLst/>
          </a:prstGeom>
          <a:noFill/>
        </p:spPr>
        <p:txBody>
          <a:bodyPr wrap="square" rtlCol="0">
            <a:spAutoFit/>
          </a:bodyPr>
          <a:lstStyle/>
          <a:p>
            <a:pPr algn="ctr"/>
            <a:r>
              <a:rPr lang="en-US" sz="4000" b="1" u="sng" dirty="0" err="1" smtClean="0">
                <a:solidFill>
                  <a:srgbClr val="C00000"/>
                </a:solidFill>
                <a:latin typeface="Arial" panose="020B0604020202020204" pitchFamily="34" charset="0"/>
                <a:cs typeface="Arial" panose="020B0604020202020204" pitchFamily="34" charset="0"/>
              </a:rPr>
              <a:t>Gợi</a:t>
            </a:r>
            <a:r>
              <a:rPr lang="en-US" sz="4000" b="1" u="sng" dirty="0" smtClean="0">
                <a:solidFill>
                  <a:srgbClr val="C00000"/>
                </a:solidFill>
                <a:latin typeface="Arial" panose="020B0604020202020204" pitchFamily="34" charset="0"/>
                <a:cs typeface="Arial" panose="020B0604020202020204" pitchFamily="34" charset="0"/>
              </a:rPr>
              <a:t> ý</a:t>
            </a:r>
            <a:r>
              <a:rPr lang="en-US" sz="4000" b="1"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Vẽ</a:t>
            </a:r>
            <a:r>
              <a:rPr lang="en-US" sz="4000" dirty="0" smtClean="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các</a:t>
            </a:r>
            <a:r>
              <a:rPr lang="en-US" sz="4000" dirty="0" smtClean="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hình</a:t>
            </a:r>
            <a:r>
              <a:rPr lang="en-US" sz="4000" dirty="0" smtClean="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chiếu</a:t>
            </a:r>
            <a:r>
              <a:rPr lang="en-US" sz="4000" dirty="0" smtClean="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vuông</a:t>
            </a:r>
            <a:r>
              <a:rPr lang="en-US" sz="4000" dirty="0" smtClean="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góc</a:t>
            </a:r>
            <a:r>
              <a:rPr lang="en-US" sz="4000" dirty="0" smtClean="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của</a:t>
            </a:r>
            <a:r>
              <a:rPr lang="en-US" sz="4000" dirty="0" smtClean="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vật</a:t>
            </a:r>
            <a:r>
              <a:rPr lang="en-US" sz="4000" dirty="0" smtClean="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thể</a:t>
            </a:r>
            <a:endParaRPr lang="en-US" sz="4000" b="1" u="sng" dirty="0">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13732"/>
          <a:stretch/>
        </p:blipFill>
        <p:spPr>
          <a:xfrm>
            <a:off x="1181100" y="3009900"/>
            <a:ext cx="15925800" cy="7049274"/>
          </a:xfrm>
          <a:prstGeom prst="rect">
            <a:avLst/>
          </a:prstGeom>
        </p:spPr>
      </p:pic>
    </p:spTree>
    <p:extLst>
      <p:ext uri="{BB962C8B-B14F-4D97-AF65-F5344CB8AC3E}">
        <p14:creationId xmlns:p14="http://schemas.microsoft.com/office/powerpoint/2010/main" val="223018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sp>
        <p:nvSpPr>
          <p:cNvPr id="8" name="TextBox 8"/>
          <p:cNvSpPr txBox="1"/>
          <p:nvPr/>
        </p:nvSpPr>
        <p:spPr>
          <a:xfrm>
            <a:off x="1940333" y="819150"/>
            <a:ext cx="10592755" cy="419025"/>
          </a:xfrm>
          <a:prstGeom prst="rect">
            <a:avLst/>
          </a:prstGeom>
        </p:spPr>
        <p:txBody>
          <a:bodyPr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Phương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pháp</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endParaRPr lang="en-US" sz="4800" b="1" dirty="0">
              <a:solidFill>
                <a:srgbClr val="2D4263"/>
              </a:solidFill>
              <a:latin typeface="Arial" panose="020B0604020202020204" pitchFamily="34" charset="0"/>
              <a:cs typeface="Arial" panose="020B0604020202020204" pitchFamily="34" charset="0"/>
            </a:endParaRPr>
          </a:p>
        </p:txBody>
      </p:sp>
      <p:grpSp>
        <p:nvGrpSpPr>
          <p:cNvPr id="21" name="Group 20"/>
          <p:cNvGrpSpPr/>
          <p:nvPr/>
        </p:nvGrpSpPr>
        <p:grpSpPr>
          <a:xfrm>
            <a:off x="0" y="0"/>
            <a:ext cx="1638300" cy="1638300"/>
            <a:chOff x="0" y="0"/>
            <a:chExt cx="1638300" cy="1638300"/>
          </a:xfrm>
        </p:grpSpPr>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a:t>
              </a:r>
              <a:endParaRPr lang="en-US" sz="4800" b="1" spc="74" dirty="0">
                <a:solidFill>
                  <a:srgbClr val="EEEEEE"/>
                </a:solidFill>
                <a:latin typeface="Arial" panose="020B0604020202020204" pitchFamily="34" charset="0"/>
                <a:cs typeface="Arial" panose="020B0604020202020204" pitchFamily="34" charset="0"/>
              </a:endParaRPr>
            </a:p>
          </p:txBody>
        </p:sp>
      </p:grpSp>
      <p:sp>
        <p:nvSpPr>
          <p:cNvPr id="12" name="Rectangle 11"/>
          <p:cNvSpPr/>
          <p:nvPr/>
        </p:nvSpPr>
        <p:spPr>
          <a:xfrm>
            <a:off x="1260623" y="2057325"/>
            <a:ext cx="6835526" cy="769441"/>
          </a:xfrm>
          <a:prstGeom prst="rect">
            <a:avLst/>
          </a:prstGeom>
        </p:spPr>
        <p:txBody>
          <a:bodyPr wrap="none">
            <a:spAutoFit/>
          </a:bodyPr>
          <a:lstStyle/>
          <a:p>
            <a:r>
              <a:rPr lang="en-US" sz="4400" b="1" dirty="0">
                <a:solidFill>
                  <a:srgbClr val="C84B31"/>
                </a:solidFill>
                <a:latin typeface="Arial" panose="020B0604020202020204" pitchFamily="34" charset="0"/>
                <a:cs typeface="Arial" panose="020B0604020202020204" pitchFamily="34" charset="0"/>
              </a:rPr>
              <a:t>1. </a:t>
            </a:r>
            <a:r>
              <a:rPr lang="en-US" sz="4400" b="1" dirty="0" err="1">
                <a:solidFill>
                  <a:srgbClr val="C84B31"/>
                </a:solidFill>
                <a:latin typeface="Arial" panose="020B0604020202020204" pitchFamily="34" charset="0"/>
                <a:cs typeface="Arial" panose="020B0604020202020204" pitchFamily="34" charset="0"/>
              </a:rPr>
              <a:t>Phép</a:t>
            </a:r>
            <a:r>
              <a:rPr lang="en-US" sz="4400" b="1" dirty="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chiếu</a:t>
            </a:r>
            <a:r>
              <a:rPr lang="en-US" sz="4400" b="1" dirty="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vuông</a:t>
            </a:r>
            <a:r>
              <a:rPr lang="en-US" sz="4400" b="1" dirty="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góc</a:t>
            </a:r>
            <a:endParaRPr lang="en-US" sz="4400" b="1" dirty="0">
              <a:solidFill>
                <a:srgbClr val="C84B31"/>
              </a:solidFill>
              <a:latin typeface="Arial" panose="020B0604020202020204" pitchFamily="34" charset="0"/>
              <a:cs typeface="Arial" panose="020B0604020202020204" pitchFamily="34" charset="0"/>
            </a:endParaRPr>
          </a:p>
        </p:txBody>
      </p:sp>
      <p:sp>
        <p:nvSpPr>
          <p:cNvPr id="13" name="Rectangle 12"/>
          <p:cNvSpPr/>
          <p:nvPr/>
        </p:nvSpPr>
        <p:spPr>
          <a:xfrm>
            <a:off x="1981200" y="3222931"/>
            <a:ext cx="9525000" cy="1938992"/>
          </a:xfrm>
          <a:prstGeom prst="rect">
            <a:avLst/>
          </a:prstGeom>
        </p:spPr>
        <p:txBody>
          <a:bodyPr wrap="square">
            <a:spAutoFit/>
          </a:bodyPr>
          <a:lstStyle/>
          <a:p>
            <a:pPr algn="just">
              <a:lnSpc>
                <a:spcPct val="150000"/>
              </a:lnSpc>
            </a:pPr>
            <a:r>
              <a:rPr lang="en-US" sz="4000" i="1" dirty="0" err="1">
                <a:latin typeface="Arial" panose="020B0604020202020204" pitchFamily="34" charset="0"/>
                <a:cs typeface="Arial" panose="020B0604020202020204" pitchFamily="34" charset="0"/>
              </a:rPr>
              <a:t>Đ</a:t>
            </a:r>
            <a:r>
              <a:rPr lang="en-US" sz="4000" i="1" dirty="0" err="1" smtClean="0">
                <a:latin typeface="Arial" panose="020B0604020202020204" pitchFamily="34" charset="0"/>
                <a:cs typeface="Arial" panose="020B0604020202020204" pitchFamily="34" charset="0"/>
              </a:rPr>
              <a:t>ọc</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nội</a:t>
            </a:r>
            <a:r>
              <a:rPr lang="en-US" sz="4000" i="1" dirty="0">
                <a:latin typeface="Arial" panose="020B0604020202020204" pitchFamily="34" charset="0"/>
                <a:cs typeface="Arial" panose="020B0604020202020204" pitchFamily="34" charset="0"/>
              </a:rPr>
              <a:t> dung </a:t>
            </a:r>
            <a:r>
              <a:rPr lang="en-US" sz="4000" i="1" dirty="0" err="1">
                <a:latin typeface="Arial" panose="020B0604020202020204" pitchFamily="34" charset="0"/>
                <a:cs typeface="Arial" panose="020B0604020202020204" pitchFamily="34" charset="0"/>
              </a:rPr>
              <a:t>mục</a:t>
            </a:r>
            <a:r>
              <a:rPr lang="en-US" sz="4000" i="1" dirty="0">
                <a:latin typeface="Arial" panose="020B0604020202020204" pitchFamily="34" charset="0"/>
                <a:cs typeface="Arial" panose="020B0604020202020204" pitchFamily="34" charset="0"/>
              </a:rPr>
              <a:t> I.1 SGK </a:t>
            </a:r>
            <a:r>
              <a:rPr lang="en-US" sz="4000" i="1" dirty="0" err="1">
                <a:latin typeface="Arial" panose="020B0604020202020204" pitchFamily="34" charset="0"/>
                <a:cs typeface="Arial" panose="020B0604020202020204" pitchFamily="34" charset="0"/>
              </a:rPr>
              <a:t>trang</a:t>
            </a:r>
            <a:r>
              <a:rPr lang="en-US" sz="4000" i="1" dirty="0">
                <a:latin typeface="Arial" panose="020B0604020202020204" pitchFamily="34" charset="0"/>
                <a:cs typeface="Arial" panose="020B0604020202020204" pitchFamily="34" charset="0"/>
              </a:rPr>
              <a:t> 10, </a:t>
            </a:r>
            <a:r>
              <a:rPr lang="en-US" sz="4000" i="1" dirty="0" err="1">
                <a:latin typeface="Arial" panose="020B0604020202020204" pitchFamily="34" charset="0"/>
                <a:cs typeface="Arial" panose="020B0604020202020204" pitchFamily="34" charset="0"/>
              </a:rPr>
              <a:t>quan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sát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2.2 SGK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trả</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lời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câu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hỏi</a:t>
            </a:r>
            <a:r>
              <a:rPr lang="en-US" sz="4000" i="1" dirty="0">
                <a:latin typeface="Arial" panose="020B0604020202020204" pitchFamily="34" charset="0"/>
                <a:cs typeface="Arial" panose="020B0604020202020204" pitchFamily="34" charset="0"/>
              </a:rPr>
              <a:t>:</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823" y="3483357"/>
            <a:ext cx="749820" cy="1418139"/>
          </a:xfrm>
          <a:prstGeom prst="rect">
            <a:avLst/>
          </a:prstGeom>
        </p:spPr>
      </p:pic>
      <p:sp>
        <p:nvSpPr>
          <p:cNvPr id="15" name="Rectangle 14"/>
          <p:cNvSpPr/>
          <p:nvPr/>
        </p:nvSpPr>
        <p:spPr>
          <a:xfrm>
            <a:off x="1880328" y="4441502"/>
            <a:ext cx="9625872" cy="3785652"/>
          </a:xfrm>
          <a:prstGeom prst="rect">
            <a:avLst/>
          </a:prstGeom>
        </p:spPr>
        <p:txBody>
          <a:bodyPr wrap="square">
            <a:spAutoFit/>
          </a:bodyPr>
          <a:lstStyle/>
          <a:p>
            <a:pPr marL="571500" indent="-571500" algn="just">
              <a:lnSpc>
                <a:spcPct val="30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Mặt </a:t>
            </a:r>
            <a:r>
              <a:rPr lang="vi-VN" sz="4000" dirty="0">
                <a:latin typeface="Arial" panose="020B0604020202020204" pitchFamily="34" charset="0"/>
                <a:cs typeface="Arial" panose="020B0604020202020204" pitchFamily="34" charset="0"/>
              </a:rPr>
              <a:t>phẳng P được gọi là gì?</a:t>
            </a:r>
          </a:p>
          <a:p>
            <a:pPr marL="571500" indent="-571500" algn="just">
              <a:lnSpc>
                <a:spcPct val="30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Các </a:t>
            </a:r>
            <a:r>
              <a:rPr lang="vi-VN" sz="4000" dirty="0">
                <a:latin typeface="Arial" panose="020B0604020202020204" pitchFamily="34" charset="0"/>
                <a:cs typeface="Arial" panose="020B0604020202020204" pitchFamily="34" charset="0"/>
              </a:rPr>
              <a:t>điểm A', B', C', D' được gọi là gì?</a:t>
            </a:r>
          </a:p>
        </p:txBody>
      </p:sp>
      <p:sp>
        <p:nvSpPr>
          <p:cNvPr id="18" name="Rectangle 17"/>
          <p:cNvSpPr/>
          <p:nvPr/>
        </p:nvSpPr>
        <p:spPr>
          <a:xfrm>
            <a:off x="6370648" y="6271588"/>
            <a:ext cx="5120312" cy="707886"/>
          </a:xfrm>
          <a:prstGeom prst="rect">
            <a:avLst/>
          </a:prstGeom>
        </p:spPr>
        <p:txBody>
          <a:bodyPr wrap="none">
            <a:spAutoFit/>
          </a:bodyPr>
          <a:lstStyle/>
          <a:p>
            <a:r>
              <a:rPr lang="en-US" sz="4000" dirty="0" err="1" smtClean="0">
                <a:solidFill>
                  <a:srgbClr val="0070C0"/>
                </a:solidFill>
                <a:latin typeface="Arial" panose="020B0604020202020204" pitchFamily="34" charset="0"/>
                <a:cs typeface="Arial" panose="020B0604020202020204" pitchFamily="34" charset="0"/>
              </a:rPr>
              <a:t>Mặt</a:t>
            </a:r>
            <a:r>
              <a:rPr lang="en-US" sz="4000" dirty="0" smtClean="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phẳng</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hình</a:t>
            </a:r>
            <a:r>
              <a:rPr lang="en-US" sz="4000" dirty="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chiếu</a:t>
            </a:r>
            <a:endParaRPr lang="en-US" sz="4000" dirty="0">
              <a:solidFill>
                <a:srgbClr val="0070C0"/>
              </a:solidFill>
              <a:latin typeface="Arial" panose="020B0604020202020204" pitchFamily="34" charset="0"/>
              <a:cs typeface="Arial" panose="020B0604020202020204" pitchFamily="34" charset="0"/>
            </a:endParaRPr>
          </a:p>
        </p:txBody>
      </p:sp>
      <p:sp>
        <p:nvSpPr>
          <p:cNvPr id="19" name="Rectangle 18"/>
          <p:cNvSpPr/>
          <p:nvPr/>
        </p:nvSpPr>
        <p:spPr>
          <a:xfrm>
            <a:off x="2133600" y="7899278"/>
            <a:ext cx="8788605" cy="1938992"/>
          </a:xfrm>
          <a:prstGeom prst="rect">
            <a:avLst/>
          </a:prstGeom>
        </p:spPr>
        <p:txBody>
          <a:bodyPr wrap="square">
            <a:spAutoFit/>
          </a:bodyPr>
          <a:lstStyle/>
          <a:p>
            <a:pPr algn="just">
              <a:lnSpc>
                <a:spcPct val="150000"/>
              </a:lnSpc>
            </a:pPr>
            <a:r>
              <a:rPr lang="en-US" sz="4000" dirty="0">
                <a:solidFill>
                  <a:srgbClr val="0070C0"/>
                </a:solidFill>
                <a:latin typeface="Arial" panose="020B0604020202020204" pitchFamily="34" charset="0"/>
                <a:cs typeface="Arial" panose="020B0604020202020204" pitchFamily="34" charset="0"/>
              </a:rPr>
              <a:t>H</a:t>
            </a:r>
            <a:r>
              <a:rPr lang="vi-VN" sz="4000" dirty="0" smtClean="0">
                <a:solidFill>
                  <a:srgbClr val="0070C0"/>
                </a:solidFill>
                <a:latin typeface="Arial" panose="020B0604020202020204" pitchFamily="34" charset="0"/>
                <a:cs typeface="Arial" panose="020B0604020202020204" pitchFamily="34" charset="0"/>
              </a:rPr>
              <a:t>ình </a:t>
            </a:r>
            <a:r>
              <a:rPr lang="vi-VN" sz="4000" dirty="0">
                <a:solidFill>
                  <a:srgbClr val="0070C0"/>
                </a:solidFill>
                <a:latin typeface="Arial" panose="020B0604020202020204" pitchFamily="34" charset="0"/>
                <a:cs typeface="Arial" panose="020B0604020202020204" pitchFamily="34" charset="0"/>
              </a:rPr>
              <a:t>chiếu vuông </a:t>
            </a:r>
            <a:r>
              <a:rPr lang="vi-VN" sz="4000" dirty="0" smtClean="0">
                <a:solidFill>
                  <a:srgbClr val="0070C0"/>
                </a:solidFill>
                <a:latin typeface="Arial" panose="020B0604020202020204" pitchFamily="34" charset="0"/>
                <a:cs typeface="Arial" panose="020B0604020202020204" pitchFamily="34" charset="0"/>
              </a:rPr>
              <a:t>góc</a:t>
            </a:r>
            <a:r>
              <a:rPr lang="en-US" sz="4000" dirty="0" smtClean="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tương</a:t>
            </a:r>
            <a:r>
              <a:rPr lang="en-US" sz="4000" dirty="0" smtClean="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ứng</a:t>
            </a:r>
            <a:r>
              <a:rPr lang="vi-VN" sz="4000" dirty="0" smtClean="0">
                <a:solidFill>
                  <a:srgbClr val="0070C0"/>
                </a:solidFill>
                <a:latin typeface="Arial" panose="020B0604020202020204" pitchFamily="34" charset="0"/>
                <a:cs typeface="Arial" panose="020B0604020202020204" pitchFamily="34" charset="0"/>
              </a:rPr>
              <a:t> </a:t>
            </a:r>
            <a:r>
              <a:rPr lang="vi-VN" sz="4000" dirty="0">
                <a:solidFill>
                  <a:srgbClr val="0070C0"/>
                </a:solidFill>
                <a:latin typeface="Arial" panose="020B0604020202020204" pitchFamily="34" charset="0"/>
                <a:cs typeface="Arial" panose="020B0604020202020204" pitchFamily="34" charset="0"/>
              </a:rPr>
              <a:t>của các điểm A, B, C, D trên mặt phẳng </a:t>
            </a:r>
            <a:r>
              <a:rPr lang="vi-VN" sz="4000" dirty="0" smtClean="0">
                <a:solidFill>
                  <a:srgbClr val="0070C0"/>
                </a:solidFill>
                <a:latin typeface="Arial" panose="020B0604020202020204" pitchFamily="34" charset="0"/>
                <a:cs typeface="Arial" panose="020B0604020202020204" pitchFamily="34" charset="0"/>
              </a:rPr>
              <a:t>P</a:t>
            </a:r>
            <a:endParaRPr lang="en-US" sz="4000" dirty="0">
              <a:solidFill>
                <a:srgbClr val="0070C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0" y="2247900"/>
            <a:ext cx="6416295" cy="78090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p:tgtEl>
                                          <p:spTgt spid="12"/>
                                        </p:tgtEl>
                                        <p:attrNameLst>
                                          <p:attrName>ppt_y</p:attrName>
                                        </p:attrNameLst>
                                      </p:cBhvr>
                                      <p:tavLst>
                                        <p:tav tm="0">
                                          <p:val>
                                            <p:strVal val="#ppt_y+#ppt_h*1.125000"/>
                                          </p:val>
                                        </p:tav>
                                        <p:tav tm="100000">
                                          <p:val>
                                            <p:strVal val="#ppt_y"/>
                                          </p:val>
                                        </p:tav>
                                      </p:tavLst>
                                    </p:anim>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anim calcmode="lin" valueType="num">
                                      <p:cBhvr>
                                        <p:cTn id="45" dur="500" fill="hold"/>
                                        <p:tgtEl>
                                          <p:spTgt spid="19"/>
                                        </p:tgtEl>
                                        <p:attrNameLst>
                                          <p:attrName>ppt_x</p:attrName>
                                        </p:attrNameLst>
                                      </p:cBhvr>
                                      <p:tavLst>
                                        <p:tav tm="0">
                                          <p:val>
                                            <p:strVal val="#ppt_x"/>
                                          </p:val>
                                        </p:tav>
                                        <p:tav tm="100000">
                                          <p:val>
                                            <p:strVal val="#ppt_x"/>
                                          </p:val>
                                        </p:tav>
                                      </p:tavLst>
                                    </p:anim>
                                    <p:anim calcmode="lin" valueType="num">
                                      <p:cBhvr>
                                        <p:cTn id="4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5" grpId="0"/>
      <p:bldP spid="18"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7907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790700" cy="1790700"/>
            <a:chOff x="0" y="0"/>
            <a:chExt cx="1913890" cy="1913890"/>
          </a:xfrm>
          <a:solidFill>
            <a:srgbClr val="ABE3F9"/>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23" name="TextBox 22"/>
          <p:cNvSpPr txBox="1"/>
          <p:nvPr/>
        </p:nvSpPr>
        <p:spPr>
          <a:xfrm>
            <a:off x="5791200" y="495300"/>
            <a:ext cx="6705600" cy="1107996"/>
          </a:xfrm>
          <a:prstGeom prst="rect">
            <a:avLst/>
          </a:prstGeom>
          <a:noFill/>
        </p:spPr>
        <p:txBody>
          <a:bodyPr wrap="square" rtlCol="0">
            <a:spAutoFit/>
          </a:bodyPr>
          <a:lstStyle/>
          <a:p>
            <a:pPr algn="ctr"/>
            <a:r>
              <a:rPr lang="en-US" sz="6600" b="1" dirty="0" smtClean="0">
                <a:solidFill>
                  <a:srgbClr val="002060"/>
                </a:solidFill>
                <a:latin typeface="Arial" panose="020B0604020202020204" pitchFamily="34" charset="0"/>
                <a:cs typeface="Arial" panose="020B0604020202020204" pitchFamily="34" charset="0"/>
              </a:rPr>
              <a:t>VẬN DỤNG</a:t>
            </a:r>
            <a:endParaRPr lang="en-US" sz="6600" b="1" dirty="0">
              <a:solidFill>
                <a:srgbClr val="002060"/>
              </a:solidFill>
              <a:latin typeface="Arial" panose="020B0604020202020204" pitchFamily="34" charset="0"/>
              <a:cs typeface="Arial" panose="020B0604020202020204" pitchFamily="34" charset="0"/>
            </a:endParaRPr>
          </a:p>
        </p:txBody>
      </p:sp>
      <p:grpSp>
        <p:nvGrpSpPr>
          <p:cNvPr id="25" name="Group 4"/>
          <p:cNvGrpSpPr/>
          <p:nvPr/>
        </p:nvGrpSpPr>
        <p:grpSpPr>
          <a:xfrm>
            <a:off x="16497300" y="-7342"/>
            <a:ext cx="1790700" cy="1790700"/>
            <a:chOff x="0" y="0"/>
            <a:chExt cx="1913890" cy="1913890"/>
          </a:xfrm>
          <a:solidFill>
            <a:srgbClr val="ABE3F9"/>
          </a:solidFill>
        </p:grpSpPr>
        <p:sp>
          <p:nvSpPr>
            <p:cNvPr id="26"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90270" y="5348812"/>
            <a:ext cx="4273666" cy="4938188"/>
          </a:xfrm>
          <a:prstGeom prst="rect">
            <a:avLst/>
          </a:prstGeom>
        </p:spPr>
      </p:pic>
      <p:grpSp>
        <p:nvGrpSpPr>
          <p:cNvPr id="8" name="Group 7"/>
          <p:cNvGrpSpPr/>
          <p:nvPr/>
        </p:nvGrpSpPr>
        <p:grpSpPr>
          <a:xfrm>
            <a:off x="4076700" y="2621124"/>
            <a:ext cx="10134600" cy="3062812"/>
            <a:chOff x="5105400" y="2969868"/>
            <a:chExt cx="10134600" cy="3062812"/>
          </a:xfrm>
        </p:grpSpPr>
        <p:sp>
          <p:nvSpPr>
            <p:cNvPr id="13" name="Freeform 12"/>
            <p:cNvSpPr/>
            <p:nvPr/>
          </p:nvSpPr>
          <p:spPr>
            <a:xfrm flipH="1">
              <a:off x="5105400" y="2969868"/>
              <a:ext cx="10134600" cy="3062812"/>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3">
                <a:lumMod val="40000"/>
                <a:lumOff val="60000"/>
              </a:schemeClr>
            </a:solidFill>
            <a:ln>
              <a:solidFill>
                <a:schemeClr val="accent3">
                  <a:lumMod val="40000"/>
                  <a:lumOff val="60000"/>
                </a:schemeClr>
              </a:solidFill>
            </a:ln>
          </p:spPr>
        </p:sp>
        <p:sp>
          <p:nvSpPr>
            <p:cNvPr id="7" name="Rectangle 6"/>
            <p:cNvSpPr/>
            <p:nvPr/>
          </p:nvSpPr>
          <p:spPr>
            <a:xfrm>
              <a:off x="6314440" y="3355050"/>
              <a:ext cx="8686800" cy="193899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Vẽ 3 hình chiếu vuông góc của một số đồ vật đơn giản trong gia đình em.</a:t>
              </a:r>
              <a:endParaRPr lang="en-US" sz="4000" dirty="0">
                <a:latin typeface="Arial" panose="020B0604020202020204" pitchFamily="34" charset="0"/>
                <a:cs typeface="Arial" panose="020B0604020202020204" pitchFamily="34" charset="0"/>
              </a:endParaRPr>
            </a:p>
          </p:txBody>
        </p:sp>
      </p:grpSp>
      <p:sp>
        <p:nvSpPr>
          <p:cNvPr id="15" name="Rectangle 14"/>
          <p:cNvSpPr/>
          <p:nvPr/>
        </p:nvSpPr>
        <p:spPr>
          <a:xfrm>
            <a:off x="6989227" y="5863827"/>
            <a:ext cx="1691489" cy="707886"/>
          </a:xfrm>
          <a:prstGeom prst="rect">
            <a:avLst/>
          </a:prstGeom>
        </p:spPr>
        <p:txBody>
          <a:bodyPr wrap="none">
            <a:spAutoFit/>
          </a:bodyPr>
          <a:lstStyle/>
          <a:p>
            <a:r>
              <a:rPr lang="en-US" sz="4000" b="1" u="sng" dirty="0" err="1">
                <a:solidFill>
                  <a:srgbClr val="C00000"/>
                </a:solidFill>
                <a:latin typeface="Arial" panose="020B0604020202020204" pitchFamily="34" charset="0"/>
                <a:cs typeface="Arial" panose="020B0604020202020204" pitchFamily="34" charset="0"/>
              </a:rPr>
              <a:t>Gợi</a:t>
            </a:r>
            <a:r>
              <a:rPr lang="en-US" sz="4000" b="1" u="sng" dirty="0">
                <a:solidFill>
                  <a:srgbClr val="C00000"/>
                </a:solidFill>
                <a:latin typeface="Arial" panose="020B0604020202020204" pitchFamily="34" charset="0"/>
                <a:cs typeface="Arial" panose="020B0604020202020204" pitchFamily="34" charset="0"/>
              </a:rPr>
              <a:t> ý</a:t>
            </a:r>
            <a:r>
              <a:rPr lang="en-US" sz="4000" b="1" dirty="0">
                <a:solidFill>
                  <a:srgbClr val="C00000"/>
                </a:solidFill>
                <a:latin typeface="Arial" panose="020B0604020202020204" pitchFamily="34" charset="0"/>
                <a:cs typeface="Arial" panose="020B0604020202020204" pitchFamily="34" charset="0"/>
              </a:rPr>
              <a:t>:</a:t>
            </a:r>
            <a:endParaRPr lang="en-US" sz="4000" dirty="0"/>
          </a:p>
        </p:txBody>
      </p:sp>
      <p:sp>
        <p:nvSpPr>
          <p:cNvPr id="16" name="Rectangle 15"/>
          <p:cNvSpPr/>
          <p:nvPr/>
        </p:nvSpPr>
        <p:spPr>
          <a:xfrm>
            <a:off x="6989227" y="6638486"/>
            <a:ext cx="9698573" cy="1824923"/>
          </a:xfrm>
          <a:prstGeom prst="rect">
            <a:avLst/>
          </a:prstGeom>
        </p:spPr>
        <p:txBody>
          <a:bodyPr wrap="square">
            <a:spAutoFit/>
          </a:bodyPr>
          <a:lstStyle/>
          <a:p>
            <a:pPr algn="just">
              <a:lnSpc>
                <a:spcPct val="150000"/>
              </a:lnSpc>
            </a:pPr>
            <a:r>
              <a:rPr lang="en-US" sz="4000" i="1" dirty="0" smtClean="0">
                <a:latin typeface="Arial" panose="020B0604020202020204" pitchFamily="34" charset="0"/>
                <a:cs typeface="Arial" panose="020B0604020202020204" pitchFamily="34" charset="0"/>
              </a:rPr>
              <a:t>M</a:t>
            </a:r>
            <a:r>
              <a:rPr lang="vi-VN" sz="4000" i="1" dirty="0" smtClean="0">
                <a:latin typeface="Arial" panose="020B0604020202020204" pitchFamily="34" charset="0"/>
                <a:cs typeface="Arial" panose="020B0604020202020204" pitchFamily="34" charset="0"/>
              </a:rPr>
              <a:t>ột </a:t>
            </a:r>
            <a:r>
              <a:rPr lang="vi-VN" sz="4000" i="1" dirty="0">
                <a:latin typeface="Arial" panose="020B0604020202020204" pitchFamily="34" charset="0"/>
                <a:cs typeface="Arial" panose="020B0604020202020204" pitchFamily="34" charset="0"/>
              </a:rPr>
              <a:t>số đồ vật đơn giản trong nhà như: đèn ngủ, ghế sofa, tủ quần </a:t>
            </a:r>
            <a:r>
              <a:rPr lang="vi-VN" sz="4000" i="1" dirty="0" smtClean="0">
                <a:latin typeface="Arial" panose="020B0604020202020204" pitchFamily="34" charset="0"/>
                <a:cs typeface="Arial" panose="020B0604020202020204" pitchFamily="34" charset="0"/>
              </a:rPr>
              <a:t>áo</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máy</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giặt</a:t>
            </a:r>
            <a:r>
              <a:rPr lang="en-US" sz="4000" i="1" dirty="0" smtClean="0">
                <a:latin typeface="Arial" panose="020B0604020202020204" pitchFamily="34" charset="0"/>
                <a:cs typeface="Arial" panose="020B0604020202020204" pitchFamily="34" charset="0"/>
              </a:rPr>
              <a:t>...</a:t>
            </a:r>
            <a:endParaRPr lang="en-US" sz="4000" i="1"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rot="1080123">
            <a:off x="16718439" y="8008497"/>
            <a:ext cx="933324" cy="1578931"/>
          </a:xfrm>
          <a:prstGeom prst="rect">
            <a:avLst/>
          </a:prstGeom>
        </p:spPr>
      </p:pic>
      <p:pic>
        <p:nvPicPr>
          <p:cNvPr id="18" name="Picture 17"/>
          <p:cNvPicPr>
            <a:picLocks noChangeAspect="1"/>
          </p:cNvPicPr>
          <p:nvPr/>
        </p:nvPicPr>
        <p:blipFill>
          <a:blip r:embed="rId4"/>
          <a:stretch>
            <a:fillRect/>
          </a:stretch>
        </p:blipFill>
        <p:spPr>
          <a:xfrm>
            <a:off x="15181580" y="4012930"/>
            <a:ext cx="1658620" cy="2628096"/>
          </a:xfrm>
          <a:prstGeom prst="rect">
            <a:avLst/>
          </a:prstGeom>
        </p:spPr>
      </p:pic>
      <p:pic>
        <p:nvPicPr>
          <p:cNvPr id="19" name="Picture 18"/>
          <p:cNvPicPr>
            <a:picLocks noChangeAspect="1"/>
          </p:cNvPicPr>
          <p:nvPr/>
        </p:nvPicPr>
        <p:blipFill>
          <a:blip r:embed="rId5"/>
          <a:stretch>
            <a:fillRect/>
          </a:stretch>
        </p:blipFill>
        <p:spPr>
          <a:xfrm>
            <a:off x="11125347" y="8590702"/>
            <a:ext cx="1356213" cy="1564861"/>
          </a:xfrm>
          <a:prstGeom prst="rect">
            <a:avLst/>
          </a:prstGeom>
        </p:spPr>
      </p:pic>
    </p:spTree>
    <p:extLst>
      <p:ext uri="{BB962C8B-B14F-4D97-AF65-F5344CB8AC3E}">
        <p14:creationId xmlns:p14="http://schemas.microsoft.com/office/powerpoint/2010/main" val="3535754272"/>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159104" y="0"/>
            <a:ext cx="2676802" cy="10287000"/>
            <a:chOff x="0" y="0"/>
            <a:chExt cx="905486" cy="3479800"/>
          </a:xfrm>
        </p:grpSpPr>
        <p:sp>
          <p:nvSpPr>
            <p:cNvPr id="12" name="Freeform 12"/>
            <p:cNvSpPr/>
            <p:nvPr/>
          </p:nvSpPr>
          <p:spPr>
            <a:xfrm>
              <a:off x="0" y="0"/>
              <a:ext cx="905486" cy="3479800"/>
            </a:xfrm>
            <a:custGeom>
              <a:avLst/>
              <a:gdLst/>
              <a:ahLst/>
              <a:cxnLst/>
              <a:rect l="l" t="t" r="r" b="b"/>
              <a:pathLst>
                <a:path w="905486" h="3479800">
                  <a:moveTo>
                    <a:pt x="0" y="0"/>
                  </a:moveTo>
                  <a:lnTo>
                    <a:pt x="905486" y="0"/>
                  </a:lnTo>
                  <a:lnTo>
                    <a:pt x="905486" y="3479800"/>
                  </a:lnTo>
                  <a:lnTo>
                    <a:pt x="0" y="3479800"/>
                  </a:lnTo>
                  <a:close/>
                </a:path>
              </a:pathLst>
            </a:custGeom>
            <a:solidFill>
              <a:srgbClr val="ABE3F9"/>
            </a:solidFill>
          </p:spPr>
        </p:sp>
      </p:grpSp>
      <p:grpSp>
        <p:nvGrpSpPr>
          <p:cNvPr id="13" name="Group 13"/>
          <p:cNvGrpSpPr/>
          <p:nvPr/>
        </p:nvGrpSpPr>
        <p:grpSpPr>
          <a:xfrm>
            <a:off x="-584126" y="9147028"/>
            <a:ext cx="2376677" cy="2376677"/>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BD4F6"/>
            </a:solidFill>
          </p:spPr>
        </p:sp>
      </p:grpSp>
      <p:sp>
        <p:nvSpPr>
          <p:cNvPr id="28" name="TextBox 27"/>
          <p:cNvSpPr txBox="1"/>
          <p:nvPr/>
        </p:nvSpPr>
        <p:spPr>
          <a:xfrm>
            <a:off x="4114800" y="866203"/>
            <a:ext cx="9906000" cy="1107996"/>
          </a:xfrm>
          <a:prstGeom prst="rect">
            <a:avLst/>
          </a:prstGeom>
          <a:noFill/>
        </p:spPr>
        <p:txBody>
          <a:bodyPr wrap="square" rtlCol="0">
            <a:spAutoFit/>
          </a:bodyPr>
          <a:lstStyle/>
          <a:p>
            <a:pPr algn="ctr"/>
            <a:r>
              <a:rPr lang="en-US" sz="6600" b="1" dirty="0" smtClean="0">
                <a:solidFill>
                  <a:srgbClr val="C84B31"/>
                </a:solidFill>
                <a:latin typeface="Arial" panose="020B0604020202020204" pitchFamily="34" charset="0"/>
                <a:cs typeface="Arial" panose="020B0604020202020204" pitchFamily="34" charset="0"/>
              </a:rPr>
              <a:t>HƯỚNG DẪN VỀ NHÀ</a:t>
            </a:r>
            <a:endParaRPr lang="en-US" sz="6600" b="1" dirty="0">
              <a:solidFill>
                <a:srgbClr val="C84B31"/>
              </a:solidFill>
              <a:latin typeface="Arial" panose="020B0604020202020204" pitchFamily="34" charset="0"/>
              <a:cs typeface="Arial" panose="020B0604020202020204" pitchFamily="34" charset="0"/>
            </a:endParaRPr>
          </a:p>
        </p:txBody>
      </p:sp>
      <p:grpSp>
        <p:nvGrpSpPr>
          <p:cNvPr id="32" name="Group 31"/>
          <p:cNvGrpSpPr/>
          <p:nvPr/>
        </p:nvGrpSpPr>
        <p:grpSpPr>
          <a:xfrm>
            <a:off x="2376632" y="3025896"/>
            <a:ext cx="3196026" cy="3184404"/>
            <a:chOff x="2667000" y="2933700"/>
            <a:chExt cx="3196026" cy="3184404"/>
          </a:xfrm>
        </p:grpSpPr>
        <p:grpSp>
          <p:nvGrpSpPr>
            <p:cNvPr id="25" name="Group 24"/>
            <p:cNvGrpSpPr/>
            <p:nvPr/>
          </p:nvGrpSpPr>
          <p:grpSpPr>
            <a:xfrm>
              <a:off x="2667000" y="2933700"/>
              <a:ext cx="3196026" cy="3184404"/>
              <a:chOff x="2137974" y="2781300"/>
              <a:chExt cx="4129818" cy="411480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37974" y="2781300"/>
                <a:ext cx="4129818" cy="4114800"/>
              </a:xfrm>
              <a:prstGeom prst="rect">
                <a:avLst/>
              </a:prstGeom>
            </p:spPr>
          </p:pic>
          <p:grpSp>
            <p:nvGrpSpPr>
              <p:cNvPr id="5" name="Group 5"/>
              <p:cNvGrpSpPr/>
              <p:nvPr/>
            </p:nvGrpSpPr>
            <p:grpSpPr>
              <a:xfrm>
                <a:off x="3239391" y="3875209"/>
                <a:ext cx="1926983" cy="1926983"/>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BE3F9"/>
                </a:solidFill>
              </p:spPr>
            </p:sp>
          </p:grpSp>
        </p:grpSp>
        <p:sp>
          <p:nvSpPr>
            <p:cNvPr id="29" name="TextBox 28"/>
            <p:cNvSpPr txBox="1"/>
            <p:nvPr/>
          </p:nvSpPr>
          <p:spPr>
            <a:xfrm>
              <a:off x="3522703" y="4064237"/>
              <a:ext cx="1484619" cy="923330"/>
            </a:xfrm>
            <a:prstGeom prst="rect">
              <a:avLst/>
            </a:prstGeom>
            <a:noFill/>
          </p:spPr>
          <p:txBody>
            <a:bodyPr wrap="square" rtlCol="0">
              <a:spAutoFit/>
            </a:bodyPr>
            <a:lstStyle/>
            <a:p>
              <a:pPr algn="ctr"/>
              <a:r>
                <a:rPr lang="en-US" sz="5400" b="1" dirty="0" smtClean="0">
                  <a:latin typeface="Arial" panose="020B0604020202020204" pitchFamily="34" charset="0"/>
                  <a:cs typeface="Arial" panose="020B0604020202020204" pitchFamily="34" charset="0"/>
                </a:rPr>
                <a:t>01</a:t>
              </a:r>
              <a:endParaRPr lang="en-US" sz="5400" b="1" dirty="0">
                <a:latin typeface="Arial" panose="020B0604020202020204" pitchFamily="34" charset="0"/>
                <a:cs typeface="Arial" panose="020B0604020202020204" pitchFamily="34" charset="0"/>
              </a:endParaRPr>
            </a:p>
          </p:txBody>
        </p:sp>
      </p:grpSp>
      <p:grpSp>
        <p:nvGrpSpPr>
          <p:cNvPr id="33" name="Group 32"/>
          <p:cNvGrpSpPr/>
          <p:nvPr/>
        </p:nvGrpSpPr>
        <p:grpSpPr>
          <a:xfrm>
            <a:off x="7665046" y="3025896"/>
            <a:ext cx="3196026" cy="3184404"/>
            <a:chOff x="7955414" y="2933700"/>
            <a:chExt cx="3196026" cy="3184404"/>
          </a:xfrm>
        </p:grpSpPr>
        <p:grpSp>
          <p:nvGrpSpPr>
            <p:cNvPr id="26" name="Group 25"/>
            <p:cNvGrpSpPr/>
            <p:nvPr/>
          </p:nvGrpSpPr>
          <p:grpSpPr>
            <a:xfrm>
              <a:off x="7955414" y="2933700"/>
              <a:ext cx="3196026" cy="3184404"/>
              <a:chOff x="7426388" y="2781300"/>
              <a:chExt cx="4129818" cy="4114800"/>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426388" y="2781300"/>
                <a:ext cx="4129818" cy="4114800"/>
              </a:xfrm>
              <a:prstGeom prst="rect">
                <a:avLst/>
              </a:prstGeom>
            </p:spPr>
          </p:pic>
          <p:grpSp>
            <p:nvGrpSpPr>
              <p:cNvPr id="7" name="Group 7"/>
              <p:cNvGrpSpPr/>
              <p:nvPr/>
            </p:nvGrpSpPr>
            <p:grpSpPr>
              <a:xfrm>
                <a:off x="8527805" y="3875209"/>
                <a:ext cx="1926983" cy="192698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B6492"/>
                </a:solidFill>
              </p:spPr>
            </p:sp>
          </p:grpSp>
        </p:grpSp>
        <p:sp>
          <p:nvSpPr>
            <p:cNvPr id="30" name="TextBox 29"/>
            <p:cNvSpPr txBox="1"/>
            <p:nvPr/>
          </p:nvSpPr>
          <p:spPr>
            <a:xfrm>
              <a:off x="8811117" y="4066777"/>
              <a:ext cx="1484619" cy="923330"/>
            </a:xfrm>
            <a:prstGeom prst="rect">
              <a:avLst/>
            </a:prstGeom>
            <a:noFill/>
          </p:spPr>
          <p:txBody>
            <a:bodyPr wrap="square" rtlCol="0">
              <a:spAutoFit/>
            </a:bodyPr>
            <a:lstStyle/>
            <a:p>
              <a:pPr algn="ctr"/>
              <a:r>
                <a:rPr lang="en-US" sz="5400" b="1" dirty="0" smtClean="0">
                  <a:solidFill>
                    <a:schemeClr val="bg1"/>
                  </a:solidFill>
                  <a:latin typeface="Arial" panose="020B0604020202020204" pitchFamily="34" charset="0"/>
                  <a:cs typeface="Arial" panose="020B0604020202020204" pitchFamily="34" charset="0"/>
                </a:rPr>
                <a:t>02</a:t>
              </a:r>
              <a:endParaRPr lang="en-US" sz="5400" b="1" dirty="0">
                <a:solidFill>
                  <a:schemeClr val="bg1"/>
                </a:solidFill>
                <a:latin typeface="Arial" panose="020B0604020202020204" pitchFamily="34" charset="0"/>
                <a:cs typeface="Arial" panose="020B0604020202020204" pitchFamily="34" charset="0"/>
              </a:endParaRPr>
            </a:p>
          </p:txBody>
        </p:sp>
      </p:grpSp>
      <p:grpSp>
        <p:nvGrpSpPr>
          <p:cNvPr id="34" name="Group 33"/>
          <p:cNvGrpSpPr/>
          <p:nvPr/>
        </p:nvGrpSpPr>
        <p:grpSpPr>
          <a:xfrm>
            <a:off x="13138409" y="3023356"/>
            <a:ext cx="3196026" cy="3184404"/>
            <a:chOff x="13406826" y="2933700"/>
            <a:chExt cx="3196026" cy="3184404"/>
          </a:xfrm>
        </p:grpSpPr>
        <p:grpSp>
          <p:nvGrpSpPr>
            <p:cNvPr id="27" name="Group 26"/>
            <p:cNvGrpSpPr/>
            <p:nvPr/>
          </p:nvGrpSpPr>
          <p:grpSpPr>
            <a:xfrm>
              <a:off x="13406826" y="2933700"/>
              <a:ext cx="3196026" cy="3184404"/>
              <a:chOff x="12877800" y="2781300"/>
              <a:chExt cx="4129818" cy="4114800"/>
            </a:xfrm>
          </p:grpSpPr>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877800" y="2781300"/>
                <a:ext cx="4129818" cy="4114800"/>
              </a:xfrm>
              <a:prstGeom prst="rect">
                <a:avLst/>
              </a:prstGeom>
            </p:spPr>
          </p:pic>
          <p:grpSp>
            <p:nvGrpSpPr>
              <p:cNvPr id="9" name="Group 9"/>
              <p:cNvGrpSpPr/>
              <p:nvPr/>
            </p:nvGrpSpPr>
            <p:grpSpPr>
              <a:xfrm>
                <a:off x="13979218" y="3875209"/>
                <a:ext cx="1926983" cy="192698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1B8D5"/>
                </a:solidFill>
              </p:spPr>
            </p:sp>
          </p:grpSp>
        </p:grpSp>
        <p:sp>
          <p:nvSpPr>
            <p:cNvPr id="31" name="TextBox 30"/>
            <p:cNvSpPr txBox="1"/>
            <p:nvPr/>
          </p:nvSpPr>
          <p:spPr>
            <a:xfrm>
              <a:off x="14262529" y="4064237"/>
              <a:ext cx="1484619" cy="923330"/>
            </a:xfrm>
            <a:prstGeom prst="rect">
              <a:avLst/>
            </a:prstGeom>
            <a:noFill/>
          </p:spPr>
          <p:txBody>
            <a:bodyPr wrap="square" rtlCol="0">
              <a:spAutoFit/>
            </a:bodyPr>
            <a:lstStyle/>
            <a:p>
              <a:pPr algn="ctr"/>
              <a:r>
                <a:rPr lang="en-US" sz="5400" b="1" dirty="0" smtClean="0">
                  <a:solidFill>
                    <a:schemeClr val="bg1"/>
                  </a:solidFill>
                  <a:latin typeface="Arial" panose="020B0604020202020204" pitchFamily="34" charset="0"/>
                  <a:cs typeface="Arial" panose="020B0604020202020204" pitchFamily="34" charset="0"/>
                </a:rPr>
                <a:t>03</a:t>
              </a:r>
              <a:endParaRPr lang="en-US" sz="5400" b="1" dirty="0">
                <a:solidFill>
                  <a:schemeClr val="bg1"/>
                </a:solidFill>
                <a:latin typeface="Arial" panose="020B0604020202020204" pitchFamily="34" charset="0"/>
                <a:cs typeface="Arial" panose="020B0604020202020204" pitchFamily="34" charset="0"/>
              </a:endParaRPr>
            </a:p>
          </p:txBody>
        </p:sp>
      </p:grpSp>
      <p:sp>
        <p:nvSpPr>
          <p:cNvPr id="35" name="TextBox 34"/>
          <p:cNvSpPr txBox="1"/>
          <p:nvPr/>
        </p:nvSpPr>
        <p:spPr>
          <a:xfrm>
            <a:off x="1782168" y="6210300"/>
            <a:ext cx="4384952" cy="1938992"/>
          </a:xfrm>
          <a:prstGeom prst="rect">
            <a:avLst/>
          </a:prstGeom>
          <a:noFill/>
        </p:spPr>
        <p:txBody>
          <a:bodyPr wrap="square" rtlCol="0">
            <a:spAutoFit/>
          </a:bodyPr>
          <a:lstStyle/>
          <a:p>
            <a:pPr algn="ctr">
              <a:lnSpc>
                <a:spcPct val="150000"/>
              </a:lnSpc>
            </a:pPr>
            <a:r>
              <a:rPr lang="en-US" sz="4200" dirty="0" err="1" smtClean="0">
                <a:latin typeface="Arial" panose="020B0604020202020204" pitchFamily="34" charset="0"/>
                <a:cs typeface="Arial" panose="020B0604020202020204" pitchFamily="34" charset="0"/>
              </a:rPr>
              <a:t>Ôn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tập</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kiến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thức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đã</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học</a:t>
            </a:r>
            <a:endParaRPr lang="en-US" sz="4200" dirty="0">
              <a:latin typeface="Arial" panose="020B0604020202020204" pitchFamily="34" charset="0"/>
              <a:cs typeface="Arial" panose="020B0604020202020204" pitchFamily="34" charset="0"/>
            </a:endParaRPr>
          </a:p>
        </p:txBody>
      </p:sp>
      <p:sp>
        <p:nvSpPr>
          <p:cNvPr id="36" name="TextBox 35"/>
          <p:cNvSpPr txBox="1"/>
          <p:nvPr/>
        </p:nvSpPr>
        <p:spPr>
          <a:xfrm>
            <a:off x="6885633" y="6210300"/>
            <a:ext cx="4754850" cy="2031325"/>
          </a:xfrm>
          <a:prstGeom prst="rect">
            <a:avLst/>
          </a:prstGeom>
          <a:noFill/>
        </p:spPr>
        <p:txBody>
          <a:bodyPr wrap="square" rtlCol="0">
            <a:spAutoFit/>
          </a:bodyPr>
          <a:lstStyle/>
          <a:p>
            <a:pPr algn="ctr">
              <a:lnSpc>
                <a:spcPct val="150000"/>
              </a:lnSpc>
            </a:pPr>
            <a:r>
              <a:rPr lang="en-US" sz="4200" dirty="0" err="1" smtClean="0">
                <a:latin typeface="Arial" panose="020B0604020202020204" pitchFamily="34" charset="0"/>
                <a:cs typeface="Arial" panose="020B0604020202020204" pitchFamily="34" charset="0"/>
              </a:rPr>
              <a:t>Hoàn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thành</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bài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tập</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Vận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dụng</a:t>
            </a:r>
            <a:endParaRPr lang="en-US" sz="4200" dirty="0">
              <a:latin typeface="Arial" panose="020B0604020202020204" pitchFamily="34" charset="0"/>
              <a:cs typeface="Arial" panose="020B0604020202020204" pitchFamily="34" charset="0"/>
            </a:endParaRPr>
          </a:p>
        </p:txBody>
      </p:sp>
      <p:sp>
        <p:nvSpPr>
          <p:cNvPr id="37" name="Rectangle 36"/>
          <p:cNvSpPr/>
          <p:nvPr/>
        </p:nvSpPr>
        <p:spPr>
          <a:xfrm>
            <a:off x="12080240" y="6210300"/>
            <a:ext cx="5568324" cy="2031325"/>
          </a:xfrm>
          <a:prstGeom prst="rect">
            <a:avLst/>
          </a:prstGeom>
        </p:spPr>
        <p:txBody>
          <a:bodyPr wrap="square">
            <a:spAutoFit/>
          </a:bodyPr>
          <a:lstStyle/>
          <a:p>
            <a:pPr algn="ctr">
              <a:lnSpc>
                <a:spcPct val="150000"/>
              </a:lnSpc>
            </a:pPr>
            <a:r>
              <a:rPr lang="en-US" sz="4200" dirty="0" err="1" smtClean="0">
                <a:latin typeface="Arial" panose="020B0604020202020204" pitchFamily="34" charset="0"/>
                <a:cs typeface="Arial" panose="020B0604020202020204" pitchFamily="34" charset="0"/>
              </a:rPr>
              <a:t>Chuẩn</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mới</a:t>
            </a:r>
            <a:r>
              <a:rPr lang="en-US" sz="4200" dirty="0">
                <a:latin typeface="Arial" panose="020B0604020202020204" pitchFamily="34" charset="0"/>
                <a:cs typeface="Arial" panose="020B0604020202020204" pitchFamily="34" charset="0"/>
              </a:rPr>
              <a:t> </a:t>
            </a:r>
            <a:endParaRPr lang="en-US" sz="4200" dirty="0" smtClean="0">
              <a:latin typeface="Arial" panose="020B0604020202020204" pitchFamily="34" charset="0"/>
              <a:cs typeface="Arial" panose="020B0604020202020204" pitchFamily="34" charset="0"/>
            </a:endParaRPr>
          </a:p>
          <a:p>
            <a:pPr algn="ctr">
              <a:lnSpc>
                <a:spcPct val="150000"/>
              </a:lnSpc>
            </a:pPr>
            <a:r>
              <a:rPr lang="en-US" sz="4200" b="1" i="1" dirty="0" err="1" smtClean="0">
                <a:latin typeface="Arial" panose="020B0604020202020204" pitchFamily="34" charset="0"/>
                <a:cs typeface="Arial" panose="020B0604020202020204" pitchFamily="34" charset="0"/>
              </a:rPr>
              <a:t>Bài</a:t>
            </a:r>
            <a:r>
              <a:rPr lang="en-US" sz="4200" b="1" i="1" dirty="0" smtClean="0">
                <a:latin typeface="Arial" panose="020B0604020202020204" pitchFamily="34" charset="0"/>
                <a:cs typeface="Arial" panose="020B0604020202020204" pitchFamily="34" charset="0"/>
              </a:rPr>
              <a:t> </a:t>
            </a:r>
            <a:r>
              <a:rPr lang="en-US" sz="4200" b="1" i="1" dirty="0">
                <a:latin typeface="Arial" panose="020B0604020202020204" pitchFamily="34" charset="0"/>
                <a:cs typeface="Arial" panose="020B0604020202020204" pitchFamily="34" charset="0"/>
              </a:rPr>
              <a:t>3 </a:t>
            </a:r>
            <a:r>
              <a:rPr lang="en-US" sz="4200" i="1" dirty="0">
                <a:latin typeface="Arial" panose="020B0604020202020204" pitchFamily="34" charset="0"/>
                <a:cs typeface="Arial" panose="020B0604020202020204" pitchFamily="34" charset="0"/>
              </a:rPr>
              <a:t>- </a:t>
            </a:r>
            <a:r>
              <a:rPr lang="en-US" sz="4200" i="1" dirty="0" err="1">
                <a:latin typeface="Arial" panose="020B0604020202020204" pitchFamily="34" charset="0"/>
                <a:cs typeface="Arial" panose="020B0604020202020204" pitchFamily="34" charset="0"/>
              </a:rPr>
              <a:t>Bản</a:t>
            </a:r>
            <a:r>
              <a:rPr lang="en-US" sz="4200" i="1" dirty="0">
                <a:latin typeface="Arial" panose="020B0604020202020204" pitchFamily="34" charset="0"/>
                <a:cs typeface="Arial" panose="020B0604020202020204" pitchFamily="34" charset="0"/>
              </a:rPr>
              <a:t> </a:t>
            </a:r>
            <a:r>
              <a:rPr lang="en-US" sz="4200" i="1" dirty="0" err="1">
                <a:latin typeface="Arial" panose="020B0604020202020204" pitchFamily="34" charset="0"/>
                <a:cs typeface="Arial" panose="020B0604020202020204" pitchFamily="34" charset="0"/>
              </a:rPr>
              <a:t>vẽ</a:t>
            </a:r>
            <a:r>
              <a:rPr lang="en-US" sz="4200" i="1" dirty="0">
                <a:latin typeface="Arial" panose="020B0604020202020204" pitchFamily="34" charset="0"/>
                <a:cs typeface="Arial" panose="020B0604020202020204" pitchFamily="34" charset="0"/>
              </a:rPr>
              <a:t> chi </a:t>
            </a:r>
            <a:r>
              <a:rPr lang="en-US" sz="4200" i="1" dirty="0" err="1">
                <a:latin typeface="Arial" panose="020B0604020202020204" pitchFamily="34" charset="0"/>
                <a:cs typeface="Arial" panose="020B0604020202020204" pitchFamily="34" charset="0"/>
              </a:rPr>
              <a:t>tiết</a:t>
            </a:r>
            <a:r>
              <a:rPr lang="en-US" sz="4200" i="1" dirty="0">
                <a:latin typeface="Arial" panose="020B0604020202020204" pitchFamily="34" charset="0"/>
                <a:cs typeface="Arial" panose="020B0604020202020204" pitchFamily="34" charset="0"/>
              </a:rPr>
              <a:t>.</a:t>
            </a: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63800" y="7429500"/>
            <a:ext cx="4948083" cy="4948083"/>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1B8D5"/>
            </a:solidFill>
          </p:spPr>
        </p:sp>
      </p:grpSp>
      <p:grpSp>
        <p:nvGrpSpPr>
          <p:cNvPr id="19" name="Group 19"/>
          <p:cNvGrpSpPr/>
          <p:nvPr/>
        </p:nvGrpSpPr>
        <p:grpSpPr>
          <a:xfrm rot="-5400000">
            <a:off x="7095242" y="-10492138"/>
            <a:ext cx="2736892" cy="20304783"/>
            <a:chOff x="0" y="0"/>
            <a:chExt cx="925813" cy="6868531"/>
          </a:xfrm>
        </p:grpSpPr>
        <p:sp>
          <p:nvSpPr>
            <p:cNvPr id="20" name="Freeform 20"/>
            <p:cNvSpPr/>
            <p:nvPr/>
          </p:nvSpPr>
          <p:spPr>
            <a:xfrm>
              <a:off x="0" y="0"/>
              <a:ext cx="925813" cy="6868531"/>
            </a:xfrm>
            <a:custGeom>
              <a:avLst/>
              <a:gdLst/>
              <a:ahLst/>
              <a:cxnLst/>
              <a:rect l="l" t="t" r="r" b="b"/>
              <a:pathLst>
                <a:path w="925813" h="6868531">
                  <a:moveTo>
                    <a:pt x="0" y="0"/>
                  </a:moveTo>
                  <a:lnTo>
                    <a:pt x="925813" y="0"/>
                  </a:lnTo>
                  <a:lnTo>
                    <a:pt x="925813" y="6868531"/>
                  </a:lnTo>
                  <a:lnTo>
                    <a:pt x="0" y="6868531"/>
                  </a:lnTo>
                  <a:close/>
                </a:path>
              </a:pathLst>
            </a:custGeom>
            <a:solidFill>
              <a:srgbClr val="ABE3F9"/>
            </a:solidFill>
          </p:spPr>
        </p:sp>
      </p:grpSp>
      <p:grpSp>
        <p:nvGrpSpPr>
          <p:cNvPr id="21" name="Group 21"/>
          <p:cNvGrpSpPr/>
          <p:nvPr/>
        </p:nvGrpSpPr>
        <p:grpSpPr>
          <a:xfrm>
            <a:off x="-647445" y="190628"/>
            <a:ext cx="1676145" cy="1676145"/>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BD4F6"/>
            </a:solidFill>
          </p:spPr>
        </p:sp>
      </p:grpSp>
      <p:sp>
        <p:nvSpPr>
          <p:cNvPr id="25" name="TextBox 24"/>
          <p:cNvSpPr txBox="1"/>
          <p:nvPr/>
        </p:nvSpPr>
        <p:spPr>
          <a:xfrm>
            <a:off x="2057400" y="2628900"/>
            <a:ext cx="13944600" cy="3785652"/>
          </a:xfrm>
          <a:prstGeom prst="rect">
            <a:avLst/>
          </a:prstGeom>
          <a:noFill/>
        </p:spPr>
        <p:txBody>
          <a:bodyPr wrap="square" rtlCol="0">
            <a:spAutoFit/>
          </a:bodyPr>
          <a:lstStyle/>
          <a:p>
            <a:pPr algn="ctr">
              <a:lnSpc>
                <a:spcPct val="150000"/>
              </a:lnSpc>
            </a:pPr>
            <a:r>
              <a:rPr lang="en-US" sz="8000" b="1" dirty="0" smtClean="0">
                <a:solidFill>
                  <a:srgbClr val="C84B31"/>
                </a:solidFill>
                <a:latin typeface="Arial" panose="020B0604020202020204" pitchFamily="34" charset="0"/>
                <a:cs typeface="Arial" panose="020B0604020202020204" pitchFamily="34" charset="0"/>
              </a:rPr>
              <a:t>CẢM ƠN SỰ CHÚ Ý </a:t>
            </a:r>
          </a:p>
          <a:p>
            <a:pPr algn="ctr">
              <a:lnSpc>
                <a:spcPct val="150000"/>
              </a:lnSpc>
            </a:pPr>
            <a:r>
              <a:rPr lang="en-US" sz="8000" b="1" dirty="0" smtClean="0">
                <a:solidFill>
                  <a:srgbClr val="C84B31"/>
                </a:solidFill>
                <a:latin typeface="Arial" panose="020B0604020202020204" pitchFamily="34" charset="0"/>
                <a:cs typeface="Arial" panose="020B0604020202020204" pitchFamily="34" charset="0"/>
              </a:rPr>
              <a:t>LẮNG NGHE CỦA CÁC EM!</a:t>
            </a:r>
            <a:endParaRPr lang="en-US" sz="8000" b="1" dirty="0">
              <a:solidFill>
                <a:srgbClr val="C84B31"/>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2"/>
          <a:stretch>
            <a:fillRect/>
          </a:stretch>
        </p:blipFill>
        <p:spPr>
          <a:xfrm>
            <a:off x="4953000" y="7509934"/>
            <a:ext cx="8763000" cy="27897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6200" y="2247900"/>
            <a:ext cx="6416295" cy="7809043"/>
          </a:xfrm>
          <a:prstGeom prst="rect">
            <a:avLst/>
          </a:prstGeom>
        </p:spPr>
      </p:pic>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0592755" cy="419025"/>
          </a:xfrm>
          <a:prstGeom prst="rect">
            <a:avLst/>
          </a:prstGeom>
        </p:spPr>
        <p:txBody>
          <a:bodyPr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Phương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pháp</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1260623" y="2057325"/>
            <a:ext cx="6835526" cy="769441"/>
          </a:xfrm>
          <a:prstGeom prst="rect">
            <a:avLst/>
          </a:prstGeom>
        </p:spPr>
        <p:txBody>
          <a:bodyPr wrap="none">
            <a:spAutoFit/>
          </a:bodyPr>
          <a:lstStyle/>
          <a:p>
            <a:r>
              <a:rPr lang="en-US" sz="4400" b="1" dirty="0">
                <a:solidFill>
                  <a:srgbClr val="C84B31"/>
                </a:solidFill>
                <a:latin typeface="Arial" panose="020B0604020202020204" pitchFamily="34" charset="0"/>
                <a:cs typeface="Arial" panose="020B0604020202020204" pitchFamily="34" charset="0"/>
              </a:rPr>
              <a:t>1. </a:t>
            </a:r>
            <a:r>
              <a:rPr lang="en-US" sz="4400" b="1" dirty="0" err="1">
                <a:solidFill>
                  <a:srgbClr val="C84B31"/>
                </a:solidFill>
                <a:latin typeface="Arial" panose="020B0604020202020204" pitchFamily="34" charset="0"/>
                <a:cs typeface="Arial" panose="020B0604020202020204" pitchFamily="34" charset="0"/>
              </a:rPr>
              <a:t>Phép</a:t>
            </a:r>
            <a:r>
              <a:rPr lang="en-US" sz="4400" b="1" dirty="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chiếu</a:t>
            </a:r>
            <a:r>
              <a:rPr lang="en-US" sz="4400" b="1" dirty="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vuông</a:t>
            </a:r>
            <a:r>
              <a:rPr lang="en-US" sz="4400" b="1" dirty="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góc</a:t>
            </a:r>
            <a:endParaRPr lang="en-US" sz="4400" b="1" dirty="0">
              <a:solidFill>
                <a:srgbClr val="C84B31"/>
              </a:solidFill>
              <a:latin typeface="Arial" panose="020B0604020202020204" pitchFamily="34" charset="0"/>
              <a:cs typeface="Arial" panose="020B0604020202020204" pitchFamily="34" charset="0"/>
            </a:endParaRPr>
          </a:p>
        </p:txBody>
      </p:sp>
      <p:sp>
        <p:nvSpPr>
          <p:cNvPr id="6" name="Rectangle 5"/>
          <p:cNvSpPr/>
          <p:nvPr/>
        </p:nvSpPr>
        <p:spPr>
          <a:xfrm>
            <a:off x="1260623" y="3009900"/>
            <a:ext cx="10550377" cy="6555641"/>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Trên hình </a:t>
            </a:r>
            <a:r>
              <a:rPr lang="vi-VN" sz="4000" b="1" dirty="0" smtClean="0">
                <a:latin typeface="Arial" panose="020B0604020202020204" pitchFamily="34" charset="0"/>
                <a:cs typeface="Arial" panose="020B0604020202020204" pitchFamily="34" charset="0"/>
              </a:rPr>
              <a:t>2.2</a:t>
            </a:r>
            <a:r>
              <a:rPr lang="en-US" sz="4000" b="1" dirty="0" smtClean="0">
                <a:latin typeface="Arial" panose="020B0604020202020204" pitchFamily="34" charset="0"/>
                <a:cs typeface="Arial" panose="020B0604020202020204" pitchFamily="34" charset="0"/>
              </a:rPr>
              <a:t>:</a:t>
            </a:r>
            <a:r>
              <a:rPr lang="vi-VN" sz="4000" b="1" dirty="0" smtClean="0">
                <a:latin typeface="Arial" panose="020B0604020202020204" pitchFamily="34" charset="0"/>
                <a:cs typeface="Arial" panose="020B0604020202020204" pitchFamily="34" charset="0"/>
              </a:rPr>
              <a:t> </a:t>
            </a:r>
            <a:endParaRPr lang="en-US" sz="4000" b="1" dirty="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M</a:t>
            </a:r>
            <a:r>
              <a:rPr lang="vi-VN" sz="4000" dirty="0" smtClean="0">
                <a:latin typeface="Arial" panose="020B0604020202020204" pitchFamily="34" charset="0"/>
                <a:cs typeface="Arial" panose="020B0604020202020204" pitchFamily="34" charset="0"/>
              </a:rPr>
              <a:t>ặt </a:t>
            </a:r>
            <a:r>
              <a:rPr lang="vi-VN" sz="4000" dirty="0">
                <a:latin typeface="Arial" panose="020B0604020202020204" pitchFamily="34" charset="0"/>
                <a:cs typeface="Arial" panose="020B0604020202020204" pitchFamily="34" charset="0"/>
              </a:rPr>
              <a:t>phẳng chiếu là mặt phẳng nằm </a:t>
            </a:r>
            <a:r>
              <a:rPr lang="vi-VN" sz="4000" dirty="0" smtClean="0">
                <a:latin typeface="Arial" panose="020B0604020202020204" pitchFamily="34" charset="0"/>
                <a:cs typeface="Arial" panose="020B0604020202020204" pitchFamily="34" charset="0"/>
              </a:rPr>
              <a:t>ngang</a:t>
            </a:r>
            <a:r>
              <a:rPr lang="en-US" sz="40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H</a:t>
            </a:r>
            <a:r>
              <a:rPr lang="vi-VN" sz="4000" dirty="0" smtClean="0">
                <a:latin typeface="Arial" panose="020B0604020202020204" pitchFamily="34" charset="0"/>
                <a:cs typeface="Arial" panose="020B0604020202020204" pitchFamily="34" charset="0"/>
              </a:rPr>
              <a:t>ướng </a:t>
            </a:r>
            <a:r>
              <a:rPr lang="vi-VN" sz="4000" dirty="0">
                <a:latin typeface="Arial" panose="020B0604020202020204" pitchFamily="34" charset="0"/>
                <a:cs typeface="Arial" panose="020B0604020202020204" pitchFamily="34" charset="0"/>
              </a:rPr>
              <a:t>chiếu thẳng đứng và hướng về phía mặt phẳng hình </a:t>
            </a:r>
            <a:r>
              <a:rPr lang="vi-VN" sz="4000" dirty="0" smtClean="0">
                <a:latin typeface="Arial" panose="020B0604020202020204" pitchFamily="34" charset="0"/>
                <a:cs typeface="Arial" panose="020B0604020202020204" pitchFamily="34" charset="0"/>
              </a:rPr>
              <a:t>chiếu</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endParaRPr lang="en-US" sz="4000" dirty="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Đ</a:t>
            </a:r>
            <a:r>
              <a:rPr lang="vi-VN" sz="4000" dirty="0" smtClean="0">
                <a:latin typeface="Arial" panose="020B0604020202020204" pitchFamily="34" charset="0"/>
                <a:cs typeface="Arial" panose="020B0604020202020204" pitchFamily="34" charset="0"/>
              </a:rPr>
              <a:t>oạn </a:t>
            </a:r>
            <a:r>
              <a:rPr lang="vi-VN" sz="4000" dirty="0">
                <a:latin typeface="Arial" panose="020B0604020202020204" pitchFamily="34" charset="0"/>
                <a:cs typeface="Arial" panose="020B0604020202020204" pitchFamily="34" charset="0"/>
              </a:rPr>
              <a:t>thẳng nối một điểm với hình chiếu của điểm đó nằm trên tia chiếu song song với hướng chiếu.</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15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6">
                                            <p:txEl>
                                              <p:pRg st="1" end="1"/>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 calcmode="lin" valueType="num">
                                      <p:cBhvr additive="base">
                                        <p:cTn id="16"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6">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 calcmode="lin" valueType="num">
                                      <p:cBhvr additive="base">
                                        <p:cTn id="20"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2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6200" y="2247900"/>
            <a:ext cx="6416295" cy="7809043"/>
          </a:xfrm>
          <a:prstGeom prst="rect">
            <a:avLst/>
          </a:prstGeom>
        </p:spPr>
      </p:pic>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0592755" cy="419025"/>
          </a:xfrm>
          <a:prstGeom prst="rect">
            <a:avLst/>
          </a:prstGeom>
        </p:spPr>
        <p:txBody>
          <a:bodyPr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Phương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pháp</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1260623" y="2057325"/>
            <a:ext cx="6835526" cy="769441"/>
          </a:xfrm>
          <a:prstGeom prst="rect">
            <a:avLst/>
          </a:prstGeom>
        </p:spPr>
        <p:txBody>
          <a:bodyPr wrap="none">
            <a:spAutoFit/>
          </a:bodyPr>
          <a:lstStyle/>
          <a:p>
            <a:r>
              <a:rPr lang="en-US" sz="4400" b="1" dirty="0">
                <a:solidFill>
                  <a:srgbClr val="C84B31"/>
                </a:solidFill>
                <a:latin typeface="Arial" panose="020B0604020202020204" pitchFamily="34" charset="0"/>
                <a:cs typeface="Arial" panose="020B0604020202020204" pitchFamily="34" charset="0"/>
              </a:rPr>
              <a:t>1. </a:t>
            </a:r>
            <a:r>
              <a:rPr lang="en-US" sz="4400" b="1" dirty="0" err="1">
                <a:solidFill>
                  <a:srgbClr val="C84B31"/>
                </a:solidFill>
                <a:latin typeface="Arial" panose="020B0604020202020204" pitchFamily="34" charset="0"/>
                <a:cs typeface="Arial" panose="020B0604020202020204" pitchFamily="34" charset="0"/>
              </a:rPr>
              <a:t>Phép</a:t>
            </a:r>
            <a:r>
              <a:rPr lang="en-US" sz="4400" b="1" dirty="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chiếu</a:t>
            </a:r>
            <a:r>
              <a:rPr lang="en-US" sz="4400" b="1" dirty="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vuông</a:t>
            </a:r>
            <a:r>
              <a:rPr lang="en-US" sz="4400" b="1" dirty="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góc</a:t>
            </a:r>
            <a:endParaRPr lang="en-US" sz="4400" b="1" dirty="0">
              <a:solidFill>
                <a:srgbClr val="C84B31"/>
              </a:solidFill>
              <a:latin typeface="Arial" panose="020B0604020202020204" pitchFamily="34" charset="0"/>
              <a:cs typeface="Arial" panose="020B0604020202020204" pitchFamily="34" charset="0"/>
            </a:endParaRPr>
          </a:p>
        </p:txBody>
      </p:sp>
      <p:sp>
        <p:nvSpPr>
          <p:cNvPr id="6" name="Rectangle 5"/>
          <p:cNvSpPr/>
          <p:nvPr/>
        </p:nvSpPr>
        <p:spPr>
          <a:xfrm>
            <a:off x="1260623" y="3009900"/>
            <a:ext cx="10550377" cy="901593"/>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Trên hình </a:t>
            </a:r>
            <a:r>
              <a:rPr lang="vi-VN" sz="4000" b="1" dirty="0" smtClean="0">
                <a:latin typeface="Arial" panose="020B0604020202020204" pitchFamily="34" charset="0"/>
                <a:cs typeface="Arial" panose="020B0604020202020204" pitchFamily="34" charset="0"/>
              </a:rPr>
              <a:t>2.2</a:t>
            </a:r>
            <a:r>
              <a:rPr lang="en-US" sz="4000" b="1" dirty="0" smtClean="0">
                <a:latin typeface="Arial" panose="020B0604020202020204" pitchFamily="34" charset="0"/>
                <a:cs typeface="Arial" panose="020B0604020202020204" pitchFamily="34" charset="0"/>
              </a:rPr>
              <a:t>:</a:t>
            </a:r>
            <a:r>
              <a:rPr lang="vi-VN" sz="4000" b="1" dirty="0" smtClean="0">
                <a:latin typeface="Arial" panose="020B0604020202020204" pitchFamily="34" charset="0"/>
                <a:cs typeface="Arial" panose="020B0604020202020204" pitchFamily="34" charset="0"/>
              </a:rPr>
              <a:t> </a:t>
            </a:r>
            <a:endParaRPr lang="en-US" sz="4000" b="1" dirty="0" smtClean="0">
              <a:latin typeface="Arial" panose="020B0604020202020204" pitchFamily="34" charset="0"/>
              <a:cs typeface="Arial" panose="020B0604020202020204" pitchFamily="34" charset="0"/>
            </a:endParaRPr>
          </a:p>
        </p:txBody>
      </p:sp>
      <p:sp>
        <p:nvSpPr>
          <p:cNvPr id="7" name="Rectangle 6"/>
          <p:cNvSpPr/>
          <p:nvPr/>
        </p:nvSpPr>
        <p:spPr>
          <a:xfrm>
            <a:off x="1392312" y="4094627"/>
            <a:ext cx="10418688"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en-US" sz="4000" dirty="0">
                <a:solidFill>
                  <a:prstClr val="black"/>
                </a:solidFill>
                <a:latin typeface="Arial" panose="020B0604020202020204" pitchFamily="34" charset="0"/>
                <a:cs typeface="Arial" panose="020B0604020202020204" pitchFamily="34" charset="0"/>
              </a:rPr>
              <a:t>4 </a:t>
            </a:r>
            <a:r>
              <a:rPr lang="en-US" sz="4000" dirty="0" err="1">
                <a:solidFill>
                  <a:prstClr val="black"/>
                </a:solidFill>
                <a:latin typeface="Arial" panose="020B0604020202020204" pitchFamily="34" charset="0"/>
                <a:cs typeface="Arial" panose="020B0604020202020204" pitchFamily="34" charset="0"/>
              </a:rPr>
              <a:t>điểm</a:t>
            </a:r>
            <a:r>
              <a:rPr lang="en-US" sz="4000" dirty="0">
                <a:solidFill>
                  <a:prstClr val="black"/>
                </a:solidFill>
                <a:latin typeface="Arial" panose="020B0604020202020204" pitchFamily="34" charset="0"/>
                <a:cs typeface="Arial" panose="020B0604020202020204" pitchFamily="34" charset="0"/>
              </a:rPr>
              <a:t> A, B, C, D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các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chiếu</a:t>
            </a:r>
            <a:r>
              <a:rPr lang="en-US" sz="4000" dirty="0">
                <a:solidFill>
                  <a:prstClr val="black"/>
                </a:solidFill>
                <a:latin typeface="Arial" panose="020B0604020202020204" pitchFamily="34" charset="0"/>
                <a:cs typeface="Arial" panose="020B0604020202020204" pitchFamily="34" charset="0"/>
              </a:rPr>
              <a:t> A', B', C', D' </a:t>
            </a:r>
            <a:r>
              <a:rPr lang="en-US" sz="4000" dirty="0" err="1">
                <a:solidFill>
                  <a:prstClr val="black"/>
                </a:solidFill>
                <a:latin typeface="Arial" panose="020B0604020202020204" pitchFamily="34" charset="0"/>
                <a:cs typeface="Arial" panose="020B0604020202020204" pitchFamily="34" charset="0"/>
              </a:rPr>
              <a:t>làm</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một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hộp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chữ</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nhật</a:t>
            </a:r>
            <a:r>
              <a:rPr lang="en-US" sz="4000" dirty="0">
                <a:solidFill>
                  <a:prstClr val="black"/>
                </a:solidFill>
                <a:latin typeface="Arial" panose="020B0604020202020204" pitchFamily="34" charset="0"/>
                <a:cs typeface="Arial" panose="020B0604020202020204" pitchFamily="34" charset="0"/>
              </a:rPr>
              <a:t>. </a:t>
            </a:r>
          </a:p>
        </p:txBody>
      </p:sp>
      <p:cxnSp>
        <p:nvCxnSpPr>
          <p:cNvPr id="11" name="Straight Arrow Connector 10"/>
          <p:cNvCxnSpPr/>
          <p:nvPr/>
        </p:nvCxnSpPr>
        <p:spPr>
          <a:xfrm flipH="1">
            <a:off x="11049000" y="7277100"/>
            <a:ext cx="18288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851905" y="6515100"/>
            <a:ext cx="5197095" cy="1839606"/>
          </a:xfrm>
          <a:prstGeom prst="rect">
            <a:avLst/>
          </a:prstGeom>
        </p:spPr>
        <p:txBody>
          <a:bodyPr wrap="square">
            <a:spAutoFit/>
          </a:bodyPr>
          <a:lstStyle/>
          <a:p>
            <a:pPr algn="ctr">
              <a:lnSpc>
                <a:spcPct val="150000"/>
              </a:lnSpc>
            </a:pPr>
            <a:r>
              <a:rPr lang="en-US" sz="4000" dirty="0" err="1" smtClean="0">
                <a:solidFill>
                  <a:srgbClr val="0070C0"/>
                </a:solidFill>
                <a:latin typeface="Arial" panose="020B0604020202020204" pitchFamily="34" charset="0"/>
                <a:cs typeface="Arial" panose="020B0604020202020204" pitchFamily="34" charset="0"/>
              </a:rPr>
              <a:t>Hình</a:t>
            </a:r>
            <a:r>
              <a:rPr lang="en-US" sz="4000" dirty="0" smtClean="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hộp</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r>
              <a:rPr lang="en-US" sz="4000" dirty="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nhật</a:t>
            </a:r>
            <a:r>
              <a:rPr lang="en-US" sz="4000" dirty="0" smtClean="0">
                <a:solidFill>
                  <a:srgbClr val="0070C0"/>
                </a:solidFill>
                <a:latin typeface="Arial" panose="020B0604020202020204" pitchFamily="34" charset="0"/>
                <a:cs typeface="Arial" panose="020B0604020202020204" pitchFamily="34" charset="0"/>
              </a:rPr>
              <a:t> ABCD.A’B’C’D’</a:t>
            </a:r>
            <a:endParaRPr lang="en-US" dirty="0">
              <a:solidFill>
                <a:srgbClr val="0070C0"/>
              </a:solidFill>
            </a:endParaRPr>
          </a:p>
        </p:txBody>
      </p:sp>
    </p:spTree>
    <p:extLst>
      <p:ext uri="{BB962C8B-B14F-4D97-AF65-F5344CB8AC3E}">
        <p14:creationId xmlns:p14="http://schemas.microsoft.com/office/powerpoint/2010/main" val="161639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819149" y="4570866"/>
            <a:ext cx="17269317" cy="5477636"/>
            <a:chOff x="1289365" y="4457700"/>
            <a:chExt cx="17269317" cy="5477636"/>
          </a:xfrm>
        </p:grpSpPr>
        <p:grpSp>
          <p:nvGrpSpPr>
            <p:cNvPr id="37" name="Group 36"/>
            <p:cNvGrpSpPr/>
            <p:nvPr/>
          </p:nvGrpSpPr>
          <p:grpSpPr>
            <a:xfrm>
              <a:off x="1925093" y="4457700"/>
              <a:ext cx="14976067" cy="5400660"/>
              <a:chOff x="1925093" y="4457700"/>
              <a:chExt cx="14976067" cy="540066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093" y="4457700"/>
                <a:ext cx="14976067" cy="5400660"/>
              </a:xfrm>
              <a:prstGeom prst="rect">
                <a:avLst/>
              </a:prstGeom>
            </p:spPr>
          </p:pic>
          <p:cxnSp>
            <p:nvCxnSpPr>
              <p:cNvPr id="19" name="Straight Arrow Connector 18"/>
              <p:cNvCxnSpPr/>
              <p:nvPr/>
            </p:nvCxnSpPr>
            <p:spPr>
              <a:xfrm>
                <a:off x="4114800" y="5372100"/>
                <a:ext cx="0" cy="5334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794677" y="5676900"/>
                <a:ext cx="579414" cy="2286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43611" y="5407967"/>
                <a:ext cx="1423595"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Tia </a:t>
                </a:r>
                <a:r>
                  <a:rPr lang="en-US" sz="2400" dirty="0" err="1" smtClean="0">
                    <a:latin typeface="Arial" panose="020B0604020202020204" pitchFamily="34" charset="0"/>
                    <a:cs typeface="Arial" panose="020B0604020202020204" pitchFamily="34" charset="0"/>
                  </a:rPr>
                  <a:t>chiếu</a:t>
                </a:r>
                <a:endParaRPr lang="en-US" sz="2400" dirty="0">
                  <a:latin typeface="Arial" panose="020B0604020202020204" pitchFamily="34" charset="0"/>
                  <a:cs typeface="Arial" panose="020B0604020202020204" pitchFamily="34" charset="0"/>
                </a:endParaRPr>
              </a:p>
            </p:txBody>
          </p:sp>
          <p:sp>
            <p:nvSpPr>
              <p:cNvPr id="23" name="TextBox 22"/>
              <p:cNvSpPr txBox="1"/>
              <p:nvPr/>
            </p:nvSpPr>
            <p:spPr>
              <a:xfrm>
                <a:off x="3123983" y="4686474"/>
                <a:ext cx="1981633" cy="461665"/>
              </a:xfrm>
              <a:prstGeom prst="rect">
                <a:avLst/>
              </a:prstGeom>
              <a:noFill/>
            </p:spPr>
            <p:txBody>
              <a:bodyPr wrap="none" rtlCol="0">
                <a:spAutoFit/>
              </a:bodyPr>
              <a:lstStyle/>
              <a:p>
                <a:r>
                  <a:rPr lang="en-US" sz="2400" dirty="0" err="1" smtClean="0">
                    <a:latin typeface="Arial" panose="020B0604020202020204" pitchFamily="34" charset="0"/>
                    <a:cs typeface="Arial" panose="020B0604020202020204" pitchFamily="34" charset="0"/>
                  </a:rPr>
                  <a:t>Hướng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chiếu</a:t>
                </a:r>
                <a:endParaRPr lang="en-US" sz="2400" dirty="0">
                  <a:latin typeface="Arial" panose="020B0604020202020204" pitchFamily="34" charset="0"/>
                  <a:cs typeface="Arial" panose="020B0604020202020204" pitchFamily="34" charset="0"/>
                </a:endParaRPr>
              </a:p>
            </p:txBody>
          </p:sp>
          <p:cxnSp>
            <p:nvCxnSpPr>
              <p:cNvPr id="24" name="Straight Connector 23"/>
              <p:cNvCxnSpPr/>
              <p:nvPr/>
            </p:nvCxnSpPr>
            <p:spPr>
              <a:xfrm flipV="1">
                <a:off x="9738066" y="6288414"/>
                <a:ext cx="579414" cy="2286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027773" y="5788649"/>
                <a:ext cx="1423595"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Tia </a:t>
                </a:r>
                <a:r>
                  <a:rPr lang="en-US" sz="2400" dirty="0" err="1" smtClean="0">
                    <a:latin typeface="Arial" panose="020B0604020202020204" pitchFamily="34" charset="0"/>
                    <a:cs typeface="Arial" panose="020B0604020202020204" pitchFamily="34" charset="0"/>
                  </a:rPr>
                  <a:t>chiếu</a:t>
                </a:r>
                <a:endParaRPr lang="en-US" sz="2400" dirty="0">
                  <a:latin typeface="Arial" panose="020B0604020202020204" pitchFamily="34" charset="0"/>
                  <a:cs typeface="Arial" panose="020B0604020202020204" pitchFamily="34" charset="0"/>
                </a:endParaRPr>
              </a:p>
            </p:txBody>
          </p:sp>
          <p:cxnSp>
            <p:nvCxnSpPr>
              <p:cNvPr id="26" name="Straight Connector 25"/>
              <p:cNvCxnSpPr/>
              <p:nvPr/>
            </p:nvCxnSpPr>
            <p:spPr>
              <a:xfrm flipH="1" flipV="1">
                <a:off x="13553440" y="6138867"/>
                <a:ext cx="622824" cy="22289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2438510" y="5620080"/>
                <a:ext cx="1423595"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Tia </a:t>
                </a:r>
                <a:r>
                  <a:rPr lang="en-US" sz="2400" dirty="0" err="1" smtClean="0">
                    <a:latin typeface="Arial" panose="020B0604020202020204" pitchFamily="34" charset="0"/>
                    <a:cs typeface="Arial" panose="020B0604020202020204" pitchFamily="34" charset="0"/>
                  </a:rPr>
                  <a:t>chiếu</a:t>
                </a:r>
                <a:endParaRPr lang="en-US" sz="2400" dirty="0">
                  <a:latin typeface="Arial" panose="020B0604020202020204" pitchFamily="34" charset="0"/>
                  <a:cs typeface="Arial" panose="020B0604020202020204" pitchFamily="34" charset="0"/>
                </a:endParaRPr>
              </a:p>
            </p:txBody>
          </p:sp>
          <p:cxnSp>
            <p:nvCxnSpPr>
              <p:cNvPr id="30" name="Straight Arrow Connector 29"/>
              <p:cNvCxnSpPr/>
              <p:nvPr/>
            </p:nvCxnSpPr>
            <p:spPr>
              <a:xfrm flipH="1" flipV="1">
                <a:off x="10317480" y="8343900"/>
                <a:ext cx="655320" cy="3810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0964530" y="8685084"/>
                <a:ext cx="1981633" cy="461665"/>
              </a:xfrm>
              <a:prstGeom prst="rect">
                <a:avLst/>
              </a:prstGeom>
              <a:noFill/>
            </p:spPr>
            <p:txBody>
              <a:bodyPr wrap="none" rtlCol="0">
                <a:spAutoFit/>
              </a:bodyPr>
              <a:lstStyle/>
              <a:p>
                <a:r>
                  <a:rPr lang="en-US" sz="2400" dirty="0" err="1" smtClean="0">
                    <a:latin typeface="Arial" panose="020B0604020202020204" pitchFamily="34" charset="0"/>
                    <a:cs typeface="Arial" panose="020B0604020202020204" pitchFamily="34" charset="0"/>
                  </a:rPr>
                  <a:t>Hướng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chiếu</a:t>
                </a:r>
                <a:endParaRPr lang="en-US" sz="2400" dirty="0">
                  <a:latin typeface="Arial" panose="020B0604020202020204" pitchFamily="34" charset="0"/>
                  <a:cs typeface="Arial" panose="020B0604020202020204" pitchFamily="34" charset="0"/>
                </a:endParaRPr>
              </a:p>
            </p:txBody>
          </p:sp>
          <p:cxnSp>
            <p:nvCxnSpPr>
              <p:cNvPr id="33" name="Straight Arrow Connector 32"/>
              <p:cNvCxnSpPr/>
              <p:nvPr/>
            </p:nvCxnSpPr>
            <p:spPr>
              <a:xfrm flipV="1">
                <a:off x="12846668" y="8326016"/>
                <a:ext cx="607277" cy="35906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1289365" y="9376788"/>
              <a:ext cx="4775654"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a) </a:t>
              </a:r>
              <a:r>
                <a:rPr lang="en-US" sz="2800" dirty="0" err="1" smtClean="0">
                  <a:latin typeface="Arial" panose="020B0604020202020204" pitchFamily="34" charset="0"/>
                  <a:cs typeface="Arial" panose="020B0604020202020204" pitchFamily="34" charset="0"/>
                </a:rPr>
                <a:t>Mặt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phẳng</a:t>
              </a:r>
              <a:r>
                <a:rPr lang="en-US" sz="2800" dirty="0" smtClean="0">
                  <a:latin typeface="Arial" panose="020B0604020202020204" pitchFamily="34" charset="0"/>
                  <a:cs typeface="Arial" panose="020B0604020202020204" pitchFamily="34" charset="0"/>
                </a:rPr>
                <a:t> P </a:t>
              </a:r>
              <a:r>
                <a:rPr lang="en-US" sz="2800" dirty="0" err="1" smtClean="0">
                  <a:latin typeface="Arial" panose="020B0604020202020204" pitchFamily="34" charset="0"/>
                  <a:cs typeface="Arial" panose="020B0604020202020204" pitchFamily="34" charset="0"/>
                </a:rPr>
                <a:t>nằm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ngang</a:t>
              </a:r>
              <a:endParaRPr lang="en-US" sz="2800" dirty="0">
                <a:latin typeface="Arial" panose="020B0604020202020204" pitchFamily="34" charset="0"/>
                <a:cs typeface="Arial" panose="020B0604020202020204" pitchFamily="34" charset="0"/>
              </a:endParaRPr>
            </a:p>
          </p:txBody>
        </p:sp>
        <p:sp>
          <p:nvSpPr>
            <p:cNvPr id="39" name="TextBox 38"/>
            <p:cNvSpPr txBox="1"/>
            <p:nvPr/>
          </p:nvSpPr>
          <p:spPr>
            <a:xfrm>
              <a:off x="6578900" y="9412116"/>
              <a:ext cx="4775654"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Mặt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phẳng</a:t>
              </a:r>
              <a:r>
                <a:rPr lang="en-US" sz="2800" dirty="0" smtClean="0">
                  <a:latin typeface="Arial" panose="020B0604020202020204" pitchFamily="34" charset="0"/>
                  <a:cs typeface="Arial" panose="020B0604020202020204" pitchFamily="34" charset="0"/>
                </a:rPr>
                <a:t> P </a:t>
              </a:r>
              <a:r>
                <a:rPr lang="en-US" sz="2800" dirty="0" err="1" smtClean="0">
                  <a:latin typeface="Arial" panose="020B0604020202020204" pitchFamily="34" charset="0"/>
                  <a:cs typeface="Arial" panose="020B0604020202020204" pitchFamily="34" charset="0"/>
                </a:rPr>
                <a:t>thẳng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đứng</a:t>
              </a:r>
              <a:endParaRPr lang="en-US" sz="2800" dirty="0">
                <a:latin typeface="Arial" panose="020B0604020202020204" pitchFamily="34" charset="0"/>
                <a:cs typeface="Arial" panose="020B0604020202020204" pitchFamily="34" charset="0"/>
              </a:endParaRPr>
            </a:p>
          </p:txBody>
        </p:sp>
        <p:sp>
          <p:nvSpPr>
            <p:cNvPr id="40" name="TextBox 39"/>
            <p:cNvSpPr txBox="1"/>
            <p:nvPr/>
          </p:nvSpPr>
          <p:spPr>
            <a:xfrm>
              <a:off x="11868435" y="9373628"/>
              <a:ext cx="6690247"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c) </a:t>
              </a:r>
              <a:r>
                <a:rPr lang="en-US" sz="2800" dirty="0" err="1" smtClean="0">
                  <a:latin typeface="Arial" panose="020B0604020202020204" pitchFamily="34" charset="0"/>
                  <a:cs typeface="Arial" panose="020B0604020202020204" pitchFamily="34" charset="0"/>
                </a:rPr>
                <a:t>Mặt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phẳng</a:t>
              </a:r>
              <a:r>
                <a:rPr lang="en-US" sz="2800" dirty="0" smtClean="0">
                  <a:latin typeface="Arial" panose="020B0604020202020204" pitchFamily="34" charset="0"/>
                  <a:cs typeface="Arial" panose="020B0604020202020204" pitchFamily="34" charset="0"/>
                </a:rPr>
                <a:t> P </a:t>
              </a:r>
              <a:r>
                <a:rPr lang="en-US" sz="2800" dirty="0" err="1" smtClean="0">
                  <a:latin typeface="Arial" panose="020B0604020202020204" pitchFamily="34" charset="0"/>
                  <a:cs typeface="Arial" panose="020B0604020202020204" pitchFamily="34" charset="0"/>
                </a:rPr>
                <a:t>có</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vị</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trí</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thẳng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đứng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khác</a:t>
              </a:r>
              <a:endParaRPr lang="en-US" sz="2800" dirty="0">
                <a:latin typeface="Arial" panose="020B0604020202020204" pitchFamily="34" charset="0"/>
                <a:cs typeface="Arial" panose="020B0604020202020204" pitchFamily="34" charset="0"/>
              </a:endParaRPr>
            </a:p>
          </p:txBody>
        </p:sp>
      </p:grpSp>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0592755" cy="419025"/>
          </a:xfrm>
          <a:prstGeom prst="rect">
            <a:avLst/>
          </a:prstGeom>
        </p:spPr>
        <p:txBody>
          <a:bodyPr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Phương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pháp</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1260623" y="2057325"/>
            <a:ext cx="6835526" cy="769441"/>
          </a:xfrm>
          <a:prstGeom prst="rect">
            <a:avLst/>
          </a:prstGeom>
        </p:spPr>
        <p:txBody>
          <a:bodyPr wrap="none">
            <a:spAutoFit/>
          </a:bodyPr>
          <a:lstStyle/>
          <a:p>
            <a:r>
              <a:rPr lang="en-US" sz="4400" b="1" dirty="0">
                <a:solidFill>
                  <a:srgbClr val="C84B31"/>
                </a:solidFill>
                <a:latin typeface="Arial" panose="020B0604020202020204" pitchFamily="34" charset="0"/>
                <a:cs typeface="Arial" panose="020B0604020202020204" pitchFamily="34" charset="0"/>
              </a:rPr>
              <a:t>1. </a:t>
            </a:r>
            <a:r>
              <a:rPr lang="en-US" sz="4400" b="1" dirty="0" err="1">
                <a:solidFill>
                  <a:srgbClr val="C84B31"/>
                </a:solidFill>
                <a:latin typeface="Arial" panose="020B0604020202020204" pitchFamily="34" charset="0"/>
                <a:cs typeface="Arial" panose="020B0604020202020204" pitchFamily="34" charset="0"/>
              </a:rPr>
              <a:t>Phép</a:t>
            </a:r>
            <a:r>
              <a:rPr lang="en-US" sz="4400" b="1" dirty="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chiếu</a:t>
            </a:r>
            <a:r>
              <a:rPr lang="en-US" sz="4400" b="1" dirty="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vuông</a:t>
            </a:r>
            <a:r>
              <a:rPr lang="en-US" sz="4400" b="1" dirty="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góc</a:t>
            </a:r>
            <a:endParaRPr lang="en-US" sz="4400" b="1" dirty="0">
              <a:solidFill>
                <a:srgbClr val="C84B31"/>
              </a:solidFill>
              <a:latin typeface="Arial" panose="020B0604020202020204" pitchFamily="34" charset="0"/>
              <a:cs typeface="Arial" panose="020B0604020202020204" pitchFamily="34" charset="0"/>
            </a:endParaRPr>
          </a:p>
        </p:txBody>
      </p:sp>
      <p:sp>
        <p:nvSpPr>
          <p:cNvPr id="10" name="Rectangle 9"/>
          <p:cNvSpPr/>
          <p:nvPr/>
        </p:nvSpPr>
        <p:spPr>
          <a:xfrm>
            <a:off x="2667000" y="3009900"/>
            <a:ext cx="14381707" cy="1609480"/>
          </a:xfrm>
          <a:prstGeom prst="rect">
            <a:avLst/>
          </a:prstGeom>
        </p:spPr>
        <p:txBody>
          <a:bodyPr wrap="square">
            <a:spAutoFit/>
          </a:bodyPr>
          <a:lstStyle/>
          <a:p>
            <a:pPr algn="just">
              <a:lnSpc>
                <a:spcPct val="130000"/>
              </a:lnSpc>
            </a:pPr>
            <a:r>
              <a:rPr lang="en-US" sz="4000" dirty="0">
                <a:solidFill>
                  <a:srgbClr val="002060"/>
                </a:solidFill>
                <a:latin typeface="Arial" panose="020B0604020202020204" pitchFamily="34" charset="0"/>
                <a:cs typeface="Arial" panose="020B0604020202020204" pitchFamily="34" charset="0"/>
              </a:rPr>
              <a:t>K</a:t>
            </a:r>
            <a:r>
              <a:rPr lang="vi-VN" sz="4000" dirty="0" smtClean="0">
                <a:solidFill>
                  <a:srgbClr val="002060"/>
                </a:solidFill>
                <a:latin typeface="Arial" panose="020B0604020202020204" pitchFamily="34" charset="0"/>
                <a:cs typeface="Arial" panose="020B0604020202020204" pitchFamily="34" charset="0"/>
              </a:rPr>
              <a:t>hi </a:t>
            </a:r>
            <a:r>
              <a:rPr lang="vi-VN" sz="4000" dirty="0">
                <a:solidFill>
                  <a:srgbClr val="002060"/>
                </a:solidFill>
                <a:latin typeface="Arial" panose="020B0604020202020204" pitchFamily="34" charset="0"/>
                <a:cs typeface="Arial" panose="020B0604020202020204" pitchFamily="34" charset="0"/>
              </a:rPr>
              <a:t>thay đổi vị trí của mặt phẳng hình chiếu thì các yếu tố </a:t>
            </a:r>
            <a:r>
              <a:rPr lang="en-US" sz="4000" dirty="0" err="1" smtClean="0">
                <a:solidFill>
                  <a:srgbClr val="002060"/>
                </a:solidFill>
                <a:latin typeface="Arial" panose="020B0604020202020204" pitchFamily="34" charset="0"/>
                <a:cs typeface="Arial" panose="020B0604020202020204" pitchFamily="34" charset="0"/>
              </a:rPr>
              <a:t>của</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phép</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chiếu</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vuông</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góc</a:t>
            </a:r>
            <a:r>
              <a:rPr lang="en-US" sz="4000" dirty="0" smtClean="0">
                <a:solidFill>
                  <a:srgbClr val="002060"/>
                </a:solidFill>
                <a:latin typeface="Arial" panose="020B0604020202020204" pitchFamily="34" charset="0"/>
                <a:cs typeface="Arial" panose="020B0604020202020204" pitchFamily="34" charset="0"/>
              </a:rPr>
              <a:t> </a:t>
            </a:r>
            <a:r>
              <a:rPr lang="vi-VN" sz="4000" dirty="0" smtClean="0">
                <a:solidFill>
                  <a:srgbClr val="002060"/>
                </a:solidFill>
                <a:latin typeface="Arial" panose="020B0604020202020204" pitchFamily="34" charset="0"/>
                <a:cs typeface="Arial" panose="020B0604020202020204" pitchFamily="34" charset="0"/>
              </a:rPr>
              <a:t>cũng </a:t>
            </a:r>
            <a:r>
              <a:rPr lang="vi-VN" sz="4000" dirty="0">
                <a:solidFill>
                  <a:srgbClr val="002060"/>
                </a:solidFill>
                <a:latin typeface="Arial" panose="020B0604020202020204" pitchFamily="34" charset="0"/>
                <a:cs typeface="Arial" panose="020B0604020202020204" pitchFamily="34" charset="0"/>
              </a:rPr>
              <a:t>thay đổi theo.</a:t>
            </a:r>
            <a:endParaRPr lang="en-US" sz="4000" dirty="0">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512860" y="2994974"/>
            <a:ext cx="1884033" cy="1959873"/>
          </a:xfrm>
          <a:prstGeom prst="rect">
            <a:avLst/>
          </a:prstGeom>
        </p:spPr>
      </p:pic>
    </p:spTree>
    <p:extLst>
      <p:ext uri="{BB962C8B-B14F-4D97-AF65-F5344CB8AC3E}">
        <p14:creationId xmlns:p14="http://schemas.microsoft.com/office/powerpoint/2010/main" val="105416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8300"/>
            <a:chOff x="0" y="0"/>
            <a:chExt cx="6186311" cy="286777"/>
          </a:xfrm>
        </p:grpSpPr>
        <p:sp>
          <p:nvSpPr>
            <p:cNvPr id="3" name="Freeform 3"/>
            <p:cNvSpPr/>
            <p:nvPr/>
          </p:nvSpPr>
          <p:spPr>
            <a:xfrm>
              <a:off x="0" y="0"/>
              <a:ext cx="6186311" cy="286777"/>
            </a:xfrm>
            <a:custGeom>
              <a:avLst/>
              <a:gdLst/>
              <a:ahLst/>
              <a:cxnLst/>
              <a:rect l="l" t="t" r="r" b="b"/>
              <a:pathLst>
                <a:path w="6186311" h="286777">
                  <a:moveTo>
                    <a:pt x="0" y="0"/>
                  </a:moveTo>
                  <a:lnTo>
                    <a:pt x="6186311" y="0"/>
                  </a:lnTo>
                  <a:lnTo>
                    <a:pt x="6186311" y="286777"/>
                  </a:lnTo>
                  <a:lnTo>
                    <a:pt x="0" y="286777"/>
                  </a:lnTo>
                  <a:close/>
                </a:path>
              </a:pathLst>
            </a:custGeom>
            <a:solidFill>
              <a:srgbClr val="EEEEEE"/>
            </a:solidFill>
          </p:spPr>
        </p:sp>
      </p:grpSp>
      <p:grpSp>
        <p:nvGrpSpPr>
          <p:cNvPr id="4" name="Group 4"/>
          <p:cNvGrpSpPr/>
          <p:nvPr/>
        </p:nvGrpSpPr>
        <p:grpSpPr>
          <a:xfrm>
            <a:off x="0" y="0"/>
            <a:ext cx="1638300" cy="1638300"/>
            <a:chOff x="0" y="0"/>
            <a:chExt cx="1913890" cy="1913890"/>
          </a:xfrm>
          <a:solidFill>
            <a:srgbClr val="C84B31"/>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sp>
      </p:grpSp>
      <p:sp>
        <p:nvSpPr>
          <p:cNvPr id="8" name="TextBox 8"/>
          <p:cNvSpPr txBox="1"/>
          <p:nvPr/>
        </p:nvSpPr>
        <p:spPr>
          <a:xfrm>
            <a:off x="1940333" y="819150"/>
            <a:ext cx="10592755" cy="419025"/>
          </a:xfrm>
          <a:prstGeom prst="rect">
            <a:avLst/>
          </a:prstGeom>
        </p:spPr>
        <p:txBody>
          <a:bodyPr lIns="0" tIns="0" rIns="0" bIns="0" rtlCol="0" anchor="t">
            <a:spAutoFit/>
          </a:bodyPr>
          <a:lstStyle/>
          <a:p>
            <a:pPr>
              <a:lnSpc>
                <a:spcPts val="2879"/>
              </a:lnSpc>
            </a:pPr>
            <a:r>
              <a:rPr lang="en-US" sz="4800" b="1" dirty="0" err="1" smtClean="0">
                <a:solidFill>
                  <a:srgbClr val="2D4263"/>
                </a:solidFill>
                <a:latin typeface="Arial" panose="020B0604020202020204" pitchFamily="34" charset="0"/>
                <a:cs typeface="Arial" panose="020B0604020202020204" pitchFamily="34" charset="0"/>
              </a:rPr>
              <a:t>Phương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pháp</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hình</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chiếu</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vuông</a:t>
            </a:r>
            <a:r>
              <a:rPr lang="en-US" sz="4800" b="1" dirty="0" smtClean="0">
                <a:solidFill>
                  <a:srgbClr val="2D4263"/>
                </a:solidFill>
                <a:latin typeface="Arial" panose="020B0604020202020204" pitchFamily="34" charset="0"/>
                <a:cs typeface="Arial" panose="020B0604020202020204" pitchFamily="34" charset="0"/>
              </a:rPr>
              <a:t> </a:t>
            </a:r>
            <a:r>
              <a:rPr lang="en-US" sz="4800" b="1" dirty="0" err="1" smtClean="0">
                <a:solidFill>
                  <a:srgbClr val="2D4263"/>
                </a:solidFill>
                <a:latin typeface="Arial" panose="020B0604020202020204" pitchFamily="34" charset="0"/>
                <a:cs typeface="Arial" panose="020B0604020202020204" pitchFamily="34" charset="0"/>
              </a:rPr>
              <a:t>góc</a:t>
            </a:r>
            <a:endParaRPr lang="en-US" sz="4800" b="1" dirty="0">
              <a:solidFill>
                <a:srgbClr val="2D4263"/>
              </a:solidFill>
              <a:latin typeface="Arial" panose="020B0604020202020204" pitchFamily="34" charset="0"/>
              <a:cs typeface="Arial" panose="020B0604020202020204" pitchFamily="34" charset="0"/>
            </a:endParaRPr>
          </a:p>
        </p:txBody>
      </p:sp>
      <p:sp>
        <p:nvSpPr>
          <p:cNvPr id="9" name="TextBox 9"/>
          <p:cNvSpPr txBox="1"/>
          <p:nvPr/>
        </p:nvSpPr>
        <p:spPr>
          <a:xfrm>
            <a:off x="550023" y="819149"/>
            <a:ext cx="538253" cy="419025"/>
          </a:xfrm>
          <a:prstGeom prst="rect">
            <a:avLst/>
          </a:prstGeom>
        </p:spPr>
        <p:txBody>
          <a:bodyPr lIns="0" tIns="0" rIns="0" bIns="0" rtlCol="0" anchor="t">
            <a:spAutoFit/>
          </a:bodyPr>
          <a:lstStyle/>
          <a:p>
            <a:pPr algn="ctr">
              <a:lnSpc>
                <a:spcPts val="2879"/>
              </a:lnSpc>
            </a:pPr>
            <a:r>
              <a:rPr lang="en-US" sz="4800" b="1" spc="74" dirty="0" smtClean="0">
                <a:solidFill>
                  <a:srgbClr val="EEEEEE"/>
                </a:solidFill>
                <a:latin typeface="Arial" panose="020B0604020202020204" pitchFamily="34" charset="0"/>
                <a:cs typeface="Arial" panose="020B0604020202020204" pitchFamily="34" charset="0"/>
              </a:rPr>
              <a:t>I.</a:t>
            </a:r>
            <a:endParaRPr lang="en-US" sz="4800" b="1" spc="74" dirty="0">
              <a:solidFill>
                <a:srgbClr val="EEEEEE"/>
              </a:solidFill>
              <a:latin typeface="Arial" panose="020B0604020202020204" pitchFamily="34" charset="0"/>
              <a:cs typeface="Arial" panose="020B0604020202020204" pitchFamily="34" charset="0"/>
            </a:endParaRPr>
          </a:p>
        </p:txBody>
      </p:sp>
      <p:sp>
        <p:nvSpPr>
          <p:cNvPr id="12" name="Rectangle 11"/>
          <p:cNvSpPr/>
          <p:nvPr/>
        </p:nvSpPr>
        <p:spPr>
          <a:xfrm>
            <a:off x="1371600" y="2012663"/>
            <a:ext cx="7839005" cy="769441"/>
          </a:xfrm>
          <a:prstGeom prst="rect">
            <a:avLst/>
          </a:prstGeom>
        </p:spPr>
        <p:txBody>
          <a:bodyPr wrap="none">
            <a:spAutoFit/>
          </a:bodyPr>
          <a:lstStyle/>
          <a:p>
            <a:r>
              <a:rPr lang="en-US" sz="4400" b="1" dirty="0" smtClean="0">
                <a:solidFill>
                  <a:srgbClr val="C84B31"/>
                </a:solidFill>
                <a:latin typeface="Arial" panose="020B0604020202020204" pitchFamily="34" charset="0"/>
                <a:cs typeface="Arial" panose="020B0604020202020204" pitchFamily="34" charset="0"/>
              </a:rPr>
              <a:t>2. </a:t>
            </a:r>
            <a:r>
              <a:rPr lang="en-US" sz="4400" b="1" dirty="0" err="1" smtClean="0">
                <a:solidFill>
                  <a:srgbClr val="C84B31"/>
                </a:solidFill>
                <a:latin typeface="Arial" panose="020B0604020202020204" pitchFamily="34" charset="0"/>
                <a:cs typeface="Arial" panose="020B0604020202020204" pitchFamily="34" charset="0"/>
              </a:rPr>
              <a:t>Các</a:t>
            </a:r>
            <a:r>
              <a:rPr lang="en-US" sz="4400" b="1" dirty="0" smtClean="0">
                <a:solidFill>
                  <a:srgbClr val="C84B31"/>
                </a:solidFill>
                <a:latin typeface="Arial" panose="020B0604020202020204" pitchFamily="34" charset="0"/>
                <a:cs typeface="Arial" panose="020B0604020202020204" pitchFamily="34" charset="0"/>
              </a:rPr>
              <a:t> </a:t>
            </a:r>
            <a:r>
              <a:rPr lang="en-US" sz="4400" b="1" dirty="0" err="1" smtClean="0">
                <a:solidFill>
                  <a:srgbClr val="C84B31"/>
                </a:solidFill>
                <a:latin typeface="Arial" panose="020B0604020202020204" pitchFamily="34" charset="0"/>
                <a:cs typeface="Arial" panose="020B0604020202020204" pitchFamily="34" charset="0"/>
              </a:rPr>
              <a:t>hình</a:t>
            </a:r>
            <a:r>
              <a:rPr lang="en-US" sz="4400" b="1" dirty="0" smtClean="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chiếu</a:t>
            </a:r>
            <a:r>
              <a:rPr lang="en-US" sz="4400" b="1" dirty="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vuông</a:t>
            </a:r>
            <a:r>
              <a:rPr lang="en-US" sz="4400" b="1" dirty="0">
                <a:solidFill>
                  <a:srgbClr val="C84B31"/>
                </a:solidFill>
                <a:latin typeface="Arial" panose="020B0604020202020204" pitchFamily="34" charset="0"/>
                <a:cs typeface="Arial" panose="020B0604020202020204" pitchFamily="34" charset="0"/>
              </a:rPr>
              <a:t> </a:t>
            </a:r>
            <a:r>
              <a:rPr lang="en-US" sz="4400" b="1" dirty="0" err="1">
                <a:solidFill>
                  <a:srgbClr val="C84B31"/>
                </a:solidFill>
                <a:latin typeface="Arial" panose="020B0604020202020204" pitchFamily="34" charset="0"/>
                <a:cs typeface="Arial" panose="020B0604020202020204" pitchFamily="34" charset="0"/>
              </a:rPr>
              <a:t>góc</a:t>
            </a:r>
            <a:endParaRPr lang="en-US" sz="4400" b="1" dirty="0">
              <a:solidFill>
                <a:srgbClr val="C84B31"/>
              </a:solidFill>
              <a:latin typeface="Arial" panose="020B0604020202020204" pitchFamily="34" charset="0"/>
              <a:cs typeface="Arial" panose="020B0604020202020204" pitchFamily="34" charset="0"/>
            </a:endParaRPr>
          </a:p>
        </p:txBody>
      </p:sp>
      <p:sp>
        <p:nvSpPr>
          <p:cNvPr id="6" name="Rectangle 5"/>
          <p:cNvSpPr/>
          <p:nvPr/>
        </p:nvSpPr>
        <p:spPr>
          <a:xfrm>
            <a:off x="1330959" y="2819042"/>
            <a:ext cx="10099040" cy="1938992"/>
          </a:xfrm>
          <a:prstGeom prst="rect">
            <a:avLst/>
          </a:prstGeom>
        </p:spPr>
        <p:txBody>
          <a:bodyPr wrap="square">
            <a:spAutoFit/>
          </a:bodyPr>
          <a:lstStyle/>
          <a:p>
            <a:pPr algn="just">
              <a:lnSpc>
                <a:spcPct val="150000"/>
              </a:lnSpc>
            </a:pPr>
            <a:r>
              <a:rPr lang="en-US" sz="4000" i="1" dirty="0" err="1">
                <a:latin typeface="Arial" panose="020B0604020202020204" pitchFamily="34" charset="0"/>
                <a:cs typeface="Arial" panose="020B0604020202020204" pitchFamily="34" charset="0"/>
              </a:rPr>
              <a:t>Đ</a:t>
            </a:r>
            <a:r>
              <a:rPr lang="en-US" sz="4000" i="1" dirty="0" err="1" smtClean="0">
                <a:latin typeface="Arial" panose="020B0604020202020204" pitchFamily="34" charset="0"/>
                <a:cs typeface="Arial" panose="020B0604020202020204" pitchFamily="34" charset="0"/>
              </a:rPr>
              <a:t>ọc</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nội</a:t>
            </a:r>
            <a:r>
              <a:rPr lang="en-US" sz="4000" i="1" dirty="0">
                <a:latin typeface="Arial" panose="020B0604020202020204" pitchFamily="34" charset="0"/>
                <a:cs typeface="Arial" panose="020B0604020202020204" pitchFamily="34" charset="0"/>
              </a:rPr>
              <a:t> dung </a:t>
            </a:r>
            <a:r>
              <a:rPr lang="en-US" sz="4000" i="1" dirty="0" err="1">
                <a:latin typeface="Arial" panose="020B0604020202020204" pitchFamily="34" charset="0"/>
                <a:cs typeface="Arial" panose="020B0604020202020204" pitchFamily="34" charset="0"/>
              </a:rPr>
              <a:t>mục</a:t>
            </a:r>
            <a:r>
              <a:rPr lang="en-US" sz="4000" i="1" dirty="0">
                <a:latin typeface="Arial" panose="020B0604020202020204" pitchFamily="34" charset="0"/>
                <a:cs typeface="Arial" panose="020B0604020202020204" pitchFamily="34" charset="0"/>
              </a:rPr>
              <a:t> I.2 SGK </a:t>
            </a:r>
            <a:r>
              <a:rPr lang="en-US" sz="4000" i="1" dirty="0" err="1">
                <a:latin typeface="Arial" panose="020B0604020202020204" pitchFamily="34" charset="0"/>
                <a:cs typeface="Arial" panose="020B0604020202020204" pitchFamily="34" charset="0"/>
              </a:rPr>
              <a:t>trang</a:t>
            </a:r>
            <a:r>
              <a:rPr lang="en-US" sz="4000" i="1" dirty="0">
                <a:latin typeface="Arial" panose="020B0604020202020204" pitchFamily="34" charset="0"/>
                <a:cs typeface="Arial" panose="020B0604020202020204" pitchFamily="34" charset="0"/>
              </a:rPr>
              <a:t> 11, </a:t>
            </a:r>
            <a:r>
              <a:rPr lang="en-US" sz="4000" i="1" dirty="0" err="1">
                <a:latin typeface="Arial" panose="020B0604020202020204" pitchFamily="34" charset="0"/>
                <a:cs typeface="Arial" panose="020B0604020202020204" pitchFamily="34" charset="0"/>
              </a:rPr>
              <a:t>quan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sát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2.3, 2.4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thực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hiện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nhiệm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vụ</a:t>
            </a:r>
            <a:r>
              <a:rPr lang="en-US" sz="4000" i="1" dirty="0">
                <a:latin typeface="Arial" panose="020B0604020202020204" pitchFamily="34" charset="0"/>
                <a:cs typeface="Arial" panose="020B0604020202020204" pitchFamily="34" charset="0"/>
              </a:rPr>
              <a:t>:</a:t>
            </a:r>
          </a:p>
        </p:txBody>
      </p:sp>
      <p:sp>
        <p:nvSpPr>
          <p:cNvPr id="7" name="Rectangle 6"/>
          <p:cNvSpPr/>
          <p:nvPr/>
        </p:nvSpPr>
        <p:spPr>
          <a:xfrm>
            <a:off x="1371600" y="4909508"/>
            <a:ext cx="10083799" cy="90159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err="1" smtClean="0">
                <a:latin typeface="Arial" panose="020B0604020202020204" pitchFamily="34" charset="0"/>
                <a:cs typeface="Arial" panose="020B0604020202020204" pitchFamily="34" charset="0"/>
              </a:rPr>
              <a:t>Kể</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chiếu</a:t>
            </a:r>
            <a:r>
              <a:rPr lang="en-US" sz="4000" dirty="0">
                <a:latin typeface="Arial" panose="020B0604020202020204" pitchFamily="34" charset="0"/>
                <a:cs typeface="Arial" panose="020B0604020202020204" pitchFamily="34" charset="0"/>
              </a:rPr>
              <a:t> (H2.3</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5800" y="2057325"/>
            <a:ext cx="5327038" cy="7922262"/>
          </a:xfrm>
          <a:prstGeom prst="rect">
            <a:avLst/>
          </a:prstGeom>
        </p:spPr>
      </p:pic>
      <p:sp>
        <p:nvSpPr>
          <p:cNvPr id="16" name="Rectangle 15"/>
          <p:cNvSpPr/>
          <p:nvPr/>
        </p:nvSpPr>
        <p:spPr>
          <a:xfrm>
            <a:off x="2395218" y="6036236"/>
            <a:ext cx="8425181" cy="286232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000" dirty="0" err="1" smtClean="0">
                <a:solidFill>
                  <a:srgbClr val="0070C0"/>
                </a:solidFill>
                <a:latin typeface="Arial" panose="020B0604020202020204" pitchFamily="34" charset="0"/>
                <a:cs typeface="Arial" panose="020B0604020202020204" pitchFamily="34" charset="0"/>
              </a:rPr>
              <a:t>Mặt</a:t>
            </a:r>
            <a:r>
              <a:rPr lang="en-US" sz="4000" dirty="0" smtClean="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phẳng</a:t>
            </a:r>
            <a:r>
              <a:rPr lang="en-US" sz="4000" dirty="0" smtClean="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hình</a:t>
            </a:r>
            <a:r>
              <a:rPr lang="en-US" sz="4000" dirty="0" smtClean="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chiếu</a:t>
            </a:r>
            <a:r>
              <a:rPr lang="en-US" sz="4000" dirty="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đứng</a:t>
            </a:r>
            <a:r>
              <a:rPr lang="en-US" sz="4000" dirty="0" smtClean="0">
                <a:solidFill>
                  <a:srgbClr val="0070C0"/>
                </a:solidFill>
                <a:latin typeface="Arial" panose="020B0604020202020204" pitchFamily="34" charset="0"/>
                <a:cs typeface="Arial" panose="020B0604020202020204" pitchFamily="34" charset="0"/>
              </a:rPr>
              <a:t> (P1)</a:t>
            </a:r>
            <a:endParaRPr lang="en-US" sz="4000" dirty="0">
              <a:solidFill>
                <a:srgbClr val="0070C0"/>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en-US" sz="4000" dirty="0" err="1" smtClean="0">
                <a:solidFill>
                  <a:srgbClr val="0070C0"/>
                </a:solidFill>
                <a:latin typeface="Arial" panose="020B0604020202020204" pitchFamily="34" charset="0"/>
                <a:cs typeface="Arial" panose="020B0604020202020204" pitchFamily="34" charset="0"/>
              </a:rPr>
              <a:t>Mặt</a:t>
            </a:r>
            <a:r>
              <a:rPr lang="en-US" sz="4000" dirty="0" smtClean="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phẳng</a:t>
            </a:r>
            <a:r>
              <a:rPr lang="en-US" sz="4000" dirty="0" smtClean="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hình</a:t>
            </a:r>
            <a:r>
              <a:rPr lang="en-US" sz="4000" dirty="0" smtClean="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chiếu</a:t>
            </a:r>
            <a:r>
              <a:rPr lang="en-US" sz="4000" dirty="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bằng</a:t>
            </a:r>
            <a:r>
              <a:rPr lang="en-US" sz="4000" dirty="0" smtClean="0">
                <a:solidFill>
                  <a:srgbClr val="0070C0"/>
                </a:solidFill>
                <a:latin typeface="Arial" panose="020B0604020202020204" pitchFamily="34" charset="0"/>
                <a:cs typeface="Arial" panose="020B0604020202020204" pitchFamily="34" charset="0"/>
              </a:rPr>
              <a:t> (P2)</a:t>
            </a:r>
            <a:endParaRPr lang="en-US" sz="4000" dirty="0">
              <a:solidFill>
                <a:srgbClr val="0070C0"/>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en-US" sz="4000" dirty="0" err="1" smtClean="0">
                <a:solidFill>
                  <a:srgbClr val="0070C0"/>
                </a:solidFill>
                <a:latin typeface="Arial" panose="020B0604020202020204" pitchFamily="34" charset="0"/>
                <a:cs typeface="Arial" panose="020B0604020202020204" pitchFamily="34" charset="0"/>
              </a:rPr>
              <a:t>Mặt</a:t>
            </a:r>
            <a:r>
              <a:rPr lang="en-US" sz="4000" dirty="0" smtClean="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phẳng</a:t>
            </a:r>
            <a:r>
              <a:rPr lang="en-US" sz="4000" dirty="0" smtClean="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hình</a:t>
            </a:r>
            <a:r>
              <a:rPr lang="en-US" sz="4000" dirty="0" smtClean="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chiếu</a:t>
            </a:r>
            <a:r>
              <a:rPr lang="en-US" sz="4000" dirty="0">
                <a:solidFill>
                  <a:srgbClr val="0070C0"/>
                </a:solidFill>
                <a:latin typeface="Arial" panose="020B0604020202020204" pitchFamily="34" charset="0"/>
                <a:cs typeface="Arial" panose="020B0604020202020204" pitchFamily="34" charset="0"/>
              </a:rPr>
              <a:t> </a:t>
            </a:r>
            <a:r>
              <a:rPr lang="en-US" sz="4000" dirty="0" err="1" smtClean="0">
                <a:solidFill>
                  <a:srgbClr val="0070C0"/>
                </a:solidFill>
                <a:latin typeface="Arial" panose="020B0604020202020204" pitchFamily="34" charset="0"/>
                <a:cs typeface="Arial" panose="020B0604020202020204" pitchFamily="34" charset="0"/>
              </a:rPr>
              <a:t>cạnh</a:t>
            </a:r>
            <a:r>
              <a:rPr lang="en-US" sz="4000" dirty="0" smtClean="0">
                <a:solidFill>
                  <a:srgbClr val="0070C0"/>
                </a:solidFill>
                <a:latin typeface="Arial" panose="020B0604020202020204" pitchFamily="34" charset="0"/>
                <a:cs typeface="Arial" panose="020B0604020202020204" pitchFamily="34" charset="0"/>
              </a:rPr>
              <a:t> (P3)</a:t>
            </a:r>
            <a:endParaRPr lang="en-US" sz="4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89069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fade">
                                      <p:cBhvr>
                                        <p:cTn id="26" dur="500"/>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animEffect transition="in" filter="fade">
                                      <p:cBhvr>
                                        <p:cTn id="31" dur="500"/>
                                        <p:tgtEl>
                                          <p:spTgt spid="1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xEl>
                                              <p:pRg st="2" end="2"/>
                                            </p:txEl>
                                          </p:spTgt>
                                        </p:tgtEl>
                                        <p:attrNameLst>
                                          <p:attrName>style.visibility</p:attrName>
                                        </p:attrNameLst>
                                      </p:cBhvr>
                                      <p:to>
                                        <p:strVal val="visible"/>
                                      </p:to>
                                    </p:set>
                                    <p:animEffect transition="in" filter="fade">
                                      <p:cBhvr>
                                        <p:cTn id="36"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1294</TotalTime>
  <Words>2752</Words>
  <PresentationFormat>Custom</PresentationFormat>
  <Paragraphs>333</Paragraphs>
  <Slides>52</Slides>
  <Notes>7</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52</vt:i4>
      </vt:variant>
    </vt:vector>
  </HeadingPairs>
  <TitlesOfParts>
    <vt:vector size="60" baseType="lpstr">
      <vt:lpstr>Times New Roman</vt:lpstr>
      <vt:lpstr>.VnBlack</vt:lpstr>
      <vt:lpstr>Wingdings</vt:lpstr>
      <vt:lpstr>Arial</vt:lpstr>
      <vt:lpstr>Calibri Light</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2023-06-24T13:13:49Z</dcterms:modified>
  <dc:identifier>DAFaEc9ybTs</dc:identifier>
</cp:coreProperties>
</file>