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608" r:id="rId2"/>
    <p:sldId id="595" r:id="rId3"/>
    <p:sldId id="551" r:id="rId4"/>
    <p:sldId id="442" r:id="rId5"/>
    <p:sldId id="553" r:id="rId6"/>
    <p:sldId id="559" r:id="rId7"/>
    <p:sldId id="596" r:id="rId8"/>
    <p:sldId id="555" r:id="rId9"/>
    <p:sldId id="561" r:id="rId10"/>
    <p:sldId id="563" r:id="rId11"/>
    <p:sldId id="598" r:id="rId12"/>
    <p:sldId id="556" r:id="rId13"/>
    <p:sldId id="612" r:id="rId14"/>
    <p:sldId id="597" r:id="rId15"/>
    <p:sldId id="600" r:id="rId16"/>
    <p:sldId id="602" r:id="rId17"/>
    <p:sldId id="603" r:id="rId18"/>
    <p:sldId id="601" r:id="rId19"/>
    <p:sldId id="564" r:id="rId20"/>
    <p:sldId id="565" r:id="rId21"/>
    <p:sldId id="604" r:id="rId22"/>
    <p:sldId id="605" r:id="rId23"/>
    <p:sldId id="606" r:id="rId24"/>
    <p:sldId id="607" r:id="rId25"/>
    <p:sldId id="576" r:id="rId26"/>
    <p:sldId id="609" r:id="rId27"/>
    <p:sldId id="613" r:id="rId28"/>
    <p:sldId id="614" r:id="rId29"/>
    <p:sldId id="615" r:id="rId30"/>
    <p:sldId id="616" r:id="rId31"/>
    <p:sldId id="617" r:id="rId32"/>
    <p:sldId id="618" r:id="rId33"/>
    <p:sldId id="619" r:id="rId34"/>
    <p:sldId id="620" r:id="rId35"/>
    <p:sldId id="621" r:id="rId36"/>
    <p:sldId id="622" r:id="rId37"/>
    <p:sldId id="474" r:id="rId38"/>
    <p:sldId id="610" r:id="rId39"/>
    <p:sldId id="611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D47B5E"/>
    <a:srgbClr val="F19E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55" d="100"/>
          <a:sy n="55" d="100"/>
        </p:scale>
        <p:origin x="691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719EC-B62A-4678-B8BA-C1AE3C5E4719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D961D-546B-4B47-B190-CEE8F668F9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751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5" name="Google Shape;2455;gab2bdc301d_1_5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6" name="Google Shape;2456;gab2bdc301d_1_5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gab3f62131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3" name="Google Shape;3313;gab3f621317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gab3f62131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3" name="Google Shape;3313;gab3f621317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gab3f62131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3" name="Google Shape;3313;gab3f621317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gab3f62131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3" name="Google Shape;3313;gab3f621317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gab3f62131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3" name="Google Shape;3313;gab3f621317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gab3f62131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3" name="Google Shape;3313;gab3f621317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gab3f62131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3" name="Google Shape;3313;gab3f621317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gab3f62131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3" name="Google Shape;3313;gab3f621317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gab3f62131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3" name="Google Shape;3313;gab3f621317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gab3f62131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3" name="Google Shape;3313;gab3f621317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40F79-8167-41FA-A839-3F8DF69D5A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3ADCD5-9C2E-40B8-98E3-031B358601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8F450-D323-4563-A436-729BB6B84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D0015-CD8B-4561-AE1D-1C1DA8E6C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B5AC17-12D0-4CD1-A233-CE5DB4296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02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2E6AC-5FFB-4089-9B52-01ED36325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DA4FF-A83F-4EAB-90E3-A612734CD5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3FC80-C2C0-45D3-85F3-2447EFF28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83552-6592-45B8-9D06-DCFC9E162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EFC5E-E7A7-4E49-93AC-6AE1BB935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06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941531-1146-4A14-88D7-90B85B1C8E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F13AE7-ED98-4400-A506-A182750240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C4F03-B067-4F90-A7AF-2682AB0F0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72756-F47F-46D2-91D2-8B37688FD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A9294-A0BF-4CE5-BD73-0E435A5D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81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bg>
      <p:bgPr>
        <a:solidFill>
          <a:schemeClr val="lt1"/>
        </a:solidFill>
        <a:effectLst/>
      </p:bgPr>
    </p:bg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671;p24"/>
          <p:cNvGrpSpPr/>
          <p:nvPr/>
        </p:nvGrpSpPr>
        <p:grpSpPr>
          <a:xfrm>
            <a:off x="-16312" y="5778056"/>
            <a:ext cx="13323599" cy="1384744"/>
            <a:chOff x="-12235" y="4333542"/>
            <a:chExt cx="9992699" cy="1038558"/>
          </a:xfrm>
        </p:grpSpPr>
        <p:grpSp>
          <p:nvGrpSpPr>
            <p:cNvPr id="3" name="Google Shape;672;p24"/>
            <p:cNvGrpSpPr/>
            <p:nvPr/>
          </p:nvGrpSpPr>
          <p:grpSpPr>
            <a:xfrm flipH="1">
              <a:off x="7070039" y="4487995"/>
              <a:ext cx="1799878" cy="457706"/>
              <a:chOff x="4939527" y="4919710"/>
              <a:chExt cx="3620029" cy="920566"/>
            </a:xfrm>
          </p:grpSpPr>
          <p:grpSp>
            <p:nvGrpSpPr>
              <p:cNvPr id="4" name="Google Shape;673;p24"/>
              <p:cNvGrpSpPr/>
              <p:nvPr/>
            </p:nvGrpSpPr>
            <p:grpSpPr>
              <a:xfrm>
                <a:off x="4939527" y="5053655"/>
                <a:ext cx="3620029" cy="786616"/>
                <a:chOff x="1855275" y="1578600"/>
                <a:chExt cx="154800" cy="33650"/>
              </a:xfrm>
            </p:grpSpPr>
            <p:sp>
              <p:nvSpPr>
                <p:cNvPr id="674" name="Google Shape;674;p24"/>
                <p:cNvSpPr/>
                <p:nvPr/>
              </p:nvSpPr>
              <p:spPr>
                <a:xfrm>
                  <a:off x="1971950" y="1592950"/>
                  <a:ext cx="38125" cy="1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5" h="772" extrusionOk="0">
                      <a:moveTo>
                        <a:pt x="763" y="1"/>
                      </a:moveTo>
                      <a:cubicBezTo>
                        <a:pt x="382" y="1"/>
                        <a:pt x="1" y="254"/>
                        <a:pt x="1" y="760"/>
                      </a:cubicBezTo>
                      <a:lnTo>
                        <a:pt x="1" y="772"/>
                      </a:lnTo>
                      <a:lnTo>
                        <a:pt x="1525" y="772"/>
                      </a:lnTo>
                      <a:lnTo>
                        <a:pt x="1525" y="760"/>
                      </a:lnTo>
                      <a:cubicBezTo>
                        <a:pt x="1525" y="254"/>
                        <a:pt x="1144" y="1"/>
                        <a:pt x="76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24"/>
                <p:cNvSpPr/>
                <p:nvPr/>
              </p:nvSpPr>
              <p:spPr>
                <a:xfrm>
                  <a:off x="1870150" y="1597350"/>
                  <a:ext cx="130100" cy="1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4" h="596" extrusionOk="0">
                      <a:moveTo>
                        <a:pt x="1" y="1"/>
                      </a:moveTo>
                      <a:lnTo>
                        <a:pt x="1" y="596"/>
                      </a:lnTo>
                      <a:lnTo>
                        <a:pt x="5204" y="596"/>
                      </a:lnTo>
                      <a:lnTo>
                        <a:pt x="520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676;p24"/>
                <p:cNvSpPr/>
                <p:nvPr/>
              </p:nvSpPr>
              <p:spPr>
                <a:xfrm>
                  <a:off x="1939525" y="1582475"/>
                  <a:ext cx="39600" cy="2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4" h="1191" extrusionOk="0">
                      <a:moveTo>
                        <a:pt x="798" y="0"/>
                      </a:moveTo>
                      <a:cubicBezTo>
                        <a:pt x="357" y="0"/>
                        <a:pt x="0" y="357"/>
                        <a:pt x="24" y="810"/>
                      </a:cubicBezTo>
                      <a:cubicBezTo>
                        <a:pt x="24" y="941"/>
                        <a:pt x="60" y="1072"/>
                        <a:pt x="131" y="1191"/>
                      </a:cubicBezTo>
                      <a:lnTo>
                        <a:pt x="1465" y="1191"/>
                      </a:lnTo>
                      <a:cubicBezTo>
                        <a:pt x="1536" y="1072"/>
                        <a:pt x="1572" y="941"/>
                        <a:pt x="1572" y="810"/>
                      </a:cubicBezTo>
                      <a:cubicBezTo>
                        <a:pt x="1584" y="357"/>
                        <a:pt x="1238" y="0"/>
                        <a:pt x="79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" name="Google Shape;677;p24"/>
                <p:cNvSpPr/>
                <p:nvPr/>
              </p:nvSpPr>
              <p:spPr>
                <a:xfrm>
                  <a:off x="1855275" y="1578600"/>
                  <a:ext cx="55100" cy="3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4" h="1346" extrusionOk="0">
                      <a:moveTo>
                        <a:pt x="1096" y="0"/>
                      </a:moveTo>
                      <a:cubicBezTo>
                        <a:pt x="405" y="0"/>
                        <a:pt x="1" y="774"/>
                        <a:pt x="382" y="1346"/>
                      </a:cubicBezTo>
                      <a:lnTo>
                        <a:pt x="1822" y="1346"/>
                      </a:lnTo>
                      <a:cubicBezTo>
                        <a:pt x="2203" y="774"/>
                        <a:pt x="1787" y="0"/>
                        <a:pt x="109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78" name="Google Shape;678;p24"/>
              <p:cNvSpPr/>
              <p:nvPr/>
            </p:nvSpPr>
            <p:spPr>
              <a:xfrm>
                <a:off x="5674675" y="4919710"/>
                <a:ext cx="1507927" cy="920566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1346" extrusionOk="0">
                    <a:moveTo>
                      <a:pt x="1096" y="0"/>
                    </a:moveTo>
                    <a:cubicBezTo>
                      <a:pt x="405" y="0"/>
                      <a:pt x="1" y="774"/>
                      <a:pt x="382" y="1346"/>
                    </a:cubicBezTo>
                    <a:lnTo>
                      <a:pt x="1822" y="1346"/>
                    </a:lnTo>
                    <a:cubicBezTo>
                      <a:pt x="2203" y="774"/>
                      <a:pt x="1787" y="0"/>
                      <a:pt x="10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679;p24"/>
            <p:cNvGrpSpPr/>
            <p:nvPr/>
          </p:nvGrpSpPr>
          <p:grpSpPr>
            <a:xfrm>
              <a:off x="6237967" y="4333542"/>
              <a:ext cx="3742498" cy="877034"/>
              <a:chOff x="3836925" y="3884274"/>
              <a:chExt cx="6143299" cy="1439649"/>
            </a:xfrm>
          </p:grpSpPr>
          <p:sp>
            <p:nvSpPr>
              <p:cNvPr id="680" name="Google Shape;680;p24"/>
              <p:cNvSpPr/>
              <p:nvPr/>
            </p:nvSpPr>
            <p:spPr>
              <a:xfrm>
                <a:off x="7153900" y="3884274"/>
                <a:ext cx="2826324" cy="1439649"/>
              </a:xfrm>
              <a:custGeom>
                <a:avLst/>
                <a:gdLst/>
                <a:ahLst/>
                <a:cxnLst/>
                <a:rect l="l" t="t" r="r" b="b"/>
                <a:pathLst>
                  <a:path w="195323" h="109085" extrusionOk="0">
                    <a:moveTo>
                      <a:pt x="101442" y="21479"/>
                    </a:moveTo>
                    <a:lnTo>
                      <a:pt x="104180" y="25122"/>
                    </a:lnTo>
                    <a:cubicBezTo>
                      <a:pt x="104180" y="25122"/>
                      <a:pt x="106180" y="23717"/>
                      <a:pt x="109467" y="23622"/>
                    </a:cubicBezTo>
                    <a:cubicBezTo>
                      <a:pt x="112741" y="23515"/>
                      <a:pt x="117849" y="28349"/>
                      <a:pt x="117849" y="28349"/>
                    </a:cubicBezTo>
                    <a:cubicBezTo>
                      <a:pt x="117849" y="28349"/>
                      <a:pt x="122956" y="25694"/>
                      <a:pt x="123504" y="23622"/>
                    </a:cubicBezTo>
                    <a:cubicBezTo>
                      <a:pt x="124052" y="21538"/>
                      <a:pt x="124957" y="21181"/>
                      <a:pt x="125873" y="18490"/>
                    </a:cubicBezTo>
                    <a:cubicBezTo>
                      <a:pt x="126778" y="15812"/>
                      <a:pt x="129695" y="15085"/>
                      <a:pt x="130981" y="13657"/>
                    </a:cubicBezTo>
                    <a:cubicBezTo>
                      <a:pt x="132255" y="12216"/>
                      <a:pt x="135720" y="12216"/>
                      <a:pt x="136268" y="13657"/>
                    </a:cubicBezTo>
                    <a:cubicBezTo>
                      <a:pt x="136803" y="15085"/>
                      <a:pt x="140280" y="17955"/>
                      <a:pt x="141006" y="20467"/>
                    </a:cubicBezTo>
                    <a:cubicBezTo>
                      <a:pt x="141721" y="22979"/>
                      <a:pt x="141554" y="25122"/>
                      <a:pt x="144650" y="27634"/>
                    </a:cubicBezTo>
                    <a:cubicBezTo>
                      <a:pt x="147745" y="30147"/>
                      <a:pt x="149745" y="35338"/>
                      <a:pt x="151210" y="37302"/>
                    </a:cubicBezTo>
                    <a:cubicBezTo>
                      <a:pt x="152662" y="39279"/>
                      <a:pt x="153758" y="42684"/>
                      <a:pt x="154484" y="46446"/>
                    </a:cubicBezTo>
                    <a:cubicBezTo>
                      <a:pt x="155210" y="50209"/>
                      <a:pt x="195323" y="68473"/>
                      <a:pt x="195323" y="68473"/>
                    </a:cubicBezTo>
                    <a:lnTo>
                      <a:pt x="195323" y="109085"/>
                    </a:lnTo>
                    <a:lnTo>
                      <a:pt x="0" y="109085"/>
                    </a:lnTo>
                    <a:lnTo>
                      <a:pt x="0" y="65044"/>
                    </a:lnTo>
                    <a:cubicBezTo>
                      <a:pt x="0" y="65044"/>
                      <a:pt x="9156" y="63020"/>
                      <a:pt x="11823" y="59091"/>
                    </a:cubicBezTo>
                    <a:cubicBezTo>
                      <a:pt x="14490" y="55150"/>
                      <a:pt x="14288" y="53542"/>
                      <a:pt x="15931" y="53638"/>
                    </a:cubicBezTo>
                    <a:cubicBezTo>
                      <a:pt x="17562" y="53745"/>
                      <a:pt x="18181" y="52328"/>
                      <a:pt x="19312" y="50221"/>
                    </a:cubicBezTo>
                    <a:cubicBezTo>
                      <a:pt x="20444" y="48101"/>
                      <a:pt x="21158" y="45077"/>
                      <a:pt x="22182" y="45375"/>
                    </a:cubicBezTo>
                    <a:cubicBezTo>
                      <a:pt x="23206" y="45684"/>
                      <a:pt x="23313" y="46387"/>
                      <a:pt x="25051" y="44267"/>
                    </a:cubicBezTo>
                    <a:cubicBezTo>
                      <a:pt x="26790" y="42148"/>
                      <a:pt x="30278" y="41041"/>
                      <a:pt x="31207" y="38922"/>
                    </a:cubicBezTo>
                    <a:cubicBezTo>
                      <a:pt x="32124" y="36814"/>
                      <a:pt x="34481" y="29956"/>
                      <a:pt x="35814" y="28849"/>
                    </a:cubicBezTo>
                    <a:cubicBezTo>
                      <a:pt x="37160" y="27730"/>
                      <a:pt x="38481" y="26527"/>
                      <a:pt x="38993" y="25110"/>
                    </a:cubicBezTo>
                    <a:cubicBezTo>
                      <a:pt x="39505" y="23705"/>
                      <a:pt x="41053" y="24539"/>
                      <a:pt x="41768" y="23622"/>
                    </a:cubicBezTo>
                    <a:cubicBezTo>
                      <a:pt x="42482" y="22693"/>
                      <a:pt x="43613" y="14323"/>
                      <a:pt x="44327" y="12609"/>
                    </a:cubicBezTo>
                    <a:cubicBezTo>
                      <a:pt x="45054" y="10882"/>
                      <a:pt x="46078" y="10692"/>
                      <a:pt x="46685" y="10894"/>
                    </a:cubicBezTo>
                    <a:cubicBezTo>
                      <a:pt x="47304" y="11097"/>
                      <a:pt x="48328" y="9275"/>
                      <a:pt x="49661" y="8573"/>
                    </a:cubicBezTo>
                    <a:cubicBezTo>
                      <a:pt x="51007" y="7870"/>
                      <a:pt x="52233" y="7465"/>
                      <a:pt x="53352" y="7763"/>
                    </a:cubicBezTo>
                    <a:cubicBezTo>
                      <a:pt x="54483" y="8073"/>
                      <a:pt x="53972" y="11894"/>
                      <a:pt x="54281" y="12406"/>
                    </a:cubicBezTo>
                    <a:cubicBezTo>
                      <a:pt x="54591" y="12906"/>
                      <a:pt x="56127" y="11394"/>
                      <a:pt x="56436" y="10085"/>
                    </a:cubicBezTo>
                    <a:cubicBezTo>
                      <a:pt x="56746" y="8775"/>
                      <a:pt x="62996" y="5953"/>
                      <a:pt x="63913" y="4941"/>
                    </a:cubicBezTo>
                    <a:cubicBezTo>
                      <a:pt x="64842" y="3941"/>
                      <a:pt x="63711" y="2417"/>
                      <a:pt x="65044" y="1215"/>
                    </a:cubicBezTo>
                    <a:cubicBezTo>
                      <a:pt x="66378" y="0"/>
                      <a:pt x="68426" y="203"/>
                      <a:pt x="70378" y="1215"/>
                    </a:cubicBezTo>
                    <a:cubicBezTo>
                      <a:pt x="72331" y="2215"/>
                      <a:pt x="72331" y="3227"/>
                      <a:pt x="73450" y="3334"/>
                    </a:cubicBezTo>
                    <a:cubicBezTo>
                      <a:pt x="74581" y="3429"/>
                      <a:pt x="74581" y="4536"/>
                      <a:pt x="76224" y="4739"/>
                    </a:cubicBezTo>
                    <a:cubicBezTo>
                      <a:pt x="77867" y="4941"/>
                      <a:pt x="79094" y="4941"/>
                      <a:pt x="79403" y="6453"/>
                    </a:cubicBezTo>
                    <a:cubicBezTo>
                      <a:pt x="79713" y="7965"/>
                      <a:pt x="80630" y="5953"/>
                      <a:pt x="82166" y="6953"/>
                    </a:cubicBezTo>
                    <a:cubicBezTo>
                      <a:pt x="83701" y="7965"/>
                      <a:pt x="85856" y="8168"/>
                      <a:pt x="86368" y="9585"/>
                    </a:cubicBezTo>
                    <a:cubicBezTo>
                      <a:pt x="86892" y="10990"/>
                      <a:pt x="86880" y="12609"/>
                      <a:pt x="88321" y="12502"/>
                    </a:cubicBezTo>
                    <a:cubicBezTo>
                      <a:pt x="89762" y="12406"/>
                      <a:pt x="90059" y="13109"/>
                      <a:pt x="90988" y="13811"/>
                    </a:cubicBezTo>
                    <a:cubicBezTo>
                      <a:pt x="91905" y="14526"/>
                      <a:pt x="93453" y="13740"/>
                      <a:pt x="93750" y="14585"/>
                    </a:cubicBezTo>
                    <a:cubicBezTo>
                      <a:pt x="94060" y="15431"/>
                      <a:pt x="96012" y="15621"/>
                      <a:pt x="96215" y="16335"/>
                    </a:cubicBezTo>
                    <a:cubicBezTo>
                      <a:pt x="96417" y="17050"/>
                      <a:pt x="97144" y="18550"/>
                      <a:pt x="98679" y="18348"/>
                    </a:cubicBezTo>
                    <a:cubicBezTo>
                      <a:pt x="100215" y="18157"/>
                      <a:pt x="100835" y="18252"/>
                      <a:pt x="101144" y="19860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4"/>
              <p:cNvSpPr/>
              <p:nvPr/>
            </p:nvSpPr>
            <p:spPr>
              <a:xfrm>
                <a:off x="3836925" y="4516304"/>
                <a:ext cx="4040698" cy="794061"/>
              </a:xfrm>
              <a:custGeom>
                <a:avLst/>
                <a:gdLst/>
                <a:ahLst/>
                <a:cxnLst/>
                <a:rect l="l" t="t" r="r" b="b"/>
                <a:pathLst>
                  <a:path w="116087" h="19278" extrusionOk="0">
                    <a:moveTo>
                      <a:pt x="116086" y="1"/>
                    </a:moveTo>
                    <a:cubicBezTo>
                      <a:pt x="116086" y="1"/>
                      <a:pt x="87666" y="11097"/>
                      <a:pt x="51924" y="7097"/>
                    </a:cubicBezTo>
                    <a:cubicBezTo>
                      <a:pt x="25777" y="4180"/>
                      <a:pt x="0" y="19277"/>
                      <a:pt x="0" y="19277"/>
                    </a:cubicBezTo>
                    <a:lnTo>
                      <a:pt x="116086" y="1927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82" name="Google Shape;682;p24"/>
            <p:cNvSpPr/>
            <p:nvPr/>
          </p:nvSpPr>
          <p:spPr>
            <a:xfrm>
              <a:off x="-12235" y="4707925"/>
              <a:ext cx="7121552" cy="664175"/>
            </a:xfrm>
            <a:custGeom>
              <a:avLst/>
              <a:gdLst/>
              <a:ahLst/>
              <a:cxnLst/>
              <a:rect l="l" t="t" r="r" b="b"/>
              <a:pathLst>
                <a:path w="151805" h="19278" extrusionOk="0">
                  <a:moveTo>
                    <a:pt x="0" y="1"/>
                  </a:moveTo>
                  <a:cubicBezTo>
                    <a:pt x="0" y="1"/>
                    <a:pt x="34992" y="6109"/>
                    <a:pt x="64449" y="7097"/>
                  </a:cubicBezTo>
                  <a:cubicBezTo>
                    <a:pt x="98822" y="8264"/>
                    <a:pt x="151805" y="19277"/>
                    <a:pt x="151805" y="19277"/>
                  </a:cubicBezTo>
                  <a:lnTo>
                    <a:pt x="0" y="1927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3" name="Google Shape;683;p24"/>
          <p:cNvSpPr txBox="1">
            <a:spLocks noGrp="1"/>
          </p:cNvSpPr>
          <p:nvPr>
            <p:ph type="title"/>
          </p:nvPr>
        </p:nvSpPr>
        <p:spPr>
          <a:xfrm>
            <a:off x="1384700" y="553804"/>
            <a:ext cx="9422400" cy="763600"/>
          </a:xfrm>
          <a:prstGeom prst="rect">
            <a:avLst/>
          </a:prstGeom>
        </p:spPr>
        <p:txBody>
          <a:bodyPr spcFirstLastPara="1" wrap="square" lIns="121879" tIns="121879" rIns="121879" bIns="121879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9377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? 1">
  <p:cSld name="Title and text ? 1">
    <p:bg>
      <p:bgPr>
        <a:solidFill>
          <a:schemeClr val="lt1"/>
        </a:solidFill>
        <a:effectLst/>
      </p:bgPr>
    </p:bg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30;p32"/>
          <p:cNvGrpSpPr/>
          <p:nvPr/>
        </p:nvGrpSpPr>
        <p:grpSpPr>
          <a:xfrm>
            <a:off x="-429583" y="185559"/>
            <a:ext cx="13810350" cy="6672479"/>
            <a:chOff x="-322188" y="139168"/>
            <a:chExt cx="10357763" cy="5004359"/>
          </a:xfrm>
        </p:grpSpPr>
        <p:grpSp>
          <p:nvGrpSpPr>
            <p:cNvPr id="3" name="Google Shape;931;p32"/>
            <p:cNvGrpSpPr/>
            <p:nvPr/>
          </p:nvGrpSpPr>
          <p:grpSpPr>
            <a:xfrm>
              <a:off x="7804562" y="907043"/>
              <a:ext cx="1252688" cy="584872"/>
              <a:chOff x="1855275" y="1547350"/>
              <a:chExt cx="154800" cy="64900"/>
            </a:xfrm>
          </p:grpSpPr>
          <p:sp>
            <p:nvSpPr>
              <p:cNvPr id="932" name="Google Shape;932;p32"/>
              <p:cNvSpPr/>
              <p:nvPr/>
            </p:nvSpPr>
            <p:spPr>
              <a:xfrm>
                <a:off x="1888925" y="1547350"/>
                <a:ext cx="61625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465" extrusionOk="0">
                    <a:moveTo>
                      <a:pt x="1226" y="0"/>
                    </a:moveTo>
                    <a:cubicBezTo>
                      <a:pt x="548" y="0"/>
                      <a:pt x="0" y="548"/>
                      <a:pt x="0" y="1239"/>
                    </a:cubicBezTo>
                    <a:cubicBezTo>
                      <a:pt x="0" y="1917"/>
                      <a:pt x="548" y="2465"/>
                      <a:pt x="1226" y="2465"/>
                    </a:cubicBezTo>
                    <a:cubicBezTo>
                      <a:pt x="1917" y="2465"/>
                      <a:pt x="2465" y="1917"/>
                      <a:pt x="2465" y="1239"/>
                    </a:cubicBezTo>
                    <a:cubicBezTo>
                      <a:pt x="2465" y="548"/>
                      <a:pt x="1917" y="0"/>
                      <a:pt x="1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32"/>
              <p:cNvSpPr/>
              <p:nvPr/>
            </p:nvSpPr>
            <p:spPr>
              <a:xfrm>
                <a:off x="1971950" y="1592950"/>
                <a:ext cx="38125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772" extrusionOk="0">
                    <a:moveTo>
                      <a:pt x="763" y="1"/>
                    </a:moveTo>
                    <a:cubicBezTo>
                      <a:pt x="382" y="1"/>
                      <a:pt x="1" y="254"/>
                      <a:pt x="1" y="760"/>
                    </a:cubicBezTo>
                    <a:lnTo>
                      <a:pt x="1" y="772"/>
                    </a:lnTo>
                    <a:lnTo>
                      <a:pt x="1525" y="772"/>
                    </a:lnTo>
                    <a:lnTo>
                      <a:pt x="1525" y="760"/>
                    </a:lnTo>
                    <a:cubicBezTo>
                      <a:pt x="1525" y="254"/>
                      <a:pt x="1144" y="1"/>
                      <a:pt x="7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32"/>
              <p:cNvSpPr/>
              <p:nvPr/>
            </p:nvSpPr>
            <p:spPr>
              <a:xfrm>
                <a:off x="1870150" y="1597350"/>
                <a:ext cx="130100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5204" h="596" extrusionOk="0">
                    <a:moveTo>
                      <a:pt x="1" y="1"/>
                    </a:moveTo>
                    <a:lnTo>
                      <a:pt x="1" y="596"/>
                    </a:lnTo>
                    <a:lnTo>
                      <a:pt x="5204" y="596"/>
                    </a:lnTo>
                    <a:lnTo>
                      <a:pt x="520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32"/>
              <p:cNvSpPr/>
              <p:nvPr/>
            </p:nvSpPr>
            <p:spPr>
              <a:xfrm>
                <a:off x="1939525" y="1582475"/>
                <a:ext cx="39600" cy="29775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191" extrusionOk="0">
                    <a:moveTo>
                      <a:pt x="798" y="0"/>
                    </a:moveTo>
                    <a:cubicBezTo>
                      <a:pt x="357" y="0"/>
                      <a:pt x="0" y="357"/>
                      <a:pt x="24" y="810"/>
                    </a:cubicBezTo>
                    <a:cubicBezTo>
                      <a:pt x="24" y="941"/>
                      <a:pt x="60" y="1072"/>
                      <a:pt x="131" y="1191"/>
                    </a:cubicBezTo>
                    <a:lnTo>
                      <a:pt x="1465" y="1191"/>
                    </a:lnTo>
                    <a:cubicBezTo>
                      <a:pt x="1536" y="1072"/>
                      <a:pt x="1572" y="941"/>
                      <a:pt x="1572" y="810"/>
                    </a:cubicBezTo>
                    <a:cubicBezTo>
                      <a:pt x="1584" y="357"/>
                      <a:pt x="1238" y="0"/>
                      <a:pt x="7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32"/>
              <p:cNvSpPr/>
              <p:nvPr/>
            </p:nvSpPr>
            <p:spPr>
              <a:xfrm>
                <a:off x="1855275" y="1578600"/>
                <a:ext cx="55100" cy="33650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1346" extrusionOk="0">
                    <a:moveTo>
                      <a:pt x="1096" y="0"/>
                    </a:moveTo>
                    <a:cubicBezTo>
                      <a:pt x="405" y="0"/>
                      <a:pt x="1" y="774"/>
                      <a:pt x="382" y="1346"/>
                    </a:cubicBezTo>
                    <a:lnTo>
                      <a:pt x="1822" y="1346"/>
                    </a:lnTo>
                    <a:cubicBezTo>
                      <a:pt x="2203" y="774"/>
                      <a:pt x="1787" y="0"/>
                      <a:pt x="10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937;p32"/>
            <p:cNvGrpSpPr/>
            <p:nvPr/>
          </p:nvGrpSpPr>
          <p:grpSpPr>
            <a:xfrm>
              <a:off x="7032652" y="354741"/>
              <a:ext cx="710300" cy="369320"/>
              <a:chOff x="1855275" y="1547350"/>
              <a:chExt cx="154800" cy="64900"/>
            </a:xfrm>
          </p:grpSpPr>
          <p:sp>
            <p:nvSpPr>
              <p:cNvPr id="938" name="Google Shape;938;p32"/>
              <p:cNvSpPr/>
              <p:nvPr/>
            </p:nvSpPr>
            <p:spPr>
              <a:xfrm>
                <a:off x="1888925" y="1547350"/>
                <a:ext cx="61625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465" extrusionOk="0">
                    <a:moveTo>
                      <a:pt x="1226" y="0"/>
                    </a:moveTo>
                    <a:cubicBezTo>
                      <a:pt x="548" y="0"/>
                      <a:pt x="0" y="548"/>
                      <a:pt x="0" y="1239"/>
                    </a:cubicBezTo>
                    <a:cubicBezTo>
                      <a:pt x="0" y="1917"/>
                      <a:pt x="548" y="2465"/>
                      <a:pt x="1226" y="2465"/>
                    </a:cubicBezTo>
                    <a:cubicBezTo>
                      <a:pt x="1917" y="2465"/>
                      <a:pt x="2465" y="1917"/>
                      <a:pt x="2465" y="1239"/>
                    </a:cubicBezTo>
                    <a:cubicBezTo>
                      <a:pt x="2465" y="548"/>
                      <a:pt x="1917" y="0"/>
                      <a:pt x="1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32"/>
              <p:cNvSpPr/>
              <p:nvPr/>
            </p:nvSpPr>
            <p:spPr>
              <a:xfrm>
                <a:off x="1971950" y="1592950"/>
                <a:ext cx="38125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772" extrusionOk="0">
                    <a:moveTo>
                      <a:pt x="763" y="1"/>
                    </a:moveTo>
                    <a:cubicBezTo>
                      <a:pt x="382" y="1"/>
                      <a:pt x="1" y="254"/>
                      <a:pt x="1" y="760"/>
                    </a:cubicBezTo>
                    <a:lnTo>
                      <a:pt x="1" y="772"/>
                    </a:lnTo>
                    <a:lnTo>
                      <a:pt x="1525" y="772"/>
                    </a:lnTo>
                    <a:lnTo>
                      <a:pt x="1525" y="760"/>
                    </a:lnTo>
                    <a:cubicBezTo>
                      <a:pt x="1525" y="254"/>
                      <a:pt x="1144" y="1"/>
                      <a:pt x="7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32"/>
              <p:cNvSpPr/>
              <p:nvPr/>
            </p:nvSpPr>
            <p:spPr>
              <a:xfrm>
                <a:off x="1870150" y="1597350"/>
                <a:ext cx="130100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5204" h="596" extrusionOk="0">
                    <a:moveTo>
                      <a:pt x="1" y="1"/>
                    </a:moveTo>
                    <a:lnTo>
                      <a:pt x="1" y="596"/>
                    </a:lnTo>
                    <a:lnTo>
                      <a:pt x="5204" y="596"/>
                    </a:lnTo>
                    <a:lnTo>
                      <a:pt x="520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32"/>
              <p:cNvSpPr/>
              <p:nvPr/>
            </p:nvSpPr>
            <p:spPr>
              <a:xfrm>
                <a:off x="1939525" y="1582475"/>
                <a:ext cx="39600" cy="29775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191" extrusionOk="0">
                    <a:moveTo>
                      <a:pt x="798" y="0"/>
                    </a:moveTo>
                    <a:cubicBezTo>
                      <a:pt x="357" y="0"/>
                      <a:pt x="0" y="357"/>
                      <a:pt x="24" y="810"/>
                    </a:cubicBezTo>
                    <a:cubicBezTo>
                      <a:pt x="24" y="941"/>
                      <a:pt x="60" y="1072"/>
                      <a:pt x="131" y="1191"/>
                    </a:cubicBezTo>
                    <a:lnTo>
                      <a:pt x="1465" y="1191"/>
                    </a:lnTo>
                    <a:cubicBezTo>
                      <a:pt x="1536" y="1072"/>
                      <a:pt x="1572" y="941"/>
                      <a:pt x="1572" y="810"/>
                    </a:cubicBezTo>
                    <a:cubicBezTo>
                      <a:pt x="1584" y="357"/>
                      <a:pt x="1238" y="0"/>
                      <a:pt x="7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32"/>
              <p:cNvSpPr/>
              <p:nvPr/>
            </p:nvSpPr>
            <p:spPr>
              <a:xfrm>
                <a:off x="1855275" y="1578600"/>
                <a:ext cx="55100" cy="33650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1346" extrusionOk="0">
                    <a:moveTo>
                      <a:pt x="1096" y="0"/>
                    </a:moveTo>
                    <a:cubicBezTo>
                      <a:pt x="405" y="0"/>
                      <a:pt x="1" y="774"/>
                      <a:pt x="382" y="1346"/>
                    </a:cubicBezTo>
                    <a:lnTo>
                      <a:pt x="1822" y="1346"/>
                    </a:lnTo>
                    <a:cubicBezTo>
                      <a:pt x="2203" y="774"/>
                      <a:pt x="1787" y="0"/>
                      <a:pt x="10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943;p32"/>
            <p:cNvGrpSpPr/>
            <p:nvPr/>
          </p:nvGrpSpPr>
          <p:grpSpPr>
            <a:xfrm>
              <a:off x="8782887" y="139168"/>
              <a:ext cx="1252688" cy="584872"/>
              <a:chOff x="1855275" y="1547350"/>
              <a:chExt cx="154800" cy="64900"/>
            </a:xfrm>
          </p:grpSpPr>
          <p:sp>
            <p:nvSpPr>
              <p:cNvPr id="944" name="Google Shape;944;p32"/>
              <p:cNvSpPr/>
              <p:nvPr/>
            </p:nvSpPr>
            <p:spPr>
              <a:xfrm>
                <a:off x="1888925" y="1547350"/>
                <a:ext cx="61625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465" extrusionOk="0">
                    <a:moveTo>
                      <a:pt x="1226" y="0"/>
                    </a:moveTo>
                    <a:cubicBezTo>
                      <a:pt x="548" y="0"/>
                      <a:pt x="0" y="548"/>
                      <a:pt x="0" y="1239"/>
                    </a:cubicBezTo>
                    <a:cubicBezTo>
                      <a:pt x="0" y="1917"/>
                      <a:pt x="548" y="2465"/>
                      <a:pt x="1226" y="2465"/>
                    </a:cubicBezTo>
                    <a:cubicBezTo>
                      <a:pt x="1917" y="2465"/>
                      <a:pt x="2465" y="1917"/>
                      <a:pt x="2465" y="1239"/>
                    </a:cubicBezTo>
                    <a:cubicBezTo>
                      <a:pt x="2465" y="548"/>
                      <a:pt x="1917" y="0"/>
                      <a:pt x="1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32"/>
              <p:cNvSpPr/>
              <p:nvPr/>
            </p:nvSpPr>
            <p:spPr>
              <a:xfrm>
                <a:off x="1971950" y="1592950"/>
                <a:ext cx="38125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772" extrusionOk="0">
                    <a:moveTo>
                      <a:pt x="763" y="1"/>
                    </a:moveTo>
                    <a:cubicBezTo>
                      <a:pt x="382" y="1"/>
                      <a:pt x="1" y="254"/>
                      <a:pt x="1" y="760"/>
                    </a:cubicBezTo>
                    <a:lnTo>
                      <a:pt x="1" y="772"/>
                    </a:lnTo>
                    <a:lnTo>
                      <a:pt x="1525" y="772"/>
                    </a:lnTo>
                    <a:lnTo>
                      <a:pt x="1525" y="760"/>
                    </a:lnTo>
                    <a:cubicBezTo>
                      <a:pt x="1525" y="254"/>
                      <a:pt x="1144" y="1"/>
                      <a:pt x="7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32"/>
              <p:cNvSpPr/>
              <p:nvPr/>
            </p:nvSpPr>
            <p:spPr>
              <a:xfrm>
                <a:off x="1870150" y="1597350"/>
                <a:ext cx="130100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5204" h="596" extrusionOk="0">
                    <a:moveTo>
                      <a:pt x="1" y="1"/>
                    </a:moveTo>
                    <a:lnTo>
                      <a:pt x="1" y="596"/>
                    </a:lnTo>
                    <a:lnTo>
                      <a:pt x="5204" y="596"/>
                    </a:lnTo>
                    <a:lnTo>
                      <a:pt x="520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32"/>
              <p:cNvSpPr/>
              <p:nvPr/>
            </p:nvSpPr>
            <p:spPr>
              <a:xfrm>
                <a:off x="1939525" y="1582475"/>
                <a:ext cx="39600" cy="29775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191" extrusionOk="0">
                    <a:moveTo>
                      <a:pt x="798" y="0"/>
                    </a:moveTo>
                    <a:cubicBezTo>
                      <a:pt x="357" y="0"/>
                      <a:pt x="0" y="357"/>
                      <a:pt x="24" y="810"/>
                    </a:cubicBezTo>
                    <a:cubicBezTo>
                      <a:pt x="24" y="941"/>
                      <a:pt x="60" y="1072"/>
                      <a:pt x="131" y="1191"/>
                    </a:cubicBezTo>
                    <a:lnTo>
                      <a:pt x="1465" y="1191"/>
                    </a:lnTo>
                    <a:cubicBezTo>
                      <a:pt x="1536" y="1072"/>
                      <a:pt x="1572" y="941"/>
                      <a:pt x="1572" y="810"/>
                    </a:cubicBezTo>
                    <a:cubicBezTo>
                      <a:pt x="1584" y="357"/>
                      <a:pt x="1238" y="0"/>
                      <a:pt x="7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32"/>
              <p:cNvSpPr/>
              <p:nvPr/>
            </p:nvSpPr>
            <p:spPr>
              <a:xfrm>
                <a:off x="1855275" y="1578600"/>
                <a:ext cx="55100" cy="33650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1346" extrusionOk="0">
                    <a:moveTo>
                      <a:pt x="1096" y="0"/>
                    </a:moveTo>
                    <a:cubicBezTo>
                      <a:pt x="405" y="0"/>
                      <a:pt x="1" y="774"/>
                      <a:pt x="382" y="1346"/>
                    </a:cubicBezTo>
                    <a:lnTo>
                      <a:pt x="1822" y="1346"/>
                    </a:lnTo>
                    <a:cubicBezTo>
                      <a:pt x="2203" y="774"/>
                      <a:pt x="1787" y="0"/>
                      <a:pt x="10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9" name="Google Shape;949;p32"/>
            <p:cNvSpPr/>
            <p:nvPr/>
          </p:nvSpPr>
          <p:spPr>
            <a:xfrm flipH="1">
              <a:off x="-86" y="4664025"/>
              <a:ext cx="4572086" cy="479492"/>
            </a:xfrm>
            <a:custGeom>
              <a:avLst/>
              <a:gdLst/>
              <a:ahLst/>
              <a:cxnLst/>
              <a:rect l="l" t="t" r="r" b="b"/>
              <a:pathLst>
                <a:path w="116087" h="19278" extrusionOk="0">
                  <a:moveTo>
                    <a:pt x="116086" y="1"/>
                  </a:moveTo>
                  <a:cubicBezTo>
                    <a:pt x="116086" y="1"/>
                    <a:pt x="87666" y="11097"/>
                    <a:pt x="51924" y="7097"/>
                  </a:cubicBezTo>
                  <a:cubicBezTo>
                    <a:pt x="25777" y="4180"/>
                    <a:pt x="0" y="19277"/>
                    <a:pt x="0" y="19277"/>
                  </a:cubicBezTo>
                  <a:lnTo>
                    <a:pt x="116086" y="1927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2"/>
            <p:cNvSpPr/>
            <p:nvPr/>
          </p:nvSpPr>
          <p:spPr>
            <a:xfrm>
              <a:off x="6492525" y="4570826"/>
              <a:ext cx="2651427" cy="572701"/>
            </a:xfrm>
            <a:custGeom>
              <a:avLst/>
              <a:gdLst/>
              <a:ahLst/>
              <a:cxnLst/>
              <a:rect l="l" t="t" r="r" b="b"/>
              <a:pathLst>
                <a:path w="116087" h="19278" extrusionOk="0">
                  <a:moveTo>
                    <a:pt x="116086" y="1"/>
                  </a:moveTo>
                  <a:cubicBezTo>
                    <a:pt x="116086" y="1"/>
                    <a:pt x="87666" y="11097"/>
                    <a:pt x="51924" y="7097"/>
                  </a:cubicBezTo>
                  <a:cubicBezTo>
                    <a:pt x="25777" y="4180"/>
                    <a:pt x="0" y="19277"/>
                    <a:pt x="0" y="19277"/>
                  </a:cubicBezTo>
                  <a:lnTo>
                    <a:pt x="116086" y="1927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" name="Google Shape;951;p32"/>
            <p:cNvGrpSpPr/>
            <p:nvPr/>
          </p:nvGrpSpPr>
          <p:grpSpPr>
            <a:xfrm>
              <a:off x="-322188" y="139168"/>
              <a:ext cx="1252688" cy="584872"/>
              <a:chOff x="1855275" y="1547350"/>
              <a:chExt cx="154800" cy="64900"/>
            </a:xfrm>
          </p:grpSpPr>
          <p:sp>
            <p:nvSpPr>
              <p:cNvPr id="952" name="Google Shape;952;p32"/>
              <p:cNvSpPr/>
              <p:nvPr/>
            </p:nvSpPr>
            <p:spPr>
              <a:xfrm>
                <a:off x="1888925" y="1547350"/>
                <a:ext cx="61625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465" extrusionOk="0">
                    <a:moveTo>
                      <a:pt x="1226" y="0"/>
                    </a:moveTo>
                    <a:cubicBezTo>
                      <a:pt x="548" y="0"/>
                      <a:pt x="0" y="548"/>
                      <a:pt x="0" y="1239"/>
                    </a:cubicBezTo>
                    <a:cubicBezTo>
                      <a:pt x="0" y="1917"/>
                      <a:pt x="548" y="2465"/>
                      <a:pt x="1226" y="2465"/>
                    </a:cubicBezTo>
                    <a:cubicBezTo>
                      <a:pt x="1917" y="2465"/>
                      <a:pt x="2465" y="1917"/>
                      <a:pt x="2465" y="1239"/>
                    </a:cubicBezTo>
                    <a:cubicBezTo>
                      <a:pt x="2465" y="548"/>
                      <a:pt x="1917" y="0"/>
                      <a:pt x="1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32"/>
              <p:cNvSpPr/>
              <p:nvPr/>
            </p:nvSpPr>
            <p:spPr>
              <a:xfrm>
                <a:off x="1971950" y="1592950"/>
                <a:ext cx="38125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772" extrusionOk="0">
                    <a:moveTo>
                      <a:pt x="763" y="1"/>
                    </a:moveTo>
                    <a:cubicBezTo>
                      <a:pt x="382" y="1"/>
                      <a:pt x="1" y="254"/>
                      <a:pt x="1" y="760"/>
                    </a:cubicBezTo>
                    <a:lnTo>
                      <a:pt x="1" y="772"/>
                    </a:lnTo>
                    <a:lnTo>
                      <a:pt x="1525" y="772"/>
                    </a:lnTo>
                    <a:lnTo>
                      <a:pt x="1525" y="760"/>
                    </a:lnTo>
                    <a:cubicBezTo>
                      <a:pt x="1525" y="254"/>
                      <a:pt x="1144" y="1"/>
                      <a:pt x="7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32"/>
              <p:cNvSpPr/>
              <p:nvPr/>
            </p:nvSpPr>
            <p:spPr>
              <a:xfrm>
                <a:off x="1870150" y="1597350"/>
                <a:ext cx="130100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5204" h="596" extrusionOk="0">
                    <a:moveTo>
                      <a:pt x="1" y="1"/>
                    </a:moveTo>
                    <a:lnTo>
                      <a:pt x="1" y="596"/>
                    </a:lnTo>
                    <a:lnTo>
                      <a:pt x="5204" y="596"/>
                    </a:lnTo>
                    <a:lnTo>
                      <a:pt x="520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32"/>
              <p:cNvSpPr/>
              <p:nvPr/>
            </p:nvSpPr>
            <p:spPr>
              <a:xfrm>
                <a:off x="1939525" y="1582475"/>
                <a:ext cx="39600" cy="29775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191" extrusionOk="0">
                    <a:moveTo>
                      <a:pt x="798" y="0"/>
                    </a:moveTo>
                    <a:cubicBezTo>
                      <a:pt x="357" y="0"/>
                      <a:pt x="0" y="357"/>
                      <a:pt x="24" y="810"/>
                    </a:cubicBezTo>
                    <a:cubicBezTo>
                      <a:pt x="24" y="941"/>
                      <a:pt x="60" y="1072"/>
                      <a:pt x="131" y="1191"/>
                    </a:cubicBezTo>
                    <a:lnTo>
                      <a:pt x="1465" y="1191"/>
                    </a:lnTo>
                    <a:cubicBezTo>
                      <a:pt x="1536" y="1072"/>
                      <a:pt x="1572" y="941"/>
                      <a:pt x="1572" y="810"/>
                    </a:cubicBezTo>
                    <a:cubicBezTo>
                      <a:pt x="1584" y="357"/>
                      <a:pt x="1238" y="0"/>
                      <a:pt x="7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32"/>
              <p:cNvSpPr/>
              <p:nvPr/>
            </p:nvSpPr>
            <p:spPr>
              <a:xfrm>
                <a:off x="1855275" y="1578600"/>
                <a:ext cx="55100" cy="33650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1346" extrusionOk="0">
                    <a:moveTo>
                      <a:pt x="1096" y="0"/>
                    </a:moveTo>
                    <a:cubicBezTo>
                      <a:pt x="405" y="0"/>
                      <a:pt x="1" y="774"/>
                      <a:pt x="382" y="1346"/>
                    </a:cubicBezTo>
                    <a:lnTo>
                      <a:pt x="1822" y="1346"/>
                    </a:lnTo>
                    <a:cubicBezTo>
                      <a:pt x="2203" y="774"/>
                      <a:pt x="1787" y="0"/>
                      <a:pt x="10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57" name="Google Shape;957;p32"/>
          <p:cNvSpPr txBox="1">
            <a:spLocks noGrp="1"/>
          </p:cNvSpPr>
          <p:nvPr>
            <p:ph type="title"/>
          </p:nvPr>
        </p:nvSpPr>
        <p:spPr>
          <a:xfrm>
            <a:off x="1384700" y="553804"/>
            <a:ext cx="9422400" cy="763600"/>
          </a:xfrm>
          <a:prstGeom prst="rect">
            <a:avLst/>
          </a:prstGeom>
        </p:spPr>
        <p:txBody>
          <a:bodyPr spcFirstLastPara="1" wrap="square" lIns="121879" tIns="121879" rIns="121879" bIns="121879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8" name="Google Shape;958;p32"/>
          <p:cNvSpPr txBox="1">
            <a:spLocks noGrp="1"/>
          </p:cNvSpPr>
          <p:nvPr>
            <p:ph type="subTitle" idx="1"/>
          </p:nvPr>
        </p:nvSpPr>
        <p:spPr>
          <a:xfrm>
            <a:off x="6518467" y="2995316"/>
            <a:ext cx="4125600" cy="1942000"/>
          </a:xfrm>
          <a:prstGeom prst="rect">
            <a:avLst/>
          </a:prstGeom>
        </p:spPr>
        <p:txBody>
          <a:bodyPr spcFirstLastPara="1" wrap="square" lIns="121879" tIns="121879" rIns="121879" bIns="121879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8801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A8F4-6CE1-4A22-B06E-6FE4596A6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ABAA3-5DB9-491F-84D4-CCDC7A9EC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4A258-286C-4A49-99B4-8CDD2526A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AE60F-6250-44E6-97AA-48B0BFD8D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3DA08-F7D1-4C30-A13E-8D11ECEF8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31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794EE-EA31-40F9-9B1A-6C8CBC88D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EB86D5-893C-4D63-A0F1-CA03BDB02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9E547-FCD4-4382-A17A-E64D983D6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075E5-8CD7-4FEC-9EA8-4BADDFC97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9CD30-9EBE-46DC-8CD5-C8DC969F6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74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1547F-6F23-4BF0-BC7C-8A2441DE4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63AA7-5262-42CC-9FAB-9AF9B504B9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5500C0-3678-4172-BC8B-1DAF74D1EA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57DED4-8CC1-4084-956E-0CEBC7DF5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63D9A3-05B3-4E83-84C9-17188A5DB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310854-34BC-4DE2-A84D-2BD66B5EA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29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95C93-B365-458D-8C25-5339ABB91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7A7F16-51F4-4208-A33C-245991FA2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EC13E1-E9FB-4662-AABD-FECED50D57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573BDE-98B1-47B7-BF24-9800C2273B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0391FC-4978-4115-9104-47B478D091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A58A2C-4572-49E1-BEB0-E11E6F906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6946CD-FAC5-4A41-BBBE-E85BC5448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780A08-FCF1-48D1-B861-CD8EB102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118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5CF0A-CA40-4ACA-950D-B04DFE55A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72A4C2-AF21-4D9D-BEC6-AEE99FF37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CBE2D3-30D8-4294-8A1C-63250312E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B29DAA-0102-41C7-8CEE-DDD088106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5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9B5426-CFB1-4975-A139-53AFFEE04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CED23E-CD2E-45BB-82CD-4A91784E5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E5C77B-7D6F-4E0B-939E-D4BBF88C7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23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C9945-D318-4126-88F7-F2E781BC9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F8D67-84E7-4DC0-B01A-56EAEC4D1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2A97F9-C4C8-4BEB-A9B0-696BF4564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08615B-018C-48E7-9B72-F31CB0039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09BC2A-5BFC-4ABA-9E74-FB3193BF3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AFEFB3-4F55-4F63-B53E-322F690BC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036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28127-7945-4A8B-A5A1-12EF05891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22615E-926B-43CB-B8DA-9857B911A2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BEB7B4-A1A7-4A39-8E19-E845BA21B6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977CD2-9FD2-40F4-8B02-361E4ED77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8BFB95-4AB4-40D3-8C6E-1646E3F8F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77004-6558-4DC1-8EE3-639419144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93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FF3FC8-5A31-4435-B5F2-45B8922E1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8DE8BF-065F-40AB-A557-BCBF853DE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58311-98FE-4470-A277-67386A2FF8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8CF18-3866-4A81-8F05-78972EF80FFB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67A52-3BF1-4DBD-BC39-556AF45E32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1F9E5-1C61-4FC7-84DB-5FA0941BBB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24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528" y="-259080"/>
            <a:ext cx="12706773" cy="7147560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4EBD89AB-E8E3-4B2B-A34E-B946030D5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C71654-96A5-4280-94F3-931C61A9F9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75B955-4329-4754-86B0-99FDACF648E4}"/>
              </a:ext>
            </a:extLst>
          </p:cNvPr>
          <p:cNvSpPr/>
          <p:nvPr/>
        </p:nvSpPr>
        <p:spPr>
          <a:xfrm>
            <a:off x="2692400" y="2514600"/>
            <a:ext cx="6858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12" name="Bike Rides - The Green Orbs">
            <a:hlinkClick r:id="" action="ppaction://media"/>
            <a:extLst>
              <a:ext uri="{FF2B5EF4-FFF2-40B4-BE49-F238E27FC236}">
                <a16:creationId xmlns:a16="http://schemas.microsoft.com/office/drawing/2014/main" id="{A39B2B10-AAEB-40F1-88FE-DF43FC10D48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954922" y="6524385"/>
            <a:ext cx="184220" cy="18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64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27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2.59259E-6 L 5E-6 -0.07222 " pathEditMode="relative" rAng="0" ptsTypes="AA">
                                      <p:cBhvr>
                                        <p:cTn id="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6594" y="805937"/>
            <a:ext cx="8394200" cy="101566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571500" indent="-571500"/>
            <a:r>
              <a:rPr lang="en-US" sz="3000" b="1">
                <a:solidFill>
                  <a:srgbClr val="002060"/>
                </a:solidFill>
                <a:cs typeface="Arial" pitchFamily="34" charset="0"/>
              </a:rPr>
              <a:t>1. Phân bố dân cư</a:t>
            </a:r>
          </a:p>
          <a:p>
            <a:pPr marL="571500" indent="-571500"/>
            <a:r>
              <a:rPr lang="en-US" sz="3000" b="1" i="1"/>
              <a:t>a. Phân bố dân cư khác nhau giữa các khu vực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82881" y="1658985"/>
            <a:ext cx="1171738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>
                <a:latin typeface="Calibri" pitchFamily="34" charset="0"/>
                <a:cs typeface="Calibri" pitchFamily="34" charset="0"/>
              </a:rPr>
              <a:t>*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Giữa đồng bằng và miền núi: </a:t>
            </a:r>
            <a:endParaRPr lang="en-US" sz="3200" b="1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>
                <a:latin typeface="Calibri" pitchFamily="34" charset="0"/>
                <a:cs typeface="Calibri" pitchFamily="34" charset="0"/>
              </a:rPr>
              <a:t>- Các khu vực đ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ồng bằng, ven biển có dân cư đông đúc, các khu vực miền núi có dân cư thưa thớt hơn. </a:t>
            </a:r>
            <a:endParaRPr lang="en-US" sz="3200" b="1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>
                <a:latin typeface="Calibri" pitchFamily="34" charset="0"/>
                <a:cs typeface="Calibri" pitchFamily="34" charset="0"/>
              </a:rPr>
              <a:t>- 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Đ</a:t>
            </a:r>
            <a:r>
              <a:rPr lang="en-US" sz="3200" b="1">
                <a:latin typeface="Calibri" pitchFamily="34" charset="0"/>
                <a:cs typeface="Calibri" pitchFamily="34" charset="0"/>
              </a:rPr>
              <a:t>BSH: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 1091 người/km</a:t>
            </a:r>
            <a:r>
              <a:rPr lang="en-US" sz="3200" b="1" baseline="30000">
                <a:latin typeface="Calibri" pitchFamily="34" charset="0"/>
                <a:cs typeface="Calibri" pitchFamily="34" charset="0"/>
              </a:rPr>
              <a:t>2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; Tây Nguyên</a:t>
            </a:r>
            <a:r>
              <a:rPr lang="en-US" sz="3200" b="1">
                <a:latin typeface="Calibri" pitchFamily="34" charset="0"/>
                <a:cs typeface="Calibri" pitchFamily="34" charset="0"/>
              </a:rPr>
              <a:t>: 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111 người/km</a:t>
            </a:r>
            <a:r>
              <a:rPr lang="en-US" sz="3200" b="1" baseline="30000">
                <a:latin typeface="Calibri" pitchFamily="34" charset="0"/>
                <a:cs typeface="Calibri" pitchFamily="34" charset="0"/>
              </a:rPr>
              <a:t>2</a:t>
            </a:r>
            <a:r>
              <a:rPr lang="en-US" sz="3200" b="1">
                <a:latin typeface="Calibri" pitchFamily="34" charset="0"/>
                <a:cs typeface="Calibri" pitchFamily="34" charset="0"/>
              </a:rPr>
              <a:t> 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(năm 2021).</a:t>
            </a:r>
            <a:endParaRPr lang="en-US" sz="2800" b="1"/>
          </a:p>
        </p:txBody>
      </p:sp>
      <p:sp>
        <p:nvSpPr>
          <p:cNvPr id="6" name="TextBox 5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>
                <a:solidFill>
                  <a:srgbClr val="007A37"/>
                </a:solidFill>
                <a:cs typeface="Arial" pitchFamily="34" charset="0"/>
              </a:rPr>
              <a:t>Bài 2. PHÂN BỐ DÂN CƯ VÀ CÁC LOẠI HÌNH QUẦN CƯ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ua bảo hiểm sức khỏe Bảo Việt tại thành phố Hồ Chí Minh - ibaoviet.vn">
            <a:extLst>
              <a:ext uri="{FF2B5EF4-FFF2-40B4-BE49-F238E27FC236}">
                <a16:creationId xmlns:a16="http://schemas.microsoft.com/office/drawing/2014/main" id="{226E0E8A-40E6-4025-9C2D-E9EF8A7A9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35" y="1920933"/>
            <a:ext cx="5219700" cy="3321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our Du Lịch Hà Giang 3 Ngày 2 Đêm – East Sea Travel">
            <a:extLst>
              <a:ext uri="{FF2B5EF4-FFF2-40B4-BE49-F238E27FC236}">
                <a16:creationId xmlns:a16="http://schemas.microsoft.com/office/drawing/2014/main" id="{262314CE-8CB0-42C9-BE83-DC18DDEFB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954" y="1920933"/>
            <a:ext cx="5908339" cy="3321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F2EA179-1365-4C3E-ABED-4D4FFAD8BD9A}"/>
              </a:ext>
            </a:extLst>
          </p:cNvPr>
          <p:cNvSpPr txBox="1">
            <a:spLocks/>
          </p:cNvSpPr>
          <p:nvPr/>
        </p:nvSpPr>
        <p:spPr>
          <a:xfrm>
            <a:off x="1208707" y="1244657"/>
            <a:ext cx="3695700" cy="6762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đông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đúc</a:t>
            </a:r>
            <a:endParaRPr lang="en-US" sz="2800" b="1" dirty="0">
              <a:solidFill>
                <a:srgbClr val="7030A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AD702DB-B54F-4EC9-87D7-DCB76C57E715}"/>
              </a:ext>
            </a:extLst>
          </p:cNvPr>
          <p:cNvSpPr txBox="1">
            <a:spLocks/>
          </p:cNvSpPr>
          <p:nvPr/>
        </p:nvSpPr>
        <p:spPr>
          <a:xfrm>
            <a:off x="6875114" y="1244657"/>
            <a:ext cx="3695700" cy="6762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Miền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núi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thưa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thớt</a:t>
            </a:r>
            <a:endParaRPr lang="en-US" sz="2800" b="1" dirty="0">
              <a:solidFill>
                <a:srgbClr val="7030A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Graphic 6" descr="Right pointing backhand index outline">
            <a:extLst>
              <a:ext uri="{FF2B5EF4-FFF2-40B4-BE49-F238E27FC236}">
                <a16:creationId xmlns:a16="http://schemas.microsoft.com/office/drawing/2014/main" id="{12450C76-FAF6-4B48-BA06-BB954AA7FF9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" y="5242835"/>
            <a:ext cx="1619250" cy="161925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E04CBEB2-2E5F-4AB3-B599-799A5AA5FB5C}"/>
              </a:ext>
            </a:extLst>
          </p:cNvPr>
          <p:cNvSpPr txBox="1">
            <a:spLocks/>
          </p:cNvSpPr>
          <p:nvPr/>
        </p:nvSpPr>
        <p:spPr>
          <a:xfrm>
            <a:off x="2296493" y="5457695"/>
            <a:ext cx="9448800" cy="11668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14000"/>
              </a:lnSpc>
            </a:pP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Do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tổng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kiện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nhiên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tài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nguyên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thiên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nhiên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địa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khí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hậu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đất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trồng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…)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kinh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xã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hội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hạ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tầng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kinh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…)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6594" y="805937"/>
            <a:ext cx="7321486" cy="55399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571500" indent="-571500"/>
            <a:r>
              <a:rPr lang="en-US" sz="3000" b="1">
                <a:solidFill>
                  <a:srgbClr val="002060"/>
                </a:solidFill>
                <a:cs typeface="Arial" pitchFamily="34" charset="0"/>
              </a:rPr>
              <a:t>1. Phân bố dân cư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>
                <a:solidFill>
                  <a:srgbClr val="007A37"/>
                </a:solidFill>
                <a:cs typeface="Arial" pitchFamily="34" charset="0"/>
              </a:rPr>
              <a:t>Bài 2. PHÂN BỐ DÂN CƯ VÀ CÁC LOẠI HÌNH QUẦN CƯ</a:t>
            </a:r>
          </a:p>
        </p:txBody>
      </p:sp>
    </p:spTree>
    <p:extLst>
      <p:ext uri="{BB962C8B-B14F-4D97-AF65-F5344CB8AC3E}">
        <p14:creationId xmlns:p14="http://schemas.microsoft.com/office/powerpoint/2010/main" val="3977441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6594" y="805937"/>
            <a:ext cx="7321486" cy="55399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571500" indent="-571500"/>
            <a:r>
              <a:rPr lang="en-US" sz="3000" b="1">
                <a:solidFill>
                  <a:srgbClr val="002060"/>
                </a:solidFill>
                <a:cs typeface="Arial" pitchFamily="34" charset="0"/>
              </a:rPr>
              <a:t>1. Phân bố dân cư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HÃ¬nh áº£nh cÃ³ liÃªn qu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9" y="3333863"/>
            <a:ext cx="5097456" cy="296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0084" y="6096588"/>
            <a:ext cx="3840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Thành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thị</a:t>
            </a:r>
            <a:endParaRPr lang="vi-VN" sz="2800" b="1" dirty="0">
              <a:solidFill>
                <a:srgbClr val="FF0000"/>
              </a:solidFill>
            </a:endParaRPr>
          </a:p>
        </p:txBody>
      </p:sp>
      <p:pic>
        <p:nvPicPr>
          <p:cNvPr id="7" name="Picture 4" descr="HÃ¬nh áº£nh cÃ³ liÃªn qua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0" t="29352" r="6630" b="10648"/>
          <a:stretch/>
        </p:blipFill>
        <p:spPr bwMode="auto">
          <a:xfrm>
            <a:off x="6123299" y="3868690"/>
            <a:ext cx="4320480" cy="21108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2764144" y="3117838"/>
            <a:ext cx="2367414" cy="149260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37,1%</a:t>
            </a:r>
            <a:endParaRPr lang="vi-VN" sz="4400" b="1" dirty="0"/>
          </a:p>
        </p:txBody>
      </p:sp>
      <p:sp>
        <p:nvSpPr>
          <p:cNvPr id="10" name="Oval 9"/>
          <p:cNvSpPr/>
          <p:nvPr/>
        </p:nvSpPr>
        <p:spPr>
          <a:xfrm>
            <a:off x="9483672" y="3117838"/>
            <a:ext cx="2304256" cy="149260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62,9%</a:t>
            </a:r>
            <a:endParaRPr lang="vi-VN" sz="4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555347" y="6039267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B050"/>
                </a:solidFill>
              </a:rPr>
              <a:t>Nông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thôn</a:t>
            </a:r>
            <a:endParaRPr lang="vi-VN" sz="2800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6603" y="1502862"/>
            <a:ext cx="11713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0000FF"/>
                </a:solidFill>
              </a:rPr>
              <a:t>Hãy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cho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biết</a:t>
            </a:r>
            <a:r>
              <a:rPr lang="en-US" sz="3200" b="1" dirty="0">
                <a:solidFill>
                  <a:srgbClr val="0000FF"/>
                </a:solidFill>
              </a:rPr>
              <a:t>, </a:t>
            </a:r>
            <a:r>
              <a:rPr lang="en-US" sz="3200" b="1" dirty="0" err="1">
                <a:solidFill>
                  <a:srgbClr val="0000FF"/>
                </a:solidFill>
              </a:rPr>
              <a:t>dân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số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phân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bố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tập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trung</a:t>
            </a:r>
            <a:r>
              <a:rPr lang="en-US" sz="3200" b="1" dirty="0">
                <a:solidFill>
                  <a:srgbClr val="0000FF"/>
                </a:solidFill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</a:rPr>
              <a:t>thành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thị</a:t>
            </a:r>
            <a:r>
              <a:rPr lang="en-US" sz="3200" b="1" dirty="0">
                <a:solidFill>
                  <a:srgbClr val="0000FF"/>
                </a:solidFill>
              </a:rPr>
              <a:t> hay </a:t>
            </a:r>
            <a:r>
              <a:rPr lang="en-US" sz="3200" b="1" dirty="0" err="1">
                <a:solidFill>
                  <a:srgbClr val="00B050"/>
                </a:solidFill>
              </a:rPr>
              <a:t>nông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thôn</a:t>
            </a:r>
            <a:r>
              <a:rPr lang="en-US" sz="3200" b="1" dirty="0">
                <a:solidFill>
                  <a:srgbClr val="0000FF"/>
                </a:solidFill>
              </a:rPr>
              <a:t>?</a:t>
            </a:r>
            <a:endParaRPr lang="vi-VN" sz="3200" b="1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>
                <a:solidFill>
                  <a:srgbClr val="007A37"/>
                </a:solidFill>
                <a:cs typeface="Arial" pitchFamily="34" charset="0"/>
              </a:rPr>
              <a:t>Bài 2. PHÂN BỐ DÂN CƯ VÀ CÁC LOẠI HÌNH QUẦN CƯ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0" grpId="0" animBg="1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Ã¬nh áº£nh cÃ³ liÃªn qua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9459" y="1184150"/>
            <a:ext cx="1196753" cy="159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2312" y="1768692"/>
            <a:ext cx="4867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/>
              <a:t>Dựa</a:t>
            </a:r>
            <a:r>
              <a:rPr lang="en-US" sz="2800" b="1" dirty="0"/>
              <a:t> </a:t>
            </a:r>
            <a:r>
              <a:rPr lang="en-US" sz="2800" b="1" dirty="0" err="1"/>
              <a:t>vào</a:t>
            </a:r>
            <a:r>
              <a:rPr lang="en-US" sz="2800" b="1" dirty="0"/>
              <a:t> </a:t>
            </a:r>
            <a:r>
              <a:rPr lang="en-US" sz="2800" b="1" err="1"/>
              <a:t>bảng</a:t>
            </a:r>
            <a:r>
              <a:rPr lang="en-US" sz="2800" b="1"/>
              <a:t> bên, </a:t>
            </a:r>
            <a:r>
              <a:rPr lang="en-US" sz="2800" b="1" err="1"/>
              <a:t>cho</a:t>
            </a:r>
            <a:r>
              <a:rPr lang="en-US" sz="2800" b="1"/>
              <a:t> biết</a:t>
            </a:r>
            <a:r>
              <a:rPr lang="en-US" sz="2800" b="1" dirty="0"/>
              <a:t>:</a:t>
            </a:r>
            <a:endParaRPr lang="vi-VN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72693" y="2727444"/>
            <a:ext cx="56337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Vùng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nào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err="1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800" b="1">
                <a:solidFill>
                  <a:schemeClr val="accent6">
                    <a:lumMod val="75000"/>
                  </a:schemeClr>
                </a:solidFill>
              </a:rPr>
              <a:t> tỉ lệ dân số thành thị cao hơn; thấp hơn trung bình cả nước.</a:t>
            </a:r>
            <a:endParaRPr lang="vi-VN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707800"/>
              </p:ext>
            </p:extLst>
          </p:nvPr>
        </p:nvGraphicFramePr>
        <p:xfrm>
          <a:off x="6035823" y="1707586"/>
          <a:ext cx="5995852" cy="468269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953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2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12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CÁC</a:t>
                      </a:r>
                      <a:r>
                        <a:rPr lang="en-US" sz="2000" b="1" baseline="0" dirty="0"/>
                        <a:t> VÙNG</a:t>
                      </a:r>
                      <a:endParaRPr lang="vi-VN" sz="20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/>
                        <a:t>TỈ</a:t>
                      </a:r>
                      <a:r>
                        <a:rPr lang="en-US" sz="2000" b="1" baseline="0"/>
                        <a:t> LỆ DSTT</a:t>
                      </a:r>
                      <a:endParaRPr lang="vi-VN" sz="20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070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Cả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nước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37,1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322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Trung</a:t>
                      </a:r>
                      <a:r>
                        <a:rPr lang="en-US" sz="2400" b="1" baseline="0" dirty="0"/>
                        <a:t> du </a:t>
                      </a:r>
                      <a:r>
                        <a:rPr lang="en-US" sz="2400" b="1" baseline="0" dirty="0" err="1"/>
                        <a:t>và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miền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núi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Bắc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Bộ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20,5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727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Đồng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bằng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sông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Hồng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37,6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6367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Bắc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dirty="0" err="1"/>
                        <a:t>Trung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err="1"/>
                        <a:t>Bộ</a:t>
                      </a:r>
                      <a:r>
                        <a:rPr lang="en-US" sz="2400" b="1"/>
                        <a:t> 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26,0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6367">
                <a:tc>
                  <a:txBody>
                    <a:bodyPr/>
                    <a:lstStyle/>
                    <a:p>
                      <a:r>
                        <a:rPr lang="en-US" sz="2400" b="1" baseline="0"/>
                        <a:t>Duyên hải Nam Trung Bộ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40,7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3533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Tây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Nguyên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28,9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3533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Đông</a:t>
                      </a:r>
                      <a:r>
                        <a:rPr lang="en-US" sz="2400" b="1" baseline="0" dirty="0"/>
                        <a:t> Nam </a:t>
                      </a:r>
                      <a:r>
                        <a:rPr lang="en-US" sz="2400" b="1" baseline="0" dirty="0" err="1"/>
                        <a:t>Bộ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66,4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3533">
                <a:tc>
                  <a:txBody>
                    <a:bodyPr/>
                    <a:lstStyle/>
                    <a:p>
                      <a:r>
                        <a:rPr lang="en-US" sz="2400" b="1" dirty="0"/>
                        <a:t>ĐB </a:t>
                      </a:r>
                      <a:r>
                        <a:rPr lang="en-US" sz="2400" b="1" dirty="0" err="1"/>
                        <a:t>Sông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dirty="0" err="1"/>
                        <a:t>Cửu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dirty="0"/>
                        <a:t>Long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26,4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051177" y="808007"/>
            <a:ext cx="5957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err="1"/>
              <a:t>Bảng</a:t>
            </a:r>
            <a:r>
              <a:rPr lang="en-US" sz="2400" b="1"/>
              <a:t> tỉ lệ dân </a:t>
            </a:r>
            <a:r>
              <a:rPr lang="en-US" sz="2400" b="1" err="1"/>
              <a:t>số</a:t>
            </a:r>
            <a:r>
              <a:rPr lang="en-US" sz="2400" b="1"/>
              <a:t> thành thị của các </a:t>
            </a:r>
            <a:r>
              <a:rPr lang="en-US" sz="2400" b="1" err="1"/>
              <a:t>vùng</a:t>
            </a:r>
            <a:r>
              <a:rPr lang="en-US" sz="2400" b="1"/>
              <a:t> </a:t>
            </a:r>
          </a:p>
          <a:p>
            <a:pPr algn="ctr"/>
            <a:r>
              <a:rPr lang="en-US" sz="2400" b="1"/>
              <a:t>năm 2021 (Đơn vị: %)</a:t>
            </a:r>
            <a:endParaRPr lang="vi-VN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83194" y="4076464"/>
            <a:ext cx="5342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</a:rPr>
              <a:t>Chênh lệch giữa vùng cao nhất và thấp nhất là bao nhiêu? Giải thích.</a:t>
            </a:r>
            <a:endParaRPr lang="vi-VN" sz="2800" b="1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6594" y="805937"/>
            <a:ext cx="7321486" cy="55399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571500" indent="-571500"/>
            <a:r>
              <a:rPr lang="en-US" sz="3000" b="1">
                <a:solidFill>
                  <a:srgbClr val="002060"/>
                </a:solidFill>
                <a:cs typeface="Arial" pitchFamily="34" charset="0"/>
              </a:rPr>
              <a:t>1. Phân bố dân cư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>
                <a:solidFill>
                  <a:srgbClr val="007A37"/>
                </a:solidFill>
                <a:cs typeface="Arial" pitchFamily="34" charset="0"/>
              </a:rPr>
              <a:t>Bài 2. PHÂN BỐ DÂN CƯ VÀ CÁC LOẠI HÌNH QUẦN CƯ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6593" y="805937"/>
            <a:ext cx="7875585" cy="101566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571500" indent="-571500"/>
            <a:r>
              <a:rPr lang="en-US" sz="3000" b="1">
                <a:solidFill>
                  <a:srgbClr val="002060"/>
                </a:solidFill>
                <a:cs typeface="Arial" pitchFamily="34" charset="0"/>
              </a:rPr>
              <a:t>1. Phân bố dân cư</a:t>
            </a:r>
          </a:p>
          <a:p>
            <a:pPr marL="571500" indent="-571500"/>
            <a:r>
              <a:rPr lang="en-US" sz="3000" b="1" i="1"/>
              <a:t>a. Phân bố dân cư khác nhau giữa các khu vực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82880" y="1658985"/>
            <a:ext cx="1184079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latin typeface="Calibri" pitchFamily="34" charset="0"/>
                <a:cs typeface="Calibri" pitchFamily="34" charset="0"/>
              </a:rPr>
              <a:t>*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Giữa thành thị và nông thôn: </a:t>
            </a:r>
            <a:endParaRPr lang="en-US" sz="3200" b="1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>
                <a:latin typeface="Calibri" pitchFamily="34" charset="0"/>
                <a:cs typeface="Calibri" pitchFamily="34" charset="0"/>
              </a:rPr>
              <a:t>- 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Dân cư nước ta chủ yếu sinh sống ở nông thôn. </a:t>
            </a:r>
            <a:endParaRPr lang="en-US" sz="3200" b="1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>
                <a:latin typeface="Calibri" pitchFamily="34" charset="0"/>
                <a:cs typeface="Calibri" pitchFamily="34" charset="0"/>
              </a:rPr>
              <a:t>- 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Năm 2021, tỉ lệ dân nông thôn là 62,9%</a:t>
            </a:r>
            <a:r>
              <a:rPr lang="en-US" sz="3200" b="1">
                <a:latin typeface="Calibri" pitchFamily="34" charset="0"/>
                <a:cs typeface="Calibri" pitchFamily="34" charset="0"/>
              </a:rPr>
              <a:t>;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 dân thành thị là 37,1% tổng số dân.</a:t>
            </a:r>
            <a:endParaRPr lang="en-US" sz="3200" b="1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>
                <a:latin typeface="Calibri" pitchFamily="34" charset="0"/>
                <a:cs typeface="Calibri" pitchFamily="34" charset="0"/>
              </a:rPr>
              <a:t>-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 T</a:t>
            </a:r>
            <a:r>
              <a:rPr lang="en-US" sz="3200" b="1">
                <a:latin typeface="Calibri" pitchFamily="34" charset="0"/>
                <a:cs typeface="Calibri" pitchFamily="34" charset="0"/>
              </a:rPr>
              <a:t>P.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 Hồ Chí Minh và Hà Nội có mật độ dân số cao nhất cả nước.</a:t>
            </a:r>
            <a:endParaRPr lang="en-US" sz="32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>
                <a:solidFill>
                  <a:srgbClr val="007A37"/>
                </a:solidFill>
                <a:cs typeface="Arial" pitchFamily="34" charset="0"/>
              </a:rPr>
              <a:t>Bài 2. PHÂN BỐ DÂN CƯ VÀ CÁC LOẠI HÌNH QUẦN CƯ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6594" y="805937"/>
            <a:ext cx="7321486" cy="103104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571500" indent="-571500"/>
            <a:r>
              <a:rPr lang="en-US" sz="3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3000" b="1">
                <a:solidFill>
                  <a:srgbClr val="002060"/>
                </a:solidFill>
                <a:cs typeface="Arial" pitchFamily="34" charset="0"/>
              </a:rPr>
              <a:t>. Phân bố dân cư</a:t>
            </a:r>
          </a:p>
          <a:p>
            <a:pPr marL="571500" indent="-571500"/>
            <a:r>
              <a:rPr lang="en-US" sz="3000" b="1" i="1"/>
              <a:t>b. Phân bố dân cư nước ta có sự thay đổi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348877" y="2394222"/>
            <a:ext cx="7251332" cy="113221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30000"/>
              </a:lnSpc>
            </a:pPr>
            <a:r>
              <a:rPr lang="en-US" sz="2800" b="1" i="1">
                <a:solidFill>
                  <a:srgbClr val="0000FF"/>
                </a:solidFill>
              </a:rPr>
              <a:t>     Khai thác thông tin mục 1 SGK chứng minh sự phân bố dân cư nước ta có sự thay đổi.</a:t>
            </a:r>
            <a:endParaRPr lang="vi-VN" sz="2800" b="1" i="1" dirty="0">
              <a:solidFill>
                <a:srgbClr val="0000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211046" y="1640496"/>
            <a:ext cx="1000545" cy="1086608"/>
          </a:xfrm>
          <a:prstGeom prst="rect">
            <a:avLst/>
          </a:prstGeom>
        </p:spPr>
      </p:pic>
      <p:pic>
        <p:nvPicPr>
          <p:cNvPr id="3074" name="Picture 2" descr="C:\Users\Administrator\Desktop\Ảnh GS 9\9869-1684806359-dai-t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8326" y="3625229"/>
            <a:ext cx="5542474" cy="3109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Users\Administrator\Desktop\Ảnh GS 9\image.daidoanket.vn-images-upload-minhtd-11032023-_di_fly_20231102_094956_946_1698893511913_pho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76620" y="2078184"/>
            <a:ext cx="4412457" cy="41956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AD702DB-B54F-4EC9-87D7-DCB76C57E715}"/>
              </a:ext>
            </a:extLst>
          </p:cNvPr>
          <p:cNvSpPr txBox="1">
            <a:spLocks/>
          </p:cNvSpPr>
          <p:nvPr/>
        </p:nvSpPr>
        <p:spPr>
          <a:xfrm>
            <a:off x="7208323" y="6282047"/>
            <a:ext cx="4983678" cy="3918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200" b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Một góc xã Ngư Lộc, Hậu Lộc, Thanh Hóa</a:t>
            </a:r>
            <a:endParaRPr lang="en-US" sz="2200" b="1" dirty="0">
              <a:solidFill>
                <a:srgbClr val="7030A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AD702DB-B54F-4EC9-87D7-DCB76C57E715}"/>
              </a:ext>
            </a:extLst>
          </p:cNvPr>
          <p:cNvSpPr txBox="1">
            <a:spLocks/>
          </p:cNvSpPr>
          <p:nvPr/>
        </p:nvSpPr>
        <p:spPr>
          <a:xfrm>
            <a:off x="819399" y="3638429"/>
            <a:ext cx="5581402" cy="44668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200" b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Một góc xã Bình Thuận, Đại Từ, Thái Nguyên</a:t>
            </a:r>
            <a:endParaRPr lang="en-US" sz="2200" b="1" dirty="0">
              <a:solidFill>
                <a:srgbClr val="7030A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>
                <a:solidFill>
                  <a:srgbClr val="007A37"/>
                </a:solidFill>
                <a:cs typeface="Arial" pitchFamily="34" charset="0"/>
              </a:rPr>
              <a:t>Bài 2. PHÂN BỐ DÂN CƯ VÀ CÁC LOẠI HÌNH QUẦN CƯ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6594" y="805937"/>
            <a:ext cx="7321486" cy="104643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571500" indent="-571500"/>
            <a:r>
              <a:rPr lang="en-US" sz="3200" b="1">
                <a:solidFill>
                  <a:srgbClr val="002060"/>
                </a:solidFill>
                <a:cs typeface="Arial" pitchFamily="34" charset="0"/>
              </a:rPr>
              <a:t>1. Phân bố dân cư</a:t>
            </a:r>
          </a:p>
          <a:p>
            <a:pPr marL="571500" indent="-571500"/>
            <a:r>
              <a:rPr lang="en-US" sz="3000" b="1" i="1"/>
              <a:t>b. Phân bố dân cư nước ta có sự thay đổi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653380" y="2378977"/>
            <a:ext cx="11122687" cy="113221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30000"/>
              </a:lnSpc>
            </a:pPr>
            <a:r>
              <a:rPr lang="en-US" sz="2800" b="1" i="1">
                <a:solidFill>
                  <a:srgbClr val="0000FF"/>
                </a:solidFill>
              </a:rPr>
              <a:t>     Dựa vào bảng sống liệu sau, nhận xét sự thay đổi qui mô và tỉ lệ dân số nông thôn, dân số thành thị ở nước ta.</a:t>
            </a:r>
            <a:endParaRPr lang="vi-VN" sz="2800" b="1" i="1" dirty="0">
              <a:solidFill>
                <a:srgbClr val="0000FF"/>
              </a:solidFill>
            </a:endParaRPr>
          </a:p>
        </p:txBody>
      </p:sp>
      <p:pic>
        <p:nvPicPr>
          <p:cNvPr id="14" name="Picture 2" descr="HÃ¬nh áº£nh cÃ³ liÃªn qua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3374" y="1748404"/>
            <a:ext cx="1409267" cy="110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668740" y="4310860"/>
          <a:ext cx="9962867" cy="2410460"/>
        </p:xfrm>
        <a:graphic>
          <a:graphicData uri="http://schemas.openxmlformats.org/drawingml/2006/table">
            <a:tbl>
              <a:tblPr/>
              <a:tblGrid>
                <a:gridCol w="2911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5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5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04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04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66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Năm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2010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2015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2019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2023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711">
                <a:tc>
                  <a:txBody>
                    <a:bodyPr/>
                    <a:lstStyle/>
                    <a:p>
                      <a:pPr marL="5461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Dân số thành thị 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26,5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30,9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33,8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38,2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711">
                <a:tc>
                  <a:txBody>
                    <a:bodyPr/>
                    <a:lstStyle/>
                    <a:p>
                      <a:pPr marL="5461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Dân số nông thôn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60,4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61,4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62,7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62,1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711">
                <a:tc>
                  <a:txBody>
                    <a:bodyPr/>
                    <a:lstStyle/>
                    <a:p>
                      <a:pPr marL="5461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Tổng số dân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86,9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92,3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96,5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100,3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955325" y="3712181"/>
            <a:ext cx="96353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TÌNH HÌNH DÂN SỐ NƯỚC TA, GIAI ĐOẠN 2010 - 2023 </a:t>
            </a:r>
            <a:r>
              <a:rPr kumimoji="0" lang="en-US" sz="24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(Đơn vị: triệu người)</a:t>
            </a: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>
                <a:solidFill>
                  <a:srgbClr val="007A37"/>
                </a:solidFill>
                <a:cs typeface="Arial" pitchFamily="34" charset="0"/>
              </a:rPr>
              <a:t>Bài 2. PHÂN BỐ DÂN CƯ VÀ CÁC LOẠI HÌNH QUẦN CƯ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1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955343" y="789741"/>
          <a:ext cx="9962867" cy="1934972"/>
        </p:xfrm>
        <a:graphic>
          <a:graphicData uri="http://schemas.openxmlformats.org/drawingml/2006/table">
            <a:tbl>
              <a:tblPr/>
              <a:tblGrid>
                <a:gridCol w="2911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5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5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04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04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771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Năm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2010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2015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2019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2023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711">
                <a:tc>
                  <a:txBody>
                    <a:bodyPr/>
                    <a:lstStyle/>
                    <a:p>
                      <a:pPr marL="5461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Dân số thành thị 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26,5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30,9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33,8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38,2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711">
                <a:tc>
                  <a:txBody>
                    <a:bodyPr/>
                    <a:lstStyle/>
                    <a:p>
                      <a:pPr marL="5461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Dân số nông thôn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60,4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61,4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62,7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62,1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711">
                <a:tc>
                  <a:txBody>
                    <a:bodyPr/>
                    <a:lstStyle/>
                    <a:p>
                      <a:pPr marL="5461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Tổng số dân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86,9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92,3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96,5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100,3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241928" y="191062"/>
            <a:ext cx="9403308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TÌNH HÌNH DÂN SỐ NƯỚC TA, GIAI ĐOẠN 2010 - 2023 </a:t>
            </a:r>
            <a:r>
              <a:rPr kumimoji="0" lang="en-US" sz="23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(Đơn vị: triệu người)</a:t>
            </a:r>
            <a:endParaRPr kumimoji="0" lang="en-US" sz="23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51203" y="2955522"/>
            <a:ext cx="1146775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69875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ea typeface="Times New Roman" pitchFamily="18" charset="0"/>
                <a:cs typeface="Times New Roman" pitchFamily="18" charset="0"/>
              </a:rPr>
              <a:t>- Giai đoạn 2010 - 2023:</a:t>
            </a:r>
          </a:p>
          <a:p>
            <a:pPr lvl="0" indent="269875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ea typeface="Times New Roman" pitchFamily="18" charset="0"/>
                <a:cs typeface="Times New Roman" pitchFamily="18" charset="0"/>
              </a:rPr>
              <a:t>+ Tỉ lệ dân số nông thôn giảm 7,6%; nhưng vẫn chiếm tỉ lệ cao hơn dân số thành thị.</a:t>
            </a:r>
          </a:p>
          <a:p>
            <a:pPr lvl="0" indent="269875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ea typeface="Times New Roman" pitchFamily="18" charset="0"/>
                <a:cs typeface="Times New Roman" pitchFamily="18" charset="0"/>
              </a:rPr>
              <a:t>+ Tỉ lệ dân số thành thị tăng tăng 7,6%.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6594" y="805937"/>
            <a:ext cx="7321486" cy="101566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571500" indent="-571500"/>
            <a:r>
              <a:rPr lang="en-US" sz="3000" b="1">
                <a:solidFill>
                  <a:srgbClr val="002060"/>
                </a:solidFill>
                <a:cs typeface="Arial" pitchFamily="34" charset="0"/>
              </a:rPr>
              <a:t>1. Phân bố dân cư</a:t>
            </a:r>
          </a:p>
          <a:p>
            <a:pPr marL="571500" indent="-571500"/>
            <a:r>
              <a:rPr lang="en-US" sz="3000" b="1" i="1"/>
              <a:t>b. Phân bố dân cư nước ta có sự thay đổi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82880" y="1699929"/>
            <a:ext cx="1184079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>
                <a:latin typeface="Calibri" pitchFamily="34" charset="0"/>
                <a:cs typeface="Calibri" pitchFamily="34" charset="0"/>
              </a:rPr>
              <a:t>- P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hân bố dân cư nước ta thay đổi theo hướng ngày càng hợp lí hơn.</a:t>
            </a:r>
            <a:endParaRPr lang="en-US" sz="3200" b="1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>
                <a:latin typeface="Calibri" pitchFamily="34" charset="0"/>
                <a:cs typeface="Calibri" pitchFamily="34" charset="0"/>
              </a:rPr>
              <a:t>- Số dân thành thị và tỉ l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ệ dân thành thị tăng </a:t>
            </a:r>
            <a:r>
              <a:rPr lang="en-US" sz="3200" b="1">
                <a:latin typeface="Calibri" pitchFamily="34" charset="0"/>
                <a:cs typeface="Calibri" pitchFamily="34" charset="0"/>
              </a:rPr>
              <a:t>nhanh.</a:t>
            </a:r>
          </a:p>
          <a:p>
            <a:pPr algn="just">
              <a:lnSpc>
                <a:spcPct val="150000"/>
              </a:lnSpc>
            </a:pPr>
            <a:r>
              <a:rPr lang="en-US" sz="3200" b="1">
                <a:latin typeface="Calibri" pitchFamily="34" charset="0"/>
                <a:cs typeface="Calibri" pitchFamily="34" charset="0"/>
              </a:rPr>
              <a:t>- 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Một số đô thị có quy mô dân số đ</a:t>
            </a:r>
            <a:r>
              <a:rPr lang="en-US" sz="3200" b="1">
                <a:latin typeface="Calibri" pitchFamily="34" charset="0"/>
                <a:cs typeface="Calibri" pitchFamily="34" charset="0"/>
              </a:rPr>
              <a:t>ô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ng như T</a:t>
            </a:r>
            <a:r>
              <a:rPr lang="en-US" sz="3200" b="1">
                <a:latin typeface="Calibri" pitchFamily="34" charset="0"/>
                <a:cs typeface="Calibri" pitchFamily="34" charset="0"/>
              </a:rPr>
              <a:t>P. HCM,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 Hà Nội, Đà Nẵng, Hải Phòng,</a:t>
            </a:r>
            <a:r>
              <a:rPr lang="en-US" sz="3200" b="1">
                <a:latin typeface="Calibri" pitchFamily="34" charset="0"/>
                <a:cs typeface="Calibri" pitchFamily="34" charset="0"/>
              </a:rPr>
              <a:t>.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..</a:t>
            </a:r>
            <a:endParaRPr lang="en-US" sz="3200" b="1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>
                <a:latin typeface="Calibri" pitchFamily="34" charset="0"/>
                <a:cs typeface="Calibri" pitchFamily="34" charset="0"/>
              </a:rPr>
              <a:t>-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 Các vùng có kinh tế phát triển năng động thu hút đông dân cư</a:t>
            </a:r>
            <a:r>
              <a:rPr lang="en-US" sz="3200" b="1">
                <a:latin typeface="Calibri" pitchFamily="34" charset="0"/>
                <a:cs typeface="Calibri" pitchFamily="34" charset="0"/>
              </a:rPr>
              <a:t>: 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Đông Nam Bộ, Đồng bằng sông Hồng</a:t>
            </a:r>
            <a:r>
              <a:rPr lang="en-US" sz="3200" b="1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>
                <a:solidFill>
                  <a:srgbClr val="007A37"/>
                </a:solidFill>
                <a:cs typeface="Arial" pitchFamily="34" charset="0"/>
              </a:rPr>
              <a:t>Bài 2. PHÂN BỐ DÂN CƯ VÀ CÁC LOẠI HÌNH QUẦN CƯ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6594" y="805937"/>
            <a:ext cx="7321486" cy="55399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000" b="1">
                <a:solidFill>
                  <a:srgbClr val="002060"/>
                </a:solidFill>
                <a:cs typeface="Arial" pitchFamily="34" charset="0"/>
              </a:rPr>
              <a:t>2. Các loại hình quần cư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239692" y="1802040"/>
            <a:ext cx="9968833" cy="88657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/>
            <a:r>
              <a:rPr lang="en-US" sz="2800" b="1" i="1">
                <a:solidFill>
                  <a:srgbClr val="0000FF"/>
                </a:solidFill>
              </a:rPr>
              <a:t>	Dựa vào hiểu biết của bản thân, cho biết sự khác nhau của 2 loại hình quần cư thành thị và nông thôn?</a:t>
            </a:r>
            <a:endParaRPr lang="vi-VN" sz="2800" b="1" i="1" dirty="0">
              <a:solidFill>
                <a:srgbClr val="0000FF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197398" y="1258352"/>
            <a:ext cx="1000545" cy="1086608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89"/>
          <a:stretch/>
        </p:blipFill>
        <p:spPr bwMode="auto">
          <a:xfrm>
            <a:off x="559558" y="2832787"/>
            <a:ext cx="5468680" cy="3318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334" y="2832787"/>
            <a:ext cx="5520240" cy="3318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05005" y="6183383"/>
            <a:ext cx="4536843" cy="430887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>
                <a:solidFill>
                  <a:srgbClr val="0000FF"/>
                </a:solidFill>
              </a:rPr>
              <a:t>Thành phố Hồ Chí Minh</a:t>
            </a:r>
            <a:endParaRPr lang="vi-VN" sz="2200" b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21226" y="6240249"/>
            <a:ext cx="4536843" cy="430887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>
                <a:solidFill>
                  <a:srgbClr val="0000FF"/>
                </a:solidFill>
              </a:rPr>
              <a:t>Nông thôn Việt Nam</a:t>
            </a:r>
            <a:endParaRPr lang="vi-VN" sz="22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>
                <a:solidFill>
                  <a:srgbClr val="007A37"/>
                </a:solidFill>
                <a:cs typeface="Arial" pitchFamily="34" charset="0"/>
              </a:rPr>
              <a:t>Bài 2. PHÂN BỐ DÂN CƯ VÀ CÁC LOẠI HÌNH QUẦN CƯ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 animBg="1"/>
      <p:bldP spid="16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92" y="766350"/>
            <a:ext cx="1524000" cy="2030463"/>
          </a:xfrm>
          <a:prstGeom prst="rect">
            <a:avLst/>
          </a:prstGeom>
        </p:spPr>
      </p:pic>
      <p:pic>
        <p:nvPicPr>
          <p:cNvPr id="5" name="image203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72200" y="3304902"/>
            <a:ext cx="4918166" cy="2796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217" y="3057732"/>
            <a:ext cx="4706983" cy="2988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057400" y="6192259"/>
            <a:ext cx="9464040" cy="574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800" b="1" dirty="0">
                <a:solidFill>
                  <a:srgbClr val="FF0000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Tại sao lại có khẩu hiệu </a:t>
            </a:r>
            <a:r>
              <a:rPr lang="vi-VN" sz="2800" b="1" i="1" dirty="0">
                <a:solidFill>
                  <a:srgbClr val="FF0000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“Dù gái hay trai chỉ hai là đủ”</a:t>
            </a:r>
            <a:r>
              <a:rPr lang="en-US" sz="2800" b="1" i="1" dirty="0">
                <a:solidFill>
                  <a:srgbClr val="FF0000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effectLst/>
              <a:latin typeface="Calibri" pitchFamily="34" charset="0"/>
              <a:ea typeface="Times New Roman" panose="02020603050405020304" pitchFamily="18" charset="0"/>
              <a:cs typeface="Calibri" pitchFamily="34" charset="0"/>
            </a:endParaRPr>
          </a:p>
        </p:txBody>
      </p:sp>
      <p:sp>
        <p:nvSpPr>
          <p:cNvPr id="8" name="Snip Single Corner Rectangle 7"/>
          <p:cNvSpPr/>
          <p:nvPr/>
        </p:nvSpPr>
        <p:spPr>
          <a:xfrm>
            <a:off x="1972492" y="125463"/>
            <a:ext cx="9914708" cy="2761428"/>
          </a:xfrm>
          <a:prstGeom prst="snip1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800" b="1" i="1" dirty="0">
                <a:solidFill>
                  <a:srgbClr val="0000FF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- </a:t>
            </a:r>
            <a:r>
              <a:rPr lang="vi-VN" sz="2800" b="1" i="1" dirty="0">
                <a:solidFill>
                  <a:srgbClr val="0000FF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Cho biết số thành viên trong gia đình nhà mình (Ông bà sinh được bao nhiêu con? Ba mẹ, cô dì, chú bác sinh phổ biến là bao nhiêu con?)</a:t>
            </a:r>
            <a:endParaRPr lang="en-US" sz="2800" b="1" i="1" dirty="0">
              <a:solidFill>
                <a:srgbClr val="0000FF"/>
              </a:solidFill>
              <a:latin typeface="Calibri" pitchFamily="34" charset="0"/>
              <a:ea typeface="Cambria" panose="02040503050406030204" pitchFamily="18" charset="0"/>
              <a:cs typeface="Calibri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2800" b="1" i="1" dirty="0">
                <a:solidFill>
                  <a:srgbClr val="0000FF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- </a:t>
            </a:r>
            <a:r>
              <a:rPr lang="vi-VN" sz="2800" b="1" i="1" dirty="0">
                <a:solidFill>
                  <a:srgbClr val="0000FF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Cho biết một số khẩu hiệu về dân số mà em đã quan sát được trong cuộc </a:t>
            </a:r>
            <a:r>
              <a:rPr lang="vi-VN" sz="2800" b="1" i="1">
                <a:solidFill>
                  <a:srgbClr val="0000FF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sống.</a:t>
            </a:r>
            <a:endParaRPr lang="en-US" sz="2800" i="1" dirty="0">
              <a:solidFill>
                <a:srgbClr val="0000FF"/>
              </a:solidFill>
              <a:latin typeface="Calibri" pitchFamily="34" charset="0"/>
              <a:ea typeface="Times New Roman" panose="02020603050405020304" pitchFamily="18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6594" y="805937"/>
            <a:ext cx="7321486" cy="55399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000" b="1">
                <a:solidFill>
                  <a:srgbClr val="002060"/>
                </a:solidFill>
                <a:cs typeface="Arial" pitchFamily="34" charset="0"/>
              </a:rPr>
              <a:t>2. Các loại hình quần cư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627791" y="1828795"/>
            <a:ext cx="10372305" cy="103723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/>
            <a:r>
              <a:rPr lang="en-US" sz="3200" b="1" i="1">
                <a:solidFill>
                  <a:srgbClr val="0000FF"/>
                </a:solidFill>
              </a:rPr>
              <a:t>	So sánh sự khác nhau giữa quần cư nông thông và quần cư thành thị theo bảng sau:</a:t>
            </a:r>
            <a:endParaRPr lang="vi-VN" sz="3200" b="1" i="1" dirty="0">
              <a:solidFill>
                <a:srgbClr val="0000FF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197398" y="1258352"/>
            <a:ext cx="1000545" cy="1086608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92228" y="3063549"/>
          <a:ext cx="11353777" cy="3566160"/>
        </p:xfrm>
        <a:graphic>
          <a:graphicData uri="http://schemas.openxmlformats.org/drawingml/2006/table">
            <a:tbl>
              <a:tblPr/>
              <a:tblGrid>
                <a:gridCol w="2472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4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37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Đặc điểm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Quần cư nông thôn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Quần cư thành thị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Mật</a:t>
                      </a:r>
                      <a:r>
                        <a:rPr lang="en-US" sz="2600" b="1" baseline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 độ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baseline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dân số</a:t>
                      </a:r>
                      <a:endParaRPr lang="en-US" sz="26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Cấu</a:t>
                      </a:r>
                      <a:r>
                        <a:rPr lang="en-US" sz="2600" b="1" baseline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 trúc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baseline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quần cư</a:t>
                      </a:r>
                      <a:endParaRPr lang="en-US" sz="26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Hoạt</a:t>
                      </a:r>
                      <a:r>
                        <a:rPr lang="en-US" sz="2600" b="1" baseline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 động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baseline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kinh tế</a:t>
                      </a:r>
                      <a:endParaRPr lang="en-US" sz="26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Chức</a:t>
                      </a:r>
                      <a:r>
                        <a:rPr lang="en-US" sz="2600" b="1" baseline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 năng</a:t>
                      </a:r>
                      <a:endParaRPr lang="en-US" sz="26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>
                <a:solidFill>
                  <a:srgbClr val="007A37"/>
                </a:solidFill>
                <a:cs typeface="Arial" pitchFamily="34" charset="0"/>
              </a:rPr>
              <a:t>Bài 2. PHÂN BỐ DÂN CƯ VÀ CÁC LOẠI HÌNH QUẦN CƯ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99674" y="0"/>
            <a:ext cx="7321486" cy="55399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000" b="1">
                <a:solidFill>
                  <a:srgbClr val="002060"/>
                </a:solidFill>
                <a:cs typeface="Arial" pitchFamily="34" charset="0"/>
              </a:rPr>
              <a:t>2. Các loại hình quần cư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19607" y="497741"/>
          <a:ext cx="11622183" cy="6320028"/>
        </p:xfrm>
        <a:graphic>
          <a:graphicData uri="http://schemas.openxmlformats.org/drawingml/2006/table">
            <a:tbl>
              <a:tblPr/>
              <a:tblGrid>
                <a:gridCol w="1726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18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67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Đặc điểm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Quần cư nông thôn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Quần cư thành thị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367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Mật</a:t>
                      </a:r>
                      <a:r>
                        <a:rPr lang="en-US" sz="2900" b="1" baseline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 độ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 baseline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dân số</a:t>
                      </a:r>
                      <a:endParaRPr lang="en-US" sz="29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Thấp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Cao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1248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Cấu</a:t>
                      </a:r>
                      <a:r>
                        <a:rPr lang="en-US" sz="2900" b="1" baseline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 trúc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 baseline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 quần cư</a:t>
                      </a:r>
                      <a:endParaRPr lang="en-US" sz="29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900" b="1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+mn-cs"/>
                        </a:rPr>
                        <a:t>Làng, xã, xóm, bản, thôn,…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900" b="1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+mn-cs"/>
                        </a:rPr>
                        <a:t>Tổ dân phố, phường, </a:t>
                      </a: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900" b="1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+mn-cs"/>
                        </a:rPr>
                        <a:t>thị trấn,…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3408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Hoạt</a:t>
                      </a:r>
                      <a:r>
                        <a:rPr lang="en-US" sz="2900" b="1" baseline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 động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 baseline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 kinh tế</a:t>
                      </a:r>
                      <a:endParaRPr lang="en-US" sz="29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900" b="1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+mn-cs"/>
                        </a:rPr>
                        <a:t>Nông, lâm,</a:t>
                      </a:r>
                      <a:r>
                        <a:rPr lang="en-US" sz="2900" b="1" kern="1200" baseline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+mn-cs"/>
                        </a:rPr>
                        <a:t> thủy sản; c</a:t>
                      </a:r>
                      <a:r>
                        <a:rPr lang="en-US" sz="2900" b="1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+mn-cs"/>
                        </a:rPr>
                        <a:t>huyển dịch cơ cấu kinh tế, phát triển thủ công nghiệp, dịch vụ,…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900" b="1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+mn-cs"/>
                        </a:rPr>
                        <a:t>Công nghiệp, dịch vụ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Chức</a:t>
                      </a:r>
                      <a:r>
                        <a:rPr lang="en-US" sz="2900" b="1" baseline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 năng</a:t>
                      </a:r>
                      <a:endParaRPr lang="en-US" sz="29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900" b="1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+mn-cs"/>
                        </a:rPr>
                        <a:t>Hành chính, văn hóa, xã hội; chức năng đang thay đổi theo hướng đa dạng hóa.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900" b="1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+mn-cs"/>
                        </a:rPr>
                        <a:t>Đa chức năng: trung tâm kinh tế, văn hóa, hành chính, chính trị, đổi mới sáng tạo,…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985145" y="1173707"/>
            <a:ext cx="1419367" cy="5687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750490" y="1189630"/>
            <a:ext cx="1419367" cy="5687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117679" y="2267801"/>
            <a:ext cx="425582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106305" y="3498376"/>
            <a:ext cx="5004179" cy="15388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n-US"/>
          </a:p>
          <a:p>
            <a:pPr>
              <a:lnSpc>
                <a:spcPct val="200000"/>
              </a:lnSpc>
            </a:pPr>
            <a:endParaRPr lang="en-US"/>
          </a:p>
          <a:p>
            <a:pPr>
              <a:lnSpc>
                <a:spcPct val="200000"/>
              </a:lnSpc>
            </a:pPr>
            <a:endParaRPr lang="en-US" sz="1050"/>
          </a:p>
        </p:txBody>
      </p:sp>
      <p:sp>
        <p:nvSpPr>
          <p:cNvPr id="20" name="TextBox 19"/>
          <p:cNvSpPr txBox="1"/>
          <p:nvPr/>
        </p:nvSpPr>
        <p:spPr>
          <a:xfrm>
            <a:off x="7237863" y="3471082"/>
            <a:ext cx="354386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106302" y="5258939"/>
            <a:ext cx="4990533" cy="15006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n-US" sz="1600"/>
          </a:p>
          <a:p>
            <a:pPr>
              <a:lnSpc>
                <a:spcPct val="200000"/>
              </a:lnSpc>
            </a:pPr>
            <a:endParaRPr lang="en-US" sz="1600"/>
          </a:p>
          <a:p>
            <a:pPr>
              <a:lnSpc>
                <a:spcPct val="200000"/>
              </a:lnSpc>
            </a:pPr>
            <a:endParaRPr lang="en-US" sz="1600"/>
          </a:p>
        </p:txBody>
      </p:sp>
      <p:sp>
        <p:nvSpPr>
          <p:cNvPr id="22" name="TextBox 21"/>
          <p:cNvSpPr txBox="1"/>
          <p:nvPr/>
        </p:nvSpPr>
        <p:spPr>
          <a:xfrm>
            <a:off x="7219666" y="5268037"/>
            <a:ext cx="4667534" cy="15006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n-US" sz="1600"/>
          </a:p>
          <a:p>
            <a:pPr>
              <a:lnSpc>
                <a:spcPct val="200000"/>
              </a:lnSpc>
            </a:pPr>
            <a:endParaRPr lang="en-US" sz="1600"/>
          </a:p>
          <a:p>
            <a:pPr>
              <a:lnSpc>
                <a:spcPct val="200000"/>
              </a:lnSpc>
            </a:pPr>
            <a:endParaRPr lang="en-US" sz="1600"/>
          </a:p>
        </p:txBody>
      </p:sp>
      <p:sp>
        <p:nvSpPr>
          <p:cNvPr id="23" name="TextBox 22"/>
          <p:cNvSpPr txBox="1"/>
          <p:nvPr/>
        </p:nvSpPr>
        <p:spPr>
          <a:xfrm>
            <a:off x="7237861" y="2338314"/>
            <a:ext cx="4349087" cy="9639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n-US"/>
          </a:p>
          <a:p>
            <a:pPr>
              <a:lnSpc>
                <a:spcPct val="200000"/>
              </a:lnSpc>
            </a:pPr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Đề nghị xếp hạng ruộng bậc thang Mù Cang Chải là Danh thắng Quốc gia đặc  biệt - Kênh truyền hình Đài Tiếng nói Việt Nam - VOVTV">
            <a:extLst>
              <a:ext uri="{FF2B5EF4-FFF2-40B4-BE49-F238E27FC236}">
                <a16:creationId xmlns:a16="http://schemas.microsoft.com/office/drawing/2014/main" id="{9CC7D6F5-D276-45E1-960C-60BB2499B8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7"/>
          <a:stretch/>
        </p:blipFill>
        <p:spPr bwMode="auto">
          <a:xfrm>
            <a:off x="20" y="1021"/>
            <a:ext cx="12191980" cy="685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8" name="Freeform: Shape 191">
            <a:extLst>
              <a:ext uri="{FF2B5EF4-FFF2-40B4-BE49-F238E27FC236}">
                <a16:creationId xmlns:a16="http://schemas.microsoft.com/office/drawing/2014/main" id="{08D97BCC-370B-4538-9D62-136AC63434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" y="561316"/>
            <a:ext cx="1762956" cy="3182112"/>
          </a:xfrm>
          <a:custGeom>
            <a:avLst/>
            <a:gdLst>
              <a:gd name="connsiteX0" fmla="*/ 171900 w 1762956"/>
              <a:gd name="connsiteY0" fmla="*/ 0 h 3182112"/>
              <a:gd name="connsiteX1" fmla="*/ 1762956 w 1762956"/>
              <a:gd name="connsiteY1" fmla="*/ 1591056 h 3182112"/>
              <a:gd name="connsiteX2" fmla="*/ 171900 w 1762956"/>
              <a:gd name="connsiteY2" fmla="*/ 3182112 h 3182112"/>
              <a:gd name="connsiteX3" fmla="*/ 9224 w 1762956"/>
              <a:gd name="connsiteY3" fmla="*/ 3173898 h 3182112"/>
              <a:gd name="connsiteX4" fmla="*/ 0 w 1762956"/>
              <a:gd name="connsiteY4" fmla="*/ 3172490 h 3182112"/>
              <a:gd name="connsiteX5" fmla="*/ 0 w 1762956"/>
              <a:gd name="connsiteY5" fmla="*/ 9622 h 3182112"/>
              <a:gd name="connsiteX6" fmla="*/ 9224 w 1762956"/>
              <a:gd name="connsiteY6" fmla="*/ 8215 h 3182112"/>
              <a:gd name="connsiteX7" fmla="*/ 171900 w 1762956"/>
              <a:gd name="connsiteY7" fmla="*/ 0 h 3182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2956" h="3182112">
                <a:moveTo>
                  <a:pt x="171900" y="0"/>
                </a:moveTo>
                <a:cubicBezTo>
                  <a:pt x="1050616" y="0"/>
                  <a:pt x="1762956" y="712340"/>
                  <a:pt x="1762956" y="1591056"/>
                </a:cubicBezTo>
                <a:cubicBezTo>
                  <a:pt x="1762956" y="2469772"/>
                  <a:pt x="1050616" y="3182112"/>
                  <a:pt x="171900" y="3182112"/>
                </a:cubicBezTo>
                <a:cubicBezTo>
                  <a:pt x="116980" y="3182112"/>
                  <a:pt x="62710" y="3179330"/>
                  <a:pt x="9224" y="3173898"/>
                </a:cubicBezTo>
                <a:lnTo>
                  <a:pt x="0" y="3172490"/>
                </a:lnTo>
                <a:lnTo>
                  <a:pt x="0" y="9622"/>
                </a:lnTo>
                <a:lnTo>
                  <a:pt x="9224" y="8215"/>
                </a:lnTo>
                <a:cubicBezTo>
                  <a:pt x="62710" y="2783"/>
                  <a:pt x="116980" y="0"/>
                  <a:pt x="1719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032" name="Picture 8" descr="Mật ong bạc hà cao nguyên đá Đồng Văn - Tinh hoa đất trời ban tặng">
            <a:extLst>
              <a:ext uri="{FF2B5EF4-FFF2-40B4-BE49-F238E27FC236}">
                <a16:creationId xmlns:a16="http://schemas.microsoft.com/office/drawing/2014/main" id="{BEC4901A-C159-45F2-BF14-08EE8BDFEE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6" r="34326" b="-1"/>
          <a:stretch/>
        </p:blipFill>
        <p:spPr bwMode="auto">
          <a:xfrm>
            <a:off x="-6" y="725908"/>
            <a:ext cx="1598364" cy="2852928"/>
          </a:xfrm>
          <a:custGeom>
            <a:avLst/>
            <a:gdLst/>
            <a:ahLst/>
            <a:cxnLst/>
            <a:rect l="l" t="t" r="r" b="b"/>
            <a:pathLst>
              <a:path w="1598364" h="2852928">
                <a:moveTo>
                  <a:pt x="171900" y="0"/>
                </a:moveTo>
                <a:cubicBezTo>
                  <a:pt x="959714" y="0"/>
                  <a:pt x="1598364" y="638650"/>
                  <a:pt x="1598364" y="1426464"/>
                </a:cubicBezTo>
                <a:cubicBezTo>
                  <a:pt x="1598364" y="2214278"/>
                  <a:pt x="959714" y="2852928"/>
                  <a:pt x="171900" y="2852928"/>
                </a:cubicBezTo>
                <a:cubicBezTo>
                  <a:pt x="122662" y="2852928"/>
                  <a:pt x="74006" y="2850433"/>
                  <a:pt x="26052" y="2845563"/>
                </a:cubicBezTo>
                <a:lnTo>
                  <a:pt x="0" y="2841587"/>
                </a:lnTo>
                <a:lnTo>
                  <a:pt x="0" y="11341"/>
                </a:lnTo>
                <a:lnTo>
                  <a:pt x="26052" y="7365"/>
                </a:lnTo>
                <a:cubicBezTo>
                  <a:pt x="74006" y="2495"/>
                  <a:pt x="122662" y="0"/>
                  <a:pt x="17190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Oval 192">
            <a:extLst>
              <a:ext uri="{FF2B5EF4-FFF2-40B4-BE49-F238E27FC236}">
                <a16:creationId xmlns:a16="http://schemas.microsoft.com/office/drawing/2014/main" id="{AC1BA173-64A6-4ACF-A849-F0194E82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78307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030" name="Picture 6" descr="Chiêm ngưỡng Cánh đồng Tà Pạ tuyệt đẹp ở An Giang">
            <a:extLst>
              <a:ext uri="{FF2B5EF4-FFF2-40B4-BE49-F238E27FC236}">
                <a16:creationId xmlns:a16="http://schemas.microsoft.com/office/drawing/2014/main" id="{D6832F8A-8799-480A-B7A9-E0A31C3AF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3" r="26539" b="3"/>
          <a:stretch/>
        </p:blipFill>
        <p:spPr bwMode="auto">
          <a:xfrm>
            <a:off x="2142899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Oval 193">
            <a:extLst>
              <a:ext uri="{FF2B5EF4-FFF2-40B4-BE49-F238E27FC236}">
                <a16:creationId xmlns:a16="http://schemas.microsoft.com/office/drawing/2014/main" id="{5DA699A9-471A-451C-8D64-4BBFBB790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75776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026" name="Picture 2" descr="Mộc Châu mùa hoa mận đầu năm mới | Du lịch Cà Mau du lịch ghép đoàn : Du  lịch Cà Mau du lịch ghép đoàn">
            <a:extLst>
              <a:ext uri="{FF2B5EF4-FFF2-40B4-BE49-F238E27FC236}">
                <a16:creationId xmlns:a16="http://schemas.microsoft.com/office/drawing/2014/main" id="{A98FF7CF-69A0-4A24-A784-4B2C1BBF1F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5" r="16235" b="-1"/>
          <a:stretch/>
        </p:blipFill>
        <p:spPr bwMode="auto">
          <a:xfrm>
            <a:off x="5525559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5" name="Oval 194">
            <a:extLst>
              <a:ext uri="{FF2B5EF4-FFF2-40B4-BE49-F238E27FC236}">
                <a16:creationId xmlns:a16="http://schemas.microsoft.com/office/drawing/2014/main" id="{4FF79B19-2390-46F4-BD3F-E2F55F6E1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3246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028" name="Picture 4" descr="Sương vờn mây trên đồi chè Long Cốc - VnExpress Du lịch">
            <a:extLst>
              <a:ext uri="{FF2B5EF4-FFF2-40B4-BE49-F238E27FC236}">
                <a16:creationId xmlns:a16="http://schemas.microsoft.com/office/drawing/2014/main" id="{02F59DB9-7033-4668-B78D-EB0C1F94ED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9" r="17502" b="1"/>
          <a:stretch/>
        </p:blipFill>
        <p:spPr bwMode="auto">
          <a:xfrm>
            <a:off x="8937838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92D7380E-05F8-4B98-9D58-B34C09FC6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80689" y="4303493"/>
            <a:ext cx="0" cy="164592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6" name="Content Placeholder 1035">
            <a:extLst>
              <a:ext uri="{FF2B5EF4-FFF2-40B4-BE49-F238E27FC236}">
                <a16:creationId xmlns:a16="http://schemas.microsoft.com/office/drawing/2014/main" id="{56E4C9D6-33D0-402F-8CEA-E5978D583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5833" y="4314921"/>
            <a:ext cx="6032310" cy="1817171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FF"/>
                </a:solidFill>
                <a:ea typeface="Roboto" panose="02000000000000000000" pitchFamily="2" charset="0"/>
                <a:cs typeface="Roboto" panose="02000000000000000000" pitchFamily="2" charset="0"/>
              </a:rPr>
              <a:t>NHỮNG </a:t>
            </a:r>
            <a:r>
              <a:rPr lang="en-US" sz="4000" b="1">
                <a:solidFill>
                  <a:srgbClr val="0000FF"/>
                </a:solidFill>
                <a:ea typeface="Roboto" panose="02000000000000000000" pitchFamily="2" charset="0"/>
                <a:cs typeface="Roboto" panose="02000000000000000000" pitchFamily="2" charset="0"/>
              </a:rPr>
              <a:t>SẮC MÀU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4000" b="1">
                <a:solidFill>
                  <a:srgbClr val="0000FF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>
                <a:solidFill>
                  <a:srgbClr val="0000FF"/>
                </a:solidFill>
                <a:ea typeface="Roboto" panose="02000000000000000000" pitchFamily="2" charset="0"/>
                <a:cs typeface="Roboto" panose="02000000000000000000" pitchFamily="2" charset="0"/>
              </a:rPr>
              <a:t>NÔNG THÔN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2DA2856-4405-4496-B32E-1D76E91A741B}"/>
              </a:ext>
            </a:extLst>
          </p:cNvPr>
          <p:cNvSpPr txBox="1">
            <a:spLocks/>
          </p:cNvSpPr>
          <p:nvPr/>
        </p:nvSpPr>
        <p:spPr>
          <a:xfrm>
            <a:off x="199431" y="4462751"/>
            <a:ext cx="5486992" cy="166934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Kinh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nông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nghiệp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chiếm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vai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trò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endParaRPr lang="en-US" sz="3200" b="1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đang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hơn</a:t>
            </a:r>
            <a:endParaRPr lang="en-US" sz="3200" b="1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7A03C3BA-5B19-4A99-8536-ACD6D00A3BB1}"/>
              </a:ext>
            </a:extLst>
          </p:cNvPr>
          <p:cNvSpPr txBox="1">
            <a:spLocks/>
          </p:cNvSpPr>
          <p:nvPr/>
        </p:nvSpPr>
        <p:spPr>
          <a:xfrm>
            <a:off x="-402879" y="3737864"/>
            <a:ext cx="2133600" cy="6762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Hà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Giang</a:t>
            </a:r>
            <a:endParaRPr lang="en-US" sz="2800" b="1" dirty="0">
              <a:solidFill>
                <a:srgbClr val="0000FF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26442FE-614C-462D-8C9B-CF1DA37D97E5}"/>
              </a:ext>
            </a:extLst>
          </p:cNvPr>
          <p:cNvSpPr txBox="1">
            <a:spLocks/>
          </p:cNvSpPr>
          <p:nvPr/>
        </p:nvSpPr>
        <p:spPr>
          <a:xfrm>
            <a:off x="2391599" y="3754287"/>
            <a:ext cx="2133600" cy="6762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An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Giang</a:t>
            </a:r>
            <a:endParaRPr lang="en-US" sz="2800" b="1" dirty="0">
              <a:solidFill>
                <a:srgbClr val="0000FF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878AC8B-4417-48D4-8211-FB85012AF387}"/>
              </a:ext>
            </a:extLst>
          </p:cNvPr>
          <p:cNvSpPr txBox="1">
            <a:spLocks/>
          </p:cNvSpPr>
          <p:nvPr/>
        </p:nvSpPr>
        <p:spPr>
          <a:xfrm>
            <a:off x="5793415" y="3754287"/>
            <a:ext cx="2350459" cy="6762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Sơn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La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27DD662C-BA5E-4C41-A451-63423F119C6B}"/>
              </a:ext>
            </a:extLst>
          </p:cNvPr>
          <p:cNvSpPr txBox="1">
            <a:spLocks/>
          </p:cNvSpPr>
          <p:nvPr/>
        </p:nvSpPr>
        <p:spPr>
          <a:xfrm>
            <a:off x="9297501" y="3835021"/>
            <a:ext cx="2350459" cy="6762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Phú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Thọ</a:t>
            </a:r>
            <a:endParaRPr lang="en-US" sz="2800" b="1" dirty="0">
              <a:solidFill>
                <a:srgbClr val="0000FF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69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2C81FF6-85AA-4949-AC6E-F13F422A969D}"/>
              </a:ext>
            </a:extLst>
          </p:cNvPr>
          <p:cNvSpPr txBox="1">
            <a:spLocks/>
          </p:cNvSpPr>
          <p:nvPr/>
        </p:nvSpPr>
        <p:spPr>
          <a:xfrm>
            <a:off x="390525" y="61874"/>
            <a:ext cx="6115050" cy="10718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4000" b="1" dirty="0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AI NHANH MẮT HƠN AI?</a:t>
            </a: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5A7B3E5B-5710-4911-9941-0DB2F2D57D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72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b="1">
              <a:solidFill>
                <a:schemeClr val="tx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67DD55-CE01-4C60-981E-38A08F9A6E61}"/>
              </a:ext>
            </a:extLst>
          </p:cNvPr>
          <p:cNvSpPr txBox="1">
            <a:spLocks/>
          </p:cNvSpPr>
          <p:nvPr/>
        </p:nvSpPr>
        <p:spPr>
          <a:xfrm>
            <a:off x="355473" y="1033994"/>
            <a:ext cx="6433443" cy="24646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14000"/>
              </a:lnSpc>
            </a:pP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Quan </a:t>
            </a:r>
            <a:r>
              <a:rPr lang="en-US" sz="3000" b="1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sz="3000" b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H.2.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đọc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tên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đô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sz="3000" b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có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457200" indent="-457200" algn="just">
              <a:lnSpc>
                <a:spcPct val="114000"/>
              </a:lnSpc>
              <a:buFontTx/>
              <a:buChar char="-"/>
            </a:pP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dân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triệu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endParaRPr lang="en-US" sz="3000" b="1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lnSpc>
                <a:spcPct val="114000"/>
              </a:lnSpc>
              <a:buFontTx/>
              <a:buChar char="-"/>
            </a:pP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dân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500 001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triệu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endParaRPr lang="en-US" sz="3000" b="1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lnSpc>
                <a:spcPct val="114000"/>
              </a:lnSpc>
              <a:buFontTx/>
              <a:buChar char="-"/>
            </a:pPr>
            <a:r>
              <a:rPr lang="en-US" sz="3000" b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200 00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500 000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endParaRPr lang="en-US" sz="3000" b="1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lnSpc>
                <a:spcPct val="114000"/>
              </a:lnSpc>
              <a:buFontTx/>
              <a:buChar char="-"/>
            </a:pP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Tỉnh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đô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3074" name="Picture 2" descr="Infographic: Tỷ lệ đô thị hóa toàn quốc đạt 40,4% | Thời Báo Tài Chính">
            <a:extLst>
              <a:ext uri="{FF2B5EF4-FFF2-40B4-BE49-F238E27FC236}">
                <a16:creationId xmlns:a16="http://schemas.microsoft.com/office/drawing/2014/main" id="{9B4420A9-79B8-4DA1-8BE6-2A52AC2D70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62" b="31787"/>
          <a:stretch/>
        </p:blipFill>
        <p:spPr bwMode="auto">
          <a:xfrm>
            <a:off x="355473" y="3712358"/>
            <a:ext cx="6321552" cy="269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map of the country&#10;&#10;Description automatically generate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741" y="298781"/>
            <a:ext cx="4615543" cy="6293088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1878AC8B-4417-48D4-8211-FB85012AF387}"/>
              </a:ext>
            </a:extLst>
          </p:cNvPr>
          <p:cNvSpPr txBox="1">
            <a:spLocks/>
          </p:cNvSpPr>
          <p:nvPr/>
        </p:nvSpPr>
        <p:spPr>
          <a:xfrm>
            <a:off x="7543310" y="6167101"/>
            <a:ext cx="4473039" cy="476518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000" b="1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H.2. Bản đồ dân số Việt Nam, năm 2021</a:t>
            </a:r>
            <a:endParaRPr lang="en-US" sz="20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42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Du Thuyền Sông Sài Gòn &amp;amp; Ăn Tối Trên Tàu Saigon Princess">
            <a:extLst>
              <a:ext uri="{FF2B5EF4-FFF2-40B4-BE49-F238E27FC236}">
                <a16:creationId xmlns:a16="http://schemas.microsoft.com/office/drawing/2014/main" id="{C5AA3B7A-F32A-42AE-B1A6-9AF733776B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" r="1" b="1"/>
          <a:stretch/>
        </p:blipFill>
        <p:spPr bwMode="auto">
          <a:xfrm>
            <a:off x="-6" y="-4"/>
            <a:ext cx="12192000" cy="685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0FE903-006E-44D2-A0BA-CA4B25816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4522156"/>
            <a:ext cx="11390716" cy="136321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kern="1200" dirty="0">
                <a:solidFill>
                  <a:srgbClr val="0000FF"/>
                </a:solidFill>
                <a:latin typeface="+mn-lt"/>
              </a:rPr>
              <a:t>NHỮNG SẮC MÀU THÀNH THỊ</a:t>
            </a:r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0C498D70-E3F3-491D-AD66-F47DEC8183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" y="561316"/>
            <a:ext cx="1762956" cy="3182112"/>
          </a:xfrm>
          <a:custGeom>
            <a:avLst/>
            <a:gdLst>
              <a:gd name="connsiteX0" fmla="*/ 171900 w 1762956"/>
              <a:gd name="connsiteY0" fmla="*/ 0 h 3182112"/>
              <a:gd name="connsiteX1" fmla="*/ 1762956 w 1762956"/>
              <a:gd name="connsiteY1" fmla="*/ 1591056 h 3182112"/>
              <a:gd name="connsiteX2" fmla="*/ 171900 w 1762956"/>
              <a:gd name="connsiteY2" fmla="*/ 3182112 h 3182112"/>
              <a:gd name="connsiteX3" fmla="*/ 9224 w 1762956"/>
              <a:gd name="connsiteY3" fmla="*/ 3173898 h 3182112"/>
              <a:gd name="connsiteX4" fmla="*/ 0 w 1762956"/>
              <a:gd name="connsiteY4" fmla="*/ 3172490 h 3182112"/>
              <a:gd name="connsiteX5" fmla="*/ 0 w 1762956"/>
              <a:gd name="connsiteY5" fmla="*/ 9622 h 3182112"/>
              <a:gd name="connsiteX6" fmla="*/ 9224 w 1762956"/>
              <a:gd name="connsiteY6" fmla="*/ 8215 h 3182112"/>
              <a:gd name="connsiteX7" fmla="*/ 171900 w 1762956"/>
              <a:gd name="connsiteY7" fmla="*/ 0 h 3182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2956" h="3182112">
                <a:moveTo>
                  <a:pt x="171900" y="0"/>
                </a:moveTo>
                <a:cubicBezTo>
                  <a:pt x="1050616" y="0"/>
                  <a:pt x="1762956" y="712340"/>
                  <a:pt x="1762956" y="1591056"/>
                </a:cubicBezTo>
                <a:cubicBezTo>
                  <a:pt x="1762956" y="2469772"/>
                  <a:pt x="1050616" y="3182112"/>
                  <a:pt x="171900" y="3182112"/>
                </a:cubicBezTo>
                <a:cubicBezTo>
                  <a:pt x="116980" y="3182112"/>
                  <a:pt x="62710" y="3179330"/>
                  <a:pt x="9224" y="3173898"/>
                </a:cubicBezTo>
                <a:lnTo>
                  <a:pt x="0" y="3172490"/>
                </a:lnTo>
                <a:lnTo>
                  <a:pt x="0" y="9622"/>
                </a:lnTo>
                <a:lnTo>
                  <a:pt x="9224" y="8215"/>
                </a:lnTo>
                <a:cubicBezTo>
                  <a:pt x="62710" y="2783"/>
                  <a:pt x="116980" y="0"/>
                  <a:pt x="1719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4" name="Picture 12" descr="Bảng giá đất nhà nước thành phố Hà Nội giai đoạn 2020 đến 2024">
            <a:extLst>
              <a:ext uri="{FF2B5EF4-FFF2-40B4-BE49-F238E27FC236}">
                <a16:creationId xmlns:a16="http://schemas.microsoft.com/office/drawing/2014/main" id="{F22C936F-D6C0-4FCA-9A7B-DEDFEDE348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3" r="39984" b="1"/>
          <a:stretch/>
        </p:blipFill>
        <p:spPr bwMode="auto">
          <a:xfrm>
            <a:off x="-6" y="725908"/>
            <a:ext cx="1598364" cy="2852928"/>
          </a:xfrm>
          <a:custGeom>
            <a:avLst/>
            <a:gdLst/>
            <a:ahLst/>
            <a:cxnLst/>
            <a:rect l="l" t="t" r="r" b="b"/>
            <a:pathLst>
              <a:path w="1598364" h="2852928">
                <a:moveTo>
                  <a:pt x="171900" y="0"/>
                </a:moveTo>
                <a:cubicBezTo>
                  <a:pt x="959714" y="0"/>
                  <a:pt x="1598364" y="638650"/>
                  <a:pt x="1598364" y="1426464"/>
                </a:cubicBezTo>
                <a:cubicBezTo>
                  <a:pt x="1598364" y="2214278"/>
                  <a:pt x="959714" y="2852928"/>
                  <a:pt x="171900" y="2852928"/>
                </a:cubicBezTo>
                <a:cubicBezTo>
                  <a:pt x="122662" y="2852928"/>
                  <a:pt x="74006" y="2850433"/>
                  <a:pt x="26052" y="2845563"/>
                </a:cubicBezTo>
                <a:lnTo>
                  <a:pt x="0" y="2841587"/>
                </a:lnTo>
                <a:lnTo>
                  <a:pt x="0" y="11341"/>
                </a:lnTo>
                <a:lnTo>
                  <a:pt x="26052" y="7365"/>
                </a:lnTo>
                <a:cubicBezTo>
                  <a:pt x="74006" y="2495"/>
                  <a:pt x="122662" y="0"/>
                  <a:pt x="17190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" name="Oval 144">
            <a:extLst>
              <a:ext uri="{FF2B5EF4-FFF2-40B4-BE49-F238E27FC236}">
                <a16:creationId xmlns:a16="http://schemas.microsoft.com/office/drawing/2014/main" id="{593AFE2C-42B2-4C01-B3C4-EFFC4FA67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78307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058" name="Picture 10" descr="Cần Thơ vững tin tiến bước - Báo Cần Thơ Online">
            <a:extLst>
              <a:ext uri="{FF2B5EF4-FFF2-40B4-BE49-F238E27FC236}">
                <a16:creationId xmlns:a16="http://schemas.microsoft.com/office/drawing/2014/main" id="{B378A148-ED68-42C1-A0B6-A3D32F9117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6" r="3794" b="-1"/>
          <a:stretch/>
        </p:blipFill>
        <p:spPr bwMode="auto">
          <a:xfrm>
            <a:off x="2142899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" name="Oval 146">
            <a:extLst>
              <a:ext uri="{FF2B5EF4-FFF2-40B4-BE49-F238E27FC236}">
                <a16:creationId xmlns:a16="http://schemas.microsoft.com/office/drawing/2014/main" id="{59C1EA7D-CC54-4A0A-B26F-2D24CAF26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75776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050" name="Picture 2" descr="Đà Nẵng trong sương mây - VnExpress Du lịch">
            <a:extLst>
              <a:ext uri="{FF2B5EF4-FFF2-40B4-BE49-F238E27FC236}">
                <a16:creationId xmlns:a16="http://schemas.microsoft.com/office/drawing/2014/main" id="{C2C68D5D-8A5B-4768-BBA6-30C9C59305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1" r="15717" b="-3"/>
          <a:stretch/>
        </p:blipFill>
        <p:spPr bwMode="auto">
          <a:xfrm>
            <a:off x="5525559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" name="Oval 148">
            <a:extLst>
              <a:ext uri="{FF2B5EF4-FFF2-40B4-BE49-F238E27FC236}">
                <a16:creationId xmlns:a16="http://schemas.microsoft.com/office/drawing/2014/main" id="{8791BC3C-724D-4C71-96CA-E85CE9C86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3246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056" name="Picture 8" descr="Hải phòng thuộc tỉnh nào? Đôi nét về thành phố Hải Phòng">
            <a:extLst>
              <a:ext uri="{FF2B5EF4-FFF2-40B4-BE49-F238E27FC236}">
                <a16:creationId xmlns:a16="http://schemas.microsoft.com/office/drawing/2014/main" id="{5A0B8FAB-9B01-4F34-A3CB-81E2263C21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5" r="22797" b="3"/>
          <a:stretch/>
        </p:blipFill>
        <p:spPr bwMode="auto">
          <a:xfrm>
            <a:off x="8937838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CDAC7D13-8855-4267-ADB4-5FDFE3065499}"/>
              </a:ext>
            </a:extLst>
          </p:cNvPr>
          <p:cNvSpPr txBox="1">
            <a:spLocks/>
          </p:cNvSpPr>
          <p:nvPr/>
        </p:nvSpPr>
        <p:spPr>
          <a:xfrm>
            <a:off x="199431" y="4994758"/>
            <a:ext cx="11755927" cy="166934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tên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đô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TW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ta qua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endParaRPr lang="en-US" sz="2800" b="1" dirty="0">
              <a:solidFill>
                <a:srgbClr val="0000FF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DDA3DDFF-28EA-4297-B536-5C9B90BF9534}"/>
              </a:ext>
            </a:extLst>
          </p:cNvPr>
          <p:cNvSpPr txBox="1">
            <a:spLocks/>
          </p:cNvSpPr>
          <p:nvPr/>
        </p:nvSpPr>
        <p:spPr>
          <a:xfrm>
            <a:off x="-535242" y="3713300"/>
            <a:ext cx="2133600" cy="6762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Hà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Nội</a:t>
            </a:r>
            <a:endParaRPr lang="en-US" sz="2800" b="1" dirty="0">
              <a:solidFill>
                <a:srgbClr val="0000FF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E925AC6-3D67-4E6C-84EF-50B749E090E9}"/>
              </a:ext>
            </a:extLst>
          </p:cNvPr>
          <p:cNvSpPr txBox="1">
            <a:spLocks/>
          </p:cNvSpPr>
          <p:nvPr/>
        </p:nvSpPr>
        <p:spPr>
          <a:xfrm>
            <a:off x="2391599" y="3754287"/>
            <a:ext cx="2133600" cy="6762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Thơ</a:t>
            </a:r>
            <a:endParaRPr lang="en-US" sz="2800" b="1" dirty="0">
              <a:solidFill>
                <a:srgbClr val="0000FF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4AC14741-0744-4872-A48A-FA9470C56454}"/>
              </a:ext>
            </a:extLst>
          </p:cNvPr>
          <p:cNvSpPr txBox="1">
            <a:spLocks/>
          </p:cNvSpPr>
          <p:nvPr/>
        </p:nvSpPr>
        <p:spPr>
          <a:xfrm>
            <a:off x="5793415" y="3754287"/>
            <a:ext cx="2350459" cy="6762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Đà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Nẵng</a:t>
            </a:r>
            <a:endParaRPr lang="en-US" sz="2800" b="1" dirty="0">
              <a:solidFill>
                <a:srgbClr val="0000FF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F341B106-4B2D-4AD0-A956-3F337E2D2D86}"/>
              </a:ext>
            </a:extLst>
          </p:cNvPr>
          <p:cNvSpPr txBox="1">
            <a:spLocks/>
          </p:cNvSpPr>
          <p:nvPr/>
        </p:nvSpPr>
        <p:spPr>
          <a:xfrm>
            <a:off x="9297501" y="3835021"/>
            <a:ext cx="2350459" cy="6762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Hải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Phòng</a:t>
            </a:r>
            <a:endParaRPr lang="en-US" sz="2800" b="1" dirty="0">
              <a:solidFill>
                <a:srgbClr val="0000FF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71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3" grpId="0"/>
      <p:bldP spid="24" grpId="0"/>
      <p:bldP spid="25" grpId="0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81936" cy="3550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213" y="-14244"/>
            <a:ext cx="5910064" cy="3562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213" y="3573016"/>
            <a:ext cx="5910064" cy="331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3009"/>
            <a:ext cx="6350000" cy="3254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07976" y="3345904"/>
            <a:ext cx="4080681" cy="492443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00FF"/>
                </a:solidFill>
              </a:rPr>
              <a:t>Các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vấn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đề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đô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thị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hóa</a:t>
            </a:r>
            <a:endParaRPr lang="vi-VN" sz="2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63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A55BAB53-F2A5-4408-9862-F215DBF37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680" y="348310"/>
            <a:ext cx="9652288" cy="59153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EE10DB-0654-4605-BFAC-D1A7C1AD3F3C}"/>
              </a:ext>
            </a:extLst>
          </p:cNvPr>
          <p:cNvSpPr/>
          <p:nvPr/>
        </p:nvSpPr>
        <p:spPr>
          <a:xfrm>
            <a:off x="1" y="0"/>
            <a:ext cx="12192000" cy="6172200"/>
          </a:xfrm>
          <a:prstGeom prst="rect">
            <a:avLst/>
          </a:prstGeom>
          <a:solidFill>
            <a:srgbClr val="F8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9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CFD970-681B-44B6-B39F-93F1C8D21D82}"/>
              </a:ext>
            </a:extLst>
          </p:cNvPr>
          <p:cNvSpPr txBox="1"/>
          <p:nvPr/>
        </p:nvSpPr>
        <p:spPr>
          <a:xfrm>
            <a:off x="278296" y="1931667"/>
            <a:ext cx="11390540" cy="4992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Câu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1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600" b="1" noProof="0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Các vùng có kinh tế phát triển năng động thì sẽ</a:t>
            </a:r>
            <a:endParaRPr lang="vi-VN" sz="3600" b="1" i="0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sz="36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</a:t>
            </a:r>
            <a:r>
              <a:rPr lang="vi-VN" sz="36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A</a:t>
            </a:r>
            <a:r>
              <a:rPr lang="vi-VN" sz="36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6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có qui mô dân số rất thấp</a:t>
            </a:r>
            <a:r>
              <a:rPr lang="vi-VN" sz="36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r>
              <a:rPr lang="vi-VN" sz="36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   </a:t>
            </a:r>
          </a:p>
          <a:p>
            <a:pPr algn="l">
              <a:lnSpc>
                <a:spcPct val="150000"/>
              </a:lnSpc>
            </a:pPr>
            <a:r>
              <a:rPr lang="en-US" sz="3600" b="1" dirty="0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B</a:t>
            </a:r>
            <a:r>
              <a:rPr lang="vi-VN" sz="36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6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thu hút đông dân cư sinh sống</a:t>
            </a:r>
            <a:r>
              <a:rPr lang="vi-VN" sz="36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r>
              <a:rPr lang="vi-VN" sz="36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   </a:t>
            </a:r>
          </a:p>
          <a:p>
            <a:pPr algn="l">
              <a:lnSpc>
                <a:spcPct val="150000"/>
              </a:lnSpc>
            </a:pPr>
            <a:r>
              <a:rPr lang="en-US" sz="36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</a:t>
            </a:r>
            <a:r>
              <a:rPr lang="vi-VN" sz="36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</a:t>
            </a:r>
            <a:r>
              <a:rPr lang="vi-VN" sz="36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6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có dân cư phân bố phân tán</a:t>
            </a:r>
            <a:r>
              <a:rPr lang="vi-VN" sz="36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r>
              <a:rPr lang="vi-VN" sz="36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   </a:t>
            </a:r>
          </a:p>
          <a:p>
            <a:pPr algn="l">
              <a:lnSpc>
                <a:spcPct val="150000"/>
              </a:lnSpc>
            </a:pPr>
            <a:r>
              <a:rPr lang="en-US" sz="36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</a:t>
            </a:r>
            <a:r>
              <a:rPr lang="vi-VN" sz="36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D</a:t>
            </a:r>
            <a:r>
              <a:rPr lang="vi-VN" sz="36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6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có mật độ dân số rất thấp</a:t>
            </a:r>
            <a:r>
              <a:rPr lang="vi-VN" sz="36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endParaRPr lang="vi-VN" sz="3600" b="1" i="0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D62FC5-D7DD-4AFB-B363-9F047268CC66}"/>
              </a:ext>
            </a:extLst>
          </p:cNvPr>
          <p:cNvSpPr txBox="1"/>
          <p:nvPr/>
        </p:nvSpPr>
        <p:spPr>
          <a:xfrm>
            <a:off x="2032779" y="716508"/>
            <a:ext cx="92773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Baloo 2"/>
              </a:rPr>
              <a:t>CHỌN ĐÁP ÁN ĐÚNG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Picture 2" descr="Chuông Vàng Hình ảnh PNG | Vector và các tập tin PSD | Tải về miễn phí trên  Pngtree">
            <a:extLst>
              <a:ext uri="{FF2B5EF4-FFF2-40B4-BE49-F238E27FC236}">
                <a16:creationId xmlns:a16="http://schemas.microsoft.com/office/drawing/2014/main" id="{A47E651D-1879-43AD-A513-C678E7833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83" y="-46080"/>
            <a:ext cx="2013718" cy="201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ách fake tích xanh ảnh đại diện Facebook - Quantrimang.com">
            <a:extLst>
              <a:ext uri="{FF2B5EF4-FFF2-40B4-BE49-F238E27FC236}">
                <a16:creationId xmlns:a16="http://schemas.microsoft.com/office/drawing/2014/main" id="{27733566-D2FD-40DD-8CBA-A2289CCC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49" y="3527954"/>
            <a:ext cx="917696" cy="91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EE10DB-0654-4605-BFAC-D1A7C1AD3F3C}"/>
              </a:ext>
            </a:extLst>
          </p:cNvPr>
          <p:cNvSpPr/>
          <p:nvPr/>
        </p:nvSpPr>
        <p:spPr>
          <a:xfrm>
            <a:off x="1" y="0"/>
            <a:ext cx="12192000" cy="6172200"/>
          </a:xfrm>
          <a:prstGeom prst="rect">
            <a:avLst/>
          </a:prstGeom>
          <a:solidFill>
            <a:srgbClr val="F8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9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62FC5-D7DD-4AFB-B363-9F047268CC66}"/>
              </a:ext>
            </a:extLst>
          </p:cNvPr>
          <p:cNvSpPr txBox="1"/>
          <p:nvPr/>
        </p:nvSpPr>
        <p:spPr>
          <a:xfrm>
            <a:off x="2032779" y="498798"/>
            <a:ext cx="92773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Baloo 2"/>
              </a:rPr>
              <a:t>CHỌN ĐÁP ÁN ĐÚNG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CFD970-681B-44B6-B39F-93F1C8D21D82}"/>
              </a:ext>
            </a:extLst>
          </p:cNvPr>
          <p:cNvSpPr txBox="1"/>
          <p:nvPr/>
        </p:nvSpPr>
        <p:spPr>
          <a:xfrm>
            <a:off x="290286" y="1699227"/>
            <a:ext cx="11555971" cy="2539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Câu 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2</a:t>
            </a: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600" b="1">
                <a:solidFill>
                  <a:srgbClr val="0000FF"/>
                </a:solidFill>
                <a:cs typeface="Arial" panose="020B0604020202020204" pitchFamily="34" charset="0"/>
              </a:rPr>
              <a:t>Vùng nào sau đây có mật độ dân số thấp nhất?</a:t>
            </a:r>
            <a:endParaRPr lang="en-US" sz="3500" b="1" i="0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5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A</a:t>
            </a:r>
            <a:r>
              <a:rPr lang="en-US" sz="35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Tây Nguyên</a:t>
            </a:r>
            <a:r>
              <a:rPr lang="en-US" sz="35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			</a:t>
            </a:r>
            <a:r>
              <a:rPr lang="en-US" sz="35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B</a:t>
            </a:r>
            <a:r>
              <a:rPr lang="en-US" sz="35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Đông </a:t>
            </a:r>
            <a:r>
              <a:rPr lang="en-US" sz="35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Nam </a:t>
            </a:r>
            <a:r>
              <a:rPr lang="en-US" sz="3500" b="1" i="0" dirty="0" err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Bộ</a:t>
            </a:r>
            <a:r>
              <a:rPr lang="en-US" sz="35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5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C</a:t>
            </a:r>
            <a:r>
              <a:rPr lang="en-US" sz="35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Đồng bằng sông Hồng</a:t>
            </a:r>
            <a:r>
              <a:rPr lang="en-US" sz="35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r>
              <a:rPr lang="en-US" sz="35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D</a:t>
            </a:r>
            <a:r>
              <a:rPr lang="en-US" sz="35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Bắc Trung Bộ.</a:t>
            </a:r>
            <a:endParaRPr lang="en-US" sz="3500" b="1" i="0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</p:txBody>
      </p:sp>
      <p:pic>
        <p:nvPicPr>
          <p:cNvPr id="9" name="Picture 2" descr="Cách fake tích xanh ảnh đại diện Facebook - Quantrimang.com">
            <a:extLst>
              <a:ext uri="{FF2B5EF4-FFF2-40B4-BE49-F238E27FC236}">
                <a16:creationId xmlns:a16="http://schemas.microsoft.com/office/drawing/2014/main" id="{27733566-D2FD-40DD-8CBA-A2289CCC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18" y="2604694"/>
            <a:ext cx="917696" cy="91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huông Vàng Hình ảnh PNG | Vector và các tập tin PSD | Tải về miễn phí trên  Pngtree">
            <a:extLst>
              <a:ext uri="{FF2B5EF4-FFF2-40B4-BE49-F238E27FC236}">
                <a16:creationId xmlns:a16="http://schemas.microsoft.com/office/drawing/2014/main" id="{A47E651D-1879-43AD-A513-C678E7833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83" y="-46080"/>
            <a:ext cx="2013718" cy="201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EE10DB-0654-4605-BFAC-D1A7C1AD3F3C}"/>
              </a:ext>
            </a:extLst>
          </p:cNvPr>
          <p:cNvSpPr/>
          <p:nvPr/>
        </p:nvSpPr>
        <p:spPr>
          <a:xfrm>
            <a:off x="1" y="0"/>
            <a:ext cx="12192000" cy="6172200"/>
          </a:xfrm>
          <a:prstGeom prst="rect">
            <a:avLst/>
          </a:prstGeom>
          <a:solidFill>
            <a:srgbClr val="F8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9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62FC5-D7DD-4AFB-B363-9F047268CC66}"/>
              </a:ext>
            </a:extLst>
          </p:cNvPr>
          <p:cNvSpPr txBox="1"/>
          <p:nvPr/>
        </p:nvSpPr>
        <p:spPr>
          <a:xfrm>
            <a:off x="2206950" y="426218"/>
            <a:ext cx="92773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Baloo 2"/>
              </a:rPr>
              <a:t>CHỌN ĐÁP ÁN ĐÚNG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CFD970-681B-44B6-B39F-93F1C8D21D82}"/>
              </a:ext>
            </a:extLst>
          </p:cNvPr>
          <p:cNvSpPr txBox="1"/>
          <p:nvPr/>
        </p:nvSpPr>
        <p:spPr>
          <a:xfrm>
            <a:off x="740980" y="1709860"/>
            <a:ext cx="11177752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Câu 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3</a:t>
            </a: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600" b="1">
                <a:solidFill>
                  <a:srgbClr val="0000FF"/>
                </a:solidFill>
                <a:cs typeface="Arial" panose="020B0604020202020204" pitchFamily="34" charset="0"/>
              </a:rPr>
              <a:t>Hoạt động kinh tế chính ở quần cư nông thôn nước ta là</a:t>
            </a:r>
            <a:endParaRPr lang="vi-VN" sz="3500" b="1" i="0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5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A</a:t>
            </a:r>
            <a:r>
              <a:rPr lang="vi-VN" sz="35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công nghiệp</a:t>
            </a:r>
            <a:r>
              <a:rPr lang="vi-VN" sz="35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endParaRPr lang="en-US" sz="3500" b="1" i="0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5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</a:t>
            </a:r>
            <a:r>
              <a:rPr lang="vi-VN" sz="35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B</a:t>
            </a:r>
            <a:r>
              <a:rPr lang="vi-VN" sz="35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dịch vụ</a:t>
            </a:r>
            <a:r>
              <a:rPr lang="vi-VN" sz="35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endParaRPr lang="en-US" sz="3500" b="1" i="0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5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</a:t>
            </a:r>
            <a:r>
              <a:rPr lang="vi-VN" sz="35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</a:t>
            </a:r>
            <a:r>
              <a:rPr lang="vi-VN" sz="35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nông nghiệp.</a:t>
            </a:r>
            <a:endParaRPr lang="en-US" sz="3500" b="1" i="0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5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D</a:t>
            </a:r>
            <a:r>
              <a:rPr lang="vi-VN" sz="35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r>
              <a:rPr lang="en-US" sz="35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 du lịch</a:t>
            </a:r>
            <a:r>
              <a:rPr lang="vi-VN" sz="35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endParaRPr lang="vi-VN" sz="3500" b="1" i="0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</p:txBody>
      </p:sp>
      <p:pic>
        <p:nvPicPr>
          <p:cNvPr id="5" name="Picture 2" descr="Cách fake tích xanh ảnh đại diện Facebook - Quantrimang.com">
            <a:extLst>
              <a:ext uri="{FF2B5EF4-FFF2-40B4-BE49-F238E27FC236}">
                <a16:creationId xmlns:a16="http://schemas.microsoft.com/office/drawing/2014/main" id="{27733566-D2FD-40DD-8CBA-A2289CCC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078" y="4979441"/>
            <a:ext cx="917696" cy="91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huông Vàng Hình ảnh PNG | Vector và các tập tin PSD | Tải về miễn phí trên  Pngtree">
            <a:extLst>
              <a:ext uri="{FF2B5EF4-FFF2-40B4-BE49-F238E27FC236}">
                <a16:creationId xmlns:a16="http://schemas.microsoft.com/office/drawing/2014/main" id="{A47E651D-1879-43AD-A513-C678E7833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69" y="-147681"/>
            <a:ext cx="2013718" cy="201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319D0F1-CFC1-4547-AB47-A3D80FE7BCE8}"/>
              </a:ext>
            </a:extLst>
          </p:cNvPr>
          <p:cNvSpPr txBox="1">
            <a:spLocks/>
          </p:cNvSpPr>
          <p:nvPr/>
        </p:nvSpPr>
        <p:spPr>
          <a:xfrm>
            <a:off x="386138" y="262384"/>
            <a:ext cx="11501062" cy="952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2060"/>
                </a:solidFill>
                <a:latin typeface="+mn-lt"/>
              </a:rPr>
              <a:t>AI HIỂU BIẾT?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6DA0B54-7E32-4844-8409-FCCAA6966B3A}"/>
              </a:ext>
            </a:extLst>
          </p:cNvPr>
          <p:cNvSpPr txBox="1">
            <a:spLocks/>
          </p:cNvSpPr>
          <p:nvPr/>
        </p:nvSpPr>
        <p:spPr>
          <a:xfrm>
            <a:off x="7256883" y="908565"/>
            <a:ext cx="4444204" cy="13171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err="1">
                <a:solidFill>
                  <a:srgbClr val="0070C0"/>
                </a:solidFill>
              </a:rPr>
              <a:t>Các</a:t>
            </a:r>
            <a:r>
              <a:rPr lang="en-US" sz="3200" b="1">
                <a:solidFill>
                  <a:srgbClr val="0070C0"/>
                </a:solidFill>
              </a:rPr>
              <a:t> địa </a:t>
            </a:r>
            <a:r>
              <a:rPr lang="en-US" sz="3200" b="1" dirty="0" err="1">
                <a:solidFill>
                  <a:srgbClr val="0070C0"/>
                </a:solidFill>
              </a:rPr>
              <a:t>danh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bên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phải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có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điểm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nào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khác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nhau</a:t>
            </a:r>
            <a:r>
              <a:rPr lang="en-US" sz="3200" b="1" dirty="0">
                <a:solidFill>
                  <a:srgbClr val="0070C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F224E7-A9C6-4D63-B7A9-C89C3DF6C507}"/>
              </a:ext>
            </a:extLst>
          </p:cNvPr>
          <p:cNvSpPr txBox="1"/>
          <p:nvPr/>
        </p:nvSpPr>
        <p:spPr>
          <a:xfrm>
            <a:off x="571571" y="1316860"/>
            <a:ext cx="2647877" cy="5704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LÀO CAI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CE78F6-BB75-44D9-8F75-DE5780F922A2}"/>
              </a:ext>
            </a:extLst>
          </p:cNvPr>
          <p:cNvSpPr txBox="1"/>
          <p:nvPr/>
        </p:nvSpPr>
        <p:spPr>
          <a:xfrm>
            <a:off x="571572" y="2107435"/>
            <a:ext cx="2647878" cy="61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TUYÊN QUANG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C46CE0-BD68-4272-AD8B-C77168C77088}"/>
              </a:ext>
            </a:extLst>
          </p:cNvPr>
          <p:cNvSpPr txBox="1"/>
          <p:nvPr/>
        </p:nvSpPr>
        <p:spPr>
          <a:xfrm>
            <a:off x="571572" y="2894716"/>
            <a:ext cx="2647876" cy="61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QUẢNG NAM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FAC457-0518-492E-B62A-FB3F18C7E8CF}"/>
              </a:ext>
            </a:extLst>
          </p:cNvPr>
          <p:cNvSpPr txBox="1"/>
          <p:nvPr/>
        </p:nvSpPr>
        <p:spPr>
          <a:xfrm>
            <a:off x="571572" y="3623346"/>
            <a:ext cx="2647876" cy="61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LÂM ĐỒNG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E7E92B-A28D-45C0-A266-90D463EEB14A}"/>
              </a:ext>
            </a:extLst>
          </p:cNvPr>
          <p:cNvSpPr txBox="1"/>
          <p:nvPr/>
        </p:nvSpPr>
        <p:spPr>
          <a:xfrm>
            <a:off x="571571" y="4394871"/>
            <a:ext cx="2647876" cy="61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NGHỆ AN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8B11D2-5B7A-4830-ADCB-F0BD2DE6722A}"/>
              </a:ext>
            </a:extLst>
          </p:cNvPr>
          <p:cNvSpPr txBox="1"/>
          <p:nvPr/>
        </p:nvSpPr>
        <p:spPr>
          <a:xfrm>
            <a:off x="571571" y="5128141"/>
            <a:ext cx="2647875" cy="61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HÀ GIANG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AB180A-1BB0-4810-AA64-E9E0913BFC2C}"/>
              </a:ext>
            </a:extLst>
          </p:cNvPr>
          <p:cNvSpPr txBox="1"/>
          <p:nvPr/>
        </p:nvSpPr>
        <p:spPr>
          <a:xfrm>
            <a:off x="4381574" y="1284241"/>
            <a:ext cx="2647877" cy="61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Lũng</a:t>
            </a: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Cú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E85B50-A5CC-415F-BC9A-09E03065FCB4}"/>
              </a:ext>
            </a:extLst>
          </p:cNvPr>
          <p:cNvSpPr txBox="1"/>
          <p:nvPr/>
        </p:nvSpPr>
        <p:spPr>
          <a:xfrm>
            <a:off x="4381573" y="2074816"/>
            <a:ext cx="2647878" cy="61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Đà</a:t>
            </a: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Lạt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7D2432-8863-44A9-849E-BC7700BAE920}"/>
              </a:ext>
            </a:extLst>
          </p:cNvPr>
          <p:cNvSpPr txBox="1"/>
          <p:nvPr/>
        </p:nvSpPr>
        <p:spPr>
          <a:xfrm>
            <a:off x="4381573" y="2862097"/>
            <a:ext cx="2647878" cy="61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Y </a:t>
            </a: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Tý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F3DF48-3F0E-4E2B-BB6F-2400CF8D2869}"/>
              </a:ext>
            </a:extLst>
          </p:cNvPr>
          <p:cNvSpPr txBox="1"/>
          <p:nvPr/>
        </p:nvSpPr>
        <p:spPr>
          <a:xfrm>
            <a:off x="4381573" y="3590727"/>
            <a:ext cx="2647878" cy="61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Vinh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1CC75A-3814-4FFE-8408-598032E168CB}"/>
              </a:ext>
            </a:extLst>
          </p:cNvPr>
          <p:cNvSpPr txBox="1"/>
          <p:nvPr/>
        </p:nvSpPr>
        <p:spPr>
          <a:xfrm>
            <a:off x="4381573" y="4362252"/>
            <a:ext cx="2647878" cy="61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Tân</a:t>
            </a: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Trào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24D9F5-EE66-466A-8DF2-23B747E0CA4F}"/>
              </a:ext>
            </a:extLst>
          </p:cNvPr>
          <p:cNvSpPr txBox="1"/>
          <p:nvPr/>
        </p:nvSpPr>
        <p:spPr>
          <a:xfrm>
            <a:off x="4381573" y="5095522"/>
            <a:ext cx="2647878" cy="61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Hội</a:t>
            </a: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 An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F4E52F8-2CFF-49C0-9C8D-45A10CD8A377}"/>
              </a:ext>
            </a:extLst>
          </p:cNvPr>
          <p:cNvCxnSpPr>
            <a:stCxn id="12" idx="3"/>
          </p:cNvCxnSpPr>
          <p:nvPr/>
        </p:nvCxnSpPr>
        <p:spPr>
          <a:xfrm flipV="1">
            <a:off x="3219446" y="1599759"/>
            <a:ext cx="1066804" cy="383462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500978B-5E24-4E0D-9363-4DBD070B78D9}"/>
              </a:ext>
            </a:extLst>
          </p:cNvPr>
          <p:cNvCxnSpPr>
            <a:cxnSpLocks/>
            <a:stCxn id="7" idx="3"/>
            <a:endCxn id="15" idx="1"/>
          </p:cNvCxnSpPr>
          <p:nvPr/>
        </p:nvCxnSpPr>
        <p:spPr>
          <a:xfrm>
            <a:off x="3219448" y="1602067"/>
            <a:ext cx="1162125" cy="156626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43B2C11-566E-4547-9DCE-9D8CCDDA470B}"/>
              </a:ext>
            </a:extLst>
          </p:cNvPr>
          <p:cNvCxnSpPr>
            <a:cxnSpLocks/>
            <a:endCxn id="17" idx="1"/>
          </p:cNvCxnSpPr>
          <p:nvPr/>
        </p:nvCxnSpPr>
        <p:spPr>
          <a:xfrm rot="16200000" flipH="1">
            <a:off x="2662254" y="2949171"/>
            <a:ext cx="2286036" cy="1152602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3F4E72E-716C-4F31-A169-C112BCB0F77C}"/>
              </a:ext>
            </a:extLst>
          </p:cNvPr>
          <p:cNvCxnSpPr>
            <a:cxnSpLocks/>
            <a:stCxn id="9" idx="3"/>
            <a:endCxn id="18" idx="1"/>
          </p:cNvCxnSpPr>
          <p:nvPr/>
        </p:nvCxnSpPr>
        <p:spPr>
          <a:xfrm>
            <a:off x="3219448" y="3200954"/>
            <a:ext cx="1162125" cy="2200806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CF4DF0C-06CD-442A-AD69-7D6031EAB615}"/>
              </a:ext>
            </a:extLst>
          </p:cNvPr>
          <p:cNvCxnSpPr>
            <a:cxnSpLocks/>
            <a:stCxn id="10" idx="3"/>
            <a:endCxn id="14" idx="1"/>
          </p:cNvCxnSpPr>
          <p:nvPr/>
        </p:nvCxnSpPr>
        <p:spPr>
          <a:xfrm flipV="1">
            <a:off x="3219448" y="2381054"/>
            <a:ext cx="1162125" cy="154853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D85AFBB-D8BB-4AF8-86CC-46AFDF31212F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3228971" y="3896965"/>
            <a:ext cx="1152602" cy="797114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Subtitle 2">
            <a:extLst>
              <a:ext uri="{FF2B5EF4-FFF2-40B4-BE49-F238E27FC236}">
                <a16:creationId xmlns:a16="http://schemas.microsoft.com/office/drawing/2014/main" id="{96C7B850-993A-4522-9B6D-E75DFED3B3ED}"/>
              </a:ext>
            </a:extLst>
          </p:cNvPr>
          <p:cNvSpPr txBox="1">
            <a:spLocks/>
          </p:cNvSpPr>
          <p:nvPr/>
        </p:nvSpPr>
        <p:spPr>
          <a:xfrm>
            <a:off x="1748213" y="6005878"/>
            <a:ext cx="9288385" cy="636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 err="1">
                <a:solidFill>
                  <a:srgbClr val="0070C0"/>
                </a:solidFill>
              </a:rPr>
              <a:t>Hãy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ghép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tên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địa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danh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quen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thuộc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vào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tỉnh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tương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ứng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CECBB42-82B4-41D1-9641-76EDCBC0C9C4}"/>
              </a:ext>
            </a:extLst>
          </p:cNvPr>
          <p:cNvSpPr txBox="1"/>
          <p:nvPr/>
        </p:nvSpPr>
        <p:spPr>
          <a:xfrm>
            <a:off x="8155046" y="2317901"/>
            <a:ext cx="2647878" cy="61247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Thành</a:t>
            </a: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phố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1655E0E-37D0-460A-B7F0-7BFFB7716522}"/>
              </a:ext>
            </a:extLst>
          </p:cNvPr>
          <p:cNvSpPr txBox="1"/>
          <p:nvPr/>
        </p:nvSpPr>
        <p:spPr>
          <a:xfrm>
            <a:off x="8155046" y="3131979"/>
            <a:ext cx="2647878" cy="61247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Xã</a:t>
            </a: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/</a:t>
            </a: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bản</a:t>
            </a: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/</a:t>
            </a: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làng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E9D85AE-043F-4AA8-AACD-83775644375F}"/>
              </a:ext>
            </a:extLst>
          </p:cNvPr>
          <p:cNvSpPr txBox="1"/>
          <p:nvPr/>
        </p:nvSpPr>
        <p:spPr>
          <a:xfrm>
            <a:off x="7744648" y="4579890"/>
            <a:ext cx="3732154" cy="1132618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Có</a:t>
            </a:r>
            <a:r>
              <a:rPr lang="en-US" sz="26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sự</a:t>
            </a:r>
            <a:r>
              <a:rPr lang="en-US" sz="26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khác</a:t>
            </a:r>
            <a:r>
              <a:rPr lang="en-US" sz="26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nhau</a:t>
            </a:r>
            <a:r>
              <a:rPr lang="en-US" sz="26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về</a:t>
            </a:r>
            <a:r>
              <a:rPr lang="en-US" sz="26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đặc</a:t>
            </a:r>
            <a:r>
              <a:rPr lang="en-US" sz="26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điểm</a:t>
            </a:r>
            <a:r>
              <a:rPr lang="en-US" sz="26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quần</a:t>
            </a:r>
            <a:r>
              <a:rPr lang="en-US" sz="26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cư</a:t>
            </a:r>
            <a:r>
              <a:rPr lang="en-US" sz="26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và</a:t>
            </a:r>
            <a:r>
              <a:rPr lang="en-US" sz="26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dân</a:t>
            </a:r>
            <a:r>
              <a:rPr lang="en-US" sz="26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số</a:t>
            </a:r>
            <a:endParaRPr lang="en-US" sz="2600" b="1" dirty="0">
              <a:solidFill>
                <a:schemeClr val="bg1"/>
              </a:solidFill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9" name="Arrow: Down 38">
            <a:extLst>
              <a:ext uri="{FF2B5EF4-FFF2-40B4-BE49-F238E27FC236}">
                <a16:creationId xmlns:a16="http://schemas.microsoft.com/office/drawing/2014/main" id="{86BD68D2-E883-40B7-9499-CFF5D0FC7E28}"/>
              </a:ext>
            </a:extLst>
          </p:cNvPr>
          <p:cNvSpPr/>
          <p:nvPr/>
        </p:nvSpPr>
        <p:spPr>
          <a:xfrm>
            <a:off x="9163050" y="3792609"/>
            <a:ext cx="819150" cy="6365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22366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35" grpId="0" build="p"/>
      <p:bldP spid="36" grpId="0" animBg="1"/>
      <p:bldP spid="37" grpId="0" animBg="1"/>
      <p:bldP spid="38" grpId="0" animBg="1"/>
      <p:bldP spid="3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EE10DB-0654-4605-BFAC-D1A7C1AD3F3C}"/>
              </a:ext>
            </a:extLst>
          </p:cNvPr>
          <p:cNvSpPr/>
          <p:nvPr/>
        </p:nvSpPr>
        <p:spPr>
          <a:xfrm>
            <a:off x="1" y="0"/>
            <a:ext cx="12192000" cy="6172200"/>
          </a:xfrm>
          <a:prstGeom prst="rect">
            <a:avLst/>
          </a:prstGeom>
          <a:solidFill>
            <a:srgbClr val="F8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9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62FC5-D7DD-4AFB-B363-9F047268CC66}"/>
              </a:ext>
            </a:extLst>
          </p:cNvPr>
          <p:cNvSpPr txBox="1"/>
          <p:nvPr/>
        </p:nvSpPr>
        <p:spPr>
          <a:xfrm>
            <a:off x="2148894" y="193989"/>
            <a:ext cx="92773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Baloo 2"/>
              </a:rPr>
              <a:t>CHỌN ĐÁP ÁN ĐÚNG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CFD970-681B-44B6-B39F-93F1C8D21D82}"/>
              </a:ext>
            </a:extLst>
          </p:cNvPr>
          <p:cNvSpPr txBox="1"/>
          <p:nvPr/>
        </p:nvSpPr>
        <p:spPr>
          <a:xfrm>
            <a:off x="562706" y="1527083"/>
            <a:ext cx="11380765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Câu 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4</a:t>
            </a: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600" b="1">
                <a:solidFill>
                  <a:srgbClr val="0000FF"/>
                </a:solidFill>
                <a:cs typeface="Arial" panose="020B0604020202020204" pitchFamily="34" charset="0"/>
              </a:rPr>
              <a:t>Đô thị nào sau đây có qui mô dân số lớn nhất Bắc Trung Bộ và Duyên hải Miền Trung?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Huế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                   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B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Đà Nẵng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Nha Trang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D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Phan Thiết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                            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</p:txBody>
      </p:sp>
      <p:pic>
        <p:nvPicPr>
          <p:cNvPr id="5" name="Picture 2" descr="Cách fake tích xanh ảnh đại diện Facebook - Quantrimang.com">
            <a:extLst>
              <a:ext uri="{FF2B5EF4-FFF2-40B4-BE49-F238E27FC236}">
                <a16:creationId xmlns:a16="http://schemas.microsoft.com/office/drawing/2014/main" id="{27733566-D2FD-40DD-8CBA-A2289CCC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77" y="4131703"/>
            <a:ext cx="917696" cy="91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huông Vàng Hình ảnh PNG | Vector và các tập tin PSD | Tải về miễn phí trên  Pngtree">
            <a:extLst>
              <a:ext uri="{FF2B5EF4-FFF2-40B4-BE49-F238E27FC236}">
                <a16:creationId xmlns:a16="http://schemas.microsoft.com/office/drawing/2014/main" id="{A47E651D-1879-43AD-A513-C678E7833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83" y="-46080"/>
            <a:ext cx="2013718" cy="201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EE10DB-0654-4605-BFAC-D1A7C1AD3F3C}"/>
              </a:ext>
            </a:extLst>
          </p:cNvPr>
          <p:cNvSpPr/>
          <p:nvPr/>
        </p:nvSpPr>
        <p:spPr>
          <a:xfrm>
            <a:off x="1" y="0"/>
            <a:ext cx="12192000" cy="6172200"/>
          </a:xfrm>
          <a:prstGeom prst="rect">
            <a:avLst/>
          </a:prstGeom>
          <a:solidFill>
            <a:srgbClr val="F8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9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62FC5-D7DD-4AFB-B363-9F047268CC66}"/>
              </a:ext>
            </a:extLst>
          </p:cNvPr>
          <p:cNvSpPr txBox="1"/>
          <p:nvPr/>
        </p:nvSpPr>
        <p:spPr>
          <a:xfrm>
            <a:off x="2177922" y="324618"/>
            <a:ext cx="92773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Baloo 2"/>
              </a:rPr>
              <a:t>CHỌN ĐÁP ÁN ĐÚNG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CFD970-681B-44B6-B39F-93F1C8D21D82}"/>
              </a:ext>
            </a:extLst>
          </p:cNvPr>
          <p:cNvSpPr txBox="1"/>
          <p:nvPr/>
        </p:nvSpPr>
        <p:spPr>
          <a:xfrm>
            <a:off x="537029" y="1649293"/>
            <a:ext cx="11485961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Câu 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5</a:t>
            </a: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600" b="1">
                <a:solidFill>
                  <a:srgbClr val="0000FF"/>
                </a:solidFill>
                <a:cs typeface="Arial" panose="020B0604020202020204" pitchFamily="34" charset="0"/>
              </a:rPr>
              <a:t>Các điểm dân cư của đồng bào dân tộc ở miền núi phía Bắc nước ta thường được gọi là…</a:t>
            </a:r>
          </a:p>
          <a:p>
            <a:pPr marL="514350" marR="0" indent="-5143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Bản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r>
              <a:rPr lang="en-US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	</a:t>
            </a:r>
          </a:p>
          <a:p>
            <a:pPr marL="514350" marR="0" indent="-5143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B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Ấp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Buôn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                                 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  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D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Sóc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                                   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</p:txBody>
      </p:sp>
      <p:pic>
        <p:nvPicPr>
          <p:cNvPr id="5" name="Picture 2" descr="Cách fake tích xanh ảnh đại diện Facebook - Quantrimang.com">
            <a:extLst>
              <a:ext uri="{FF2B5EF4-FFF2-40B4-BE49-F238E27FC236}">
                <a16:creationId xmlns:a16="http://schemas.microsoft.com/office/drawing/2014/main" id="{27733566-D2FD-40DD-8CBA-A2289CCC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4" y="3417264"/>
            <a:ext cx="917696" cy="91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huông Vàng Hình ảnh PNG | Vector và các tập tin PSD | Tải về miễn phí trên  Pngtree">
            <a:extLst>
              <a:ext uri="{FF2B5EF4-FFF2-40B4-BE49-F238E27FC236}">
                <a16:creationId xmlns:a16="http://schemas.microsoft.com/office/drawing/2014/main" id="{A47E651D-1879-43AD-A513-C678E7833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83" y="-46080"/>
            <a:ext cx="2013718" cy="201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EE10DB-0654-4605-BFAC-D1A7C1AD3F3C}"/>
              </a:ext>
            </a:extLst>
          </p:cNvPr>
          <p:cNvSpPr/>
          <p:nvPr/>
        </p:nvSpPr>
        <p:spPr>
          <a:xfrm>
            <a:off x="1" y="0"/>
            <a:ext cx="12192000" cy="6172200"/>
          </a:xfrm>
          <a:prstGeom prst="rect">
            <a:avLst/>
          </a:prstGeom>
          <a:solidFill>
            <a:srgbClr val="F8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9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62FC5-D7DD-4AFB-B363-9F047268CC66}"/>
              </a:ext>
            </a:extLst>
          </p:cNvPr>
          <p:cNvSpPr txBox="1"/>
          <p:nvPr/>
        </p:nvSpPr>
        <p:spPr>
          <a:xfrm>
            <a:off x="2177922" y="324618"/>
            <a:ext cx="92773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Baloo 2"/>
              </a:rPr>
              <a:t>CHỌN ĐÁP ÁN ĐÚNG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CFD970-681B-44B6-B39F-93F1C8D21D82}"/>
              </a:ext>
            </a:extLst>
          </p:cNvPr>
          <p:cNvSpPr txBox="1"/>
          <p:nvPr/>
        </p:nvSpPr>
        <p:spPr>
          <a:xfrm>
            <a:off x="537029" y="1649293"/>
            <a:ext cx="11485961" cy="3370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vi-VN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Câu </a:t>
            </a: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6. </a:t>
            </a:r>
            <a:r>
              <a:rPr lang="en-US" sz="3600" b="1">
                <a:solidFill>
                  <a:srgbClr val="0000FF"/>
                </a:solidFill>
                <a:cs typeface="Arial" panose="020B0604020202020204" pitchFamily="34" charset="0"/>
              </a:rPr>
              <a:t>Mật độ dân số nước ta đứng sau các nước nào ở Đông Nam Á?</a:t>
            </a:r>
          </a:p>
          <a:p>
            <a:pPr marL="514350" marR="0" indent="-5143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Lào và Ma-lai-xi-a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r>
              <a:rPr lang="en-US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	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B. 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Mi-an-ma và Thái Lan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Bru-nây và In-đô-nê-xi-a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   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	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D. </a:t>
            </a:r>
            <a:r>
              <a:rPr lang="en-US" sz="35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Xin-ga-po và Phi-lip-pin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                                   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</p:txBody>
      </p:sp>
      <p:pic>
        <p:nvPicPr>
          <p:cNvPr id="5" name="Picture 2" descr="Cách fake tích xanh ảnh đại diện Facebook - Quantrimang.com">
            <a:extLst>
              <a:ext uri="{FF2B5EF4-FFF2-40B4-BE49-F238E27FC236}">
                <a16:creationId xmlns:a16="http://schemas.microsoft.com/office/drawing/2014/main" id="{27733566-D2FD-40DD-8CBA-A2289CCC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324" y="4126947"/>
            <a:ext cx="917696" cy="91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huông Vàng Hình ảnh PNG | Vector và các tập tin PSD | Tải về miễn phí trên  Pngtree">
            <a:extLst>
              <a:ext uri="{FF2B5EF4-FFF2-40B4-BE49-F238E27FC236}">
                <a16:creationId xmlns:a16="http://schemas.microsoft.com/office/drawing/2014/main" id="{A47E651D-1879-43AD-A513-C678E7833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83" y="-46080"/>
            <a:ext cx="2013718" cy="201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EE10DB-0654-4605-BFAC-D1A7C1AD3F3C}"/>
              </a:ext>
            </a:extLst>
          </p:cNvPr>
          <p:cNvSpPr/>
          <p:nvPr/>
        </p:nvSpPr>
        <p:spPr>
          <a:xfrm>
            <a:off x="1" y="0"/>
            <a:ext cx="12192000" cy="6172200"/>
          </a:xfrm>
          <a:prstGeom prst="rect">
            <a:avLst/>
          </a:prstGeom>
          <a:solidFill>
            <a:srgbClr val="F8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9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62FC5-D7DD-4AFB-B363-9F047268CC66}"/>
              </a:ext>
            </a:extLst>
          </p:cNvPr>
          <p:cNvSpPr txBox="1"/>
          <p:nvPr/>
        </p:nvSpPr>
        <p:spPr>
          <a:xfrm>
            <a:off x="2177922" y="324618"/>
            <a:ext cx="92773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Baloo 2"/>
              </a:rPr>
              <a:t>CHỌN ĐÁP ÁN ĐÚNG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CFD970-681B-44B6-B39F-93F1C8D21D82}"/>
              </a:ext>
            </a:extLst>
          </p:cNvPr>
          <p:cNvSpPr txBox="1"/>
          <p:nvPr/>
        </p:nvSpPr>
        <p:spPr>
          <a:xfrm>
            <a:off x="537029" y="1649293"/>
            <a:ext cx="1148596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vi-VN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Câu </a:t>
            </a: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7. </a:t>
            </a:r>
            <a:r>
              <a:rPr lang="en-US" sz="3600" b="1">
                <a:solidFill>
                  <a:srgbClr val="0000FF"/>
                </a:solidFill>
                <a:cs typeface="Arial" panose="020B0604020202020204" pitchFamily="34" charset="0"/>
              </a:rPr>
              <a:t>So với quần cư nông thôn thì quần cư thành thị có</a:t>
            </a:r>
          </a:p>
          <a:p>
            <a:pPr marL="514350" marR="0" indent="-5143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35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Mật độ dân số thấp hơn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r>
              <a:rPr lang="en-US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	</a:t>
            </a:r>
          </a:p>
          <a:p>
            <a:pPr marL="514350" marR="0" indent="-5143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B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Mật độ dân số cao hơn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Qui mô dân số lớn hơn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                                 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  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D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Mật độ dân số biến động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                                   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</p:txBody>
      </p:sp>
      <p:pic>
        <p:nvPicPr>
          <p:cNvPr id="5" name="Picture 2" descr="Cách fake tích xanh ảnh đại diện Facebook - Quantrimang.com">
            <a:extLst>
              <a:ext uri="{FF2B5EF4-FFF2-40B4-BE49-F238E27FC236}">
                <a16:creationId xmlns:a16="http://schemas.microsoft.com/office/drawing/2014/main" id="{27733566-D2FD-40DD-8CBA-A2289CCC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4" y="3417264"/>
            <a:ext cx="917696" cy="91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huông Vàng Hình ảnh PNG | Vector và các tập tin PSD | Tải về miễn phí trên  Pngtree">
            <a:extLst>
              <a:ext uri="{FF2B5EF4-FFF2-40B4-BE49-F238E27FC236}">
                <a16:creationId xmlns:a16="http://schemas.microsoft.com/office/drawing/2014/main" id="{A47E651D-1879-43AD-A513-C678E7833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83" y="-46080"/>
            <a:ext cx="2013718" cy="201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EE10DB-0654-4605-BFAC-D1A7C1AD3F3C}"/>
              </a:ext>
            </a:extLst>
          </p:cNvPr>
          <p:cNvSpPr/>
          <p:nvPr/>
        </p:nvSpPr>
        <p:spPr>
          <a:xfrm>
            <a:off x="1" y="0"/>
            <a:ext cx="12192000" cy="6172200"/>
          </a:xfrm>
          <a:prstGeom prst="rect">
            <a:avLst/>
          </a:prstGeom>
          <a:solidFill>
            <a:srgbClr val="F8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9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62FC5-D7DD-4AFB-B363-9F047268CC66}"/>
              </a:ext>
            </a:extLst>
          </p:cNvPr>
          <p:cNvSpPr txBox="1"/>
          <p:nvPr/>
        </p:nvSpPr>
        <p:spPr>
          <a:xfrm>
            <a:off x="2177922" y="324618"/>
            <a:ext cx="92773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Baloo 2"/>
              </a:rPr>
              <a:t>CHỌN ĐÁP ÁN ĐÚNG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CFD970-681B-44B6-B39F-93F1C8D21D82}"/>
              </a:ext>
            </a:extLst>
          </p:cNvPr>
          <p:cNvSpPr txBox="1"/>
          <p:nvPr/>
        </p:nvSpPr>
        <p:spPr>
          <a:xfrm>
            <a:off x="537029" y="1649293"/>
            <a:ext cx="11485961" cy="3370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vi-VN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Câu </a:t>
            </a: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8. </a:t>
            </a:r>
            <a:r>
              <a:rPr lang="en-US" sz="3600" b="1">
                <a:solidFill>
                  <a:srgbClr val="0000FF"/>
                </a:solidFill>
                <a:cs typeface="Arial" panose="020B0604020202020204" pitchFamily="34" charset="0"/>
              </a:rPr>
              <a:t>Trung tâm hành chính, chính trị lớn và quan trọng nhất cả nước là</a:t>
            </a:r>
          </a:p>
          <a:p>
            <a:pPr marL="514350" marR="0" indent="-5143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35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Hà Nội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r>
              <a:rPr lang="en-US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		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B. </a:t>
            </a:r>
            <a:r>
              <a:rPr lang="en-US" sz="35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TP. Hồ Chí Minh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Hải Phòng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                              D. 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Cần Thơ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                                   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</p:txBody>
      </p:sp>
      <p:pic>
        <p:nvPicPr>
          <p:cNvPr id="5" name="Picture 2" descr="Cách fake tích xanh ảnh đại diện Facebook - Quantrimang.com">
            <a:extLst>
              <a:ext uri="{FF2B5EF4-FFF2-40B4-BE49-F238E27FC236}">
                <a16:creationId xmlns:a16="http://schemas.microsoft.com/office/drawing/2014/main" id="{27733566-D2FD-40DD-8CBA-A2289CCC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4" y="3417264"/>
            <a:ext cx="917696" cy="91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huông Vàng Hình ảnh PNG | Vector và các tập tin PSD | Tải về miễn phí trên  Pngtree">
            <a:extLst>
              <a:ext uri="{FF2B5EF4-FFF2-40B4-BE49-F238E27FC236}">
                <a16:creationId xmlns:a16="http://schemas.microsoft.com/office/drawing/2014/main" id="{A47E651D-1879-43AD-A513-C678E7833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83" y="-46080"/>
            <a:ext cx="2013718" cy="201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EE10DB-0654-4605-BFAC-D1A7C1AD3F3C}"/>
              </a:ext>
            </a:extLst>
          </p:cNvPr>
          <p:cNvSpPr/>
          <p:nvPr/>
        </p:nvSpPr>
        <p:spPr>
          <a:xfrm>
            <a:off x="1" y="0"/>
            <a:ext cx="12192000" cy="6172200"/>
          </a:xfrm>
          <a:prstGeom prst="rect">
            <a:avLst/>
          </a:prstGeom>
          <a:solidFill>
            <a:srgbClr val="F8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9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62FC5-D7DD-4AFB-B363-9F047268CC66}"/>
              </a:ext>
            </a:extLst>
          </p:cNvPr>
          <p:cNvSpPr txBox="1"/>
          <p:nvPr/>
        </p:nvSpPr>
        <p:spPr>
          <a:xfrm>
            <a:off x="2177922" y="324618"/>
            <a:ext cx="92773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Baloo 2"/>
              </a:rPr>
              <a:t>CHỌN ĐÁP ÁN ĐÚNG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CFD970-681B-44B6-B39F-93F1C8D21D82}"/>
              </a:ext>
            </a:extLst>
          </p:cNvPr>
          <p:cNvSpPr txBox="1"/>
          <p:nvPr/>
        </p:nvSpPr>
        <p:spPr>
          <a:xfrm>
            <a:off x="537029" y="1649293"/>
            <a:ext cx="11485961" cy="3370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vi-VN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Câu </a:t>
            </a: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9.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Căn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cứ vào H.2 SGK cho biết, tỉnh nào sau đây có mật độ dân số lớn nhất?</a:t>
            </a:r>
            <a:endParaRPr lang="en-US" sz="3600" b="1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marL="514350" marR="0" indent="-5143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Phú Yên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			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B.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 Kon Tum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Quảng Ngãi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                    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D. 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Quảng Nam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                                   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</p:txBody>
      </p:sp>
      <p:pic>
        <p:nvPicPr>
          <p:cNvPr id="5" name="Picture 2" descr="Cách fake tích xanh ảnh đại diện Facebook - Quantrimang.com">
            <a:extLst>
              <a:ext uri="{FF2B5EF4-FFF2-40B4-BE49-F238E27FC236}">
                <a16:creationId xmlns:a16="http://schemas.microsoft.com/office/drawing/2014/main" id="{27733566-D2FD-40DD-8CBA-A2289CCC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8" y="4181538"/>
            <a:ext cx="917696" cy="91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huông Vàng Hình ảnh PNG | Vector và các tập tin PSD | Tải về miễn phí trên  Pngtree">
            <a:extLst>
              <a:ext uri="{FF2B5EF4-FFF2-40B4-BE49-F238E27FC236}">
                <a16:creationId xmlns:a16="http://schemas.microsoft.com/office/drawing/2014/main" id="{A47E651D-1879-43AD-A513-C678E7833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83" y="-46080"/>
            <a:ext cx="2013718" cy="201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EE10DB-0654-4605-BFAC-D1A7C1AD3F3C}"/>
              </a:ext>
            </a:extLst>
          </p:cNvPr>
          <p:cNvSpPr/>
          <p:nvPr/>
        </p:nvSpPr>
        <p:spPr>
          <a:xfrm>
            <a:off x="1" y="0"/>
            <a:ext cx="12192000" cy="6172200"/>
          </a:xfrm>
          <a:prstGeom prst="rect">
            <a:avLst/>
          </a:prstGeom>
          <a:solidFill>
            <a:srgbClr val="F8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9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62FC5-D7DD-4AFB-B363-9F047268CC66}"/>
              </a:ext>
            </a:extLst>
          </p:cNvPr>
          <p:cNvSpPr txBox="1"/>
          <p:nvPr/>
        </p:nvSpPr>
        <p:spPr>
          <a:xfrm>
            <a:off x="2177922" y="324618"/>
            <a:ext cx="92773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Baloo 2"/>
              </a:rPr>
              <a:t>CHỌN ĐÁP ÁN ĐÚNG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CFD970-681B-44B6-B39F-93F1C8D21D82}"/>
              </a:ext>
            </a:extLst>
          </p:cNvPr>
          <p:cNvSpPr txBox="1"/>
          <p:nvPr/>
        </p:nvSpPr>
        <p:spPr>
          <a:xfrm>
            <a:off x="537029" y="1649293"/>
            <a:ext cx="11485961" cy="3370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vi-VN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Câu </a:t>
            </a: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10. </a:t>
            </a:r>
            <a:r>
              <a:rPr lang="en-US" sz="36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Căn cứ vào H.2 SGK cho biết, thành phố nào sau đây có qui mô dân số nhỏ nhất?</a:t>
            </a:r>
            <a:endParaRPr lang="en-US" sz="3600" b="1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marL="514350" marR="0" indent="-5143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Bạc Liêu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r>
              <a:rPr lang="en-US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		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B. 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Cà Mau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Rạch Giá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                                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 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D. </a:t>
            </a:r>
            <a:r>
              <a:rPr lang="en-US" sz="35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Mĩ Tho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                                   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</p:txBody>
      </p:sp>
      <p:pic>
        <p:nvPicPr>
          <p:cNvPr id="5" name="Picture 2" descr="Cách fake tích xanh ảnh đại diện Facebook - Quantrimang.com">
            <a:extLst>
              <a:ext uri="{FF2B5EF4-FFF2-40B4-BE49-F238E27FC236}">
                <a16:creationId xmlns:a16="http://schemas.microsoft.com/office/drawing/2014/main" id="{27733566-D2FD-40DD-8CBA-A2289CCC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4" y="3417264"/>
            <a:ext cx="917696" cy="91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huông Vàng Hình ảnh PNG | Vector và các tập tin PSD | Tải về miễn phí trên  Pngtree">
            <a:extLst>
              <a:ext uri="{FF2B5EF4-FFF2-40B4-BE49-F238E27FC236}">
                <a16:creationId xmlns:a16="http://schemas.microsoft.com/office/drawing/2014/main" id="{A47E651D-1879-43AD-A513-C678E7833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83" y="-46080"/>
            <a:ext cx="2013718" cy="201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570022" y="2058392"/>
            <a:ext cx="11210300" cy="149002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>
              <a:lnSpc>
                <a:spcPct val="150000"/>
              </a:lnSpc>
            </a:pPr>
            <a:r>
              <a:rPr lang="en-US" sz="3200" b="1" i="1">
                <a:solidFill>
                  <a:srgbClr val="0000FF"/>
                </a:solidFill>
              </a:rPr>
              <a:t>Về nhà quan sát thực tế hãy chỉ ra 1 đến 3 vấn đề ở địa phương em được cho là biểu hiện của lối sống thành thị.</a:t>
            </a:r>
          </a:p>
        </p:txBody>
      </p:sp>
      <p:pic>
        <p:nvPicPr>
          <p:cNvPr id="4" name="Picture 11" descr="question_pop_up_from_box_rotate_hg_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537" y="1042843"/>
            <a:ext cx="1675732" cy="152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24457" y="4886717"/>
            <a:ext cx="1250868" cy="19712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1F2071E-DF8C-495C-8676-8F839E06F04F}"/>
              </a:ext>
            </a:extLst>
          </p:cNvPr>
          <p:cNvSpPr/>
          <p:nvPr/>
        </p:nvSpPr>
        <p:spPr>
          <a:xfrm>
            <a:off x="3689264" y="47500"/>
            <a:ext cx="4202443" cy="84125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700" b="1" u="sng">
                <a:ln w="11430"/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VỀ NHÀ</a:t>
            </a:r>
            <a:endParaRPr lang="en-US" sz="4700" b="1" u="sng" dirty="0">
              <a:ln w="11430"/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How to Write a Genuine Thank You Note - Sugar and Spice">
            <a:extLst>
              <a:ext uri="{FF2B5EF4-FFF2-40B4-BE49-F238E27FC236}">
                <a16:creationId xmlns:a16="http://schemas.microsoft.com/office/drawing/2014/main" id="{A2CB3D84-D7B7-4A53-867E-EF721C4814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r="5504" b="-1"/>
          <a:stretch/>
        </p:blipFill>
        <p:spPr bwMode="auto">
          <a:xfrm>
            <a:off x="457200" y="457200"/>
            <a:ext cx="11277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1592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LS và ĐL 7\GA Địa lí 7 (KNTTCS)\56.GADT Địa lí 7 (KNTTCS)\Ng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500" y="419100"/>
            <a:ext cx="113030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5F295B-4E73-4941-B32D-88CC9D7793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1"/>
          <a:stretch/>
        </p:blipFill>
        <p:spPr>
          <a:xfrm>
            <a:off x="20" y="1281"/>
            <a:ext cx="12191980" cy="6856719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" name="Kiểu 3D 6" descr="The Earth">
                <a:extLst>
                  <a:ext uri="{FF2B5EF4-FFF2-40B4-BE49-F238E27FC236}">
                    <a16:creationId xmlns:a16="http://schemas.microsoft.com/office/drawing/2014/main" id="{BBA11CFB-DAA6-4343-8F28-DFADCCD2806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69264291"/>
                  </p:ext>
                </p:extLst>
              </p:nvPr>
            </p:nvGraphicFramePr>
            <p:xfrm>
              <a:off x="194553" y="4597881"/>
              <a:ext cx="2071755" cy="2071756"/>
            </p:xfrm>
            <a:graphic>
              <a:graphicData uri="http://schemas.microsoft.com/office/drawing/2017/model3d">
                <am3d:model3d>
                  <am3d:spPr>
                    <a:xfrm>
                      <a:off x="0" y="0"/>
                      <a:ext cx="2071755" cy="2071756"/>
                    </a:xfrm>
                    <a:prstGeom prst="rect">
                      <a:avLst/>
                    </a:prstGeom>
                  </am3d:spPr>
                  <am3d:camera>
                    <am3d:pos x="0" y="0" z="8051630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920067" d="1000000"/>
                    <am3d:preTrans dx="19744" dy="-17995985" dz="103"/>
                    <am3d:scale>
                      <am3d:sx n="1000000" d="1000000"/>
                      <am3d:sy n="1000000" d="1000000"/>
                      <am3d:sz n="1000000" d="1000000"/>
                    </am3d:scale>
                    <am3d:rot ax="4191953" ay="-935331" az="-2174462"/>
                    <am3d:postTrans dx="0" dy="0" dz="0"/>
                  </am3d:trans>
                  <am3d:raster rName="Office3DRenderer" rVer="16.0.8326">
                    <am3d:blip/>
                  </am3d:raster>
                  <am3d:objViewport viewportSz="363032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Kiểu 3D 6" descr="The Earth">
                <a:extLst>
                  <a:ext uri="{FF2B5EF4-FFF2-40B4-BE49-F238E27FC236}">
                    <a16:creationId xmlns:a16="http://schemas.microsoft.com/office/drawing/2014/main" id="{BBA11CFB-DAA6-4343-8F28-DFADCCD2806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94553" y="4597881"/>
                <a:ext cx="2071755" cy="2071756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/>
          <p:cNvSpPr txBox="1"/>
          <p:nvPr/>
        </p:nvSpPr>
        <p:spPr>
          <a:xfrm>
            <a:off x="1222100" y="1567548"/>
            <a:ext cx="9707880" cy="193899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6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2. Phân bố dân cư </a:t>
            </a:r>
          </a:p>
          <a:p>
            <a:pPr algn="ctr"/>
            <a:r>
              <a:rPr lang="en-US" sz="6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 các loại hình quần cư</a:t>
            </a:r>
          </a:p>
        </p:txBody>
      </p:sp>
    </p:spTree>
    <p:extLst>
      <p:ext uri="{BB962C8B-B14F-4D97-AF65-F5344CB8AC3E}">
        <p14:creationId xmlns:p14="http://schemas.microsoft.com/office/powerpoint/2010/main" val="32849121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>
                <a:solidFill>
                  <a:srgbClr val="007A37"/>
                </a:solidFill>
                <a:cs typeface="Arial" pitchFamily="34" charset="0"/>
              </a:rPr>
              <a:t>Bài 2. PHÂN BỐ DÂN CƯ VÀ CÁC LOẠI HÌNH QUẦN CƯ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6594" y="805937"/>
            <a:ext cx="7321486" cy="55399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571500" indent="-571500"/>
            <a:r>
              <a:rPr lang="en-US" sz="3000" b="1">
                <a:solidFill>
                  <a:srgbClr val="002060"/>
                </a:solidFill>
                <a:cs typeface="Arial" pitchFamily="34" charset="0"/>
              </a:rPr>
              <a:t>1. Phân bố dân cư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CD63984A-BEDE-4B6C-9FB6-1438F6703E57}"/>
              </a:ext>
            </a:extLst>
          </p:cNvPr>
          <p:cNvSpPr txBox="1">
            <a:spLocks/>
          </p:cNvSpPr>
          <p:nvPr/>
        </p:nvSpPr>
        <p:spPr>
          <a:xfrm>
            <a:off x="658602" y="5196530"/>
            <a:ext cx="2424234" cy="5439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30000"/>
              </a:lnSpc>
            </a:pPr>
            <a:r>
              <a:rPr lang="en-US" sz="3200" b="1">
                <a:solidFill>
                  <a:srgbClr val="0070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98 500 000</a:t>
            </a:r>
            <a:endParaRPr lang="en-US" sz="3200" b="1" dirty="0">
              <a:solidFill>
                <a:srgbClr val="0070C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D67DD55-CE01-4C60-981E-38A08F9A6E61}"/>
              </a:ext>
            </a:extLst>
          </p:cNvPr>
          <p:cNvSpPr txBox="1">
            <a:spLocks/>
          </p:cNvSpPr>
          <p:nvPr/>
        </p:nvSpPr>
        <p:spPr>
          <a:xfrm>
            <a:off x="286603" y="1774213"/>
            <a:ext cx="7315199" cy="29937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3200" b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Việt Nam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331 344 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km</a:t>
            </a:r>
            <a:r>
              <a:rPr lang="en-US" sz="3200" b="1" baseline="300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dân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200" b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năm 2021 là 98,5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triệu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km</a:t>
            </a:r>
            <a:r>
              <a:rPr lang="en-US" sz="3200" b="1" baseline="300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sống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E6ACB51-0A05-4164-AE7E-075A690CA1DC}"/>
              </a:ext>
            </a:extLst>
          </p:cNvPr>
          <p:cNvSpPr txBox="1">
            <a:spLocks/>
          </p:cNvSpPr>
          <p:nvPr/>
        </p:nvSpPr>
        <p:spPr>
          <a:xfrm>
            <a:off x="658602" y="5812866"/>
            <a:ext cx="1890018" cy="5439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en-US" sz="3200" b="1">
                <a:solidFill>
                  <a:srgbClr val="0070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331 344</a:t>
            </a:r>
            <a:endParaRPr lang="en-US" sz="3200" b="1" dirty="0">
              <a:solidFill>
                <a:srgbClr val="0070C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9FE1F1E-49DE-42D1-B97D-52D1D23C5B26}"/>
              </a:ext>
            </a:extLst>
          </p:cNvPr>
          <p:cNvCxnSpPr/>
          <p:nvPr/>
        </p:nvCxnSpPr>
        <p:spPr>
          <a:xfrm>
            <a:off x="881745" y="5812866"/>
            <a:ext cx="155257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quals 13">
            <a:extLst>
              <a:ext uri="{FF2B5EF4-FFF2-40B4-BE49-F238E27FC236}">
                <a16:creationId xmlns:a16="http://schemas.microsoft.com/office/drawing/2014/main" id="{FF687773-E3CD-4EB1-8295-4957907DE0D7}"/>
              </a:ext>
            </a:extLst>
          </p:cNvPr>
          <p:cNvSpPr/>
          <p:nvPr/>
        </p:nvSpPr>
        <p:spPr>
          <a:xfrm>
            <a:off x="2657463" y="5665760"/>
            <a:ext cx="638175" cy="29421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B0832BE-9E82-459D-8D5B-40517C226742}"/>
              </a:ext>
            </a:extLst>
          </p:cNvPr>
          <p:cNvSpPr txBox="1">
            <a:spLocks/>
          </p:cNvSpPr>
          <p:nvPr/>
        </p:nvSpPr>
        <p:spPr>
          <a:xfrm>
            <a:off x="3404481" y="5415985"/>
            <a:ext cx="3666752" cy="5439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30000"/>
              </a:lnSpc>
            </a:pPr>
            <a:r>
              <a:rPr lang="en-US" sz="3200" b="1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297 </a:t>
            </a:r>
            <a:r>
              <a:rPr lang="en-US" sz="3200" b="1" dirty="0" err="1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/km</a:t>
            </a:r>
            <a:r>
              <a:rPr lang="en-US" sz="3200" b="1" baseline="30000" dirty="0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pic>
        <p:nvPicPr>
          <p:cNvPr id="19" name="Picture 18" descr="A map of the country&#10;&#10;Description automatically generate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57" y="762804"/>
            <a:ext cx="4615543" cy="6071446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1878AC8B-4417-48D4-8211-FB85012AF387}"/>
              </a:ext>
            </a:extLst>
          </p:cNvPr>
          <p:cNvSpPr txBox="1">
            <a:spLocks/>
          </p:cNvSpPr>
          <p:nvPr/>
        </p:nvSpPr>
        <p:spPr>
          <a:xfrm>
            <a:off x="7707086" y="6344525"/>
            <a:ext cx="4473039" cy="476518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000" b="1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H.2. Bản đồ dân số Việt Nam, năm 2021</a:t>
            </a:r>
            <a:endParaRPr lang="en-US" sz="20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8" grpId="0"/>
      <p:bldP spid="11" grpId="0" animBg="1"/>
      <p:bldP spid="14" grpId="0"/>
      <p:bldP spid="17" grpId="0" animBg="1"/>
      <p:bldP spid="18" grpId="0"/>
      <p:bldP spid="2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6594" y="805937"/>
            <a:ext cx="7321486" cy="55399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571500" indent="-571500"/>
            <a:r>
              <a:rPr lang="en-US" sz="3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3000" b="1">
                <a:solidFill>
                  <a:srgbClr val="002060"/>
                </a:solidFill>
                <a:cs typeface="Arial" pitchFamily="34" charset="0"/>
              </a:rPr>
              <a:t>. Phân bố dân cư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82881" y="1299849"/>
            <a:ext cx="735795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/>
              <a:t>- Mật độ dân số nước ta cao hơn trung bình thế giới: 297 người/km</a:t>
            </a:r>
            <a:r>
              <a:rPr lang="en-US" sz="2800" b="1" baseline="30000"/>
              <a:t>2</a:t>
            </a:r>
            <a:r>
              <a:rPr lang="en-US" sz="2800" b="1"/>
              <a:t> (2021).</a:t>
            </a:r>
          </a:p>
          <a:p>
            <a:pPr>
              <a:lnSpc>
                <a:spcPct val="150000"/>
              </a:lnSpc>
            </a:pPr>
            <a:r>
              <a:rPr lang="en-US" sz="2800" b="1"/>
              <a:t>- Dân cư phân bố khác nhau giữa các khu vực:</a:t>
            </a:r>
          </a:p>
        </p:txBody>
      </p:sp>
      <p:pic>
        <p:nvPicPr>
          <p:cNvPr id="8" name="Picture 7" descr="A map of the country&#10;&#10;Description automatically generate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57" y="762804"/>
            <a:ext cx="4615543" cy="607144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878AC8B-4417-48D4-8211-FB85012AF387}"/>
              </a:ext>
            </a:extLst>
          </p:cNvPr>
          <p:cNvSpPr txBox="1">
            <a:spLocks/>
          </p:cNvSpPr>
          <p:nvPr/>
        </p:nvSpPr>
        <p:spPr>
          <a:xfrm>
            <a:off x="7707086" y="6344525"/>
            <a:ext cx="4473039" cy="476518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000" b="1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H.2. Bản đồ dân số Việt Nam, năm 2021</a:t>
            </a:r>
            <a:endParaRPr lang="en-US" sz="20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325129" y="4491525"/>
            <a:ext cx="7251332" cy="113221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30000"/>
              </a:lnSpc>
            </a:pPr>
            <a:r>
              <a:rPr lang="en-US" sz="2800" b="1" i="1">
                <a:solidFill>
                  <a:srgbClr val="0000FF"/>
                </a:solidFill>
              </a:rPr>
              <a:t> 	Sự phân bố dân cư khác nhau giữa những khu vực nào ở nước ta?</a:t>
            </a:r>
            <a:endParaRPr lang="vi-VN" sz="2800" b="1" i="1" dirty="0">
              <a:solidFill>
                <a:srgbClr val="0000FF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163544" y="3702191"/>
            <a:ext cx="1000545" cy="10866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>
                <a:solidFill>
                  <a:srgbClr val="007A37"/>
                </a:solidFill>
                <a:cs typeface="Arial" pitchFamily="34" charset="0"/>
              </a:rPr>
              <a:t>Bài 2. PHÂN BỐ DÂN CƯ VÀ CÁC LOẠI HÌNH QUẦN CƯ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92D7380E-05F8-4B98-9D58-B34C09FC6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80689" y="4303493"/>
            <a:ext cx="0" cy="164592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6" name="Content Placeholder 1035">
            <a:extLst>
              <a:ext uri="{FF2B5EF4-FFF2-40B4-BE49-F238E27FC236}">
                <a16:creationId xmlns:a16="http://schemas.microsoft.com/office/drawing/2014/main" id="{56E4C9D6-33D0-402F-8CEA-E5978D583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059" y="54577"/>
            <a:ext cx="9972353" cy="532278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3200" b="1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Sự phân bố dân cư khác nhau giữa các khu vực</a:t>
            </a:r>
            <a:endParaRPr lang="en-US" sz="3200" b="1" dirty="0">
              <a:solidFill>
                <a:srgbClr val="FF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7A03C3BA-5B19-4A99-8536-ACD6D00A3BB1}"/>
              </a:ext>
            </a:extLst>
          </p:cNvPr>
          <p:cNvSpPr txBox="1">
            <a:spLocks/>
          </p:cNvSpPr>
          <p:nvPr/>
        </p:nvSpPr>
        <p:spPr>
          <a:xfrm>
            <a:off x="497873" y="3601388"/>
            <a:ext cx="2133600" cy="438351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>
                <a:solidFill>
                  <a:srgbClr val="FFFF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Thành thị</a:t>
            </a:r>
            <a:endParaRPr lang="en-US" sz="2800" b="1" dirty="0">
              <a:solidFill>
                <a:srgbClr val="FFFF0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26442FE-614C-462D-8C9B-CF1DA37D97E5}"/>
              </a:ext>
            </a:extLst>
          </p:cNvPr>
          <p:cNvSpPr txBox="1">
            <a:spLocks/>
          </p:cNvSpPr>
          <p:nvPr/>
        </p:nvSpPr>
        <p:spPr>
          <a:xfrm>
            <a:off x="2978453" y="3317561"/>
            <a:ext cx="2133600" cy="438351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>
                <a:solidFill>
                  <a:srgbClr val="FFFF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Nông thôn</a:t>
            </a:r>
            <a:endParaRPr lang="en-US" sz="2800" b="1" dirty="0">
              <a:solidFill>
                <a:srgbClr val="FFFF0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878AC8B-4417-48D4-8211-FB85012AF387}"/>
              </a:ext>
            </a:extLst>
          </p:cNvPr>
          <p:cNvSpPr txBox="1">
            <a:spLocks/>
          </p:cNvSpPr>
          <p:nvPr/>
        </p:nvSpPr>
        <p:spPr>
          <a:xfrm>
            <a:off x="3166281" y="6142649"/>
            <a:ext cx="1852261" cy="476518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800" b="1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Miền núi</a:t>
            </a:r>
            <a:endParaRPr lang="en-US" sz="28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27DD662C-BA5E-4C41-A451-63423F119C6B}"/>
              </a:ext>
            </a:extLst>
          </p:cNvPr>
          <p:cNvSpPr txBox="1">
            <a:spLocks/>
          </p:cNvSpPr>
          <p:nvPr/>
        </p:nvSpPr>
        <p:spPr>
          <a:xfrm>
            <a:off x="7670039" y="6318204"/>
            <a:ext cx="2026288" cy="476518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800" b="1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Đồng bằng</a:t>
            </a:r>
            <a:endParaRPr lang="en-US" sz="28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C:\Users\Administrator\Desktop\Ảnh GS 9\z4092685885311_302fddede7b99a51d41b1a0515c64098-768x3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3247" y="3855485"/>
            <a:ext cx="3825921" cy="27977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Administrator\Desktop\Ảnh GS 9\376361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5352" y="3862323"/>
            <a:ext cx="3868714" cy="27933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8" descr="Hải phòng thuộc tỉnh nào? Đôi nét về thành phố Hải Phòng">
            <a:extLst>
              <a:ext uri="{FF2B5EF4-FFF2-40B4-BE49-F238E27FC236}">
                <a16:creationId xmlns:a16="http://schemas.microsoft.com/office/drawing/2014/main" id="{5A0B8FAB-9B01-4F34-A3CB-81E2263C21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5" r="22797" b="3"/>
          <a:stretch/>
        </p:blipFill>
        <p:spPr bwMode="auto">
          <a:xfrm>
            <a:off x="163776" y="726453"/>
            <a:ext cx="3548418" cy="2743199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istrator\Desktop\Ảnh GS 9\06-1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26984" y="655093"/>
            <a:ext cx="3847527" cy="28242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869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6594" y="805937"/>
            <a:ext cx="7321486" cy="55399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571500" indent="-571500"/>
            <a:r>
              <a:rPr lang="en-US" sz="3000" b="1">
                <a:solidFill>
                  <a:srgbClr val="002060"/>
                </a:solidFill>
                <a:cs typeface="Arial" pitchFamily="34" charset="0"/>
              </a:rPr>
              <a:t>1. Phân bố dân cư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HÃ¬nh áº£nh cÃ³ liÃªn qua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9459" y="1184150"/>
            <a:ext cx="1196753" cy="159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2312" y="1768692"/>
            <a:ext cx="48678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Dựa</a:t>
            </a:r>
            <a:r>
              <a:rPr lang="en-US" sz="2800" b="1" dirty="0"/>
              <a:t> </a:t>
            </a:r>
            <a:r>
              <a:rPr lang="en-US" sz="2800" b="1" dirty="0" err="1"/>
              <a:t>vào</a:t>
            </a:r>
            <a:r>
              <a:rPr lang="en-US" sz="2800" b="1" dirty="0"/>
              <a:t> </a:t>
            </a:r>
            <a:r>
              <a:rPr lang="en-US" sz="2800" b="1" dirty="0" err="1"/>
              <a:t>bảng</a:t>
            </a:r>
            <a:r>
              <a:rPr lang="en-US" sz="2800" b="1" dirty="0"/>
              <a:t> </a:t>
            </a:r>
            <a:r>
              <a:rPr lang="en-US" sz="2800" b="1" dirty="0" err="1"/>
              <a:t>mật</a:t>
            </a:r>
            <a:r>
              <a:rPr lang="en-US" sz="2800" b="1" dirty="0"/>
              <a:t> </a:t>
            </a:r>
            <a:r>
              <a:rPr lang="en-US" sz="2800" b="1" dirty="0" err="1"/>
              <a:t>độ</a:t>
            </a:r>
            <a:r>
              <a:rPr lang="en-US" sz="2800" b="1" dirty="0"/>
              <a:t> </a:t>
            </a:r>
            <a:r>
              <a:rPr lang="en-US" sz="2800" b="1" dirty="0" err="1"/>
              <a:t>dân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vùng</a:t>
            </a:r>
            <a:r>
              <a:rPr lang="en-US" sz="2800" b="1" dirty="0"/>
              <a:t> </a:t>
            </a:r>
            <a:r>
              <a:rPr lang="en-US" sz="2800" b="1" err="1"/>
              <a:t>năm</a:t>
            </a:r>
            <a:r>
              <a:rPr lang="en-US" sz="2800" b="1"/>
              <a:t> 2021, </a:t>
            </a:r>
            <a:r>
              <a:rPr lang="en-US" sz="2800" b="1" err="1"/>
              <a:t>cho</a:t>
            </a:r>
            <a:r>
              <a:rPr lang="en-US" sz="2800" b="1"/>
              <a:t> biết</a:t>
            </a:r>
            <a:r>
              <a:rPr lang="en-US" sz="2800" b="1" dirty="0"/>
              <a:t>:</a:t>
            </a:r>
            <a:endParaRPr lang="vi-VN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72693" y="2727444"/>
            <a:ext cx="56337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Vùng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nào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mật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độ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dân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b="1">
                <a:solidFill>
                  <a:schemeClr val="accent6">
                    <a:lumMod val="75000"/>
                  </a:schemeClr>
                </a:solidFill>
              </a:rPr>
              <a:t> cao hơn; thấp hơn trung bình cả nước.</a:t>
            </a:r>
            <a:endParaRPr lang="vi-VN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707800"/>
              </p:ext>
            </p:extLst>
          </p:nvPr>
        </p:nvGraphicFramePr>
        <p:xfrm>
          <a:off x="6035823" y="1707586"/>
          <a:ext cx="5995852" cy="468269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953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2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12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CÁC</a:t>
                      </a:r>
                      <a:r>
                        <a:rPr lang="en-US" sz="2000" b="1" baseline="0" dirty="0"/>
                        <a:t> VÙNG</a:t>
                      </a:r>
                      <a:endParaRPr lang="vi-VN" sz="20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MẬT</a:t>
                      </a:r>
                      <a:r>
                        <a:rPr lang="en-US" sz="2000" b="1" baseline="0" dirty="0"/>
                        <a:t> ĐỘ DÂN SỐ </a:t>
                      </a:r>
                      <a:endParaRPr lang="vi-VN" sz="20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070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Cả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nước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297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322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Trung</a:t>
                      </a:r>
                      <a:r>
                        <a:rPr lang="en-US" sz="2400" b="1" baseline="0" dirty="0"/>
                        <a:t> du </a:t>
                      </a:r>
                      <a:r>
                        <a:rPr lang="en-US" sz="2400" b="1" baseline="0" dirty="0" err="1"/>
                        <a:t>và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miền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núi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Bắc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Bộ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136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727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Đồng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bằng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sông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Hồng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1091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6367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Bắc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dirty="0" err="1"/>
                        <a:t>Trung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err="1"/>
                        <a:t>Bộ</a:t>
                      </a:r>
                      <a:r>
                        <a:rPr lang="en-US" sz="2400" b="1"/>
                        <a:t> 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218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6367">
                <a:tc>
                  <a:txBody>
                    <a:bodyPr/>
                    <a:lstStyle/>
                    <a:p>
                      <a:r>
                        <a:rPr lang="en-US" sz="2400" b="1" baseline="0"/>
                        <a:t>Duyên hải Nam Trung Bộ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211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3533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Tây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Nguyên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111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3533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Đông</a:t>
                      </a:r>
                      <a:r>
                        <a:rPr lang="en-US" sz="2400" b="1" baseline="0" dirty="0"/>
                        <a:t> Nam </a:t>
                      </a:r>
                      <a:r>
                        <a:rPr lang="en-US" sz="2400" b="1" baseline="0" dirty="0" err="1"/>
                        <a:t>Bộ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778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3533">
                <a:tc>
                  <a:txBody>
                    <a:bodyPr/>
                    <a:lstStyle/>
                    <a:p>
                      <a:r>
                        <a:rPr lang="en-US" sz="2400" b="1" dirty="0"/>
                        <a:t>ĐB </a:t>
                      </a:r>
                      <a:r>
                        <a:rPr lang="en-US" sz="2400" b="1" dirty="0" err="1"/>
                        <a:t>Sông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dirty="0" err="1"/>
                        <a:t>Cửu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dirty="0"/>
                        <a:t>Long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426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051177" y="808007"/>
            <a:ext cx="5957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Bảng</a:t>
            </a:r>
            <a:r>
              <a:rPr lang="en-US" sz="2400" b="1" dirty="0"/>
              <a:t> </a:t>
            </a:r>
            <a:r>
              <a:rPr lang="en-US" sz="2400" b="1" dirty="0" err="1"/>
              <a:t>mật</a:t>
            </a:r>
            <a:r>
              <a:rPr lang="en-US" sz="2400" b="1" dirty="0"/>
              <a:t> </a:t>
            </a:r>
            <a:r>
              <a:rPr lang="en-US" sz="2400" b="1" dirty="0" err="1"/>
              <a:t>độ</a:t>
            </a:r>
            <a:r>
              <a:rPr lang="en-US" sz="2400" b="1" dirty="0"/>
              <a:t> </a:t>
            </a:r>
            <a:r>
              <a:rPr lang="en-US" sz="2400" b="1" dirty="0" err="1"/>
              <a:t>dân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vùng</a:t>
            </a:r>
            <a:r>
              <a:rPr lang="en-US" sz="2400" b="1" dirty="0"/>
              <a:t> </a:t>
            </a:r>
            <a:r>
              <a:rPr lang="en-US" sz="2400" b="1" err="1"/>
              <a:t>năm</a:t>
            </a:r>
            <a:r>
              <a:rPr lang="en-US" sz="2400" b="1"/>
              <a:t> 2021 </a:t>
            </a:r>
            <a:r>
              <a:rPr lang="en-US" sz="2400" b="1" dirty="0"/>
              <a:t>(</a:t>
            </a:r>
            <a:r>
              <a:rPr lang="en-US" sz="2400" b="1" dirty="0" err="1"/>
              <a:t>người</a:t>
            </a:r>
            <a:r>
              <a:rPr lang="en-US" sz="2400" b="1" dirty="0"/>
              <a:t>/km²)</a:t>
            </a:r>
            <a:endParaRPr lang="vi-VN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2" y="5145453"/>
            <a:ext cx="56337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800" b="1">
                <a:solidFill>
                  <a:srgbClr val="FF0000"/>
                </a:solidFill>
              </a:rPr>
              <a:t>Kết luận chung về sự phân bố dân cư giữa các vùng ở nước ta.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3194" y="4076464"/>
            <a:ext cx="5342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</a:rPr>
              <a:t>Chênh lệch giữa vùng cao nhất và thấp nhất là bao nhiêu? Giải thích.</a:t>
            </a:r>
            <a:endParaRPr lang="vi-VN" sz="2800" b="1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>
                <a:solidFill>
                  <a:srgbClr val="007A37"/>
                </a:solidFill>
                <a:cs typeface="Arial" pitchFamily="34" charset="0"/>
              </a:rPr>
              <a:t>Bài 2. PHÂN BỐ DÂN CƯ VÀ CÁC LOẠI HÌNH QUẦN CƯ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14677D7-D109-4752-AECC-52D5F6E8051E}"/>
              </a:ext>
            </a:extLst>
          </p:cNvPr>
          <p:cNvSpPr txBox="1">
            <a:spLocks/>
          </p:cNvSpPr>
          <p:nvPr/>
        </p:nvSpPr>
        <p:spPr>
          <a:xfrm>
            <a:off x="390525" y="61874"/>
            <a:ext cx="11506200" cy="116685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2600" b="1">
                <a:solidFill>
                  <a:srgbClr val="FF0000"/>
                </a:solidFill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PHÂN </a:t>
            </a:r>
            <a:r>
              <a:rPr lang="en-US" sz="2600" b="1" dirty="0">
                <a:solidFill>
                  <a:srgbClr val="FF0000"/>
                </a:solidFill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BỐ </a:t>
            </a:r>
            <a:r>
              <a:rPr lang="en-US" sz="2600" b="1">
                <a:solidFill>
                  <a:srgbClr val="FF0000"/>
                </a:solidFill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DÂN CƯ KHÁC NHAU GIỮA ĐỒNG BẰNG VÀ MIỀN NÚI</a:t>
            </a:r>
            <a:endParaRPr lang="en-US" sz="2600" b="1" dirty="0">
              <a:solidFill>
                <a:srgbClr val="FF0000"/>
              </a:solidFill>
              <a:latin typeface="Tahoma" pitchFamily="34" charset="0"/>
              <a:ea typeface="Tahoma" panose="020B0604030504040204" pitchFamily="34" charset="0"/>
              <a:cs typeface="Tahoma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AD702DB-B54F-4EC9-87D7-DCB76C57E715}"/>
              </a:ext>
            </a:extLst>
          </p:cNvPr>
          <p:cNvSpPr txBox="1">
            <a:spLocks/>
          </p:cNvSpPr>
          <p:nvPr/>
        </p:nvSpPr>
        <p:spPr>
          <a:xfrm>
            <a:off x="1962150" y="1376245"/>
            <a:ext cx="2562225" cy="6762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ĐỒNG BẰNG</a:t>
            </a:r>
          </a:p>
        </p:txBody>
      </p:sp>
      <p:pic>
        <p:nvPicPr>
          <p:cNvPr id="7" name="Graphic 6" descr="Right pointing backhand index outline">
            <a:extLst>
              <a:ext uri="{FF2B5EF4-FFF2-40B4-BE49-F238E27FC236}">
                <a16:creationId xmlns:a16="http://schemas.microsoft.com/office/drawing/2014/main" id="{12450C76-FAF6-4B48-BA06-BB954AA7F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1975" y="4981575"/>
            <a:ext cx="1619250" cy="161925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E04CBEB2-2E5F-4AB3-B599-799A5AA5FB5C}"/>
              </a:ext>
            </a:extLst>
          </p:cNvPr>
          <p:cNvSpPr txBox="1">
            <a:spLocks/>
          </p:cNvSpPr>
          <p:nvPr/>
        </p:nvSpPr>
        <p:spPr>
          <a:xfrm>
            <a:off x="2181225" y="5070833"/>
            <a:ext cx="9448800" cy="106381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err="1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sz="2800" b="1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đồng bằng và miền núi; giữa nông thôn và thành thị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2800" b="1" dirty="0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chênh</a:t>
            </a:r>
            <a:r>
              <a:rPr lang="en-US" sz="2800" b="1" dirty="0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lệch</a:t>
            </a:r>
            <a:r>
              <a:rPr lang="en-US" sz="2800" b="1" dirty="0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2800" b="1" dirty="0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dân</a:t>
            </a:r>
            <a:r>
              <a:rPr lang="en-US" sz="2800" b="1" dirty="0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cư</a:t>
            </a:r>
            <a:endParaRPr lang="en-US" sz="2800" b="1" dirty="0">
              <a:solidFill>
                <a:srgbClr val="C0000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EA3BE8B-61F7-4324-A2CE-965BEA165F9D}"/>
              </a:ext>
            </a:extLst>
          </p:cNvPr>
          <p:cNvSpPr txBox="1">
            <a:spLocks/>
          </p:cNvSpPr>
          <p:nvPr/>
        </p:nvSpPr>
        <p:spPr>
          <a:xfrm>
            <a:off x="7400925" y="1376245"/>
            <a:ext cx="2562225" cy="6762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MIỀN NÚI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34B4153-F19A-49AB-B54B-843F3301D389}"/>
              </a:ext>
            </a:extLst>
          </p:cNvPr>
          <p:cNvSpPr txBox="1">
            <a:spLocks/>
          </p:cNvSpPr>
          <p:nvPr/>
        </p:nvSpPr>
        <p:spPr>
          <a:xfrm>
            <a:off x="1704975" y="2716781"/>
            <a:ext cx="3771900" cy="14244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Địa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endParaRPr lang="en-US" sz="2800" b="1" dirty="0">
              <a:solidFill>
                <a:srgbClr val="7030A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Khai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thác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lâu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đời</a:t>
            </a:r>
            <a:endParaRPr lang="en-US" sz="2800" b="1" dirty="0">
              <a:solidFill>
                <a:srgbClr val="7030A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Hạ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tầng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triển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CA89D95-A769-44A0-B380-F8F1B89C793D}"/>
              </a:ext>
            </a:extLst>
          </p:cNvPr>
          <p:cNvSpPr txBox="1">
            <a:spLocks/>
          </p:cNvSpPr>
          <p:nvPr/>
        </p:nvSpPr>
        <p:spPr>
          <a:xfrm>
            <a:off x="7200900" y="2716781"/>
            <a:ext cx="4222276" cy="14244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Địa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endParaRPr lang="en-US" sz="2800" b="1" dirty="0">
              <a:solidFill>
                <a:srgbClr val="7030A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Kinh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chậm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triển</a:t>
            </a:r>
            <a:endParaRPr lang="en-US" sz="2800" b="1" dirty="0">
              <a:solidFill>
                <a:srgbClr val="7030A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Hạ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tầng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hạn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chế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D888630C-5241-4EC6-A6CD-EF689A844477}"/>
              </a:ext>
            </a:extLst>
          </p:cNvPr>
          <p:cNvSpPr/>
          <p:nvPr/>
        </p:nvSpPr>
        <p:spPr>
          <a:xfrm>
            <a:off x="2847975" y="2134092"/>
            <a:ext cx="742950" cy="5011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2B5748EE-E22A-4D40-A11D-43FEEB88E1D3}"/>
              </a:ext>
            </a:extLst>
          </p:cNvPr>
          <p:cNvSpPr/>
          <p:nvPr/>
        </p:nvSpPr>
        <p:spPr>
          <a:xfrm>
            <a:off x="8343900" y="2145020"/>
            <a:ext cx="742950" cy="5011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63F6E5B-7BD6-45C0-A8FC-5B066E3DAC49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3243263" y="962025"/>
            <a:ext cx="2852738" cy="41422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43BF64A-620C-4E53-B7AA-C9E7319D78CC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6096001" y="962025"/>
            <a:ext cx="2586037" cy="41422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5" name="Graphic 34" descr="Group of people with solid fill">
            <a:extLst>
              <a:ext uri="{FF2B5EF4-FFF2-40B4-BE49-F238E27FC236}">
                <a16:creationId xmlns:a16="http://schemas.microsoft.com/office/drawing/2014/main" id="{B76A7612-C6B8-450F-A65F-7B72B3DF97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81659" y="4211627"/>
            <a:ext cx="914400" cy="914400"/>
          </a:xfrm>
          <a:prstGeom prst="rect">
            <a:avLst/>
          </a:prstGeom>
        </p:spPr>
      </p:pic>
      <p:pic>
        <p:nvPicPr>
          <p:cNvPr id="37" name="Graphic 36" descr="Group success with solid fill">
            <a:extLst>
              <a:ext uri="{FF2B5EF4-FFF2-40B4-BE49-F238E27FC236}">
                <a16:creationId xmlns:a16="http://schemas.microsoft.com/office/drawing/2014/main" id="{3117EF7C-A565-4DB1-B719-246661DE71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05950" y="424452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22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4" grpId="0" animBg="1"/>
      <p:bldP spid="15" grpId="0"/>
      <p:bldP spid="16" grpId="0"/>
      <p:bldP spid="10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1343</TotalTime>
  <Words>2251</Words>
  <Application>Microsoft Office PowerPoint</Application>
  <PresentationFormat>Widescreen</PresentationFormat>
  <Paragraphs>319</Paragraphs>
  <Slides>39</Slides>
  <Notes>25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Calibri Light</vt:lpstr>
      <vt:lpstr>Cambria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NHỮNG SẮC MÀU THÀNH THỊ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Administrator</cp:lastModifiedBy>
  <cp:revision>70</cp:revision>
  <dcterms:created xsi:type="dcterms:W3CDTF">2021-08-30T08:45:47Z</dcterms:created>
  <dcterms:modified xsi:type="dcterms:W3CDTF">2025-04-13T15:05:34Z</dcterms:modified>
</cp:coreProperties>
</file>