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82" r:id="rId25"/>
    <p:sldId id="515" r:id="rId26"/>
    <p:sldId id="521" r:id="rId27"/>
    <p:sldId id="572" r:id="rId28"/>
    <p:sldId id="571" r:id="rId29"/>
    <p:sldId id="574" r:id="rId30"/>
    <p:sldId id="573" r:id="rId31"/>
    <p:sldId id="575" r:id="rId32"/>
    <p:sldId id="545" r:id="rId33"/>
    <p:sldId id="576" r:id="rId34"/>
    <p:sldId id="608" r:id="rId35"/>
    <p:sldId id="577" r:id="rId36"/>
    <p:sldId id="578" r:id="rId37"/>
    <p:sldId id="580" r:id="rId38"/>
    <p:sldId id="613" r:id="rId39"/>
    <p:sldId id="588" r:id="rId40"/>
    <p:sldId id="612" r:id="rId41"/>
    <p:sldId id="603" r:id="rId42"/>
    <p:sldId id="591" r:id="rId43"/>
    <p:sldId id="595" r:id="rId44"/>
    <p:sldId id="597" r:id="rId45"/>
    <p:sldId id="599" r:id="rId46"/>
    <p:sldId id="592" r:id="rId47"/>
    <p:sldId id="593" r:id="rId48"/>
    <p:sldId id="594" r:id="rId49"/>
    <p:sldId id="542" r:id="rId50"/>
    <p:sldId id="581" r:id="rId51"/>
    <p:sldId id="52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BAA"/>
    <a:srgbClr val="BCFCD4"/>
    <a:srgbClr val="FFCCFF"/>
    <a:srgbClr val="009900"/>
    <a:srgbClr val="0D30DD"/>
    <a:srgbClr val="00FF00"/>
    <a:srgbClr val="99FF66"/>
    <a:srgbClr val="33CCFF"/>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117" d="100"/>
          <a:sy n="117" d="100"/>
        </p:scale>
        <p:origin x="-1476"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ata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iagrams/_rels/data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a:solidFill>
          <a:srgbClr val="FFFF00"/>
        </a:solidFill>
      </dgm:spPr>
      <dgm:t>
        <a:bodyPr/>
        <a:lstStyle/>
        <a:p>
          <a:r>
            <a:rPr lang="en-US" sz="2000" b="1" dirty="0">
              <a:solidFill>
                <a:schemeClr val="tx1"/>
              </a:solidFill>
              <a:latin typeface="Cambria" pitchFamily="18" charset="0"/>
              <a:ea typeface="Cambria" pitchFamily="18" charset="0"/>
            </a:rPr>
            <a:t>4 </a:t>
          </a:r>
          <a:r>
            <a:rPr lang="en-US" sz="2000" b="1" dirty="0" err="1">
              <a:solidFill>
                <a:schemeClr val="tx1"/>
              </a:solidFill>
              <a:latin typeface="Cambria" pitchFamily="18" charset="0"/>
              <a:ea typeface="Cambria" pitchFamily="18" charset="0"/>
            </a:rPr>
            <a:t>đặc</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điểm</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chung</a:t>
          </a:r>
          <a:endParaRPr lang="en-US" sz="2000" b="1" dirty="0">
            <a:solidFill>
              <a:schemeClr val="tx1"/>
            </a:solidFill>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a:solidFill>
          <a:srgbClr val="FFFF00"/>
        </a:solidFill>
      </dgm:spPr>
      <dgm:t>
        <a:bodyPr/>
        <a:lstStyle/>
        <a:p>
          <a:r>
            <a:rPr lang="vi-VN" sz="2000" b="1" dirty="0">
              <a:solidFill>
                <a:schemeClr val="tx1"/>
              </a:solidFill>
              <a:latin typeface="Cambria" pitchFamily="18" charset="0"/>
              <a:ea typeface="Cambria" pitchFamily="18" charset="0"/>
            </a:rPr>
            <a:t>Địa hình đồi núi chiếm ưu thế</a:t>
          </a:r>
          <a:r>
            <a:rPr lang="en-US" sz="2000" b="1" dirty="0">
              <a:solidFill>
                <a:schemeClr val="tx1"/>
              </a:solidFill>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a:solidFill>
          <a:srgbClr val="FFFF00"/>
        </a:solidFill>
      </dgm:spPr>
      <dgm:t>
        <a:bodyPr/>
        <a:lstStyle/>
        <a:p>
          <a:r>
            <a:rPr lang="vi-VN" sz="2000" b="1" dirty="0">
              <a:solidFill>
                <a:schemeClr val="tx1"/>
              </a:solidFill>
              <a:latin typeface="Cambria" pitchFamily="18" charset="0"/>
              <a:ea typeface="Cambria" pitchFamily="18" charset="0"/>
            </a:rPr>
            <a:t>Địa hình có 2 hướng chính là TB-ĐN và vòng cung.</a:t>
          </a:r>
          <a:endParaRPr lang="en-US" sz="2000" b="1" dirty="0">
            <a:solidFill>
              <a:schemeClr val="tx1"/>
            </a:solidFill>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a:solidFill>
          <a:srgbClr val="FFFF00"/>
        </a:solidFill>
      </dgm:spPr>
      <dgm:t>
        <a:bodyPr/>
        <a:lstStyle/>
        <a:p>
          <a:r>
            <a:rPr lang="en-US" sz="2000" b="1" dirty="0" err="1">
              <a:solidFill>
                <a:schemeClr val="tx1"/>
              </a:solidFill>
              <a:latin typeface="Cambria" pitchFamily="18" charset="0"/>
              <a:ea typeface="Cambria" pitchFamily="18" charset="0"/>
            </a:rPr>
            <a:t>Địa</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hình</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có</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tính</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chất</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phân</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bậc</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khá</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rõ</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rệt</a:t>
          </a:r>
          <a:endParaRPr lang="en-US" sz="2000" b="1" dirty="0">
            <a:solidFill>
              <a:schemeClr val="tx1"/>
            </a:solidFill>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a:solidFill>
          <a:srgbClr val="FFFF00"/>
        </a:solidFill>
      </dgm:spPr>
      <dgm:t>
        <a:bodyPr/>
        <a:lstStyle/>
        <a:p>
          <a:r>
            <a:rPr lang="vi-VN" sz="2000" b="1" dirty="0">
              <a:solidFill>
                <a:schemeClr val="tx1"/>
              </a:solidFill>
              <a:latin typeface="Cambria" pitchFamily="18" charset="0"/>
              <a:ea typeface="Cambria" pitchFamily="18" charset="0"/>
            </a:rPr>
            <a:t>Địa hình chịu tác động của khí hậu nhiệt đới ẩm gió mùa và con người</a:t>
          </a:r>
          <a:r>
            <a:rPr lang="en-US" sz="2000" b="1" dirty="0">
              <a:solidFill>
                <a:schemeClr val="tx1"/>
              </a:solidFill>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2400" b="1" dirty="0">
            <a:solidFill>
              <a:schemeClr val="tx1"/>
            </a:solidFill>
            <a:latin typeface="Cambria" pitchFamily="18" charset="0"/>
            <a:ea typeface="Cambria" pitchFamily="18" charset="0"/>
          </a:endParaRPr>
        </a:p>
        <a:p>
          <a:pPr algn="just"/>
          <a:r>
            <a:rPr lang="en-US" sz="2400" b="1" dirty="0">
              <a:solidFill>
                <a:schemeClr val="tx1"/>
              </a:solidFill>
              <a:latin typeface="Cambria" pitchFamily="18" charset="0"/>
              <a:ea typeface="Cambria" pitchFamily="18" charset="0"/>
            </a:rPr>
            <a:t>-</a:t>
          </a:r>
          <a:r>
            <a:rPr lang="en-US" sz="2400" b="1" dirty="0" err="1">
              <a:solidFill>
                <a:schemeClr val="tx1"/>
              </a:solidFill>
              <a:latin typeface="Cambria" pitchFamily="18" charset="0"/>
              <a:ea typeface="Cambria" pitchFamily="18" charset="0"/>
            </a:rPr>
            <a:t>Thế</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mạnh</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khu</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vực</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đồi</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núi</a:t>
          </a:r>
          <a:r>
            <a:rPr lang="en-US" sz="2400" b="1" dirty="0">
              <a:solidFill>
                <a:schemeClr val="tx1"/>
              </a:solidFill>
              <a:latin typeface="Cambria" pitchFamily="18" charset="0"/>
              <a:ea typeface="Cambria" pitchFamily="18" charset="0"/>
            </a:rPr>
            <a:t>: </a:t>
          </a:r>
        </a:p>
        <a:p>
          <a:pPr algn="just"/>
          <a:r>
            <a:rPr lang="vi-VN" sz="2400" b="0" dirty="0">
              <a:solidFill>
                <a:schemeClr val="tx1"/>
              </a:solidFill>
              <a:latin typeface="Cambria" pitchFamily="18" charset="0"/>
              <a:ea typeface="Cambria" pitchFamily="18" charset="0"/>
            </a:rPr>
            <a:t>+ </a:t>
          </a:r>
          <a:r>
            <a:rPr lang="vi-VN" sz="2400" b="1" dirty="0">
              <a:solidFill>
                <a:schemeClr val="tx1"/>
              </a:solidFill>
              <a:latin typeface="Cambria" pitchFamily="18" charset="0"/>
              <a:ea typeface="Cambria" pitchFamily="18" charset="0"/>
            </a:rPr>
            <a:t>Đối với nông nghiệp, lâm nghiệp</a:t>
          </a:r>
          <a:r>
            <a:rPr lang="vi-VN" sz="2400" b="0" dirty="0">
              <a:solidFill>
                <a:schemeClr val="tx1"/>
              </a:solidFill>
              <a:latin typeface="Cambria" pitchFamily="18" charset="0"/>
              <a:ea typeface="Cambria" pitchFamily="18" charset="0"/>
            </a:rPr>
            <a:t>: trồng rừng, cây công nghiệp, cây ăn quả, chăn nuôi gia súc.</a:t>
          </a:r>
          <a:endParaRPr lang="en-US" sz="2400" b="0" dirty="0">
            <a:solidFill>
              <a:schemeClr val="tx1"/>
            </a:solidFill>
            <a:latin typeface="Cambria" pitchFamily="18" charset="0"/>
            <a:ea typeface="Cambria" pitchFamily="18" charset="0"/>
          </a:endParaRPr>
        </a:p>
        <a:p>
          <a:pPr algn="just"/>
          <a:r>
            <a:rPr lang="vi-VN" sz="2400" b="0" dirty="0">
              <a:solidFill>
                <a:schemeClr val="tx1"/>
              </a:solidFill>
              <a:latin typeface="Cambria" pitchFamily="18" charset="0"/>
              <a:ea typeface="Cambria" pitchFamily="18" charset="0"/>
            </a:rPr>
            <a:t>+ </a:t>
          </a:r>
          <a:r>
            <a:rPr lang="vi-VN" sz="2400" b="1" dirty="0">
              <a:solidFill>
                <a:schemeClr val="tx1"/>
              </a:solidFill>
              <a:latin typeface="Cambria" pitchFamily="18" charset="0"/>
              <a:ea typeface="Cambria" pitchFamily="18" charset="0"/>
            </a:rPr>
            <a:t>Đối với công nghiệp</a:t>
          </a:r>
          <a:r>
            <a:rPr lang="vi-VN" sz="2400" b="0" dirty="0">
              <a:solidFill>
                <a:schemeClr val="tx1"/>
              </a:solidFill>
              <a:latin typeface="Cambria" pitchFamily="18" charset="0"/>
              <a:ea typeface="Cambria" pitchFamily="18" charset="0"/>
            </a:rPr>
            <a:t>: phát triển khai thác khoáng sản, luyện kim, thủy điện,...</a:t>
          </a:r>
          <a:endParaRPr lang="en-US" sz="2400" b="0" dirty="0">
            <a:solidFill>
              <a:schemeClr val="tx1"/>
            </a:solidFill>
            <a:latin typeface="Cambria" pitchFamily="18" charset="0"/>
            <a:ea typeface="Cambria" pitchFamily="18" charset="0"/>
          </a:endParaRPr>
        </a:p>
        <a:p>
          <a:pPr algn="just"/>
          <a:r>
            <a:rPr lang="vi-VN" sz="2400" b="0" dirty="0">
              <a:solidFill>
                <a:schemeClr val="tx1"/>
              </a:solidFill>
              <a:latin typeface="Cambria" pitchFamily="18" charset="0"/>
              <a:ea typeface="Cambria" pitchFamily="18" charset="0"/>
            </a:rPr>
            <a:t>+ Đ</a:t>
          </a:r>
          <a:r>
            <a:rPr lang="vi-VN" sz="2400" b="1" dirty="0">
              <a:solidFill>
                <a:schemeClr val="tx1"/>
              </a:solidFill>
              <a:latin typeface="Cambria" pitchFamily="18" charset="0"/>
              <a:ea typeface="Cambria" pitchFamily="18" charset="0"/>
            </a:rPr>
            <a:t>ối với dịch vụ </a:t>
          </a:r>
          <a:r>
            <a:rPr lang="vi-VN" sz="2400" b="0" dirty="0">
              <a:solidFill>
                <a:schemeClr val="tx1"/>
              </a:solidFill>
              <a:latin typeface="Cambria" pitchFamily="18" charset="0"/>
              <a:ea typeface="Cambria" pitchFamily="18" charset="0"/>
            </a:rPr>
            <a:t>: phát triển du lịch</a:t>
          </a:r>
        </a:p>
        <a:p>
          <a:pPr algn="just"/>
          <a:endParaRPr lang="en-US" sz="24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400" b="1" dirty="0">
              <a:solidFill>
                <a:schemeClr val="tx1"/>
              </a:solidFill>
              <a:latin typeface="Cambria" pitchFamily="18" charset="0"/>
              <a:ea typeface="Cambria" pitchFamily="18" charset="0"/>
            </a:rPr>
            <a:t>-</a:t>
          </a:r>
          <a:r>
            <a:rPr lang="en-US" sz="2400" b="1" dirty="0" err="1">
              <a:solidFill>
                <a:schemeClr val="tx1"/>
              </a:solidFill>
              <a:latin typeface="Cambria" pitchFamily="18" charset="0"/>
              <a:ea typeface="Cambria" pitchFamily="18" charset="0"/>
            </a:rPr>
            <a:t>Hạn</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chế</a:t>
          </a:r>
          <a:r>
            <a:rPr lang="vi-VN" sz="2400" b="1" dirty="0">
              <a:solidFill>
                <a:schemeClr val="tx1"/>
              </a:solidFill>
              <a:latin typeface="Cambria" pitchFamily="18" charset="0"/>
              <a:ea typeface="Cambria" pitchFamily="18" charset="0"/>
            </a:rPr>
            <a:t>: </a:t>
          </a:r>
        </a:p>
        <a:p>
          <a:pPr algn="just"/>
          <a:r>
            <a:rPr lang="vi-VN" sz="2400" b="1" dirty="0">
              <a:solidFill>
                <a:schemeClr val="tx1"/>
              </a:solidFill>
              <a:latin typeface="Cambria" pitchFamily="18" charset="0"/>
              <a:ea typeface="Cambria" pitchFamily="18" charset="0"/>
            </a:rPr>
            <a:t>+Đ</a:t>
          </a:r>
          <a:r>
            <a:rPr lang="vi-VN" sz="2400" b="1" i="0" dirty="0">
              <a:solidFill>
                <a:schemeClr val="tx1"/>
              </a:solidFill>
              <a:latin typeface="Cambria" pitchFamily="18" charset="0"/>
              <a:ea typeface="Cambria" pitchFamily="18" charset="0"/>
            </a:rPr>
            <a:t>ịa hình </a:t>
          </a:r>
          <a:r>
            <a:rPr lang="vi-VN" sz="2400" b="0" i="0" dirty="0">
              <a:solidFill>
                <a:schemeClr val="tx1"/>
              </a:solidFill>
              <a:latin typeface="Cambria" pitchFamily="18" charset="0"/>
              <a:ea typeface="Cambria" pitchFamily="18" charset="0"/>
            </a:rPr>
            <a:t>bị chia cắt</a:t>
          </a:r>
          <a:r>
            <a:rPr lang="en-US" sz="2400" b="0" i="0" dirty="0">
              <a:solidFill>
                <a:schemeClr val="tx1"/>
              </a:solidFill>
              <a:latin typeface="Cambria" pitchFamily="18" charset="0"/>
              <a:ea typeface="Cambria" pitchFamily="18" charset="0"/>
            </a:rPr>
            <a:t> =&gt; </a:t>
          </a:r>
          <a:r>
            <a:rPr lang="en-US" sz="2400" b="0" i="0" dirty="0" err="1">
              <a:solidFill>
                <a:schemeClr val="tx1"/>
              </a:solidFill>
              <a:latin typeface="Cambria" pitchFamily="18" charset="0"/>
              <a:ea typeface="Cambria" pitchFamily="18" charset="0"/>
            </a:rPr>
            <a:t>hạn</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chế</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xây</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dựng</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cơ</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sở</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hạ</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tầng</a:t>
          </a:r>
          <a:r>
            <a:rPr lang="en-US" sz="2400" b="0" i="0" dirty="0">
              <a:solidFill>
                <a:schemeClr val="tx1"/>
              </a:solidFill>
              <a:latin typeface="Cambria" pitchFamily="18" charset="0"/>
              <a:ea typeface="Cambria" pitchFamily="18" charset="0"/>
            </a:rPr>
            <a:t>, </a:t>
          </a:r>
          <a:r>
            <a:rPr lang="vi-VN" sz="2400" b="0" i="0" dirty="0">
              <a:solidFill>
                <a:schemeClr val="tx1"/>
              </a:solidFill>
              <a:latin typeface="Cambria" pitchFamily="18" charset="0"/>
              <a:ea typeface="Cambria" pitchFamily="18" charset="0"/>
            </a:rPr>
            <a:t>giao athông</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khó</a:t>
          </a:r>
          <a:r>
            <a:rPr lang="en-US" sz="2400" b="0" i="0" dirty="0">
              <a:solidFill>
                <a:schemeClr val="tx1"/>
              </a:solidFill>
              <a:latin typeface="Cambria" pitchFamily="18" charset="0"/>
              <a:ea typeface="Cambria" pitchFamily="18" charset="0"/>
            </a:rPr>
            <a:t> </a:t>
          </a:r>
          <a:r>
            <a:rPr lang="en-US" sz="2400" b="0" i="0" dirty="0" err="1">
              <a:solidFill>
                <a:schemeClr val="tx1"/>
              </a:solidFill>
              <a:latin typeface="Cambria" pitchFamily="18" charset="0"/>
              <a:ea typeface="Cambria" pitchFamily="18" charset="0"/>
            </a:rPr>
            <a:t>khăn</a:t>
          </a:r>
          <a:r>
            <a:rPr lang="en-US" sz="2400" b="0" i="0" dirty="0">
              <a:solidFill>
                <a:schemeClr val="tx1"/>
              </a:solidFill>
              <a:latin typeface="Cambria" pitchFamily="18" charset="0"/>
              <a:ea typeface="Cambria" pitchFamily="18" charset="0"/>
            </a:rPr>
            <a:t> </a:t>
          </a:r>
          <a:endParaRPr lang="vi-VN" sz="2400" b="0" i="0" dirty="0">
            <a:solidFill>
              <a:schemeClr val="tx1"/>
            </a:solidFill>
            <a:latin typeface="Cambria" pitchFamily="18" charset="0"/>
            <a:ea typeface="Cambria" pitchFamily="18" charset="0"/>
          </a:endParaRPr>
        </a:p>
        <a:p>
          <a:pPr algn="just"/>
          <a:r>
            <a:rPr lang="vi-VN" sz="2400" b="0" i="0" dirty="0">
              <a:solidFill>
                <a:schemeClr val="tx1"/>
              </a:solidFill>
              <a:latin typeface="Cambria" pitchFamily="18" charset="0"/>
              <a:ea typeface="Cambria" pitchFamily="18" charset="0"/>
            </a:rPr>
            <a:t>+</a:t>
          </a:r>
          <a:r>
            <a:rPr lang="vi-VN" sz="2400" b="1" i="0" dirty="0">
              <a:solidFill>
                <a:schemeClr val="tx1"/>
              </a:solidFill>
              <a:latin typeface="Cambria" pitchFamily="18" charset="0"/>
              <a:ea typeface="Cambria" pitchFamily="18" charset="0"/>
            </a:rPr>
            <a:t>Thiên tai</a:t>
          </a:r>
          <a:r>
            <a:rPr lang="vi-VN" sz="2400" b="0" i="0" dirty="0">
              <a:solidFill>
                <a:schemeClr val="tx1"/>
              </a:solidFill>
              <a:latin typeface="Cambria" pitchFamily="18" charset="0"/>
              <a:ea typeface="Cambria" pitchFamily="18" charset="0"/>
            </a:rPr>
            <a:t>: lũ quét, sạt lở đất…</a:t>
          </a:r>
          <a:endParaRPr lang="en-US" sz="24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22992" custLinFactNeighborX="174" custLinFactNeighborY="1959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Thế</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mạnh</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đồng</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Cambria" pitchFamily="18" charset="0"/>
              <a:cs typeface="Times New Roman" panose="02020603050405020304" pitchFamily="18" charset="0"/>
            </a:rPr>
            <a:t>bằng</a:t>
          </a:r>
          <a:r>
            <a:rPr lang="en-US" sz="2800" b="1" dirty="0">
              <a:solidFill>
                <a:schemeClr val="tx1"/>
              </a:solidFill>
              <a:latin typeface="Times New Roman" panose="02020603050405020304" pitchFamily="18" charset="0"/>
              <a:ea typeface="Cambria" pitchFamily="18" charset="0"/>
              <a:cs typeface="Times New Roman" panose="02020603050405020304" pitchFamily="18" charset="0"/>
            </a:rPr>
            <a:t>: </a:t>
          </a:r>
        </a:p>
        <a:p>
          <a:pPr algn="just"/>
          <a:r>
            <a:rPr lang="vi-VN" sz="2800"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2800" b="1" dirty="0">
              <a:solidFill>
                <a:prstClr val="black"/>
              </a:solidFill>
              <a:latin typeface="Times New Roman" panose="02020603050405020304" pitchFamily="18" charset="0"/>
              <a:ea typeface="Cambria" pitchFamily="18" charset="0"/>
              <a:cs typeface="Times New Roman" panose="02020603050405020304" pitchFamily="18" charset="0"/>
            </a:rPr>
            <a:t>Đối với nông</a:t>
          </a:r>
          <a:r>
            <a:rPr lang="en-US" sz="2800" b="1"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itchFamily="18" charset="0"/>
              <a:cs typeface="Times New Roman" panose="02020603050405020304" pitchFamily="18" charset="0"/>
            </a:rPr>
            <a:t>nghiệp</a:t>
          </a:r>
          <a:r>
            <a:rPr lang="en-US" sz="2800" b="1" dirty="0">
              <a:solidFill>
                <a:prstClr val="black"/>
              </a:solidFill>
              <a:latin typeface="Times New Roman" panose="02020603050405020304" pitchFamily="18" charset="0"/>
              <a:ea typeface="Cambria"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itchFamily="18" charset="0"/>
              <a:cs typeface="Times New Roman" panose="02020603050405020304" pitchFamily="18" charset="0"/>
            </a:rPr>
            <a:t>thủy</a:t>
          </a:r>
          <a:r>
            <a:rPr lang="en-US" sz="2800" b="1"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2800" b="1" dirty="0">
              <a:solidFill>
                <a:prstClr val="black"/>
              </a:solidFill>
              <a:latin typeface="Times New Roman" panose="02020603050405020304" pitchFamily="18" charset="0"/>
              <a:ea typeface="Cambria" pitchFamily="18" charset="0"/>
              <a:cs typeface="Times New Roman" panose="02020603050405020304" pitchFamily="18" charset="0"/>
            </a:rPr>
            <a:t>sản</a:t>
          </a:r>
          <a:r>
            <a:rPr lang="vi-VN" sz="2800" dirty="0">
              <a:solidFill>
                <a:prstClr val="black"/>
              </a:solidFill>
              <a:latin typeface="Times New Roman" panose="02020603050405020304" pitchFamily="18" charset="0"/>
              <a:ea typeface="Cambria" pitchFamily="18" charset="0"/>
              <a:cs typeface="Times New Roman" panose="02020603050405020304" pitchFamily="18" charset="0"/>
            </a:rPr>
            <a:t>: trồng cây lương thực thực phẩm, chăn nuôi gia súc nhỏ, gia cầm, đánh bắt và nuôi trồng thủy sản.</a:t>
          </a:r>
        </a:p>
        <a:p>
          <a:pPr algn="just"/>
          <a:r>
            <a:rPr lang="vi-VN" sz="2800" dirty="0">
              <a:solidFill>
                <a:prstClr val="black"/>
              </a:solidFill>
              <a:latin typeface="Times New Roman" panose="02020603050405020304" pitchFamily="18" charset="0"/>
              <a:ea typeface="Cambria" pitchFamily="18" charset="0"/>
              <a:cs typeface="Times New Roman" panose="02020603050405020304" pitchFamily="18" charset="0"/>
            </a:rPr>
            <a:t>+ Xây dựng cơ sở hạ tầng và cư trú.</a:t>
          </a:r>
          <a:endParaRPr lang="vi-VN" sz="2800" b="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800" b="1" dirty="0" err="1">
              <a:solidFill>
                <a:schemeClr val="tx1"/>
              </a:solidFill>
              <a:latin typeface="Cambria" pitchFamily="18" charset="0"/>
              <a:ea typeface="Cambria" pitchFamily="18" charset="0"/>
            </a:rPr>
            <a:t>Hạn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chế</a:t>
          </a:r>
          <a:r>
            <a:rPr lang="vi-VN" sz="2800" b="1" dirty="0">
              <a:solidFill>
                <a:schemeClr val="tx1"/>
              </a:solidFill>
              <a:latin typeface="Cambria" pitchFamily="18" charset="0"/>
              <a:ea typeface="Cambria" pitchFamily="18" charset="0"/>
            </a:rPr>
            <a:t>: </a:t>
          </a:r>
          <a:r>
            <a:rPr lang="en-US" sz="2800" b="0" dirty="0">
              <a:solidFill>
                <a:schemeClr val="tx1"/>
              </a:solidFill>
              <a:latin typeface="Cambria" pitchFamily="18" charset="0"/>
              <a:ea typeface="Cambria" pitchFamily="18" charset="0"/>
            </a:rPr>
            <a:t>t</a:t>
          </a:r>
          <a:r>
            <a:rPr lang="vi-VN" sz="2800" b="0" dirty="0">
              <a:solidFill>
                <a:schemeClr val="tx1"/>
              </a:solidFill>
              <a:latin typeface="Cambria" pitchFamily="18" charset="0"/>
              <a:ea typeface="Cambria" pitchFamily="18" charset="0"/>
            </a:rPr>
            <a:t>ài nguyên bị khai thác quá mức, môi trường bị suy thoái.</a:t>
          </a:r>
          <a:endParaRPr lang="en-US" sz="2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976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69203" custLinFactNeighborX="674" custLinFactNeighborY="1036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custLinFactNeighborX="-16631" custLinFactNeighborY="6023"/>
      <dgm:spPr>
        <a:blipFill rotWithShape="0">
          <a:blip xmlns:r="http://schemas.openxmlformats.org/officeDocument/2006/relationships" r:embed="rId2"/>
          <a:stretch>
            <a:fillRect/>
          </a:stretch>
        </a:blipFill>
      </dgm:spPr>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126DE2BA-692E-4C8D-99FE-F1A935839C4C}"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800" b="1" dirty="0" err="1">
              <a:solidFill>
                <a:schemeClr val="tx1"/>
              </a:solidFill>
              <a:latin typeface="Cambria" pitchFamily="18" charset="0"/>
              <a:ea typeface="Cambria" pitchFamily="18" charset="0"/>
            </a:rPr>
            <a:t>Thế</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mạnh</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vùng</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biển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thềm</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lục</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địa</a:t>
          </a:r>
          <a:r>
            <a:rPr lang="en-US" sz="2800" b="1" dirty="0">
              <a:solidFill>
                <a:schemeClr val="tx1"/>
              </a:solidFill>
              <a:latin typeface="Cambria" pitchFamily="18" charset="0"/>
              <a:ea typeface="Cambria" pitchFamily="18" charset="0"/>
            </a:rPr>
            <a:t>: </a:t>
          </a:r>
          <a:r>
            <a:rPr lang="en-US" sz="2800" b="0" dirty="0">
              <a:solidFill>
                <a:schemeClr val="tx1"/>
              </a:solidFill>
              <a:latin typeface="Cambria" pitchFamily="18" charset="0"/>
              <a:ea typeface="Cambria" pitchFamily="18" charset="0"/>
            </a:rPr>
            <a:t>k</a:t>
          </a:r>
          <a:r>
            <a:rPr lang="vi-VN" sz="2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2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800" b="1" dirty="0" err="1">
              <a:solidFill>
                <a:schemeClr val="tx1"/>
              </a:solidFill>
              <a:latin typeface="Cambria" pitchFamily="18" charset="0"/>
              <a:ea typeface="Cambria" pitchFamily="18" charset="0"/>
            </a:rPr>
            <a:t>Hạn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chế</a:t>
          </a:r>
          <a:r>
            <a:rPr lang="vi-VN" sz="2800" b="1" dirty="0">
              <a:solidFill>
                <a:schemeClr val="tx1"/>
              </a:solidFill>
              <a:latin typeface="Cambria" pitchFamily="18" charset="0"/>
              <a:ea typeface="Cambria" pitchFamily="18" charset="0"/>
            </a:rPr>
            <a:t>: </a:t>
          </a:r>
          <a:r>
            <a:rPr lang="vi-VN" sz="2800" b="0" dirty="0">
              <a:solidFill>
                <a:schemeClr val="tx1"/>
              </a:solidFill>
              <a:latin typeface="Cambria" pitchFamily="18" charset="0"/>
              <a:ea typeface="Cambria" pitchFamily="18" charset="0"/>
            </a:rPr>
            <a:t>bão, cạn kiệt tài nguyên, ô nhiễm môi trường biển.</a:t>
          </a:r>
          <a:endParaRPr lang="en-US" sz="2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276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B84CA9AD-3EC2-40C6-8E3C-86A7E3B4EE14}"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3A024793-F8C6-4163-8708-6AA35E5E131E}"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Cambria" pitchFamily="18" charset="0"/>
              <a:ea typeface="Cambria" pitchFamily="18" charset="0"/>
            </a:rPr>
            <a:t>4 </a:t>
          </a:r>
          <a:r>
            <a:rPr lang="en-US" sz="2000" b="1" kern="1200" dirty="0" err="1">
              <a:solidFill>
                <a:schemeClr val="tx1"/>
              </a:solidFill>
              <a:latin typeface="Cambria" pitchFamily="18" charset="0"/>
              <a:ea typeface="Cambria" pitchFamily="18" charset="0"/>
            </a:rPr>
            <a:t>đặc</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điểm</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chung</a:t>
          </a:r>
          <a:endParaRPr lang="en-US" sz="2000" b="1" kern="1200" dirty="0">
            <a:solidFill>
              <a:schemeClr val="tx1"/>
            </a:solidFill>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dirty="0">
              <a:solidFill>
                <a:schemeClr val="tx1"/>
              </a:solidFill>
              <a:latin typeface="Cambria" pitchFamily="18" charset="0"/>
              <a:ea typeface="Cambria" pitchFamily="18" charset="0"/>
            </a:rPr>
            <a:t>Địa hình đồi núi chiếm ưu thế</a:t>
          </a:r>
          <a:r>
            <a:rPr lang="en-US" sz="2000" b="1" kern="1200" dirty="0">
              <a:solidFill>
                <a:schemeClr val="tx1"/>
              </a:solidFill>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dirty="0">
              <a:solidFill>
                <a:schemeClr val="tx1"/>
              </a:solidFill>
              <a:latin typeface="Cambria" pitchFamily="18" charset="0"/>
              <a:ea typeface="Cambria" pitchFamily="18" charset="0"/>
            </a:rPr>
            <a:t>Địa hình có 2 hướng chính là TB-ĐN và vòng cung.</a:t>
          </a:r>
          <a:endParaRPr lang="en-US" sz="2000" b="1" kern="1200" dirty="0">
            <a:solidFill>
              <a:schemeClr val="tx1"/>
            </a:solidFill>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1"/>
              </a:solidFill>
              <a:latin typeface="Cambria" pitchFamily="18" charset="0"/>
              <a:ea typeface="Cambria" pitchFamily="18" charset="0"/>
            </a:rPr>
            <a:t>Địa</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hình</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có</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tính</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chất</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phân</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bậc</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khá</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rõ</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rệt</a:t>
          </a:r>
          <a:endParaRPr lang="en-US" sz="2000" b="1" kern="1200" dirty="0">
            <a:solidFill>
              <a:schemeClr val="tx1"/>
            </a:solidFill>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dirty="0">
              <a:solidFill>
                <a:schemeClr val="tx1"/>
              </a:solidFill>
              <a:latin typeface="Cambria" pitchFamily="18" charset="0"/>
              <a:ea typeface="Cambria" pitchFamily="18" charset="0"/>
            </a:rPr>
            <a:t>Địa hình chịu tác động của khí hậu nhiệt đới ẩm gió mùa và con người</a:t>
          </a:r>
          <a:r>
            <a:rPr lang="en-US" sz="2000" b="1" kern="1200" dirty="0">
              <a:solidFill>
                <a:schemeClr val="tx1"/>
              </a:solidFill>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17/04/2025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17/04/2025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17/04/2025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17/04/2025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17/04/2025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2.pn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7.png"/><Relationship Id="rId7"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55.jpe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55.jpeg"/><Relationship Id="rId10" Type="http://schemas.openxmlformats.org/officeDocument/2006/relationships/image" Target="../media/image69.png"/><Relationship Id="rId4" Type="http://schemas.openxmlformats.org/officeDocument/2006/relationships/image" Target="../media/image13.jpeg"/><Relationship Id="rId9" Type="http://schemas.openxmlformats.org/officeDocument/2006/relationships/image" Target="../media/image68.jpe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55.jpeg"/><Relationship Id="rId4" Type="http://schemas.openxmlformats.org/officeDocument/2006/relationships/image" Target="../media/image13.jpe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6.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a:solidFill>
                  <a:srgbClr val="FF0000"/>
                </a:solidFill>
                <a:latin typeface="Cambria" panose="02040503050406030204" pitchFamily="18" charset="0"/>
                <a:ea typeface="Cambria" panose="02040503050406030204" pitchFamily="18" charset="0"/>
              </a:rPr>
              <a:t> 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7"/>
            <a:ext cx="5486401" cy="2062103"/>
          </a:xfrm>
          <a:prstGeom prst="rect">
            <a:avLst/>
          </a:prstGeom>
          <a:solidFill>
            <a:srgbClr val="BCFCD4"/>
          </a:solidFill>
          <a:ln w="12700">
            <a:solidFill>
              <a:srgbClr val="009900"/>
            </a:solidFill>
          </a:ln>
        </p:spPr>
        <p:txBody>
          <a:bodyPr wrap="square">
            <a:spAutoFit/>
          </a:bodyPr>
          <a:lstStyle/>
          <a:p>
            <a:pPr algn="just"/>
            <a:r>
              <a:rPr lang="en-US" sz="3200" i="1" dirty="0" err="1">
                <a:solidFill>
                  <a:srgbClr val="FF0000"/>
                </a:solidFill>
                <a:latin typeface="Cambria" panose="02040503050406030204" pitchFamily="18" charset="0"/>
                <a:ea typeface="Cambria" panose="02040503050406030204" pitchFamily="18" charset="0"/>
              </a:rPr>
              <a:t>Quan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hình</a:t>
            </a:r>
            <a:r>
              <a:rPr lang="en-US" sz="3200" i="1" dirty="0">
                <a:solidFill>
                  <a:srgbClr val="FF0000"/>
                </a:solidFill>
                <a:latin typeface="Cambria" panose="02040503050406030204" pitchFamily="18" charset="0"/>
                <a:ea typeface="Cambria" panose="02040503050406030204" pitchFamily="18" charset="0"/>
              </a:rPr>
              <a:t> 1 </a:t>
            </a:r>
            <a:r>
              <a:rPr lang="en-US" sz="3200" i="1" dirty="0" err="1">
                <a:solidFill>
                  <a:srgbClr val="FF0000"/>
                </a:solidFill>
                <a:latin typeface="Cambria" panose="02040503050406030204" pitchFamily="18" charset="0"/>
                <a:ea typeface="Cambria" panose="02040503050406030204" pitchFamily="18" charset="0"/>
              </a:rPr>
              <a:t>và</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kênh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chữ</a:t>
            </a:r>
            <a:r>
              <a:rPr lang="en-US" sz="3200" i="1" dirty="0">
                <a:solidFill>
                  <a:srgbClr val="FF0000"/>
                </a:solidFill>
                <a:latin typeface="Cambria" panose="02040503050406030204" pitchFamily="18" charset="0"/>
                <a:ea typeface="Cambria" panose="02040503050406030204" pitchFamily="18" charset="0"/>
              </a:rPr>
              <a:t> SGK, k</a:t>
            </a:r>
            <a:r>
              <a:rPr lang="vi-VN" sz="32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Hướng TB-ĐN </a:t>
            </a:r>
            <a:r>
              <a:rPr lang="vi-VN" sz="2400" dirty="0">
                <a:latin typeface="Cambria" pitchFamily="18" charset="0"/>
                <a:ea typeface="Cambria" pitchFamily="18" charset="0"/>
                <a:cs typeface="Times New Roman"/>
              </a:rPr>
              <a:t>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Hướng vòng cung</a:t>
            </a:r>
            <a:r>
              <a:rPr lang="vi-VN" sz="2400" dirty="0">
                <a:latin typeface="Cambria" pitchFamily="18" charset="0"/>
                <a:ea typeface="Cambria" pitchFamily="18" charset="0"/>
                <a:cs typeface="Times New Roman"/>
              </a:rPr>
              <a:t>: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 ( </a:t>
            </a:r>
            <a:r>
              <a:rPr lang="en-US" sz="2400" dirty="0" err="1">
                <a:latin typeface="Cambria" pitchFamily="18" charset="0"/>
                <a:ea typeface="Cambria" pitchFamily="18" charset="0"/>
                <a:cs typeface="Times New Roman"/>
              </a:rPr>
              <a:t>Sông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Gâm</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Ngân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Sơn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Sơn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Triều</a:t>
            </a:r>
            <a:r>
              <a:rPr lang="en-US" sz="2400" dirty="0">
                <a:latin typeface="Cambria" pitchFamily="18" charset="0"/>
                <a:ea typeface="Cambria" pitchFamily="18" charset="0"/>
                <a:cs typeface="Times New Roman"/>
              </a:rPr>
              <a:t> )</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latin typeface="Cambria" panose="02040503050406030204" pitchFamily="18" charset="0"/>
                <a:ea typeface="Cambria" panose="02040503050406030204" pitchFamily="18" charset="0"/>
              </a:rPr>
              <a:t>Quan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đồ</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địa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Việt</a:t>
            </a:r>
            <a:r>
              <a:rPr lang="en-US" sz="2200" i="1" dirty="0">
                <a:latin typeface="Cambria" panose="02040503050406030204" pitchFamily="18" charset="0"/>
                <a:ea typeface="Cambria" panose="02040503050406030204" pitchFamily="18" charset="0"/>
              </a:rPr>
              <a:t> Nam </a:t>
            </a:r>
            <a:r>
              <a:rPr lang="en-US" sz="2200" i="1" dirty="0" err="1">
                <a:latin typeface="Cambria" panose="02040503050406030204" pitchFamily="18" charset="0"/>
                <a:ea typeface="Cambria" panose="02040503050406030204" pitchFamily="18" charset="0"/>
              </a:rPr>
              <a:t>và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kênh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chữ</a:t>
            </a:r>
            <a:r>
              <a:rPr lang="en-US" sz="2200" i="1" dirty="0">
                <a:latin typeface="Cambria" panose="02040503050406030204" pitchFamily="18" charset="0"/>
                <a:ea typeface="Cambria" panose="02040503050406030204" pitchFamily="18" charset="0"/>
              </a:rPr>
              <a:t> SGK,</a:t>
            </a:r>
            <a:r>
              <a:rPr lang="vi-VN"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thích</a:t>
            </a:r>
            <a:r>
              <a:rPr lang="en-US" sz="2200" i="1" dirty="0">
                <a:latin typeface="Cambria" panose="02040503050406030204" pitchFamily="18" charset="0"/>
                <a:ea typeface="Cambria" panose="02040503050406030204" pitchFamily="18" charset="0"/>
              </a:rPr>
              <a:t> v</a:t>
            </a:r>
            <a:r>
              <a:rPr lang="vi-VN" sz="2200" i="1" dirty="0">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đồi-&gt; đồng bằng -&gt;bờ biển -&gt;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-&gt; núi trung bình -&gt; núi thấp -&gt; đồi -&gt; đồng bằng -&gt; bờ biển -&gt;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8326" y="2075047"/>
            <a:ext cx="3657600" cy="1631216"/>
          </a:xfrm>
          <a:prstGeom prst="rect">
            <a:avLst/>
          </a:prstGeom>
          <a:solidFill>
            <a:srgbClr val="BCFCD4"/>
          </a:solidFill>
          <a:ln w="12700">
            <a:solidFill>
              <a:srgbClr val="009900"/>
            </a:solidFill>
          </a:ln>
        </p:spPr>
        <p:txBody>
          <a:bodyPr wrap="square">
            <a:spAutoFit/>
          </a:bodyPr>
          <a:lstStyle/>
          <a:p>
            <a:pPr algn="just"/>
            <a:r>
              <a:rPr lang="en-US" sz="2000" i="1" dirty="0" err="1">
                <a:latin typeface="Cambria" panose="02040503050406030204" pitchFamily="18" charset="0"/>
                <a:ea typeface="Cambria" panose="02040503050406030204" pitchFamily="18" charset="0"/>
              </a:rPr>
              <a:t>Quan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sát</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các</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hình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ảnh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và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kênh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chữ</a:t>
            </a:r>
            <a:r>
              <a:rPr lang="en-US" sz="2000" i="1" dirty="0">
                <a:latin typeface="Cambria" panose="02040503050406030204" pitchFamily="18" charset="0"/>
                <a:ea typeface="Cambria" panose="02040503050406030204" pitchFamily="18" charset="0"/>
              </a:rPr>
              <a:t> SGK, </a:t>
            </a:r>
            <a:r>
              <a:rPr lang="en-US" sz="2000" i="1" dirty="0" err="1">
                <a:latin typeface="Cambria" panose="02040503050406030204" pitchFamily="18" charset="0"/>
                <a:ea typeface="Cambria" panose="02040503050406030204" pitchFamily="18" charset="0"/>
              </a:rPr>
              <a:t>cho</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biết</a:t>
            </a:r>
            <a:r>
              <a:rPr lang="en-US" sz="2000" i="1" dirty="0">
                <a:latin typeface="Cambria" panose="02040503050406030204" pitchFamily="18" charset="0"/>
                <a:ea typeface="Cambria" panose="02040503050406030204" pitchFamily="18" charset="0"/>
              </a:rPr>
              <a:t> v</a:t>
            </a:r>
            <a:r>
              <a:rPr lang="vi-VN" sz="2000" i="1" dirty="0">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09254" y="3706263"/>
            <a:ext cx="3657601" cy="309315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dirty="0">
                <a:latin typeface="Cambria" pitchFamily="18" charset="0"/>
                <a:ea typeface="Cambria" pitchFamily="18" charset="0"/>
                <a:cs typeface="Times New Roman"/>
              </a:rPr>
              <a:t>- Nguyên nhân: nhiệt độ cao, lượng mưa lớn tập trung theo mùa</a:t>
            </a:r>
            <a:r>
              <a:rPr lang="en-US" sz="2000" dirty="0">
                <a:latin typeface="Cambria" pitchFamily="18" charset="0"/>
                <a:ea typeface="Cambria" pitchFamily="18" charset="0"/>
                <a:cs typeface="Times New Roman"/>
              </a:rPr>
              <a:t>.</a:t>
            </a:r>
            <a:endParaRPr lang="vi-VN" sz="2000" dirty="0">
              <a:latin typeface="Cambria" pitchFamily="18" charset="0"/>
              <a:ea typeface="Cambria" pitchFamily="18" charset="0"/>
              <a:cs typeface="Times New Roman"/>
            </a:endParaRPr>
          </a:p>
          <a:p>
            <a:pPr algn="just">
              <a:spcBef>
                <a:spcPts val="600"/>
              </a:spcBef>
              <a:spcAft>
                <a:spcPts val="0"/>
              </a:spcAft>
            </a:pPr>
            <a:r>
              <a:rPr lang="vi-VN" sz="2000" dirty="0">
                <a:latin typeface="Cambria" pitchFamily="18" charset="0"/>
                <a:ea typeface="Cambria" pitchFamily="18" charset="0"/>
                <a:cs typeface="Times New Roman"/>
              </a:rPr>
              <a:t>- Biểu hiện:</a:t>
            </a:r>
          </a:p>
          <a:p>
            <a:pPr algn="just">
              <a:spcBef>
                <a:spcPts val="600"/>
              </a:spcBef>
              <a:spcAft>
                <a:spcPts val="0"/>
              </a:spcAft>
            </a:pPr>
            <a:r>
              <a:rPr lang="vi-VN" sz="200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200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xmlns=""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92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4893647"/>
          </a:xfrm>
          <a:prstGeom prst="rect">
            <a:avLst/>
          </a:prstGeom>
          <a:solidFill>
            <a:srgbClr val="BCFCD4"/>
          </a:solidFill>
          <a:ln>
            <a:solidFill>
              <a:srgbClr val="00B050"/>
            </a:solidFill>
          </a:ln>
        </p:spPr>
        <p:txBody>
          <a:bodyPr wrap="square">
            <a:spAutoFit/>
          </a:bodyPr>
          <a:lstStyle/>
          <a:p>
            <a:pPr algn="ctr"/>
            <a:r>
              <a:rPr lang="en-US" sz="2400" b="1" dirty="0">
                <a:latin typeface="Cambria" panose="02040503050406030204" pitchFamily="18" charset="0"/>
                <a:ea typeface="Cambria" panose="02040503050406030204" pitchFamily="18" charset="0"/>
              </a:rPr>
              <a:t>HOẠT ĐỘNG NHÓM</a:t>
            </a:r>
          </a:p>
          <a:p>
            <a:pPr algn="ctr"/>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10 </a:t>
            </a:r>
            <a:r>
              <a:rPr lang="en-US" sz="2400" b="1" dirty="0" err="1">
                <a:latin typeface="Cambria" panose="02040503050406030204" pitchFamily="18" charset="0"/>
                <a:ea typeface="Cambria" panose="02040503050406030204" pitchFamily="18" charset="0"/>
              </a:rPr>
              <a:t>phút</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NHIỆM VỤ</a:t>
            </a:r>
          </a:p>
          <a:p>
            <a:pPr algn="just"/>
            <a:r>
              <a:rPr lang="en-US" sz="2400" b="1" dirty="0">
                <a:latin typeface="Cambria" panose="02040503050406030204" pitchFamily="18" charset="0"/>
                <a:ea typeface="Cambria" panose="02040503050406030204" pitchFamily="18" charset="0"/>
              </a:rPr>
              <a:t>* NHÓM 1, 2 : </a:t>
            </a:r>
            <a:r>
              <a:rPr lang="en-US" sz="2400" i="1" dirty="0" err="1">
                <a:latin typeface="Cambria" panose="02040503050406030204" pitchFamily="18" charset="0"/>
                <a:ea typeface="Cambria" panose="02040503050406030204" pitchFamily="18" charset="0"/>
              </a:rPr>
              <a:t>Quan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sát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hình</a:t>
            </a:r>
            <a:r>
              <a:rPr lang="en-US" sz="2400" i="1" dirty="0">
                <a:latin typeface="Cambria" panose="02040503050406030204" pitchFamily="18" charset="0"/>
                <a:ea typeface="Cambria" panose="02040503050406030204" pitchFamily="18" charset="0"/>
              </a:rPr>
              <a:t> 1, </a:t>
            </a:r>
            <a:r>
              <a:rPr lang="en-US" sz="2400" i="1" dirty="0" err="1">
                <a:latin typeface="Cambria" panose="02040503050406030204" pitchFamily="18" charset="0"/>
                <a:ea typeface="Cambria" panose="02040503050406030204" pitchFamily="18" charset="0"/>
              </a:rPr>
              <a:t>các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ảnh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kênh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chữ</a:t>
            </a:r>
            <a:r>
              <a:rPr lang="en-US" sz="2400" i="1" dirty="0">
                <a:latin typeface="Cambria" panose="02040503050406030204" pitchFamily="18" charset="0"/>
                <a:ea typeface="Cambria" panose="02040503050406030204" pitchFamily="18" charset="0"/>
              </a:rPr>
              <a:t> SGK</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hãy</a:t>
            </a:r>
            <a:r>
              <a:rPr lang="en-US" sz="2400" b="1" i="1" dirty="0">
                <a:latin typeface="Cambria" panose="02040503050406030204" pitchFamily="18" charset="0"/>
                <a:ea typeface="Cambria" panose="02040503050406030204" pitchFamily="18" charset="0"/>
              </a:rPr>
              <a:t> so </a:t>
            </a:r>
            <a:r>
              <a:rPr lang="en-US" sz="2400" b="1" i="1" dirty="0" err="1">
                <a:latin typeface="Cambria" panose="02040503050406030204" pitchFamily="18" charset="0"/>
                <a:ea typeface="Cambria" panose="02040503050406030204" pitchFamily="18" charset="0"/>
              </a:rPr>
              <a:t>sánh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vực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Đông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Tây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phạm</a:t>
            </a:r>
            <a:r>
              <a:rPr lang="en-US" sz="2400" b="1" i="1" dirty="0">
                <a:latin typeface="Cambria" panose="02040503050406030204" pitchFamily="18" charset="0"/>
                <a:ea typeface="Cambria" panose="02040503050406030204" pitchFamily="18" charset="0"/>
              </a:rPr>
              <a:t> vi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đặc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điểm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thái</a:t>
            </a:r>
            <a:r>
              <a:rPr lang="en-US" sz="2400" b="1" i="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NHÓM 3, 4: </a:t>
            </a:r>
            <a:r>
              <a:rPr lang="vi-VN" sz="2400" i="1" dirty="0">
                <a:latin typeface="Cambria" panose="02040503050406030204" pitchFamily="18" charset="0"/>
                <a:ea typeface="Cambria" panose="02040503050406030204" pitchFamily="18" charset="0"/>
              </a:rPr>
              <a:t>Quan sát hình 1, các hình ảnh và kênh chữ SGK, </a:t>
            </a:r>
            <a:r>
              <a:rPr lang="vi-VN" sz="2400" b="1" i="1" dirty="0">
                <a:latin typeface="Cambria" panose="02040503050406030204" pitchFamily="18" charset="0"/>
                <a:ea typeface="Cambria" panose="02040503050406030204" pitchFamily="18" charset="0"/>
              </a:rPr>
              <a:t>hãy so sánh khu vực </a:t>
            </a:r>
            <a:r>
              <a:rPr lang="en-US" sz="2400" b="1" i="1" dirty="0" err="1">
                <a:latin typeface="Cambria" panose="02040503050406030204" pitchFamily="18" charset="0"/>
                <a:ea typeface="Cambria" panose="02040503050406030204" pitchFamily="18" charset="0"/>
              </a:rPr>
              <a:t>Trường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Trường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Sơn</a:t>
            </a:r>
            <a:r>
              <a:rPr lang="en-US" sz="2400" b="1" i="1" dirty="0">
                <a:latin typeface="Cambria" panose="02040503050406030204" pitchFamily="18" charset="0"/>
                <a:ea typeface="Cambria" panose="02040503050406030204" pitchFamily="18" charset="0"/>
              </a:rPr>
              <a:t> Nam</a:t>
            </a:r>
            <a:r>
              <a:rPr lang="vi-VN" sz="2400" b="1" i="1" dirty="0">
                <a:latin typeface="Cambria" panose="02040503050406030204" pitchFamily="18" charset="0"/>
                <a:ea typeface="Cambria" panose="02040503050406030204" pitchFamily="18" charset="0"/>
              </a:rPr>
              <a:t> về phạm vi và đặc điểm hình thái.</a:t>
            </a:r>
            <a:endParaRPr lang="en-US" sz="2400" b="1" i="1" dirty="0">
              <a:latin typeface="Cambria" panose="02040503050406030204" pitchFamily="18" charset="0"/>
              <a:ea typeface="Cambria" panose="02040503050406030204" pitchFamily="18" charset="0"/>
            </a:endParaRPr>
          </a:p>
          <a:p>
            <a:pPr algn="just"/>
            <a:endParaRPr lang="en-US" sz="2400" b="1" i="1" dirty="0">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543656768"/>
              </p:ext>
            </p:extLst>
          </p:nvPr>
        </p:nvGraphicFramePr>
        <p:xfrm>
          <a:off x="233159" y="1295400"/>
          <a:ext cx="8718175" cy="5309347"/>
        </p:xfrm>
        <a:graphic>
          <a:graphicData uri="http://schemas.openxmlformats.org/drawingml/2006/table">
            <a:tbl>
              <a:tblPr firstRow="1" bandRow="1">
                <a:tableStyleId>{5C22544A-7EE6-4342-B048-85BDC9FD1C3A}</a:tableStyleId>
              </a:tblPr>
              <a:tblGrid>
                <a:gridCol w="986041">
                  <a:extLst>
                    <a:ext uri="{9D8B030D-6E8A-4147-A177-3AD203B41FA5}">
                      <a16:colId xmlns:a16="http://schemas.microsoft.com/office/drawing/2014/main" xmlns="" val="20000"/>
                    </a:ext>
                  </a:extLst>
                </a:gridCol>
                <a:gridCol w="1405843">
                  <a:extLst>
                    <a:ext uri="{9D8B030D-6E8A-4147-A177-3AD203B41FA5}">
                      <a16:colId xmlns:a16="http://schemas.microsoft.com/office/drawing/2014/main" xmlns="" val="20001"/>
                    </a:ext>
                  </a:extLst>
                </a:gridCol>
                <a:gridCol w="6326291">
                  <a:extLst>
                    <a:ext uri="{9D8B030D-6E8A-4147-A177-3AD203B41FA5}">
                      <a16:colId xmlns:a16="http://schemas.microsoft.com/office/drawing/2014/main" xmlns="" val="20002"/>
                    </a:ext>
                  </a:extLst>
                </a:gridCol>
              </a:tblGrid>
              <a:tr h="768757">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Khu</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vực</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Phạm</a:t>
                      </a:r>
                      <a:r>
                        <a:rPr lang="en-US" sz="1800" b="1" i="0" dirty="0">
                          <a:effectLst/>
                          <a:latin typeface="Times New Roman" panose="02020603050405020304" pitchFamily="18" charset="0"/>
                          <a:ea typeface="Cambria" pitchFamily="18" charset="0"/>
                          <a:cs typeface="Times New Roman" panose="02020603050405020304" pitchFamily="18" charset="0"/>
                        </a:rPr>
                        <a:t> vi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Đặc</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điểm</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hình</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thái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06486">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Đông</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Bắc</a:t>
                      </a:r>
                      <a:endParaRPr lang="en-US" sz="1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err="1">
                          <a:effectLst/>
                          <a:latin typeface="Times New Roman" panose="02020603050405020304" pitchFamily="18" charset="0"/>
                          <a:ea typeface="Cambria" pitchFamily="18" charset="0"/>
                          <a:cs typeface="Times New Roman" panose="02020603050405020304" pitchFamily="18" charset="0"/>
                        </a:rPr>
                        <a:t>Nằm</a:t>
                      </a:r>
                      <a:r>
                        <a:rPr lang="en-US" sz="1800" dirty="0">
                          <a:effectLst/>
                          <a:latin typeface="Times New Roman" panose="02020603050405020304" pitchFamily="18" charset="0"/>
                          <a:ea typeface="Cambria" pitchFamily="18" charset="0"/>
                          <a:cs typeface="Times New Roman" panose="02020603050405020304" pitchFamily="18" charset="0"/>
                        </a:rPr>
                        <a:t> ở </a:t>
                      </a:r>
                      <a:r>
                        <a:rPr lang="en-US" sz="1800" dirty="0" err="1">
                          <a:effectLst/>
                          <a:latin typeface="Times New Roman" panose="02020603050405020304" pitchFamily="18" charset="0"/>
                          <a:ea typeface="Cambria" pitchFamily="18" charset="0"/>
                          <a:cs typeface="Times New Roman" panose="02020603050405020304" pitchFamily="18" charset="0"/>
                        </a:rPr>
                        <a:t>tả</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Hồng</a:t>
                      </a:r>
                      <a:r>
                        <a:rPr lang="en-US" sz="1800" dirty="0">
                          <a:effectLst/>
                          <a:latin typeface="Times New Roman" panose="02020603050405020304" pitchFamily="18" charset="0"/>
                          <a:ea typeface="Cambria" pitchFamily="18" charset="0"/>
                          <a:cs typeface="Times New Roman" panose="02020603050405020304" pitchFamily="18" charset="0"/>
                        </a:rPr>
                        <a:t>.</a:t>
                      </a:r>
                    </a:p>
                    <a:p>
                      <a:pPr algn="just">
                        <a:lnSpc>
                          <a:spcPct val="115000"/>
                        </a:lnSpc>
                        <a:spcBef>
                          <a:spcPts val="600"/>
                        </a:spcBef>
                        <a:spcAft>
                          <a:spcPts val="0"/>
                        </a:spcAft>
                      </a:pPr>
                      <a:r>
                        <a:rPr lang="en-US" sz="1800" dirty="0">
                          <a:effectLst/>
                          <a:latin typeface="Times New Roman" panose="02020603050405020304" pitchFamily="18" charset="0"/>
                          <a:ea typeface="Cambria"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Độ</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phổ</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biến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dưới</a:t>
                      </a:r>
                      <a:r>
                        <a:rPr lang="en-US" sz="1800" dirty="0">
                          <a:effectLst/>
                          <a:latin typeface="Times New Roman" panose="02020603050405020304" pitchFamily="18" charset="0"/>
                          <a:ea typeface="Cambria" pitchFamily="18" charset="0"/>
                          <a:cs typeface="Times New Roman" panose="02020603050405020304" pitchFamily="18" charset="0"/>
                        </a:rPr>
                        <a:t> 1.000 m.,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đồi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thấp</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chủ</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yếu</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4 </a:t>
                      </a:r>
                      <a:r>
                        <a:rPr lang="en-US" sz="1800" dirty="0" err="1">
                          <a:effectLst/>
                          <a:latin typeface="Times New Roman" panose="02020603050405020304" pitchFamily="18" charset="0"/>
                          <a:ea typeface="Cambria" pitchFamily="18" charset="0"/>
                          <a:cs typeface="Times New Roman" panose="02020603050405020304" pitchFamily="18" charset="0"/>
                        </a:rPr>
                        <a:t>dãy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cánh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Gâm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Ngân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Bắc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Triều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chụm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lại</a:t>
                      </a:r>
                      <a:r>
                        <a:rPr lang="en-US" sz="1800" dirty="0">
                          <a:effectLst/>
                          <a:latin typeface="Times New Roman" panose="02020603050405020304" pitchFamily="18" charset="0"/>
                          <a:ea typeface="Cambria" pitchFamily="18" charset="0"/>
                          <a:cs typeface="Times New Roman" panose="02020603050405020304" pitchFamily="18" charset="0"/>
                        </a:rPr>
                        <a:t> ở Tam </a:t>
                      </a:r>
                      <a:r>
                        <a:rPr lang="en-US" sz="1800" dirty="0" err="1">
                          <a:effectLst/>
                          <a:latin typeface="Times New Roman" panose="02020603050405020304" pitchFamily="18" charset="0"/>
                          <a:ea typeface="Cambria" pitchFamily="18" charset="0"/>
                          <a:cs typeface="Times New Roman" panose="02020603050405020304" pitchFamily="18" charset="0"/>
                        </a:rPr>
                        <a:t>Đảo</a:t>
                      </a:r>
                      <a:r>
                        <a:rPr lang="en-US" sz="1800" dirty="0">
                          <a:effectLst/>
                          <a:latin typeface="Times New Roman" panose="02020603050405020304" pitchFamily="18" charset="0"/>
                          <a:ea typeface="Cambria" pitchFamily="18" charset="0"/>
                          <a:cs typeface="Times New Roman" panose="02020603050405020304" pitchFamily="18" charset="0"/>
                        </a:rPr>
                        <a:t>. </a:t>
                      </a: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Địa hình các-xtơ khá phổ biến, tạo nên những cảnh quan đẹp như vùng hồ Ba Bể, vịnh Hạ Long.</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520655">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Tây</a:t>
                      </a:r>
                      <a:r>
                        <a:rPr lang="en-US" sz="1800" b="1" i="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Bắc</a:t>
                      </a:r>
                      <a:endParaRPr lang="en-US" sz="1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nhất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nước</a:t>
                      </a:r>
                      <a:r>
                        <a:rPr lang="en-US" sz="1800" dirty="0">
                          <a:effectLst/>
                          <a:latin typeface="Times New Roman" panose="02020603050405020304" pitchFamily="18" charset="0"/>
                          <a:ea typeface="Cambria" pitchFamily="18" charset="0"/>
                          <a:cs typeface="Times New Roman" panose="02020603050405020304" pitchFamily="18" charset="0"/>
                        </a:rPr>
                        <a:t> ta (</a:t>
                      </a:r>
                      <a:r>
                        <a:rPr lang="en-US" sz="1800" dirty="0" err="1">
                          <a:effectLst/>
                          <a:latin typeface="Times New Roman" panose="02020603050405020304" pitchFamily="18" charset="0"/>
                          <a:ea typeface="Cambria" pitchFamily="18" charset="0"/>
                          <a:cs typeface="Times New Roman" panose="02020603050405020304" pitchFamily="18" charset="0"/>
                        </a:rPr>
                        <a:t>đỉnh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Phan</a:t>
                      </a:r>
                      <a:r>
                        <a:rPr lang="en-US" sz="1800" dirty="0">
                          <a:effectLst/>
                          <a:latin typeface="Times New Roman" panose="02020603050405020304" pitchFamily="18" charset="0"/>
                          <a:ea typeface="Cambria" pitchFamily="18" charset="0"/>
                          <a:cs typeface="Times New Roman" panose="02020603050405020304" pitchFamily="18" charset="0"/>
                        </a:rPr>
                        <a:t>-xi-</a:t>
                      </a:r>
                      <a:r>
                        <a:rPr lang="en-US" sz="1800" dirty="0" err="1">
                          <a:effectLst/>
                          <a:latin typeface="Times New Roman" panose="02020603050405020304" pitchFamily="18" charset="0"/>
                          <a:ea typeface="Cambria" pitchFamily="18" charset="0"/>
                          <a:cs typeface="Times New Roman" panose="02020603050405020304" pitchFamily="18" charset="0"/>
                        </a:rPr>
                        <a:t>păng</a:t>
                      </a:r>
                      <a:r>
                        <a:rPr lang="en-US" sz="1800" dirty="0">
                          <a:effectLst/>
                          <a:latin typeface="Times New Roman" panose="02020603050405020304" pitchFamily="18" charset="0"/>
                          <a:ea typeface="Cambria" pitchFamily="18" charset="0"/>
                          <a:cs typeface="Times New Roman" panose="02020603050405020304" pitchFamily="18" charset="0"/>
                        </a:rPr>
                        <a:t> 3147m)</a:t>
                      </a:r>
                      <a:r>
                        <a:rPr lang="vi-VN" sz="1800" dirty="0">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Độ cao trung bình 1000-2000m.</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C</a:t>
                      </a:r>
                      <a:r>
                        <a:rPr lang="en-US" sz="1800" dirty="0" err="1">
                          <a:effectLst/>
                          <a:latin typeface="Times New Roman" panose="02020603050405020304" pitchFamily="18" charset="0"/>
                          <a:ea typeface="Cambria" pitchFamily="18" charset="0"/>
                          <a:cs typeface="Times New Roman" panose="02020603050405020304" pitchFamily="18" charset="0"/>
                        </a:rPr>
                        <a:t>ác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dãy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lớn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hướng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tây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bắc</a:t>
                      </a:r>
                      <a:r>
                        <a:rPr lang="en-US" sz="1800" dirty="0">
                          <a:effectLst/>
                          <a:latin typeface="Times New Roman" panose="02020603050405020304" pitchFamily="18" charset="0"/>
                          <a:ea typeface="Cambria" pitchFamily="18" charset="0"/>
                          <a:cs typeface="Times New Roman" panose="02020603050405020304" pitchFamily="18" charset="0"/>
                        </a:rPr>
                        <a:t> - </a:t>
                      </a:r>
                      <a:r>
                        <a:rPr lang="en-US" sz="1800" dirty="0" err="1">
                          <a:effectLst/>
                          <a:latin typeface="Times New Roman" panose="02020603050405020304" pitchFamily="18" charset="0"/>
                          <a:ea typeface="Cambria" pitchFamily="18" charset="0"/>
                          <a:cs typeface="Times New Roman" panose="02020603050405020304" pitchFamily="18" charset="0"/>
                        </a:rPr>
                        <a:t>đông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nam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như</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Hoàng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Liên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Đen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Đinh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Pu</a:t>
                      </a:r>
                      <a:r>
                        <a:rPr lang="en-US" sz="1800" dirty="0">
                          <a:effectLst/>
                          <a:latin typeface="Times New Roman" panose="02020603050405020304" pitchFamily="18" charset="0"/>
                          <a:ea typeface="Cambria" pitchFamily="18" charset="0"/>
                          <a:cs typeface="Times New Roman" panose="02020603050405020304" pitchFamily="18" charset="0"/>
                        </a:rPr>
                        <a:t> Sam Sao. </a:t>
                      </a:r>
                    </a:p>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2560" y="319730"/>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208969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979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997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721736164"/>
              </p:ext>
            </p:extLst>
          </p:nvPr>
        </p:nvGraphicFramePr>
        <p:xfrm>
          <a:off x="192665" y="1309309"/>
          <a:ext cx="8570337" cy="5366071"/>
        </p:xfrm>
        <a:graphic>
          <a:graphicData uri="http://schemas.openxmlformats.org/drawingml/2006/table">
            <a:tbl>
              <a:tblPr firstRow="1" bandRow="1">
                <a:tableStyleId>{5C22544A-7EE6-4342-B048-85BDC9FD1C3A}</a:tableStyleId>
              </a:tblPr>
              <a:tblGrid>
                <a:gridCol w="1107521">
                  <a:extLst>
                    <a:ext uri="{9D8B030D-6E8A-4147-A177-3AD203B41FA5}">
                      <a16:colId xmlns:a16="http://schemas.microsoft.com/office/drawing/2014/main" xmlns="" val="20000"/>
                    </a:ext>
                  </a:extLst>
                </a:gridCol>
                <a:gridCol w="1321540">
                  <a:extLst>
                    <a:ext uri="{9D8B030D-6E8A-4147-A177-3AD203B41FA5}">
                      <a16:colId xmlns:a16="http://schemas.microsoft.com/office/drawing/2014/main" xmlns="" val="20001"/>
                    </a:ext>
                  </a:extLst>
                </a:gridCol>
                <a:gridCol w="6141276">
                  <a:extLst>
                    <a:ext uri="{9D8B030D-6E8A-4147-A177-3AD203B41FA5}">
                      <a16:colId xmlns:a16="http://schemas.microsoft.com/office/drawing/2014/main" xmlns="" val="20002"/>
                    </a:ext>
                  </a:extLst>
                </a:gridCol>
              </a:tblGrid>
              <a:tr h="779096">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Khu</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vực</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Phạm</a:t>
                      </a:r>
                      <a:r>
                        <a:rPr lang="en-US" sz="1800" b="1" i="0" dirty="0">
                          <a:effectLst/>
                          <a:latin typeface="Times New Roman" panose="02020603050405020304" pitchFamily="18" charset="0"/>
                          <a:ea typeface="Cambria" pitchFamily="18" charset="0"/>
                          <a:cs typeface="Times New Roman" panose="02020603050405020304" pitchFamily="18" charset="0"/>
                        </a:rPr>
                        <a:t> vi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Đặc</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điểm</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hình</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thái</a:t>
                      </a:r>
                      <a:endParaRPr lang="en-US" sz="18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676564">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Trường</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Sơn</a:t>
                      </a:r>
                      <a:r>
                        <a:rPr lang="en-US" sz="1800" b="1" i="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Bắc</a:t>
                      </a:r>
                      <a:endParaRPr lang="en-US" sz="18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b="0" dirty="0" err="1">
                          <a:effectLst/>
                          <a:latin typeface="Times New Roman" panose="02020603050405020304" pitchFamily="18" charset="0"/>
                          <a:ea typeface="Cambria" pitchFamily="18" charset="0"/>
                          <a:cs typeface="Times New Roman" panose="02020603050405020304" pitchFamily="18" charset="0"/>
                        </a:rPr>
                        <a:t>Từ</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phía</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nam</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sông</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Cả</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đến</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dãy</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Bạch</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Mã</a:t>
                      </a:r>
                      <a:r>
                        <a:rPr lang="en-US" sz="1800" b="0" dirty="0">
                          <a:effectLst/>
                          <a:latin typeface="Times New Roman" panose="02020603050405020304" pitchFamily="18" charset="0"/>
                          <a:ea typeface="Cambria"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vùng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độ</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khoảng</a:t>
                      </a:r>
                      <a:r>
                        <a:rPr lang="en-US" sz="1800" dirty="0">
                          <a:effectLst/>
                          <a:latin typeface="Times New Roman" panose="02020603050405020304" pitchFamily="18" charset="0"/>
                          <a:ea typeface="Cambria" pitchFamily="18" charset="0"/>
                          <a:cs typeface="Times New Roman" panose="02020603050405020304" pitchFamily="18" charset="0"/>
                        </a:rPr>
                        <a:t> 1.000 m, </a:t>
                      </a:r>
                      <a:r>
                        <a:rPr lang="en-US" sz="1800" dirty="0" err="1">
                          <a:effectLst/>
                          <a:latin typeface="Times New Roman" panose="02020603050405020304" pitchFamily="18" charset="0"/>
                          <a:ea typeface="Cambria" pitchFamily="18" charset="0"/>
                          <a:cs typeface="Times New Roman" panose="02020603050405020304" pitchFamily="18" charset="0"/>
                        </a:rPr>
                        <a:t>một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số</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ít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đỉnh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trên</a:t>
                      </a:r>
                      <a:r>
                        <a:rPr lang="en-US" sz="1800" dirty="0">
                          <a:effectLst/>
                          <a:latin typeface="Times New Roman" panose="02020603050405020304" pitchFamily="18" charset="0"/>
                          <a:ea typeface="Cambria" pitchFamily="18" charset="0"/>
                          <a:cs typeface="Times New Roman" panose="02020603050405020304" pitchFamily="18" charset="0"/>
                        </a:rPr>
                        <a:t> 2.000 m </a:t>
                      </a:r>
                      <a:r>
                        <a:rPr lang="en-US" sz="1800" dirty="0" err="1">
                          <a:effectLst/>
                          <a:latin typeface="Times New Roman" panose="02020603050405020304" pitchFamily="18" charset="0"/>
                          <a:ea typeface="Cambria" pitchFamily="18" charset="0"/>
                          <a:cs typeface="Times New Roman" panose="02020603050405020304" pitchFamily="18" charset="0"/>
                        </a:rPr>
                        <a:t>như</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Xai</a:t>
                      </a:r>
                      <a:r>
                        <a:rPr lang="en-US" sz="1800" dirty="0">
                          <a:effectLst/>
                          <a:latin typeface="Times New Roman" panose="02020603050405020304" pitchFamily="18" charset="0"/>
                          <a:ea typeface="Cambria" pitchFamily="18" charset="0"/>
                          <a:cs typeface="Times New Roman" panose="02020603050405020304" pitchFamily="18" charset="0"/>
                        </a:rPr>
                        <a:t> Lai </a:t>
                      </a:r>
                      <a:r>
                        <a:rPr lang="en-US" sz="1800" dirty="0" err="1">
                          <a:effectLst/>
                          <a:latin typeface="Times New Roman" panose="02020603050405020304" pitchFamily="18" charset="0"/>
                          <a:ea typeface="Cambria" pitchFamily="18" charset="0"/>
                          <a:cs typeface="Times New Roman" panose="02020603050405020304" pitchFamily="18" charset="0"/>
                        </a:rPr>
                        <a:t>Leng</a:t>
                      </a:r>
                      <a:r>
                        <a:rPr lang="en-US" sz="1800" dirty="0">
                          <a:effectLst/>
                          <a:latin typeface="Times New Roman" panose="02020603050405020304" pitchFamily="18" charset="0"/>
                          <a:ea typeface="Cambria" pitchFamily="18" charset="0"/>
                          <a:cs typeface="Times New Roman" panose="02020603050405020304" pitchFamily="18" charset="0"/>
                        </a:rPr>
                        <a:t> (2711 m), </a:t>
                      </a:r>
                      <a:r>
                        <a:rPr lang="en-US" sz="1800" dirty="0" err="1">
                          <a:effectLst/>
                          <a:latin typeface="Times New Roman" panose="02020603050405020304" pitchFamily="18" charset="0"/>
                          <a:ea typeface="Cambria" pitchFamily="18" charset="0"/>
                          <a:cs typeface="Times New Roman" panose="02020603050405020304" pitchFamily="18" charset="0"/>
                        </a:rPr>
                        <a:t>Rào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Cỏ</a:t>
                      </a:r>
                      <a:r>
                        <a:rPr lang="en-US" sz="1800" dirty="0">
                          <a:effectLst/>
                          <a:latin typeface="Times New Roman" panose="02020603050405020304" pitchFamily="18" charset="0"/>
                          <a:ea typeface="Cambria" pitchFamily="18" charset="0"/>
                          <a:cs typeface="Times New Roman" panose="02020603050405020304" pitchFamily="18" charset="0"/>
                        </a:rPr>
                        <a:t> (2 235 m).</a:t>
                      </a: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nhiều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nhánh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đâm</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ngang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ra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biển</a:t>
                      </a:r>
                      <a:r>
                        <a:rPr lang="en-US" sz="1800" dirty="0">
                          <a:effectLst/>
                          <a:latin typeface="Times New Roman" panose="02020603050405020304" pitchFamily="18" charset="0"/>
                          <a:ea typeface="Cambria" pitchFamily="18" charset="0"/>
                          <a:cs typeface="Times New Roman" panose="02020603050405020304" pitchFamily="18" charset="0"/>
                        </a:rPr>
                        <a:t> chia </a:t>
                      </a:r>
                      <a:r>
                        <a:rPr lang="en-US" sz="1800" dirty="0" err="1">
                          <a:effectLst/>
                          <a:latin typeface="Times New Roman" panose="02020603050405020304" pitchFamily="18" charset="0"/>
                          <a:ea typeface="Cambria" pitchFamily="18" charset="0"/>
                          <a:cs typeface="Times New Roman" panose="02020603050405020304" pitchFamily="18" charset="0"/>
                        </a:rPr>
                        <a:t>cắt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đồng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bằng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duyên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hải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miền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Trung</a:t>
                      </a:r>
                      <a:r>
                        <a:rPr lang="en-US" sz="1800" dirty="0">
                          <a:effectLst/>
                          <a:latin typeface="Times New Roman" panose="02020603050405020304" pitchFamily="18" charset="0"/>
                          <a:ea typeface="Cambria" pitchFamily="18" charset="0"/>
                          <a:cs typeface="Times New Roman" panose="02020603050405020304" pitchFamily="18" charset="0"/>
                        </a:rPr>
                        <a:t>:</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Bạch</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Mã</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Hoành</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Sơn</a:t>
                      </a:r>
                      <a:r>
                        <a:rPr lang="en-US" sz="1800" baseline="0" dirty="0">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910411">
                <a:tc>
                  <a:txBody>
                    <a:bodyPr/>
                    <a:lstStyle/>
                    <a:p>
                      <a:pPr algn="ctr">
                        <a:lnSpc>
                          <a:spcPct val="115000"/>
                        </a:lnSpc>
                        <a:spcBef>
                          <a:spcPts val="600"/>
                        </a:spcBef>
                        <a:spcAft>
                          <a:spcPts val="0"/>
                        </a:spcAft>
                      </a:pPr>
                      <a:r>
                        <a:rPr lang="en-US" sz="1800" b="1" i="0" dirty="0" err="1">
                          <a:effectLst/>
                          <a:latin typeface="Times New Roman" panose="02020603050405020304" pitchFamily="18" charset="0"/>
                          <a:ea typeface="Cambria" pitchFamily="18" charset="0"/>
                          <a:cs typeface="Times New Roman" panose="02020603050405020304" pitchFamily="18" charset="0"/>
                        </a:rPr>
                        <a:t>Trường</a:t>
                      </a:r>
                      <a:r>
                        <a:rPr lang="en-US" sz="1800" b="1" i="0" dirty="0">
                          <a:effectLst/>
                          <a:latin typeface="Times New Roman" panose="02020603050405020304" pitchFamily="18" charset="0"/>
                          <a:ea typeface="Cambria" pitchFamily="18" charset="0"/>
                          <a:cs typeface="Times New Roman" panose="02020603050405020304" pitchFamily="18" charset="0"/>
                        </a:rPr>
                        <a:t> </a:t>
                      </a:r>
                      <a:r>
                        <a:rPr lang="en-US" sz="1800" b="1" i="0" dirty="0" err="1">
                          <a:effectLst/>
                          <a:latin typeface="Times New Roman" panose="02020603050405020304" pitchFamily="18" charset="0"/>
                          <a:ea typeface="Cambria" pitchFamily="18" charset="0"/>
                          <a:cs typeface="Times New Roman" panose="02020603050405020304" pitchFamily="18" charset="0"/>
                        </a:rPr>
                        <a:t>Sơn</a:t>
                      </a:r>
                      <a:r>
                        <a:rPr lang="en-US" sz="1800" b="1" i="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1800" b="1" i="0" dirty="0">
                          <a:effectLst/>
                          <a:latin typeface="Times New Roman" panose="02020603050405020304" pitchFamily="18" charset="0"/>
                          <a:ea typeface="Cambria" pitchFamily="18" charset="0"/>
                          <a:cs typeface="Times New Roman" panose="02020603050405020304" pitchFamily="18" charset="0"/>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800" b="0" dirty="0" err="1">
                          <a:effectLst/>
                          <a:latin typeface="Times New Roman" panose="02020603050405020304" pitchFamily="18" charset="0"/>
                          <a:ea typeface="Cambria" pitchFamily="18" charset="0"/>
                          <a:cs typeface="Times New Roman" panose="02020603050405020304" pitchFamily="18" charset="0"/>
                        </a:rPr>
                        <a:t>Từ</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phía</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nam</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dãy</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Bạch</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Mã</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đến</a:t>
                      </a:r>
                      <a:r>
                        <a:rPr lang="en-US" sz="1800" b="0" dirty="0">
                          <a:effectLst/>
                          <a:latin typeface="Times New Roman" panose="02020603050405020304" pitchFamily="18" charset="0"/>
                          <a:ea typeface="Cambria" pitchFamily="18" charset="0"/>
                          <a:cs typeface="Times New Roman" panose="02020603050405020304" pitchFamily="18" charset="0"/>
                        </a:rPr>
                        <a:t> </a:t>
                      </a:r>
                      <a:r>
                        <a:rPr lang="en-US" sz="1800" b="0" dirty="0" err="1">
                          <a:effectLst/>
                          <a:latin typeface="Times New Roman" panose="02020603050405020304" pitchFamily="18" charset="0"/>
                          <a:ea typeface="Cambria" pitchFamily="18" charset="0"/>
                          <a:cs typeface="Times New Roman" panose="02020603050405020304" pitchFamily="18" charset="0"/>
                        </a:rPr>
                        <a:t>Đông</a:t>
                      </a:r>
                      <a:r>
                        <a:rPr lang="en-US" sz="1800" b="0" dirty="0">
                          <a:effectLst/>
                          <a:latin typeface="Times New Roman" panose="02020603050405020304" pitchFamily="18" charset="0"/>
                          <a:ea typeface="Cambria" pitchFamily="18" charset="0"/>
                          <a:cs typeface="Times New Roman" panose="02020603050405020304" pitchFamily="18" charset="0"/>
                        </a:rPr>
                        <a:t> Nam </a:t>
                      </a:r>
                      <a:r>
                        <a:rPr lang="en-US" sz="1800" b="0" dirty="0" err="1">
                          <a:effectLst/>
                          <a:latin typeface="Times New Roman" panose="02020603050405020304" pitchFamily="18" charset="0"/>
                          <a:ea typeface="Cambria" pitchFamily="18" charset="0"/>
                          <a:cs typeface="Times New Roman" panose="02020603050405020304" pitchFamily="18" charset="0"/>
                        </a:rPr>
                        <a:t>Bộ</a:t>
                      </a:r>
                      <a:r>
                        <a:rPr lang="en-US" sz="1800" b="0" dirty="0">
                          <a:effectLst/>
                          <a:latin typeface="Times New Roman" panose="02020603050405020304" pitchFamily="18" charset="0"/>
                          <a:ea typeface="Cambria"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chủ</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yếu</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nguyên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độ</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lớn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vùng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Trường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Bắc</a:t>
                      </a:r>
                      <a:r>
                        <a:rPr lang="en-US" sz="1800" dirty="0">
                          <a:effectLst/>
                          <a:latin typeface="Times New Roman" panose="02020603050405020304" pitchFamily="18" charset="0"/>
                          <a:ea typeface="Cambria" pitchFamily="18" charset="0"/>
                          <a:cs typeface="Times New Roman" panose="02020603050405020304" pitchFamily="18" charset="0"/>
                        </a:rPr>
                        <a:t>.</a:t>
                      </a: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có</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hướng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vòng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cung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hai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sườn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và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tây</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Trường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Sơn</a:t>
                      </a:r>
                      <a:r>
                        <a:rPr lang="en-US" sz="1800" dirty="0">
                          <a:effectLst/>
                          <a:latin typeface="Times New Roman" panose="02020603050405020304" pitchFamily="18" charset="0"/>
                          <a:ea typeface="Cambria" pitchFamily="18" charset="0"/>
                          <a:cs typeface="Times New Roman" panose="02020603050405020304" pitchFamily="18" charset="0"/>
                        </a:rPr>
                        <a:t> Nam </a:t>
                      </a:r>
                      <a:r>
                        <a:rPr lang="en-US" sz="1800" dirty="0" err="1">
                          <a:effectLst/>
                          <a:latin typeface="Times New Roman" panose="02020603050405020304" pitchFamily="18" charset="0"/>
                          <a:ea typeface="Cambria" pitchFamily="18" charset="0"/>
                          <a:cs typeface="Times New Roman" panose="02020603050405020304" pitchFamily="18" charset="0"/>
                        </a:rPr>
                        <a:t>không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đối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xứng</a:t>
                      </a:r>
                      <a:r>
                        <a:rPr lang="en-US" sz="1800" dirty="0">
                          <a:effectLst/>
                          <a:latin typeface="Times New Roman" panose="02020603050405020304" pitchFamily="18" charset="0"/>
                          <a:ea typeface="Cambria" pitchFamily="18" charset="0"/>
                          <a:cs typeface="Times New Roman" panose="02020603050405020304" pitchFamily="18" charset="0"/>
                        </a:rPr>
                        <a:t>.</a:t>
                      </a: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Dạng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địa</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hình</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nổi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bật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là</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các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nguyên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rộng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lớn</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xếp</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tầng</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bề</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mặt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phủ</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đất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đỏ</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badan</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như</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Kon</a:t>
                      </a:r>
                      <a:r>
                        <a:rPr lang="en-US" sz="1800" baseline="0" dirty="0">
                          <a:effectLst/>
                          <a:latin typeface="Times New Roman" panose="02020603050405020304" pitchFamily="18" charset="0"/>
                          <a:ea typeface="Cambria" pitchFamily="18" charset="0"/>
                          <a:cs typeface="Times New Roman" panose="02020603050405020304" pitchFamily="18" charset="0"/>
                        </a:rPr>
                        <a:t> Tum, </a:t>
                      </a:r>
                      <a:r>
                        <a:rPr lang="en-US" sz="1800" baseline="0" dirty="0" err="1">
                          <a:effectLst/>
                          <a:latin typeface="Times New Roman" panose="02020603050405020304" pitchFamily="18" charset="0"/>
                          <a:ea typeface="Cambria" pitchFamily="18" charset="0"/>
                          <a:cs typeface="Times New Roman" panose="02020603050405020304" pitchFamily="18" charset="0"/>
                        </a:rPr>
                        <a:t>Plei</a:t>
                      </a:r>
                      <a:r>
                        <a:rPr lang="en-US" sz="1800" baseline="0" dirty="0">
                          <a:effectLst/>
                          <a:latin typeface="Times New Roman" panose="02020603050405020304" pitchFamily="18" charset="0"/>
                          <a:ea typeface="Cambria" pitchFamily="18" charset="0"/>
                          <a:cs typeface="Times New Roman" panose="02020603050405020304" pitchFamily="18" charset="0"/>
                        </a:rPr>
                        <a:t> Ku, </a:t>
                      </a:r>
                      <a:r>
                        <a:rPr lang="en-US" sz="1800" baseline="0" dirty="0" err="1">
                          <a:effectLst/>
                          <a:latin typeface="Times New Roman" panose="02020603050405020304" pitchFamily="18" charset="0"/>
                          <a:ea typeface="Cambria" pitchFamily="18" charset="0"/>
                          <a:cs typeface="Times New Roman" panose="02020603050405020304" pitchFamily="18" charset="0"/>
                        </a:rPr>
                        <a:t>Lâm</a:t>
                      </a:r>
                      <a:r>
                        <a:rPr lang="en-US" sz="1800" baseline="0" dirty="0">
                          <a:effectLst/>
                          <a:latin typeface="Times New Roman" panose="02020603050405020304" pitchFamily="18" charset="0"/>
                          <a:ea typeface="Cambria" pitchFamily="18" charset="0"/>
                          <a:cs typeface="Times New Roman" panose="02020603050405020304" pitchFamily="18" charset="0"/>
                        </a:rPr>
                        <a:t> </a:t>
                      </a:r>
                      <a:r>
                        <a:rPr lang="en-US" sz="1800" baseline="0" dirty="0" err="1">
                          <a:effectLst/>
                          <a:latin typeface="Times New Roman" panose="02020603050405020304" pitchFamily="18" charset="0"/>
                          <a:ea typeface="Cambria" pitchFamily="18" charset="0"/>
                          <a:cs typeface="Times New Roman" panose="02020603050405020304" pitchFamily="18" charset="0"/>
                        </a:rPr>
                        <a:t>viên</a:t>
                      </a:r>
                      <a:r>
                        <a:rPr lang="en-US" sz="1800" baseline="0" dirty="0">
                          <a:effectLst/>
                          <a:latin typeface="Times New Roman" panose="02020603050405020304" pitchFamily="18" charset="0"/>
                          <a:ea typeface="Cambria" pitchFamily="18" charset="0"/>
                          <a:cs typeface="Times New Roman" panose="02020603050405020304" pitchFamily="18" charset="0"/>
                        </a:rPr>
                        <a:t>, Di </a:t>
                      </a:r>
                      <a:r>
                        <a:rPr lang="en-US" sz="1800" baseline="0" dirty="0" err="1">
                          <a:effectLst/>
                          <a:latin typeface="Times New Roman" panose="02020603050405020304" pitchFamily="18" charset="0"/>
                          <a:ea typeface="Cambria" pitchFamily="18" charset="0"/>
                          <a:cs typeface="Times New Roman" panose="02020603050405020304" pitchFamily="18" charset="0"/>
                        </a:rPr>
                        <a:t>Linh</a:t>
                      </a:r>
                      <a:r>
                        <a:rPr lang="en-US" sz="1800" baseline="0" dirty="0">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vi-VN" sz="1800" dirty="0">
                          <a:effectLst/>
                          <a:latin typeface="Times New Roman" panose="02020603050405020304" pitchFamily="18" charset="0"/>
                          <a:ea typeface="Cambria" pitchFamily="18" charset="0"/>
                          <a:cs typeface="Times New Roman" panose="02020603050405020304" pitchFamily="18" charset="0"/>
                        </a:rPr>
                        <a:t>-</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Các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khối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núi</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cao</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trên</a:t>
                      </a:r>
                      <a:r>
                        <a:rPr lang="en-US" sz="1800" dirty="0">
                          <a:effectLst/>
                          <a:latin typeface="Times New Roman" panose="02020603050405020304" pitchFamily="18" charset="0"/>
                          <a:ea typeface="Cambria" pitchFamily="18" charset="0"/>
                          <a:cs typeface="Times New Roman" panose="02020603050405020304" pitchFamily="18" charset="0"/>
                        </a:rPr>
                        <a:t> 2.000 m </a:t>
                      </a:r>
                      <a:r>
                        <a:rPr lang="en-US" sz="1800" dirty="0" err="1">
                          <a:effectLst/>
                          <a:latin typeface="Times New Roman" panose="02020603050405020304" pitchFamily="18" charset="0"/>
                          <a:ea typeface="Cambria" pitchFamily="18" charset="0"/>
                          <a:cs typeface="Times New Roman" panose="02020603050405020304" pitchFamily="18" charset="0"/>
                        </a:rPr>
                        <a:t>như</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Ngọc</a:t>
                      </a:r>
                      <a:r>
                        <a:rPr lang="en-US" sz="1800" dirty="0">
                          <a:effectLst/>
                          <a:latin typeface="Times New Roman" panose="02020603050405020304" pitchFamily="18" charset="0"/>
                          <a:ea typeface="Cambria" pitchFamily="18" charset="0"/>
                          <a:cs typeface="Times New Roman" panose="02020603050405020304" pitchFamily="18" charset="0"/>
                        </a:rPr>
                        <a:t> </a:t>
                      </a:r>
                      <a:r>
                        <a:rPr lang="en-US" sz="1800" dirty="0" err="1">
                          <a:effectLst/>
                          <a:latin typeface="Times New Roman" panose="02020603050405020304" pitchFamily="18" charset="0"/>
                          <a:ea typeface="Cambria" pitchFamily="18" charset="0"/>
                          <a:cs typeface="Times New Roman" panose="02020603050405020304" pitchFamily="18" charset="0"/>
                        </a:rPr>
                        <a:t>Linh</a:t>
                      </a:r>
                      <a:r>
                        <a:rPr lang="en-US" sz="1800" dirty="0">
                          <a:effectLst/>
                          <a:latin typeface="Times New Roman" panose="02020603050405020304" pitchFamily="18" charset="0"/>
                          <a:ea typeface="Cambria" pitchFamily="18" charset="0"/>
                          <a:cs typeface="Times New Roman" panose="02020603050405020304" pitchFamily="18" charset="0"/>
                        </a:rPr>
                        <a:t> (2598 m), </a:t>
                      </a:r>
                      <a:r>
                        <a:rPr lang="en-US" sz="1800" dirty="0" err="1">
                          <a:effectLst/>
                          <a:latin typeface="Times New Roman" panose="02020603050405020304" pitchFamily="18" charset="0"/>
                          <a:ea typeface="Cambria" pitchFamily="18" charset="0"/>
                          <a:cs typeface="Times New Roman" panose="02020603050405020304" pitchFamily="18" charset="0"/>
                        </a:rPr>
                        <a:t>Chư</a:t>
                      </a:r>
                      <a:r>
                        <a:rPr lang="en-US" sz="1800" dirty="0">
                          <a:effectLst/>
                          <a:latin typeface="Times New Roman" panose="02020603050405020304" pitchFamily="18" charset="0"/>
                          <a:ea typeface="Cambria" pitchFamily="18" charset="0"/>
                          <a:cs typeface="Times New Roman" panose="02020603050405020304" pitchFamily="18" charset="0"/>
                        </a:rPr>
                        <a:t> Yang Sin (2405 m), Lang </a:t>
                      </a:r>
                      <a:r>
                        <a:rPr lang="en-US" sz="1800" dirty="0" err="1">
                          <a:effectLst/>
                          <a:latin typeface="Times New Roman" panose="02020603050405020304" pitchFamily="18" charset="0"/>
                          <a:ea typeface="Cambria" pitchFamily="18" charset="0"/>
                          <a:cs typeface="Times New Roman" panose="02020603050405020304" pitchFamily="18" charset="0"/>
                        </a:rPr>
                        <a:t>Biang</a:t>
                      </a:r>
                      <a:r>
                        <a:rPr lang="en-US" sz="1800" dirty="0">
                          <a:effectLst/>
                          <a:latin typeface="Times New Roman" panose="02020603050405020304" pitchFamily="18" charset="0"/>
                          <a:ea typeface="Cambria" pitchFamily="18" charset="0"/>
                          <a:cs typeface="Times New Roman" panose="02020603050405020304" pitchFamily="18" charset="0"/>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072" y="247329"/>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344765" y="253425"/>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617513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6495838"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xmlns="" val="20000"/>
                    </a:ext>
                  </a:extLst>
                </a:gridCol>
                <a:gridCol w="1392254">
                  <a:extLst>
                    <a:ext uri="{9D8B030D-6E8A-4147-A177-3AD203B41FA5}">
                      <a16:colId xmlns:a16="http://schemas.microsoft.com/office/drawing/2014/main" xmlns="" val="20001"/>
                    </a:ext>
                  </a:extLst>
                </a:gridCol>
                <a:gridCol w="4205224">
                  <a:extLst>
                    <a:ext uri="{9D8B030D-6E8A-4147-A177-3AD203B41FA5}">
                      <a16:colId xmlns:a16="http://schemas.microsoft.com/office/drawing/2014/main" xmlns=""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37586C-33C8-4DEA-AFA4-A684229A06CF}"/>
              </a:ext>
            </a:extLst>
          </p:cNvPr>
          <p:cNvSpPr>
            <a:spLocks noGrp="1"/>
          </p:cNvSpPr>
          <p:nvPr>
            <p:ph type="title"/>
          </p:nvPr>
        </p:nvSpPr>
        <p:spPr>
          <a:xfrm>
            <a:off x="147860" y="200198"/>
            <a:ext cx="8767542" cy="1143000"/>
          </a:xfrm>
          <a:solidFill>
            <a:srgbClr val="92D050"/>
          </a:solidFill>
        </p:spPr>
        <p:txBody>
          <a:bodyPr/>
          <a:lstStyle/>
          <a:p>
            <a:r>
              <a:rPr lang="en-US" dirty="0"/>
              <a:t>b. </a:t>
            </a:r>
            <a:r>
              <a:rPr lang="en-US" dirty="0" err="1"/>
              <a:t>Địa</a:t>
            </a:r>
            <a:r>
              <a:rPr lang="en-US" dirty="0"/>
              <a:t> </a:t>
            </a:r>
            <a:r>
              <a:rPr lang="en-US" dirty="0" err="1"/>
              <a:t>hình</a:t>
            </a:r>
            <a:r>
              <a:rPr lang="en-US" dirty="0"/>
              <a:t> </a:t>
            </a:r>
            <a:r>
              <a:rPr lang="en-US" dirty="0" err="1"/>
              <a:t>đồng</a:t>
            </a:r>
            <a:r>
              <a:rPr lang="en-US" dirty="0"/>
              <a:t> </a:t>
            </a:r>
            <a:r>
              <a:rPr lang="en-US" dirty="0" err="1"/>
              <a:t>bằng</a:t>
            </a:r>
            <a:endParaRPr lang="vi-VN" dirty="0"/>
          </a:p>
        </p:txBody>
      </p:sp>
      <p:sp>
        <p:nvSpPr>
          <p:cNvPr id="3" name="Content Placeholder 2">
            <a:extLst>
              <a:ext uri="{FF2B5EF4-FFF2-40B4-BE49-F238E27FC236}">
                <a16:creationId xmlns:a16="http://schemas.microsoft.com/office/drawing/2014/main" xmlns="" id="{6B9E1D5E-84D8-4631-9220-FA6793695680}"/>
              </a:ext>
            </a:extLst>
          </p:cNvPr>
          <p:cNvSpPr>
            <a:spLocks noGrp="1"/>
          </p:cNvSpPr>
          <p:nvPr>
            <p:ph sz="half" idx="1"/>
          </p:nvPr>
        </p:nvSpPr>
        <p:spPr>
          <a:xfrm>
            <a:off x="220392" y="1395952"/>
            <a:ext cx="4038600" cy="5187411"/>
          </a:xfrm>
        </p:spPr>
        <p:txBody>
          <a:bodyPr/>
          <a:lstStyle/>
          <a:p>
            <a:pPr marL="0" indent="0">
              <a:buNone/>
            </a:pPr>
            <a:r>
              <a:rPr lang="en-US" b="1" i="1" dirty="0" err="1">
                <a:latin typeface="Times New Roman" panose="02020603050405020304" pitchFamily="18" charset="0"/>
                <a:cs typeface="Times New Roman" panose="02020603050405020304" pitchFamily="18" charset="0"/>
              </a:rPr>
              <a:t>Trò</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a:t>
            </a:r>
            <a:r>
              <a:rPr lang="vi-VN" b="1" i="1" dirty="0">
                <a:latin typeface="Times New Roman" panose="02020603050405020304" pitchFamily="18" charset="0"/>
                <a:cs typeface="Times New Roman" panose="02020603050405020304" pitchFamily="18" charset="0"/>
              </a:rPr>
              <a:t>ơ</a:t>
            </a:r>
            <a:r>
              <a:rPr lang="en-US" b="1" i="1" dirty="0">
                <a:latin typeface="Times New Roman" panose="02020603050405020304" pitchFamily="18" charset="0"/>
                <a:cs typeface="Times New Roman" panose="02020603050405020304" pitchFamily="18" charset="0"/>
              </a:rPr>
              <a:t>i: Ai </a:t>
            </a:r>
            <a:r>
              <a:rPr lang="en-US" b="1" i="1" dirty="0" err="1">
                <a:latin typeface="Times New Roman" panose="02020603050405020304" pitchFamily="18" charset="0"/>
                <a:cs typeface="Times New Roman" panose="02020603050405020304" pitchFamily="18" charset="0"/>
              </a:rPr>
              <a:t>nhanh</a:t>
            </a:r>
            <a:r>
              <a:rPr lang="en-US" b="1" i="1" dirty="0">
                <a:latin typeface="Times New Roman" panose="02020603050405020304" pitchFamily="18" charset="0"/>
                <a:cs typeface="Times New Roman" panose="02020603050405020304" pitchFamily="18" charset="0"/>
              </a:rPr>
              <a:t> h</a:t>
            </a:r>
            <a:r>
              <a:rPr lang="vi-VN" b="1" i="1" dirty="0">
                <a:latin typeface="Times New Roman" panose="02020603050405020304" pitchFamily="18" charset="0"/>
                <a:cs typeface="Times New Roman" panose="02020603050405020304" pitchFamily="18" charset="0"/>
              </a:rPr>
              <a:t>ơ</a:t>
            </a:r>
            <a:r>
              <a:rPr lang="en-US" b="1" i="1" dirty="0">
                <a:latin typeface="Times New Roman" panose="02020603050405020304" pitchFamily="18" charset="0"/>
                <a:cs typeface="Times New Roman" panose="02020603050405020304" pitchFamily="18" charset="0"/>
              </a:rPr>
              <a:t>n</a:t>
            </a:r>
          </a:p>
          <a:p>
            <a:pPr marL="0" indent="0">
              <a:buNone/>
            </a:pP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ược thưởng điểm tốt.</a:t>
            </a:r>
            <a:endParaRPr lang="en-US"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xmlns="" id="{A0840C8D-3ED8-4A50-B855-13E2D975CC00}"/>
              </a:ext>
            </a:extLst>
          </p:cNvPr>
          <p:cNvGraphicFramePr>
            <a:graphicFrameLocks noGrp="1"/>
          </p:cNvGraphicFramePr>
          <p:nvPr>
            <p:ph sz="half" idx="2"/>
            <p:extLst>
              <p:ext uri="{D42A27DB-BD31-4B8C-83A1-F6EECF244321}">
                <p14:modId xmlns:p14="http://schemas.microsoft.com/office/powerpoint/2010/main" val="577075113"/>
              </p:ext>
            </p:extLst>
          </p:nvPr>
        </p:nvGraphicFramePr>
        <p:xfrm>
          <a:off x="4648202" y="1377195"/>
          <a:ext cx="4267200" cy="5206168"/>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xmlns="" val="2646323791"/>
                    </a:ext>
                  </a:extLst>
                </a:gridCol>
                <a:gridCol w="1066800">
                  <a:extLst>
                    <a:ext uri="{9D8B030D-6E8A-4147-A177-3AD203B41FA5}">
                      <a16:colId xmlns:a16="http://schemas.microsoft.com/office/drawing/2014/main" xmlns="" val="3192667012"/>
                    </a:ext>
                  </a:extLst>
                </a:gridCol>
                <a:gridCol w="1066800">
                  <a:extLst>
                    <a:ext uri="{9D8B030D-6E8A-4147-A177-3AD203B41FA5}">
                      <a16:colId xmlns:a16="http://schemas.microsoft.com/office/drawing/2014/main" xmlns="" val="2010762658"/>
                    </a:ext>
                  </a:extLst>
                </a:gridCol>
                <a:gridCol w="1066800">
                  <a:extLst>
                    <a:ext uri="{9D8B030D-6E8A-4147-A177-3AD203B41FA5}">
                      <a16:colId xmlns:a16="http://schemas.microsoft.com/office/drawing/2014/main" xmlns="" val="267373200"/>
                    </a:ext>
                  </a:extLst>
                </a:gridCol>
              </a:tblGrid>
              <a:tr h="1184788">
                <a:tc>
                  <a:txBody>
                    <a:bodyPr/>
                    <a:lstStyle/>
                    <a:p>
                      <a:r>
                        <a:rPr lang="en-US" dirty="0" err="1">
                          <a:solidFill>
                            <a:schemeClr val="tx1"/>
                          </a:solidFill>
                        </a:rPr>
                        <a:t>Đồng</a:t>
                      </a:r>
                      <a:r>
                        <a:rPr lang="en-US" dirty="0">
                          <a:solidFill>
                            <a:schemeClr val="tx1"/>
                          </a:solidFill>
                        </a:rPr>
                        <a:t> </a:t>
                      </a:r>
                      <a:r>
                        <a:rPr lang="en-US" dirty="0" err="1">
                          <a:solidFill>
                            <a:schemeClr val="tx1"/>
                          </a:solidFill>
                        </a:rPr>
                        <a:t>bằng</a:t>
                      </a:r>
                      <a:endParaRPr lang="vi-VN" dirty="0">
                        <a:solidFill>
                          <a:schemeClr val="tx1"/>
                        </a:solidFill>
                      </a:endParaRPr>
                    </a:p>
                  </a:txBody>
                  <a:tcPr>
                    <a:solidFill>
                      <a:srgbClr val="FFFF00"/>
                    </a:solidFill>
                  </a:tcPr>
                </a:tc>
                <a:tc>
                  <a:txBody>
                    <a:bodyPr/>
                    <a:lstStyle/>
                    <a:p>
                      <a:r>
                        <a:rPr lang="en-US" dirty="0" err="1">
                          <a:solidFill>
                            <a:schemeClr val="tx1"/>
                          </a:solidFill>
                        </a:rPr>
                        <a:t>Diện</a:t>
                      </a:r>
                      <a:r>
                        <a:rPr lang="en-US" dirty="0">
                          <a:solidFill>
                            <a:schemeClr val="tx1"/>
                          </a:solidFill>
                        </a:rPr>
                        <a:t> </a:t>
                      </a:r>
                      <a:r>
                        <a:rPr lang="en-US" dirty="0" err="1">
                          <a:solidFill>
                            <a:schemeClr val="tx1"/>
                          </a:solidFill>
                        </a:rPr>
                        <a:t>tích</a:t>
                      </a:r>
                      <a:endParaRPr lang="vi-VN" dirty="0">
                        <a:solidFill>
                          <a:schemeClr val="tx1"/>
                        </a:solidFill>
                      </a:endParaRPr>
                    </a:p>
                  </a:txBody>
                  <a:tcPr>
                    <a:solidFill>
                      <a:srgbClr val="FFFF00"/>
                    </a:solidFill>
                  </a:tcPr>
                </a:tc>
                <a:tc>
                  <a:txBody>
                    <a:bodyPr/>
                    <a:lstStyle/>
                    <a:p>
                      <a:r>
                        <a:rPr lang="en-US" dirty="0" err="1">
                          <a:solidFill>
                            <a:schemeClr val="tx1"/>
                          </a:solidFill>
                        </a:rPr>
                        <a:t>Nguồn</a:t>
                      </a:r>
                      <a:r>
                        <a:rPr lang="en-US" dirty="0">
                          <a:solidFill>
                            <a:schemeClr val="tx1"/>
                          </a:solidFill>
                        </a:rPr>
                        <a:t> </a:t>
                      </a:r>
                      <a:r>
                        <a:rPr lang="en-US" dirty="0" err="1">
                          <a:solidFill>
                            <a:schemeClr val="tx1"/>
                          </a:solidFill>
                        </a:rPr>
                        <a:t>gốc</a:t>
                      </a:r>
                      <a:endParaRPr lang="vi-VN" dirty="0">
                        <a:solidFill>
                          <a:schemeClr val="tx1"/>
                        </a:solidFill>
                      </a:endParaRPr>
                    </a:p>
                  </a:txBody>
                  <a:tcPr>
                    <a:solidFill>
                      <a:srgbClr val="FFFF00"/>
                    </a:solidFill>
                  </a:tcPr>
                </a:tc>
                <a:tc>
                  <a:txBody>
                    <a:bodyPr/>
                    <a:lstStyle/>
                    <a:p>
                      <a:r>
                        <a:rPr lang="en-US" dirty="0" err="1">
                          <a:solidFill>
                            <a:schemeClr val="tx1"/>
                          </a:solidFill>
                        </a:rPr>
                        <a:t>Đặc</a:t>
                      </a:r>
                      <a:r>
                        <a:rPr lang="en-US" dirty="0">
                          <a:solidFill>
                            <a:schemeClr val="tx1"/>
                          </a:solidFill>
                        </a:rPr>
                        <a:t> </a:t>
                      </a:r>
                      <a:r>
                        <a:rPr lang="en-US" dirty="0" err="1">
                          <a:solidFill>
                            <a:schemeClr val="tx1"/>
                          </a:solidFill>
                        </a:rPr>
                        <a:t>điểm</a:t>
                      </a:r>
                      <a:endParaRPr lang="vi-VN" dirty="0">
                        <a:solidFill>
                          <a:schemeClr val="tx1"/>
                        </a:solidFill>
                      </a:endParaRPr>
                    </a:p>
                  </a:txBody>
                  <a:tcPr>
                    <a:solidFill>
                      <a:srgbClr val="FFFF00"/>
                    </a:solidFill>
                  </a:tcPr>
                </a:tc>
                <a:extLst>
                  <a:ext uri="{0D108BD9-81ED-4DB2-BD59-A6C34878D82A}">
                    <a16:rowId xmlns:a16="http://schemas.microsoft.com/office/drawing/2014/main" xmlns="" val="486334836"/>
                  </a:ext>
                </a:extLst>
              </a:tr>
              <a:tr h="1244713">
                <a:tc>
                  <a:txBody>
                    <a:bodyPr/>
                    <a:lstStyle/>
                    <a:p>
                      <a:r>
                        <a:rPr lang="en-US" dirty="0" err="1"/>
                        <a:t>Đồng</a:t>
                      </a:r>
                      <a:r>
                        <a:rPr lang="en-US" dirty="0"/>
                        <a:t> </a:t>
                      </a:r>
                      <a:r>
                        <a:rPr lang="en-US" dirty="0" err="1"/>
                        <a:t>bằng</a:t>
                      </a:r>
                      <a:r>
                        <a:rPr lang="en-US" dirty="0"/>
                        <a:t> </a:t>
                      </a:r>
                      <a:r>
                        <a:rPr lang="en-US" dirty="0" err="1"/>
                        <a:t>sông</a:t>
                      </a:r>
                      <a:r>
                        <a:rPr lang="en-US" dirty="0"/>
                        <a:t> </a:t>
                      </a:r>
                      <a:r>
                        <a:rPr lang="en-US" dirty="0" err="1"/>
                        <a:t>Hồng</a:t>
                      </a:r>
                      <a:endParaRPr lang="vi-VN" dirty="0"/>
                    </a:p>
                  </a:txBody>
                  <a:tcPr>
                    <a:solidFill>
                      <a:srgbClr val="FFCCFF"/>
                    </a:solidFill>
                  </a:tcPr>
                </a:tc>
                <a:tc>
                  <a:txBody>
                    <a:bodyPr/>
                    <a:lstStyle/>
                    <a:p>
                      <a:endParaRPr lang="vi-VN" dirty="0"/>
                    </a:p>
                  </a:txBody>
                  <a:tcPr>
                    <a:solidFill>
                      <a:srgbClr val="FFCCFF"/>
                    </a:solidFill>
                  </a:tcPr>
                </a:tc>
                <a:tc>
                  <a:txBody>
                    <a:bodyPr/>
                    <a:lstStyle/>
                    <a:p>
                      <a:endParaRPr lang="vi-VN"/>
                    </a:p>
                  </a:txBody>
                  <a:tcPr>
                    <a:solidFill>
                      <a:srgbClr val="FFCCFF"/>
                    </a:solidFill>
                  </a:tcPr>
                </a:tc>
                <a:tc>
                  <a:txBody>
                    <a:bodyPr/>
                    <a:lstStyle/>
                    <a:p>
                      <a:endParaRPr lang="vi-VN"/>
                    </a:p>
                  </a:txBody>
                  <a:tcPr>
                    <a:solidFill>
                      <a:srgbClr val="FFCCFF"/>
                    </a:solidFill>
                  </a:tcPr>
                </a:tc>
                <a:extLst>
                  <a:ext uri="{0D108BD9-81ED-4DB2-BD59-A6C34878D82A}">
                    <a16:rowId xmlns:a16="http://schemas.microsoft.com/office/drawing/2014/main" xmlns="" val="400895382"/>
                  </a:ext>
                </a:extLst>
              </a:tr>
              <a:tr h="1531954">
                <a:tc>
                  <a:txBody>
                    <a:bodyPr/>
                    <a:lstStyle/>
                    <a:p>
                      <a:r>
                        <a:rPr lang="en-US" dirty="0" err="1"/>
                        <a:t>Đồng</a:t>
                      </a:r>
                      <a:r>
                        <a:rPr lang="en-US" dirty="0"/>
                        <a:t> </a:t>
                      </a:r>
                      <a:r>
                        <a:rPr lang="en-US" dirty="0" err="1"/>
                        <a:t>bằng</a:t>
                      </a:r>
                      <a:r>
                        <a:rPr lang="en-US" dirty="0"/>
                        <a:t> </a:t>
                      </a:r>
                      <a:r>
                        <a:rPr lang="en-US" dirty="0" err="1"/>
                        <a:t>sông</a:t>
                      </a:r>
                      <a:r>
                        <a:rPr lang="en-US" dirty="0"/>
                        <a:t> </a:t>
                      </a:r>
                      <a:r>
                        <a:rPr lang="en-US" dirty="0" err="1"/>
                        <a:t>Cửu</a:t>
                      </a:r>
                      <a:r>
                        <a:rPr lang="en-US" dirty="0"/>
                        <a:t> Long</a:t>
                      </a:r>
                      <a:endParaRPr lang="vi-VN" dirty="0"/>
                    </a:p>
                  </a:txBody>
                  <a:tcPr>
                    <a:solidFill>
                      <a:srgbClr val="FFCCFF"/>
                    </a:solidFill>
                  </a:tcPr>
                </a:tc>
                <a:tc>
                  <a:txBody>
                    <a:bodyPr/>
                    <a:lstStyle/>
                    <a:p>
                      <a:endParaRPr lang="vi-VN" dirty="0"/>
                    </a:p>
                  </a:txBody>
                  <a:tcPr>
                    <a:solidFill>
                      <a:srgbClr val="FFCCFF"/>
                    </a:solidFill>
                  </a:tcPr>
                </a:tc>
                <a:tc>
                  <a:txBody>
                    <a:bodyPr/>
                    <a:lstStyle/>
                    <a:p>
                      <a:endParaRPr lang="vi-VN" dirty="0"/>
                    </a:p>
                  </a:txBody>
                  <a:tcPr>
                    <a:solidFill>
                      <a:srgbClr val="FFCCFF"/>
                    </a:solidFill>
                  </a:tcPr>
                </a:tc>
                <a:tc>
                  <a:txBody>
                    <a:bodyPr/>
                    <a:lstStyle/>
                    <a:p>
                      <a:endParaRPr lang="vi-VN" dirty="0"/>
                    </a:p>
                  </a:txBody>
                  <a:tcPr>
                    <a:solidFill>
                      <a:srgbClr val="FFCCFF"/>
                    </a:solidFill>
                  </a:tcPr>
                </a:tc>
                <a:extLst>
                  <a:ext uri="{0D108BD9-81ED-4DB2-BD59-A6C34878D82A}">
                    <a16:rowId xmlns:a16="http://schemas.microsoft.com/office/drawing/2014/main" xmlns="" val="1330631686"/>
                  </a:ext>
                </a:extLst>
              </a:tr>
              <a:tr h="1244713">
                <a:tc>
                  <a:txBody>
                    <a:bodyPr/>
                    <a:lstStyle/>
                    <a:p>
                      <a:r>
                        <a:rPr lang="en-US" dirty="0" err="1"/>
                        <a:t>Đồng</a:t>
                      </a:r>
                      <a:r>
                        <a:rPr lang="en-US" dirty="0"/>
                        <a:t> </a:t>
                      </a:r>
                      <a:r>
                        <a:rPr lang="en-US" dirty="0" err="1"/>
                        <a:t>bằng</a:t>
                      </a:r>
                      <a:r>
                        <a:rPr lang="en-US" dirty="0"/>
                        <a:t> DH </a:t>
                      </a:r>
                      <a:r>
                        <a:rPr lang="en-US" dirty="0" err="1"/>
                        <a:t>miền</a:t>
                      </a:r>
                      <a:r>
                        <a:rPr lang="en-US" dirty="0"/>
                        <a:t> </a:t>
                      </a:r>
                      <a:r>
                        <a:rPr lang="en-US" dirty="0" err="1"/>
                        <a:t>Trung</a:t>
                      </a:r>
                      <a:endParaRPr lang="vi-VN" dirty="0"/>
                    </a:p>
                  </a:txBody>
                  <a:tcPr>
                    <a:solidFill>
                      <a:srgbClr val="FFCCFF"/>
                    </a:solidFill>
                  </a:tcPr>
                </a:tc>
                <a:tc>
                  <a:txBody>
                    <a:bodyPr/>
                    <a:lstStyle/>
                    <a:p>
                      <a:endParaRPr lang="vi-VN"/>
                    </a:p>
                  </a:txBody>
                  <a:tcPr>
                    <a:solidFill>
                      <a:srgbClr val="FFCCFF"/>
                    </a:solidFill>
                  </a:tcPr>
                </a:tc>
                <a:tc>
                  <a:txBody>
                    <a:bodyPr/>
                    <a:lstStyle/>
                    <a:p>
                      <a:endParaRPr lang="vi-VN"/>
                    </a:p>
                  </a:txBody>
                  <a:tcPr>
                    <a:solidFill>
                      <a:srgbClr val="FFCCFF"/>
                    </a:solidFill>
                  </a:tcPr>
                </a:tc>
                <a:tc>
                  <a:txBody>
                    <a:bodyPr/>
                    <a:lstStyle/>
                    <a:p>
                      <a:endParaRPr lang="vi-VN" dirty="0"/>
                    </a:p>
                  </a:txBody>
                  <a:tcPr>
                    <a:solidFill>
                      <a:srgbClr val="FFCCFF"/>
                    </a:solidFill>
                  </a:tcPr>
                </a:tc>
                <a:extLst>
                  <a:ext uri="{0D108BD9-81ED-4DB2-BD59-A6C34878D82A}">
                    <a16:rowId xmlns:a16="http://schemas.microsoft.com/office/drawing/2014/main" xmlns="" val="419030118"/>
                  </a:ext>
                </a:extLst>
              </a:tr>
            </a:tbl>
          </a:graphicData>
        </a:graphic>
      </p:graphicFrame>
      <p:pic>
        <p:nvPicPr>
          <p:cNvPr id="8" name="Picture 2">
            <a:extLst>
              <a:ext uri="{FF2B5EF4-FFF2-40B4-BE49-F238E27FC236}">
                <a16:creationId xmlns:a16="http://schemas.microsoft.com/office/drawing/2014/main" xmlns="" id="{84512223-696A-49D3-9A5E-B9BD5D77DC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859" y="147444"/>
            <a:ext cx="1524000" cy="985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descr="AG00040_">
            <a:extLst>
              <a:ext uri="{FF2B5EF4-FFF2-40B4-BE49-F238E27FC236}">
                <a16:creationId xmlns:a16="http://schemas.microsoft.com/office/drawing/2014/main" xmlns="" id="{E113FC9E-EA34-49A0-B335-8A54B30365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22666">
            <a:off x="709220" y="5229485"/>
            <a:ext cx="1150961" cy="130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36">
            <a:extLst>
              <a:ext uri="{FF2B5EF4-FFF2-40B4-BE49-F238E27FC236}">
                <a16:creationId xmlns:a16="http://schemas.microsoft.com/office/drawing/2014/main" xmlns="" id="{E6219C53-2F3A-4B6D-8280-354CD25C704E}"/>
              </a:ext>
            </a:extLst>
          </p:cNvPr>
          <p:cNvSpPr>
            <a:spLocks noChangeArrowheads="1"/>
          </p:cNvSpPr>
          <p:nvPr/>
        </p:nvSpPr>
        <p:spPr bwMode="auto">
          <a:xfrm>
            <a:off x="2239692" y="5184775"/>
            <a:ext cx="1763713" cy="139858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dirty="0">
                <a:solidFill>
                  <a:srgbClr val="FF0066"/>
                </a:solidFill>
                <a:latin typeface="Times New Roman" panose="02020603050405020304" pitchFamily="18" charset="0"/>
              </a:rPr>
              <a:t>5:00</a:t>
            </a:r>
          </a:p>
        </p:txBody>
      </p:sp>
    </p:spTree>
    <p:extLst>
      <p:ext uri="{BB962C8B-B14F-4D97-AF65-F5344CB8AC3E}">
        <p14:creationId xmlns:p14="http://schemas.microsoft.com/office/powerpoint/2010/main" val="38071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barn(inVertical)">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barn(inVertical)">
                                      <p:cBhvr>
                                        <p:cTn id="41" dur="500"/>
                                        <p:tgtEl>
                                          <p:spTgt spid="3">
                                            <p:txEl>
                                              <p:pRg st="2" end="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288369772"/>
              </p:ext>
            </p:extLst>
          </p:nvPr>
        </p:nvGraphicFramePr>
        <p:xfrm>
          <a:off x="289263" y="133915"/>
          <a:ext cx="8744365" cy="6541465"/>
        </p:xfrm>
        <a:graphic>
          <a:graphicData uri="http://schemas.openxmlformats.org/drawingml/2006/table">
            <a:tbl>
              <a:tblPr firstRow="1" bandRow="1">
                <a:tableStyleId>{5C22544A-7EE6-4342-B048-85BDC9FD1C3A}</a:tableStyleId>
              </a:tblPr>
              <a:tblGrid>
                <a:gridCol w="1923172">
                  <a:extLst>
                    <a:ext uri="{9D8B030D-6E8A-4147-A177-3AD203B41FA5}">
                      <a16:colId xmlns:a16="http://schemas.microsoft.com/office/drawing/2014/main" xmlns="" val="20000"/>
                    </a:ext>
                  </a:extLst>
                </a:gridCol>
                <a:gridCol w="951795">
                  <a:extLst>
                    <a:ext uri="{9D8B030D-6E8A-4147-A177-3AD203B41FA5}">
                      <a16:colId xmlns:a16="http://schemas.microsoft.com/office/drawing/2014/main" xmlns="" val="20001"/>
                    </a:ext>
                  </a:extLst>
                </a:gridCol>
                <a:gridCol w="1665639">
                  <a:extLst>
                    <a:ext uri="{9D8B030D-6E8A-4147-A177-3AD203B41FA5}">
                      <a16:colId xmlns:a16="http://schemas.microsoft.com/office/drawing/2014/main" xmlns="" val="20002"/>
                    </a:ext>
                  </a:extLst>
                </a:gridCol>
                <a:gridCol w="4203759">
                  <a:extLst>
                    <a:ext uri="{9D8B030D-6E8A-4147-A177-3AD203B41FA5}">
                      <a16:colId xmlns:a16="http://schemas.microsoft.com/office/drawing/2014/main" xmlns="" val="20003"/>
                    </a:ext>
                  </a:extLst>
                </a:gridCol>
              </a:tblGrid>
              <a:tr h="1133036">
                <a:tc>
                  <a:txBody>
                    <a:bodyPr/>
                    <a:lstStyle/>
                    <a:p>
                      <a:pPr algn="ctr">
                        <a:lnSpc>
                          <a:spcPct val="115000"/>
                        </a:lnSpc>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Đồng</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bằng</a:t>
                      </a:r>
                      <a:r>
                        <a:rPr lang="vi-VN" sz="2000" b="1" i="0" baseline="0" dirty="0">
                          <a:effectLst/>
                          <a:latin typeface="Times New Roman" panose="02020603050405020304" pitchFamily="18" charset="0"/>
                          <a:ea typeface="Cambria" pitchFamily="18" charset="0"/>
                          <a:cs typeface="Times New Roman" panose="02020603050405020304" pitchFamily="18" charset="0"/>
                        </a:rPr>
                        <a:t>-</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Diện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tích</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i="0" dirty="0" err="1">
                          <a:effectLst/>
                          <a:latin typeface="Times New Roman" panose="02020603050405020304" pitchFamily="18" charset="0"/>
                          <a:ea typeface="Cambria" pitchFamily="18" charset="0"/>
                          <a:cs typeface="Times New Roman" panose="02020603050405020304" pitchFamily="18" charset="0"/>
                        </a:rPr>
                        <a:t>Nguồn</a:t>
                      </a:r>
                      <a:r>
                        <a:rPr lang="en-US" sz="2000" i="0" baseline="0" dirty="0">
                          <a:effectLst/>
                          <a:latin typeface="Times New Roman" panose="02020603050405020304" pitchFamily="18" charset="0"/>
                          <a:ea typeface="Cambria" pitchFamily="18" charset="0"/>
                          <a:cs typeface="Times New Roman" panose="02020603050405020304" pitchFamily="18" charset="0"/>
                        </a:rPr>
                        <a:t> </a:t>
                      </a:r>
                      <a:r>
                        <a:rPr lang="en-US" sz="2000" i="0" baseline="0" dirty="0" err="1">
                          <a:effectLst/>
                          <a:latin typeface="Times New Roman" panose="02020603050405020304" pitchFamily="18" charset="0"/>
                          <a:ea typeface="Cambria" pitchFamily="18" charset="0"/>
                          <a:cs typeface="Times New Roman" panose="02020603050405020304" pitchFamily="18" charset="0"/>
                        </a:rPr>
                        <a:t>gốc</a:t>
                      </a:r>
                      <a:r>
                        <a:rPr lang="en-US" sz="2000" i="0" baseline="0" dirty="0">
                          <a:effectLst/>
                          <a:latin typeface="Times New Roman" panose="02020603050405020304" pitchFamily="18" charset="0"/>
                          <a:ea typeface="Cambria" pitchFamily="18" charset="0"/>
                          <a:cs typeface="Times New Roman" panose="02020603050405020304" pitchFamily="18" charset="0"/>
                        </a:rPr>
                        <a:t> </a:t>
                      </a:r>
                      <a:r>
                        <a:rPr lang="en-US" sz="2000" i="0" baseline="0" dirty="0" err="1">
                          <a:effectLst/>
                          <a:latin typeface="Times New Roman" panose="02020603050405020304" pitchFamily="18" charset="0"/>
                          <a:ea typeface="Cambria" pitchFamily="18" charset="0"/>
                          <a:cs typeface="Times New Roman" panose="02020603050405020304" pitchFamily="18" charset="0"/>
                        </a:rPr>
                        <a:t>hình</a:t>
                      </a:r>
                      <a:r>
                        <a:rPr lang="en-US" sz="2000" i="0" baseline="0" dirty="0">
                          <a:effectLst/>
                          <a:latin typeface="Times New Roman" panose="02020603050405020304" pitchFamily="18" charset="0"/>
                          <a:ea typeface="Cambria" pitchFamily="18" charset="0"/>
                          <a:cs typeface="Times New Roman" panose="02020603050405020304" pitchFamily="18" charset="0"/>
                        </a:rPr>
                        <a:t> </a:t>
                      </a:r>
                      <a:r>
                        <a:rPr lang="en-US" sz="2000" i="0" baseline="0" dirty="0" err="1">
                          <a:effectLst/>
                          <a:latin typeface="Times New Roman" panose="02020603050405020304" pitchFamily="18" charset="0"/>
                          <a:ea typeface="Cambria" pitchFamily="18" charset="0"/>
                          <a:cs typeface="Times New Roman" panose="02020603050405020304" pitchFamily="18" charset="0"/>
                        </a:rPr>
                        <a:t>thành</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Đặc</a:t>
                      </a:r>
                      <a:r>
                        <a:rPr lang="en-US" sz="2000" b="1" i="0" dirty="0">
                          <a:effectLst/>
                          <a:latin typeface="Times New Roman" panose="02020603050405020304" pitchFamily="18" charset="0"/>
                          <a:ea typeface="Cambria" pitchFamily="18" charset="0"/>
                          <a:cs typeface="Times New Roman" panose="02020603050405020304" pitchFamily="18" charset="0"/>
                        </a:rPr>
                        <a:t> </a:t>
                      </a:r>
                      <a:r>
                        <a:rPr lang="en-US" sz="2000" b="1" i="0" dirty="0" err="1">
                          <a:effectLst/>
                          <a:latin typeface="Times New Roman" panose="02020603050405020304" pitchFamily="18" charset="0"/>
                          <a:ea typeface="Cambria" pitchFamily="18" charset="0"/>
                          <a:cs typeface="Times New Roman" panose="02020603050405020304" pitchFamily="18" charset="0"/>
                        </a:rPr>
                        <a:t>điểm</a:t>
                      </a:r>
                      <a:endParaRPr lang="en-US" sz="2000"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690134">
                <a:tc>
                  <a:txBody>
                    <a:bodyPr/>
                    <a:lstStyle/>
                    <a:p>
                      <a:pPr algn="ctr">
                        <a:lnSpc>
                          <a:spcPct val="115000"/>
                        </a:lnSpc>
                        <a:spcBef>
                          <a:spcPts val="600"/>
                        </a:spcBef>
                        <a:spcAft>
                          <a:spcPts val="0"/>
                        </a:spcAft>
                      </a:pPr>
                      <a:r>
                        <a:rPr lang="en-US" sz="20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Hồng</a:t>
                      </a:r>
                      <a:endParaRPr lang="en-US" sz="20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15000 km</a:t>
                      </a:r>
                      <a:r>
                        <a:rPr lang="en-US" sz="2000" baseline="30000" dirty="0">
                          <a:effectLst/>
                          <a:latin typeface="Times New Roman" panose="02020603050405020304" pitchFamily="18" charset="0"/>
                          <a:ea typeface="Times New Roman"/>
                          <a:cs typeface="Times New Roman" panose="02020603050405020304" pitchFamily="18" charset="0"/>
                        </a:rPr>
                        <a:t>2</a:t>
                      </a:r>
                      <a:endParaRPr lang="en-US" sz="20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Do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Hồng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và</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sông,Thái</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Bình</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bồi</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đắp</a:t>
                      </a:r>
                      <a:r>
                        <a:rPr lang="en-US" sz="2000" dirty="0">
                          <a:effectLst/>
                          <a:latin typeface="Times New Roman" panose="02020603050405020304" pitchFamily="18" charset="0"/>
                          <a:ea typeface="Times New Roman"/>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just">
                        <a:spcBef>
                          <a:spcPts val="600"/>
                        </a:spcBef>
                        <a:spcAft>
                          <a:spcPts val="0"/>
                        </a:spcAft>
                        <a:buFontTx/>
                        <a:buChar char="-"/>
                      </a:pPr>
                      <a:r>
                        <a:rPr lang="en-US" sz="2000" dirty="0" err="1">
                          <a:effectLst/>
                          <a:latin typeface="Times New Roman" panose="02020603050405020304" pitchFamily="18" charset="0"/>
                          <a:ea typeface="Cambria" pitchFamily="18" charset="0"/>
                          <a:cs typeface="Times New Roman" panose="02020603050405020304" pitchFamily="18" charset="0"/>
                        </a:rPr>
                        <a:t>địa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hình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cao</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phía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tây</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thấp</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dần</a:t>
                      </a:r>
                      <a:r>
                        <a:rPr lang="en-US" sz="2000" dirty="0">
                          <a:effectLst/>
                          <a:latin typeface="Times New Roman" panose="02020603050405020304" pitchFamily="18" charset="0"/>
                          <a:ea typeface="Cambria" pitchFamily="18" charset="0"/>
                          <a:cs typeface="Times New Roman" panose="02020603050405020304" pitchFamily="18" charset="0"/>
                        </a:rPr>
                        <a:t> ra </a:t>
                      </a:r>
                      <a:r>
                        <a:rPr lang="en-US" sz="2000" dirty="0" err="1">
                          <a:effectLst/>
                          <a:latin typeface="Times New Roman" panose="02020603050405020304" pitchFamily="18" charset="0"/>
                          <a:ea typeface="Cambria" pitchFamily="18" charset="0"/>
                          <a:cs typeface="Times New Roman" panose="02020603050405020304" pitchFamily="18" charset="0"/>
                        </a:rPr>
                        <a:t>biển</a:t>
                      </a:r>
                      <a:r>
                        <a:rPr lang="en-US" sz="2000" dirty="0">
                          <a:effectLst/>
                          <a:latin typeface="Times New Roman" panose="02020603050405020304" pitchFamily="18" charset="0"/>
                          <a:ea typeface="Cambria" pitchFamily="18" charset="0"/>
                          <a:cs typeface="Times New Roman" panose="02020603050405020304" pitchFamily="18" charset="0"/>
                        </a:rPr>
                        <a:t>.</a:t>
                      </a:r>
                    </a:p>
                    <a:p>
                      <a:pPr marL="342900" indent="-342900" algn="just">
                        <a:spcBef>
                          <a:spcPts val="600"/>
                        </a:spcBef>
                        <a:spcAft>
                          <a:spcPts val="0"/>
                        </a:spcAft>
                        <a:buFontTx/>
                        <a:buChar char="-"/>
                      </a:pPr>
                      <a:r>
                        <a:rPr lang="en-US" sz="2000" dirty="0" err="1">
                          <a:effectLst/>
                          <a:latin typeface="Times New Roman" panose="02020603050405020304" pitchFamily="18" charset="0"/>
                          <a:ea typeface="Cambria" pitchFamily="18" charset="0"/>
                          <a:cs typeface="Times New Roman" panose="02020603050405020304" pitchFamily="18" charset="0"/>
                        </a:rPr>
                        <a:t>Có</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hệ</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thống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đê</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ngăn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lũ</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bị</a:t>
                      </a:r>
                      <a:r>
                        <a:rPr lang="en-US" sz="2000" dirty="0">
                          <a:effectLst/>
                          <a:latin typeface="Times New Roman" panose="02020603050405020304" pitchFamily="18" charset="0"/>
                          <a:ea typeface="Cambria" pitchFamily="18" charset="0"/>
                          <a:cs typeface="Times New Roman" panose="02020603050405020304" pitchFamily="18" charset="0"/>
                        </a:rPr>
                        <a:t> chia </a:t>
                      </a:r>
                      <a:r>
                        <a:rPr lang="en-US" sz="2000" dirty="0" err="1">
                          <a:effectLst/>
                          <a:latin typeface="Times New Roman" panose="02020603050405020304" pitchFamily="18" charset="0"/>
                          <a:ea typeface="Cambria" pitchFamily="18" charset="0"/>
                          <a:cs typeface="Times New Roman" panose="02020603050405020304" pitchFamily="18" charset="0"/>
                        </a:rPr>
                        <a:t>cắt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thành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nhiều</a:t>
                      </a:r>
                      <a:r>
                        <a:rPr lang="en-US" sz="2000" dirty="0">
                          <a:effectLst/>
                          <a:latin typeface="Times New Roman" panose="02020603050405020304" pitchFamily="18" charset="0"/>
                          <a:ea typeface="Cambria" pitchFamily="18" charset="0"/>
                          <a:cs typeface="Times New Roman" panose="02020603050405020304" pitchFamily="18" charset="0"/>
                        </a:rPr>
                        <a:t> ô </a:t>
                      </a:r>
                      <a:r>
                        <a:rPr lang="en-US" sz="2000" dirty="0" err="1">
                          <a:effectLst/>
                          <a:latin typeface="Times New Roman" panose="02020603050405020304" pitchFamily="18" charset="0"/>
                          <a:ea typeface="Cambria" pitchFamily="18" charset="0"/>
                          <a:cs typeface="Times New Roman" panose="02020603050405020304" pitchFamily="18" charset="0"/>
                        </a:rPr>
                        <a:t>trũng</a:t>
                      </a:r>
                      <a:endParaRPr lang="en-US" sz="2000" dirty="0">
                        <a:effectLst/>
                        <a:latin typeface="Times New Roman" panose="02020603050405020304" pitchFamily="18" charset="0"/>
                        <a:ea typeface="Cambria" pitchFamily="18" charset="0"/>
                        <a:cs typeface="Times New Roman" panose="02020603050405020304" pitchFamily="18" charset="0"/>
                      </a:endParaRPr>
                    </a:p>
                    <a:p>
                      <a:pPr marL="342900" indent="-342900" algn="just">
                        <a:spcBef>
                          <a:spcPts val="600"/>
                        </a:spcBef>
                        <a:spcAft>
                          <a:spcPts val="0"/>
                        </a:spcAft>
                        <a:buFontTx/>
                        <a:buChar char="-"/>
                      </a:pP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đất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chủ</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yếu</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là</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đất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phù</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sa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sông</a:t>
                      </a:r>
                      <a:endParaRPr lang="en-US" sz="20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690134">
                <a:tc>
                  <a:txBody>
                    <a:bodyPr/>
                    <a:lstStyle/>
                    <a:p>
                      <a:pPr algn="ctr">
                        <a:lnSpc>
                          <a:spcPct val="115000"/>
                        </a:lnSpc>
                        <a:spcBef>
                          <a:spcPts val="600"/>
                        </a:spcBef>
                        <a:spcAft>
                          <a:spcPts val="0"/>
                        </a:spcAft>
                      </a:pPr>
                      <a:r>
                        <a:rPr lang="en-US" sz="2000" b="1" i="0" baseline="0" dirty="0" err="1">
                          <a:effectLst/>
                          <a:latin typeface="Times New Roman" panose="02020603050405020304" pitchFamily="18" charset="0"/>
                          <a:ea typeface="Cambria" pitchFamily="18" charset="0"/>
                          <a:cs typeface="Times New Roman" panose="02020603050405020304" pitchFamily="18" charset="0"/>
                        </a:rPr>
                        <a:t>Sông</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p>
                    <a:p>
                      <a:pPr algn="ctr">
                        <a:lnSpc>
                          <a:spcPct val="115000"/>
                        </a:lnSpc>
                        <a:spcBef>
                          <a:spcPts val="600"/>
                        </a:spcBef>
                        <a:spcAft>
                          <a:spcPts val="0"/>
                        </a:spcAft>
                      </a:pPr>
                      <a:r>
                        <a:rPr lang="en-US" sz="2000" b="1" i="0" baseline="0" dirty="0" err="1">
                          <a:effectLst/>
                          <a:latin typeface="Times New Roman" panose="02020603050405020304" pitchFamily="18" charset="0"/>
                          <a:ea typeface="Cambria" pitchFamily="18" charset="0"/>
                          <a:cs typeface="Times New Roman" panose="02020603050405020304" pitchFamily="18" charset="0"/>
                        </a:rPr>
                        <a:t>Cửu</a:t>
                      </a:r>
                      <a:r>
                        <a:rPr lang="en-US" sz="2000" b="1" i="0" baseline="0" dirty="0">
                          <a:effectLst/>
                          <a:latin typeface="Times New Roman" panose="02020603050405020304" pitchFamily="18" charset="0"/>
                          <a:ea typeface="Cambria" pitchFamily="18" charset="0"/>
                          <a:cs typeface="Times New Roman" panose="02020603050405020304" pitchFamily="18" charset="0"/>
                        </a:rPr>
                        <a:t> Long</a:t>
                      </a:r>
                      <a:endParaRPr lang="en-US" sz="20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40000 km</a:t>
                      </a:r>
                      <a:r>
                        <a:rPr lang="en-US" sz="2000" baseline="30000" dirty="0">
                          <a:effectLst/>
                          <a:latin typeface="Times New Roman" panose="02020603050405020304" pitchFamily="18" charset="0"/>
                          <a:ea typeface="Times New Roman"/>
                          <a:cs typeface="Times New Roman" panose="02020603050405020304" pitchFamily="18" charset="0"/>
                        </a:rPr>
                        <a:t>2</a:t>
                      </a:r>
                      <a:endParaRPr lang="en-US" sz="20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Do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của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hệ</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thống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Mê</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Công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bồi</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đắp</a:t>
                      </a:r>
                      <a:r>
                        <a:rPr lang="en-US" sz="2000" dirty="0">
                          <a:effectLst/>
                          <a:latin typeface="Times New Roman" panose="02020603050405020304" pitchFamily="18" charset="0"/>
                          <a:ea typeface="Times New Roman"/>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just">
                        <a:spcBef>
                          <a:spcPts val="600"/>
                        </a:spcBef>
                        <a:spcAft>
                          <a:spcPts val="0"/>
                        </a:spcAft>
                        <a:buFontTx/>
                        <a:buChar char="-"/>
                      </a:pPr>
                      <a:r>
                        <a:rPr lang="en-US" sz="2000" dirty="0" err="1">
                          <a:effectLst/>
                          <a:latin typeface="Times New Roman" panose="02020603050405020304" pitchFamily="18" charset="0"/>
                          <a:ea typeface="Cambria" pitchFamily="18" charset="0"/>
                          <a:cs typeface="Times New Roman" panose="02020603050405020304" pitchFamily="18" charset="0"/>
                        </a:rPr>
                        <a:t>địa</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hình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thấp</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và</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bằng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phẳng</a:t>
                      </a:r>
                      <a:r>
                        <a:rPr lang="en-US" sz="2000" dirty="0">
                          <a:effectLst/>
                          <a:latin typeface="Times New Roman" panose="02020603050405020304" pitchFamily="18" charset="0"/>
                          <a:ea typeface="Cambria" pitchFamily="18" charset="0"/>
                          <a:cs typeface="Times New Roman" panose="02020603050405020304" pitchFamily="18" charset="0"/>
                        </a:rPr>
                        <a:t> h</a:t>
                      </a:r>
                      <a:r>
                        <a:rPr lang="vi-VN" sz="2000" dirty="0">
                          <a:effectLst/>
                          <a:latin typeface="Times New Roman" panose="02020603050405020304" pitchFamily="18" charset="0"/>
                          <a:ea typeface="Cambria" pitchFamily="18" charset="0"/>
                          <a:cs typeface="Times New Roman" panose="02020603050405020304" pitchFamily="18" charset="0"/>
                        </a:rPr>
                        <a:t>ơ</a:t>
                      </a:r>
                      <a:r>
                        <a:rPr lang="en-US" sz="2000" dirty="0">
                          <a:effectLst/>
                          <a:latin typeface="Times New Roman" panose="02020603050405020304" pitchFamily="18" charset="0"/>
                          <a:ea typeface="Cambria" pitchFamily="18" charset="0"/>
                          <a:cs typeface="Times New Roman" panose="02020603050405020304" pitchFamily="18" charset="0"/>
                        </a:rPr>
                        <a:t>n ĐBSH</a:t>
                      </a:r>
                    </a:p>
                    <a:p>
                      <a:pPr marL="342900" indent="-342900" algn="just">
                        <a:spcBef>
                          <a:spcPts val="600"/>
                        </a:spcBef>
                        <a:spcAft>
                          <a:spcPts val="0"/>
                        </a:spcAft>
                        <a:buFontTx/>
                        <a:buChar char="-"/>
                      </a:pP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không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có</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đê</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ngăn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lũ</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nhiều</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kênh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rạch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chằng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chịt</a:t>
                      </a:r>
                      <a:r>
                        <a:rPr lang="en-US" sz="2000" dirty="0">
                          <a:effectLst/>
                          <a:latin typeface="Times New Roman" panose="02020603050405020304" pitchFamily="18" charset="0"/>
                          <a:ea typeface="Cambria" pitchFamily="18" charset="0"/>
                          <a:cs typeface="Times New Roman" panose="02020603050405020304" pitchFamily="18" charset="0"/>
                        </a:rPr>
                        <a:t>.</a:t>
                      </a:r>
                    </a:p>
                    <a:p>
                      <a:pPr marL="342900" indent="-342900" algn="just">
                        <a:spcBef>
                          <a:spcPts val="600"/>
                        </a:spcBef>
                        <a:spcAft>
                          <a:spcPts val="0"/>
                        </a:spcAft>
                        <a:buFontTx/>
                        <a:buChar char="-"/>
                      </a:pPr>
                      <a:r>
                        <a:rPr lang="en-US" sz="2000" dirty="0">
                          <a:effectLst/>
                          <a:latin typeface="Times New Roman" panose="02020603050405020304" pitchFamily="18" charset="0"/>
                          <a:ea typeface="Cambria" pitchFamily="18" charset="0"/>
                          <a:cs typeface="Times New Roman" panose="02020603050405020304" pitchFamily="18" charset="0"/>
                        </a:rPr>
                        <a:t>2/3 </a:t>
                      </a:r>
                      <a:r>
                        <a:rPr lang="en-US" sz="2000" dirty="0" err="1">
                          <a:effectLst/>
                          <a:latin typeface="Times New Roman" panose="02020603050405020304" pitchFamily="18" charset="0"/>
                          <a:ea typeface="Cambria" pitchFamily="18" charset="0"/>
                          <a:cs typeface="Times New Roman" panose="02020603050405020304" pitchFamily="18" charset="0"/>
                        </a:rPr>
                        <a:t>diện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tích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là</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đất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phèn</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mặn</a:t>
                      </a:r>
                      <a:endParaRPr lang="en-US" sz="20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028161">
                <a:tc>
                  <a:txBody>
                    <a:bodyPr/>
                    <a:lstStyle/>
                    <a:p>
                      <a:pPr algn="ctr">
                        <a:lnSpc>
                          <a:spcPct val="115000"/>
                        </a:lnSpc>
                        <a:spcBef>
                          <a:spcPts val="600"/>
                        </a:spcBef>
                        <a:spcAft>
                          <a:spcPts val="0"/>
                        </a:spcAft>
                      </a:pPr>
                      <a:r>
                        <a:rPr lang="en-US" sz="2000" b="1" i="0" dirty="0" err="1">
                          <a:effectLst/>
                          <a:latin typeface="Times New Roman" panose="02020603050405020304" pitchFamily="18" charset="0"/>
                          <a:ea typeface="Cambria" pitchFamily="18" charset="0"/>
                          <a:cs typeface="Times New Roman" panose="02020603050405020304" pitchFamily="18" charset="0"/>
                        </a:rPr>
                        <a:t>V</a:t>
                      </a:r>
                      <a:r>
                        <a:rPr lang="en-US" sz="2000" b="1" i="0" baseline="0" dirty="0" err="1">
                          <a:effectLst/>
                          <a:latin typeface="Times New Roman" panose="02020603050405020304" pitchFamily="18" charset="0"/>
                          <a:ea typeface="Cambria" pitchFamily="18" charset="0"/>
                          <a:cs typeface="Times New Roman" panose="02020603050405020304" pitchFamily="18" charset="0"/>
                        </a:rPr>
                        <a:t>en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biển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miền</a:t>
                      </a:r>
                      <a:r>
                        <a:rPr lang="en-US" sz="2000" b="1" i="0" baseline="0" dirty="0">
                          <a:effectLst/>
                          <a:latin typeface="Times New Roman" panose="02020603050405020304" pitchFamily="18" charset="0"/>
                          <a:ea typeface="Cambria" pitchFamily="18" charset="0"/>
                          <a:cs typeface="Times New Roman" panose="02020603050405020304" pitchFamily="18" charset="0"/>
                        </a:rPr>
                        <a:t> </a:t>
                      </a:r>
                      <a:r>
                        <a:rPr lang="en-US" sz="2000" b="1" i="0" baseline="0" dirty="0" err="1">
                          <a:effectLst/>
                          <a:latin typeface="Times New Roman" panose="02020603050405020304" pitchFamily="18" charset="0"/>
                          <a:ea typeface="Cambria" pitchFamily="18" charset="0"/>
                          <a:cs typeface="Times New Roman" panose="02020603050405020304" pitchFamily="18" charset="0"/>
                        </a:rPr>
                        <a:t>Trung</a:t>
                      </a:r>
                      <a:endParaRPr lang="en-US" sz="2000" b="1" i="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a:effectLst/>
                          <a:latin typeface="Times New Roman" panose="02020603050405020304" pitchFamily="18" charset="0"/>
                          <a:ea typeface="Times New Roman"/>
                          <a:cs typeface="Times New Roman" panose="02020603050405020304" pitchFamily="18" charset="0"/>
                        </a:rPr>
                        <a:t>15000 km</a:t>
                      </a:r>
                      <a:r>
                        <a:rPr lang="en-US" sz="2000" baseline="30000" dirty="0">
                          <a:effectLst/>
                          <a:latin typeface="Times New Roman" panose="02020603050405020304" pitchFamily="18" charset="0"/>
                          <a:ea typeface="Times New Roman"/>
                          <a:cs typeface="Times New Roman" panose="02020603050405020304" pitchFamily="18" charset="0"/>
                        </a:rPr>
                        <a:t>2</a:t>
                      </a:r>
                      <a:endParaRPr lang="en-US" sz="2000" baseline="30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Times New Roman" panose="02020603050405020304" pitchFamily="18" charset="0"/>
                          <a:ea typeface="Times New Roman"/>
                          <a:cs typeface="Times New Roman" panose="02020603050405020304" pitchFamily="18" charset="0"/>
                        </a:rPr>
                        <a:t>Từ</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hoặc</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kết</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hợp</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giữa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phù</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sa</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sông</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và</a:t>
                      </a:r>
                      <a:r>
                        <a:rPr lang="en-US" sz="2000" dirty="0">
                          <a:effectLst/>
                          <a:latin typeface="Times New Roman" panose="02020603050405020304" pitchFamily="18" charset="0"/>
                          <a:ea typeface="Times New Roman"/>
                          <a:cs typeface="Times New Roman" panose="02020603050405020304" pitchFamily="18" charset="0"/>
                        </a:rPr>
                        <a:t> </a:t>
                      </a:r>
                      <a:r>
                        <a:rPr lang="en-US" sz="2000" dirty="0" err="1">
                          <a:effectLst/>
                          <a:latin typeface="Times New Roman" panose="02020603050405020304" pitchFamily="18" charset="0"/>
                          <a:ea typeface="Times New Roman"/>
                          <a:cs typeface="Times New Roman" panose="02020603050405020304" pitchFamily="18" charset="0"/>
                        </a:rPr>
                        <a:t>biển</a:t>
                      </a:r>
                      <a:r>
                        <a:rPr lang="en-US" sz="2000" dirty="0">
                          <a:effectLst/>
                          <a:latin typeface="Times New Roman" panose="02020603050405020304" pitchFamily="18" charset="0"/>
                          <a:ea typeface="Times New Roman"/>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hẹp</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ngang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bị</a:t>
                      </a:r>
                      <a:r>
                        <a:rPr lang="en-US" sz="2000" dirty="0">
                          <a:effectLst/>
                          <a:latin typeface="Times New Roman" panose="02020603050405020304" pitchFamily="18" charset="0"/>
                          <a:ea typeface="Cambria" pitchFamily="18" charset="0"/>
                          <a:cs typeface="Times New Roman" panose="02020603050405020304" pitchFamily="18" charset="0"/>
                        </a:rPr>
                        <a:t> chia </a:t>
                      </a:r>
                      <a:r>
                        <a:rPr lang="en-US" sz="2000" dirty="0" err="1">
                          <a:effectLst/>
                          <a:latin typeface="Times New Roman" panose="02020603050405020304" pitchFamily="18" charset="0"/>
                          <a:ea typeface="Cambria" pitchFamily="18" charset="0"/>
                          <a:cs typeface="Times New Roman" panose="02020603050405020304" pitchFamily="18" charset="0"/>
                        </a:rPr>
                        <a:t>cắt</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thành</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các</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dải</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đồng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bằng</a:t>
                      </a:r>
                      <a:r>
                        <a:rPr lang="en-US" sz="2000" dirty="0">
                          <a:effectLst/>
                          <a:latin typeface="Times New Roman" panose="02020603050405020304" pitchFamily="18" charset="0"/>
                          <a:ea typeface="Cambria" pitchFamily="18" charset="0"/>
                          <a:cs typeface="Times New Roman" panose="02020603050405020304" pitchFamily="18" charset="0"/>
                        </a:rPr>
                        <a:t> </a:t>
                      </a:r>
                      <a:r>
                        <a:rPr lang="en-US" sz="2000" dirty="0" err="1">
                          <a:effectLst/>
                          <a:latin typeface="Times New Roman" panose="02020603050405020304" pitchFamily="18" charset="0"/>
                          <a:ea typeface="Cambria" pitchFamily="18" charset="0"/>
                          <a:cs typeface="Times New Roman" panose="02020603050405020304" pitchFamily="18" charset="0"/>
                        </a:rPr>
                        <a:t>nhỏ</a:t>
                      </a:r>
                      <a:r>
                        <a:rPr lang="en-US" sz="2000" dirty="0">
                          <a:effectLst/>
                          <a:latin typeface="Times New Roman" panose="02020603050405020304" pitchFamily="18" charset="0"/>
                          <a:ea typeface="Cambria" pitchFamily="18" charset="0"/>
                          <a:cs typeface="Times New Roman" panose="02020603050405020304" pitchFamily="18" charset="0"/>
                        </a:rPr>
                        <a:t>.</a:t>
                      </a:r>
                    </a:p>
                    <a:p>
                      <a:pPr algn="just">
                        <a:spcBef>
                          <a:spcPts val="600"/>
                        </a:spcBef>
                        <a:spcAft>
                          <a:spcPts val="0"/>
                        </a:spcAft>
                      </a:pPr>
                      <a:r>
                        <a:rPr lang="vi-VN" sz="2000" dirty="0">
                          <a:effectLst/>
                          <a:latin typeface="Times New Roman" panose="02020603050405020304" pitchFamily="18" charset="0"/>
                          <a:ea typeface="Cambria" pitchFamily="18" charset="0"/>
                          <a:cs typeface="Times New Roman" panose="02020603050405020304" pitchFamily="18" charset="0"/>
                        </a:rPr>
                        <a:t>- Nhiều đồng bằng nhỏ hẹp xen lẫn nhiều cồn cát,ít màu mỡ hơn 2 đồng bằng châu thổ.</a:t>
                      </a:r>
                      <a:endParaRPr lang="en-US" sz="20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722818"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2664" y="1487003"/>
            <a:ext cx="7579735" cy="502374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91912" y="1620529"/>
            <a:ext cx="8113887" cy="4431983"/>
          </a:xfrm>
          <a:prstGeom prst="rect">
            <a:avLst/>
          </a:prstGeom>
        </p:spPr>
        <p:txBody>
          <a:bodyPr wrap="square">
            <a:spAutoFit/>
          </a:bodyPr>
          <a:lstStyle/>
          <a:p>
            <a:pPr marL="457200" indent="-457200" algn="just">
              <a:spcBef>
                <a:spcPts val="600"/>
              </a:spcBef>
              <a:spcAft>
                <a:spcPts val="0"/>
              </a:spcAft>
              <a:buFontTx/>
              <a:buChar char="-"/>
            </a:pPr>
            <a:r>
              <a:rPr lang="vi-VN" sz="2800" dirty="0">
                <a:latin typeface="Cambria" pitchFamily="18" charset="0"/>
                <a:ea typeface="Cambria" pitchFamily="18" charset="0"/>
                <a:cs typeface="Times New Roman"/>
              </a:rPr>
              <a:t>Đường bờ biển dài 3260km</a:t>
            </a:r>
          </a:p>
          <a:p>
            <a:pPr marL="457200" indent="-457200" algn="just">
              <a:spcBef>
                <a:spcPts val="600"/>
              </a:spcBef>
              <a:buFontTx/>
              <a:buChar char="-"/>
            </a:pPr>
            <a:r>
              <a:rPr lang="vi-VN" sz="2800" b="1" dirty="0">
                <a:latin typeface="Cambria" pitchFamily="18" charset="0"/>
                <a:ea typeface="Cambria" pitchFamily="18" charset="0"/>
                <a:cs typeface="Times New Roman"/>
              </a:rPr>
              <a:t>Bờ biển có 2 dạng chính :</a:t>
            </a:r>
            <a:endParaRPr lang="vi-VN" sz="2800" dirty="0">
              <a:latin typeface="Cambria" pitchFamily="18" charset="0"/>
              <a:ea typeface="Cambria" pitchFamily="18" charset="0"/>
              <a:cs typeface="Times New Roman"/>
            </a:endParaRPr>
          </a:p>
          <a:p>
            <a:pPr algn="just">
              <a:spcBef>
                <a:spcPts val="600"/>
              </a:spcBef>
              <a:spcAft>
                <a:spcPts val="0"/>
              </a:spcAft>
            </a:pPr>
            <a:r>
              <a:rPr lang="vi-VN" sz="28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8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800" b="1" dirty="0">
                <a:latin typeface="Cambria" pitchFamily="18" charset="0"/>
                <a:ea typeface="Cambria" pitchFamily="18" charset="0"/>
                <a:cs typeface="Times New Roman"/>
              </a:rPr>
              <a:t>- Thềm lục địa:</a:t>
            </a:r>
          </a:p>
          <a:p>
            <a:pPr algn="just">
              <a:spcBef>
                <a:spcPts val="600"/>
              </a:spcBef>
              <a:spcAft>
                <a:spcPts val="0"/>
              </a:spcAft>
            </a:pPr>
            <a:r>
              <a:rPr lang="vi-VN" sz="28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8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373905" y="963153"/>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844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666A420-CB68-47A2-AD3F-0AEBAF7F54F3}"/>
              </a:ext>
            </a:extLst>
          </p:cNvPr>
          <p:cNvSpPr>
            <a:spLocks noGrp="1"/>
          </p:cNvSpPr>
          <p:nvPr>
            <p:ph type="body" idx="1"/>
          </p:nvPr>
        </p:nvSpPr>
        <p:spPr>
          <a:xfrm>
            <a:off x="284041" y="3755061"/>
            <a:ext cx="4040188" cy="639762"/>
          </a:xfrm>
        </p:spPr>
        <p:txBody>
          <a:bodyPr/>
          <a:lstStyle/>
          <a:p>
            <a:r>
              <a:rPr lang="en-US" dirty="0" err="1"/>
              <a:t>Bờ</a:t>
            </a:r>
            <a:r>
              <a:rPr lang="en-US" dirty="0"/>
              <a:t> </a:t>
            </a:r>
            <a:r>
              <a:rPr lang="en-US" dirty="0" err="1"/>
              <a:t>biển</a:t>
            </a:r>
            <a:r>
              <a:rPr lang="en-US" dirty="0"/>
              <a:t> </a:t>
            </a:r>
            <a:r>
              <a:rPr lang="en-US" dirty="0" err="1"/>
              <a:t>bồi</a:t>
            </a:r>
            <a:r>
              <a:rPr lang="en-US" dirty="0"/>
              <a:t> </a:t>
            </a:r>
            <a:r>
              <a:rPr lang="en-US" dirty="0" err="1"/>
              <a:t>tụ</a:t>
            </a:r>
            <a:r>
              <a:rPr lang="en-US" dirty="0"/>
              <a:t> </a:t>
            </a:r>
            <a:r>
              <a:rPr lang="en-US" dirty="0" err="1"/>
              <a:t>thành</a:t>
            </a:r>
            <a:r>
              <a:rPr lang="en-US" dirty="0"/>
              <a:t> </a:t>
            </a:r>
            <a:r>
              <a:rPr lang="en-US" dirty="0" err="1"/>
              <a:t>bãi</a:t>
            </a:r>
            <a:r>
              <a:rPr lang="en-US" dirty="0"/>
              <a:t> </a:t>
            </a:r>
            <a:r>
              <a:rPr lang="en-US" dirty="0" err="1"/>
              <a:t>bùn</a:t>
            </a:r>
            <a:endParaRPr lang="vi-VN" dirty="0"/>
          </a:p>
        </p:txBody>
      </p:sp>
      <p:pic>
        <p:nvPicPr>
          <p:cNvPr id="8" name="Content Placeholder 7">
            <a:extLst>
              <a:ext uri="{FF2B5EF4-FFF2-40B4-BE49-F238E27FC236}">
                <a16:creationId xmlns:a16="http://schemas.microsoft.com/office/drawing/2014/main" xmlns="" id="{38E579C7-B397-4AE2-BDBF-B54886E65D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730338"/>
            <a:ext cx="4333618" cy="2698662"/>
          </a:xfrm>
        </p:spPr>
      </p:pic>
      <p:sp>
        <p:nvSpPr>
          <p:cNvPr id="5" name="Text Placeholder 4">
            <a:extLst>
              <a:ext uri="{FF2B5EF4-FFF2-40B4-BE49-F238E27FC236}">
                <a16:creationId xmlns:a16="http://schemas.microsoft.com/office/drawing/2014/main" xmlns="" id="{75CD5276-CC86-4F6C-A380-6BBBDC8016FC}"/>
              </a:ext>
            </a:extLst>
          </p:cNvPr>
          <p:cNvSpPr>
            <a:spLocks noGrp="1"/>
          </p:cNvSpPr>
          <p:nvPr>
            <p:ph type="body" sz="quarter" idx="3"/>
          </p:nvPr>
        </p:nvSpPr>
        <p:spPr>
          <a:xfrm>
            <a:off x="4800599" y="3755061"/>
            <a:ext cx="4041775" cy="639762"/>
          </a:xfrm>
        </p:spPr>
        <p:txBody>
          <a:bodyPr/>
          <a:lstStyle/>
          <a:p>
            <a:r>
              <a:rPr lang="en-US" dirty="0" err="1"/>
              <a:t>Bờ</a:t>
            </a:r>
            <a:r>
              <a:rPr lang="en-US" dirty="0"/>
              <a:t> </a:t>
            </a:r>
            <a:r>
              <a:rPr lang="en-US" dirty="0" err="1"/>
              <a:t>biển</a:t>
            </a:r>
            <a:r>
              <a:rPr lang="en-US" dirty="0"/>
              <a:t> </a:t>
            </a:r>
            <a:r>
              <a:rPr lang="en-US" dirty="0" err="1"/>
              <a:t>mài</a:t>
            </a:r>
            <a:r>
              <a:rPr lang="en-US" dirty="0"/>
              <a:t> </a:t>
            </a:r>
            <a:r>
              <a:rPr lang="en-US" dirty="0" err="1"/>
              <a:t>mòn</a:t>
            </a:r>
            <a:r>
              <a:rPr lang="en-US" dirty="0"/>
              <a:t> ở </a:t>
            </a:r>
            <a:r>
              <a:rPr lang="en-US" dirty="0" err="1"/>
              <a:t>Bình</a:t>
            </a:r>
            <a:r>
              <a:rPr lang="en-US" dirty="0"/>
              <a:t> </a:t>
            </a:r>
            <a:r>
              <a:rPr lang="en-US" dirty="0" err="1"/>
              <a:t>Định</a:t>
            </a:r>
            <a:endParaRPr lang="vi-VN" dirty="0"/>
          </a:p>
        </p:txBody>
      </p:sp>
      <p:pic>
        <p:nvPicPr>
          <p:cNvPr id="10" name="Content Placeholder 9">
            <a:extLst>
              <a:ext uri="{FF2B5EF4-FFF2-40B4-BE49-F238E27FC236}">
                <a16:creationId xmlns:a16="http://schemas.microsoft.com/office/drawing/2014/main" xmlns="" id="{806C999C-8DB5-4349-A14B-36621C3ED63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00600" y="730338"/>
            <a:ext cx="4041775" cy="2698662"/>
          </a:xfrm>
        </p:spPr>
      </p:pic>
    </p:spTree>
    <p:extLst>
      <p:ext uri="{BB962C8B-B14F-4D97-AF65-F5344CB8AC3E}">
        <p14:creationId xmlns:p14="http://schemas.microsoft.com/office/powerpoint/2010/main" val="12238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circle(in)">
                                      <p:cBhvr>
                                        <p:cTn id="18"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 name="TextBox 2">
            <a:extLst>
              <a:ext uri="{FF2B5EF4-FFF2-40B4-BE49-F238E27FC236}">
                <a16:creationId xmlns:a16="http://schemas.microsoft.com/office/drawing/2014/main" xmlns="" id="{9F1D57A5-51A9-405D-80E4-50DF43F906D8}"/>
              </a:ext>
            </a:extLst>
          </p:cNvPr>
          <p:cNvSpPr txBox="1"/>
          <p:nvPr/>
        </p:nvSpPr>
        <p:spPr>
          <a:xfrm>
            <a:off x="1429980" y="1919006"/>
            <a:ext cx="4003392" cy="1200329"/>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Đặc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địa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ảnh</a:t>
            </a:r>
            <a:r>
              <a:rPr lang="en-US" sz="2400" b="1" i="1" dirty="0">
                <a:latin typeface="Times New Roman" panose="02020603050405020304" pitchFamily="18" charset="0"/>
                <a:cs typeface="Times New Roman" panose="02020603050405020304" pitchFamily="18" charset="0"/>
              </a:rPr>
              <a:t> h</a:t>
            </a:r>
            <a:r>
              <a:rPr lang="vi-VN" sz="2400" b="1" i="1" dirty="0">
                <a:latin typeface="Times New Roman" panose="02020603050405020304" pitchFamily="18" charset="0"/>
                <a:cs typeface="Times New Roman" panose="02020603050405020304" pitchFamily="18" charset="0"/>
              </a:rPr>
              <a:t>ư</a:t>
            </a:r>
            <a:r>
              <a:rPr lang="en-US" sz="2400" b="1" i="1" dirty="0" err="1">
                <a:latin typeface="Times New Roman" panose="02020603050405020304" pitchFamily="18" charset="0"/>
                <a:cs typeface="Times New Roman" panose="02020603050405020304" pitchFamily="18" charset="0"/>
              </a:rPr>
              <a:t>ởng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hậu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nước ta?</a:t>
            </a:r>
          </a:p>
        </p:txBody>
      </p:sp>
      <p:pic>
        <p:nvPicPr>
          <p:cNvPr id="31" name="Picture 3">
            <a:extLst>
              <a:ext uri="{FF2B5EF4-FFF2-40B4-BE49-F238E27FC236}">
                <a16:creationId xmlns:a16="http://schemas.microsoft.com/office/drawing/2014/main" xmlns="" id="{563ECC53-D98D-4A2D-B994-C55086D6F0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xmlns="" id="{03C48924-48DD-44A5-A8E4-7F3FC5AD14A7}"/>
              </a:ext>
            </a:extLst>
          </p:cNvPr>
          <p:cNvSpPr txBox="1"/>
          <p:nvPr/>
        </p:nvSpPr>
        <p:spPr>
          <a:xfrm>
            <a:off x="234335" y="3316501"/>
            <a:ext cx="4986129" cy="3416320"/>
          </a:xfrm>
          <a:prstGeom prst="rect">
            <a:avLst/>
          </a:prstGeom>
          <a:solidFill>
            <a:srgbClr val="BCFCD4"/>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85% </a:t>
            </a:r>
          </a:p>
          <a:p>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ược bảo toàn.</a:t>
            </a:r>
          </a:p>
          <a:p>
            <a:pPr marL="342900" indent="-342900">
              <a:buFontTx/>
              <a:buChar char="-"/>
            </a:pPr>
            <a:r>
              <a:rPr lang="vi-VN" sz="2400" dirty="0">
                <a:latin typeface="Times New Roman" panose="02020603050405020304" pitchFamily="18" charset="0"/>
                <a:cs typeface="Times New Roman" panose="02020603050405020304" pitchFamily="18" charset="0"/>
              </a:rPr>
              <a:t>Khu vực địa hình cao </a:t>
            </a:r>
          </a:p>
          <a:p>
            <a:r>
              <a:rPr lang="vi-VN" sz="2400" dirty="0">
                <a:latin typeface="Times New Roman" panose="02020603050405020304" pitchFamily="18" charset="0"/>
                <a:cs typeface="Times New Roman" panose="02020603050405020304" pitchFamily="18" charset="0"/>
              </a:rPr>
              <a:t>( trên 2000m) khí hậu và sinh vật phân hóa theo đai cao.</a:t>
            </a:r>
          </a:p>
          <a:p>
            <a:r>
              <a:rPr lang="vi-VN" sz="2400" dirty="0">
                <a:latin typeface="Times New Roman" panose="02020603050405020304" pitchFamily="18" charset="0"/>
                <a:cs typeface="Times New Roman" panose="02020603050405020304" pitchFamily="18" charset="0"/>
              </a:rPr>
              <a:t>- Một số dãy núi thiên nhiên có sự phân hóa  giữa 2 bên sườn Đông –Tây.</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randombar(horizontal)">
                                      <p:cBhvr>
                                        <p:cTn id="21" dur="500"/>
                                        <p:tgtEl>
                                          <p:spTgt spid="10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par>
                                <p:cTn id="25" presetID="14" presetClass="entr" presetSubtype="1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8" grpId="0"/>
      <p:bldP spid="55" grpId="0"/>
      <p:bldP spid="3"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B2984CB-957C-4CC2-A395-959FF94C2C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800"/>
            <a:ext cx="8976360" cy="6400800"/>
          </a:xfrm>
        </p:spPr>
      </p:pic>
    </p:spTree>
    <p:extLst>
      <p:ext uri="{BB962C8B-B14F-4D97-AF65-F5344CB8AC3E}">
        <p14:creationId xmlns:p14="http://schemas.microsoft.com/office/powerpoint/2010/main" val="1462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F11BAA"/>
                </a:solidFill>
                <a:latin typeface="Cambria" pitchFamily="18" charset="0"/>
              </a:rPr>
              <a:t>GV </a:t>
            </a:r>
            <a:r>
              <a:rPr lang="en-US" sz="2500" b="1" dirty="0" err="1">
                <a:ln w="10541" cmpd="sng">
                  <a:solidFill>
                    <a:schemeClr val="accent1">
                      <a:shade val="88000"/>
                      <a:satMod val="110000"/>
                    </a:schemeClr>
                  </a:solidFill>
                  <a:prstDash val="solid"/>
                </a:ln>
                <a:solidFill>
                  <a:srgbClr val="F11BAA"/>
                </a:solidFill>
                <a:latin typeface="Cambria" pitchFamily="18" charset="0"/>
              </a:rPr>
              <a:t>dạy</a:t>
            </a:r>
            <a:r>
              <a:rPr lang="en-US" sz="2500" b="1" dirty="0">
                <a:ln w="10541" cmpd="sng">
                  <a:solidFill>
                    <a:schemeClr val="accent1">
                      <a:shade val="88000"/>
                      <a:satMod val="110000"/>
                    </a:schemeClr>
                  </a:solidFill>
                  <a:prstDash val="solid"/>
                </a:ln>
                <a:solidFill>
                  <a:srgbClr val="F11BAA"/>
                </a:solidFill>
                <a:latin typeface="Cambria" pitchFamily="18" charset="0"/>
              </a:rPr>
              <a:t>: </a:t>
            </a:r>
            <a:r>
              <a:rPr lang="en-US" sz="2500" b="1" dirty="0" err="1">
                <a:ln w="10541" cmpd="sng">
                  <a:solidFill>
                    <a:schemeClr val="accent1">
                      <a:shade val="88000"/>
                      <a:satMod val="110000"/>
                    </a:schemeClr>
                  </a:solidFill>
                  <a:prstDash val="solid"/>
                </a:ln>
                <a:solidFill>
                  <a:srgbClr val="F11BAA"/>
                </a:solidFill>
                <a:latin typeface="Cambria" pitchFamily="18" charset="0"/>
              </a:rPr>
              <a:t>Nguyễn</a:t>
            </a:r>
            <a:r>
              <a:rPr lang="en-US" sz="2500" b="1" dirty="0">
                <a:ln w="10541" cmpd="sng">
                  <a:solidFill>
                    <a:schemeClr val="accent1">
                      <a:shade val="88000"/>
                      <a:satMod val="110000"/>
                    </a:schemeClr>
                  </a:solidFill>
                  <a:prstDash val="solid"/>
                </a:ln>
                <a:solidFill>
                  <a:srgbClr val="F11BAA"/>
                </a:solidFill>
                <a:latin typeface="Cambria" pitchFamily="18" charset="0"/>
              </a:rPr>
              <a:t> </a:t>
            </a:r>
            <a:r>
              <a:rPr lang="en-US" sz="2500" b="1" dirty="0" err="1">
                <a:ln w="10541" cmpd="sng">
                  <a:solidFill>
                    <a:schemeClr val="accent1">
                      <a:shade val="88000"/>
                      <a:satMod val="110000"/>
                    </a:schemeClr>
                  </a:solidFill>
                  <a:prstDash val="solid"/>
                </a:ln>
                <a:solidFill>
                  <a:srgbClr val="F11BAA"/>
                </a:solidFill>
                <a:latin typeface="Cambria" pitchFamily="18" charset="0"/>
              </a:rPr>
              <a:t>Thị</a:t>
            </a:r>
            <a:r>
              <a:rPr lang="en-US" sz="2500" b="1" dirty="0">
                <a:ln w="10541" cmpd="sng">
                  <a:solidFill>
                    <a:schemeClr val="accent1">
                      <a:shade val="88000"/>
                      <a:satMod val="110000"/>
                    </a:schemeClr>
                  </a:solidFill>
                  <a:prstDash val="solid"/>
                </a:ln>
                <a:solidFill>
                  <a:srgbClr val="F11BAA"/>
                </a:solidFill>
                <a:latin typeface="Cambria" pitchFamily="18" charset="0"/>
              </a:rPr>
              <a:t>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Thuỷ</a:t>
            </a:r>
            <a:r>
              <a:rPr lang="en-US" sz="2500" b="1" dirty="0" smtClean="0">
                <a:ln w="10541" cmpd="sng">
                  <a:solidFill>
                    <a:schemeClr val="accent1">
                      <a:shade val="88000"/>
                      <a:satMod val="110000"/>
                    </a:schemeClr>
                  </a:solidFill>
                  <a:prstDash val="solid"/>
                </a:ln>
                <a:solidFill>
                  <a:srgbClr val="F11BAA"/>
                </a:solidFill>
                <a:latin typeface="Cambria" pitchFamily="18" charset="0"/>
              </a:rPr>
              <a:t>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Lanh</a:t>
            </a:r>
            <a:endParaRPr lang="en-US" sz="2500" b="1" dirty="0">
              <a:ln w="10541" cmpd="sng">
                <a:solidFill>
                  <a:schemeClr val="accent1">
                    <a:shade val="88000"/>
                    <a:satMod val="110000"/>
                  </a:schemeClr>
                </a:solidFill>
                <a:prstDash val="solid"/>
              </a:ln>
              <a:solidFill>
                <a:srgbClr val="F11BAA"/>
              </a:solidFill>
              <a:latin typeface="Cambria" pitchFamily="18" charset="0"/>
            </a:endParaRPr>
          </a:p>
          <a:p>
            <a:pPr algn="l"/>
            <a:r>
              <a:rPr lang="en-US" sz="2500" b="1" dirty="0" err="1">
                <a:ln w="10541" cmpd="sng">
                  <a:solidFill>
                    <a:schemeClr val="accent1">
                      <a:shade val="88000"/>
                      <a:satMod val="110000"/>
                    </a:schemeClr>
                  </a:solidFill>
                  <a:prstDash val="solid"/>
                </a:ln>
                <a:solidFill>
                  <a:schemeClr val="accent2"/>
                </a:solidFill>
                <a:latin typeface="Cambria" pitchFamily="18" charset="0"/>
              </a:rPr>
              <a:t>Lớp</a:t>
            </a:r>
            <a:r>
              <a:rPr lang="en-US" sz="2500" b="1" dirty="0">
                <a:ln w="10541" cmpd="sng">
                  <a:solidFill>
                    <a:schemeClr val="accent1">
                      <a:shade val="88000"/>
                      <a:satMod val="110000"/>
                    </a:schemeClr>
                  </a:solidFill>
                  <a:prstDash val="solid"/>
                </a:ln>
                <a:solidFill>
                  <a:schemeClr val="accent2"/>
                </a:solidFill>
                <a:latin typeface="Cambria" pitchFamily="18" charset="0"/>
              </a:rPr>
              <a:t> </a:t>
            </a:r>
            <a:r>
              <a:rPr lang="en-US" sz="2500" b="1" dirty="0" err="1">
                <a:ln w="10541" cmpd="sng">
                  <a:solidFill>
                    <a:schemeClr val="accent1">
                      <a:shade val="88000"/>
                      <a:satMod val="110000"/>
                    </a:schemeClr>
                  </a:solidFill>
                  <a:prstDash val="solid"/>
                </a:ln>
                <a:solidFill>
                  <a:schemeClr val="accent2"/>
                </a:solidFill>
                <a:latin typeface="Cambria" pitchFamily="18" charset="0"/>
              </a:rPr>
              <a:t>dạy</a:t>
            </a:r>
            <a:r>
              <a:rPr lang="en-US" sz="2500" b="1" dirty="0">
                <a:ln w="10541" cmpd="sng">
                  <a:solidFill>
                    <a:schemeClr val="accent1">
                      <a:shade val="88000"/>
                      <a:satMod val="110000"/>
                    </a:schemeClr>
                  </a:solidFill>
                  <a:prstDash val="solid"/>
                </a:ln>
                <a:solidFill>
                  <a:schemeClr val="accent2"/>
                </a:solidFill>
                <a:latin typeface="Cambria" pitchFamily="18" charset="0"/>
              </a:rPr>
              <a:t>: </a:t>
            </a:r>
            <a:r>
              <a:rPr lang="en-US" sz="2500" b="1" dirty="0" smtClean="0">
                <a:ln w="10541" cmpd="sng">
                  <a:solidFill>
                    <a:schemeClr val="accent1">
                      <a:shade val="88000"/>
                      <a:satMod val="110000"/>
                    </a:schemeClr>
                  </a:solidFill>
                  <a:prstDash val="solid"/>
                </a:ln>
                <a:solidFill>
                  <a:schemeClr val="accent2"/>
                </a:solidFill>
                <a:latin typeface="Cambria" pitchFamily="18" charset="0"/>
              </a:rPr>
              <a:t>8A1, 8A2</a:t>
            </a:r>
            <a:endParaRPr lang="en-US" sz="2500" b="1" dirty="0">
              <a:ln w="10541" cmpd="sng">
                <a:solidFill>
                  <a:schemeClr val="accent1">
                    <a:shade val="88000"/>
                    <a:satMod val="110000"/>
                  </a:schemeClr>
                </a:solidFill>
                <a:prstDash val="solid"/>
              </a:ln>
              <a:solidFill>
                <a:schemeClr val="accent2"/>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FF0000"/>
                </a:solidFill>
                <a:latin typeface="Cambria" panose="02040503050406030204" pitchFamily="18" charset="0"/>
                <a:ea typeface="Cambria" panose="02040503050406030204" pitchFamily="18" charset="0"/>
              </a:rPr>
              <a:t>Em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hãy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vùng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núi</a:t>
            </a:r>
            <a:r>
              <a:rPr lang="en-US" sz="2400" b="1" i="1" dirty="0">
                <a:solidFill>
                  <a:srgbClr val="FF0000"/>
                </a:solidFill>
                <a:latin typeface="Cambria" panose="02040503050406030204" pitchFamily="18" charset="0"/>
                <a:ea typeface="Cambria" panose="02040503050406030204" pitchFamily="18" charset="0"/>
              </a:rPr>
              <a:t> VN </a:t>
            </a:r>
            <a:r>
              <a:rPr lang="en-US" sz="2400" b="1" i="1" dirty="0" err="1">
                <a:solidFill>
                  <a:srgbClr val="FF0000"/>
                </a:solidFill>
                <a:latin typeface="Cambria" panose="02040503050406030204" pitchFamily="18" charset="0"/>
                <a:ea typeface="Cambria" panose="02040503050406030204" pitchFamily="18" charset="0"/>
              </a:rPr>
              <a:t>gồm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mấy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đai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khí</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hậu</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nhóm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đất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điển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của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đai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khí</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hậu</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đó</a:t>
            </a:r>
            <a:r>
              <a:rPr lang="en-US" sz="2400" b="1" i="1" dirty="0">
                <a:solidFill>
                  <a:srgbClr val="FF0000"/>
                </a:solidFill>
                <a:latin typeface="Cambria" panose="02040503050406030204" pitchFamily="18" charset="0"/>
                <a:ea typeface="Cambria" panose="02040503050406030204" pitchFamily="18" charset="0"/>
              </a:rPr>
              <a:t>?</a:t>
            </a:r>
            <a:endParaRPr lang="vi-VN" sz="2400" b="1"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 lớn.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xmlns="" id="{F7888E46-4436-4EC0-B5DC-E875A39F52E1}"/>
              </a:ext>
            </a:extLst>
          </p:cNvPr>
          <p:cNvGraphicFramePr>
            <a:graphicFrameLocks noGrp="1"/>
          </p:cNvGraphicFramePr>
          <p:nvPr>
            <p:extLst>
              <p:ext uri="{D42A27DB-BD31-4B8C-83A1-F6EECF244321}">
                <p14:modId xmlns:p14="http://schemas.microsoft.com/office/powerpoint/2010/main" val="2188393255"/>
              </p:ext>
            </p:extLst>
          </p:nvPr>
        </p:nvGraphicFramePr>
        <p:xfrm>
          <a:off x="400182" y="2145216"/>
          <a:ext cx="8439020" cy="4453341"/>
        </p:xfrm>
        <a:graphic>
          <a:graphicData uri="http://schemas.openxmlformats.org/drawingml/2006/table">
            <a:tbl>
              <a:tblPr firstRow="1" bandRow="1">
                <a:tableStyleId>{5C22544A-7EE6-4342-B048-85BDC9FD1C3A}</a:tableStyleId>
              </a:tblPr>
              <a:tblGrid>
                <a:gridCol w="2109755">
                  <a:extLst>
                    <a:ext uri="{9D8B030D-6E8A-4147-A177-3AD203B41FA5}">
                      <a16:colId xmlns:a16="http://schemas.microsoft.com/office/drawing/2014/main" xmlns="" val="3020437436"/>
                    </a:ext>
                  </a:extLst>
                </a:gridCol>
                <a:gridCol w="2109755">
                  <a:extLst>
                    <a:ext uri="{9D8B030D-6E8A-4147-A177-3AD203B41FA5}">
                      <a16:colId xmlns:a16="http://schemas.microsoft.com/office/drawing/2014/main" xmlns="" val="29111130"/>
                    </a:ext>
                  </a:extLst>
                </a:gridCol>
                <a:gridCol w="2109755">
                  <a:extLst>
                    <a:ext uri="{9D8B030D-6E8A-4147-A177-3AD203B41FA5}">
                      <a16:colId xmlns:a16="http://schemas.microsoft.com/office/drawing/2014/main" xmlns="" val="3546132718"/>
                    </a:ext>
                  </a:extLst>
                </a:gridCol>
                <a:gridCol w="2109755">
                  <a:extLst>
                    <a:ext uri="{9D8B030D-6E8A-4147-A177-3AD203B41FA5}">
                      <a16:colId xmlns:a16="http://schemas.microsoft.com/office/drawing/2014/main" xmlns="" val="4193227922"/>
                    </a:ext>
                  </a:extLst>
                </a:gridCol>
              </a:tblGrid>
              <a:tr h="1759019">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pPr algn="ct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pPr algn="ct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pPr algn="ct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endParaRPr lang="vi-VN" sz="2400" dirty="0">
                        <a:latin typeface="Times New Roman" panose="02020603050405020304" pitchFamily="18" charset="0"/>
                        <a:cs typeface="Times New Roman" panose="02020603050405020304" pitchFamily="18" charset="0"/>
                      </a:endParaRPr>
                    </a:p>
                  </a:txBody>
                  <a:tcPr>
                    <a:solidFill>
                      <a:srgbClr val="0070C0"/>
                    </a:solidFill>
                  </a:tcPr>
                </a:tc>
                <a:extLst>
                  <a:ext uri="{0D108BD9-81ED-4DB2-BD59-A6C34878D82A}">
                    <a16:rowId xmlns:a16="http://schemas.microsoft.com/office/drawing/2014/main" xmlns="" val="1220296663"/>
                  </a:ext>
                </a:extLst>
              </a:tr>
              <a:tr h="1347161">
                <a:tc>
                  <a:txBody>
                    <a:bodyPr/>
                    <a:lstStyle/>
                    <a:p>
                      <a:pPr algn="ct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xmlns="" val="3208914254"/>
                  </a:ext>
                </a:extLst>
              </a:tr>
              <a:tr h="1347161">
                <a:tc>
                  <a:txBody>
                    <a:bodyPr/>
                    <a:lstStyle/>
                    <a:p>
                      <a:pPr algn="ct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vi-VN"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xmlns="" val="3801872724"/>
                  </a:ext>
                </a:extLst>
              </a:tr>
            </a:tbl>
          </a:graphicData>
        </a:graphic>
      </p:graphicFrame>
      <p:sp>
        <p:nvSpPr>
          <p:cNvPr id="3" name="TextBox 2">
            <a:extLst>
              <a:ext uri="{FF2B5EF4-FFF2-40B4-BE49-F238E27FC236}">
                <a16:creationId xmlns:a16="http://schemas.microsoft.com/office/drawing/2014/main" xmlns="" id="{2E36C7F9-0AB5-4DFC-A858-6F33E3539EFA}"/>
              </a:ext>
            </a:extLst>
          </p:cNvPr>
          <p:cNvSpPr txBox="1"/>
          <p:nvPr/>
        </p:nvSpPr>
        <p:spPr>
          <a:xfrm>
            <a:off x="136907" y="1142585"/>
            <a:ext cx="4267200" cy="461665"/>
          </a:xfrm>
          <a:prstGeom prst="rect">
            <a:avLst/>
          </a:prstGeom>
          <a:noFill/>
        </p:spPr>
        <p:txBody>
          <a:bodyPr wrap="square" rtlCol="0">
            <a:spAutoFit/>
          </a:bodyPr>
          <a:lstStyle/>
          <a:p>
            <a:r>
              <a:rPr lang="en-US" sz="2400" dirty="0">
                <a:highlight>
                  <a:srgbClr val="FFFF00"/>
                </a:highlight>
                <a:latin typeface="Times New Roman" panose="02020603050405020304" pitchFamily="18" charset="0"/>
                <a:cs typeface="Times New Roman" panose="02020603050405020304" pitchFamily="18" charset="0"/>
              </a:rPr>
              <a:t>b. </a:t>
            </a:r>
            <a:r>
              <a:rPr lang="en-US" sz="2400" dirty="0" err="1">
                <a:highlight>
                  <a:srgbClr val="FFFF00"/>
                </a:highlight>
                <a:latin typeface="Times New Roman" panose="02020603050405020304" pitchFamily="18" charset="0"/>
                <a:cs typeface="Times New Roman" panose="02020603050405020304" pitchFamily="18" charset="0"/>
              </a:rPr>
              <a:t>Đối</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với</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khai</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thác</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kinh</a:t>
            </a:r>
            <a:r>
              <a:rPr lang="en-US" sz="2400" dirty="0">
                <a:highlight>
                  <a:srgbClr val="FFFF00"/>
                </a:highlight>
                <a:latin typeface="Times New Roman" panose="02020603050405020304" pitchFamily="18" charset="0"/>
                <a:cs typeface="Times New Roman" panose="02020603050405020304" pitchFamily="18" charset="0"/>
              </a:rPr>
              <a:t> </a:t>
            </a:r>
            <a:r>
              <a:rPr lang="en-US" sz="2400" dirty="0" err="1">
                <a:highlight>
                  <a:srgbClr val="FFFF00"/>
                </a:highlight>
                <a:latin typeface="Times New Roman" panose="02020603050405020304" pitchFamily="18" charset="0"/>
                <a:cs typeface="Times New Roman" panose="02020603050405020304" pitchFamily="18" charset="0"/>
              </a:rPr>
              <a:t>tế</a:t>
            </a:r>
            <a:endParaRPr lang="vi-VN" sz="2400" dirty="0">
              <a:highlight>
                <a:srgbClr val="FFFF00"/>
              </a:highligh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37EEC942-3716-4EBF-9D41-BD25B53499D3}"/>
              </a:ext>
            </a:extLst>
          </p:cNvPr>
          <p:cNvSpPr txBox="1"/>
          <p:nvPr/>
        </p:nvSpPr>
        <p:spPr>
          <a:xfrm>
            <a:off x="3750253" y="1209272"/>
            <a:ext cx="5217535" cy="830997"/>
          </a:xfrm>
          <a:prstGeom prst="rect">
            <a:avLst/>
          </a:prstGeom>
          <a:solidFill>
            <a:srgbClr val="FFC000"/>
          </a:solidFill>
        </p:spPr>
        <p:txBody>
          <a:bodyPr wrap="square" rtlCol="0">
            <a:spAutoFit/>
          </a:bodyPr>
          <a:lstStyle/>
          <a:p>
            <a:r>
              <a:rPr lang="vi-VN" sz="2400" dirty="0">
                <a:latin typeface="+mj-lt"/>
              </a:rPr>
              <a:t>Hoạt động theo cặp đôi hoàn thiện nội dung bảng kiến thức sau:</a:t>
            </a:r>
          </a:p>
        </p:txBody>
      </p:sp>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47250037"/>
              </p:ext>
            </p:extLst>
          </p:nvPr>
        </p:nvGraphicFramePr>
        <p:xfrm>
          <a:off x="1443238" y="1394119"/>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74476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247419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15055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0955609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695671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34982"/>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3697040">
                  <a:extLst>
                    <a:ext uri="{9D8B030D-6E8A-4147-A177-3AD203B41FA5}">
                      <a16:colId xmlns:a16="http://schemas.microsoft.com/office/drawing/2014/main" xmlns=""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1032642" cy="1058954"/>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696225" y="254500"/>
            <a:ext cx="1261242"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3160" y="3172599"/>
            <a:ext cx="5729625" cy="3416320"/>
          </a:xfrm>
          <a:prstGeom prst="rect">
            <a:avLst/>
          </a:prstGeom>
          <a:solidFill>
            <a:srgbClr val="FFCCFF"/>
          </a:solidFill>
          <a:ln>
            <a:solidFill>
              <a:srgbClr val="0D30DD"/>
            </a:solidFill>
          </a:ln>
        </p:spPr>
        <p:txBody>
          <a:bodyPr wrap="square">
            <a:spAutoFit/>
          </a:bodyPr>
          <a:lstStyle/>
          <a:p>
            <a:pPr marL="285750" indent="-285750" algn="just">
              <a:buFontTx/>
              <a:buChar char="-"/>
            </a:pPr>
            <a:r>
              <a:rPr lang="vi-VN" b="1" dirty="0">
                <a:latin typeface="Cambria" pitchFamily="18" charset="0"/>
                <a:ea typeface="Cambria" pitchFamily="18" charset="0"/>
              </a:rPr>
              <a:t>Hà Nam có 2 dạng địa hình chính: đồi núi và đồng bằng</a:t>
            </a:r>
          </a:p>
          <a:p>
            <a:pPr algn="just"/>
            <a:r>
              <a:rPr lang="vi-VN" b="1" dirty="0">
                <a:latin typeface="Cambria" pitchFamily="18" charset="0"/>
                <a:ea typeface="Cambria" pitchFamily="18" charset="0"/>
              </a:rPr>
              <a:t>+ đồi núi : Kim Bảng, Thanh Liêm</a:t>
            </a:r>
          </a:p>
          <a:p>
            <a:pPr algn="just"/>
            <a:r>
              <a:rPr lang="vi-VN" b="1" dirty="0">
                <a:latin typeface="Cambria" pitchFamily="18" charset="0"/>
                <a:ea typeface="Cambria" pitchFamily="18" charset="0"/>
              </a:rPr>
              <a:t>+ Đồng bằng : các huyện thị còn lại</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khai thác khoáng sản, chế biến lương thực thực phẩm, sản xuất hàng tiêu dùng, dệt may,...</a:t>
            </a:r>
          </a:p>
          <a:p>
            <a:pPr algn="just"/>
            <a:r>
              <a:rPr lang="vi-VN" dirty="0">
                <a:latin typeface="Cambria" pitchFamily="18" charset="0"/>
                <a:ea typeface="Cambria" pitchFamily="18" charset="0"/>
              </a:rPr>
              <a:t>+ Các hoạt động giao thông vận tải, thương mại, du lịch,…</a:t>
            </a:r>
          </a:p>
          <a:p>
            <a:pPr algn="just"/>
            <a:r>
              <a:rPr lang="vi-VN" dirty="0">
                <a:latin typeface="Cambria" pitchFamily="18" charset="0"/>
                <a:ea typeface="Cambria" pitchFamily="18" charset="0"/>
              </a:rPr>
              <a:t>+ Khó khăn: đia hình thấp trũng, đất vùng trong đê dễ thoái hóa, bạc màu.</a:t>
            </a:r>
          </a:p>
        </p:txBody>
      </p: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FF0000"/>
                </a:solidFill>
                <a:latin typeface="Cambria" panose="02040503050406030204" pitchFamily="18" charset="0"/>
                <a:ea typeface="Cambria" panose="02040503050406030204" pitchFamily="18" charset="0"/>
              </a:rPr>
              <a:t>Dựa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kênh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chữ</a:t>
            </a:r>
            <a:r>
              <a:rPr lang="en-US" sz="2400" b="1" i="1" dirty="0">
                <a:solidFill>
                  <a:srgbClr val="FF0000"/>
                </a:solidFill>
                <a:latin typeface="Cambria" panose="02040503050406030204" pitchFamily="18" charset="0"/>
                <a:ea typeface="Cambria" panose="02040503050406030204" pitchFamily="18" charset="0"/>
              </a:rPr>
              <a:t> SGK,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đ</a:t>
            </a:r>
            <a:r>
              <a:rPr lang="vi-VN" sz="2400" b="1"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92502997"/>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5169" y="112284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19249"/>
            <a:ext cx="3657601" cy="2308324"/>
          </a:xfrm>
          <a:prstGeom prst="rect">
            <a:avLst/>
          </a:prstGeom>
          <a:solidFill>
            <a:srgbClr val="BCFCD4"/>
          </a:solidFill>
          <a:ln w="12700">
            <a:solidFill>
              <a:srgbClr val="009900"/>
            </a:solidFill>
          </a:ln>
        </p:spPr>
        <p:txBody>
          <a:bodyPr wrap="square">
            <a:spAutoFit/>
          </a:bodyPr>
          <a:lstStyle/>
          <a:p>
            <a:pPr algn="just"/>
            <a:r>
              <a:rPr lang="en-US" sz="2400" b="1" i="1" dirty="0" err="1">
                <a:latin typeface="Cambria" panose="02040503050406030204" pitchFamily="18" charset="0"/>
                <a:ea typeface="Cambria" panose="02040503050406030204" pitchFamily="18" charset="0"/>
              </a:rPr>
              <a:t>Quan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1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kênh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chữ</a:t>
            </a:r>
            <a:r>
              <a:rPr lang="en-US" sz="2400" b="1" i="1" dirty="0">
                <a:latin typeface="Cambria" panose="02040503050406030204" pitchFamily="18" charset="0"/>
                <a:ea typeface="Cambria" panose="02040503050406030204" pitchFamily="18" charset="0"/>
              </a:rPr>
              <a:t> SGK, </a:t>
            </a:r>
            <a:r>
              <a:rPr lang="en-US" sz="2400" b="1" i="1" dirty="0" err="1">
                <a:latin typeface="Cambria" panose="02040503050406030204" pitchFamily="18" charset="0"/>
                <a:ea typeface="Cambria" panose="02040503050406030204" pitchFamily="18" charset="0"/>
              </a:rPr>
              <a:t>cho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biết</a:t>
            </a:r>
            <a:r>
              <a:rPr lang="en-US" sz="2400" b="1" i="1" dirty="0">
                <a:latin typeface="Cambria" panose="02040503050406030204" pitchFamily="18" charset="0"/>
                <a:ea typeface="Cambria" panose="02040503050406030204" pitchFamily="18" charset="0"/>
              </a:rPr>
              <a:t> đ</a:t>
            </a:r>
            <a:r>
              <a:rPr lang="vi-VN" sz="2400" b="1" i="1" dirty="0">
                <a:latin typeface="Cambria" panose="02040503050406030204" pitchFamily="18" charset="0"/>
                <a:ea typeface="Cambria" panose="02040503050406030204" pitchFamily="18" charset="0"/>
              </a:rPr>
              <a:t>ịa hình đồi núi chiếm bao nhiêu? Đồi núi thấp dưới 1000m chiến bao nhiêu</a:t>
            </a:r>
            <a:r>
              <a:rPr lang="en-US" sz="2400" b="1" i="1" dirty="0">
                <a:latin typeface="Cambria" panose="02040503050406030204" pitchFamily="18" charset="0"/>
                <a:ea typeface="Cambria" panose="02040503050406030204" pitchFamily="18" charset="0"/>
              </a:rPr>
              <a:t> </a:t>
            </a:r>
            <a:r>
              <a:rPr lang="vi-VN" sz="2400" b="1" i="1" dirty="0">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12219" y="4159441"/>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đất liền.</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a:latin typeface="Cambria" pitchFamily="18" charset="0"/>
                <a:ea typeface="Cambria" pitchFamily="18" charset="0"/>
                <a:cs typeface="Times New Roman"/>
              </a:rPr>
              <a:t>diện tích.</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b="1" i="1" dirty="0" err="1">
                <a:solidFill>
                  <a:srgbClr val="FF0000"/>
                </a:solidFill>
                <a:latin typeface="Cambria" panose="02040503050406030204" pitchFamily="18" charset="0"/>
                <a:ea typeface="Cambria" panose="02040503050406030204" pitchFamily="18" charset="0"/>
              </a:rPr>
              <a:t>Quan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sát</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hình</a:t>
            </a:r>
            <a:r>
              <a:rPr lang="en-US" sz="2100" b="1" i="1" dirty="0">
                <a:solidFill>
                  <a:srgbClr val="FF0000"/>
                </a:solidFill>
                <a:latin typeface="Cambria" panose="02040503050406030204" pitchFamily="18" charset="0"/>
                <a:ea typeface="Cambria" panose="02040503050406030204" pitchFamily="18" charset="0"/>
              </a:rPr>
              <a:t> 1 </a:t>
            </a:r>
            <a:r>
              <a:rPr lang="en-US" sz="2100" b="1" i="1" dirty="0" err="1">
                <a:solidFill>
                  <a:srgbClr val="FF0000"/>
                </a:solidFill>
                <a:latin typeface="Cambria" panose="02040503050406030204" pitchFamily="18" charset="0"/>
                <a:ea typeface="Cambria" panose="02040503050406030204" pitchFamily="18" charset="0"/>
              </a:rPr>
              <a:t>và</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kênh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chữ</a:t>
            </a:r>
            <a:r>
              <a:rPr lang="en-US" sz="2100" b="1" i="1" dirty="0">
                <a:solidFill>
                  <a:srgbClr val="FF0000"/>
                </a:solidFill>
                <a:latin typeface="Cambria" panose="02040503050406030204" pitchFamily="18" charset="0"/>
                <a:ea typeface="Cambria" panose="02040503050406030204" pitchFamily="18" charset="0"/>
              </a:rPr>
              <a:t> SGK, </a:t>
            </a:r>
            <a:r>
              <a:rPr lang="en-US" sz="2100" b="1" i="1" dirty="0" err="1">
                <a:solidFill>
                  <a:srgbClr val="FF0000"/>
                </a:solidFill>
                <a:latin typeface="Cambria" panose="02040503050406030204" pitchFamily="18" charset="0"/>
                <a:ea typeface="Cambria" panose="02040503050406030204" pitchFamily="18" charset="0"/>
              </a:rPr>
              <a:t>cho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biết</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núi</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cao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trên</a:t>
            </a:r>
            <a:r>
              <a:rPr lang="en-US" sz="2100" b="1" i="1" dirty="0">
                <a:solidFill>
                  <a:srgbClr val="FF0000"/>
                </a:solidFill>
                <a:latin typeface="Cambria" panose="02040503050406030204" pitchFamily="18" charset="0"/>
                <a:ea typeface="Cambria" panose="02040503050406030204" pitchFamily="18" charset="0"/>
              </a:rPr>
              <a:t> 2000m </a:t>
            </a:r>
            <a:r>
              <a:rPr lang="en-US" sz="2100" b="1" i="1" dirty="0" err="1">
                <a:solidFill>
                  <a:srgbClr val="FF0000"/>
                </a:solidFill>
                <a:latin typeface="Cambria" panose="02040503050406030204" pitchFamily="18" charset="0"/>
                <a:ea typeface="Cambria" panose="02040503050406030204" pitchFamily="18" charset="0"/>
              </a:rPr>
              <a:t>chiếm</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bao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nhiêu</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diện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tích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lãnh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thổ</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Xác</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định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một</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số</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đỉnh</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núi</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cao</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trên</a:t>
            </a:r>
            <a:r>
              <a:rPr lang="en-US" sz="2100" b="1" i="1" dirty="0">
                <a:solidFill>
                  <a:srgbClr val="FF0000"/>
                </a:solidFill>
                <a:latin typeface="Cambria" panose="02040503050406030204" pitchFamily="18" charset="0"/>
                <a:ea typeface="Cambria" panose="02040503050406030204" pitchFamily="18" charset="0"/>
              </a:rPr>
              <a:t> 2000m </a:t>
            </a:r>
            <a:r>
              <a:rPr lang="en-US" sz="2100" b="1" i="1" dirty="0" err="1">
                <a:solidFill>
                  <a:srgbClr val="FF0000"/>
                </a:solidFill>
                <a:latin typeface="Cambria" panose="02040503050406030204" pitchFamily="18" charset="0"/>
                <a:ea typeface="Cambria" panose="02040503050406030204" pitchFamily="18" charset="0"/>
              </a:rPr>
              <a:t>trên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bản</a:t>
            </a:r>
            <a:r>
              <a:rPr lang="en-US" sz="2100" b="1" i="1" dirty="0">
                <a:solidFill>
                  <a:srgbClr val="FF0000"/>
                </a:solidFill>
                <a:latin typeface="Cambria" panose="02040503050406030204" pitchFamily="18" charset="0"/>
                <a:ea typeface="Cambria" panose="02040503050406030204" pitchFamily="18" charset="0"/>
              </a:rPr>
              <a:t> </a:t>
            </a:r>
            <a:r>
              <a:rPr lang="en-US" sz="2100" b="1" i="1" dirty="0" err="1">
                <a:solidFill>
                  <a:srgbClr val="FF0000"/>
                </a:solidFill>
                <a:latin typeface="Cambria" panose="02040503050406030204" pitchFamily="18" charset="0"/>
                <a:ea typeface="Cambria" panose="02040503050406030204" pitchFamily="18" charset="0"/>
              </a:rPr>
              <a:t>đồ</a:t>
            </a:r>
            <a:r>
              <a:rPr lang="en-US" sz="2100" b="1" i="1" dirty="0">
                <a:solidFill>
                  <a:srgbClr val="FF0000"/>
                </a:solidFill>
                <a:latin typeface="Cambria" panose="02040503050406030204" pitchFamily="18" charset="0"/>
                <a:ea typeface="Cambria" panose="02040503050406030204" pitchFamily="18" charset="0"/>
              </a:rPr>
              <a:t>.</a:t>
            </a:r>
            <a:endParaRPr lang="vi-VN" sz="21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Phan-xi-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Pu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Linh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8107</TotalTime>
  <Words>3525</Words>
  <Application>Microsoft Office PowerPoint</Application>
  <PresentationFormat>On-screen Show (4:3)</PresentationFormat>
  <Paragraphs>438</Paragraphs>
  <Slides>50</Slides>
  <Notes>7</Notes>
  <HiddenSlides>0</HiddenSlides>
  <MMClips>1</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Địa hình đồng bằng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544</cp:revision>
  <dcterms:created xsi:type="dcterms:W3CDTF">2016-02-15T14:28:12Z</dcterms:created>
  <dcterms:modified xsi:type="dcterms:W3CDTF">2025-04-17T04:00:04Z</dcterms:modified>
</cp:coreProperties>
</file>