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 id="2147483720" r:id="rId2"/>
    <p:sldMasterId id="2147483732" r:id="rId3"/>
  </p:sldMasterIdLst>
  <p:notesMasterIdLst>
    <p:notesMasterId r:id="rId33"/>
  </p:notesMasterIdLst>
  <p:sldIdLst>
    <p:sldId id="3262" r:id="rId4"/>
    <p:sldId id="3264" r:id="rId5"/>
    <p:sldId id="3265" r:id="rId6"/>
    <p:sldId id="3266" r:id="rId7"/>
    <p:sldId id="3267" r:id="rId8"/>
    <p:sldId id="1082" r:id="rId9"/>
    <p:sldId id="3258" r:id="rId10"/>
    <p:sldId id="3272" r:id="rId11"/>
    <p:sldId id="3277" r:id="rId12"/>
    <p:sldId id="3276" r:id="rId13"/>
    <p:sldId id="3275" r:id="rId14"/>
    <p:sldId id="3278" r:id="rId15"/>
    <p:sldId id="3281" r:id="rId16"/>
    <p:sldId id="3279" r:id="rId17"/>
    <p:sldId id="3283" r:id="rId18"/>
    <p:sldId id="3282" r:id="rId19"/>
    <p:sldId id="3303" r:id="rId20"/>
    <p:sldId id="3284" r:id="rId21"/>
    <p:sldId id="3285" r:id="rId22"/>
    <p:sldId id="3290" r:id="rId23"/>
    <p:sldId id="3292" r:id="rId24"/>
    <p:sldId id="3293" r:id="rId25"/>
    <p:sldId id="3289" r:id="rId26"/>
    <p:sldId id="3287" r:id="rId27"/>
    <p:sldId id="3300" r:id="rId28"/>
    <p:sldId id="3301" r:id="rId29"/>
    <p:sldId id="3302" r:id="rId30"/>
    <p:sldId id="3298" r:id="rId31"/>
    <p:sldId id="3268" r:id="rId32"/>
  </p:sldIdLst>
  <p:sldSz cx="9144000" cy="5143500" type="screen16x9"/>
  <p:notesSz cx="6858000" cy="9144000"/>
  <p:embeddedFontLst>
    <p:embeddedFont>
      <p:font typeface="#9Slide03 HelveBold" panose="02040603050506020204" charset="0"/>
      <p:bold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Tahoma" panose="020B0604030504040204" pitchFamily="34" charset="0"/>
      <p:regular r:id="rId41"/>
      <p:bold r:id="rId42"/>
    </p:embeddedFont>
  </p:embeddedFont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1" id="{5FBFF653-342B-4E77-A5A1-062F21AA8891}">
          <p14:sldIdLst>
            <p14:sldId id="3262"/>
            <p14:sldId id="3264"/>
            <p14:sldId id="3265"/>
            <p14:sldId id="3266"/>
            <p14:sldId id="3267"/>
            <p14:sldId id="1082"/>
            <p14:sldId id="3258"/>
            <p14:sldId id="3272"/>
            <p14:sldId id="3277"/>
            <p14:sldId id="3276"/>
            <p14:sldId id="3275"/>
            <p14:sldId id="3278"/>
            <p14:sldId id="3281"/>
            <p14:sldId id="3279"/>
            <p14:sldId id="3283"/>
            <p14:sldId id="3282"/>
            <p14:sldId id="3303"/>
            <p14:sldId id="3284"/>
            <p14:sldId id="3285"/>
            <p14:sldId id="3290"/>
            <p14:sldId id="3292"/>
            <p14:sldId id="3293"/>
            <p14:sldId id="3289"/>
            <p14:sldId id="3287"/>
            <p14:sldId id="3300"/>
            <p14:sldId id="3301"/>
            <p14:sldId id="3302"/>
            <p14:sldId id="3298"/>
            <p14:sldId id="3268"/>
          </p14:sldIdLst>
        </p14:section>
      </p14:sectionLst>
    </p:ex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4D86"/>
    <a:srgbClr val="007A37"/>
    <a:srgbClr val="FFFF00"/>
    <a:srgbClr val="FFE89F"/>
    <a:srgbClr val="EAE3D9"/>
    <a:srgbClr val="E3DFD6"/>
    <a:srgbClr val="99FF99"/>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85804" autoAdjust="0"/>
  </p:normalViewPr>
  <p:slideViewPr>
    <p:cSldViewPr snapToGrid="0">
      <p:cViewPr varScale="1">
        <p:scale>
          <a:sx n="62" d="100"/>
          <a:sy n="62" d="100"/>
        </p:scale>
        <p:origin x="1210" y="67"/>
      </p:cViewPr>
      <p:guideLst>
        <p:guide orient="horz" pos="1621"/>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F9ABD760-337A-43D9-A801-1F467EAD9C62}" type="datetimeFigureOut">
              <a:rPr lang="en-US" smtClean="0"/>
              <a:pPr/>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0F3FDC-10BF-4693-BB83-6929064ABCF0}" type="slidenum">
              <a:rPr lang="en-US" smtClean="0"/>
              <a:pPr/>
              <a:t>‹#›</a:t>
            </a:fld>
            <a:endParaRPr lang="en-US"/>
          </a:p>
        </p:txBody>
      </p:sp>
    </p:spTree>
    <p:extLst>
      <p:ext uri="{BB962C8B-B14F-4D97-AF65-F5344CB8AC3E}">
        <p14:creationId xmlns:p14="http://schemas.microsoft.com/office/powerpoint/2010/main" val="79740148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F6424-1E36-4C3D-953D-331C578F51C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75BE9E2-981D-420B-A49E-E39A280BF24F}"/>
              </a:ext>
            </a:extLst>
          </p:cNvPr>
          <p:cNvSpPr>
            <a:spLocks noGrp="1"/>
          </p:cNvSpPr>
          <p:nvPr>
            <p:ph type="subTitle" idx="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58CF67C-A66B-42C4-ABDC-84E04B64BF27}"/>
              </a:ext>
            </a:extLst>
          </p:cNvPr>
          <p:cNvSpPr>
            <a:spLocks noGrp="1"/>
          </p:cNvSpPr>
          <p:nvPr>
            <p:ph type="dt" sz="half" idx="10"/>
          </p:nvPr>
        </p:nvSpPr>
        <p:spPr/>
        <p:txBody>
          <a:bodyPr/>
          <a:lstStyle/>
          <a:p>
            <a:fld id="{4383EF60-56E6-47A8-BC04-F5C09F869E17}" type="datetimeFigureOut">
              <a:rPr lang="en-US" smtClean="0"/>
              <a:pPr/>
              <a:t>4/13/2025</a:t>
            </a:fld>
            <a:endParaRPr lang="en-US"/>
          </a:p>
        </p:txBody>
      </p:sp>
      <p:sp>
        <p:nvSpPr>
          <p:cNvPr id="5" name="Footer Placeholder 4">
            <a:extLst>
              <a:ext uri="{FF2B5EF4-FFF2-40B4-BE49-F238E27FC236}">
                <a16:creationId xmlns:a16="http://schemas.microsoft.com/office/drawing/2014/main" id="{99CA0B76-4BD2-401F-AF07-BA493FDAB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A8BB8-DE20-44E7-B2DE-04CAAC34A8C1}"/>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225312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9B714-1D6B-4A20-9162-DAA6DF296D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22AC05-61B3-4154-B717-4BBE39EABE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48E54-0092-481A-A3D1-BC8A1C5C2B34}"/>
              </a:ext>
            </a:extLst>
          </p:cNvPr>
          <p:cNvSpPr>
            <a:spLocks noGrp="1"/>
          </p:cNvSpPr>
          <p:nvPr>
            <p:ph type="dt" sz="half" idx="10"/>
          </p:nvPr>
        </p:nvSpPr>
        <p:spPr/>
        <p:txBody>
          <a:bodyPr/>
          <a:lstStyle/>
          <a:p>
            <a:fld id="{4383EF60-56E6-47A8-BC04-F5C09F869E17}" type="datetimeFigureOut">
              <a:rPr lang="en-US" smtClean="0"/>
              <a:pPr/>
              <a:t>4/13/2025</a:t>
            </a:fld>
            <a:endParaRPr lang="en-US"/>
          </a:p>
        </p:txBody>
      </p:sp>
      <p:sp>
        <p:nvSpPr>
          <p:cNvPr id="5" name="Footer Placeholder 4">
            <a:extLst>
              <a:ext uri="{FF2B5EF4-FFF2-40B4-BE49-F238E27FC236}">
                <a16:creationId xmlns:a16="http://schemas.microsoft.com/office/drawing/2014/main" id="{590CEE7A-77CA-446D-B4DB-0292D23C0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63AB6-170F-45C7-8BAE-14F1D748EC01}"/>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515843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DA5AFB-8BA1-42DA-9A05-F2935AA53AC8}"/>
              </a:ext>
            </a:extLst>
          </p:cNvPr>
          <p:cNvSpPr>
            <a:spLocks noGrp="1"/>
          </p:cNvSpPr>
          <p:nvPr>
            <p:ph type="title" orient="vert"/>
          </p:nvPr>
        </p:nvSpPr>
        <p:spPr>
          <a:xfrm>
            <a:off x="6543676" y="273848"/>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367B42-B093-4872-A0DC-2B8C5638AC45}"/>
              </a:ext>
            </a:extLst>
          </p:cNvPr>
          <p:cNvSpPr>
            <a:spLocks noGrp="1"/>
          </p:cNvSpPr>
          <p:nvPr>
            <p:ph type="body" orient="vert" idx="1"/>
          </p:nvPr>
        </p:nvSpPr>
        <p:spPr>
          <a:xfrm>
            <a:off x="628656" y="27384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C7F28-DC48-4AA7-A790-921D07EE713A}"/>
              </a:ext>
            </a:extLst>
          </p:cNvPr>
          <p:cNvSpPr>
            <a:spLocks noGrp="1"/>
          </p:cNvSpPr>
          <p:nvPr>
            <p:ph type="dt" sz="half" idx="10"/>
          </p:nvPr>
        </p:nvSpPr>
        <p:spPr/>
        <p:txBody>
          <a:bodyPr/>
          <a:lstStyle/>
          <a:p>
            <a:fld id="{4383EF60-56E6-47A8-BC04-F5C09F869E17}" type="datetimeFigureOut">
              <a:rPr lang="en-US" smtClean="0"/>
              <a:pPr/>
              <a:t>4/13/2025</a:t>
            </a:fld>
            <a:endParaRPr lang="en-US"/>
          </a:p>
        </p:txBody>
      </p:sp>
      <p:sp>
        <p:nvSpPr>
          <p:cNvPr id="5" name="Footer Placeholder 4">
            <a:extLst>
              <a:ext uri="{FF2B5EF4-FFF2-40B4-BE49-F238E27FC236}">
                <a16:creationId xmlns:a16="http://schemas.microsoft.com/office/drawing/2014/main" id="{0264541C-3C90-4042-832C-1FB88C3E8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038DD-9699-45BF-AF50-F7B8B420402F}"/>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1376175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B75A652-E43B-44E3-9B2D-D8C050503B0C}"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4127397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75A652-E43B-44E3-9B2D-D8C050503B0C}"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445062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75A652-E43B-44E3-9B2D-D8C050503B0C}"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1452932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75A652-E43B-44E3-9B2D-D8C050503B0C}"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3932620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7"/>
            <a:ext cx="3887391"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75A652-E43B-44E3-9B2D-D8C050503B0C}" type="datetimeFigureOut">
              <a:rPr lang="en-US" smtClean="0"/>
              <a:pPr/>
              <a:t>4/13/2025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260950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75A652-E43B-44E3-9B2D-D8C050503B0C}" type="datetimeFigureOut">
              <a:rPr lang="en-US" smtClean="0"/>
              <a:pPr/>
              <a:t>4/13/2025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1891330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75A652-E43B-44E3-9B2D-D8C050503B0C}" type="datetimeFigureOut">
              <a:rPr lang="en-US" smtClean="0"/>
              <a:pPr/>
              <a:t>4/13/2025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2181191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B75A652-E43B-44E3-9B2D-D8C050503B0C}"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3824544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02909-7E22-4C6B-BFEB-7D3CFAAEF7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9126CB-CDB7-4CF4-A2AD-0777448BFB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FF142-95AA-4866-A5E0-4A0BA3C3E656}"/>
              </a:ext>
            </a:extLst>
          </p:cNvPr>
          <p:cNvSpPr>
            <a:spLocks noGrp="1"/>
          </p:cNvSpPr>
          <p:nvPr>
            <p:ph type="dt" sz="half" idx="10"/>
          </p:nvPr>
        </p:nvSpPr>
        <p:spPr/>
        <p:txBody>
          <a:bodyPr/>
          <a:lstStyle/>
          <a:p>
            <a:fld id="{4383EF60-56E6-47A8-BC04-F5C09F869E17}" type="datetimeFigureOut">
              <a:rPr lang="en-US" smtClean="0"/>
              <a:pPr/>
              <a:t>4/13/2025</a:t>
            </a:fld>
            <a:endParaRPr lang="en-US"/>
          </a:p>
        </p:txBody>
      </p:sp>
      <p:sp>
        <p:nvSpPr>
          <p:cNvPr id="5" name="Footer Placeholder 4">
            <a:extLst>
              <a:ext uri="{FF2B5EF4-FFF2-40B4-BE49-F238E27FC236}">
                <a16:creationId xmlns:a16="http://schemas.microsoft.com/office/drawing/2014/main" id="{7698FAF2-A100-498B-8EEF-A21A67C9F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D6EA7-EB1B-4E08-B080-EC4CAD2A504B}"/>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3599728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B75A652-E43B-44E3-9B2D-D8C050503B0C}"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2368568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75A652-E43B-44E3-9B2D-D8C050503B0C}"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3806257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8"/>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6" y="27384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75A652-E43B-44E3-9B2D-D8C050503B0C}"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p14="http://schemas.microsoft.com/office/powerpoint/2010/main" val="1989468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4/13/2025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62834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4/13/2025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2715208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3888" y="1282307"/>
            <a:ext cx="7886700" cy="2139553"/>
          </a:xfrm>
        </p:spPr>
        <p:txBody>
          <a:bodyPr anchor="b"/>
          <a:lstStyle>
            <a:lvl1pPr>
              <a:defRPr sz="45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4/13/2025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297488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628650" y="1369220"/>
            <a:ext cx="3886200" cy="326350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hasCustomPrompt="1"/>
          </p:nvPr>
        </p:nvSpPr>
        <p:spPr>
          <a:xfrm>
            <a:off x="4629150" y="1369220"/>
            <a:ext cx="3886200" cy="326350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4/13/2025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3275186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273845"/>
            <a:ext cx="7886700" cy="99417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629842" y="1878807"/>
            <a:ext cx="3868340" cy="276344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hasCustomPrompt="1"/>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4629156" y="1878807"/>
            <a:ext cx="3887391" cy="276344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p:cNvSpPr>
            <a:spLocks noGrp="1"/>
          </p:cNvSpPr>
          <p:nvPr>
            <p:ph type="dt" sz="half" idx="10"/>
          </p:nvPr>
        </p:nvSpPr>
        <p:spPr/>
        <p:txBody>
          <a:bodyPr/>
          <a:lstStyle/>
          <a:p>
            <a:fld id="{146BC80E-E3F3-4757-805E-96AB3571BCF4}" type="datetimeFigureOut">
              <a:rPr lang="en-US" smtClean="0"/>
              <a:pPr/>
              <a:t>4/13/2025</a:t>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2574096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146BC80E-E3F3-4757-805E-96AB3571BCF4}" type="datetimeFigureOut">
              <a:rPr lang="en-US" smtClean="0"/>
              <a:pPr/>
              <a:t>4/13/2025</a:t>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1475443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146BC80E-E3F3-4757-805E-96AB3571BCF4}" type="datetimeFigureOut">
              <a:rPr lang="en-US" smtClean="0"/>
              <a:pPr/>
              <a:t>4/13/2025</a:t>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1410855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F279-A853-4AE3-9F4C-AE894F6AD874}"/>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49791EB-B012-4A22-A917-4D25287A9965}"/>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9D3B4B-3311-45E6-B4D4-61F241FBD978}"/>
              </a:ext>
            </a:extLst>
          </p:cNvPr>
          <p:cNvSpPr>
            <a:spLocks noGrp="1"/>
          </p:cNvSpPr>
          <p:nvPr>
            <p:ph type="dt" sz="half" idx="10"/>
          </p:nvPr>
        </p:nvSpPr>
        <p:spPr/>
        <p:txBody>
          <a:bodyPr/>
          <a:lstStyle/>
          <a:p>
            <a:fld id="{4383EF60-56E6-47A8-BC04-F5C09F869E17}" type="datetimeFigureOut">
              <a:rPr lang="en-US" smtClean="0"/>
              <a:pPr/>
              <a:t>4/13/2025</a:t>
            </a:fld>
            <a:endParaRPr lang="en-US"/>
          </a:p>
        </p:txBody>
      </p:sp>
      <p:sp>
        <p:nvSpPr>
          <p:cNvPr id="5" name="Footer Placeholder 4">
            <a:extLst>
              <a:ext uri="{FF2B5EF4-FFF2-40B4-BE49-F238E27FC236}">
                <a16:creationId xmlns:a16="http://schemas.microsoft.com/office/drawing/2014/main" id="{A346F704-BDA6-4C25-8356-D648B389F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2FBE8-5A9E-49CE-9365-89706B42211E}"/>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2554908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hasCustomPrompt="1"/>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4/13/2025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3378978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p:cNvSpPr>
            <a:spLocks noGrp="1"/>
          </p:cNvSpPr>
          <p:nvPr>
            <p:ph type="body" sz="half" idx="2" hasCustomPrompt="1"/>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4/13/2025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2970795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4/13/2025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3058332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6543676" y="273848"/>
            <a:ext cx="1971675" cy="4358879"/>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628656" y="273848"/>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4/13/2025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p14="http://schemas.microsoft.com/office/powerpoint/2010/main" val="651552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1C46-2F6B-4669-9DEE-C6BEB50489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783CCB-83A5-4B7E-9EA1-30E745D64AB8}"/>
              </a:ext>
            </a:extLst>
          </p:cNvPr>
          <p:cNvSpPr>
            <a:spLocks noGrp="1"/>
          </p:cNvSpPr>
          <p:nvPr>
            <p:ph sz="half" idx="1"/>
          </p:nvPr>
        </p:nvSpPr>
        <p:spPr>
          <a:xfrm>
            <a:off x="6286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166C3B-101D-4375-8B62-1AF0337399F9}"/>
              </a:ext>
            </a:extLst>
          </p:cNvPr>
          <p:cNvSpPr>
            <a:spLocks noGrp="1"/>
          </p:cNvSpPr>
          <p:nvPr>
            <p:ph sz="half" idx="2"/>
          </p:nvPr>
        </p:nvSpPr>
        <p:spPr>
          <a:xfrm>
            <a:off x="46291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2597E9-C3A3-4332-B07A-EE42DDB129DC}"/>
              </a:ext>
            </a:extLst>
          </p:cNvPr>
          <p:cNvSpPr>
            <a:spLocks noGrp="1"/>
          </p:cNvSpPr>
          <p:nvPr>
            <p:ph type="dt" sz="half" idx="10"/>
          </p:nvPr>
        </p:nvSpPr>
        <p:spPr/>
        <p:txBody>
          <a:bodyPr/>
          <a:lstStyle/>
          <a:p>
            <a:fld id="{4383EF60-56E6-47A8-BC04-F5C09F869E17}" type="datetimeFigureOut">
              <a:rPr lang="en-US" smtClean="0"/>
              <a:pPr/>
              <a:t>4/13/2025</a:t>
            </a:fld>
            <a:endParaRPr lang="en-US"/>
          </a:p>
        </p:txBody>
      </p:sp>
      <p:sp>
        <p:nvSpPr>
          <p:cNvPr id="6" name="Footer Placeholder 5">
            <a:extLst>
              <a:ext uri="{FF2B5EF4-FFF2-40B4-BE49-F238E27FC236}">
                <a16:creationId xmlns:a16="http://schemas.microsoft.com/office/drawing/2014/main" id="{7C5E1FBD-24D1-4CCE-8791-A3C3DB1E6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49CD0-D1E9-4E12-9648-56EBCFB23857}"/>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697641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D5238-45F9-4C75-AF10-094662CFA796}"/>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B1CA27-579B-4D78-8937-EC84CAD3B5B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1571CAE-DD56-4EDE-B3D0-531DC053B6BB}"/>
              </a:ext>
            </a:extLst>
          </p:cNvPr>
          <p:cNvSpPr>
            <a:spLocks noGrp="1"/>
          </p:cNvSpPr>
          <p:nvPr>
            <p:ph sz="half" idx="2"/>
          </p:nvPr>
        </p:nvSpPr>
        <p:spPr>
          <a:xfrm>
            <a:off x="629842" y="1878807"/>
            <a:ext cx="3868340"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D9EED1-8A68-4060-9EDD-2A15405EA6CE}"/>
              </a:ext>
            </a:extLst>
          </p:cNvPr>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28CCC4D-714A-4EE9-94F2-5D2A875CF194}"/>
              </a:ext>
            </a:extLst>
          </p:cNvPr>
          <p:cNvSpPr>
            <a:spLocks noGrp="1"/>
          </p:cNvSpPr>
          <p:nvPr>
            <p:ph sz="quarter" idx="4"/>
          </p:nvPr>
        </p:nvSpPr>
        <p:spPr>
          <a:xfrm>
            <a:off x="4629156" y="1878807"/>
            <a:ext cx="3887391"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CC1A5F-46EC-4309-8069-3BF178F6CAD8}"/>
              </a:ext>
            </a:extLst>
          </p:cNvPr>
          <p:cNvSpPr>
            <a:spLocks noGrp="1"/>
          </p:cNvSpPr>
          <p:nvPr>
            <p:ph type="dt" sz="half" idx="10"/>
          </p:nvPr>
        </p:nvSpPr>
        <p:spPr/>
        <p:txBody>
          <a:bodyPr/>
          <a:lstStyle/>
          <a:p>
            <a:fld id="{4383EF60-56E6-47A8-BC04-F5C09F869E17}" type="datetimeFigureOut">
              <a:rPr lang="en-US" smtClean="0"/>
              <a:pPr/>
              <a:t>4/13/2025</a:t>
            </a:fld>
            <a:endParaRPr lang="en-US"/>
          </a:p>
        </p:txBody>
      </p:sp>
      <p:sp>
        <p:nvSpPr>
          <p:cNvPr id="8" name="Footer Placeholder 7">
            <a:extLst>
              <a:ext uri="{FF2B5EF4-FFF2-40B4-BE49-F238E27FC236}">
                <a16:creationId xmlns:a16="http://schemas.microsoft.com/office/drawing/2014/main" id="{32EE3529-C514-4301-B81C-12029FC30B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7E9B87-6CF3-4A55-BE0C-9AAC9930B74D}"/>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3771711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644B-014D-4278-B88D-7E9F9761BE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37F0A-B2DF-4458-8898-2E94D823211D}"/>
              </a:ext>
            </a:extLst>
          </p:cNvPr>
          <p:cNvSpPr>
            <a:spLocks noGrp="1"/>
          </p:cNvSpPr>
          <p:nvPr>
            <p:ph type="dt" sz="half" idx="10"/>
          </p:nvPr>
        </p:nvSpPr>
        <p:spPr/>
        <p:txBody>
          <a:bodyPr/>
          <a:lstStyle/>
          <a:p>
            <a:fld id="{4383EF60-56E6-47A8-BC04-F5C09F869E17}" type="datetimeFigureOut">
              <a:rPr lang="en-US" smtClean="0"/>
              <a:pPr/>
              <a:t>4/13/2025</a:t>
            </a:fld>
            <a:endParaRPr lang="en-US"/>
          </a:p>
        </p:txBody>
      </p:sp>
      <p:sp>
        <p:nvSpPr>
          <p:cNvPr id="4" name="Footer Placeholder 3">
            <a:extLst>
              <a:ext uri="{FF2B5EF4-FFF2-40B4-BE49-F238E27FC236}">
                <a16:creationId xmlns:a16="http://schemas.microsoft.com/office/drawing/2014/main" id="{F92D529F-60E7-4CC8-A40A-C23E0771F8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C9CF6A-2142-4CAF-8BB6-075690D7FC78}"/>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492198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812B69-B764-4AD4-8EB0-3A7305DF9148}"/>
              </a:ext>
            </a:extLst>
          </p:cNvPr>
          <p:cNvSpPr>
            <a:spLocks noGrp="1"/>
          </p:cNvSpPr>
          <p:nvPr>
            <p:ph type="dt" sz="half" idx="10"/>
          </p:nvPr>
        </p:nvSpPr>
        <p:spPr/>
        <p:txBody>
          <a:bodyPr/>
          <a:lstStyle/>
          <a:p>
            <a:fld id="{4383EF60-56E6-47A8-BC04-F5C09F869E17}" type="datetimeFigureOut">
              <a:rPr lang="en-US" smtClean="0"/>
              <a:pPr/>
              <a:t>4/13/2025</a:t>
            </a:fld>
            <a:endParaRPr lang="en-US"/>
          </a:p>
        </p:txBody>
      </p:sp>
      <p:sp>
        <p:nvSpPr>
          <p:cNvPr id="3" name="Footer Placeholder 2">
            <a:extLst>
              <a:ext uri="{FF2B5EF4-FFF2-40B4-BE49-F238E27FC236}">
                <a16:creationId xmlns:a16="http://schemas.microsoft.com/office/drawing/2014/main" id="{5BFC1C82-4189-4CFD-94E6-5D105CF561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BEBADE-C984-4080-A8B5-A390A4293C93}"/>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288483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1B05-468B-40D4-85D3-C1AFAB888A9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92EC8E4-BD92-4845-91DB-BF940751BAE8}"/>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748F2C-4F59-4B3D-B634-FD050B54D57D}"/>
              </a:ext>
            </a:extLst>
          </p:cNvPr>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CC23C80B-AB35-4550-8C0D-DBFA238C679F}"/>
              </a:ext>
            </a:extLst>
          </p:cNvPr>
          <p:cNvSpPr>
            <a:spLocks noGrp="1"/>
          </p:cNvSpPr>
          <p:nvPr>
            <p:ph type="dt" sz="half" idx="10"/>
          </p:nvPr>
        </p:nvSpPr>
        <p:spPr/>
        <p:txBody>
          <a:bodyPr/>
          <a:lstStyle/>
          <a:p>
            <a:fld id="{4383EF60-56E6-47A8-BC04-F5C09F869E17}" type="datetimeFigureOut">
              <a:rPr lang="en-US" smtClean="0"/>
              <a:pPr/>
              <a:t>4/13/2025</a:t>
            </a:fld>
            <a:endParaRPr lang="en-US"/>
          </a:p>
        </p:txBody>
      </p:sp>
      <p:sp>
        <p:nvSpPr>
          <p:cNvPr id="6" name="Footer Placeholder 5">
            <a:extLst>
              <a:ext uri="{FF2B5EF4-FFF2-40B4-BE49-F238E27FC236}">
                <a16:creationId xmlns:a16="http://schemas.microsoft.com/office/drawing/2014/main" id="{CCDD0186-70BB-4A65-BC3C-FA2D7A65E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1E5EA-0F1B-41F4-9997-36A21ABA674A}"/>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197140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E931-49DA-4C10-B8A1-B1A1A9A58E1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A1E59DA-7D80-4A6B-A3A5-3393C90793A6}"/>
              </a:ext>
            </a:extLst>
          </p:cNvPr>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A403E7C-D431-40DF-B552-C348B6662201}"/>
              </a:ext>
            </a:extLst>
          </p:cNvPr>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3747F896-94F9-401B-B3EB-641EC2AD1CDE}"/>
              </a:ext>
            </a:extLst>
          </p:cNvPr>
          <p:cNvSpPr>
            <a:spLocks noGrp="1"/>
          </p:cNvSpPr>
          <p:nvPr>
            <p:ph type="dt" sz="half" idx="10"/>
          </p:nvPr>
        </p:nvSpPr>
        <p:spPr/>
        <p:txBody>
          <a:bodyPr/>
          <a:lstStyle/>
          <a:p>
            <a:fld id="{4383EF60-56E6-47A8-BC04-F5C09F869E17}" type="datetimeFigureOut">
              <a:rPr lang="en-US" smtClean="0"/>
              <a:pPr/>
              <a:t>4/13/2025</a:t>
            </a:fld>
            <a:endParaRPr lang="en-US"/>
          </a:p>
        </p:txBody>
      </p:sp>
      <p:sp>
        <p:nvSpPr>
          <p:cNvPr id="6" name="Footer Placeholder 5">
            <a:extLst>
              <a:ext uri="{FF2B5EF4-FFF2-40B4-BE49-F238E27FC236}">
                <a16:creationId xmlns:a16="http://schemas.microsoft.com/office/drawing/2014/main" id="{FA183BEF-196A-494A-AD89-0BDB7DD131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1CF7B7-3D7F-4A01-9E52-61BA94DA5CC4}"/>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p14="http://schemas.microsoft.com/office/powerpoint/2010/main" val="2216053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82474-3181-4072-B152-0604DC2EBEE3}"/>
              </a:ext>
            </a:extLst>
          </p:cNvPr>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ADAAE2-44AB-4334-B130-9E17D9A58569}"/>
              </a:ext>
            </a:extLst>
          </p:cNvPr>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A6E14-16C9-443F-93B3-9DE85C3A6DD7}"/>
              </a:ext>
            </a:extLst>
          </p:cNvPr>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4383EF60-56E6-47A8-BC04-F5C09F869E17}" type="datetimeFigureOut">
              <a:rPr lang="en-US" smtClean="0"/>
              <a:pPr/>
              <a:t>4/13/2025</a:t>
            </a:fld>
            <a:endParaRPr lang="en-US"/>
          </a:p>
        </p:txBody>
      </p:sp>
      <p:sp>
        <p:nvSpPr>
          <p:cNvPr id="5" name="Footer Placeholder 4">
            <a:extLst>
              <a:ext uri="{FF2B5EF4-FFF2-40B4-BE49-F238E27FC236}">
                <a16:creationId xmlns:a16="http://schemas.microsoft.com/office/drawing/2014/main" id="{03F9E64D-FA52-4A49-8EE5-4355B7F21872}"/>
              </a:ext>
            </a:extLst>
          </p:cNvPr>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F954AA-6C06-4431-9400-55BA3CF99267}"/>
              </a:ext>
            </a:extLst>
          </p:cNvPr>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73C4294D-D472-461E-A4A3-58B1EAB13865}" type="slidenum">
              <a:rPr lang="en-US" smtClean="0"/>
              <a:pPr/>
              <a:t>‹#›</a:t>
            </a:fld>
            <a:endParaRPr lang="en-US"/>
          </a:p>
        </p:txBody>
      </p:sp>
    </p:spTree>
    <p:extLst>
      <p:ext uri="{BB962C8B-B14F-4D97-AF65-F5344CB8AC3E}">
        <p14:creationId xmlns:p14="http://schemas.microsoft.com/office/powerpoint/2010/main" val="27180472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0B75A652-E43B-44E3-9B2D-D8C050503B0C}" type="datetimeFigureOut">
              <a:rPr lang="en-US" smtClean="0"/>
              <a:pPr/>
              <a:t>4/13/2025</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3EBC552D-8CB7-40E9-B14C-0EB377EC3916}" type="slidenum">
              <a:rPr lang="en-US" smtClean="0"/>
              <a:pPr/>
              <a:t>‹#›</a:t>
            </a:fld>
            <a:endParaRPr lang="en-US"/>
          </a:p>
        </p:txBody>
      </p:sp>
    </p:spTree>
    <p:extLst>
      <p:ext uri="{BB962C8B-B14F-4D97-AF65-F5344CB8AC3E}">
        <p14:creationId xmlns:p14="http://schemas.microsoft.com/office/powerpoint/2010/main" val="8304539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146BC80E-E3F3-4757-805E-96AB3571BCF4}" type="datetimeFigureOut">
              <a:rPr lang="en-US" smtClean="0"/>
              <a:pPr/>
              <a:t>4/13/2025</a:t>
            </a:fld>
            <a:endParaRPr lang="en-US"/>
          </a:p>
        </p:txBody>
      </p:sp>
      <p:sp>
        <p:nvSpPr>
          <p:cNvPr id="5" name="Chỗ dành sẵn cho Chân trang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DD7FF0D4-445E-4886-A858-EB1EBC8BAEE8}" type="slidenum">
              <a:rPr lang="en-US" smtClean="0"/>
              <a:pPr/>
              <a:t>‹#›</a:t>
            </a:fld>
            <a:endParaRPr lang="en-US"/>
          </a:p>
        </p:txBody>
      </p:sp>
    </p:spTree>
    <p:extLst>
      <p:ext uri="{BB962C8B-B14F-4D97-AF65-F5344CB8AC3E}">
        <p14:creationId xmlns:p14="http://schemas.microsoft.com/office/powerpoint/2010/main" val="32755437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1.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2.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3.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324346" y="1163783"/>
            <a:ext cx="1117338" cy="10988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a16="http://schemas.microsoft.com/office/drawing/2014/main" id="{D6CE6303-3C40-4361-9869-64BB994762E1}"/>
              </a:ext>
            </a:extLst>
          </p:cNvPr>
          <p:cNvSpPr/>
          <p:nvPr/>
        </p:nvSpPr>
        <p:spPr>
          <a:xfrm>
            <a:off x="1920240" y="356608"/>
            <a:ext cx="5680710" cy="131251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6000" b="1" err="1">
                <a:solidFill>
                  <a:srgbClr val="0033CC"/>
                </a:solidFill>
                <a:cs typeface="Tahoma" pitchFamily="34" charset="0"/>
              </a:rPr>
              <a:t>Nhanh</a:t>
            </a:r>
            <a:r>
              <a:rPr lang="en-US" sz="6000" b="1">
                <a:solidFill>
                  <a:srgbClr val="0033CC"/>
                </a:solidFill>
                <a:cs typeface="Tahoma" pitchFamily="34" charset="0"/>
              </a:rPr>
              <a:t> mắt</a:t>
            </a:r>
          </a:p>
          <a:p>
            <a:pPr algn="ctr"/>
            <a:r>
              <a:rPr lang="en-US" sz="6000" b="1">
                <a:solidFill>
                  <a:srgbClr val="0033CC"/>
                </a:solidFill>
                <a:cs typeface="Tahoma" pitchFamily="34" charset="0"/>
              </a:rPr>
              <a:t> Đoán </a:t>
            </a:r>
            <a:r>
              <a:rPr lang="en-US" sz="6000" b="1" dirty="0" err="1">
                <a:solidFill>
                  <a:srgbClr val="0033CC"/>
                </a:solidFill>
                <a:cs typeface="Tahoma" pitchFamily="34" charset="0"/>
              </a:rPr>
              <a:t>hình</a:t>
            </a:r>
            <a:endParaRPr lang="en-US" sz="6000" b="1" dirty="0">
              <a:solidFill>
                <a:srgbClr val="0033CC"/>
              </a:solidFill>
              <a:cs typeface="Tahoma" pitchFamily="34" charset="0"/>
            </a:endParaRPr>
          </a:p>
        </p:txBody>
      </p:sp>
      <p:sp>
        <p:nvSpPr>
          <p:cNvPr id="6" name="Rectangle: Rounded Corners 7">
            <a:extLst>
              <a:ext uri="{FF2B5EF4-FFF2-40B4-BE49-F238E27FC236}">
                <a16:creationId xmlns:a16="http://schemas.microsoft.com/office/drawing/2014/main" id="{3582B86B-BF97-4986-B5E7-3EF41E0CF4DB}"/>
              </a:ext>
            </a:extLst>
          </p:cNvPr>
          <p:cNvSpPr/>
          <p:nvPr/>
        </p:nvSpPr>
        <p:spPr>
          <a:xfrm>
            <a:off x="400050" y="2492501"/>
            <a:ext cx="2880360" cy="1266088"/>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pPr>
            <a:r>
              <a:rPr lang="en-US" sz="2300" b="1" dirty="0" err="1">
                <a:solidFill>
                  <a:schemeClr val="tx1"/>
                </a:solidFill>
                <a:cs typeface="Tahoma" pitchFamily="34" charset="0"/>
              </a:rPr>
              <a:t>Nhìn</a:t>
            </a:r>
            <a:r>
              <a:rPr lang="en-US" sz="2300" b="1" dirty="0">
                <a:solidFill>
                  <a:schemeClr val="tx1"/>
                </a:solidFill>
                <a:cs typeface="Tahoma" pitchFamily="34" charset="0"/>
              </a:rPr>
              <a:t> </a:t>
            </a:r>
            <a:r>
              <a:rPr lang="en-US" sz="2300" b="1" dirty="0" err="1">
                <a:solidFill>
                  <a:schemeClr val="tx1"/>
                </a:solidFill>
                <a:cs typeface="Tahoma" pitchFamily="34" charset="0"/>
              </a:rPr>
              <a:t>hình</a:t>
            </a:r>
            <a:r>
              <a:rPr lang="en-US" sz="2300" b="1" dirty="0" err="1">
                <a:solidFill>
                  <a:schemeClr val="tx1"/>
                </a:solidFill>
                <a:cs typeface="Tahoma" pitchFamily="34" charset="0"/>
                <a:sym typeface="Wingdings" panose="05000000000000000000" pitchFamily="2" charset="2"/>
              </a:rPr>
              <a:t>đoán</a:t>
            </a:r>
            <a:r>
              <a:rPr lang="en-US" sz="2300" b="1" dirty="0">
                <a:solidFill>
                  <a:schemeClr val="tx1"/>
                </a:solidFill>
                <a:cs typeface="Tahoma" pitchFamily="34" charset="0"/>
                <a:sym typeface="Wingdings" panose="05000000000000000000" pitchFamily="2" charset="2"/>
              </a:rPr>
              <a:t> </a:t>
            </a:r>
            <a:r>
              <a:rPr lang="en-US" sz="2300" b="1" dirty="0" err="1">
                <a:solidFill>
                  <a:schemeClr val="tx1"/>
                </a:solidFill>
                <a:cs typeface="Tahoma" pitchFamily="34" charset="0"/>
                <a:sym typeface="Wingdings" panose="05000000000000000000" pitchFamily="2" charset="2"/>
              </a:rPr>
              <a:t>nội</a:t>
            </a:r>
            <a:r>
              <a:rPr lang="en-US" sz="2300" b="1" dirty="0">
                <a:solidFill>
                  <a:schemeClr val="tx1"/>
                </a:solidFill>
                <a:cs typeface="Tahoma" pitchFamily="34" charset="0"/>
                <a:sym typeface="Wingdings" panose="05000000000000000000" pitchFamily="2" charset="2"/>
              </a:rPr>
              <a:t> dung </a:t>
            </a:r>
            <a:r>
              <a:rPr lang="en-US" sz="2300" b="1" dirty="0" err="1">
                <a:solidFill>
                  <a:schemeClr val="tx1"/>
                </a:solidFill>
                <a:cs typeface="Tahoma" pitchFamily="34" charset="0"/>
                <a:sym typeface="Wingdings" panose="05000000000000000000" pitchFamily="2" charset="2"/>
              </a:rPr>
              <a:t>và</a:t>
            </a:r>
            <a:r>
              <a:rPr lang="en-US" sz="2300" b="1" dirty="0">
                <a:solidFill>
                  <a:schemeClr val="tx1"/>
                </a:solidFill>
                <a:cs typeface="Tahoma" pitchFamily="34" charset="0"/>
                <a:sym typeface="Wingdings" panose="05000000000000000000" pitchFamily="2" charset="2"/>
              </a:rPr>
              <a:t> </a:t>
            </a:r>
            <a:r>
              <a:rPr lang="en-US" sz="2300" b="1" dirty="0" err="1">
                <a:solidFill>
                  <a:schemeClr val="tx1"/>
                </a:solidFill>
                <a:cs typeface="Tahoma" pitchFamily="34" charset="0"/>
                <a:sym typeface="Wingdings" panose="05000000000000000000" pitchFamily="2" charset="2"/>
              </a:rPr>
              <a:t>quốc</a:t>
            </a:r>
            <a:r>
              <a:rPr lang="en-US" sz="2300" b="1" dirty="0">
                <a:solidFill>
                  <a:schemeClr val="tx1"/>
                </a:solidFill>
                <a:cs typeface="Tahoma" pitchFamily="34" charset="0"/>
                <a:sym typeface="Wingdings" panose="05000000000000000000" pitchFamily="2" charset="2"/>
              </a:rPr>
              <a:t> </a:t>
            </a:r>
            <a:r>
              <a:rPr lang="en-US" sz="2300" b="1" dirty="0" err="1">
                <a:solidFill>
                  <a:schemeClr val="tx1"/>
                </a:solidFill>
                <a:cs typeface="Tahoma" pitchFamily="34" charset="0"/>
                <a:sym typeface="Wingdings" panose="05000000000000000000" pitchFamily="2" charset="2"/>
              </a:rPr>
              <a:t>gia</a:t>
            </a:r>
            <a:r>
              <a:rPr lang="en-US" sz="2300" b="1" dirty="0">
                <a:solidFill>
                  <a:schemeClr val="tx1"/>
                </a:solidFill>
                <a:cs typeface="Tahoma" pitchFamily="34" charset="0"/>
                <a:sym typeface="Wingdings" panose="05000000000000000000" pitchFamily="2" charset="2"/>
              </a:rPr>
              <a:t> </a:t>
            </a:r>
            <a:r>
              <a:rPr lang="en-US" sz="2300" b="1" dirty="0" err="1">
                <a:solidFill>
                  <a:schemeClr val="tx1"/>
                </a:solidFill>
                <a:cs typeface="Tahoma" pitchFamily="34" charset="0"/>
                <a:sym typeface="Wingdings" panose="05000000000000000000" pitchFamily="2" charset="2"/>
              </a:rPr>
              <a:t>ghi</a:t>
            </a:r>
            <a:r>
              <a:rPr lang="en-US" sz="2300" b="1" dirty="0">
                <a:solidFill>
                  <a:schemeClr val="tx1"/>
                </a:solidFill>
                <a:cs typeface="Tahoma" pitchFamily="34" charset="0"/>
                <a:sym typeface="Wingdings" panose="05000000000000000000" pitchFamily="2" charset="2"/>
              </a:rPr>
              <a:t> </a:t>
            </a:r>
            <a:r>
              <a:rPr lang="en-US" sz="2300" b="1" dirty="0" err="1">
                <a:solidFill>
                  <a:schemeClr val="tx1"/>
                </a:solidFill>
                <a:cs typeface="Tahoma" pitchFamily="34" charset="0"/>
                <a:sym typeface="Wingdings" panose="05000000000000000000" pitchFamily="2" charset="2"/>
              </a:rPr>
              <a:t>vào</a:t>
            </a:r>
            <a:r>
              <a:rPr lang="en-US" sz="2300" b="1" dirty="0">
                <a:solidFill>
                  <a:schemeClr val="tx1"/>
                </a:solidFill>
                <a:cs typeface="Tahoma" pitchFamily="34" charset="0"/>
                <a:sym typeface="Wingdings" panose="05000000000000000000" pitchFamily="2" charset="2"/>
              </a:rPr>
              <a:t> </a:t>
            </a:r>
            <a:r>
              <a:rPr lang="en-US" sz="2300" b="1" dirty="0" err="1">
                <a:solidFill>
                  <a:schemeClr val="tx1"/>
                </a:solidFill>
                <a:cs typeface="Tahoma" pitchFamily="34" charset="0"/>
                <a:sym typeface="Wingdings" panose="05000000000000000000" pitchFamily="2" charset="2"/>
              </a:rPr>
              <a:t>bảng</a:t>
            </a:r>
            <a:r>
              <a:rPr lang="en-US" sz="2300" b="1" dirty="0">
                <a:solidFill>
                  <a:schemeClr val="tx1"/>
                </a:solidFill>
                <a:cs typeface="Tahoma" pitchFamily="34" charset="0"/>
                <a:sym typeface="Wingdings" panose="05000000000000000000" pitchFamily="2" charset="2"/>
              </a:rPr>
              <a:t> </a:t>
            </a:r>
            <a:r>
              <a:rPr lang="en-US" sz="2300" b="1" dirty="0" err="1">
                <a:solidFill>
                  <a:schemeClr val="tx1"/>
                </a:solidFill>
                <a:cs typeface="Tahoma" pitchFamily="34" charset="0"/>
                <a:sym typeface="Wingdings" panose="05000000000000000000" pitchFamily="2" charset="2"/>
              </a:rPr>
              <a:t>nhóm</a:t>
            </a:r>
            <a:endParaRPr lang="en-US" sz="2300" b="1" dirty="0">
              <a:solidFill>
                <a:schemeClr val="tx1"/>
              </a:solidFill>
              <a:cs typeface="Tahoma" pitchFamily="34" charset="0"/>
            </a:endParaRPr>
          </a:p>
        </p:txBody>
      </p:sp>
      <p:sp>
        <p:nvSpPr>
          <p:cNvPr id="7" name="Rectangle: Rounded Corners 7">
            <a:extLst>
              <a:ext uri="{FF2B5EF4-FFF2-40B4-BE49-F238E27FC236}">
                <a16:creationId xmlns:a16="http://schemas.microsoft.com/office/drawing/2014/main" id="{D5397E9F-57CE-4CBC-BF7D-C7F3ACC44961}"/>
              </a:ext>
            </a:extLst>
          </p:cNvPr>
          <p:cNvSpPr/>
          <p:nvPr/>
        </p:nvSpPr>
        <p:spPr>
          <a:xfrm>
            <a:off x="3646170" y="2561078"/>
            <a:ext cx="2239474" cy="1266090"/>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pPr>
            <a:r>
              <a:rPr lang="en-US" sz="2300" b="1" dirty="0" err="1">
                <a:solidFill>
                  <a:srgbClr val="002060"/>
                </a:solidFill>
                <a:cs typeface="Tahoma" pitchFamily="34" charset="0"/>
              </a:rPr>
              <a:t>Thời</a:t>
            </a:r>
            <a:r>
              <a:rPr lang="en-US" sz="2300" b="1" dirty="0">
                <a:solidFill>
                  <a:srgbClr val="002060"/>
                </a:solidFill>
                <a:cs typeface="Tahoma" pitchFamily="34" charset="0"/>
              </a:rPr>
              <a:t> </a:t>
            </a:r>
            <a:r>
              <a:rPr lang="en-US" sz="2300" b="1" dirty="0" err="1">
                <a:solidFill>
                  <a:srgbClr val="002060"/>
                </a:solidFill>
                <a:cs typeface="Tahoma" pitchFamily="34" charset="0"/>
              </a:rPr>
              <a:t>gian</a:t>
            </a:r>
            <a:r>
              <a:rPr lang="en-US" sz="2300" b="1" dirty="0">
                <a:solidFill>
                  <a:srgbClr val="002060"/>
                </a:solidFill>
                <a:cs typeface="Tahoma" pitchFamily="34" charset="0"/>
              </a:rPr>
              <a:t> : 10 </a:t>
            </a:r>
            <a:r>
              <a:rPr lang="en-US" sz="2300" b="1" dirty="0" err="1">
                <a:solidFill>
                  <a:srgbClr val="002060"/>
                </a:solidFill>
                <a:cs typeface="Tahoma" pitchFamily="34" charset="0"/>
              </a:rPr>
              <a:t>giây</a:t>
            </a:r>
            <a:r>
              <a:rPr lang="en-US" sz="2300" b="1" dirty="0">
                <a:solidFill>
                  <a:srgbClr val="002060"/>
                </a:solidFill>
                <a:cs typeface="Tahoma" pitchFamily="34" charset="0"/>
              </a:rPr>
              <a:t>/</a:t>
            </a:r>
            <a:r>
              <a:rPr lang="en-US" sz="2300" b="1" dirty="0" err="1">
                <a:solidFill>
                  <a:srgbClr val="002060"/>
                </a:solidFill>
                <a:cs typeface="Tahoma" pitchFamily="34" charset="0"/>
              </a:rPr>
              <a:t>hình</a:t>
            </a:r>
            <a:endParaRPr lang="en-US" sz="2300" b="1" dirty="0">
              <a:solidFill>
                <a:srgbClr val="002060"/>
              </a:solidFill>
              <a:cs typeface="Tahoma" pitchFamily="34" charset="0"/>
            </a:endParaRPr>
          </a:p>
        </p:txBody>
      </p:sp>
      <p:sp>
        <p:nvSpPr>
          <p:cNvPr id="8" name="Rectangle: Rounded Corners 7">
            <a:extLst>
              <a:ext uri="{FF2B5EF4-FFF2-40B4-BE49-F238E27FC236}">
                <a16:creationId xmlns:a16="http://schemas.microsoft.com/office/drawing/2014/main" id="{C22CBC91-7E69-41A0-A1C7-59D20020A212}"/>
              </a:ext>
            </a:extLst>
          </p:cNvPr>
          <p:cNvSpPr/>
          <p:nvPr/>
        </p:nvSpPr>
        <p:spPr>
          <a:xfrm>
            <a:off x="6297930" y="2492497"/>
            <a:ext cx="2480310" cy="1266090"/>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pPr>
            <a:r>
              <a:rPr lang="en-US" sz="2300" b="1" dirty="0" err="1">
                <a:solidFill>
                  <a:schemeClr val="tx1"/>
                </a:solidFill>
                <a:cs typeface="Tahoma" pitchFamily="34" charset="0"/>
              </a:rPr>
              <a:t>Nhóm</a:t>
            </a:r>
            <a:r>
              <a:rPr lang="en-US" sz="2300" b="1" dirty="0">
                <a:solidFill>
                  <a:schemeClr val="tx1"/>
                </a:solidFill>
                <a:cs typeface="Tahoma" pitchFamily="34" charset="0"/>
              </a:rPr>
              <a:t> </a:t>
            </a:r>
            <a:r>
              <a:rPr lang="en-US" sz="2300" b="1" dirty="0" err="1">
                <a:solidFill>
                  <a:schemeClr val="tx1"/>
                </a:solidFill>
                <a:cs typeface="Tahoma" pitchFamily="34" charset="0"/>
              </a:rPr>
              <a:t>đúng</a:t>
            </a:r>
            <a:r>
              <a:rPr lang="en-US" sz="2300" b="1" dirty="0">
                <a:solidFill>
                  <a:schemeClr val="tx1"/>
                </a:solidFill>
                <a:cs typeface="Tahoma" pitchFamily="34" charset="0"/>
              </a:rPr>
              <a:t> </a:t>
            </a:r>
            <a:r>
              <a:rPr lang="en-US" sz="2300" b="1" dirty="0" err="1">
                <a:solidFill>
                  <a:schemeClr val="tx1"/>
                </a:solidFill>
                <a:cs typeface="Tahoma" pitchFamily="34" charset="0"/>
              </a:rPr>
              <a:t>nhiều</a:t>
            </a:r>
            <a:r>
              <a:rPr lang="en-US" sz="2300" b="1" dirty="0">
                <a:solidFill>
                  <a:schemeClr val="tx1"/>
                </a:solidFill>
                <a:cs typeface="Tahoma" pitchFamily="34" charset="0"/>
              </a:rPr>
              <a:t> </a:t>
            </a:r>
            <a:r>
              <a:rPr lang="en-US" sz="2300" b="1" dirty="0" err="1">
                <a:solidFill>
                  <a:schemeClr val="tx1"/>
                </a:solidFill>
                <a:cs typeface="Tahoma" pitchFamily="34" charset="0"/>
              </a:rPr>
              <a:t>nhất</a:t>
            </a:r>
            <a:r>
              <a:rPr lang="en-US" sz="2300" b="1" dirty="0">
                <a:solidFill>
                  <a:schemeClr val="tx1"/>
                </a:solidFill>
                <a:cs typeface="Tahoma" pitchFamily="34" charset="0"/>
              </a:rPr>
              <a:t> </a:t>
            </a:r>
            <a:r>
              <a:rPr lang="en-US" sz="2300" b="1" dirty="0">
                <a:solidFill>
                  <a:schemeClr val="tx1"/>
                </a:solidFill>
                <a:cs typeface="Tahoma" pitchFamily="34" charset="0"/>
                <a:sym typeface="Wingdings" panose="05000000000000000000" pitchFamily="2" charset="2"/>
              </a:rPr>
              <a:t> </a:t>
            </a:r>
            <a:r>
              <a:rPr lang="en-US" sz="2300" b="1" dirty="0" err="1">
                <a:solidFill>
                  <a:schemeClr val="tx1"/>
                </a:solidFill>
                <a:cs typeface="Tahoma" pitchFamily="34" charset="0"/>
                <a:sym typeface="Wingdings" panose="05000000000000000000" pitchFamily="2" charset="2"/>
              </a:rPr>
              <a:t>chiến</a:t>
            </a:r>
            <a:r>
              <a:rPr lang="en-US" sz="2300" b="1" dirty="0">
                <a:solidFill>
                  <a:schemeClr val="tx1"/>
                </a:solidFill>
                <a:cs typeface="Tahoma" pitchFamily="34" charset="0"/>
                <a:sym typeface="Wingdings" panose="05000000000000000000" pitchFamily="2" charset="2"/>
              </a:rPr>
              <a:t> </a:t>
            </a:r>
            <a:r>
              <a:rPr lang="en-US" sz="2300" b="1" dirty="0" err="1">
                <a:solidFill>
                  <a:schemeClr val="tx1"/>
                </a:solidFill>
                <a:cs typeface="Tahoma" pitchFamily="34" charset="0"/>
                <a:sym typeface="Wingdings" panose="05000000000000000000" pitchFamily="2" charset="2"/>
              </a:rPr>
              <a:t>thắng</a:t>
            </a:r>
            <a:endParaRPr lang="en-US" sz="2300" b="1" dirty="0">
              <a:solidFill>
                <a:schemeClr val="tx1"/>
              </a:solidFill>
              <a:cs typeface="Tahoma" pitchFamily="34" charset="0"/>
            </a:endParaRPr>
          </a:p>
        </p:txBody>
      </p:sp>
      <p:pic>
        <p:nvPicPr>
          <p:cNvPr id="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7859" y="3758588"/>
            <a:ext cx="1195196" cy="11951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4584180" y="3937220"/>
            <a:ext cx="1074286" cy="10514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5" cstate="print">
            <a:extLst>
              <a:ext uri="{BEBA8EAE-BF5A-486C-A8C5-ECC9F3942E4B}">
                <a14:imgProps xmlns:a14="http://schemas.microsoft.com/office/drawing/2010/main">
                  <a14:imgLayer>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7214223" y="3811490"/>
            <a:ext cx="1003484" cy="108376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7458958" y="0"/>
            <a:ext cx="1518787" cy="1107197"/>
            <a:chOff x="6857346" y="857587"/>
            <a:chExt cx="4331139" cy="2454312"/>
          </a:xfrm>
        </p:grpSpPr>
        <p:pic>
          <p:nvPicPr>
            <p:cNvPr id="13" name="Picture 12"/>
            <p:cNvPicPr>
              <a:picLocks noChangeAspect="1"/>
            </p:cNvPicPr>
            <p:nvPr/>
          </p:nvPicPr>
          <p:blipFill>
            <a:blip r:embed="rId6" cstate="print"/>
            <a:stretch>
              <a:fillRect/>
            </a:stretch>
          </p:blipFill>
          <p:spPr>
            <a:xfrm>
              <a:off x="6857346" y="857587"/>
              <a:ext cx="4331139" cy="2454312"/>
            </a:xfrm>
            <a:prstGeom prst="rect">
              <a:avLst/>
            </a:prstGeom>
          </p:spPr>
        </p:pic>
        <p:pic>
          <p:nvPicPr>
            <p:cNvPr id="14"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pic>
        <p:nvPicPr>
          <p:cNvPr id="1026" name="Picture 2" descr="C:\Users\PTS\Desktop\GADT ĐL7 (KNTTCS, kì 1)\cb0d356582d34e8d17c2 (1).jpg"/>
          <p:cNvPicPr>
            <a:picLocks noChangeAspect="1" noChangeArrowheads="1"/>
          </p:cNvPicPr>
          <p:nvPr/>
        </p:nvPicPr>
        <p:blipFill>
          <a:blip r:embed="rId3"/>
          <a:srcRect/>
          <a:stretch>
            <a:fillRect/>
          </a:stretch>
        </p:blipFill>
        <p:spPr bwMode="auto">
          <a:xfrm>
            <a:off x="5296113" y="631371"/>
            <a:ext cx="3705837" cy="4409260"/>
          </a:xfrm>
          <a:prstGeom prst="rect">
            <a:avLst/>
          </a:prstGeom>
          <a:noFill/>
          <a:ln w="19050">
            <a:solidFill>
              <a:schemeClr val="tx1"/>
            </a:solidFill>
          </a:ln>
        </p:spPr>
      </p:pic>
      <p:sp>
        <p:nvSpPr>
          <p:cNvPr id="6" name="Rectangle 5"/>
          <p:cNvSpPr/>
          <p:nvPr/>
        </p:nvSpPr>
        <p:spPr>
          <a:xfrm>
            <a:off x="5426629" y="4659982"/>
            <a:ext cx="3426259" cy="361637"/>
          </a:xfrm>
          <a:prstGeom prst="rect">
            <a:avLst/>
          </a:prstGeom>
          <a:solidFill>
            <a:schemeClr val="bg1"/>
          </a:solidFill>
        </p:spPr>
        <p:txBody>
          <a:bodyPr wrap="none" lIns="68580" tIns="34290" rIns="68580" bIns="34290">
            <a:spAutoFit/>
          </a:bodyPr>
          <a:lstStyle/>
          <a:p>
            <a:r>
              <a:rPr lang="en-US" sz="1900" b="1">
                <a:solidFill>
                  <a:srgbClr val="0000FF"/>
                </a:solidFill>
              </a:rPr>
              <a:t>Hình 1. Bản đồ tự nhiên châu Âu</a:t>
            </a:r>
            <a:endParaRPr lang="en-US" sz="1900">
              <a:solidFill>
                <a:srgbClr val="0000FF"/>
              </a:solidFill>
            </a:endParaRP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141514" y="1344372"/>
            <a:ext cx="5030340" cy="152944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700" b="1" i="1">
                <a:solidFill>
                  <a:srgbClr val="0000FF"/>
                </a:solidFill>
                <a:cs typeface="Arial" pitchFamily="34" charset="0"/>
              </a:rPr>
              <a:t>    * </a:t>
            </a:r>
            <a:r>
              <a:rPr lang="vi-VN" sz="2700" b="1" i="1">
                <a:solidFill>
                  <a:srgbClr val="0000FF"/>
                </a:solidFill>
                <a:cs typeface="Arial" pitchFamily="34" charset="0"/>
              </a:rPr>
              <a:t>Xác định trên </a:t>
            </a:r>
            <a:r>
              <a:rPr lang="en-US" sz="2700" b="1" i="1">
                <a:solidFill>
                  <a:srgbClr val="0000FF"/>
                </a:solidFill>
                <a:cs typeface="Arial" pitchFamily="34" charset="0"/>
              </a:rPr>
              <a:t>H.1. SGK</a:t>
            </a:r>
            <a:r>
              <a:rPr lang="vi-VN" sz="2700" b="1" i="1">
                <a:solidFill>
                  <a:srgbClr val="0000FF"/>
                </a:solidFill>
                <a:cs typeface="Arial" pitchFamily="34" charset="0"/>
              </a:rPr>
              <a:t>:</a:t>
            </a:r>
            <a:endParaRPr lang="en-US" sz="2700" b="1" i="1">
              <a:solidFill>
                <a:srgbClr val="0000FF"/>
              </a:solidFill>
              <a:cs typeface="Arial" pitchFamily="34" charset="0"/>
            </a:endParaRPr>
          </a:p>
          <a:p>
            <a:pPr algn="just">
              <a:lnSpc>
                <a:spcPct val="130000"/>
              </a:lnSpc>
            </a:pPr>
            <a:r>
              <a:rPr lang="vi-VN" sz="2700" b="1" i="1">
                <a:solidFill>
                  <a:srgbClr val="0000FF"/>
                </a:solidFill>
                <a:cs typeface="Arial" pitchFamily="34" charset="0"/>
              </a:rPr>
              <a:t>+Các biển: Địa Trung Hải, Ban Tích, Biển Đen.</a:t>
            </a:r>
            <a:endParaRPr lang="en-US" sz="2700" b="1" i="1">
              <a:solidFill>
                <a:srgbClr val="0000FF"/>
              </a:solidFill>
              <a:cs typeface="Arial" pitchFamily="34" charset="0"/>
            </a:endParaRP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2770" y="1066789"/>
            <a:ext cx="642954" cy="698258"/>
          </a:xfrm>
          <a:prstGeom prst="rect">
            <a:avLst/>
          </a:prstGeom>
        </p:spPr>
      </p:pic>
      <p:sp>
        <p:nvSpPr>
          <p:cNvPr id="12" name="Rectangle 11"/>
          <p:cNvSpPr/>
          <p:nvPr/>
        </p:nvSpPr>
        <p:spPr>
          <a:xfrm>
            <a:off x="206829" y="1712194"/>
            <a:ext cx="4942114" cy="1126270"/>
          </a:xfrm>
          <a:prstGeom prst="rect">
            <a:avLst/>
          </a:prstGeom>
        </p:spPr>
        <p:txBody>
          <a:bodyPr wrap="square">
            <a:spAutoFit/>
          </a:bodyPr>
          <a:lstStyle/>
          <a:p>
            <a:pPr algn="just">
              <a:lnSpc>
                <a:spcPct val="130000"/>
              </a:lnSpc>
            </a:pPr>
            <a:r>
              <a:rPr lang="vi-VN" sz="2700" b="1" i="1">
                <a:solidFill>
                  <a:srgbClr val="0000FF"/>
                </a:solidFill>
                <a:cs typeface="Arial" pitchFamily="34" charset="0"/>
              </a:rPr>
              <a:t>+ Bán đảo: Xcan-đi-na-vi, I-bê-rich, I-ta-li-a.</a:t>
            </a:r>
            <a:endParaRPr lang="en-US" sz="2700" b="1" i="1">
              <a:solidFill>
                <a:srgbClr val="0000FF"/>
              </a:solidFill>
              <a:cs typeface="Arial" pitchFamily="34" charset="0"/>
            </a:endParaRPr>
          </a:p>
        </p:txBody>
      </p:sp>
      <p:sp>
        <p:nvSpPr>
          <p:cNvPr id="14" name="Rectangle 13"/>
          <p:cNvSpPr/>
          <p:nvPr/>
        </p:nvSpPr>
        <p:spPr>
          <a:xfrm>
            <a:off x="132446" y="604453"/>
            <a:ext cx="4942700"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1. Vị trí địa lí, hình dạng, kích thước</a:t>
            </a:r>
            <a:endParaRPr lang="en-US" sz="2200" u="sng"/>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 calcmode="lin" valueType="num">
                                      <p:cBhvr>
                                        <p:cTn id="24" dur="1000" fill="hold"/>
                                        <p:tgtEl>
                                          <p:spTgt spid="17">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1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xit" presetSubtype="0" fill="hold" nodeType="clickEffect">
                                  <p:stCondLst>
                                    <p:cond delay="0"/>
                                  </p:stCondLst>
                                  <p:childTnLst>
                                    <p:anim calcmode="lin" valueType="num">
                                      <p:cBhvr>
                                        <p:cTn id="30" dur="1000"/>
                                        <p:tgtEl>
                                          <p:spTgt spid="17">
                                            <p:txEl>
                                              <p:pRg st="1" end="1"/>
                                            </p:txEl>
                                          </p:spTgt>
                                        </p:tgtEl>
                                        <p:attrNameLst>
                                          <p:attrName>ppt_x</p:attrName>
                                        </p:attrNameLst>
                                      </p:cBhvr>
                                      <p:tavLst>
                                        <p:tav tm="0">
                                          <p:val>
                                            <p:strVal val="ppt_x"/>
                                          </p:val>
                                        </p:tav>
                                        <p:tav tm="100000">
                                          <p:val>
                                            <p:strVal val="ppt_x-.2"/>
                                          </p:val>
                                        </p:tav>
                                      </p:tavLst>
                                    </p:anim>
                                    <p:anim calcmode="lin" valueType="num">
                                      <p:cBhvr>
                                        <p:cTn id="31" dur="1000"/>
                                        <p:tgtEl>
                                          <p:spTgt spid="17">
                                            <p:txEl>
                                              <p:pRg st="1" end="1"/>
                                            </p:txEl>
                                          </p:spTgt>
                                        </p:tgtEl>
                                        <p:attrNameLst>
                                          <p:attrName>ppt_y</p:attrName>
                                        </p:attrNameLst>
                                      </p:cBhvr>
                                      <p:tavLst>
                                        <p:tav tm="0">
                                          <p:val>
                                            <p:strVal val="ppt_y"/>
                                          </p:val>
                                        </p:tav>
                                        <p:tav tm="100000">
                                          <p:val>
                                            <p:strVal val="ppt_y"/>
                                          </p:val>
                                        </p:tav>
                                      </p:tavLst>
                                    </p:anim>
                                    <p:animEffect transition="out" filter="fade">
                                      <p:cBhvr>
                                        <p:cTn id="32" dur="1000"/>
                                        <p:tgtEl>
                                          <p:spTgt spid="17">
                                            <p:txEl>
                                              <p:pRg st="1" end="1"/>
                                            </p:txEl>
                                          </p:spTgt>
                                        </p:tgtEl>
                                      </p:cBhvr>
                                    </p:animEffect>
                                    <p:set>
                                      <p:cBhvr>
                                        <p:cTn id="33" dur="1" fill="hold">
                                          <p:stCondLst>
                                            <p:cond delay="999"/>
                                          </p:stCondLst>
                                        </p:cTn>
                                        <p:tgtEl>
                                          <p:spTgt spid="17">
                                            <p:txEl>
                                              <p:pRg st="1" end="1"/>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ppt_x</p:attrName>
                                        </p:attrNameLst>
                                      </p:cBhvr>
                                      <p:tavLst>
                                        <p:tav tm="0">
                                          <p:val>
                                            <p:strVal val="#ppt_x-.2"/>
                                          </p:val>
                                        </p:tav>
                                        <p:tav tm="100000">
                                          <p:val>
                                            <p:strVal val="#ppt_x"/>
                                          </p:val>
                                        </p:tav>
                                      </p:tavLst>
                                    </p:anim>
                                    <p:anim calcmode="lin" valueType="num">
                                      <p:cBhvr>
                                        <p:cTn id="39"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allAtOnce"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04453"/>
            <a:ext cx="4942700"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1. Vị trí địa lí, hình dạng, kích thước</a:t>
            </a:r>
            <a:endParaRPr lang="en-US" sz="2200" u="sng"/>
          </a:p>
        </p:txBody>
      </p:sp>
      <p:pic>
        <p:nvPicPr>
          <p:cNvPr id="1026" name="Picture 2" descr="C:\Users\PTS\Desktop\GADT ĐL7 (KNTTCS, kì 1)\cb0d356582d34e8d17c2 (1).jpg"/>
          <p:cNvPicPr>
            <a:picLocks noChangeAspect="1" noChangeArrowheads="1"/>
          </p:cNvPicPr>
          <p:nvPr/>
        </p:nvPicPr>
        <p:blipFill>
          <a:blip r:embed="rId3"/>
          <a:srcRect/>
          <a:stretch>
            <a:fillRect/>
          </a:stretch>
        </p:blipFill>
        <p:spPr bwMode="auto">
          <a:xfrm>
            <a:off x="5296113" y="631371"/>
            <a:ext cx="3705837" cy="4409260"/>
          </a:xfrm>
          <a:prstGeom prst="rect">
            <a:avLst/>
          </a:prstGeom>
          <a:noFill/>
          <a:ln w="19050">
            <a:solidFill>
              <a:schemeClr val="tx1"/>
            </a:solidFill>
          </a:ln>
        </p:spPr>
      </p:pic>
      <p:sp>
        <p:nvSpPr>
          <p:cNvPr id="6" name="Rectangle 5"/>
          <p:cNvSpPr/>
          <p:nvPr/>
        </p:nvSpPr>
        <p:spPr>
          <a:xfrm>
            <a:off x="5426629" y="4659982"/>
            <a:ext cx="3426259" cy="361637"/>
          </a:xfrm>
          <a:prstGeom prst="rect">
            <a:avLst/>
          </a:prstGeom>
          <a:solidFill>
            <a:schemeClr val="bg1"/>
          </a:solidFill>
        </p:spPr>
        <p:txBody>
          <a:bodyPr wrap="none" lIns="68580" tIns="34290" rIns="68580" bIns="34290">
            <a:spAutoFit/>
          </a:bodyPr>
          <a:lstStyle/>
          <a:p>
            <a:r>
              <a:rPr lang="en-US" sz="1900" b="1">
                <a:solidFill>
                  <a:srgbClr val="0000FF"/>
                </a:solidFill>
              </a:rPr>
              <a:t>Hình 1. Bản đồ tự nhiên châu Âu</a:t>
            </a:r>
            <a:endParaRPr lang="en-US" sz="1900">
              <a:solidFill>
                <a:srgbClr val="0000FF"/>
              </a:solidFill>
            </a:endParaRP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97" name="Rectangle 1"/>
          <p:cNvSpPr>
            <a:spLocks noChangeArrowheads="1"/>
          </p:cNvSpPr>
          <p:nvPr/>
        </p:nvSpPr>
        <p:spPr bwMode="auto">
          <a:xfrm>
            <a:off x="217713" y="1099456"/>
            <a:ext cx="4876801" cy="17639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pt-BR" sz="2500" b="1" i="0" u="none" strike="noStrike" cap="none" normalizeH="0" baseline="0">
                <a:ln>
                  <a:noFill/>
                </a:ln>
                <a:solidFill>
                  <a:srgbClr val="002060"/>
                </a:solidFill>
                <a:effectLst/>
                <a:ea typeface="Calibri" pitchFamily="34" charset="0"/>
                <a:cs typeface="Arial" pitchFamily="34" charset="0"/>
              </a:rPr>
              <a:t>- Đường bờ biển bị cắt xẻ mạnh, tạo thành nhiều bán đảo, vũng, vịnh ăn sâu vào đất liền.</a:t>
            </a:r>
            <a:r>
              <a:rPr kumimoji="0" lang="en-US" sz="2500" b="1" i="0" u="none" strike="noStrike" cap="none" normalizeH="0" baseline="0">
                <a:ln>
                  <a:noFill/>
                </a:ln>
                <a:solidFill>
                  <a:srgbClr val="002060"/>
                </a:solidFill>
                <a:effectLst/>
                <a:cs typeface="Arial" pitchFamily="34" charset="0"/>
              </a:rPr>
              <a:t> </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097">
                                            <p:txEl>
                                              <p:pRg st="0" end="0"/>
                                            </p:txEl>
                                          </p:spTgt>
                                        </p:tgtEl>
                                        <p:attrNameLst>
                                          <p:attrName>style.visibility</p:attrName>
                                        </p:attrNameLst>
                                      </p:cBhvr>
                                      <p:to>
                                        <p:strVal val="visible"/>
                                      </p:to>
                                    </p:set>
                                    <p:anim calcmode="lin" valueType="num">
                                      <p:cBhvr>
                                        <p:cTn id="7" dur="1000" fill="hold"/>
                                        <p:tgtEl>
                                          <p:spTgt spid="409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09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04453"/>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pic>
        <p:nvPicPr>
          <p:cNvPr id="1026" name="Picture 2" descr="C:\Users\PTS\Desktop\GADT ĐL7 (KNTTCS, kì 1)\cb0d356582d34e8d17c2 (1).jpg"/>
          <p:cNvPicPr>
            <a:picLocks noChangeAspect="1" noChangeArrowheads="1"/>
          </p:cNvPicPr>
          <p:nvPr/>
        </p:nvPicPr>
        <p:blipFill>
          <a:blip r:embed="rId3"/>
          <a:srcRect/>
          <a:stretch>
            <a:fillRect/>
          </a:stretch>
        </p:blipFill>
        <p:spPr bwMode="auto">
          <a:xfrm>
            <a:off x="5296113" y="631371"/>
            <a:ext cx="3705837" cy="4409260"/>
          </a:xfrm>
          <a:prstGeom prst="rect">
            <a:avLst/>
          </a:prstGeom>
          <a:noFill/>
          <a:ln w="19050">
            <a:solidFill>
              <a:schemeClr val="tx1"/>
            </a:solidFill>
          </a:ln>
        </p:spPr>
      </p:pic>
      <p:sp>
        <p:nvSpPr>
          <p:cNvPr id="6" name="Rectangle 5"/>
          <p:cNvSpPr/>
          <p:nvPr/>
        </p:nvSpPr>
        <p:spPr>
          <a:xfrm>
            <a:off x="5426629" y="4659982"/>
            <a:ext cx="3426259" cy="361637"/>
          </a:xfrm>
          <a:prstGeom prst="rect">
            <a:avLst/>
          </a:prstGeom>
          <a:solidFill>
            <a:schemeClr val="bg1"/>
          </a:solidFill>
        </p:spPr>
        <p:txBody>
          <a:bodyPr wrap="none" lIns="68580" tIns="34290" rIns="68580" bIns="34290">
            <a:spAutoFit/>
          </a:bodyPr>
          <a:lstStyle/>
          <a:p>
            <a:r>
              <a:rPr lang="en-US" sz="1900" b="1">
                <a:solidFill>
                  <a:srgbClr val="0000FF"/>
                </a:solidFill>
              </a:rPr>
              <a:t>Hình 1. Bản đồ tự nhiên châu Âu</a:t>
            </a:r>
            <a:endParaRPr lang="en-US" sz="1900">
              <a:solidFill>
                <a:srgbClr val="0000FF"/>
              </a:solidFill>
            </a:endParaRP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141514" y="1736268"/>
            <a:ext cx="5030340" cy="159476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a:solidFill>
                  <a:srgbClr val="0000FF"/>
                </a:solidFill>
                <a:cs typeface="Arial" pitchFamily="34" charset="0"/>
              </a:rPr>
              <a:t>    Cho biết châu Âu có mấy dạng địa hình chính? Đó là những dạng nào?</a:t>
            </a: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2770" y="1458685"/>
            <a:ext cx="642954" cy="698258"/>
          </a:xfrm>
          <a:prstGeom prst="rect">
            <a:avLst/>
          </a:prstGeom>
        </p:spPr>
      </p:pic>
      <p:sp>
        <p:nvSpPr>
          <p:cNvPr id="10" name="TextBox 9"/>
          <p:cNvSpPr txBox="1"/>
          <p:nvPr/>
        </p:nvSpPr>
        <p:spPr>
          <a:xfrm>
            <a:off x="136571" y="1034143"/>
            <a:ext cx="1568378"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a. Địa hình</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04453"/>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pic>
        <p:nvPicPr>
          <p:cNvPr id="1026" name="Picture 2" descr="C:\Users\PTS\Desktop\GADT ĐL7 (KNTTCS, kì 1)\cb0d356582d34e8d17c2 (1).jpg"/>
          <p:cNvPicPr>
            <a:picLocks noChangeAspect="1" noChangeArrowheads="1"/>
          </p:cNvPicPr>
          <p:nvPr/>
        </p:nvPicPr>
        <p:blipFill>
          <a:blip r:embed="rId3"/>
          <a:srcRect/>
          <a:stretch>
            <a:fillRect/>
          </a:stretch>
        </p:blipFill>
        <p:spPr bwMode="auto">
          <a:xfrm>
            <a:off x="5296113" y="631371"/>
            <a:ext cx="3705837" cy="4409260"/>
          </a:xfrm>
          <a:prstGeom prst="rect">
            <a:avLst/>
          </a:prstGeom>
          <a:noFill/>
          <a:ln w="19050">
            <a:solidFill>
              <a:schemeClr val="tx1"/>
            </a:solidFill>
          </a:ln>
        </p:spPr>
      </p:pic>
      <p:sp>
        <p:nvSpPr>
          <p:cNvPr id="6" name="Rectangle 5"/>
          <p:cNvSpPr/>
          <p:nvPr/>
        </p:nvSpPr>
        <p:spPr>
          <a:xfrm>
            <a:off x="5426629" y="4659982"/>
            <a:ext cx="3426259" cy="361637"/>
          </a:xfrm>
          <a:prstGeom prst="rect">
            <a:avLst/>
          </a:prstGeom>
          <a:solidFill>
            <a:schemeClr val="bg1"/>
          </a:solidFill>
        </p:spPr>
        <p:txBody>
          <a:bodyPr wrap="none" lIns="68580" tIns="34290" rIns="68580" bIns="34290">
            <a:spAutoFit/>
          </a:bodyPr>
          <a:lstStyle/>
          <a:p>
            <a:r>
              <a:rPr lang="en-US" sz="1900" b="1">
                <a:solidFill>
                  <a:srgbClr val="0000FF"/>
                </a:solidFill>
              </a:rPr>
              <a:t>Hình 1. Bản đồ tự nhiên châu Âu</a:t>
            </a:r>
            <a:endParaRPr lang="en-US" sz="1900">
              <a:solidFill>
                <a:srgbClr val="0000FF"/>
              </a:solidFill>
            </a:endParaRP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141514" y="1736268"/>
            <a:ext cx="5030340" cy="159476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a:solidFill>
                  <a:srgbClr val="0000FF"/>
                </a:solidFill>
                <a:cs typeface="Arial" pitchFamily="34" charset="0"/>
              </a:rPr>
              <a:t> Xác định vị trí phân bố của địa hình đồng bằng, núi già, núi trẻ. </a:t>
            </a: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2770" y="1458685"/>
            <a:ext cx="642954" cy="698258"/>
          </a:xfrm>
          <a:prstGeom prst="rect">
            <a:avLst/>
          </a:prstGeom>
        </p:spPr>
      </p:pic>
      <p:sp>
        <p:nvSpPr>
          <p:cNvPr id="10" name="TextBox 9"/>
          <p:cNvSpPr txBox="1"/>
          <p:nvPr/>
        </p:nvSpPr>
        <p:spPr>
          <a:xfrm>
            <a:off x="136571" y="998518"/>
            <a:ext cx="1568378"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a. Địa hình</a:t>
            </a:r>
          </a:p>
        </p:txBody>
      </p:sp>
      <p:sp>
        <p:nvSpPr>
          <p:cNvPr id="11" name="Line 4"/>
          <p:cNvSpPr>
            <a:spLocks noChangeShapeType="1"/>
          </p:cNvSpPr>
          <p:nvPr/>
        </p:nvSpPr>
        <p:spPr bwMode="auto">
          <a:xfrm flipV="1">
            <a:off x="6596743" y="1793173"/>
            <a:ext cx="611579" cy="695696"/>
          </a:xfrm>
          <a:prstGeom prst="line">
            <a:avLst/>
          </a:prstGeom>
          <a:noFill/>
          <a:ln w="38100">
            <a:solidFill>
              <a:srgbClr val="3333FF"/>
            </a:solidFill>
            <a:round/>
            <a:headEnd/>
            <a:tailEnd/>
          </a:ln>
          <a:effectLst/>
        </p:spPr>
        <p:txBody>
          <a:bodyPr/>
          <a:lstStyle/>
          <a:p>
            <a:endParaRPr lang="en-US"/>
          </a:p>
        </p:txBody>
      </p:sp>
      <p:sp>
        <p:nvSpPr>
          <p:cNvPr id="12" name="Line 4"/>
          <p:cNvSpPr>
            <a:spLocks noChangeShapeType="1"/>
          </p:cNvSpPr>
          <p:nvPr/>
        </p:nvSpPr>
        <p:spPr bwMode="auto">
          <a:xfrm flipH="1" flipV="1">
            <a:off x="8098970" y="1745673"/>
            <a:ext cx="546271" cy="700644"/>
          </a:xfrm>
          <a:prstGeom prst="line">
            <a:avLst/>
          </a:prstGeom>
          <a:noFill/>
          <a:ln w="38100">
            <a:solidFill>
              <a:srgbClr val="3333FF"/>
            </a:solidFill>
            <a:round/>
            <a:headEnd/>
            <a:tailEnd/>
          </a:ln>
          <a:effectLst/>
        </p:spPr>
        <p:txBody>
          <a:bodyPr/>
          <a:lstStyle/>
          <a:p>
            <a:endParaRPr lang="en-US"/>
          </a:p>
        </p:txBody>
      </p:sp>
      <p:sp>
        <p:nvSpPr>
          <p:cNvPr id="16" name="Freeform 15"/>
          <p:cNvSpPr/>
          <p:nvPr/>
        </p:nvSpPr>
        <p:spPr>
          <a:xfrm>
            <a:off x="6293922" y="3455716"/>
            <a:ext cx="558140" cy="190005"/>
          </a:xfrm>
          <a:custGeom>
            <a:avLst/>
            <a:gdLst>
              <a:gd name="connsiteX0" fmla="*/ 0 w 558140"/>
              <a:gd name="connsiteY0" fmla="*/ 190005 h 190005"/>
              <a:gd name="connsiteX1" fmla="*/ 35626 w 558140"/>
              <a:gd name="connsiteY1" fmla="*/ 178130 h 190005"/>
              <a:gd name="connsiteX2" fmla="*/ 83127 w 558140"/>
              <a:gd name="connsiteY2" fmla="*/ 106878 h 190005"/>
              <a:gd name="connsiteX3" fmla="*/ 106878 w 558140"/>
              <a:gd name="connsiteY3" fmla="*/ 71252 h 190005"/>
              <a:gd name="connsiteX4" fmla="*/ 178130 w 558140"/>
              <a:gd name="connsiteY4" fmla="*/ 23751 h 190005"/>
              <a:gd name="connsiteX5" fmla="*/ 320634 w 558140"/>
              <a:gd name="connsiteY5" fmla="*/ 0 h 190005"/>
              <a:gd name="connsiteX6" fmla="*/ 510639 w 558140"/>
              <a:gd name="connsiteY6" fmla="*/ 11876 h 190005"/>
              <a:gd name="connsiteX7" fmla="*/ 546265 w 558140"/>
              <a:gd name="connsiteY7" fmla="*/ 23751 h 190005"/>
              <a:gd name="connsiteX8" fmla="*/ 558140 w 558140"/>
              <a:gd name="connsiteY8" fmla="*/ 47502 h 19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40" h="190005">
                <a:moveTo>
                  <a:pt x="0" y="190005"/>
                </a:moveTo>
                <a:cubicBezTo>
                  <a:pt x="11875" y="186047"/>
                  <a:pt x="26775" y="186981"/>
                  <a:pt x="35626" y="178130"/>
                </a:cubicBezTo>
                <a:cubicBezTo>
                  <a:pt x="55810" y="157946"/>
                  <a:pt x="67293" y="130629"/>
                  <a:pt x="83127" y="106878"/>
                </a:cubicBezTo>
                <a:cubicBezTo>
                  <a:pt x="91044" y="95003"/>
                  <a:pt x="95003" y="79169"/>
                  <a:pt x="106878" y="71252"/>
                </a:cubicBezTo>
                <a:cubicBezTo>
                  <a:pt x="130629" y="55418"/>
                  <a:pt x="150140" y="29349"/>
                  <a:pt x="178130" y="23751"/>
                </a:cubicBezTo>
                <a:cubicBezTo>
                  <a:pt x="264954" y="6387"/>
                  <a:pt x="217526" y="14731"/>
                  <a:pt x="320634" y="0"/>
                </a:cubicBezTo>
                <a:cubicBezTo>
                  <a:pt x="383969" y="3959"/>
                  <a:pt x="447529" y="5233"/>
                  <a:pt x="510639" y="11876"/>
                </a:cubicBezTo>
                <a:cubicBezTo>
                  <a:pt x="523088" y="13186"/>
                  <a:pt x="536251" y="16240"/>
                  <a:pt x="546265" y="23751"/>
                </a:cubicBezTo>
                <a:cubicBezTo>
                  <a:pt x="553346" y="29062"/>
                  <a:pt x="554182" y="39585"/>
                  <a:pt x="558140" y="47502"/>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a:off x="7018320" y="3194462"/>
            <a:ext cx="427512" cy="463138"/>
          </a:xfrm>
          <a:prstGeom prst="arc">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6476011" y="2462840"/>
            <a:ext cx="1185698" cy="612869"/>
          </a:xfrm>
          <a:custGeom>
            <a:avLst/>
            <a:gdLst>
              <a:gd name="connsiteX0" fmla="*/ 1147947 w 1185698"/>
              <a:gd name="connsiteY0" fmla="*/ 173482 h 612869"/>
              <a:gd name="connsiteX1" fmla="*/ 1100446 w 1185698"/>
              <a:gd name="connsiteY1" fmla="*/ 42854 h 612869"/>
              <a:gd name="connsiteX2" fmla="*/ 1064820 w 1185698"/>
              <a:gd name="connsiteY2" fmla="*/ 19103 h 612869"/>
              <a:gd name="connsiteX3" fmla="*/ 1029194 w 1185698"/>
              <a:gd name="connsiteY3" fmla="*/ 7228 h 612869"/>
              <a:gd name="connsiteX4" fmla="*/ 791688 w 1185698"/>
              <a:gd name="connsiteY4" fmla="*/ 30978 h 612869"/>
              <a:gd name="connsiteX5" fmla="*/ 756062 w 1185698"/>
              <a:gd name="connsiteY5" fmla="*/ 54729 h 612869"/>
              <a:gd name="connsiteX6" fmla="*/ 696685 w 1185698"/>
              <a:gd name="connsiteY6" fmla="*/ 114105 h 612869"/>
              <a:gd name="connsiteX7" fmla="*/ 661059 w 1185698"/>
              <a:gd name="connsiteY7" fmla="*/ 149731 h 612869"/>
              <a:gd name="connsiteX8" fmla="*/ 637308 w 1185698"/>
              <a:gd name="connsiteY8" fmla="*/ 185357 h 612869"/>
              <a:gd name="connsiteX9" fmla="*/ 601683 w 1185698"/>
              <a:gd name="connsiteY9" fmla="*/ 197233 h 612869"/>
              <a:gd name="connsiteX10" fmla="*/ 554181 w 1185698"/>
              <a:gd name="connsiteY10" fmla="*/ 232859 h 612869"/>
              <a:gd name="connsiteX11" fmla="*/ 471054 w 1185698"/>
              <a:gd name="connsiteY11" fmla="*/ 256609 h 612869"/>
              <a:gd name="connsiteX12" fmla="*/ 399802 w 1185698"/>
              <a:gd name="connsiteY12" fmla="*/ 280360 h 612869"/>
              <a:gd name="connsiteX13" fmla="*/ 364176 w 1185698"/>
              <a:gd name="connsiteY13" fmla="*/ 292235 h 612869"/>
              <a:gd name="connsiteX14" fmla="*/ 162295 w 1185698"/>
              <a:gd name="connsiteY14" fmla="*/ 280360 h 612869"/>
              <a:gd name="connsiteX15" fmla="*/ 55418 w 1185698"/>
              <a:gd name="connsiteY15" fmla="*/ 292235 h 612869"/>
              <a:gd name="connsiteX16" fmla="*/ 43542 w 1185698"/>
              <a:gd name="connsiteY16" fmla="*/ 363487 h 612869"/>
              <a:gd name="connsiteX17" fmla="*/ 7916 w 1185698"/>
              <a:gd name="connsiteY17" fmla="*/ 434739 h 612869"/>
              <a:gd name="connsiteX18" fmla="*/ 19792 w 1185698"/>
              <a:gd name="connsiteY18" fmla="*/ 517866 h 612869"/>
              <a:gd name="connsiteX19" fmla="*/ 102919 w 1185698"/>
              <a:gd name="connsiteY19" fmla="*/ 529742 h 612869"/>
              <a:gd name="connsiteX20" fmla="*/ 138545 w 1185698"/>
              <a:gd name="connsiteY20" fmla="*/ 541617 h 612869"/>
              <a:gd name="connsiteX21" fmla="*/ 174171 w 1185698"/>
              <a:gd name="connsiteY21" fmla="*/ 565368 h 612869"/>
              <a:gd name="connsiteX22" fmla="*/ 340425 w 1185698"/>
              <a:gd name="connsiteY22" fmla="*/ 589118 h 612869"/>
              <a:gd name="connsiteX23" fmla="*/ 518555 w 1185698"/>
              <a:gd name="connsiteY23" fmla="*/ 600994 h 612869"/>
              <a:gd name="connsiteX24" fmla="*/ 554181 w 1185698"/>
              <a:gd name="connsiteY24" fmla="*/ 612869 h 612869"/>
              <a:gd name="connsiteX25" fmla="*/ 661059 w 1185698"/>
              <a:gd name="connsiteY25" fmla="*/ 589118 h 612869"/>
              <a:gd name="connsiteX26" fmla="*/ 696685 w 1185698"/>
              <a:gd name="connsiteY26" fmla="*/ 553492 h 612869"/>
              <a:gd name="connsiteX27" fmla="*/ 732311 w 1185698"/>
              <a:gd name="connsiteY27" fmla="*/ 541617 h 612869"/>
              <a:gd name="connsiteX28" fmla="*/ 851064 w 1185698"/>
              <a:gd name="connsiteY28" fmla="*/ 529742 h 612869"/>
              <a:gd name="connsiteX29" fmla="*/ 910441 w 1185698"/>
              <a:gd name="connsiteY29" fmla="*/ 517866 h 612869"/>
              <a:gd name="connsiteX30" fmla="*/ 981693 w 1185698"/>
              <a:gd name="connsiteY30" fmla="*/ 494116 h 612869"/>
              <a:gd name="connsiteX31" fmla="*/ 1052945 w 1185698"/>
              <a:gd name="connsiteY31" fmla="*/ 458490 h 612869"/>
              <a:gd name="connsiteX32" fmla="*/ 1124197 w 1185698"/>
              <a:gd name="connsiteY32" fmla="*/ 399113 h 612869"/>
              <a:gd name="connsiteX33" fmla="*/ 1147947 w 1185698"/>
              <a:gd name="connsiteY33" fmla="*/ 363487 h 612869"/>
              <a:gd name="connsiteX34" fmla="*/ 1159823 w 1185698"/>
              <a:gd name="connsiteY34" fmla="*/ 280360 h 612869"/>
              <a:gd name="connsiteX35" fmla="*/ 1183573 w 1185698"/>
              <a:gd name="connsiteY35" fmla="*/ 173482 h 612869"/>
              <a:gd name="connsiteX36" fmla="*/ 1183573 w 1185698"/>
              <a:gd name="connsiteY36" fmla="*/ 90355 h 61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85698" h="612869">
                <a:moveTo>
                  <a:pt x="1147947" y="173482"/>
                </a:moveTo>
                <a:cubicBezTo>
                  <a:pt x="1136689" y="128449"/>
                  <a:pt x="1135329" y="77736"/>
                  <a:pt x="1100446" y="42854"/>
                </a:cubicBezTo>
                <a:cubicBezTo>
                  <a:pt x="1090354" y="32762"/>
                  <a:pt x="1077586" y="25486"/>
                  <a:pt x="1064820" y="19103"/>
                </a:cubicBezTo>
                <a:cubicBezTo>
                  <a:pt x="1053624" y="13505"/>
                  <a:pt x="1041069" y="11186"/>
                  <a:pt x="1029194" y="7228"/>
                </a:cubicBezTo>
                <a:cubicBezTo>
                  <a:pt x="1017407" y="7921"/>
                  <a:pt x="853645" y="0"/>
                  <a:pt x="791688" y="30978"/>
                </a:cubicBezTo>
                <a:cubicBezTo>
                  <a:pt x="778922" y="37361"/>
                  <a:pt x="767937" y="46812"/>
                  <a:pt x="756062" y="54729"/>
                </a:cubicBezTo>
                <a:cubicBezTo>
                  <a:pt x="712518" y="120045"/>
                  <a:pt x="756063" y="64624"/>
                  <a:pt x="696685" y="114105"/>
                </a:cubicBezTo>
                <a:cubicBezTo>
                  <a:pt x="683783" y="124856"/>
                  <a:pt x="671810" y="136829"/>
                  <a:pt x="661059" y="149731"/>
                </a:cubicBezTo>
                <a:cubicBezTo>
                  <a:pt x="651922" y="160695"/>
                  <a:pt x="648453" y="176441"/>
                  <a:pt x="637308" y="185357"/>
                </a:cubicBezTo>
                <a:cubicBezTo>
                  <a:pt x="627534" y="193177"/>
                  <a:pt x="613558" y="193274"/>
                  <a:pt x="601683" y="197233"/>
                </a:cubicBezTo>
                <a:cubicBezTo>
                  <a:pt x="585849" y="209108"/>
                  <a:pt x="571366" y="223039"/>
                  <a:pt x="554181" y="232859"/>
                </a:cubicBezTo>
                <a:cubicBezTo>
                  <a:pt x="539478" y="241261"/>
                  <a:pt x="483231" y="252956"/>
                  <a:pt x="471054" y="256609"/>
                </a:cubicBezTo>
                <a:cubicBezTo>
                  <a:pt x="447074" y="263803"/>
                  <a:pt x="423553" y="272443"/>
                  <a:pt x="399802" y="280360"/>
                </a:cubicBezTo>
                <a:lnTo>
                  <a:pt x="364176" y="292235"/>
                </a:lnTo>
                <a:cubicBezTo>
                  <a:pt x="296882" y="288277"/>
                  <a:pt x="229705" y="280360"/>
                  <a:pt x="162295" y="280360"/>
                </a:cubicBezTo>
                <a:cubicBezTo>
                  <a:pt x="126450" y="280360"/>
                  <a:pt x="84783" y="271679"/>
                  <a:pt x="55418" y="292235"/>
                </a:cubicBezTo>
                <a:cubicBezTo>
                  <a:pt x="35692" y="306043"/>
                  <a:pt x="48765" y="339982"/>
                  <a:pt x="43542" y="363487"/>
                </a:cubicBezTo>
                <a:cubicBezTo>
                  <a:pt x="35347" y="400363"/>
                  <a:pt x="29269" y="402711"/>
                  <a:pt x="7916" y="434739"/>
                </a:cubicBezTo>
                <a:cubicBezTo>
                  <a:pt x="11875" y="462448"/>
                  <a:pt x="0" y="498074"/>
                  <a:pt x="19792" y="517866"/>
                </a:cubicBezTo>
                <a:cubicBezTo>
                  <a:pt x="39584" y="537658"/>
                  <a:pt x="75472" y="524253"/>
                  <a:pt x="102919" y="529742"/>
                </a:cubicBezTo>
                <a:cubicBezTo>
                  <a:pt x="115194" y="532197"/>
                  <a:pt x="126670" y="537659"/>
                  <a:pt x="138545" y="541617"/>
                </a:cubicBezTo>
                <a:cubicBezTo>
                  <a:pt x="150420" y="549534"/>
                  <a:pt x="161405" y="558985"/>
                  <a:pt x="174171" y="565368"/>
                </a:cubicBezTo>
                <a:cubicBezTo>
                  <a:pt x="219545" y="588055"/>
                  <a:pt x="308160" y="586636"/>
                  <a:pt x="340425" y="589118"/>
                </a:cubicBezTo>
                <a:cubicBezTo>
                  <a:pt x="399758" y="593682"/>
                  <a:pt x="459178" y="597035"/>
                  <a:pt x="518555" y="600994"/>
                </a:cubicBezTo>
                <a:cubicBezTo>
                  <a:pt x="530430" y="604952"/>
                  <a:pt x="541663" y="612869"/>
                  <a:pt x="554181" y="612869"/>
                </a:cubicBezTo>
                <a:cubicBezTo>
                  <a:pt x="595984" y="612869"/>
                  <a:pt x="624319" y="601365"/>
                  <a:pt x="661059" y="589118"/>
                </a:cubicBezTo>
                <a:cubicBezTo>
                  <a:pt x="672934" y="577243"/>
                  <a:pt x="682711" y="562808"/>
                  <a:pt x="696685" y="553492"/>
                </a:cubicBezTo>
                <a:cubicBezTo>
                  <a:pt x="707100" y="546548"/>
                  <a:pt x="719939" y="543520"/>
                  <a:pt x="732311" y="541617"/>
                </a:cubicBezTo>
                <a:cubicBezTo>
                  <a:pt x="771630" y="535568"/>
                  <a:pt x="811480" y="533700"/>
                  <a:pt x="851064" y="529742"/>
                </a:cubicBezTo>
                <a:cubicBezTo>
                  <a:pt x="870856" y="525783"/>
                  <a:pt x="890968" y="523177"/>
                  <a:pt x="910441" y="517866"/>
                </a:cubicBezTo>
                <a:cubicBezTo>
                  <a:pt x="934594" y="511279"/>
                  <a:pt x="981693" y="494116"/>
                  <a:pt x="981693" y="494116"/>
                </a:cubicBezTo>
                <a:cubicBezTo>
                  <a:pt x="1083793" y="426049"/>
                  <a:pt x="954613" y="507656"/>
                  <a:pt x="1052945" y="458490"/>
                </a:cubicBezTo>
                <a:cubicBezTo>
                  <a:pt x="1079633" y="445146"/>
                  <a:pt x="1105438" y="421624"/>
                  <a:pt x="1124197" y="399113"/>
                </a:cubicBezTo>
                <a:cubicBezTo>
                  <a:pt x="1133334" y="388149"/>
                  <a:pt x="1140030" y="375362"/>
                  <a:pt x="1147947" y="363487"/>
                </a:cubicBezTo>
                <a:cubicBezTo>
                  <a:pt x="1151906" y="335778"/>
                  <a:pt x="1154334" y="307807"/>
                  <a:pt x="1159823" y="280360"/>
                </a:cubicBezTo>
                <a:cubicBezTo>
                  <a:pt x="1177846" y="190247"/>
                  <a:pt x="1172460" y="317950"/>
                  <a:pt x="1183573" y="173482"/>
                </a:cubicBezTo>
                <a:cubicBezTo>
                  <a:pt x="1185698" y="145855"/>
                  <a:pt x="1183573" y="118064"/>
                  <a:pt x="1183573" y="90355"/>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7718961" y="1579418"/>
            <a:ext cx="777946" cy="1650670"/>
          </a:xfrm>
          <a:custGeom>
            <a:avLst/>
            <a:gdLst>
              <a:gd name="connsiteX0" fmla="*/ 451262 w 777946"/>
              <a:gd name="connsiteY0" fmla="*/ 130629 h 1650670"/>
              <a:gd name="connsiteX1" fmla="*/ 439387 w 777946"/>
              <a:gd name="connsiteY1" fmla="*/ 11876 h 1650670"/>
              <a:gd name="connsiteX2" fmla="*/ 403761 w 777946"/>
              <a:gd name="connsiteY2" fmla="*/ 0 h 1650670"/>
              <a:gd name="connsiteX3" fmla="*/ 308758 w 777946"/>
              <a:gd name="connsiteY3" fmla="*/ 11876 h 1650670"/>
              <a:gd name="connsiteX4" fmla="*/ 201881 w 777946"/>
              <a:gd name="connsiteY4" fmla="*/ 35626 h 1650670"/>
              <a:gd name="connsiteX5" fmla="*/ 142504 w 777946"/>
              <a:gd name="connsiteY5" fmla="*/ 83127 h 1650670"/>
              <a:gd name="connsiteX6" fmla="*/ 95003 w 777946"/>
              <a:gd name="connsiteY6" fmla="*/ 106878 h 1650670"/>
              <a:gd name="connsiteX7" fmla="*/ 71252 w 777946"/>
              <a:gd name="connsiteY7" fmla="*/ 154379 h 1650670"/>
              <a:gd name="connsiteX8" fmla="*/ 23751 w 777946"/>
              <a:gd name="connsiteY8" fmla="*/ 225631 h 1650670"/>
              <a:gd name="connsiteX9" fmla="*/ 0 w 777946"/>
              <a:gd name="connsiteY9" fmla="*/ 296883 h 1650670"/>
              <a:gd name="connsiteX10" fmla="*/ 11875 w 777946"/>
              <a:gd name="connsiteY10" fmla="*/ 855024 h 1650670"/>
              <a:gd name="connsiteX11" fmla="*/ 35626 w 777946"/>
              <a:gd name="connsiteY11" fmla="*/ 1045029 h 1650670"/>
              <a:gd name="connsiteX12" fmla="*/ 47501 w 777946"/>
              <a:gd name="connsiteY12" fmla="*/ 1080655 h 1650670"/>
              <a:gd name="connsiteX13" fmla="*/ 83127 w 777946"/>
              <a:gd name="connsiteY13" fmla="*/ 1163782 h 1650670"/>
              <a:gd name="connsiteX14" fmla="*/ 95003 w 777946"/>
              <a:gd name="connsiteY14" fmla="*/ 1223159 h 1650670"/>
              <a:gd name="connsiteX15" fmla="*/ 106878 w 777946"/>
              <a:gd name="connsiteY15" fmla="*/ 1258785 h 1650670"/>
              <a:gd name="connsiteX16" fmla="*/ 130629 w 777946"/>
              <a:gd name="connsiteY16" fmla="*/ 1353787 h 1650670"/>
              <a:gd name="connsiteX17" fmla="*/ 261257 w 777946"/>
              <a:gd name="connsiteY17" fmla="*/ 1508166 h 1650670"/>
              <a:gd name="connsiteX18" fmla="*/ 296883 w 777946"/>
              <a:gd name="connsiteY18" fmla="*/ 1531917 h 1650670"/>
              <a:gd name="connsiteX19" fmla="*/ 380010 w 777946"/>
              <a:gd name="connsiteY19" fmla="*/ 1603169 h 1650670"/>
              <a:gd name="connsiteX20" fmla="*/ 415636 w 777946"/>
              <a:gd name="connsiteY20" fmla="*/ 1626920 h 1650670"/>
              <a:gd name="connsiteX21" fmla="*/ 486888 w 777946"/>
              <a:gd name="connsiteY21" fmla="*/ 1638795 h 1650670"/>
              <a:gd name="connsiteX22" fmla="*/ 522514 w 777946"/>
              <a:gd name="connsiteY22" fmla="*/ 1650670 h 1650670"/>
              <a:gd name="connsiteX23" fmla="*/ 617517 w 777946"/>
              <a:gd name="connsiteY23" fmla="*/ 1626920 h 1650670"/>
              <a:gd name="connsiteX24" fmla="*/ 653143 w 777946"/>
              <a:gd name="connsiteY24" fmla="*/ 1425039 h 1650670"/>
              <a:gd name="connsiteX25" fmla="*/ 665018 w 777946"/>
              <a:gd name="connsiteY25" fmla="*/ 1389413 h 1650670"/>
              <a:gd name="connsiteX26" fmla="*/ 712520 w 777946"/>
              <a:gd name="connsiteY26" fmla="*/ 1318161 h 1650670"/>
              <a:gd name="connsiteX27" fmla="*/ 736270 w 777946"/>
              <a:gd name="connsiteY27" fmla="*/ 1235034 h 1650670"/>
              <a:gd name="connsiteX28" fmla="*/ 748145 w 777946"/>
              <a:gd name="connsiteY28" fmla="*/ 605642 h 1650670"/>
              <a:gd name="connsiteX29" fmla="*/ 736270 w 777946"/>
              <a:gd name="connsiteY29" fmla="*/ 570016 h 1650670"/>
              <a:gd name="connsiteX30" fmla="*/ 629392 w 777946"/>
              <a:gd name="connsiteY30" fmla="*/ 475013 h 1650670"/>
              <a:gd name="connsiteX31" fmla="*/ 593766 w 777946"/>
              <a:gd name="connsiteY31" fmla="*/ 427512 h 1650670"/>
              <a:gd name="connsiteX32" fmla="*/ 558140 w 777946"/>
              <a:gd name="connsiteY32" fmla="*/ 391886 h 1650670"/>
              <a:gd name="connsiteX33" fmla="*/ 534390 w 777946"/>
              <a:gd name="connsiteY33" fmla="*/ 356260 h 1650670"/>
              <a:gd name="connsiteX34" fmla="*/ 475013 w 777946"/>
              <a:gd name="connsiteY34" fmla="*/ 285008 h 1650670"/>
              <a:gd name="connsiteX35" fmla="*/ 451262 w 777946"/>
              <a:gd name="connsiteY35" fmla="*/ 130629 h 165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6" h="1650670">
                <a:moveTo>
                  <a:pt x="451262" y="130629"/>
                </a:moveTo>
                <a:cubicBezTo>
                  <a:pt x="445324" y="85107"/>
                  <a:pt x="452982" y="49263"/>
                  <a:pt x="439387" y="11876"/>
                </a:cubicBezTo>
                <a:cubicBezTo>
                  <a:pt x="435109" y="112"/>
                  <a:pt x="416279" y="0"/>
                  <a:pt x="403761" y="0"/>
                </a:cubicBezTo>
                <a:cubicBezTo>
                  <a:pt x="371847" y="0"/>
                  <a:pt x="340301" y="7023"/>
                  <a:pt x="308758" y="11876"/>
                </a:cubicBezTo>
                <a:cubicBezTo>
                  <a:pt x="269559" y="17907"/>
                  <a:pt x="239707" y="26170"/>
                  <a:pt x="201881" y="35626"/>
                </a:cubicBezTo>
                <a:cubicBezTo>
                  <a:pt x="182089" y="51460"/>
                  <a:pt x="163594" y="69067"/>
                  <a:pt x="142504" y="83127"/>
                </a:cubicBezTo>
                <a:cubicBezTo>
                  <a:pt x="127775" y="92947"/>
                  <a:pt x="107521" y="94360"/>
                  <a:pt x="95003" y="106878"/>
                </a:cubicBezTo>
                <a:cubicBezTo>
                  <a:pt x="82485" y="119396"/>
                  <a:pt x="80360" y="139199"/>
                  <a:pt x="71252" y="154379"/>
                </a:cubicBezTo>
                <a:cubicBezTo>
                  <a:pt x="56566" y="178856"/>
                  <a:pt x="32778" y="198551"/>
                  <a:pt x="23751" y="225631"/>
                </a:cubicBezTo>
                <a:lnTo>
                  <a:pt x="0" y="296883"/>
                </a:lnTo>
                <a:cubicBezTo>
                  <a:pt x="3958" y="482930"/>
                  <a:pt x="5570" y="669042"/>
                  <a:pt x="11875" y="855024"/>
                </a:cubicBezTo>
                <a:cubicBezTo>
                  <a:pt x="14884" y="943788"/>
                  <a:pt x="15691" y="975254"/>
                  <a:pt x="35626" y="1045029"/>
                </a:cubicBezTo>
                <a:cubicBezTo>
                  <a:pt x="39065" y="1057065"/>
                  <a:pt x="42570" y="1069149"/>
                  <a:pt x="47501" y="1080655"/>
                </a:cubicBezTo>
                <a:cubicBezTo>
                  <a:pt x="67896" y="1128243"/>
                  <a:pt x="71986" y="1119217"/>
                  <a:pt x="83127" y="1163782"/>
                </a:cubicBezTo>
                <a:cubicBezTo>
                  <a:pt x="88022" y="1183364"/>
                  <a:pt x="90108" y="1203577"/>
                  <a:pt x="95003" y="1223159"/>
                </a:cubicBezTo>
                <a:cubicBezTo>
                  <a:pt x="98039" y="1235303"/>
                  <a:pt x="103842" y="1246641"/>
                  <a:pt x="106878" y="1258785"/>
                </a:cubicBezTo>
                <a:cubicBezTo>
                  <a:pt x="111665" y="1277934"/>
                  <a:pt x="118288" y="1331574"/>
                  <a:pt x="130629" y="1353787"/>
                </a:cubicBezTo>
                <a:cubicBezTo>
                  <a:pt x="159406" y="1405586"/>
                  <a:pt x="213490" y="1476321"/>
                  <a:pt x="261257" y="1508166"/>
                </a:cubicBezTo>
                <a:cubicBezTo>
                  <a:pt x="273132" y="1516083"/>
                  <a:pt x="285919" y="1522780"/>
                  <a:pt x="296883" y="1531917"/>
                </a:cubicBezTo>
                <a:cubicBezTo>
                  <a:pt x="400462" y="1618233"/>
                  <a:pt x="255484" y="1514221"/>
                  <a:pt x="380010" y="1603169"/>
                </a:cubicBezTo>
                <a:cubicBezTo>
                  <a:pt x="391624" y="1611465"/>
                  <a:pt x="402096" y="1622407"/>
                  <a:pt x="415636" y="1626920"/>
                </a:cubicBezTo>
                <a:cubicBezTo>
                  <a:pt x="438479" y="1634534"/>
                  <a:pt x="463383" y="1633572"/>
                  <a:pt x="486888" y="1638795"/>
                </a:cubicBezTo>
                <a:cubicBezTo>
                  <a:pt x="499108" y="1641510"/>
                  <a:pt x="510639" y="1646712"/>
                  <a:pt x="522514" y="1650670"/>
                </a:cubicBezTo>
                <a:cubicBezTo>
                  <a:pt x="554182" y="1642753"/>
                  <a:pt x="593254" y="1648756"/>
                  <a:pt x="617517" y="1626920"/>
                </a:cubicBezTo>
                <a:cubicBezTo>
                  <a:pt x="642771" y="1604192"/>
                  <a:pt x="651413" y="1436286"/>
                  <a:pt x="653143" y="1425039"/>
                </a:cubicBezTo>
                <a:cubicBezTo>
                  <a:pt x="655046" y="1412667"/>
                  <a:pt x="658939" y="1400355"/>
                  <a:pt x="665018" y="1389413"/>
                </a:cubicBezTo>
                <a:cubicBezTo>
                  <a:pt x="678881" y="1364460"/>
                  <a:pt x="712520" y="1318161"/>
                  <a:pt x="712520" y="1318161"/>
                </a:cubicBezTo>
                <a:cubicBezTo>
                  <a:pt x="720437" y="1290452"/>
                  <a:pt x="731332" y="1263426"/>
                  <a:pt x="736270" y="1235034"/>
                </a:cubicBezTo>
                <a:cubicBezTo>
                  <a:pt x="777946" y="995395"/>
                  <a:pt x="762315" y="889041"/>
                  <a:pt x="748145" y="605642"/>
                </a:cubicBezTo>
                <a:cubicBezTo>
                  <a:pt x="747520" y="593140"/>
                  <a:pt x="743955" y="579897"/>
                  <a:pt x="736270" y="570016"/>
                </a:cubicBezTo>
                <a:cubicBezTo>
                  <a:pt x="561731" y="345607"/>
                  <a:pt x="732566" y="578187"/>
                  <a:pt x="629392" y="475013"/>
                </a:cubicBezTo>
                <a:cubicBezTo>
                  <a:pt x="615397" y="461018"/>
                  <a:pt x="606647" y="442539"/>
                  <a:pt x="593766" y="427512"/>
                </a:cubicBezTo>
                <a:cubicBezTo>
                  <a:pt x="582836" y="414761"/>
                  <a:pt x="568891" y="404788"/>
                  <a:pt x="558140" y="391886"/>
                </a:cubicBezTo>
                <a:cubicBezTo>
                  <a:pt x="549003" y="380922"/>
                  <a:pt x="543527" y="367224"/>
                  <a:pt x="534390" y="356260"/>
                </a:cubicBezTo>
                <a:cubicBezTo>
                  <a:pt x="524277" y="344125"/>
                  <a:pt x="477821" y="306068"/>
                  <a:pt x="475013" y="285008"/>
                </a:cubicBezTo>
                <a:cubicBezTo>
                  <a:pt x="468735" y="237923"/>
                  <a:pt x="457200" y="176151"/>
                  <a:pt x="451262" y="13062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xit" presetSubtype="0" fill="hold" grpId="1" nodeType="clickEffect">
                                  <p:stCondLst>
                                    <p:cond delay="0"/>
                                  </p:stCondLst>
                                  <p:childTnLst>
                                    <p:anim calcmode="lin" valueType="num">
                                      <p:cBhvr>
                                        <p:cTn id="23" dur="1000"/>
                                        <p:tgtEl>
                                          <p:spTgt spid="17">
                                            <p:txEl>
                                              <p:pRg st="0" end="0"/>
                                            </p:txEl>
                                          </p:spTgt>
                                        </p:tgtEl>
                                        <p:attrNameLst>
                                          <p:attrName>ppt_x</p:attrName>
                                        </p:attrNameLst>
                                      </p:cBhvr>
                                      <p:tavLst>
                                        <p:tav tm="0">
                                          <p:val>
                                            <p:strVal val="ppt_x"/>
                                          </p:val>
                                        </p:tav>
                                        <p:tav tm="100000">
                                          <p:val>
                                            <p:strVal val="ppt_x-.2"/>
                                          </p:val>
                                        </p:tav>
                                      </p:tavLst>
                                    </p:anim>
                                    <p:anim calcmode="lin" valueType="num">
                                      <p:cBhvr>
                                        <p:cTn id="24" dur="1000"/>
                                        <p:tgtEl>
                                          <p:spTgt spid="17">
                                            <p:txEl>
                                              <p:pRg st="0" end="0"/>
                                            </p:txEl>
                                          </p:spTgt>
                                        </p:tgtEl>
                                        <p:attrNameLst>
                                          <p:attrName>ppt_y</p:attrName>
                                        </p:attrNameLst>
                                      </p:cBhvr>
                                      <p:tavLst>
                                        <p:tav tm="0">
                                          <p:val>
                                            <p:strVal val="ppt_y"/>
                                          </p:val>
                                        </p:tav>
                                        <p:tav tm="100000">
                                          <p:val>
                                            <p:strVal val="ppt_y"/>
                                          </p:val>
                                        </p:tav>
                                      </p:tavLst>
                                    </p:anim>
                                    <p:animEffect transition="out" filter="fade">
                                      <p:cBhvr>
                                        <p:cTn id="25" dur="1000"/>
                                        <p:tgtEl>
                                          <p:spTgt spid="17">
                                            <p:txEl>
                                              <p:pRg st="0" end="0"/>
                                            </p:txEl>
                                          </p:spTgt>
                                        </p:tgtEl>
                                      </p:cBhvr>
                                    </p:animEffect>
                                    <p:set>
                                      <p:cBhvr>
                                        <p:cTn id="26" dur="1" fill="hold">
                                          <p:stCondLst>
                                            <p:cond delay="999"/>
                                          </p:stCondLst>
                                        </p:cTn>
                                        <p:tgtEl>
                                          <p:spTgt spid="17">
                                            <p:txEl>
                                              <p:pRg st="0" end="0"/>
                                            </p:txEl>
                                          </p:spTgt>
                                        </p:tgtEl>
                                        <p:attrNameLst>
                                          <p:attrName>style.visibility</p:attrName>
                                        </p:attrNameLst>
                                      </p:cBhvr>
                                      <p:to>
                                        <p:strVal val="hidden"/>
                                      </p:to>
                                    </p:set>
                                  </p:childTnLst>
                                </p:cTn>
                              </p:par>
                              <p:par>
                                <p:cTn id="27" presetID="29" presetClass="exit" presetSubtype="0" fill="hold" grpId="1" nodeType="withEffect">
                                  <p:stCondLst>
                                    <p:cond delay="0"/>
                                  </p:stCondLst>
                                  <p:childTnLst>
                                    <p:anim calcmode="lin" valueType="num">
                                      <p:cBhvr>
                                        <p:cTn id="28" dur="1000"/>
                                        <p:tgtEl>
                                          <p:spTgt spid="17">
                                            <p:bg/>
                                          </p:spTgt>
                                        </p:tgtEl>
                                        <p:attrNameLst>
                                          <p:attrName>ppt_x</p:attrName>
                                        </p:attrNameLst>
                                      </p:cBhvr>
                                      <p:tavLst>
                                        <p:tav tm="0">
                                          <p:val>
                                            <p:strVal val="ppt_x"/>
                                          </p:val>
                                        </p:tav>
                                        <p:tav tm="100000">
                                          <p:val>
                                            <p:strVal val="ppt_x-.2"/>
                                          </p:val>
                                        </p:tav>
                                      </p:tavLst>
                                    </p:anim>
                                    <p:anim calcmode="lin" valueType="num">
                                      <p:cBhvr>
                                        <p:cTn id="29" dur="1000"/>
                                        <p:tgtEl>
                                          <p:spTgt spid="17">
                                            <p:bg/>
                                          </p:spTgt>
                                        </p:tgtEl>
                                        <p:attrNameLst>
                                          <p:attrName>ppt_y</p:attrName>
                                        </p:attrNameLst>
                                      </p:cBhvr>
                                      <p:tavLst>
                                        <p:tav tm="0">
                                          <p:val>
                                            <p:strVal val="ppt_y"/>
                                          </p:val>
                                        </p:tav>
                                        <p:tav tm="100000">
                                          <p:val>
                                            <p:strVal val="ppt_y"/>
                                          </p:val>
                                        </p:tav>
                                      </p:tavLst>
                                    </p:anim>
                                    <p:animEffect transition="out" filter="fade">
                                      <p:cBhvr>
                                        <p:cTn id="30" dur="1000"/>
                                        <p:tgtEl>
                                          <p:spTgt spid="17">
                                            <p:bg/>
                                          </p:spTgt>
                                        </p:tgtEl>
                                      </p:cBhvr>
                                    </p:animEffect>
                                    <p:set>
                                      <p:cBhvr>
                                        <p:cTn id="31" dur="1" fill="hold">
                                          <p:stCondLst>
                                            <p:cond delay="999"/>
                                          </p:stCondLst>
                                        </p:cTn>
                                        <p:tgtEl>
                                          <p:spTgt spid="17">
                                            <p:bg/>
                                          </p:spTgt>
                                        </p:tgtEl>
                                        <p:attrNameLst>
                                          <p:attrName>style.visibility</p:attrName>
                                        </p:attrNameLst>
                                      </p:cBhvr>
                                      <p:to>
                                        <p:strVal val="hidden"/>
                                      </p:to>
                                    </p:set>
                                  </p:childTnLst>
                                </p:cTn>
                              </p:par>
                              <p:par>
                                <p:cTn id="32" presetID="29" presetClass="exit" presetSubtype="0" fill="hold" nodeType="withEffect">
                                  <p:stCondLst>
                                    <p:cond delay="0"/>
                                  </p:stCondLst>
                                  <p:childTnLst>
                                    <p:anim calcmode="lin" valueType="num">
                                      <p:cBhvr>
                                        <p:cTn id="33" dur="1000"/>
                                        <p:tgtEl>
                                          <p:spTgt spid="18"/>
                                        </p:tgtEl>
                                        <p:attrNameLst>
                                          <p:attrName>ppt_x</p:attrName>
                                        </p:attrNameLst>
                                      </p:cBhvr>
                                      <p:tavLst>
                                        <p:tav tm="0">
                                          <p:val>
                                            <p:strVal val="ppt_x"/>
                                          </p:val>
                                        </p:tav>
                                        <p:tav tm="100000">
                                          <p:val>
                                            <p:strVal val="ppt_x-.2"/>
                                          </p:val>
                                        </p:tav>
                                      </p:tavLst>
                                    </p:anim>
                                    <p:anim calcmode="lin" valueType="num">
                                      <p:cBhvr>
                                        <p:cTn id="34" dur="1000"/>
                                        <p:tgtEl>
                                          <p:spTgt spid="18"/>
                                        </p:tgtEl>
                                        <p:attrNameLst>
                                          <p:attrName>ppt_y</p:attrName>
                                        </p:attrNameLst>
                                      </p:cBhvr>
                                      <p:tavLst>
                                        <p:tav tm="0">
                                          <p:val>
                                            <p:strVal val="ppt_y"/>
                                          </p:val>
                                        </p:tav>
                                        <p:tav tm="100000">
                                          <p:val>
                                            <p:strVal val="ppt_y"/>
                                          </p:val>
                                        </p:tav>
                                      </p:tavLst>
                                    </p:anim>
                                    <p:animEffect transition="out" filter="fade">
                                      <p:cBhvr>
                                        <p:cTn id="35" dur="1000"/>
                                        <p:tgtEl>
                                          <p:spTgt spid="18"/>
                                        </p:tgtEl>
                                      </p:cBhvr>
                                    </p:animEffect>
                                    <p:set>
                                      <p:cBhvr>
                                        <p:cTn id="36" dur="1" fill="hold">
                                          <p:stCondLst>
                                            <p:cond delay="9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diamond(in)">
                                      <p:cBhvr>
                                        <p:cTn id="41" dur="1000"/>
                                        <p:tgtEl>
                                          <p:spTgt spid="22"/>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diamond(in)">
                                      <p:cBhvr>
                                        <p:cTn id="44" dur="10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xit" presetSubtype="32" fill="hold" grpId="1" nodeType="clickEffect">
                                  <p:stCondLst>
                                    <p:cond delay="0"/>
                                  </p:stCondLst>
                                  <p:childTnLst>
                                    <p:animEffect transition="out" filter="diamond(out)">
                                      <p:cBhvr>
                                        <p:cTn id="48" dur="1000"/>
                                        <p:tgtEl>
                                          <p:spTgt spid="22"/>
                                        </p:tgtEl>
                                      </p:cBhvr>
                                    </p:animEffect>
                                    <p:set>
                                      <p:cBhvr>
                                        <p:cTn id="49" dur="1" fill="hold">
                                          <p:stCondLst>
                                            <p:cond delay="999"/>
                                          </p:stCondLst>
                                        </p:cTn>
                                        <p:tgtEl>
                                          <p:spTgt spid="22"/>
                                        </p:tgtEl>
                                        <p:attrNameLst>
                                          <p:attrName>style.visibility</p:attrName>
                                        </p:attrNameLst>
                                      </p:cBhvr>
                                      <p:to>
                                        <p:strVal val="hidden"/>
                                      </p:to>
                                    </p:set>
                                  </p:childTnLst>
                                </p:cTn>
                              </p:par>
                              <p:par>
                                <p:cTn id="50" presetID="8" presetClass="exit" presetSubtype="32" fill="hold" grpId="1" nodeType="withEffect">
                                  <p:stCondLst>
                                    <p:cond delay="0"/>
                                  </p:stCondLst>
                                  <p:childTnLst>
                                    <p:animEffect transition="out" filter="diamond(out)">
                                      <p:cBhvr>
                                        <p:cTn id="51" dur="1000"/>
                                        <p:tgtEl>
                                          <p:spTgt spid="21"/>
                                        </p:tgtEl>
                                      </p:cBhvr>
                                    </p:animEffect>
                                    <p:set>
                                      <p:cBhvr>
                                        <p:cTn id="52" dur="1" fill="hold">
                                          <p:stCondLst>
                                            <p:cond delay="999"/>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diamond(in)">
                                      <p:cBhvr>
                                        <p:cTn id="57" dur="1000"/>
                                        <p:tgtEl>
                                          <p:spTgt spid="11"/>
                                        </p:tgtEl>
                                      </p:cBhvr>
                                    </p:animEffect>
                                  </p:childTnLst>
                                </p:cTn>
                              </p:par>
                              <p:par>
                                <p:cTn id="58" presetID="8" presetClass="entr" presetSubtype="16"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diamond(in)">
                                      <p:cBhvr>
                                        <p:cTn id="60" dur="1000"/>
                                        <p:tgtEl>
                                          <p:spTgt spid="16"/>
                                        </p:tgtEl>
                                      </p:cBhvr>
                                    </p:animEffect>
                                  </p:childTnLst>
                                </p:cTn>
                              </p:par>
                              <p:par>
                                <p:cTn id="61" presetID="8" presetClass="entr" presetSubtype="16"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diamond(in)">
                                      <p:cBhvr>
                                        <p:cTn id="63" dur="1000"/>
                                        <p:tgtEl>
                                          <p:spTgt spid="19"/>
                                        </p:tgtEl>
                                      </p:cBhvr>
                                    </p:animEffect>
                                  </p:childTnLst>
                                </p:cTn>
                              </p:par>
                              <p:par>
                                <p:cTn id="64" presetID="8" presetClass="entr" presetSubtype="16"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diamond(in)">
                                      <p:cBhvr>
                                        <p:cTn id="6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P spid="17" grpId="1" build="allAtOnce" animBg="1"/>
      <p:bldP spid="11" grpId="0" animBg="1"/>
      <p:bldP spid="12" grpId="0" animBg="1"/>
      <p:bldP spid="16" grpId="0" animBg="1"/>
      <p:bldP spid="19" grpId="0" animBg="1"/>
      <p:bldP spid="21" grpId="0" animBg="1"/>
      <p:bldP spid="21" grpId="1" animBg="1"/>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560909"/>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141513" y="1529435"/>
            <a:ext cx="8784773" cy="101782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500" b="1" i="1">
                <a:solidFill>
                  <a:srgbClr val="0000FF"/>
                </a:solidFill>
                <a:cs typeface="Arial" pitchFamily="34" charset="0"/>
              </a:rPr>
              <a:t>    Trình bày đặc điểm địa hình đồng bằng, núi già và núi trẻ ở châu Âu.</a:t>
            </a: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42138" y="1262737"/>
            <a:ext cx="642954" cy="698258"/>
          </a:xfrm>
          <a:prstGeom prst="rect">
            <a:avLst/>
          </a:prstGeom>
        </p:spPr>
      </p:pic>
      <p:sp>
        <p:nvSpPr>
          <p:cNvPr id="10" name="TextBox 9"/>
          <p:cNvSpPr txBox="1"/>
          <p:nvPr/>
        </p:nvSpPr>
        <p:spPr>
          <a:xfrm>
            <a:off x="172196" y="990599"/>
            <a:ext cx="1568378"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a. Địa hình</a:t>
            </a:r>
          </a:p>
        </p:txBody>
      </p:sp>
      <p:graphicFrame>
        <p:nvGraphicFramePr>
          <p:cNvPr id="11" name="Table 10"/>
          <p:cNvGraphicFramePr>
            <a:graphicFrameLocks noGrp="1"/>
          </p:cNvGraphicFramePr>
          <p:nvPr/>
        </p:nvGraphicFramePr>
        <p:xfrm>
          <a:off x="927800" y="2706844"/>
          <a:ext cx="7388905" cy="2243328"/>
        </p:xfrm>
        <a:graphic>
          <a:graphicData uri="http://schemas.openxmlformats.org/drawingml/2006/table">
            <a:tbl>
              <a:tblPr/>
              <a:tblGrid>
                <a:gridCol w="1652115">
                  <a:extLst>
                    <a:ext uri="{9D8B030D-6E8A-4147-A177-3AD203B41FA5}">
                      <a16:colId xmlns:a16="http://schemas.microsoft.com/office/drawing/2014/main" val="20000"/>
                    </a:ext>
                  </a:extLst>
                </a:gridCol>
                <a:gridCol w="2100943">
                  <a:extLst>
                    <a:ext uri="{9D8B030D-6E8A-4147-A177-3AD203B41FA5}">
                      <a16:colId xmlns:a16="http://schemas.microsoft.com/office/drawing/2014/main" val="20001"/>
                    </a:ext>
                  </a:extLst>
                </a:gridCol>
                <a:gridCol w="2035628">
                  <a:extLst>
                    <a:ext uri="{9D8B030D-6E8A-4147-A177-3AD203B41FA5}">
                      <a16:colId xmlns:a16="http://schemas.microsoft.com/office/drawing/2014/main" val="20002"/>
                    </a:ext>
                  </a:extLst>
                </a:gridCol>
                <a:gridCol w="1600219">
                  <a:extLst>
                    <a:ext uri="{9D8B030D-6E8A-4147-A177-3AD203B41FA5}">
                      <a16:colId xmlns:a16="http://schemas.microsoft.com/office/drawing/2014/main" val="20003"/>
                    </a:ext>
                  </a:extLst>
                </a:gridCol>
              </a:tblGrid>
              <a:tr h="0">
                <a:tc rowSpan="2">
                  <a:txBody>
                    <a:bodyPr/>
                    <a:lstStyle/>
                    <a:p>
                      <a:pPr algn="ctr">
                        <a:lnSpc>
                          <a:spcPct val="120000"/>
                        </a:lnSpc>
                        <a:spcBef>
                          <a:spcPts val="600"/>
                        </a:spcBef>
                        <a:spcAft>
                          <a:spcPts val="0"/>
                        </a:spcAft>
                      </a:pPr>
                      <a:r>
                        <a:rPr lang="pt-BR" sz="2000" b="1">
                          <a:solidFill>
                            <a:srgbClr val="000000"/>
                          </a:solidFill>
                          <a:latin typeface="Arial" pitchFamily="34" charset="0"/>
                          <a:ea typeface="Calibri"/>
                          <a:cs typeface="Arial" pitchFamily="34" charset="0"/>
                        </a:rPr>
                        <a:t>Khu vực</a:t>
                      </a:r>
                      <a:endParaRPr lang="en-US" sz="20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rowSpan="2">
                  <a:txBody>
                    <a:bodyPr/>
                    <a:lstStyle/>
                    <a:p>
                      <a:pPr algn="ctr">
                        <a:lnSpc>
                          <a:spcPct val="120000"/>
                        </a:lnSpc>
                        <a:spcBef>
                          <a:spcPts val="600"/>
                        </a:spcBef>
                        <a:spcAft>
                          <a:spcPts val="0"/>
                        </a:spcAft>
                      </a:pPr>
                      <a:r>
                        <a:rPr lang="pt-BR" sz="2300" b="1">
                          <a:solidFill>
                            <a:srgbClr val="000000"/>
                          </a:solidFill>
                          <a:latin typeface="Arial" pitchFamily="34" charset="0"/>
                          <a:ea typeface="Calibri"/>
                          <a:cs typeface="Arial" pitchFamily="34" charset="0"/>
                        </a:rPr>
                        <a:t>Đồng bằng</a:t>
                      </a:r>
                      <a:endParaRPr lang="en-US"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gridSpan="2">
                  <a:txBody>
                    <a:bodyPr/>
                    <a:lstStyle/>
                    <a:p>
                      <a:pPr algn="ctr">
                        <a:lnSpc>
                          <a:spcPct val="120000"/>
                        </a:lnSpc>
                        <a:spcBef>
                          <a:spcPts val="600"/>
                        </a:spcBef>
                        <a:spcAft>
                          <a:spcPts val="0"/>
                        </a:spcAft>
                      </a:pPr>
                      <a:r>
                        <a:rPr lang="pt-BR" sz="2300" b="1">
                          <a:solidFill>
                            <a:srgbClr val="000000"/>
                          </a:solidFill>
                          <a:latin typeface="Arial" pitchFamily="34" charset="0"/>
                          <a:ea typeface="Calibri"/>
                          <a:cs typeface="Arial" pitchFamily="34" charset="0"/>
                        </a:rPr>
                        <a:t>Miền núi</a:t>
                      </a:r>
                      <a:endParaRPr lang="en-US"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extLst>
                  <a:ext uri="{0D108BD9-81ED-4DB2-BD59-A6C34878D82A}">
                    <a16:rowId xmlns:a16="http://schemas.microsoft.com/office/drawing/2014/main" val="10000"/>
                  </a:ext>
                </a:extLst>
              </a:tr>
              <a:tr h="0">
                <a:tc vMerge="1">
                  <a:txBody>
                    <a:bodyPr/>
                    <a:lstStyle/>
                    <a:p>
                      <a:endParaRPr lang="en-US"/>
                    </a:p>
                  </a:txBody>
                  <a:tcPr/>
                </a:tc>
                <a:tc vMerge="1">
                  <a:txBody>
                    <a:bodyPr/>
                    <a:lstStyle/>
                    <a:p>
                      <a:endParaRPr lang="en-US"/>
                    </a:p>
                  </a:txBody>
                  <a:tcPr/>
                </a:tc>
                <a:tc>
                  <a:txBody>
                    <a:bodyPr/>
                    <a:lstStyle/>
                    <a:p>
                      <a:pPr algn="ctr">
                        <a:lnSpc>
                          <a:spcPct val="120000"/>
                        </a:lnSpc>
                        <a:spcBef>
                          <a:spcPts val="600"/>
                        </a:spcBef>
                        <a:spcAft>
                          <a:spcPts val="0"/>
                        </a:spcAft>
                      </a:pPr>
                      <a:r>
                        <a:rPr lang="pt-BR" sz="2300">
                          <a:solidFill>
                            <a:srgbClr val="000000"/>
                          </a:solidFill>
                          <a:latin typeface="Arial" pitchFamily="34" charset="0"/>
                          <a:ea typeface="Calibri"/>
                          <a:cs typeface="Arial" pitchFamily="34" charset="0"/>
                        </a:rPr>
                        <a:t>Núi già</a:t>
                      </a:r>
                      <a:endParaRPr lang="en-US"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20000"/>
                        </a:lnSpc>
                        <a:spcBef>
                          <a:spcPts val="600"/>
                        </a:spcBef>
                        <a:spcAft>
                          <a:spcPts val="0"/>
                        </a:spcAft>
                      </a:pPr>
                      <a:r>
                        <a:rPr lang="pt-BR" sz="2300">
                          <a:solidFill>
                            <a:srgbClr val="000000"/>
                          </a:solidFill>
                          <a:latin typeface="Arial" pitchFamily="34" charset="0"/>
                          <a:ea typeface="Calibri"/>
                          <a:cs typeface="Arial" pitchFamily="34" charset="0"/>
                        </a:rPr>
                        <a:t>Núi trẻ</a:t>
                      </a:r>
                      <a:endParaRPr lang="en-US"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001"/>
                  </a:ext>
                </a:extLst>
              </a:tr>
              <a:tr h="0">
                <a:tc>
                  <a:txBody>
                    <a:bodyPr/>
                    <a:lstStyle/>
                    <a:p>
                      <a:pPr algn="just">
                        <a:lnSpc>
                          <a:spcPct val="200000"/>
                        </a:lnSpc>
                        <a:spcBef>
                          <a:spcPts val="600"/>
                        </a:spcBef>
                        <a:spcAft>
                          <a:spcPts val="0"/>
                        </a:spcAft>
                      </a:pPr>
                      <a:r>
                        <a:rPr lang="pt-BR" sz="2300">
                          <a:solidFill>
                            <a:srgbClr val="000000"/>
                          </a:solidFill>
                          <a:latin typeface="Arial" pitchFamily="34" charset="0"/>
                          <a:ea typeface="Calibri"/>
                          <a:cs typeface="Arial" pitchFamily="34" charset="0"/>
                        </a:rPr>
                        <a:t>Đặc điểm</a:t>
                      </a:r>
                      <a:endParaRPr lang="en-US"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pt-BR"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pt-BR"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pt-BR"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0">
                <a:tc>
                  <a:txBody>
                    <a:bodyPr/>
                    <a:lstStyle/>
                    <a:p>
                      <a:pPr algn="just">
                        <a:lnSpc>
                          <a:spcPct val="200000"/>
                        </a:lnSpc>
                        <a:spcBef>
                          <a:spcPts val="600"/>
                        </a:spcBef>
                        <a:spcAft>
                          <a:spcPts val="0"/>
                        </a:spcAft>
                      </a:pPr>
                      <a:r>
                        <a:rPr lang="pt-BR" sz="2300">
                          <a:solidFill>
                            <a:srgbClr val="000000"/>
                          </a:solidFill>
                          <a:latin typeface="Arial" pitchFamily="34" charset="0"/>
                          <a:ea typeface="Calibri"/>
                          <a:cs typeface="Arial" pitchFamily="34" charset="0"/>
                        </a:rPr>
                        <a:t>Phân bố</a:t>
                      </a:r>
                      <a:endParaRPr lang="en-US"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pt-BR"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pt-BR"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pt-BR"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amond(in)">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018805" y="62855"/>
            <a:ext cx="5787609" cy="500137"/>
          </a:xfrm>
          <a:prstGeom prst="rect">
            <a:avLst/>
          </a:prstGeom>
        </p:spPr>
        <p:txBody>
          <a:bodyPr wrap="square" lIns="68580" tIns="34290" rIns="68580" bIns="34290">
            <a:spAutoFit/>
          </a:bodyPr>
          <a:lstStyle/>
          <a:p>
            <a:pPr algn="ctr"/>
            <a:r>
              <a:rPr lang="en-US" sz="2800" b="1">
                <a:solidFill>
                  <a:srgbClr val="0000FF"/>
                </a:solidFill>
                <a:latin typeface="Arial" pitchFamily="34" charset="0"/>
                <a:cs typeface="Arial" pitchFamily="34" charset="0"/>
              </a:rPr>
              <a:t>ĐẶC ĐIỂM ĐỊA HÌNH CHÂU ÂU</a:t>
            </a:r>
          </a:p>
        </p:txBody>
      </p:sp>
      <p:graphicFrame>
        <p:nvGraphicFramePr>
          <p:cNvPr id="11" name="Table 10"/>
          <p:cNvGraphicFramePr>
            <a:graphicFrameLocks noGrp="1"/>
          </p:cNvGraphicFramePr>
          <p:nvPr/>
        </p:nvGraphicFramePr>
        <p:xfrm>
          <a:off x="285542" y="659854"/>
          <a:ext cx="8706059" cy="4306824"/>
        </p:xfrm>
        <a:graphic>
          <a:graphicData uri="http://schemas.openxmlformats.org/drawingml/2006/table">
            <a:tbl>
              <a:tblPr/>
              <a:tblGrid>
                <a:gridCol w="911887">
                  <a:extLst>
                    <a:ext uri="{9D8B030D-6E8A-4147-A177-3AD203B41FA5}">
                      <a16:colId xmlns:a16="http://schemas.microsoft.com/office/drawing/2014/main" val="20000"/>
                    </a:ext>
                  </a:extLst>
                </a:gridCol>
                <a:gridCol w="2495797">
                  <a:extLst>
                    <a:ext uri="{9D8B030D-6E8A-4147-A177-3AD203B41FA5}">
                      <a16:colId xmlns:a16="http://schemas.microsoft.com/office/drawing/2014/main" val="20001"/>
                    </a:ext>
                  </a:extLst>
                </a:gridCol>
                <a:gridCol w="2457203">
                  <a:extLst>
                    <a:ext uri="{9D8B030D-6E8A-4147-A177-3AD203B41FA5}">
                      <a16:colId xmlns:a16="http://schemas.microsoft.com/office/drawing/2014/main" val="20002"/>
                    </a:ext>
                  </a:extLst>
                </a:gridCol>
                <a:gridCol w="2841172">
                  <a:extLst>
                    <a:ext uri="{9D8B030D-6E8A-4147-A177-3AD203B41FA5}">
                      <a16:colId xmlns:a16="http://schemas.microsoft.com/office/drawing/2014/main" val="20003"/>
                    </a:ext>
                  </a:extLst>
                </a:gridCol>
              </a:tblGrid>
              <a:tr h="0">
                <a:tc rowSpan="2">
                  <a:txBody>
                    <a:bodyPr/>
                    <a:lstStyle/>
                    <a:p>
                      <a:pPr algn="ctr">
                        <a:lnSpc>
                          <a:spcPct val="120000"/>
                        </a:lnSpc>
                        <a:spcBef>
                          <a:spcPts val="0"/>
                        </a:spcBef>
                        <a:spcAft>
                          <a:spcPts val="0"/>
                        </a:spcAft>
                      </a:pPr>
                      <a:r>
                        <a:rPr lang="pt-BR" sz="2500" b="1">
                          <a:solidFill>
                            <a:srgbClr val="000000"/>
                          </a:solidFill>
                          <a:latin typeface="Arial" pitchFamily="34" charset="0"/>
                          <a:ea typeface="Calibri"/>
                          <a:cs typeface="Arial" pitchFamily="34" charset="0"/>
                        </a:rPr>
                        <a:t>Khu vực</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rowSpan="2">
                  <a:txBody>
                    <a:bodyPr/>
                    <a:lstStyle/>
                    <a:p>
                      <a:pPr algn="ctr">
                        <a:lnSpc>
                          <a:spcPct val="120000"/>
                        </a:lnSpc>
                        <a:spcBef>
                          <a:spcPts val="0"/>
                        </a:spcBef>
                        <a:spcAft>
                          <a:spcPts val="0"/>
                        </a:spcAft>
                      </a:pPr>
                      <a:r>
                        <a:rPr lang="pt-BR" sz="2500" b="1">
                          <a:solidFill>
                            <a:srgbClr val="000000"/>
                          </a:solidFill>
                          <a:latin typeface="Arial" pitchFamily="34" charset="0"/>
                          <a:ea typeface="Calibri"/>
                          <a:cs typeface="Arial" pitchFamily="34" charset="0"/>
                        </a:rPr>
                        <a:t>Đồng bằng</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gridSpan="2">
                  <a:txBody>
                    <a:bodyPr/>
                    <a:lstStyle/>
                    <a:p>
                      <a:pPr algn="ctr">
                        <a:lnSpc>
                          <a:spcPct val="120000"/>
                        </a:lnSpc>
                        <a:spcBef>
                          <a:spcPts val="0"/>
                        </a:spcBef>
                        <a:spcAft>
                          <a:spcPts val="0"/>
                        </a:spcAft>
                      </a:pPr>
                      <a:r>
                        <a:rPr lang="pt-BR" sz="2500" b="1">
                          <a:solidFill>
                            <a:srgbClr val="000000"/>
                          </a:solidFill>
                          <a:latin typeface="Arial" pitchFamily="34" charset="0"/>
                          <a:ea typeface="Calibri"/>
                          <a:cs typeface="Arial" pitchFamily="34" charset="0"/>
                        </a:rPr>
                        <a:t>Miền núi</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extLst>
                  <a:ext uri="{0D108BD9-81ED-4DB2-BD59-A6C34878D82A}">
                    <a16:rowId xmlns:a16="http://schemas.microsoft.com/office/drawing/2014/main" val="10000"/>
                  </a:ext>
                </a:extLst>
              </a:tr>
              <a:tr h="0">
                <a:tc vMerge="1">
                  <a:txBody>
                    <a:bodyPr/>
                    <a:lstStyle/>
                    <a:p>
                      <a:endParaRPr lang="en-US"/>
                    </a:p>
                  </a:txBody>
                  <a:tcPr/>
                </a:tc>
                <a:tc vMerge="1">
                  <a:txBody>
                    <a:bodyPr/>
                    <a:lstStyle/>
                    <a:p>
                      <a:endParaRPr lang="en-US"/>
                    </a:p>
                  </a:txBody>
                  <a:tcPr/>
                </a:tc>
                <a:tc>
                  <a:txBody>
                    <a:bodyPr/>
                    <a:lstStyle/>
                    <a:p>
                      <a:pPr algn="ctr">
                        <a:lnSpc>
                          <a:spcPct val="120000"/>
                        </a:lnSpc>
                        <a:spcBef>
                          <a:spcPts val="0"/>
                        </a:spcBef>
                        <a:spcAft>
                          <a:spcPts val="0"/>
                        </a:spcAft>
                      </a:pPr>
                      <a:r>
                        <a:rPr lang="pt-BR" sz="2500">
                          <a:solidFill>
                            <a:srgbClr val="000000"/>
                          </a:solidFill>
                          <a:latin typeface="Arial" pitchFamily="34" charset="0"/>
                          <a:ea typeface="Calibri"/>
                          <a:cs typeface="Arial" pitchFamily="34" charset="0"/>
                        </a:rPr>
                        <a:t>Núi già</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20000"/>
                        </a:lnSpc>
                        <a:spcBef>
                          <a:spcPts val="0"/>
                        </a:spcBef>
                        <a:spcAft>
                          <a:spcPts val="0"/>
                        </a:spcAft>
                      </a:pPr>
                      <a:r>
                        <a:rPr lang="pt-BR" sz="2500">
                          <a:solidFill>
                            <a:srgbClr val="000000"/>
                          </a:solidFill>
                          <a:latin typeface="Arial" pitchFamily="34" charset="0"/>
                          <a:ea typeface="Calibri"/>
                          <a:cs typeface="Arial" pitchFamily="34" charset="0"/>
                        </a:rPr>
                        <a:t>Núi trẻ</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001"/>
                  </a:ext>
                </a:extLst>
              </a:tr>
              <a:tr h="1703336">
                <a:tc>
                  <a:txBody>
                    <a:bodyPr/>
                    <a:lstStyle/>
                    <a:p>
                      <a:pPr algn="ctr">
                        <a:lnSpc>
                          <a:spcPct val="120000"/>
                        </a:lnSpc>
                        <a:spcBef>
                          <a:spcPts val="0"/>
                        </a:spcBef>
                        <a:spcAft>
                          <a:spcPts val="0"/>
                        </a:spcAft>
                      </a:pPr>
                      <a:r>
                        <a:rPr lang="pt-BR" sz="2500" b="1">
                          <a:solidFill>
                            <a:srgbClr val="000000"/>
                          </a:solidFill>
                          <a:latin typeface="Arial" pitchFamily="34" charset="0"/>
                          <a:ea typeface="Calibri"/>
                          <a:cs typeface="Arial" pitchFamily="34" charset="0"/>
                        </a:rPr>
                        <a:t>Đặc điểm</a:t>
                      </a:r>
                    </a:p>
                    <a:p>
                      <a:pPr algn="ctr">
                        <a:lnSpc>
                          <a:spcPct val="120000"/>
                        </a:lnSpc>
                        <a:spcBef>
                          <a:spcPts val="0"/>
                        </a:spcBef>
                        <a:spcAft>
                          <a:spcPts val="0"/>
                        </a:spcAft>
                      </a:pPr>
                      <a:endParaRPr lang="pt-BR" sz="2500" b="1">
                        <a:solidFill>
                          <a:srgbClr val="000000"/>
                        </a:solidFill>
                        <a:latin typeface="Arial" pitchFamily="34" charset="0"/>
                        <a:ea typeface="Calibri"/>
                        <a:cs typeface="Arial" pitchFamily="34" charset="0"/>
                      </a:endParaRPr>
                    </a:p>
                    <a:p>
                      <a:pPr algn="ctr">
                        <a:lnSpc>
                          <a:spcPct val="120000"/>
                        </a:lnSpc>
                        <a:spcBef>
                          <a:spcPts val="0"/>
                        </a:spcBef>
                        <a:spcAft>
                          <a:spcPts val="0"/>
                        </a:spcAft>
                      </a:pPr>
                      <a:endParaRPr lang="en-US" sz="2500" b="1">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pPr>
                      <a:endParaRPr lang="pt-BR" sz="2500" b="1">
                        <a:solidFill>
                          <a:srgbClr val="000000"/>
                        </a:solidFill>
                        <a:latin typeface="+mj-lt"/>
                        <a:ea typeface="Calibri"/>
                        <a:cs typeface="Arial" pitchFamily="34" charset="0"/>
                      </a:endParaRPr>
                    </a:p>
                    <a:p>
                      <a:pPr algn="just">
                        <a:lnSpc>
                          <a:spcPct val="120000"/>
                        </a:lnSpc>
                        <a:spcBef>
                          <a:spcPts val="0"/>
                        </a:spcBef>
                      </a:pPr>
                      <a:endParaRPr lang="pt-BR" sz="2500" b="1">
                        <a:solidFill>
                          <a:srgbClr val="000000"/>
                        </a:solidFill>
                        <a:latin typeface="+mj-lt"/>
                        <a:ea typeface="Calibri"/>
                        <a:cs typeface="Arial" pitchFamily="34" charset="0"/>
                      </a:endParaRPr>
                    </a:p>
                    <a:p>
                      <a:pPr algn="just">
                        <a:lnSpc>
                          <a:spcPct val="120000"/>
                        </a:lnSpc>
                        <a:spcBef>
                          <a:spcPts val="0"/>
                        </a:spcBef>
                      </a:pPr>
                      <a:endParaRPr lang="pt-BR" sz="2500" b="1">
                        <a:solidFill>
                          <a:srgbClr val="000000"/>
                        </a:solidFill>
                        <a:latin typeface="+mj-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endParaRPr lang="en-US" sz="25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endParaRPr lang="en-US" sz="25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0">
                <a:tc>
                  <a:txBody>
                    <a:bodyPr/>
                    <a:lstStyle/>
                    <a:p>
                      <a:pPr algn="ctr">
                        <a:lnSpc>
                          <a:spcPct val="120000"/>
                        </a:lnSpc>
                        <a:spcBef>
                          <a:spcPts val="0"/>
                        </a:spcBef>
                        <a:spcAft>
                          <a:spcPts val="0"/>
                        </a:spcAft>
                      </a:pPr>
                      <a:r>
                        <a:rPr lang="pt-BR" sz="2500" b="1">
                          <a:solidFill>
                            <a:srgbClr val="000000"/>
                          </a:solidFill>
                          <a:latin typeface="Arial" pitchFamily="34" charset="0"/>
                          <a:ea typeface="Calibri"/>
                          <a:cs typeface="Arial" pitchFamily="34" charset="0"/>
                        </a:rPr>
                        <a:t>Phân bố</a:t>
                      </a:r>
                    </a:p>
                    <a:p>
                      <a:pPr algn="ctr">
                        <a:lnSpc>
                          <a:spcPct val="120000"/>
                        </a:lnSpc>
                        <a:spcBef>
                          <a:spcPts val="0"/>
                        </a:spcBef>
                        <a:spcAft>
                          <a:spcPts val="0"/>
                        </a:spcAft>
                      </a:pPr>
                      <a:endParaRPr lang="en-US" sz="2500" b="1">
                        <a:solidFill>
                          <a:srgbClr val="000000"/>
                        </a:solidFill>
                        <a:latin typeface="Arial" pitchFamily="34" charset="0"/>
                        <a:ea typeface="Calibri"/>
                        <a:cs typeface="Arial" pitchFamily="34" charset="0"/>
                      </a:endParaRPr>
                    </a:p>
                    <a:p>
                      <a:pPr algn="ctr">
                        <a:lnSpc>
                          <a:spcPct val="120000"/>
                        </a:lnSpc>
                        <a:spcBef>
                          <a:spcPts val="0"/>
                        </a:spcBef>
                        <a:spcAft>
                          <a:spcPts val="0"/>
                        </a:spcAft>
                      </a:pPr>
                      <a:endParaRPr lang="en-US" sz="1050" b="1">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endParaRPr lang="pt-BR" sz="2500" b="1">
                        <a:solidFill>
                          <a:srgbClr val="000000"/>
                        </a:solidFill>
                        <a:latin typeface="+mj-lt"/>
                        <a:ea typeface="Calibri"/>
                        <a:cs typeface="Arial" pitchFamily="34" charset="0"/>
                      </a:endParaRPr>
                    </a:p>
                    <a:p>
                      <a:pPr algn="just">
                        <a:lnSpc>
                          <a:spcPct val="120000"/>
                        </a:lnSpc>
                        <a:spcBef>
                          <a:spcPts val="0"/>
                        </a:spcBef>
                        <a:spcAft>
                          <a:spcPts val="0"/>
                        </a:spcAft>
                      </a:pPr>
                      <a:endParaRPr lang="pt-BR" sz="2500" b="1">
                        <a:solidFill>
                          <a:srgbClr val="000000"/>
                        </a:solidFill>
                        <a:latin typeface="+mj-lt"/>
                        <a:ea typeface="Calibri"/>
                        <a:cs typeface="Arial" pitchFamily="34" charset="0"/>
                      </a:endParaRPr>
                    </a:p>
                    <a:p>
                      <a:pPr algn="just">
                        <a:lnSpc>
                          <a:spcPct val="120000"/>
                        </a:lnSpc>
                        <a:spcBef>
                          <a:spcPts val="0"/>
                        </a:spcBef>
                        <a:spcAft>
                          <a:spcPts val="0"/>
                        </a:spcAft>
                      </a:pPr>
                      <a:endParaRPr lang="pt-BR" sz="1600" b="1">
                        <a:solidFill>
                          <a:srgbClr val="000000"/>
                        </a:solidFill>
                        <a:latin typeface="+mj-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0"/>
                        </a:spcBef>
                        <a:spcAft>
                          <a:spcPts val="0"/>
                        </a:spcAft>
                      </a:pPr>
                      <a:endParaRPr lang="en-US" sz="25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endParaRPr lang="en-US" sz="25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3"/>
                  </a:ext>
                </a:extLst>
              </a:tr>
            </a:tbl>
          </a:graphicData>
        </a:graphic>
      </p:graphicFrame>
      <p:sp>
        <p:nvSpPr>
          <p:cNvPr id="18" name="TextBox 17"/>
          <p:cNvSpPr txBox="1"/>
          <p:nvPr/>
        </p:nvSpPr>
        <p:spPr>
          <a:xfrm>
            <a:off x="1246909" y="1543809"/>
            <a:ext cx="2517569" cy="1835567"/>
          </a:xfrm>
          <a:prstGeom prst="rect">
            <a:avLst/>
          </a:prstGeom>
          <a:noFill/>
        </p:spPr>
        <p:txBody>
          <a:bodyPr wrap="square" rtlCol="0">
            <a:spAutoFit/>
          </a:bodyPr>
          <a:lstStyle/>
          <a:p>
            <a:pPr algn="just">
              <a:lnSpc>
                <a:spcPct val="120000"/>
              </a:lnSpc>
              <a:spcBef>
                <a:spcPts val="0"/>
              </a:spcBef>
            </a:pPr>
            <a:r>
              <a:rPr lang="en-US" sz="2400"/>
              <a:t>- </a:t>
            </a:r>
            <a:r>
              <a:rPr lang="pt-BR" sz="2400"/>
              <a:t>Chiếm 2/3 diện tích châu Âu.</a:t>
            </a:r>
            <a:endParaRPr lang="en-US" sz="2400"/>
          </a:p>
          <a:p>
            <a:pPr algn="just">
              <a:lnSpc>
                <a:spcPct val="120000"/>
              </a:lnSpc>
              <a:spcBef>
                <a:spcPts val="0"/>
              </a:spcBef>
            </a:pPr>
            <a:r>
              <a:rPr lang="pt-BR" sz="2400"/>
              <a:t>- Có nhiều nguồn gốc hình thành.</a:t>
            </a:r>
            <a:endParaRPr lang="en-US" sz="2400"/>
          </a:p>
        </p:txBody>
      </p:sp>
      <p:sp>
        <p:nvSpPr>
          <p:cNvPr id="19" name="TextBox 18"/>
          <p:cNvSpPr txBox="1"/>
          <p:nvPr/>
        </p:nvSpPr>
        <p:spPr>
          <a:xfrm>
            <a:off x="3693231" y="1579434"/>
            <a:ext cx="2244436" cy="1421928"/>
          </a:xfrm>
          <a:prstGeom prst="rect">
            <a:avLst/>
          </a:prstGeom>
          <a:noFill/>
        </p:spPr>
        <p:txBody>
          <a:bodyPr wrap="square" rtlCol="0">
            <a:spAutoFit/>
          </a:bodyPr>
          <a:lstStyle/>
          <a:p>
            <a:pPr algn="just">
              <a:lnSpc>
                <a:spcPct val="120000"/>
              </a:lnSpc>
            </a:pPr>
            <a:r>
              <a:rPr lang="pt-BR" sz="2400"/>
              <a:t>Phần lớn có độ cao trung bình hoặc thấp.</a:t>
            </a:r>
            <a:endParaRPr lang="en-US" sz="2400"/>
          </a:p>
        </p:txBody>
      </p:sp>
      <p:sp>
        <p:nvSpPr>
          <p:cNvPr id="20" name="TextBox 19"/>
          <p:cNvSpPr txBox="1"/>
          <p:nvPr/>
        </p:nvSpPr>
        <p:spPr>
          <a:xfrm>
            <a:off x="1223158" y="3370619"/>
            <a:ext cx="2481943" cy="978729"/>
          </a:xfrm>
          <a:prstGeom prst="rect">
            <a:avLst/>
          </a:prstGeom>
          <a:noFill/>
        </p:spPr>
        <p:txBody>
          <a:bodyPr wrap="square" rtlCol="0">
            <a:spAutoFit/>
          </a:bodyPr>
          <a:lstStyle/>
          <a:p>
            <a:pPr algn="just">
              <a:lnSpc>
                <a:spcPct val="120000"/>
              </a:lnSpc>
            </a:pPr>
            <a:r>
              <a:rPr lang="pt-BR" sz="2400"/>
              <a:t>ĐB. Bắc Âu, </a:t>
            </a:r>
          </a:p>
          <a:p>
            <a:pPr algn="just">
              <a:lnSpc>
                <a:spcPct val="120000"/>
              </a:lnSpc>
            </a:pPr>
            <a:r>
              <a:rPr lang="pt-BR" sz="2400"/>
              <a:t>ĐB Đông Âu...</a:t>
            </a:r>
          </a:p>
        </p:txBody>
      </p:sp>
      <p:sp>
        <p:nvSpPr>
          <p:cNvPr id="21" name="TextBox 20"/>
          <p:cNvSpPr txBox="1"/>
          <p:nvPr/>
        </p:nvSpPr>
        <p:spPr>
          <a:xfrm>
            <a:off x="6175168" y="3368650"/>
            <a:ext cx="2790701" cy="978729"/>
          </a:xfrm>
          <a:prstGeom prst="rect">
            <a:avLst/>
          </a:prstGeom>
          <a:noFill/>
        </p:spPr>
        <p:txBody>
          <a:bodyPr wrap="square" rtlCol="0">
            <a:spAutoFit/>
          </a:bodyPr>
          <a:lstStyle/>
          <a:p>
            <a:pPr algn="just">
              <a:lnSpc>
                <a:spcPct val="120000"/>
              </a:lnSpc>
            </a:pPr>
            <a:r>
              <a:rPr lang="pt-BR" sz="2400"/>
              <a:t>Phía nam: An-pơ, Các-pat, Ban-căng...</a:t>
            </a:r>
            <a:endParaRPr lang="en-US" sz="2400"/>
          </a:p>
        </p:txBody>
      </p:sp>
      <p:sp>
        <p:nvSpPr>
          <p:cNvPr id="22" name="TextBox 21"/>
          <p:cNvSpPr txBox="1"/>
          <p:nvPr/>
        </p:nvSpPr>
        <p:spPr>
          <a:xfrm>
            <a:off x="3657605" y="3342920"/>
            <a:ext cx="2481938" cy="1421928"/>
          </a:xfrm>
          <a:prstGeom prst="rect">
            <a:avLst/>
          </a:prstGeom>
          <a:noFill/>
        </p:spPr>
        <p:txBody>
          <a:bodyPr wrap="square" rtlCol="0">
            <a:spAutoFit/>
          </a:bodyPr>
          <a:lstStyle/>
          <a:p>
            <a:pPr algn="just">
              <a:lnSpc>
                <a:spcPct val="120000"/>
              </a:lnSpc>
            </a:pPr>
            <a:r>
              <a:rPr lang="pt-BR" sz="2400"/>
              <a:t>Phía bắc và trung tâm: U-ran, Xcan-đi-na-vi,...</a:t>
            </a:r>
            <a:endParaRPr lang="en-US" sz="2400"/>
          </a:p>
        </p:txBody>
      </p:sp>
      <p:sp>
        <p:nvSpPr>
          <p:cNvPr id="23" name="TextBox 22"/>
          <p:cNvSpPr txBox="1"/>
          <p:nvPr/>
        </p:nvSpPr>
        <p:spPr>
          <a:xfrm>
            <a:off x="6175169" y="1524012"/>
            <a:ext cx="2778826" cy="1865126"/>
          </a:xfrm>
          <a:prstGeom prst="rect">
            <a:avLst/>
          </a:prstGeom>
          <a:noFill/>
        </p:spPr>
        <p:txBody>
          <a:bodyPr wrap="square" rtlCol="0">
            <a:spAutoFit/>
          </a:bodyPr>
          <a:lstStyle/>
          <a:p>
            <a:pPr algn="just">
              <a:lnSpc>
                <a:spcPct val="120000"/>
              </a:lnSpc>
              <a:spcBef>
                <a:spcPts val="0"/>
              </a:spcBef>
              <a:spcAft>
                <a:spcPts val="0"/>
              </a:spcAft>
            </a:pPr>
            <a:r>
              <a:rPr lang="pt-BR" sz="2400"/>
              <a:t>- Phần lớn có độ cao dưới 2000m.</a:t>
            </a:r>
            <a:endParaRPr lang="en-US" sz="2400"/>
          </a:p>
          <a:p>
            <a:pPr algn="just">
              <a:lnSpc>
                <a:spcPct val="120000"/>
              </a:lnSpc>
              <a:spcBef>
                <a:spcPts val="0"/>
              </a:spcBef>
              <a:spcAft>
                <a:spcPts val="0"/>
              </a:spcAft>
              <a:buFontTx/>
              <a:buChar char="-"/>
            </a:pPr>
            <a:r>
              <a:rPr lang="pt-BR" sz="2400"/>
              <a:t>Dãy An-pơ cao đồ sộ nhất châu Âu.</a:t>
            </a:r>
            <a:endParaRPr lang="en-US" sz="2400"/>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par>
                                <p:cTn id="10" presetID="8"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ppt_x</p:attrName>
                                        </p:attrNameLst>
                                      </p:cBhvr>
                                      <p:tavLst>
                                        <p:tav tm="0">
                                          <p:val>
                                            <p:strVal val="#ppt_x-.2"/>
                                          </p:val>
                                        </p:tav>
                                        <p:tav tm="100000">
                                          <p:val>
                                            <p:strVal val="#ppt_x"/>
                                          </p:val>
                                        </p:tav>
                                      </p:tavLst>
                                    </p:anim>
                                    <p:anim calcmode="lin" valueType="num">
                                      <p:cBhvr>
                                        <p:cTn id="1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ppt_x</p:attrName>
                                        </p:attrNameLst>
                                      </p:cBhvr>
                                      <p:tavLst>
                                        <p:tav tm="0">
                                          <p:val>
                                            <p:strVal val="#ppt_x-.2"/>
                                          </p:val>
                                        </p:tav>
                                        <p:tav tm="100000">
                                          <p:val>
                                            <p:strVal val="#ppt_x"/>
                                          </p:val>
                                        </p:tav>
                                      </p:tavLst>
                                    </p:anim>
                                    <p:anim calcmode="lin" valueType="num">
                                      <p:cBhvr>
                                        <p:cTn id="2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ppt_x</p:attrName>
                                        </p:attrNameLst>
                                      </p:cBhvr>
                                      <p:tavLst>
                                        <p:tav tm="0">
                                          <p:val>
                                            <p:strVal val="#ppt_x-.2"/>
                                          </p:val>
                                        </p:tav>
                                        <p:tav tm="100000">
                                          <p:val>
                                            <p:strVal val="#ppt_x"/>
                                          </p:val>
                                        </p:tav>
                                      </p:tavLst>
                                    </p:anim>
                                    <p:anim calcmode="lin" valueType="num">
                                      <p:cBhvr>
                                        <p:cTn id="32"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1000" fill="hold"/>
                                        <p:tgtEl>
                                          <p:spTgt spid="22"/>
                                        </p:tgtEl>
                                        <p:attrNameLst>
                                          <p:attrName>ppt_x</p:attrName>
                                        </p:attrNameLst>
                                      </p:cBhvr>
                                      <p:tavLst>
                                        <p:tav tm="0">
                                          <p:val>
                                            <p:strVal val="#ppt_x-.2"/>
                                          </p:val>
                                        </p:tav>
                                        <p:tav tm="100000">
                                          <p:val>
                                            <p:strVal val="#ppt_x"/>
                                          </p:val>
                                        </p:tav>
                                      </p:tavLst>
                                    </p:anim>
                                    <p:anim calcmode="lin" valueType="num">
                                      <p:cBhvr>
                                        <p:cTn id="39"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40" dur="10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ppt_x</p:attrName>
                                        </p:attrNameLst>
                                      </p:cBhvr>
                                      <p:tavLst>
                                        <p:tav tm="0">
                                          <p:val>
                                            <p:strVal val="#ppt_x-.2"/>
                                          </p:val>
                                        </p:tav>
                                        <p:tav tm="100000">
                                          <p:val>
                                            <p:strVal val="#ppt_x"/>
                                          </p:val>
                                        </p:tav>
                                      </p:tavLst>
                                    </p:anim>
                                    <p:anim calcmode="lin" valueType="num">
                                      <p:cBhvr>
                                        <p:cTn id="46"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47" dur="1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1000" fill="hold"/>
                                        <p:tgtEl>
                                          <p:spTgt spid="21"/>
                                        </p:tgtEl>
                                        <p:attrNameLst>
                                          <p:attrName>ppt_x</p:attrName>
                                        </p:attrNameLst>
                                      </p:cBhvr>
                                      <p:tavLst>
                                        <p:tav tm="0">
                                          <p:val>
                                            <p:strVal val="#ppt_x-.2"/>
                                          </p:val>
                                        </p:tav>
                                        <p:tav tm="100000">
                                          <p:val>
                                            <p:strVal val="#ppt_x"/>
                                          </p:val>
                                        </p:tav>
                                      </p:tavLst>
                                    </p:anim>
                                    <p:anim calcmode="lin" valueType="num">
                                      <p:cBhvr>
                                        <p:cTn id="53"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5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19" grpId="0"/>
      <p:bldP spid="20"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224641" y="781289"/>
            <a:ext cx="5030340" cy="1522524"/>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a:solidFill>
                  <a:srgbClr val="0000FF"/>
                </a:solidFill>
                <a:cs typeface="Arial" pitchFamily="34" charset="0"/>
              </a:rPr>
              <a:t>        Sắp xếp các dãy núi sau theo bảng: Xcan-đi-na-vi, An-pơ, Ban-căng, U-ran, Các-pát.</a:t>
            </a:r>
          </a:p>
        </p:txBody>
      </p:sp>
      <p:pic>
        <p:nvPicPr>
          <p:cNvPr id="12" name="Picture 2" descr="Để con học tốt Toán- cha mẹ cần làm gì">
            <a:extLst>
              <a:ext uri="{FF2B5EF4-FFF2-40B4-BE49-F238E27FC236}">
                <a16:creationId xmlns:a16="http://schemas.microsoft.com/office/drawing/2014/main" id="{30E339FD-B5B7-4C8C-874E-5CF7938C21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38" r="64164" b="8611"/>
          <a:stretch/>
        </p:blipFill>
        <p:spPr bwMode="auto">
          <a:xfrm>
            <a:off x="285008" y="546265"/>
            <a:ext cx="696040" cy="8735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p:cNvGraphicFramePr>
            <a:graphicFrameLocks noGrp="1"/>
          </p:cNvGraphicFramePr>
          <p:nvPr/>
        </p:nvGraphicFramePr>
        <p:xfrm>
          <a:off x="237506" y="2429006"/>
          <a:ext cx="4880759" cy="2534879"/>
        </p:xfrm>
        <a:graphic>
          <a:graphicData uri="http://schemas.openxmlformats.org/drawingml/2006/table">
            <a:tbl>
              <a:tblPr/>
              <a:tblGrid>
                <a:gridCol w="2439791">
                  <a:extLst>
                    <a:ext uri="{9D8B030D-6E8A-4147-A177-3AD203B41FA5}">
                      <a16:colId xmlns:a16="http://schemas.microsoft.com/office/drawing/2014/main" val="20000"/>
                    </a:ext>
                  </a:extLst>
                </a:gridCol>
                <a:gridCol w="2440968">
                  <a:extLst>
                    <a:ext uri="{9D8B030D-6E8A-4147-A177-3AD203B41FA5}">
                      <a16:colId xmlns:a16="http://schemas.microsoft.com/office/drawing/2014/main" val="20001"/>
                    </a:ext>
                  </a:extLst>
                </a:gridCol>
              </a:tblGrid>
              <a:tr h="587923">
                <a:tc>
                  <a:txBody>
                    <a:bodyPr/>
                    <a:lstStyle/>
                    <a:p>
                      <a:pPr algn="ctr">
                        <a:lnSpc>
                          <a:spcPct val="120000"/>
                        </a:lnSpc>
                        <a:spcBef>
                          <a:spcPts val="600"/>
                        </a:spcBef>
                        <a:spcAft>
                          <a:spcPts val="0"/>
                        </a:spcAft>
                      </a:pPr>
                      <a:r>
                        <a:rPr lang="en-US" sz="2500" b="1">
                          <a:solidFill>
                            <a:srgbClr val="7030A0"/>
                          </a:solidFill>
                          <a:latin typeface="Arial" pitchFamily="34" charset="0"/>
                          <a:ea typeface="Calibri"/>
                          <a:cs typeface="Arial" pitchFamily="34" charset="0"/>
                        </a:rPr>
                        <a:t>Núi già</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20000"/>
                        </a:lnSpc>
                        <a:spcBef>
                          <a:spcPts val="600"/>
                        </a:spcBef>
                        <a:spcAft>
                          <a:spcPts val="0"/>
                        </a:spcAft>
                      </a:pPr>
                      <a:r>
                        <a:rPr lang="en-US" sz="2500" b="1">
                          <a:solidFill>
                            <a:srgbClr val="7030A0"/>
                          </a:solidFill>
                          <a:latin typeface="Arial" pitchFamily="34" charset="0"/>
                          <a:ea typeface="Calibri"/>
                          <a:cs typeface="Arial" pitchFamily="34" charset="0"/>
                        </a:rPr>
                        <a:t>Núi trẻ</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0"/>
                  </a:ext>
                </a:extLst>
              </a:tr>
              <a:tr h="1946956">
                <a:tc>
                  <a:txBody>
                    <a:bodyPr/>
                    <a:lstStyle/>
                    <a:p>
                      <a:pPr algn="just">
                        <a:lnSpc>
                          <a:spcPct val="120000"/>
                        </a:lnSpc>
                        <a:spcBef>
                          <a:spcPts val="600"/>
                        </a:spcBef>
                        <a:spcAft>
                          <a:spcPts val="0"/>
                        </a:spcAft>
                      </a:pP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bl>
          </a:graphicData>
        </a:graphic>
      </p:graphicFrame>
      <p:sp>
        <p:nvSpPr>
          <p:cNvPr id="16" name="TextBox 15"/>
          <p:cNvSpPr txBox="1"/>
          <p:nvPr/>
        </p:nvSpPr>
        <p:spPr>
          <a:xfrm>
            <a:off x="296887" y="3135091"/>
            <a:ext cx="2196935" cy="523220"/>
          </a:xfrm>
          <a:prstGeom prst="rect">
            <a:avLst/>
          </a:prstGeom>
          <a:noFill/>
        </p:spPr>
        <p:txBody>
          <a:bodyPr wrap="square" rtlCol="0">
            <a:spAutoFit/>
          </a:bodyPr>
          <a:lstStyle/>
          <a:p>
            <a:r>
              <a:rPr lang="en-US" sz="2800" b="1">
                <a:solidFill>
                  <a:srgbClr val="002060"/>
                </a:solidFill>
                <a:cs typeface="Arial" pitchFamily="34" charset="0"/>
              </a:rPr>
              <a:t>Xcan-đi-na-vi</a:t>
            </a:r>
            <a:endParaRPr lang="en-US" sz="2800"/>
          </a:p>
        </p:txBody>
      </p:sp>
      <p:sp>
        <p:nvSpPr>
          <p:cNvPr id="19" name="TextBox 18"/>
          <p:cNvSpPr txBox="1"/>
          <p:nvPr/>
        </p:nvSpPr>
        <p:spPr>
          <a:xfrm>
            <a:off x="354287" y="3679379"/>
            <a:ext cx="1567543" cy="523220"/>
          </a:xfrm>
          <a:prstGeom prst="rect">
            <a:avLst/>
          </a:prstGeom>
          <a:noFill/>
        </p:spPr>
        <p:txBody>
          <a:bodyPr wrap="square" rtlCol="0">
            <a:spAutoFit/>
          </a:bodyPr>
          <a:lstStyle/>
          <a:p>
            <a:r>
              <a:rPr lang="en-US" sz="2800" b="1">
                <a:solidFill>
                  <a:srgbClr val="002060"/>
                </a:solidFill>
                <a:cs typeface="Arial" pitchFamily="34" charset="0"/>
              </a:rPr>
              <a:t>U-ran</a:t>
            </a:r>
            <a:endParaRPr lang="en-US" sz="2800"/>
          </a:p>
        </p:txBody>
      </p:sp>
      <p:sp>
        <p:nvSpPr>
          <p:cNvPr id="20" name="TextBox 19"/>
          <p:cNvSpPr txBox="1"/>
          <p:nvPr/>
        </p:nvSpPr>
        <p:spPr>
          <a:xfrm>
            <a:off x="2739247" y="3736779"/>
            <a:ext cx="2189017" cy="523220"/>
          </a:xfrm>
          <a:prstGeom prst="rect">
            <a:avLst/>
          </a:prstGeom>
          <a:noFill/>
        </p:spPr>
        <p:txBody>
          <a:bodyPr wrap="square" rtlCol="0">
            <a:spAutoFit/>
          </a:bodyPr>
          <a:lstStyle/>
          <a:p>
            <a:r>
              <a:rPr lang="en-US" sz="2800" b="1">
                <a:solidFill>
                  <a:srgbClr val="002060"/>
                </a:solidFill>
                <a:cs typeface="Arial" pitchFamily="34" charset="0"/>
              </a:rPr>
              <a:t>Ban-căng</a:t>
            </a:r>
            <a:endParaRPr lang="en-US" sz="2800"/>
          </a:p>
        </p:txBody>
      </p:sp>
      <p:sp>
        <p:nvSpPr>
          <p:cNvPr id="21" name="TextBox 20"/>
          <p:cNvSpPr txBox="1"/>
          <p:nvPr/>
        </p:nvSpPr>
        <p:spPr>
          <a:xfrm>
            <a:off x="2772892" y="3141027"/>
            <a:ext cx="1567543" cy="523220"/>
          </a:xfrm>
          <a:prstGeom prst="rect">
            <a:avLst/>
          </a:prstGeom>
          <a:noFill/>
        </p:spPr>
        <p:txBody>
          <a:bodyPr wrap="square" rtlCol="0">
            <a:spAutoFit/>
          </a:bodyPr>
          <a:lstStyle/>
          <a:p>
            <a:r>
              <a:rPr lang="en-US" sz="2800" b="1">
                <a:solidFill>
                  <a:srgbClr val="002060"/>
                </a:solidFill>
                <a:cs typeface="Arial" pitchFamily="34" charset="0"/>
              </a:rPr>
              <a:t>An-pơ</a:t>
            </a:r>
            <a:endParaRPr lang="en-US" sz="2800"/>
          </a:p>
        </p:txBody>
      </p:sp>
      <p:sp>
        <p:nvSpPr>
          <p:cNvPr id="22" name="TextBox 21"/>
          <p:cNvSpPr txBox="1"/>
          <p:nvPr/>
        </p:nvSpPr>
        <p:spPr>
          <a:xfrm>
            <a:off x="2727373" y="4235542"/>
            <a:ext cx="1567543" cy="523220"/>
          </a:xfrm>
          <a:prstGeom prst="rect">
            <a:avLst/>
          </a:prstGeom>
          <a:noFill/>
        </p:spPr>
        <p:txBody>
          <a:bodyPr wrap="square" rtlCol="0">
            <a:spAutoFit/>
          </a:bodyPr>
          <a:lstStyle/>
          <a:p>
            <a:r>
              <a:rPr lang="en-US" sz="2800" b="1">
                <a:solidFill>
                  <a:srgbClr val="002060"/>
                </a:solidFill>
                <a:cs typeface="Arial" pitchFamily="34" charset="0"/>
              </a:rPr>
              <a:t>Các-pát</a:t>
            </a:r>
            <a:endParaRPr lang="en-US" sz="2800"/>
          </a:p>
        </p:txBody>
      </p:sp>
      <p:pic>
        <p:nvPicPr>
          <p:cNvPr id="31" name="Picture 2" descr="C:\Users\PTS\Desktop\GADT ĐL7 (KNTTCS, kì 1)\cb0d356582d34e8d17c2 (1).jpg"/>
          <p:cNvPicPr>
            <a:picLocks noChangeAspect="1" noChangeArrowheads="1"/>
          </p:cNvPicPr>
          <p:nvPr/>
        </p:nvPicPr>
        <p:blipFill>
          <a:blip r:embed="rId4"/>
          <a:srcRect/>
          <a:stretch>
            <a:fillRect/>
          </a:stretch>
        </p:blipFill>
        <p:spPr bwMode="auto">
          <a:xfrm>
            <a:off x="5296113" y="631371"/>
            <a:ext cx="3705837" cy="4409260"/>
          </a:xfrm>
          <a:prstGeom prst="rect">
            <a:avLst/>
          </a:prstGeom>
          <a:noFill/>
          <a:ln w="19050">
            <a:solidFill>
              <a:schemeClr val="tx1"/>
            </a:solidFill>
          </a:ln>
        </p:spPr>
      </p:pic>
      <p:sp>
        <p:nvSpPr>
          <p:cNvPr id="32" name="Rectangle 31"/>
          <p:cNvSpPr/>
          <p:nvPr/>
        </p:nvSpPr>
        <p:spPr>
          <a:xfrm>
            <a:off x="5308271" y="4659982"/>
            <a:ext cx="3693226" cy="361637"/>
          </a:xfrm>
          <a:prstGeom prst="rect">
            <a:avLst/>
          </a:prstGeom>
          <a:solidFill>
            <a:schemeClr val="bg1"/>
          </a:solidFill>
          <a:ln>
            <a:solidFill>
              <a:srgbClr val="0000FF"/>
            </a:solidFill>
          </a:ln>
        </p:spPr>
        <p:txBody>
          <a:bodyPr wrap="square" lIns="68580" tIns="34290" rIns="68580" bIns="34290">
            <a:spAutoFit/>
          </a:bodyPr>
          <a:lstStyle/>
          <a:p>
            <a:r>
              <a:rPr lang="en-US" sz="1900" b="1">
                <a:solidFill>
                  <a:srgbClr val="0000FF"/>
                </a:solidFill>
              </a:rPr>
              <a:t>Hình 1. Bản đồ tự nhiên châu Âu</a:t>
            </a:r>
            <a:endParaRPr lang="en-US" sz="1900">
              <a:solidFill>
                <a:srgbClr val="0000FF"/>
              </a:solidFill>
            </a:endParaRPr>
          </a:p>
        </p:txBody>
      </p:sp>
      <p:sp>
        <p:nvSpPr>
          <p:cNvPr id="33" name="Line 4"/>
          <p:cNvSpPr>
            <a:spLocks noChangeShapeType="1"/>
          </p:cNvSpPr>
          <p:nvPr/>
        </p:nvSpPr>
        <p:spPr bwMode="auto">
          <a:xfrm flipV="1">
            <a:off x="6596743" y="1793173"/>
            <a:ext cx="611579" cy="695696"/>
          </a:xfrm>
          <a:prstGeom prst="line">
            <a:avLst/>
          </a:prstGeom>
          <a:noFill/>
          <a:ln w="28575">
            <a:solidFill>
              <a:srgbClr val="3333FF"/>
            </a:solidFill>
            <a:round/>
            <a:headEnd/>
            <a:tailEnd/>
          </a:ln>
          <a:effectLst/>
        </p:spPr>
        <p:txBody>
          <a:bodyPr/>
          <a:lstStyle/>
          <a:p>
            <a:endParaRPr lang="en-US"/>
          </a:p>
        </p:txBody>
      </p:sp>
      <p:sp>
        <p:nvSpPr>
          <p:cNvPr id="34" name="Line 4"/>
          <p:cNvSpPr>
            <a:spLocks noChangeShapeType="1"/>
          </p:cNvSpPr>
          <p:nvPr/>
        </p:nvSpPr>
        <p:spPr bwMode="auto">
          <a:xfrm flipH="1" flipV="1">
            <a:off x="8098970" y="1745673"/>
            <a:ext cx="546271" cy="700644"/>
          </a:xfrm>
          <a:prstGeom prst="line">
            <a:avLst/>
          </a:prstGeom>
          <a:noFill/>
          <a:ln w="28575">
            <a:solidFill>
              <a:srgbClr val="3333FF"/>
            </a:solidFill>
            <a:round/>
            <a:headEnd/>
            <a:tailEnd/>
          </a:ln>
          <a:effectLst/>
        </p:spPr>
        <p:txBody>
          <a:bodyPr/>
          <a:lstStyle/>
          <a:p>
            <a:endParaRPr lang="en-US"/>
          </a:p>
        </p:txBody>
      </p:sp>
      <p:sp>
        <p:nvSpPr>
          <p:cNvPr id="35" name="Freeform 34"/>
          <p:cNvSpPr/>
          <p:nvPr/>
        </p:nvSpPr>
        <p:spPr>
          <a:xfrm>
            <a:off x="6293922" y="3455716"/>
            <a:ext cx="558140" cy="190005"/>
          </a:xfrm>
          <a:custGeom>
            <a:avLst/>
            <a:gdLst>
              <a:gd name="connsiteX0" fmla="*/ 0 w 558140"/>
              <a:gd name="connsiteY0" fmla="*/ 190005 h 190005"/>
              <a:gd name="connsiteX1" fmla="*/ 35626 w 558140"/>
              <a:gd name="connsiteY1" fmla="*/ 178130 h 190005"/>
              <a:gd name="connsiteX2" fmla="*/ 83127 w 558140"/>
              <a:gd name="connsiteY2" fmla="*/ 106878 h 190005"/>
              <a:gd name="connsiteX3" fmla="*/ 106878 w 558140"/>
              <a:gd name="connsiteY3" fmla="*/ 71252 h 190005"/>
              <a:gd name="connsiteX4" fmla="*/ 178130 w 558140"/>
              <a:gd name="connsiteY4" fmla="*/ 23751 h 190005"/>
              <a:gd name="connsiteX5" fmla="*/ 320634 w 558140"/>
              <a:gd name="connsiteY5" fmla="*/ 0 h 190005"/>
              <a:gd name="connsiteX6" fmla="*/ 510639 w 558140"/>
              <a:gd name="connsiteY6" fmla="*/ 11876 h 190005"/>
              <a:gd name="connsiteX7" fmla="*/ 546265 w 558140"/>
              <a:gd name="connsiteY7" fmla="*/ 23751 h 190005"/>
              <a:gd name="connsiteX8" fmla="*/ 558140 w 558140"/>
              <a:gd name="connsiteY8" fmla="*/ 47502 h 19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40" h="190005">
                <a:moveTo>
                  <a:pt x="0" y="190005"/>
                </a:moveTo>
                <a:cubicBezTo>
                  <a:pt x="11875" y="186047"/>
                  <a:pt x="26775" y="186981"/>
                  <a:pt x="35626" y="178130"/>
                </a:cubicBezTo>
                <a:cubicBezTo>
                  <a:pt x="55810" y="157946"/>
                  <a:pt x="67293" y="130629"/>
                  <a:pt x="83127" y="106878"/>
                </a:cubicBezTo>
                <a:cubicBezTo>
                  <a:pt x="91044" y="95003"/>
                  <a:pt x="95003" y="79169"/>
                  <a:pt x="106878" y="71252"/>
                </a:cubicBezTo>
                <a:cubicBezTo>
                  <a:pt x="130629" y="55418"/>
                  <a:pt x="150140" y="29349"/>
                  <a:pt x="178130" y="23751"/>
                </a:cubicBezTo>
                <a:cubicBezTo>
                  <a:pt x="264954" y="6387"/>
                  <a:pt x="217526" y="14731"/>
                  <a:pt x="320634" y="0"/>
                </a:cubicBezTo>
                <a:cubicBezTo>
                  <a:pt x="383969" y="3959"/>
                  <a:pt x="447529" y="5233"/>
                  <a:pt x="510639" y="11876"/>
                </a:cubicBezTo>
                <a:cubicBezTo>
                  <a:pt x="523088" y="13186"/>
                  <a:pt x="536251" y="16240"/>
                  <a:pt x="546265" y="23751"/>
                </a:cubicBezTo>
                <a:cubicBezTo>
                  <a:pt x="553346" y="29062"/>
                  <a:pt x="554182" y="39585"/>
                  <a:pt x="558140" y="47502"/>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p:cNvSpPr/>
          <p:nvPr/>
        </p:nvSpPr>
        <p:spPr>
          <a:xfrm>
            <a:off x="7018320" y="3194462"/>
            <a:ext cx="427512" cy="463138"/>
          </a:xfrm>
          <a:prstGeom prst="arc">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7084362" y="3577601"/>
            <a:ext cx="444594" cy="186877"/>
          </a:xfrm>
          <a:custGeom>
            <a:avLst/>
            <a:gdLst>
              <a:gd name="connsiteX0" fmla="*/ 444594 w 444594"/>
              <a:gd name="connsiteY0" fmla="*/ 151251 h 186877"/>
              <a:gd name="connsiteX1" fmla="*/ 373342 w 444594"/>
              <a:gd name="connsiteY1" fmla="*/ 163126 h 186877"/>
              <a:gd name="connsiteX2" fmla="*/ 337716 w 444594"/>
              <a:gd name="connsiteY2" fmla="*/ 175002 h 186877"/>
              <a:gd name="connsiteX3" fmla="*/ 266464 w 444594"/>
              <a:gd name="connsiteY3" fmla="*/ 186877 h 186877"/>
              <a:gd name="connsiteX4" fmla="*/ 76459 w 444594"/>
              <a:gd name="connsiteY4" fmla="*/ 163126 h 186877"/>
              <a:gd name="connsiteX5" fmla="*/ 64583 w 444594"/>
              <a:gd name="connsiteY5" fmla="*/ 127500 h 186877"/>
              <a:gd name="connsiteX6" fmla="*/ 40833 w 444594"/>
              <a:gd name="connsiteY6" fmla="*/ 91874 h 186877"/>
              <a:gd name="connsiteX7" fmla="*/ 5207 w 444594"/>
              <a:gd name="connsiteY7" fmla="*/ 8747 h 18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594" h="186877">
                <a:moveTo>
                  <a:pt x="444594" y="151251"/>
                </a:moveTo>
                <a:cubicBezTo>
                  <a:pt x="420843" y="155209"/>
                  <a:pt x="396847" y="157903"/>
                  <a:pt x="373342" y="163126"/>
                </a:cubicBezTo>
                <a:cubicBezTo>
                  <a:pt x="361122" y="165842"/>
                  <a:pt x="349936" y="172286"/>
                  <a:pt x="337716" y="175002"/>
                </a:cubicBezTo>
                <a:cubicBezTo>
                  <a:pt x="314211" y="180225"/>
                  <a:pt x="290215" y="182919"/>
                  <a:pt x="266464" y="186877"/>
                </a:cubicBezTo>
                <a:cubicBezTo>
                  <a:pt x="203129" y="178960"/>
                  <a:pt x="137693" y="181136"/>
                  <a:pt x="76459" y="163126"/>
                </a:cubicBezTo>
                <a:cubicBezTo>
                  <a:pt x="64450" y="159594"/>
                  <a:pt x="70181" y="138696"/>
                  <a:pt x="64583" y="127500"/>
                </a:cubicBezTo>
                <a:cubicBezTo>
                  <a:pt x="58200" y="114735"/>
                  <a:pt x="46629" y="104916"/>
                  <a:pt x="40833" y="91874"/>
                </a:cubicBezTo>
                <a:cubicBezTo>
                  <a:pt x="0" y="0"/>
                  <a:pt x="38208" y="41748"/>
                  <a:pt x="5207" y="8747"/>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par>
                                <p:cTn id="15" presetID="8"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amond(in)">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ppt_x</p:attrName>
                                        </p:attrNameLst>
                                      </p:cBhvr>
                                      <p:tavLst>
                                        <p:tav tm="0">
                                          <p:val>
                                            <p:strVal val="#ppt_x-.2"/>
                                          </p:val>
                                        </p:tav>
                                        <p:tav tm="100000">
                                          <p:val>
                                            <p:strVal val="#ppt_x"/>
                                          </p:val>
                                        </p:tav>
                                      </p:tavLst>
                                    </p:anim>
                                    <p:anim calcmode="lin" valueType="num">
                                      <p:cBhvr>
                                        <p:cTn id="2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6"/>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diamond(in)">
                                      <p:cBhvr>
                                        <p:cTn id="27" dur="10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ppt_x</p:attrName>
                                        </p:attrNameLst>
                                      </p:cBhvr>
                                      <p:tavLst>
                                        <p:tav tm="0">
                                          <p:val>
                                            <p:strVal val="#ppt_x-.2"/>
                                          </p:val>
                                        </p:tav>
                                        <p:tav tm="100000">
                                          <p:val>
                                            <p:strVal val="#ppt_x"/>
                                          </p:val>
                                        </p:tav>
                                      </p:tavLst>
                                    </p:anim>
                                    <p:anim calcmode="lin" valueType="num">
                                      <p:cBhvr>
                                        <p:cTn id="33"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1"/>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diamond(in)">
                                      <p:cBhvr>
                                        <p:cTn id="37" dur="10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1000" fill="hold"/>
                                        <p:tgtEl>
                                          <p:spTgt spid="19"/>
                                        </p:tgtEl>
                                        <p:attrNameLst>
                                          <p:attrName>ppt_x</p:attrName>
                                        </p:attrNameLst>
                                      </p:cBhvr>
                                      <p:tavLst>
                                        <p:tav tm="0">
                                          <p:val>
                                            <p:strVal val="#ppt_x-.2"/>
                                          </p:val>
                                        </p:tav>
                                        <p:tav tm="100000">
                                          <p:val>
                                            <p:strVal val="#ppt_x"/>
                                          </p:val>
                                        </p:tav>
                                      </p:tavLst>
                                    </p:anim>
                                    <p:anim calcmode="lin" valueType="num">
                                      <p:cBhvr>
                                        <p:cTn id="4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9"/>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diamond(in)">
                                      <p:cBhvr>
                                        <p:cTn id="47" dur="10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1000" fill="hold"/>
                                        <p:tgtEl>
                                          <p:spTgt spid="20"/>
                                        </p:tgtEl>
                                        <p:attrNameLst>
                                          <p:attrName>ppt_x</p:attrName>
                                        </p:attrNameLst>
                                      </p:cBhvr>
                                      <p:tavLst>
                                        <p:tav tm="0">
                                          <p:val>
                                            <p:strVal val="#ppt_x-.2"/>
                                          </p:val>
                                        </p:tav>
                                        <p:tav tm="100000">
                                          <p:val>
                                            <p:strVal val="#ppt_x"/>
                                          </p:val>
                                        </p:tav>
                                      </p:tavLst>
                                    </p:anim>
                                    <p:anim calcmode="lin" valueType="num">
                                      <p:cBhvr>
                                        <p:cTn id="53"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54" dur="1000"/>
                                        <p:tgtEl>
                                          <p:spTgt spid="20"/>
                                        </p:tgtEl>
                                      </p:cBhvr>
                                    </p:animEffect>
                                  </p:childTnLst>
                                </p:cTn>
                              </p:par>
                              <p:par>
                                <p:cTn id="55" presetID="8" presetClass="entr" presetSubtype="16"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diamond(in)">
                                      <p:cBhvr>
                                        <p:cTn id="57" dur="10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9"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1000" fill="hold"/>
                                        <p:tgtEl>
                                          <p:spTgt spid="22"/>
                                        </p:tgtEl>
                                        <p:attrNameLst>
                                          <p:attrName>ppt_x</p:attrName>
                                        </p:attrNameLst>
                                      </p:cBhvr>
                                      <p:tavLst>
                                        <p:tav tm="0">
                                          <p:val>
                                            <p:strVal val="#ppt_x-.2"/>
                                          </p:val>
                                        </p:tav>
                                        <p:tav tm="100000">
                                          <p:val>
                                            <p:strVal val="#ppt_x"/>
                                          </p:val>
                                        </p:tav>
                                      </p:tavLst>
                                    </p:anim>
                                    <p:anim calcmode="lin" valueType="num">
                                      <p:cBhvr>
                                        <p:cTn id="63"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64" dur="1000"/>
                                        <p:tgtEl>
                                          <p:spTgt spid="22"/>
                                        </p:tgtEl>
                                      </p:cBhvr>
                                    </p:animEffect>
                                  </p:childTnLst>
                                </p:cTn>
                              </p:par>
                              <p:par>
                                <p:cTn id="65" presetID="8" presetClass="entr" presetSubtype="16"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diamond(in)">
                                      <p:cBhvr>
                                        <p:cTn id="6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9" grpId="0"/>
      <p:bldP spid="20" grpId="0"/>
      <p:bldP spid="21" grpId="0"/>
      <p:bldP spid="22" grpId="0"/>
      <p:bldP spid="33" grpId="0" animBg="1"/>
      <p:bldP spid="34" grpId="0" animBg="1"/>
      <p:bldP spid="35" grpId="0" animBg="1"/>
      <p:bldP spid="36"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3433482"/>
            <a:ext cx="5654512" cy="142487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C9C8C21C-A83F-4731-90BF-EA39F8968E3B}"/>
              </a:ext>
            </a:extLst>
          </p:cNvPr>
          <p:cNvSpPr>
            <a:spLocks noGrp="1"/>
          </p:cNvSpPr>
          <p:nvPr>
            <p:ph type="title"/>
          </p:nvPr>
        </p:nvSpPr>
        <p:spPr>
          <a:xfrm>
            <a:off x="3452601" y="3556461"/>
            <a:ext cx="5122140" cy="646523"/>
          </a:xfrm>
        </p:spPr>
        <p:txBody>
          <a:bodyPr vert="horz" lIns="68580" tIns="34290" rIns="68580" bIns="34290" rtlCol="0" anchor="b">
            <a:normAutofit/>
          </a:bodyPr>
          <a:lstStyle/>
          <a:p>
            <a:pPr algn="l">
              <a:lnSpc>
                <a:spcPct val="90000"/>
              </a:lnSpc>
            </a:pPr>
            <a:r>
              <a:rPr lang="en-US" b="1" kern="1200">
                <a:solidFill>
                  <a:srgbClr val="FFFF00"/>
                </a:solidFill>
                <a:latin typeface="Arial" panose="020B0604020202020204" pitchFamily="34" charset="0"/>
                <a:cs typeface="Arial" panose="020B0604020202020204" pitchFamily="34" charset="0"/>
              </a:rPr>
              <a:t>An-pơ </a:t>
            </a:r>
            <a:r>
              <a:rPr lang="en-US" b="1" kern="1200" dirty="0" err="1">
                <a:solidFill>
                  <a:srgbClr val="FFFF00"/>
                </a:solidFill>
                <a:latin typeface="Arial" panose="020B0604020202020204" pitchFamily="34" charset="0"/>
                <a:cs typeface="Arial" panose="020B0604020202020204" pitchFamily="34" charset="0"/>
              </a:rPr>
              <a:t>rực</a:t>
            </a:r>
            <a:r>
              <a:rPr lang="en-US" b="1" kern="1200" dirty="0">
                <a:solidFill>
                  <a:srgbClr val="FFFF00"/>
                </a:solidFill>
                <a:latin typeface="Arial" panose="020B0604020202020204" pitchFamily="34" charset="0"/>
                <a:cs typeface="Arial" panose="020B0604020202020204" pitchFamily="34" charset="0"/>
              </a:rPr>
              <a:t> </a:t>
            </a:r>
            <a:r>
              <a:rPr lang="en-US" b="1" kern="1200" dirty="0" err="1">
                <a:solidFill>
                  <a:srgbClr val="FFFF00"/>
                </a:solidFill>
                <a:latin typeface="Arial" panose="020B0604020202020204" pitchFamily="34" charset="0"/>
                <a:cs typeface="Arial" panose="020B0604020202020204" pitchFamily="34" charset="0"/>
              </a:rPr>
              <a:t>rỡ</a:t>
            </a:r>
            <a:r>
              <a:rPr lang="en-US" b="1" kern="1200" dirty="0">
                <a:solidFill>
                  <a:srgbClr val="FFFF00"/>
                </a:solidFill>
                <a:latin typeface="Arial" panose="020B0604020202020204" pitchFamily="34" charset="0"/>
                <a:cs typeface="Arial" panose="020B0604020202020204" pitchFamily="34" charset="0"/>
              </a:rPr>
              <a:t> </a:t>
            </a:r>
            <a:r>
              <a:rPr lang="en-US" b="1" kern="1200" dirty="0" err="1">
                <a:solidFill>
                  <a:srgbClr val="FFFF00"/>
                </a:solidFill>
                <a:latin typeface="Arial" panose="020B0604020202020204" pitchFamily="34" charset="0"/>
                <a:cs typeface="Arial" panose="020B0604020202020204" pitchFamily="34" charset="0"/>
              </a:rPr>
              <a:t>sắc</a:t>
            </a:r>
            <a:r>
              <a:rPr lang="en-US" b="1" kern="1200" dirty="0">
                <a:solidFill>
                  <a:srgbClr val="FFFF00"/>
                </a:solidFill>
                <a:latin typeface="Arial" panose="020B0604020202020204" pitchFamily="34" charset="0"/>
                <a:cs typeface="Arial" panose="020B0604020202020204" pitchFamily="34" charset="0"/>
              </a:rPr>
              <a:t> </a:t>
            </a:r>
            <a:r>
              <a:rPr lang="en-US" b="1" kern="1200" dirty="0" err="1">
                <a:solidFill>
                  <a:srgbClr val="FFFF00"/>
                </a:solidFill>
                <a:latin typeface="Arial" panose="020B0604020202020204" pitchFamily="34" charset="0"/>
                <a:cs typeface="Arial" panose="020B0604020202020204" pitchFamily="34" charset="0"/>
              </a:rPr>
              <a:t>màu</a:t>
            </a:r>
            <a:endParaRPr lang="en-US" b="1" kern="1200" dirty="0">
              <a:solidFill>
                <a:srgbClr val="FFFF00"/>
              </a:solidFill>
              <a:latin typeface="Arial" panose="020B0604020202020204" pitchFamily="34" charset="0"/>
              <a:cs typeface="Arial" panose="020B0604020202020204" pitchFamily="34" charset="0"/>
            </a:endParaRPr>
          </a:p>
        </p:txBody>
      </p:sp>
      <p:pic>
        <p:nvPicPr>
          <p:cNvPr id="6146" name="Picture 2" descr="Kết quả hình ảnh cho Alps">
            <a:extLst>
              <a:ext uri="{FF2B5EF4-FFF2-40B4-BE49-F238E27FC236}">
                <a16:creationId xmlns:a16="http://schemas.microsoft.com/office/drawing/2014/main" id="{20C79050-4CE0-47EA-B07E-92B155758F4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 b="5880"/>
          <a:stretch/>
        </p:blipFill>
        <p:spPr bwMode="auto">
          <a:xfrm>
            <a:off x="238227" y="241301"/>
            <a:ext cx="2848178" cy="15079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4" name="Picture 10" descr="Kết quả hình ảnh cho Alps">
            <a:extLst>
              <a:ext uri="{FF2B5EF4-FFF2-40B4-BE49-F238E27FC236}">
                <a16:creationId xmlns:a16="http://schemas.microsoft.com/office/drawing/2014/main" id="{DB5C3C72-7C6B-49C0-AB46-1EFE79571F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61" r="18735" b="-3"/>
          <a:stretch/>
        </p:blipFill>
        <p:spPr bwMode="auto">
          <a:xfrm>
            <a:off x="3151912" y="241299"/>
            <a:ext cx="2845104" cy="30834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0" name="Picture 6" descr="Kết quả hình ảnh cho Alps">
            <a:extLst>
              <a:ext uri="{FF2B5EF4-FFF2-40B4-BE49-F238E27FC236}">
                <a16:creationId xmlns:a16="http://schemas.microsoft.com/office/drawing/2014/main" id="{245CC5CC-E454-4A69-A20F-894776A5BAB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693"/>
          <a:stretch/>
        </p:blipFill>
        <p:spPr bwMode="auto">
          <a:xfrm>
            <a:off x="6064632" y="241300"/>
            <a:ext cx="2848488" cy="15079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60" name="Picture 16" descr="Hình ảnh có liên quan">
            <a:extLst>
              <a:ext uri="{FF2B5EF4-FFF2-40B4-BE49-F238E27FC236}">
                <a16:creationId xmlns:a16="http://schemas.microsoft.com/office/drawing/2014/main" id="{21378769-32B6-48AC-AA36-D40390D1438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5497" r="1" b="1435"/>
          <a:stretch/>
        </p:blipFill>
        <p:spPr bwMode="auto">
          <a:xfrm>
            <a:off x="238225" y="1816573"/>
            <a:ext cx="2846070" cy="15103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62" name="Picture 18" descr="Kết quả hình ảnh cho Alps">
            <a:extLst>
              <a:ext uri="{FF2B5EF4-FFF2-40B4-BE49-F238E27FC236}">
                <a16:creationId xmlns:a16="http://schemas.microsoft.com/office/drawing/2014/main" id="{6C5E8AD6-3D56-4B56-8B88-82A63E9495A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832" b="2873"/>
          <a:stretch/>
        </p:blipFill>
        <p:spPr bwMode="auto">
          <a:xfrm>
            <a:off x="6062215" y="1823779"/>
            <a:ext cx="2848487" cy="15007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89" name="Straight Connector 88">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1" y="4270573"/>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6158" name="Picture 14" descr="Hình ảnh có liên quan">
            <a:extLst>
              <a:ext uri="{FF2B5EF4-FFF2-40B4-BE49-F238E27FC236}">
                <a16:creationId xmlns:a16="http://schemas.microsoft.com/office/drawing/2014/main" id="{A04A71E3-3AC8-46FA-B533-D655930DDC1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837" r="1" b="10491"/>
          <a:stretch/>
        </p:blipFill>
        <p:spPr bwMode="auto">
          <a:xfrm>
            <a:off x="238225" y="3394288"/>
            <a:ext cx="2846070" cy="15079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Graphic 4" descr="Mountain scene">
            <a:extLst>
              <a:ext uri="{FF2B5EF4-FFF2-40B4-BE49-F238E27FC236}">
                <a16:creationId xmlns:a16="http://schemas.microsoft.com/office/drawing/2014/main" id="{0170150D-035E-4C01-B4C5-9666B75A049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20064" y="3670459"/>
            <a:ext cx="1065051" cy="1065051"/>
          </a:xfrm>
          <a:prstGeom prst="rect">
            <a:avLst/>
          </a:prstGeom>
        </p:spPr>
      </p:pic>
    </p:spTree>
    <p:extLst>
      <p:ext uri="{BB962C8B-B14F-4D97-AF65-F5344CB8AC3E}">
        <p14:creationId xmlns:p14="http://schemas.microsoft.com/office/powerpoint/2010/main" val="407258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1000" fill="hold"/>
                                        <p:tgtEl>
                                          <p:spTgt spid="87"/>
                                        </p:tgtEl>
                                        <p:attrNameLst>
                                          <p:attrName>ppt_x</p:attrName>
                                        </p:attrNameLst>
                                      </p:cBhvr>
                                      <p:tavLst>
                                        <p:tav tm="0">
                                          <p:val>
                                            <p:strVal val="#ppt_x-.2"/>
                                          </p:val>
                                        </p:tav>
                                        <p:tav tm="100000">
                                          <p:val>
                                            <p:strVal val="#ppt_x"/>
                                          </p:val>
                                        </p:tav>
                                      </p:tavLst>
                                    </p:anim>
                                    <p:anim calcmode="lin" valueType="num">
                                      <p:cBhvr>
                                        <p:cTn id="8" dur="1000" fill="hold"/>
                                        <p:tgtEl>
                                          <p:spTgt spid="87"/>
                                        </p:tgtEl>
                                        <p:attrNameLst>
                                          <p:attrName>ppt_y</p:attrName>
                                        </p:attrNameLst>
                                      </p:cBhvr>
                                      <p:tavLst>
                                        <p:tav tm="0">
                                          <p:val>
                                            <p:strVal val="#ppt_y"/>
                                          </p:val>
                                        </p:tav>
                                        <p:tav tm="100000">
                                          <p:val>
                                            <p:strVal val="#ppt_y"/>
                                          </p:val>
                                        </p:tav>
                                      </p:tavLst>
                                    </p:anim>
                                    <p:animEffect transition="in" filter="wipe(right)" prLst="gradientSize: 0.1">
                                      <p:cBhvr>
                                        <p:cTn id="9" dur="1000"/>
                                        <p:tgtEl>
                                          <p:spTgt spid="8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par>
                                <p:cTn id="15" presetID="29" presetClass="entr" presetSubtype="0"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anim calcmode="lin" valueType="num">
                                      <p:cBhvr>
                                        <p:cTn id="17" dur="1000" fill="hold"/>
                                        <p:tgtEl>
                                          <p:spTgt spid="6146"/>
                                        </p:tgtEl>
                                        <p:attrNameLst>
                                          <p:attrName>ppt_x</p:attrName>
                                        </p:attrNameLst>
                                      </p:cBhvr>
                                      <p:tavLst>
                                        <p:tav tm="0">
                                          <p:val>
                                            <p:strVal val="#ppt_x-.2"/>
                                          </p:val>
                                        </p:tav>
                                        <p:tav tm="100000">
                                          <p:val>
                                            <p:strVal val="#ppt_x"/>
                                          </p:val>
                                        </p:tav>
                                      </p:tavLst>
                                    </p:anim>
                                    <p:anim calcmode="lin" valueType="num">
                                      <p:cBhvr>
                                        <p:cTn id="18" dur="1000" fill="hold"/>
                                        <p:tgtEl>
                                          <p:spTgt spid="614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146"/>
                                        </p:tgtEl>
                                      </p:cBhvr>
                                    </p:animEffect>
                                  </p:childTnLst>
                                </p:cTn>
                              </p:par>
                              <p:par>
                                <p:cTn id="20" presetID="29" presetClass="entr" presetSubtype="0" fill="hold" nodeType="withEffect">
                                  <p:stCondLst>
                                    <p:cond delay="0"/>
                                  </p:stCondLst>
                                  <p:childTnLst>
                                    <p:set>
                                      <p:cBhvr>
                                        <p:cTn id="21" dur="1" fill="hold">
                                          <p:stCondLst>
                                            <p:cond delay="0"/>
                                          </p:stCondLst>
                                        </p:cTn>
                                        <p:tgtEl>
                                          <p:spTgt spid="6154"/>
                                        </p:tgtEl>
                                        <p:attrNameLst>
                                          <p:attrName>style.visibility</p:attrName>
                                        </p:attrNameLst>
                                      </p:cBhvr>
                                      <p:to>
                                        <p:strVal val="visible"/>
                                      </p:to>
                                    </p:set>
                                    <p:anim calcmode="lin" valueType="num">
                                      <p:cBhvr>
                                        <p:cTn id="22" dur="1000" fill="hold"/>
                                        <p:tgtEl>
                                          <p:spTgt spid="6154"/>
                                        </p:tgtEl>
                                        <p:attrNameLst>
                                          <p:attrName>ppt_x</p:attrName>
                                        </p:attrNameLst>
                                      </p:cBhvr>
                                      <p:tavLst>
                                        <p:tav tm="0">
                                          <p:val>
                                            <p:strVal val="#ppt_x-.2"/>
                                          </p:val>
                                        </p:tav>
                                        <p:tav tm="100000">
                                          <p:val>
                                            <p:strVal val="#ppt_x"/>
                                          </p:val>
                                        </p:tav>
                                      </p:tavLst>
                                    </p:anim>
                                    <p:anim calcmode="lin" valueType="num">
                                      <p:cBhvr>
                                        <p:cTn id="23" dur="1000" fill="hold"/>
                                        <p:tgtEl>
                                          <p:spTgt spid="6154"/>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154"/>
                                        </p:tgtEl>
                                      </p:cBhvr>
                                    </p:animEffect>
                                  </p:childTnLst>
                                </p:cTn>
                              </p:par>
                              <p:par>
                                <p:cTn id="25" presetID="29" presetClass="entr" presetSubtype="0" fill="hold" nodeType="withEffect">
                                  <p:stCondLst>
                                    <p:cond delay="0"/>
                                  </p:stCondLst>
                                  <p:childTnLst>
                                    <p:set>
                                      <p:cBhvr>
                                        <p:cTn id="26" dur="1" fill="hold">
                                          <p:stCondLst>
                                            <p:cond delay="0"/>
                                          </p:stCondLst>
                                        </p:cTn>
                                        <p:tgtEl>
                                          <p:spTgt spid="6150"/>
                                        </p:tgtEl>
                                        <p:attrNameLst>
                                          <p:attrName>style.visibility</p:attrName>
                                        </p:attrNameLst>
                                      </p:cBhvr>
                                      <p:to>
                                        <p:strVal val="visible"/>
                                      </p:to>
                                    </p:set>
                                    <p:anim calcmode="lin" valueType="num">
                                      <p:cBhvr>
                                        <p:cTn id="27" dur="1000" fill="hold"/>
                                        <p:tgtEl>
                                          <p:spTgt spid="6150"/>
                                        </p:tgtEl>
                                        <p:attrNameLst>
                                          <p:attrName>ppt_x</p:attrName>
                                        </p:attrNameLst>
                                      </p:cBhvr>
                                      <p:tavLst>
                                        <p:tav tm="0">
                                          <p:val>
                                            <p:strVal val="#ppt_x-.2"/>
                                          </p:val>
                                        </p:tav>
                                        <p:tav tm="100000">
                                          <p:val>
                                            <p:strVal val="#ppt_x"/>
                                          </p:val>
                                        </p:tav>
                                      </p:tavLst>
                                    </p:anim>
                                    <p:anim calcmode="lin" valueType="num">
                                      <p:cBhvr>
                                        <p:cTn id="28" dur="1000" fill="hold"/>
                                        <p:tgtEl>
                                          <p:spTgt spid="615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150"/>
                                        </p:tgtEl>
                                      </p:cBhvr>
                                    </p:animEffect>
                                  </p:childTnLst>
                                </p:cTn>
                              </p:par>
                              <p:par>
                                <p:cTn id="30" presetID="29" presetClass="entr" presetSubtype="0" fill="hold" nodeType="withEffect">
                                  <p:stCondLst>
                                    <p:cond delay="0"/>
                                  </p:stCondLst>
                                  <p:childTnLst>
                                    <p:set>
                                      <p:cBhvr>
                                        <p:cTn id="31" dur="1" fill="hold">
                                          <p:stCondLst>
                                            <p:cond delay="0"/>
                                          </p:stCondLst>
                                        </p:cTn>
                                        <p:tgtEl>
                                          <p:spTgt spid="6160"/>
                                        </p:tgtEl>
                                        <p:attrNameLst>
                                          <p:attrName>style.visibility</p:attrName>
                                        </p:attrNameLst>
                                      </p:cBhvr>
                                      <p:to>
                                        <p:strVal val="visible"/>
                                      </p:to>
                                    </p:set>
                                    <p:anim calcmode="lin" valueType="num">
                                      <p:cBhvr>
                                        <p:cTn id="32" dur="1000" fill="hold"/>
                                        <p:tgtEl>
                                          <p:spTgt spid="6160"/>
                                        </p:tgtEl>
                                        <p:attrNameLst>
                                          <p:attrName>ppt_x</p:attrName>
                                        </p:attrNameLst>
                                      </p:cBhvr>
                                      <p:tavLst>
                                        <p:tav tm="0">
                                          <p:val>
                                            <p:strVal val="#ppt_x-.2"/>
                                          </p:val>
                                        </p:tav>
                                        <p:tav tm="100000">
                                          <p:val>
                                            <p:strVal val="#ppt_x"/>
                                          </p:val>
                                        </p:tav>
                                      </p:tavLst>
                                    </p:anim>
                                    <p:anim calcmode="lin" valueType="num">
                                      <p:cBhvr>
                                        <p:cTn id="33" dur="1000" fill="hold"/>
                                        <p:tgtEl>
                                          <p:spTgt spid="6160"/>
                                        </p:tgtEl>
                                        <p:attrNameLst>
                                          <p:attrName>ppt_y</p:attrName>
                                        </p:attrNameLst>
                                      </p:cBhvr>
                                      <p:tavLst>
                                        <p:tav tm="0">
                                          <p:val>
                                            <p:strVal val="#ppt_y"/>
                                          </p:val>
                                        </p:tav>
                                        <p:tav tm="100000">
                                          <p:val>
                                            <p:strVal val="#ppt_y"/>
                                          </p:val>
                                        </p:tav>
                                      </p:tavLst>
                                    </p:anim>
                                    <p:animEffect transition="in" filter="wipe(right)" prLst="gradientSize: 0.1">
                                      <p:cBhvr>
                                        <p:cTn id="34" dur="1000"/>
                                        <p:tgtEl>
                                          <p:spTgt spid="6160"/>
                                        </p:tgtEl>
                                      </p:cBhvr>
                                    </p:animEffect>
                                  </p:childTnLst>
                                </p:cTn>
                              </p:par>
                              <p:par>
                                <p:cTn id="35" presetID="29" presetClass="entr" presetSubtype="0" fill="hold" nodeType="withEffect">
                                  <p:stCondLst>
                                    <p:cond delay="0"/>
                                  </p:stCondLst>
                                  <p:childTnLst>
                                    <p:set>
                                      <p:cBhvr>
                                        <p:cTn id="36" dur="1" fill="hold">
                                          <p:stCondLst>
                                            <p:cond delay="0"/>
                                          </p:stCondLst>
                                        </p:cTn>
                                        <p:tgtEl>
                                          <p:spTgt spid="6162"/>
                                        </p:tgtEl>
                                        <p:attrNameLst>
                                          <p:attrName>style.visibility</p:attrName>
                                        </p:attrNameLst>
                                      </p:cBhvr>
                                      <p:to>
                                        <p:strVal val="visible"/>
                                      </p:to>
                                    </p:set>
                                    <p:anim calcmode="lin" valueType="num">
                                      <p:cBhvr>
                                        <p:cTn id="37" dur="1000" fill="hold"/>
                                        <p:tgtEl>
                                          <p:spTgt spid="6162"/>
                                        </p:tgtEl>
                                        <p:attrNameLst>
                                          <p:attrName>ppt_x</p:attrName>
                                        </p:attrNameLst>
                                      </p:cBhvr>
                                      <p:tavLst>
                                        <p:tav tm="0">
                                          <p:val>
                                            <p:strVal val="#ppt_x-.2"/>
                                          </p:val>
                                        </p:tav>
                                        <p:tav tm="100000">
                                          <p:val>
                                            <p:strVal val="#ppt_x"/>
                                          </p:val>
                                        </p:tav>
                                      </p:tavLst>
                                    </p:anim>
                                    <p:anim calcmode="lin" valueType="num">
                                      <p:cBhvr>
                                        <p:cTn id="38" dur="1000" fill="hold"/>
                                        <p:tgtEl>
                                          <p:spTgt spid="6162"/>
                                        </p:tgtEl>
                                        <p:attrNameLst>
                                          <p:attrName>ppt_y</p:attrName>
                                        </p:attrNameLst>
                                      </p:cBhvr>
                                      <p:tavLst>
                                        <p:tav tm="0">
                                          <p:val>
                                            <p:strVal val="#ppt_y"/>
                                          </p:val>
                                        </p:tav>
                                        <p:tav tm="100000">
                                          <p:val>
                                            <p:strVal val="#ppt_y"/>
                                          </p:val>
                                        </p:tav>
                                      </p:tavLst>
                                    </p:anim>
                                    <p:animEffect transition="in" filter="wipe(right)" prLst="gradientSize: 0.1">
                                      <p:cBhvr>
                                        <p:cTn id="39" dur="1000"/>
                                        <p:tgtEl>
                                          <p:spTgt spid="6162"/>
                                        </p:tgtEl>
                                      </p:cBhvr>
                                    </p:animEffect>
                                  </p:childTnLst>
                                </p:cTn>
                              </p:par>
                              <p:par>
                                <p:cTn id="40" presetID="29" presetClass="entr" presetSubtype="0" fill="hold" nodeType="withEffect">
                                  <p:stCondLst>
                                    <p:cond delay="0"/>
                                  </p:stCondLst>
                                  <p:childTnLst>
                                    <p:set>
                                      <p:cBhvr>
                                        <p:cTn id="41" dur="1" fill="hold">
                                          <p:stCondLst>
                                            <p:cond delay="0"/>
                                          </p:stCondLst>
                                        </p:cTn>
                                        <p:tgtEl>
                                          <p:spTgt spid="89"/>
                                        </p:tgtEl>
                                        <p:attrNameLst>
                                          <p:attrName>style.visibility</p:attrName>
                                        </p:attrNameLst>
                                      </p:cBhvr>
                                      <p:to>
                                        <p:strVal val="visible"/>
                                      </p:to>
                                    </p:set>
                                    <p:anim calcmode="lin" valueType="num">
                                      <p:cBhvr>
                                        <p:cTn id="42" dur="1000" fill="hold"/>
                                        <p:tgtEl>
                                          <p:spTgt spid="89"/>
                                        </p:tgtEl>
                                        <p:attrNameLst>
                                          <p:attrName>ppt_x</p:attrName>
                                        </p:attrNameLst>
                                      </p:cBhvr>
                                      <p:tavLst>
                                        <p:tav tm="0">
                                          <p:val>
                                            <p:strVal val="#ppt_x-.2"/>
                                          </p:val>
                                        </p:tav>
                                        <p:tav tm="100000">
                                          <p:val>
                                            <p:strVal val="#ppt_x"/>
                                          </p:val>
                                        </p:tav>
                                      </p:tavLst>
                                    </p:anim>
                                    <p:anim calcmode="lin" valueType="num">
                                      <p:cBhvr>
                                        <p:cTn id="43" dur="1000" fill="hold"/>
                                        <p:tgtEl>
                                          <p:spTgt spid="89"/>
                                        </p:tgtEl>
                                        <p:attrNameLst>
                                          <p:attrName>ppt_y</p:attrName>
                                        </p:attrNameLst>
                                      </p:cBhvr>
                                      <p:tavLst>
                                        <p:tav tm="0">
                                          <p:val>
                                            <p:strVal val="#ppt_y"/>
                                          </p:val>
                                        </p:tav>
                                        <p:tav tm="100000">
                                          <p:val>
                                            <p:strVal val="#ppt_y"/>
                                          </p:val>
                                        </p:tav>
                                      </p:tavLst>
                                    </p:anim>
                                    <p:animEffect transition="in" filter="wipe(right)" prLst="gradientSize: 0.1">
                                      <p:cBhvr>
                                        <p:cTn id="44" dur="1000"/>
                                        <p:tgtEl>
                                          <p:spTgt spid="89"/>
                                        </p:tgtEl>
                                      </p:cBhvr>
                                    </p:animEffect>
                                  </p:childTnLst>
                                </p:cTn>
                              </p:par>
                              <p:par>
                                <p:cTn id="45" presetID="29" presetClass="entr" presetSubtype="0" fill="hold" nodeType="withEffect">
                                  <p:stCondLst>
                                    <p:cond delay="0"/>
                                  </p:stCondLst>
                                  <p:childTnLst>
                                    <p:set>
                                      <p:cBhvr>
                                        <p:cTn id="46" dur="1" fill="hold">
                                          <p:stCondLst>
                                            <p:cond delay="0"/>
                                          </p:stCondLst>
                                        </p:cTn>
                                        <p:tgtEl>
                                          <p:spTgt spid="6158"/>
                                        </p:tgtEl>
                                        <p:attrNameLst>
                                          <p:attrName>style.visibility</p:attrName>
                                        </p:attrNameLst>
                                      </p:cBhvr>
                                      <p:to>
                                        <p:strVal val="visible"/>
                                      </p:to>
                                    </p:set>
                                    <p:anim calcmode="lin" valueType="num">
                                      <p:cBhvr>
                                        <p:cTn id="47" dur="1000" fill="hold"/>
                                        <p:tgtEl>
                                          <p:spTgt spid="6158"/>
                                        </p:tgtEl>
                                        <p:attrNameLst>
                                          <p:attrName>ppt_x</p:attrName>
                                        </p:attrNameLst>
                                      </p:cBhvr>
                                      <p:tavLst>
                                        <p:tav tm="0">
                                          <p:val>
                                            <p:strVal val="#ppt_x-.2"/>
                                          </p:val>
                                        </p:tav>
                                        <p:tav tm="100000">
                                          <p:val>
                                            <p:strVal val="#ppt_x"/>
                                          </p:val>
                                        </p:tav>
                                      </p:tavLst>
                                    </p:anim>
                                    <p:anim calcmode="lin" valueType="num">
                                      <p:cBhvr>
                                        <p:cTn id="48" dur="1000" fill="hold"/>
                                        <p:tgtEl>
                                          <p:spTgt spid="6158"/>
                                        </p:tgtEl>
                                        <p:attrNameLst>
                                          <p:attrName>ppt_y</p:attrName>
                                        </p:attrNameLst>
                                      </p:cBhvr>
                                      <p:tavLst>
                                        <p:tav tm="0">
                                          <p:val>
                                            <p:strVal val="#ppt_y"/>
                                          </p:val>
                                        </p:tav>
                                        <p:tav tm="100000">
                                          <p:val>
                                            <p:strVal val="#ppt_y"/>
                                          </p:val>
                                        </p:tav>
                                      </p:tavLst>
                                    </p:anim>
                                    <p:animEffect transition="in" filter="wipe(right)" prLst="gradientSize: 0.1">
                                      <p:cBhvr>
                                        <p:cTn id="49" dur="1000"/>
                                        <p:tgtEl>
                                          <p:spTgt spid="6158"/>
                                        </p:tgtEl>
                                      </p:cBhvr>
                                    </p:animEffect>
                                  </p:childTnLst>
                                </p:cTn>
                              </p:par>
                              <p:par>
                                <p:cTn id="50" presetID="29"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1000" fill="hold"/>
                                        <p:tgtEl>
                                          <p:spTgt spid="5"/>
                                        </p:tgtEl>
                                        <p:attrNameLst>
                                          <p:attrName>ppt_x</p:attrName>
                                        </p:attrNameLst>
                                      </p:cBhvr>
                                      <p:tavLst>
                                        <p:tav tm="0">
                                          <p:val>
                                            <p:strVal val="#ppt_x-.2"/>
                                          </p:val>
                                        </p:tav>
                                        <p:tav tm="100000">
                                          <p:val>
                                            <p:strVal val="#ppt_x"/>
                                          </p:val>
                                        </p:tav>
                                      </p:tavLst>
                                    </p:anim>
                                    <p:anim calcmode="lin" valueType="num">
                                      <p:cBhvr>
                                        <p:cTn id="5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5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560909"/>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141514" y="1529434"/>
            <a:ext cx="5030340" cy="158190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i="1">
                <a:solidFill>
                  <a:srgbClr val="0000FF"/>
                </a:solidFill>
                <a:cs typeface="Arial" pitchFamily="34" charset="0"/>
              </a:rPr>
              <a:t>    kể tên các đới khí hậu ở châu Âu. Đới khí hậu nào chiếm diện tích lớn nhất?</a:t>
            </a: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42138" y="1262737"/>
            <a:ext cx="642954" cy="698258"/>
          </a:xfrm>
          <a:prstGeom prst="rect">
            <a:avLst/>
          </a:prstGeom>
        </p:spPr>
      </p:pic>
      <p:sp>
        <p:nvSpPr>
          <p:cNvPr id="10" name="TextBox 9"/>
          <p:cNvSpPr txBox="1"/>
          <p:nvPr/>
        </p:nvSpPr>
        <p:spPr>
          <a:xfrm>
            <a:off x="136571" y="990599"/>
            <a:ext cx="1505861"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b. Khí hậu</a:t>
            </a:r>
          </a:p>
        </p:txBody>
      </p:sp>
      <p:pic>
        <p:nvPicPr>
          <p:cNvPr id="67585" name="Picture 1" descr="C:\Users\PTS\Desktop\GADT ĐL7 (KNTTCS, kì 1)\e2531bba4b0b8755de1a.jpg"/>
          <p:cNvPicPr>
            <a:picLocks noChangeAspect="1" noChangeArrowheads="1"/>
          </p:cNvPicPr>
          <p:nvPr/>
        </p:nvPicPr>
        <p:blipFill>
          <a:blip r:embed="rId4"/>
          <a:srcRect/>
          <a:stretch>
            <a:fillRect/>
          </a:stretch>
        </p:blipFill>
        <p:spPr bwMode="auto">
          <a:xfrm>
            <a:off x="5257752" y="570022"/>
            <a:ext cx="3791248" cy="4370115"/>
          </a:xfrm>
          <a:prstGeom prst="rect">
            <a:avLst/>
          </a:prstGeom>
          <a:noFill/>
          <a:ln w="19050">
            <a:solidFill>
              <a:schemeClr val="tx1"/>
            </a:solidFill>
          </a:ln>
        </p:spPr>
      </p:pic>
      <p:sp>
        <p:nvSpPr>
          <p:cNvPr id="11" name="Rectangle 10"/>
          <p:cNvSpPr/>
          <p:nvPr/>
        </p:nvSpPr>
        <p:spPr>
          <a:xfrm>
            <a:off x="5237018" y="4469982"/>
            <a:ext cx="3776354" cy="654025"/>
          </a:xfrm>
          <a:prstGeom prst="rect">
            <a:avLst/>
          </a:prstGeom>
          <a:solidFill>
            <a:schemeClr val="bg1"/>
          </a:solidFill>
          <a:ln>
            <a:solidFill>
              <a:srgbClr val="0000FF"/>
            </a:solidFill>
          </a:ln>
        </p:spPr>
        <p:txBody>
          <a:bodyPr wrap="square" lIns="68580" tIns="34290" rIns="68580" bIns="34290">
            <a:spAutoFit/>
          </a:bodyPr>
          <a:lstStyle/>
          <a:p>
            <a:pPr algn="ctr"/>
            <a:r>
              <a:rPr lang="en-US" sz="1900" b="1">
                <a:solidFill>
                  <a:srgbClr val="0000FF"/>
                </a:solidFill>
              </a:rPr>
              <a:t>Hình 2. Bản đồ các kiểu </a:t>
            </a:r>
          </a:p>
          <a:p>
            <a:pPr algn="ctr"/>
            <a:r>
              <a:rPr lang="en-US" sz="1900" b="1">
                <a:solidFill>
                  <a:srgbClr val="0000FF"/>
                </a:solidFill>
              </a:rPr>
              <a:t>và đới khí hậu châu Âu</a:t>
            </a:r>
            <a:endParaRPr lang="en-US" sz="1900">
              <a:solidFill>
                <a:srgbClr val="0000FF"/>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3918857" y="106875"/>
            <a:ext cx="4987636" cy="1107996"/>
          </a:xfrm>
          <a:prstGeom prst="rect">
            <a:avLst/>
          </a:prstGeom>
          <a:solidFill>
            <a:srgbClr val="CCFFFF"/>
          </a:solidFill>
          <a:ln w="38100">
            <a:solidFill>
              <a:srgbClr val="FF0066"/>
            </a:solidFill>
            <a:miter lim="800000"/>
            <a:headEnd/>
            <a:tailEnd/>
          </a:ln>
          <a:effectLst/>
        </p:spPr>
        <p:txBody>
          <a:bodyPr wrap="square">
            <a:spAutoFit/>
          </a:bodyPr>
          <a:lstStyle/>
          <a:p>
            <a:pPr lvl="0" indent="450850" algn="just"/>
            <a:r>
              <a:rPr lang="en-US" sz="2200" b="1" u="sng" dirty="0">
                <a:solidFill>
                  <a:srgbClr val="FF0000"/>
                </a:solidFill>
                <a:cs typeface="Times New Roman" pitchFamily="18" charset="0"/>
              </a:rPr>
              <a:t>Yêu cầu</a:t>
            </a:r>
            <a:r>
              <a:rPr lang="en-US" sz="2200" b="1" u="sng">
                <a:solidFill>
                  <a:srgbClr val="FF0000"/>
                </a:solidFill>
                <a:cs typeface="Times New Roman" pitchFamily="18" charset="0"/>
              </a:rPr>
              <a:t>:</a:t>
            </a:r>
            <a:r>
              <a:rPr lang="en-US" sz="2200" b="1">
                <a:solidFill>
                  <a:srgbClr val="FF0000"/>
                </a:solidFill>
                <a:cs typeface="Times New Roman" pitchFamily="18" charset="0"/>
              </a:rPr>
              <a:t> </a:t>
            </a:r>
            <a:r>
              <a:rPr lang="vi-VN" sz="2200" b="1" dirty="0">
                <a:solidFill>
                  <a:srgbClr val="0000FF"/>
                </a:solidFill>
                <a:latin typeface="Calibri" pitchFamily="34" charset="0"/>
                <a:cs typeface="Calibri" pitchFamily="34" charset="0"/>
              </a:rPr>
              <a:t>Khai thác thông tin </a:t>
            </a:r>
            <a:r>
              <a:rPr lang="vi-VN" sz="2200" b="1">
                <a:solidFill>
                  <a:srgbClr val="0000FF"/>
                </a:solidFill>
                <a:latin typeface="Calibri" pitchFamily="34" charset="0"/>
                <a:cs typeface="Calibri" pitchFamily="34" charset="0"/>
              </a:rPr>
              <a:t>mục </a:t>
            </a:r>
            <a:r>
              <a:rPr lang="en-US" sz="2200" b="1">
                <a:solidFill>
                  <a:srgbClr val="0000FF"/>
                </a:solidFill>
                <a:latin typeface="Calibri" pitchFamily="34" charset="0"/>
                <a:cs typeface="Calibri" pitchFamily="34" charset="0"/>
              </a:rPr>
              <a:t>2b,</a:t>
            </a:r>
            <a:r>
              <a:rPr lang="vi-VN" sz="2200" b="1">
                <a:solidFill>
                  <a:srgbClr val="0000FF"/>
                </a:solidFill>
                <a:latin typeface="Calibri" pitchFamily="34" charset="0"/>
                <a:cs typeface="Calibri" pitchFamily="34" charset="0"/>
              </a:rPr>
              <a:t> </a:t>
            </a:r>
            <a:r>
              <a:rPr lang="vi-VN" sz="2200" b="1" dirty="0">
                <a:solidFill>
                  <a:srgbClr val="0000FF"/>
                </a:solidFill>
                <a:latin typeface="Calibri" pitchFamily="34" charset="0"/>
                <a:cs typeface="Calibri" pitchFamily="34" charset="0"/>
              </a:rPr>
              <a:t>quan sát H.</a:t>
            </a:r>
            <a:r>
              <a:rPr lang="en-US" sz="2200" b="1">
                <a:solidFill>
                  <a:srgbClr val="0000FF"/>
                </a:solidFill>
                <a:latin typeface="Calibri" pitchFamily="34" charset="0"/>
                <a:cs typeface="Calibri" pitchFamily="34" charset="0"/>
              </a:rPr>
              <a:t>3</a:t>
            </a:r>
            <a:r>
              <a:rPr lang="vi-VN" sz="2200" b="1">
                <a:solidFill>
                  <a:srgbClr val="0000FF"/>
                </a:solidFill>
                <a:latin typeface="Calibri" pitchFamily="34" charset="0"/>
                <a:cs typeface="Calibri" pitchFamily="34" charset="0"/>
              </a:rPr>
              <a:t> SGK</a:t>
            </a:r>
            <a:r>
              <a:rPr lang="en-US" sz="2200" b="1">
                <a:solidFill>
                  <a:srgbClr val="0000FF"/>
                </a:solidFill>
                <a:latin typeface="Calibri" pitchFamily="34" charset="0"/>
                <a:cs typeface="Calibri" pitchFamily="34" charset="0"/>
              </a:rPr>
              <a:t>: </a:t>
            </a:r>
            <a:r>
              <a:rPr lang="en-US" sz="2200" b="1" i="1" dirty="0">
                <a:solidFill>
                  <a:srgbClr val="0000FF"/>
                </a:solidFill>
                <a:ea typeface="Calibri" charset="0"/>
                <a:cs typeface="Times New Roman" pitchFamily="18" charset="0"/>
              </a:rPr>
              <a:t>Các nhóm hoàn thành nhiệm vụ theo bảng d</a:t>
            </a:r>
            <a:r>
              <a:rPr lang="vi-VN" sz="2200" b="1" i="1" dirty="0">
                <a:solidFill>
                  <a:srgbClr val="0000FF"/>
                </a:solidFill>
                <a:ea typeface="Calibri" charset="0"/>
                <a:cs typeface="Times New Roman" pitchFamily="18" charset="0"/>
              </a:rPr>
              <a:t>ướ</a:t>
            </a:r>
            <a:r>
              <a:rPr lang="en-US" sz="2200" b="1" i="1" dirty="0">
                <a:solidFill>
                  <a:srgbClr val="0000FF"/>
                </a:solidFill>
                <a:ea typeface="Calibri" charset="0"/>
                <a:cs typeface="Times New Roman" pitchFamily="18" charset="0"/>
              </a:rPr>
              <a:t>i </a:t>
            </a:r>
            <a:r>
              <a:rPr lang="vi-VN" sz="2200" b="1" i="1" dirty="0">
                <a:solidFill>
                  <a:srgbClr val="0000FF"/>
                </a:solidFill>
                <a:ea typeface="Calibri" charset="0"/>
                <a:cs typeface="Times New Roman" pitchFamily="18" charset="0"/>
              </a:rPr>
              <a:t>đâ</a:t>
            </a:r>
            <a:r>
              <a:rPr lang="en-US" sz="2200" b="1" i="1" dirty="0">
                <a:solidFill>
                  <a:srgbClr val="0000FF"/>
                </a:solidFill>
                <a:ea typeface="Calibri" charset="0"/>
                <a:cs typeface="Times New Roman" pitchFamily="18" charset="0"/>
              </a:rPr>
              <a:t>y.</a:t>
            </a:r>
            <a:endParaRPr lang="en-US" sz="2200" b="1" dirty="0">
              <a:solidFill>
                <a:srgbClr val="0000FF"/>
              </a:solidFill>
              <a:cs typeface="Times New Roman" pitchFamily="18" charset="0"/>
            </a:endParaRPr>
          </a:p>
        </p:txBody>
      </p:sp>
      <p:sp>
        <p:nvSpPr>
          <p:cNvPr id="12" name="Text Box 3"/>
          <p:cNvSpPr txBox="1">
            <a:spLocks noChangeArrowheads="1"/>
          </p:cNvSpPr>
          <p:nvPr/>
        </p:nvSpPr>
        <p:spPr bwMode="auto">
          <a:xfrm>
            <a:off x="110840" y="782895"/>
            <a:ext cx="1717964" cy="147732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500" b="1">
                <a:solidFill>
                  <a:srgbClr val="0070C0"/>
                </a:solidFill>
              </a:rPr>
              <a:t>Nhóm 1: Khí hậu cực và cận cực.</a:t>
            </a:r>
            <a:endParaRPr lang="en-US" sz="2500" b="1">
              <a:solidFill>
                <a:srgbClr val="0070C0"/>
              </a:solidFill>
            </a:endParaRPr>
          </a:p>
        </p:txBody>
      </p:sp>
      <p:sp>
        <p:nvSpPr>
          <p:cNvPr id="16" name="WordArt 5"/>
          <p:cNvSpPr>
            <a:spLocks noChangeArrowheads="1" noChangeShapeType="1" noTextEdit="1"/>
          </p:cNvSpPr>
          <p:nvPr/>
        </p:nvSpPr>
        <p:spPr bwMode="auto">
          <a:xfrm>
            <a:off x="0" y="0"/>
            <a:ext cx="3823855" cy="646177"/>
          </a:xfrm>
          <a:prstGeom prst="rect">
            <a:avLst/>
          </a:prstGeom>
          <a:solidFill>
            <a:schemeClr val="bg1"/>
          </a:solidFill>
        </p:spPr>
        <p:txBody>
          <a:bodyPr wrap="none" fromWordArt="1">
            <a:prstTxWarp prst="textPlain">
              <a:avLst>
                <a:gd name="adj" fmla="val 50000"/>
              </a:avLst>
            </a:prstTxWarp>
          </a:bodyPr>
          <a:lstStyle/>
          <a:p>
            <a:r>
              <a:rPr lang="en-US" sz="32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32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NHÓM</a:t>
            </a:r>
            <a:endParaRPr lang="en-US" sz="32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9" name="Text Box 3"/>
          <p:cNvSpPr txBox="1">
            <a:spLocks noChangeArrowheads="1"/>
          </p:cNvSpPr>
          <p:nvPr/>
        </p:nvSpPr>
        <p:spPr bwMode="auto">
          <a:xfrm>
            <a:off x="1985164" y="769040"/>
            <a:ext cx="1850571" cy="14465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500" b="1">
                <a:solidFill>
                  <a:srgbClr val="7030A0"/>
                </a:solidFill>
              </a:rPr>
              <a:t>Nhóm 2: Khí hậu ôn đới hải dương.</a:t>
            </a:r>
            <a:endParaRPr lang="en-US" sz="2500" b="1">
              <a:solidFill>
                <a:srgbClr val="7030A0"/>
              </a:solidFill>
            </a:endParaRPr>
          </a:p>
        </p:txBody>
      </p:sp>
      <p:sp>
        <p:nvSpPr>
          <p:cNvPr id="20" name="Text Box 3"/>
          <p:cNvSpPr txBox="1">
            <a:spLocks noChangeArrowheads="1"/>
          </p:cNvSpPr>
          <p:nvPr/>
        </p:nvSpPr>
        <p:spPr bwMode="auto">
          <a:xfrm>
            <a:off x="130637" y="2429608"/>
            <a:ext cx="1698164" cy="147732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500" b="1">
                <a:solidFill>
                  <a:srgbClr val="002060"/>
                </a:solidFill>
              </a:rPr>
              <a:t>Nhóm 3: Khí hậu ôn đới lục địa.</a:t>
            </a:r>
            <a:endParaRPr lang="en-US" sz="2500" b="1">
              <a:solidFill>
                <a:srgbClr val="002060"/>
              </a:solidFill>
            </a:endParaRPr>
          </a:p>
        </p:txBody>
      </p:sp>
      <p:sp>
        <p:nvSpPr>
          <p:cNvPr id="21" name="Text Box 3"/>
          <p:cNvSpPr txBox="1">
            <a:spLocks noChangeArrowheads="1"/>
          </p:cNvSpPr>
          <p:nvPr/>
        </p:nvSpPr>
        <p:spPr bwMode="auto">
          <a:xfrm>
            <a:off x="1971305" y="2439499"/>
            <a:ext cx="1793173" cy="147732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500" b="1">
                <a:solidFill>
                  <a:srgbClr val="FF0000"/>
                </a:solidFill>
              </a:rPr>
              <a:t>Nhóm 4: Khí hậu cận nhiệt  ĐTH.</a:t>
            </a:r>
            <a:endParaRPr lang="en-US" sz="2500" b="1">
              <a:solidFill>
                <a:srgbClr val="FF0000"/>
              </a:solidFill>
            </a:endParaRPr>
          </a:p>
        </p:txBody>
      </p:sp>
      <p:graphicFrame>
        <p:nvGraphicFramePr>
          <p:cNvPr id="22" name="Table 21"/>
          <p:cNvGraphicFramePr>
            <a:graphicFrameLocks noGrp="1"/>
          </p:cNvGraphicFramePr>
          <p:nvPr/>
        </p:nvGraphicFramePr>
        <p:xfrm>
          <a:off x="4025735" y="1336064"/>
          <a:ext cx="4868890" cy="3544824"/>
        </p:xfrm>
        <a:graphic>
          <a:graphicData uri="http://schemas.openxmlformats.org/drawingml/2006/table">
            <a:tbl>
              <a:tblPr/>
              <a:tblGrid>
                <a:gridCol w="1104405">
                  <a:extLst>
                    <a:ext uri="{9D8B030D-6E8A-4147-A177-3AD203B41FA5}">
                      <a16:colId xmlns:a16="http://schemas.microsoft.com/office/drawing/2014/main" val="20000"/>
                    </a:ext>
                  </a:extLst>
                </a:gridCol>
                <a:gridCol w="793329">
                  <a:extLst>
                    <a:ext uri="{9D8B030D-6E8A-4147-A177-3AD203B41FA5}">
                      <a16:colId xmlns:a16="http://schemas.microsoft.com/office/drawing/2014/main" val="20001"/>
                    </a:ext>
                  </a:extLst>
                </a:gridCol>
                <a:gridCol w="1022262">
                  <a:extLst>
                    <a:ext uri="{9D8B030D-6E8A-4147-A177-3AD203B41FA5}">
                      <a16:colId xmlns:a16="http://schemas.microsoft.com/office/drawing/2014/main" val="20002"/>
                    </a:ext>
                  </a:extLst>
                </a:gridCol>
                <a:gridCol w="1022612">
                  <a:extLst>
                    <a:ext uri="{9D8B030D-6E8A-4147-A177-3AD203B41FA5}">
                      <a16:colId xmlns:a16="http://schemas.microsoft.com/office/drawing/2014/main" val="20003"/>
                    </a:ext>
                  </a:extLst>
                </a:gridCol>
                <a:gridCol w="926282">
                  <a:extLst>
                    <a:ext uri="{9D8B030D-6E8A-4147-A177-3AD203B41FA5}">
                      <a16:colId xmlns:a16="http://schemas.microsoft.com/office/drawing/2014/main" val="20004"/>
                    </a:ext>
                  </a:extLst>
                </a:gridCol>
              </a:tblGrid>
              <a:tr h="0">
                <a:tc rowSpan="2">
                  <a:txBody>
                    <a:bodyPr/>
                    <a:lstStyle/>
                    <a:p>
                      <a:pPr algn="ctr">
                        <a:lnSpc>
                          <a:spcPct val="120000"/>
                        </a:lnSpc>
                        <a:spcBef>
                          <a:spcPts val="600"/>
                        </a:spcBef>
                        <a:spcAft>
                          <a:spcPts val="0"/>
                        </a:spcAft>
                      </a:pPr>
                      <a:r>
                        <a:rPr lang="pt-BR" sz="2200" b="1">
                          <a:solidFill>
                            <a:srgbClr val="000000"/>
                          </a:solidFill>
                          <a:latin typeface="+mj-lt"/>
                          <a:ea typeface="Calibri"/>
                        </a:rPr>
                        <a:t>Đới/kiểu</a:t>
                      </a:r>
                      <a:endParaRPr lang="en-US" sz="2200">
                        <a:solidFill>
                          <a:srgbClr val="000000"/>
                        </a:solidFill>
                        <a:latin typeface="+mj-lt"/>
                        <a:ea typeface="Calibri"/>
                      </a:endParaRPr>
                    </a:p>
                    <a:p>
                      <a:pPr algn="ctr">
                        <a:lnSpc>
                          <a:spcPct val="120000"/>
                        </a:lnSpc>
                        <a:spcBef>
                          <a:spcPts val="600"/>
                        </a:spcBef>
                        <a:spcAft>
                          <a:spcPts val="0"/>
                        </a:spcAft>
                      </a:pPr>
                      <a:r>
                        <a:rPr lang="pt-BR" sz="2200" b="1">
                          <a:solidFill>
                            <a:srgbClr val="000000"/>
                          </a:solidFill>
                          <a:latin typeface="+mj-lt"/>
                          <a:ea typeface="Calibri"/>
                        </a:rPr>
                        <a:t>khí hậu</a:t>
                      </a:r>
                      <a:endParaRPr lang="en-US" sz="22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rowSpan="2">
                  <a:txBody>
                    <a:bodyPr/>
                    <a:lstStyle/>
                    <a:p>
                      <a:pPr algn="ctr">
                        <a:lnSpc>
                          <a:spcPct val="100000"/>
                        </a:lnSpc>
                        <a:spcBef>
                          <a:spcPts val="600"/>
                        </a:spcBef>
                        <a:spcAft>
                          <a:spcPts val="0"/>
                        </a:spcAft>
                      </a:pPr>
                      <a:r>
                        <a:rPr lang="pt-BR" sz="2300" b="1">
                          <a:solidFill>
                            <a:srgbClr val="000000"/>
                          </a:solidFill>
                          <a:latin typeface="+mj-lt"/>
                          <a:ea typeface="Calibri"/>
                        </a:rPr>
                        <a:t>Cực </a:t>
                      </a:r>
                      <a:endParaRPr lang="en-US" sz="2300">
                        <a:solidFill>
                          <a:srgbClr val="000000"/>
                        </a:solidFill>
                        <a:latin typeface="+mj-lt"/>
                        <a:ea typeface="Calibri"/>
                      </a:endParaRPr>
                    </a:p>
                    <a:p>
                      <a:pPr algn="ctr">
                        <a:lnSpc>
                          <a:spcPct val="100000"/>
                        </a:lnSpc>
                        <a:spcBef>
                          <a:spcPts val="600"/>
                        </a:spcBef>
                        <a:spcAft>
                          <a:spcPts val="0"/>
                        </a:spcAft>
                      </a:pPr>
                      <a:r>
                        <a:rPr lang="pt-BR" sz="2300" b="1">
                          <a:solidFill>
                            <a:srgbClr val="000000"/>
                          </a:solidFill>
                          <a:latin typeface="+mj-lt"/>
                          <a:ea typeface="Calibri"/>
                        </a:rPr>
                        <a:t>và cận cực</a:t>
                      </a:r>
                      <a:endParaRPr lang="en-US" sz="23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algn="ctr">
                        <a:lnSpc>
                          <a:spcPct val="120000"/>
                        </a:lnSpc>
                        <a:spcBef>
                          <a:spcPts val="600"/>
                        </a:spcBef>
                        <a:spcAft>
                          <a:spcPts val="0"/>
                        </a:spcAft>
                      </a:pPr>
                      <a:r>
                        <a:rPr lang="pt-BR" sz="2300" b="1">
                          <a:solidFill>
                            <a:srgbClr val="000000"/>
                          </a:solidFill>
                          <a:latin typeface="+mj-lt"/>
                          <a:ea typeface="Calibri"/>
                        </a:rPr>
                        <a:t>Ôn đới</a:t>
                      </a:r>
                      <a:endParaRPr lang="en-US" sz="23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rowSpan="2">
                  <a:txBody>
                    <a:bodyPr/>
                    <a:lstStyle/>
                    <a:p>
                      <a:pPr algn="ctr">
                        <a:lnSpc>
                          <a:spcPct val="120000"/>
                        </a:lnSpc>
                        <a:spcBef>
                          <a:spcPts val="600"/>
                        </a:spcBef>
                        <a:spcAft>
                          <a:spcPts val="0"/>
                        </a:spcAft>
                      </a:pPr>
                      <a:r>
                        <a:rPr lang="pt-BR" sz="2300" b="1">
                          <a:solidFill>
                            <a:srgbClr val="000000"/>
                          </a:solidFill>
                          <a:latin typeface="+mj-lt"/>
                          <a:ea typeface="Calibri"/>
                        </a:rPr>
                        <a:t>Cận nhiệt ĐTH</a:t>
                      </a:r>
                      <a:endParaRPr lang="en-US" sz="23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605607">
                <a:tc vMerge="1">
                  <a:txBody>
                    <a:bodyPr/>
                    <a:lstStyle/>
                    <a:p>
                      <a:endParaRPr lang="en-US"/>
                    </a:p>
                  </a:txBody>
                  <a:tcPr/>
                </a:tc>
                <a:tc vMerge="1">
                  <a:txBody>
                    <a:bodyPr/>
                    <a:lstStyle/>
                    <a:p>
                      <a:endParaRPr lang="en-US"/>
                    </a:p>
                  </a:txBody>
                  <a:tcPr/>
                </a:tc>
                <a:tc>
                  <a:txBody>
                    <a:bodyPr/>
                    <a:lstStyle/>
                    <a:p>
                      <a:pPr algn="ctr">
                        <a:lnSpc>
                          <a:spcPct val="100000"/>
                        </a:lnSpc>
                        <a:spcBef>
                          <a:spcPts val="600"/>
                        </a:spcBef>
                        <a:spcAft>
                          <a:spcPts val="0"/>
                        </a:spcAft>
                      </a:pPr>
                      <a:r>
                        <a:rPr lang="pt-BR" sz="2300" b="1">
                          <a:solidFill>
                            <a:srgbClr val="000000"/>
                          </a:solidFill>
                          <a:latin typeface="+mj-lt"/>
                          <a:ea typeface="Calibri"/>
                        </a:rPr>
                        <a:t>Ôn đới hải dương</a:t>
                      </a:r>
                      <a:endParaRPr lang="en-US" sz="23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20000"/>
                        </a:lnSpc>
                        <a:spcBef>
                          <a:spcPts val="600"/>
                        </a:spcBef>
                        <a:spcAft>
                          <a:spcPts val="0"/>
                        </a:spcAft>
                      </a:pPr>
                      <a:r>
                        <a:rPr lang="pt-BR" sz="2300" b="1">
                          <a:solidFill>
                            <a:srgbClr val="000000"/>
                          </a:solidFill>
                          <a:latin typeface="+mj-lt"/>
                          <a:ea typeface="Calibri"/>
                        </a:rPr>
                        <a:t>Ôn đới lục địa</a:t>
                      </a:r>
                      <a:endParaRPr lang="en-US" sz="23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en-US"/>
                    </a:p>
                  </a:txBody>
                  <a:tcPr/>
                </a:tc>
                <a:extLst>
                  <a:ext uri="{0D108BD9-81ED-4DB2-BD59-A6C34878D82A}">
                    <a16:rowId xmlns:a16="http://schemas.microsoft.com/office/drawing/2014/main" val="10001"/>
                  </a:ext>
                </a:extLst>
              </a:tr>
              <a:tr h="303578">
                <a:tc>
                  <a:txBody>
                    <a:bodyPr/>
                    <a:lstStyle/>
                    <a:p>
                      <a:pPr algn="ctr">
                        <a:lnSpc>
                          <a:spcPct val="120000"/>
                        </a:lnSpc>
                        <a:spcBef>
                          <a:spcPts val="600"/>
                        </a:spcBef>
                        <a:spcAft>
                          <a:spcPts val="0"/>
                        </a:spcAft>
                      </a:pPr>
                      <a:r>
                        <a:rPr lang="pt-BR" sz="2200" b="1">
                          <a:solidFill>
                            <a:srgbClr val="000000"/>
                          </a:solidFill>
                          <a:latin typeface="+mj-lt"/>
                          <a:ea typeface="Calibri"/>
                        </a:rPr>
                        <a:t>Vị trí</a:t>
                      </a:r>
                      <a:endParaRPr lang="en-US" sz="22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0">
                <a:tc>
                  <a:txBody>
                    <a:bodyPr/>
                    <a:lstStyle/>
                    <a:p>
                      <a:pPr algn="ctr">
                        <a:lnSpc>
                          <a:spcPct val="120000"/>
                        </a:lnSpc>
                        <a:spcBef>
                          <a:spcPts val="600"/>
                        </a:spcBef>
                        <a:spcAft>
                          <a:spcPts val="0"/>
                        </a:spcAft>
                      </a:pPr>
                      <a:r>
                        <a:rPr lang="pt-BR" sz="2200" b="1">
                          <a:solidFill>
                            <a:srgbClr val="000000"/>
                          </a:solidFill>
                          <a:latin typeface="+mj-lt"/>
                          <a:ea typeface="Calibri"/>
                        </a:rPr>
                        <a:t>Lượng mưa</a:t>
                      </a:r>
                      <a:endParaRPr lang="en-US" sz="22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r h="0">
                <a:tc>
                  <a:txBody>
                    <a:bodyPr/>
                    <a:lstStyle/>
                    <a:p>
                      <a:pPr algn="ctr">
                        <a:lnSpc>
                          <a:spcPct val="120000"/>
                        </a:lnSpc>
                        <a:spcBef>
                          <a:spcPts val="600"/>
                        </a:spcBef>
                        <a:spcAft>
                          <a:spcPts val="0"/>
                        </a:spcAft>
                      </a:pPr>
                      <a:r>
                        <a:rPr lang="pt-BR" sz="2200" b="1">
                          <a:solidFill>
                            <a:srgbClr val="000000"/>
                          </a:solidFill>
                          <a:latin typeface="+mj-lt"/>
                          <a:ea typeface="Calibri"/>
                        </a:rPr>
                        <a:t>Đặc điểm</a:t>
                      </a:r>
                      <a:endParaRPr lang="en-US" sz="22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ppt_x</p:attrName>
                                        </p:attrNameLst>
                                      </p:cBhvr>
                                      <p:tavLst>
                                        <p:tav tm="0">
                                          <p:val>
                                            <p:strVal val="#ppt_x-.2"/>
                                          </p:val>
                                        </p:tav>
                                        <p:tav tm="100000">
                                          <p:val>
                                            <p:strVal val="#ppt_x"/>
                                          </p:val>
                                        </p:tav>
                                      </p:tavLst>
                                    </p:anim>
                                    <p:anim calcmode="lin" valueType="num">
                                      <p:cBhvr>
                                        <p:cTn id="1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6"/>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ppt_x</p:attrName>
                                        </p:attrNameLst>
                                      </p:cBhvr>
                                      <p:tavLst>
                                        <p:tav tm="0">
                                          <p:val>
                                            <p:strVal val="#ppt_x-.2"/>
                                          </p:val>
                                        </p:tav>
                                        <p:tav tm="100000">
                                          <p:val>
                                            <p:strVal val="#ppt_x"/>
                                          </p:val>
                                        </p:tav>
                                      </p:tavLst>
                                    </p:anim>
                                    <p:anim calcmode="lin" valueType="num">
                                      <p:cBhvr>
                                        <p:cTn id="2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9"/>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ppt_x</p:attrName>
                                        </p:attrNameLst>
                                      </p:cBhvr>
                                      <p:tavLst>
                                        <p:tav tm="0">
                                          <p:val>
                                            <p:strVal val="#ppt_x-.2"/>
                                          </p:val>
                                        </p:tav>
                                        <p:tav tm="100000">
                                          <p:val>
                                            <p:strVal val="#ppt_x"/>
                                          </p:val>
                                        </p:tav>
                                      </p:tavLst>
                                    </p:anim>
                                    <p:anim calcmode="lin" valueType="num">
                                      <p:cBhvr>
                                        <p:cTn id="28"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0"/>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ppt_x</p:attrName>
                                        </p:attrNameLst>
                                      </p:cBhvr>
                                      <p:tavLst>
                                        <p:tav tm="0">
                                          <p:val>
                                            <p:strVal val="#ppt_x-.2"/>
                                          </p:val>
                                        </p:tav>
                                        <p:tav tm="100000">
                                          <p:val>
                                            <p:strVal val="#ppt_x"/>
                                          </p:val>
                                        </p:tav>
                                      </p:tavLst>
                                    </p:anim>
                                    <p:anim calcmode="lin" valueType="num">
                                      <p:cBhvr>
                                        <p:cTn id="33"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1"/>
                                        </p:tgtEl>
                                      </p:cBhvr>
                                    </p:animEffect>
                                  </p:childTnLst>
                                </p:cTn>
                              </p:par>
                              <p:par>
                                <p:cTn id="35" presetID="29"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ppt_x</p:attrName>
                                        </p:attrNameLst>
                                      </p:cBhvr>
                                      <p:tavLst>
                                        <p:tav tm="0">
                                          <p:val>
                                            <p:strVal val="#ppt_x-.2"/>
                                          </p:val>
                                        </p:tav>
                                        <p:tav tm="100000">
                                          <p:val>
                                            <p:strVal val="#ppt_x"/>
                                          </p:val>
                                        </p:tav>
                                      </p:tavLst>
                                    </p:anim>
                                    <p:anim calcmode="lin" valueType="num">
                                      <p:cBhvr>
                                        <p:cTn id="38"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64925" y="1815957"/>
            <a:ext cx="2827809" cy="517321"/>
          </a:xfrm>
          <a:prstGeom prst="rect">
            <a:avLst/>
          </a:prstGeom>
        </p:spPr>
        <p:txBody>
          <a:bodyPr wrap="square" lIns="68580" tIns="34290" rIns="68580" bIns="34290">
            <a:spAutoFit/>
          </a:bodyPr>
          <a:lstStyle/>
          <a:p>
            <a:pPr algn="ctr">
              <a:lnSpc>
                <a:spcPct val="120000"/>
              </a:lnSpc>
            </a:pPr>
            <a:r>
              <a:rPr lang="en-US" sz="2600" b="1" dirty="0" err="1">
                <a:solidFill>
                  <a:srgbClr val="2BCD15"/>
                </a:solidFill>
                <a:ea typeface="Tahoma" panose="020B0604030504040204" pitchFamily="34" charset="0"/>
                <a:cs typeface="Tahoma" pitchFamily="34" charset="0"/>
              </a:rPr>
              <a:t>Tháp</a:t>
            </a:r>
            <a:r>
              <a:rPr lang="en-US" sz="2600" b="1" dirty="0">
                <a:solidFill>
                  <a:srgbClr val="2BCD15"/>
                </a:solidFill>
                <a:ea typeface="Tahoma" panose="020B0604030504040204" pitchFamily="34" charset="0"/>
                <a:cs typeface="Tahoma" pitchFamily="34" charset="0"/>
              </a:rPr>
              <a:t> </a:t>
            </a:r>
            <a:r>
              <a:rPr lang="en-US" sz="2600" b="1" err="1">
                <a:solidFill>
                  <a:srgbClr val="2BCD15"/>
                </a:solidFill>
                <a:ea typeface="Tahoma" panose="020B0604030504040204" pitchFamily="34" charset="0"/>
                <a:cs typeface="Tahoma" pitchFamily="34" charset="0"/>
              </a:rPr>
              <a:t>nghiêng</a:t>
            </a:r>
            <a:r>
              <a:rPr lang="en-US" sz="2600" b="1">
                <a:solidFill>
                  <a:srgbClr val="2BCD15"/>
                </a:solidFill>
                <a:ea typeface="Tahoma" panose="020B0604030504040204" pitchFamily="34" charset="0"/>
                <a:cs typeface="Tahoma" pitchFamily="34" charset="0"/>
              </a:rPr>
              <a:t> Pi-da </a:t>
            </a:r>
            <a:endParaRPr lang="en-US" sz="2600" b="1" dirty="0">
              <a:solidFill>
                <a:srgbClr val="2BCD15"/>
              </a:solidFill>
              <a:ea typeface="Tahoma" panose="020B0604030504040204" pitchFamily="34" charset="0"/>
              <a:cs typeface="Tahoma" pitchFamily="34" charset="0"/>
            </a:endParaRPr>
          </a:p>
        </p:txBody>
      </p:sp>
      <p:sp>
        <p:nvSpPr>
          <p:cNvPr id="4" name="Rectangle 3"/>
          <p:cNvSpPr/>
          <p:nvPr/>
        </p:nvSpPr>
        <p:spPr>
          <a:xfrm>
            <a:off x="5952490" y="2799210"/>
            <a:ext cx="2613377" cy="586314"/>
          </a:xfrm>
          <a:prstGeom prst="rect">
            <a:avLst/>
          </a:prstGeom>
        </p:spPr>
        <p:txBody>
          <a:bodyPr wrap="square" lIns="68580" tIns="34290" rIns="68580" bIns="34290">
            <a:spAutoFit/>
          </a:bodyPr>
          <a:lstStyle/>
          <a:p>
            <a:pPr algn="ctr">
              <a:lnSpc>
                <a:spcPct val="120000"/>
              </a:lnSpc>
            </a:pPr>
            <a:r>
              <a:rPr lang="en-US" sz="3000" b="1" dirty="0">
                <a:solidFill>
                  <a:srgbClr val="0033CC"/>
                </a:solidFill>
                <a:ea typeface="Tahoma" panose="020B0604030504040204" pitchFamily="34" charset="0"/>
                <a:cs typeface="Tahoma" pitchFamily="34" charset="0"/>
              </a:rPr>
              <a:t>I-ta-li-a</a:t>
            </a:r>
          </a:p>
        </p:txBody>
      </p:sp>
      <p:sp>
        <p:nvSpPr>
          <p:cNvPr id="5" name="Rectangle: Rounded Corners 7">
            <a:extLst>
              <a:ext uri="{FF2B5EF4-FFF2-40B4-BE49-F238E27FC236}">
                <a16:creationId xmlns:a16="http://schemas.microsoft.com/office/drawing/2014/main" id="{D6CE6303-3C40-4361-9869-64BB994762E1}"/>
              </a:ext>
            </a:extLst>
          </p:cNvPr>
          <p:cNvSpPr/>
          <p:nvPr/>
        </p:nvSpPr>
        <p:spPr>
          <a:xfrm>
            <a:off x="0" y="73222"/>
            <a:ext cx="6383256" cy="90592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800" b="1" err="1">
                <a:solidFill>
                  <a:srgbClr val="0033CC"/>
                </a:solidFill>
                <a:cs typeface="Tahoma" pitchFamily="34" charset="0"/>
              </a:rPr>
              <a:t>Nhanh</a:t>
            </a:r>
            <a:r>
              <a:rPr lang="en-US" sz="3800" b="1">
                <a:solidFill>
                  <a:srgbClr val="0033CC"/>
                </a:solidFill>
                <a:cs typeface="Tahoma" pitchFamily="34" charset="0"/>
              </a:rPr>
              <a:t> mắt - Đoán </a:t>
            </a:r>
            <a:r>
              <a:rPr lang="en-US" sz="3800" b="1" dirty="0" err="1">
                <a:solidFill>
                  <a:srgbClr val="0033CC"/>
                </a:solidFill>
                <a:cs typeface="Tahoma" pitchFamily="34" charset="0"/>
              </a:rPr>
              <a:t>hình</a:t>
            </a:r>
            <a:endParaRPr lang="en-US" sz="3800" b="1" dirty="0">
              <a:solidFill>
                <a:srgbClr val="0033CC"/>
              </a:solidFill>
              <a:cs typeface="Tahoma" pitchFamily="34" charset="0"/>
            </a:endParaRPr>
          </a:p>
        </p:txBody>
      </p:sp>
      <p:grpSp>
        <p:nvGrpSpPr>
          <p:cNvPr id="2" name="Group 5"/>
          <p:cNvGrpSpPr/>
          <p:nvPr/>
        </p:nvGrpSpPr>
        <p:grpSpPr>
          <a:xfrm>
            <a:off x="6559197" y="73221"/>
            <a:ext cx="2270478" cy="1586657"/>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7243447" y="3641888"/>
            <a:ext cx="1217977" cy="15016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í ẩn giúp tháp nghiêng Pisa không đổ suốt 800 năm"/>
          <p:cNvPicPr>
            <a:picLocks noChangeAspect="1" noChangeArrowheads="1"/>
          </p:cNvPicPr>
          <p:nvPr/>
        </p:nvPicPr>
        <p:blipFill rotWithShape="1">
          <a:blip r:embed="rId5">
            <a:extLst>
              <a:ext uri="{28A0092B-C50C-407E-A947-70E740481C1C}">
                <a14:useLocalDpi xmlns:a14="http://schemas.microsoft.com/office/drawing/2010/main" val="0"/>
              </a:ext>
            </a:extLst>
          </a:blip>
          <a:srcRect r="22585"/>
          <a:stretch/>
        </p:blipFill>
        <p:spPr bwMode="auto">
          <a:xfrm>
            <a:off x="247584" y="979147"/>
            <a:ext cx="5568389" cy="40460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3616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par>
                                <p:cTn id="15" presetID="29"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ppt_x</p:attrName>
                                        </p:attrNameLst>
                                      </p:cBhvr>
                                      <p:tavLst>
                                        <p:tav tm="0">
                                          <p:val>
                                            <p:strVal val="#ppt_x-.2"/>
                                          </p:val>
                                        </p:tav>
                                        <p:tav tm="100000">
                                          <p:val>
                                            <p:strVal val="#ppt_x"/>
                                          </p:val>
                                        </p:tav>
                                      </p:tavLst>
                                    </p:anim>
                                    <p:anim calcmode="lin" valueType="num">
                                      <p:cBhvr>
                                        <p:cTn id="1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9"/>
                                        </p:tgtEl>
                                      </p:cBhvr>
                                    </p:animEffect>
                                  </p:childTnLst>
                                </p:cTn>
                              </p:par>
                              <p:par>
                                <p:cTn id="20" presetID="29"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p:cTn id="22" dur="1000" fill="hold"/>
                                        <p:tgtEl>
                                          <p:spTgt spid="2050"/>
                                        </p:tgtEl>
                                        <p:attrNameLst>
                                          <p:attrName>ppt_x</p:attrName>
                                        </p:attrNameLst>
                                      </p:cBhvr>
                                      <p:tavLst>
                                        <p:tav tm="0">
                                          <p:val>
                                            <p:strVal val="#ppt_x-.2"/>
                                          </p:val>
                                        </p:tav>
                                        <p:tav tm="100000">
                                          <p:val>
                                            <p:strVal val="#ppt_x"/>
                                          </p:val>
                                        </p:tav>
                                      </p:tavLst>
                                    </p:anim>
                                    <p:anim calcmode="lin" valueType="num">
                                      <p:cBhvr>
                                        <p:cTn id="23" dur="1000" fill="hold"/>
                                        <p:tgtEl>
                                          <p:spTgt spid="2050"/>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10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20284"/>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6571" y="1014349"/>
            <a:ext cx="1505861"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b. Khí hậu</a:t>
            </a:r>
          </a:p>
        </p:txBody>
      </p:sp>
      <p:graphicFrame>
        <p:nvGraphicFramePr>
          <p:cNvPr id="11" name="Table 10"/>
          <p:cNvGraphicFramePr>
            <a:graphicFrameLocks noGrp="1"/>
          </p:cNvGraphicFramePr>
          <p:nvPr/>
        </p:nvGraphicFramePr>
        <p:xfrm>
          <a:off x="156421" y="1615348"/>
          <a:ext cx="8785697" cy="2504718"/>
        </p:xfrm>
        <a:graphic>
          <a:graphicData uri="http://schemas.openxmlformats.org/drawingml/2006/table">
            <a:tbl>
              <a:tblPr/>
              <a:tblGrid>
                <a:gridCol w="1375496">
                  <a:extLst>
                    <a:ext uri="{9D8B030D-6E8A-4147-A177-3AD203B41FA5}">
                      <a16:colId xmlns:a16="http://schemas.microsoft.com/office/drawing/2014/main" val="20000"/>
                    </a:ext>
                  </a:extLst>
                </a:gridCol>
                <a:gridCol w="1615044">
                  <a:extLst>
                    <a:ext uri="{9D8B030D-6E8A-4147-A177-3AD203B41FA5}">
                      <a16:colId xmlns:a16="http://schemas.microsoft.com/office/drawing/2014/main" val="20001"/>
                    </a:ext>
                  </a:extLst>
                </a:gridCol>
                <a:gridCol w="1900052">
                  <a:extLst>
                    <a:ext uri="{9D8B030D-6E8A-4147-A177-3AD203B41FA5}">
                      <a16:colId xmlns:a16="http://schemas.microsoft.com/office/drawing/2014/main" val="20002"/>
                    </a:ext>
                  </a:extLst>
                </a:gridCol>
                <a:gridCol w="1959023">
                  <a:extLst>
                    <a:ext uri="{9D8B030D-6E8A-4147-A177-3AD203B41FA5}">
                      <a16:colId xmlns:a16="http://schemas.microsoft.com/office/drawing/2014/main" val="20003"/>
                    </a:ext>
                  </a:extLst>
                </a:gridCol>
                <a:gridCol w="1936082">
                  <a:extLst>
                    <a:ext uri="{9D8B030D-6E8A-4147-A177-3AD203B41FA5}">
                      <a16:colId xmlns:a16="http://schemas.microsoft.com/office/drawing/2014/main" val="20004"/>
                    </a:ext>
                  </a:extLst>
                </a:gridCol>
              </a:tblGrid>
              <a:tr h="595501">
                <a:tc row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Đới/kiểu</a:t>
                      </a:r>
                      <a:endParaRPr lang="en-US" sz="2400">
                        <a:solidFill>
                          <a:srgbClr val="000000"/>
                        </a:solidFill>
                        <a:latin typeface="Arial" pitchFamily="34" charset="0"/>
                        <a:ea typeface="Calibri"/>
                        <a:cs typeface="Arial" pitchFamily="34" charset="0"/>
                      </a:endParaRPr>
                    </a:p>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khí hậu</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row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Cực và cận cực</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Ôn đới</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row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Cận nhiệt</a:t>
                      </a:r>
                      <a:endParaRPr lang="en-US" sz="2400">
                        <a:solidFill>
                          <a:srgbClr val="000000"/>
                        </a:solidFill>
                        <a:latin typeface="Arial" pitchFamily="34" charset="0"/>
                        <a:ea typeface="Calibri"/>
                        <a:cs typeface="Arial" pitchFamily="34" charset="0"/>
                      </a:endParaRPr>
                    </a:p>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địa trung hải</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955193">
                <a:tc vMerge="1">
                  <a:txBody>
                    <a:bodyPr/>
                    <a:lstStyle/>
                    <a:p>
                      <a:endParaRPr lang="en-US"/>
                    </a:p>
                  </a:txBody>
                  <a:tcPr/>
                </a:tc>
                <a:tc vMerge="1">
                  <a:txBody>
                    <a:bodyPr/>
                    <a:lstStyle/>
                    <a:p>
                      <a:endParaRPr lang="en-US"/>
                    </a:p>
                  </a:txBody>
                  <a:tcPr/>
                </a:tc>
                <a:tc>
                  <a:txBody>
                    <a:bodyPr/>
                    <a:lstStyle/>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Ôn đới</a:t>
                      </a:r>
                    </a:p>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hải dương</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Ôn đới</a:t>
                      </a:r>
                    </a:p>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lục địa</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en-US"/>
                    </a:p>
                  </a:txBody>
                  <a:tcPr/>
                </a:tc>
                <a:extLst>
                  <a:ext uri="{0D108BD9-81ED-4DB2-BD59-A6C34878D82A}">
                    <a16:rowId xmlns:a16="http://schemas.microsoft.com/office/drawing/2014/main" val="10001"/>
                  </a:ext>
                </a:extLst>
              </a:tr>
              <a:tr h="764683">
                <a:tc>
                  <a:txBody>
                    <a:bodyPr/>
                    <a:lstStyle/>
                    <a:p>
                      <a:pPr algn="ctr">
                        <a:lnSpc>
                          <a:spcPct val="120000"/>
                        </a:lnSpc>
                        <a:spcBef>
                          <a:spcPts val="600"/>
                        </a:spcBef>
                        <a:spcAft>
                          <a:spcPts val="0"/>
                        </a:spcAft>
                      </a:pPr>
                      <a:r>
                        <a:rPr lang="pt-BR" sz="2400">
                          <a:solidFill>
                            <a:srgbClr val="000000"/>
                          </a:solidFill>
                          <a:latin typeface="Arial" pitchFamily="34" charset="0"/>
                          <a:ea typeface="Calibri"/>
                          <a:cs typeface="Arial" pitchFamily="34" charset="0"/>
                        </a:rPr>
                        <a:t>Vị trí</a:t>
                      </a:r>
                    </a:p>
                    <a:p>
                      <a:pPr algn="just">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ctr" defTabSz="685800" rtl="0" eaLnBrk="1" fontAlgn="auto" latinLnBrk="0" hangingPunct="1">
                        <a:lnSpc>
                          <a:spcPct val="120000"/>
                        </a:lnSpc>
                        <a:spcBef>
                          <a:spcPts val="600"/>
                        </a:spcBef>
                        <a:spcAft>
                          <a:spcPts val="0"/>
                        </a:spcAft>
                        <a:buClrTx/>
                        <a:buSzTx/>
                        <a:buFontTx/>
                        <a:buNone/>
                        <a:tabLst/>
                        <a:defRPr/>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sp>
        <p:nvSpPr>
          <p:cNvPr id="7" name="TextBox 6"/>
          <p:cNvSpPr txBox="1"/>
          <p:nvPr/>
        </p:nvSpPr>
        <p:spPr>
          <a:xfrm>
            <a:off x="1555672" y="3182578"/>
            <a:ext cx="1555663" cy="861774"/>
          </a:xfrm>
          <a:prstGeom prst="rect">
            <a:avLst/>
          </a:prstGeom>
          <a:noFill/>
        </p:spPr>
        <p:txBody>
          <a:bodyPr wrap="square" rtlCol="0">
            <a:spAutoFit/>
          </a:bodyPr>
          <a:lstStyle/>
          <a:p>
            <a:pPr algn="ctr"/>
            <a:r>
              <a:rPr lang="pt-BR" sz="2500">
                <a:solidFill>
                  <a:srgbClr val="000000"/>
                </a:solidFill>
                <a:latin typeface="Arial" pitchFamily="34" charset="0"/>
                <a:ea typeface="Calibri"/>
                <a:cs typeface="Arial" pitchFamily="34" charset="0"/>
              </a:rPr>
              <a:t>Vùng vĩ độ cao</a:t>
            </a:r>
            <a:endParaRPr lang="en-US" sz="2500">
              <a:solidFill>
                <a:srgbClr val="000000"/>
              </a:solidFill>
              <a:latin typeface="Arial" pitchFamily="34" charset="0"/>
              <a:ea typeface="Calibri"/>
              <a:cs typeface="Arial" pitchFamily="34" charset="0"/>
            </a:endParaRPr>
          </a:p>
        </p:txBody>
      </p:sp>
      <p:sp>
        <p:nvSpPr>
          <p:cNvPr id="8" name="TextBox 7"/>
          <p:cNvSpPr txBox="1"/>
          <p:nvPr/>
        </p:nvSpPr>
        <p:spPr>
          <a:xfrm>
            <a:off x="5058888" y="3156852"/>
            <a:ext cx="1971304" cy="861774"/>
          </a:xfrm>
          <a:prstGeom prst="rect">
            <a:avLst/>
          </a:prstGeom>
          <a:noFill/>
        </p:spPr>
        <p:txBody>
          <a:bodyPr wrap="square" rtlCol="0">
            <a:spAutoFit/>
          </a:bodyPr>
          <a:lstStyle/>
          <a:p>
            <a:pPr algn="ctr"/>
            <a:r>
              <a:rPr lang="pt-BR" sz="2500">
                <a:solidFill>
                  <a:srgbClr val="000000"/>
                </a:solidFill>
                <a:latin typeface="Arial" pitchFamily="34" charset="0"/>
                <a:ea typeface="Calibri"/>
                <a:cs typeface="Arial" pitchFamily="34" charset="0"/>
              </a:rPr>
              <a:t>Phần lớn nội địa</a:t>
            </a:r>
            <a:endParaRPr lang="en-US" sz="2500">
              <a:solidFill>
                <a:srgbClr val="000000"/>
              </a:solidFill>
              <a:latin typeface="Arial" pitchFamily="34" charset="0"/>
              <a:ea typeface="Calibri"/>
              <a:cs typeface="Arial" pitchFamily="34" charset="0"/>
            </a:endParaRPr>
          </a:p>
        </p:txBody>
      </p:sp>
      <p:sp>
        <p:nvSpPr>
          <p:cNvPr id="12" name="TextBox 11"/>
          <p:cNvSpPr txBox="1"/>
          <p:nvPr/>
        </p:nvSpPr>
        <p:spPr>
          <a:xfrm>
            <a:off x="3178640" y="3154875"/>
            <a:ext cx="1856508" cy="1015663"/>
          </a:xfrm>
          <a:prstGeom prst="rect">
            <a:avLst/>
          </a:prstGeom>
          <a:noFill/>
        </p:spPr>
        <p:txBody>
          <a:bodyPr wrap="square" rtlCol="0">
            <a:spAutoFit/>
          </a:bodyPr>
          <a:lstStyle/>
          <a:p>
            <a:pPr algn="ctr">
              <a:lnSpc>
                <a:spcPct val="120000"/>
              </a:lnSpc>
              <a:spcBef>
                <a:spcPts val="600"/>
              </a:spcBef>
              <a:spcAft>
                <a:spcPts val="0"/>
              </a:spcAft>
            </a:pPr>
            <a:r>
              <a:rPr lang="pt-BR" sz="2500">
                <a:solidFill>
                  <a:srgbClr val="000000"/>
                </a:solidFill>
                <a:latin typeface="Arial" pitchFamily="34" charset="0"/>
                <a:ea typeface="Calibri"/>
                <a:cs typeface="Arial" pitchFamily="34" charset="0"/>
              </a:rPr>
              <a:t>Ven Đại Tây Dương</a:t>
            </a:r>
            <a:endParaRPr lang="en-US" sz="2500">
              <a:solidFill>
                <a:srgbClr val="000000"/>
              </a:solidFill>
              <a:latin typeface="Arial" pitchFamily="34" charset="0"/>
              <a:ea typeface="Calibri"/>
              <a:cs typeface="Arial" pitchFamily="34" charset="0"/>
            </a:endParaRPr>
          </a:p>
        </p:txBody>
      </p:sp>
      <p:sp>
        <p:nvSpPr>
          <p:cNvPr id="14" name="TextBox 13"/>
          <p:cNvSpPr txBox="1"/>
          <p:nvPr/>
        </p:nvSpPr>
        <p:spPr>
          <a:xfrm>
            <a:off x="7000505" y="3164771"/>
            <a:ext cx="1929739" cy="973280"/>
          </a:xfrm>
          <a:prstGeom prst="rect">
            <a:avLst/>
          </a:prstGeom>
          <a:noFill/>
        </p:spPr>
        <p:txBody>
          <a:bodyPr wrap="square" rtlCol="0">
            <a:spAutoFit/>
          </a:bodyPr>
          <a:lstStyle/>
          <a:p>
            <a:pPr algn="ctr">
              <a:lnSpc>
                <a:spcPct val="120000"/>
              </a:lnSpc>
              <a:spcBef>
                <a:spcPts val="600"/>
              </a:spcBef>
              <a:spcAft>
                <a:spcPts val="0"/>
              </a:spcAft>
            </a:pPr>
            <a:r>
              <a:rPr lang="pt-BR" sz="2500">
                <a:solidFill>
                  <a:srgbClr val="000000"/>
                </a:solidFill>
                <a:latin typeface="Arial" pitchFamily="34" charset="0"/>
                <a:ea typeface="Calibri"/>
                <a:cs typeface="Arial" pitchFamily="34" charset="0"/>
              </a:rPr>
              <a:t>Ven Địa Trung Hải</a:t>
            </a:r>
            <a:endParaRPr lang="en-US" sz="2500">
              <a:solidFill>
                <a:srgbClr val="000000"/>
              </a:solidFill>
              <a:latin typeface="Arial" pitchFamily="34" charset="0"/>
              <a:ea typeface="Calibri"/>
              <a:cs typeface="Arial"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ppt_x</p:attrName>
                                        </p:attrNameLst>
                                      </p:cBhvr>
                                      <p:tavLst>
                                        <p:tav tm="0">
                                          <p:val>
                                            <p:strVal val="#ppt_x-.2"/>
                                          </p:val>
                                        </p:tav>
                                        <p:tav tm="100000">
                                          <p:val>
                                            <p:strVal val="#ppt_x"/>
                                          </p:val>
                                        </p:tav>
                                      </p:tavLst>
                                    </p:anim>
                                    <p:anim calcmode="lin" valueType="num">
                                      <p:cBhvr>
                                        <p:cTn id="2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ppt_x</p:attrName>
                                        </p:attrNameLst>
                                      </p:cBhvr>
                                      <p:tavLst>
                                        <p:tav tm="0">
                                          <p:val>
                                            <p:strVal val="#ppt_x-.2"/>
                                          </p:val>
                                        </p:tav>
                                        <p:tav tm="100000">
                                          <p:val>
                                            <p:strVal val="#ppt_x"/>
                                          </p:val>
                                        </p:tav>
                                      </p:tavLst>
                                    </p:anim>
                                    <p:anim calcmode="lin" valueType="num">
                                      <p:cBhvr>
                                        <p:cTn id="29"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ppt_x</p:attrName>
                                        </p:attrNameLst>
                                      </p:cBhvr>
                                      <p:tavLst>
                                        <p:tav tm="0">
                                          <p:val>
                                            <p:strVal val="#ppt_x-.2"/>
                                          </p:val>
                                        </p:tav>
                                        <p:tav tm="100000">
                                          <p:val>
                                            <p:strVal val="#ppt_x"/>
                                          </p:val>
                                        </p:tav>
                                      </p:tavLst>
                                    </p:anim>
                                    <p:anim calcmode="lin" valueType="num">
                                      <p:cBhvr>
                                        <p:cTn id="36"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20284"/>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6571" y="1014349"/>
            <a:ext cx="1505861"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b. Khí hậu</a:t>
            </a:r>
          </a:p>
        </p:txBody>
      </p:sp>
      <p:graphicFrame>
        <p:nvGraphicFramePr>
          <p:cNvPr id="11" name="Table 10"/>
          <p:cNvGraphicFramePr>
            <a:graphicFrameLocks noGrp="1"/>
          </p:cNvGraphicFramePr>
          <p:nvPr/>
        </p:nvGraphicFramePr>
        <p:xfrm>
          <a:off x="156421" y="1615348"/>
          <a:ext cx="8785697" cy="2943630"/>
        </p:xfrm>
        <a:graphic>
          <a:graphicData uri="http://schemas.openxmlformats.org/drawingml/2006/table">
            <a:tbl>
              <a:tblPr/>
              <a:tblGrid>
                <a:gridCol w="1375496">
                  <a:extLst>
                    <a:ext uri="{9D8B030D-6E8A-4147-A177-3AD203B41FA5}">
                      <a16:colId xmlns:a16="http://schemas.microsoft.com/office/drawing/2014/main" val="20000"/>
                    </a:ext>
                  </a:extLst>
                </a:gridCol>
                <a:gridCol w="1615044">
                  <a:extLst>
                    <a:ext uri="{9D8B030D-6E8A-4147-A177-3AD203B41FA5}">
                      <a16:colId xmlns:a16="http://schemas.microsoft.com/office/drawing/2014/main" val="20001"/>
                    </a:ext>
                  </a:extLst>
                </a:gridCol>
                <a:gridCol w="1900052">
                  <a:extLst>
                    <a:ext uri="{9D8B030D-6E8A-4147-A177-3AD203B41FA5}">
                      <a16:colId xmlns:a16="http://schemas.microsoft.com/office/drawing/2014/main" val="20002"/>
                    </a:ext>
                  </a:extLst>
                </a:gridCol>
                <a:gridCol w="1959023">
                  <a:extLst>
                    <a:ext uri="{9D8B030D-6E8A-4147-A177-3AD203B41FA5}">
                      <a16:colId xmlns:a16="http://schemas.microsoft.com/office/drawing/2014/main" val="20003"/>
                    </a:ext>
                  </a:extLst>
                </a:gridCol>
                <a:gridCol w="1936082">
                  <a:extLst>
                    <a:ext uri="{9D8B030D-6E8A-4147-A177-3AD203B41FA5}">
                      <a16:colId xmlns:a16="http://schemas.microsoft.com/office/drawing/2014/main" val="20004"/>
                    </a:ext>
                  </a:extLst>
                </a:gridCol>
              </a:tblGrid>
              <a:tr h="595501">
                <a:tc row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Đới/kiểu</a:t>
                      </a:r>
                      <a:endParaRPr lang="en-US" sz="2400">
                        <a:solidFill>
                          <a:srgbClr val="000000"/>
                        </a:solidFill>
                        <a:latin typeface="Arial" pitchFamily="34" charset="0"/>
                        <a:ea typeface="Calibri"/>
                        <a:cs typeface="Arial" pitchFamily="34" charset="0"/>
                      </a:endParaRPr>
                    </a:p>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khí hậu</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row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Cực và cận cực</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Ôn đới</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row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Cận nhiệt</a:t>
                      </a:r>
                      <a:endParaRPr lang="en-US" sz="2400">
                        <a:solidFill>
                          <a:srgbClr val="000000"/>
                        </a:solidFill>
                        <a:latin typeface="Arial" pitchFamily="34" charset="0"/>
                        <a:ea typeface="Calibri"/>
                        <a:cs typeface="Arial" pitchFamily="34" charset="0"/>
                      </a:endParaRPr>
                    </a:p>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địa trung hải</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955193">
                <a:tc vMerge="1">
                  <a:txBody>
                    <a:bodyPr/>
                    <a:lstStyle/>
                    <a:p>
                      <a:endParaRPr lang="en-US"/>
                    </a:p>
                  </a:txBody>
                  <a:tcPr/>
                </a:tc>
                <a:tc vMerge="1">
                  <a:txBody>
                    <a:bodyPr/>
                    <a:lstStyle/>
                    <a:p>
                      <a:endParaRPr lang="en-US"/>
                    </a:p>
                  </a:txBody>
                  <a:tcPr/>
                </a:tc>
                <a:tc>
                  <a:txBody>
                    <a:bodyPr/>
                    <a:lstStyle/>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Ôn đới</a:t>
                      </a:r>
                    </a:p>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hải dương</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Ôn đới</a:t>
                      </a:r>
                    </a:p>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lục địa</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en-US"/>
                    </a:p>
                  </a:txBody>
                  <a:tcPr/>
                </a:tc>
                <a:extLst>
                  <a:ext uri="{0D108BD9-81ED-4DB2-BD59-A6C34878D82A}">
                    <a16:rowId xmlns:a16="http://schemas.microsoft.com/office/drawing/2014/main" val="10001"/>
                  </a:ext>
                </a:extLst>
              </a:tr>
              <a:tr h="764683">
                <a:tc>
                  <a:txBody>
                    <a:bodyPr/>
                    <a:lstStyle/>
                    <a:p>
                      <a:pPr algn="ctr">
                        <a:lnSpc>
                          <a:spcPct val="120000"/>
                        </a:lnSpc>
                        <a:spcBef>
                          <a:spcPts val="600"/>
                        </a:spcBef>
                        <a:spcAft>
                          <a:spcPts val="0"/>
                        </a:spcAft>
                      </a:pPr>
                      <a:r>
                        <a:rPr lang="pt-BR" sz="2400">
                          <a:solidFill>
                            <a:srgbClr val="000000"/>
                          </a:solidFill>
                          <a:latin typeface="Arial" pitchFamily="34" charset="0"/>
                          <a:ea typeface="Calibri"/>
                          <a:cs typeface="Arial" pitchFamily="34" charset="0"/>
                        </a:rPr>
                        <a:t>Lượng</a:t>
                      </a:r>
                      <a:r>
                        <a:rPr lang="pt-BR" sz="2400" baseline="0">
                          <a:solidFill>
                            <a:srgbClr val="000000"/>
                          </a:solidFill>
                          <a:latin typeface="Arial" pitchFamily="34" charset="0"/>
                          <a:ea typeface="Calibri"/>
                          <a:cs typeface="Arial" pitchFamily="34" charset="0"/>
                        </a:rPr>
                        <a:t> mưa</a:t>
                      </a:r>
                      <a:endParaRPr lang="pt-BR" sz="2400">
                        <a:solidFill>
                          <a:srgbClr val="000000"/>
                        </a:solidFill>
                        <a:latin typeface="Arial" pitchFamily="34" charset="0"/>
                        <a:ea typeface="Calibri"/>
                        <a:cs typeface="Arial" pitchFamily="34" charset="0"/>
                      </a:endParaRPr>
                    </a:p>
                    <a:p>
                      <a:pPr algn="just">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ctr" defTabSz="685800" rtl="0" eaLnBrk="1" fontAlgn="auto" latinLnBrk="0" hangingPunct="1">
                        <a:lnSpc>
                          <a:spcPct val="120000"/>
                        </a:lnSpc>
                        <a:spcBef>
                          <a:spcPts val="600"/>
                        </a:spcBef>
                        <a:spcAft>
                          <a:spcPts val="0"/>
                        </a:spcAft>
                        <a:buClrTx/>
                        <a:buSzTx/>
                        <a:buFontTx/>
                        <a:buNone/>
                        <a:tabLst/>
                        <a:defRPr/>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sp>
        <p:nvSpPr>
          <p:cNvPr id="7" name="TextBox 6"/>
          <p:cNvSpPr txBox="1"/>
          <p:nvPr/>
        </p:nvSpPr>
        <p:spPr>
          <a:xfrm>
            <a:off x="1555672" y="3182578"/>
            <a:ext cx="1555663" cy="1246495"/>
          </a:xfrm>
          <a:prstGeom prst="rect">
            <a:avLst/>
          </a:prstGeom>
          <a:noFill/>
        </p:spPr>
        <p:txBody>
          <a:bodyPr wrap="square" rtlCol="0">
            <a:spAutoFit/>
          </a:bodyPr>
          <a:lstStyle/>
          <a:p>
            <a:pPr algn="ctr"/>
            <a:r>
              <a:rPr lang="pt-BR" sz="2500"/>
              <a:t>Rất thấp, dưới 500mm</a:t>
            </a:r>
            <a:endParaRPr lang="en-US" sz="2500">
              <a:solidFill>
                <a:srgbClr val="000000"/>
              </a:solidFill>
              <a:latin typeface="Arial" pitchFamily="34" charset="0"/>
              <a:ea typeface="Calibri"/>
              <a:cs typeface="Arial" pitchFamily="34" charset="0"/>
            </a:endParaRPr>
          </a:p>
        </p:txBody>
      </p:sp>
      <p:sp>
        <p:nvSpPr>
          <p:cNvPr id="8" name="TextBox 7"/>
          <p:cNvSpPr txBox="1"/>
          <p:nvPr/>
        </p:nvSpPr>
        <p:spPr>
          <a:xfrm>
            <a:off x="5058888" y="3156852"/>
            <a:ext cx="1971304" cy="861774"/>
          </a:xfrm>
          <a:prstGeom prst="rect">
            <a:avLst/>
          </a:prstGeom>
          <a:noFill/>
        </p:spPr>
        <p:txBody>
          <a:bodyPr wrap="square" rtlCol="0">
            <a:spAutoFit/>
          </a:bodyPr>
          <a:lstStyle/>
          <a:p>
            <a:pPr algn="ctr"/>
            <a:r>
              <a:rPr lang="pt-BR" sz="2500"/>
              <a:t>Khoảng 500mm</a:t>
            </a:r>
            <a:endParaRPr lang="en-US" sz="2500">
              <a:solidFill>
                <a:srgbClr val="000000"/>
              </a:solidFill>
              <a:latin typeface="Arial" pitchFamily="34" charset="0"/>
              <a:ea typeface="Calibri"/>
              <a:cs typeface="Arial" pitchFamily="34" charset="0"/>
            </a:endParaRPr>
          </a:p>
        </p:txBody>
      </p:sp>
      <p:sp>
        <p:nvSpPr>
          <p:cNvPr id="12" name="TextBox 11"/>
          <p:cNvSpPr txBox="1"/>
          <p:nvPr/>
        </p:nvSpPr>
        <p:spPr>
          <a:xfrm>
            <a:off x="3178640" y="3154875"/>
            <a:ext cx="1856508" cy="982385"/>
          </a:xfrm>
          <a:prstGeom prst="rect">
            <a:avLst/>
          </a:prstGeom>
          <a:noFill/>
        </p:spPr>
        <p:txBody>
          <a:bodyPr wrap="square" rtlCol="0">
            <a:spAutoFit/>
          </a:bodyPr>
          <a:lstStyle/>
          <a:p>
            <a:pPr algn="ctr">
              <a:lnSpc>
                <a:spcPct val="120000"/>
              </a:lnSpc>
              <a:spcBef>
                <a:spcPts val="600"/>
              </a:spcBef>
              <a:spcAft>
                <a:spcPts val="0"/>
              </a:spcAft>
            </a:pPr>
            <a:r>
              <a:rPr lang="pt-BR" sz="2500"/>
              <a:t>800 - 1000mm</a:t>
            </a:r>
            <a:endParaRPr lang="en-US" sz="2500">
              <a:solidFill>
                <a:srgbClr val="000000"/>
              </a:solidFill>
              <a:latin typeface="Arial" pitchFamily="34" charset="0"/>
              <a:ea typeface="Calibri"/>
              <a:cs typeface="Arial" pitchFamily="34" charset="0"/>
            </a:endParaRPr>
          </a:p>
        </p:txBody>
      </p:sp>
      <p:sp>
        <p:nvSpPr>
          <p:cNvPr id="14" name="TextBox 13"/>
          <p:cNvSpPr txBox="1"/>
          <p:nvPr/>
        </p:nvSpPr>
        <p:spPr>
          <a:xfrm>
            <a:off x="7000505" y="3164771"/>
            <a:ext cx="1929739" cy="973280"/>
          </a:xfrm>
          <a:prstGeom prst="rect">
            <a:avLst/>
          </a:prstGeom>
          <a:noFill/>
        </p:spPr>
        <p:txBody>
          <a:bodyPr wrap="square" rtlCol="0">
            <a:spAutoFit/>
          </a:bodyPr>
          <a:lstStyle/>
          <a:p>
            <a:pPr algn="ctr">
              <a:lnSpc>
                <a:spcPct val="120000"/>
              </a:lnSpc>
              <a:spcBef>
                <a:spcPts val="600"/>
              </a:spcBef>
              <a:spcAft>
                <a:spcPts val="0"/>
              </a:spcAft>
            </a:pPr>
            <a:r>
              <a:rPr lang="pt-BR" sz="2500">
                <a:solidFill>
                  <a:srgbClr val="000000"/>
                </a:solidFill>
                <a:latin typeface="Arial" pitchFamily="34" charset="0"/>
                <a:ea typeface="Calibri"/>
                <a:cs typeface="Arial" pitchFamily="34" charset="0"/>
              </a:rPr>
              <a:t>500 - 700mm</a:t>
            </a:r>
            <a:endParaRPr lang="en-US" sz="2500">
              <a:solidFill>
                <a:srgbClr val="000000"/>
              </a:solidFill>
              <a:latin typeface="Arial" pitchFamily="34" charset="0"/>
              <a:ea typeface="Calibri"/>
              <a:cs typeface="Arial"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ppt_x</p:attrName>
                                        </p:attrNameLst>
                                      </p:cBhvr>
                                      <p:tavLst>
                                        <p:tav tm="0">
                                          <p:val>
                                            <p:strVal val="#ppt_x-.2"/>
                                          </p:val>
                                        </p:tav>
                                        <p:tav tm="100000">
                                          <p:val>
                                            <p:strVal val="#ppt_x"/>
                                          </p:val>
                                        </p:tav>
                                      </p:tavLst>
                                    </p:anim>
                                    <p:anim calcmode="lin" valueType="num">
                                      <p:cBhvr>
                                        <p:cTn id="1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ppt_x</p:attrName>
                                        </p:attrNameLst>
                                      </p:cBhvr>
                                      <p:tavLst>
                                        <p:tav tm="0">
                                          <p:val>
                                            <p:strVal val="#ppt_x-.2"/>
                                          </p:val>
                                        </p:tav>
                                        <p:tav tm="100000">
                                          <p:val>
                                            <p:strVal val="#ppt_x"/>
                                          </p:val>
                                        </p:tav>
                                      </p:tavLst>
                                    </p:anim>
                                    <p:anim calcmode="lin" valueType="num">
                                      <p:cBhvr>
                                        <p:cTn id="22"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ppt_x</p:attrName>
                                        </p:attrNameLst>
                                      </p:cBhvr>
                                      <p:tavLst>
                                        <p:tav tm="0">
                                          <p:val>
                                            <p:strVal val="#ppt_x-.2"/>
                                          </p:val>
                                        </p:tav>
                                        <p:tav tm="100000">
                                          <p:val>
                                            <p:strVal val="#ppt_x"/>
                                          </p:val>
                                        </p:tav>
                                      </p:tavLst>
                                    </p:anim>
                                    <p:anim calcmode="lin" valueType="num">
                                      <p:cBhvr>
                                        <p:cTn id="2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20284"/>
            <a:ext cx="2918107"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2. Đặc điểm tự nhiên</a:t>
            </a:r>
            <a:endParaRPr lang="en-US" sz="22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6571" y="1014349"/>
            <a:ext cx="1505861" cy="407804"/>
          </a:xfrm>
          <a:prstGeom prst="rect">
            <a:avLst/>
          </a:prstGeom>
        </p:spPr>
        <p:txBody>
          <a:bodyPr wrap="none" lIns="68580" tIns="34290" rIns="68580" bIns="34290">
            <a:spAutoFit/>
          </a:bodyPr>
          <a:lstStyle/>
          <a:p>
            <a:r>
              <a:rPr lang="en-US" sz="2200" b="1" i="1" u="sng">
                <a:solidFill>
                  <a:srgbClr val="002060"/>
                </a:solidFill>
                <a:latin typeface="Arial" pitchFamily="34" charset="0"/>
                <a:cs typeface="Arial" pitchFamily="34" charset="0"/>
              </a:rPr>
              <a:t>b. Khí hậu</a:t>
            </a:r>
          </a:p>
        </p:txBody>
      </p:sp>
      <p:graphicFrame>
        <p:nvGraphicFramePr>
          <p:cNvPr id="11" name="Table 10"/>
          <p:cNvGraphicFramePr>
            <a:graphicFrameLocks noGrp="1"/>
          </p:cNvGraphicFramePr>
          <p:nvPr/>
        </p:nvGraphicFramePr>
        <p:xfrm>
          <a:off x="156421" y="1532223"/>
          <a:ext cx="8785697" cy="3458742"/>
        </p:xfrm>
        <a:graphic>
          <a:graphicData uri="http://schemas.openxmlformats.org/drawingml/2006/table">
            <a:tbl>
              <a:tblPr/>
              <a:tblGrid>
                <a:gridCol w="1363621">
                  <a:extLst>
                    <a:ext uri="{9D8B030D-6E8A-4147-A177-3AD203B41FA5}">
                      <a16:colId xmlns:a16="http://schemas.microsoft.com/office/drawing/2014/main" val="20000"/>
                    </a:ext>
                  </a:extLst>
                </a:gridCol>
                <a:gridCol w="1330036">
                  <a:extLst>
                    <a:ext uri="{9D8B030D-6E8A-4147-A177-3AD203B41FA5}">
                      <a16:colId xmlns:a16="http://schemas.microsoft.com/office/drawing/2014/main" val="20001"/>
                    </a:ext>
                  </a:extLst>
                </a:gridCol>
                <a:gridCol w="1662545">
                  <a:extLst>
                    <a:ext uri="{9D8B030D-6E8A-4147-A177-3AD203B41FA5}">
                      <a16:colId xmlns:a16="http://schemas.microsoft.com/office/drawing/2014/main" val="20002"/>
                    </a:ext>
                  </a:extLst>
                </a:gridCol>
                <a:gridCol w="1876302">
                  <a:extLst>
                    <a:ext uri="{9D8B030D-6E8A-4147-A177-3AD203B41FA5}">
                      <a16:colId xmlns:a16="http://schemas.microsoft.com/office/drawing/2014/main" val="20003"/>
                    </a:ext>
                  </a:extLst>
                </a:gridCol>
                <a:gridCol w="2553193">
                  <a:extLst>
                    <a:ext uri="{9D8B030D-6E8A-4147-A177-3AD203B41FA5}">
                      <a16:colId xmlns:a16="http://schemas.microsoft.com/office/drawing/2014/main" val="20004"/>
                    </a:ext>
                  </a:extLst>
                </a:gridCol>
              </a:tblGrid>
              <a:tr h="595501">
                <a:tc row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Đới/kiểu</a:t>
                      </a:r>
                      <a:endParaRPr lang="en-US" sz="2400">
                        <a:solidFill>
                          <a:srgbClr val="000000"/>
                        </a:solidFill>
                        <a:latin typeface="Arial" pitchFamily="34" charset="0"/>
                        <a:ea typeface="Calibri"/>
                        <a:cs typeface="Arial" pitchFamily="34" charset="0"/>
                      </a:endParaRPr>
                    </a:p>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khí hậu</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row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Cực và cận cực</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Ôn đới</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rowSpan="2">
                  <a:txBody>
                    <a:bodyPr/>
                    <a:lstStyle/>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Cận nhiệt</a:t>
                      </a:r>
                      <a:endParaRPr lang="en-US" sz="2400">
                        <a:solidFill>
                          <a:srgbClr val="000000"/>
                        </a:solidFill>
                        <a:latin typeface="Arial" pitchFamily="34" charset="0"/>
                        <a:ea typeface="Calibri"/>
                        <a:cs typeface="Arial" pitchFamily="34" charset="0"/>
                      </a:endParaRPr>
                    </a:p>
                    <a:p>
                      <a:pPr algn="ctr">
                        <a:lnSpc>
                          <a:spcPct val="120000"/>
                        </a:lnSpc>
                        <a:spcBef>
                          <a:spcPts val="600"/>
                        </a:spcBef>
                        <a:spcAft>
                          <a:spcPts val="0"/>
                        </a:spcAft>
                      </a:pPr>
                      <a:r>
                        <a:rPr lang="pt-BR" sz="2400" b="1">
                          <a:solidFill>
                            <a:srgbClr val="000000"/>
                          </a:solidFill>
                          <a:latin typeface="Arial" pitchFamily="34" charset="0"/>
                          <a:ea typeface="Calibri"/>
                          <a:cs typeface="Arial" pitchFamily="34" charset="0"/>
                        </a:rPr>
                        <a:t>địa trung hải</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955193">
                <a:tc vMerge="1">
                  <a:txBody>
                    <a:bodyPr/>
                    <a:lstStyle/>
                    <a:p>
                      <a:endParaRPr lang="en-US"/>
                    </a:p>
                  </a:txBody>
                  <a:tcPr/>
                </a:tc>
                <a:tc vMerge="1">
                  <a:txBody>
                    <a:bodyPr/>
                    <a:lstStyle/>
                    <a:p>
                      <a:endParaRPr lang="en-US"/>
                    </a:p>
                  </a:txBody>
                  <a:tcPr/>
                </a:tc>
                <a:tc>
                  <a:txBody>
                    <a:bodyPr/>
                    <a:lstStyle/>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Ôn đới</a:t>
                      </a:r>
                    </a:p>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hải dương</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Ôn đới</a:t>
                      </a:r>
                    </a:p>
                    <a:p>
                      <a:pPr algn="ctr">
                        <a:lnSpc>
                          <a:spcPct val="100000"/>
                        </a:lnSpc>
                        <a:spcBef>
                          <a:spcPts val="600"/>
                        </a:spcBef>
                        <a:spcAft>
                          <a:spcPts val="0"/>
                        </a:spcAft>
                      </a:pPr>
                      <a:r>
                        <a:rPr lang="pt-BR" sz="2400">
                          <a:solidFill>
                            <a:srgbClr val="000000"/>
                          </a:solidFill>
                          <a:latin typeface="Arial" pitchFamily="34" charset="0"/>
                          <a:ea typeface="Calibri"/>
                          <a:cs typeface="Arial" pitchFamily="34" charset="0"/>
                        </a:rPr>
                        <a:t>lục địa</a:t>
                      </a: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en-US"/>
                    </a:p>
                  </a:txBody>
                  <a:tcPr/>
                </a:tc>
                <a:extLst>
                  <a:ext uri="{0D108BD9-81ED-4DB2-BD59-A6C34878D82A}">
                    <a16:rowId xmlns:a16="http://schemas.microsoft.com/office/drawing/2014/main" val="10001"/>
                  </a:ext>
                </a:extLst>
              </a:tr>
              <a:tr h="764683">
                <a:tc>
                  <a:txBody>
                    <a:bodyPr/>
                    <a:lstStyle/>
                    <a:p>
                      <a:pPr algn="ctr">
                        <a:lnSpc>
                          <a:spcPct val="120000"/>
                        </a:lnSpc>
                        <a:spcBef>
                          <a:spcPts val="600"/>
                        </a:spcBef>
                        <a:spcAft>
                          <a:spcPts val="0"/>
                        </a:spcAft>
                      </a:pPr>
                      <a:r>
                        <a:rPr lang="pt-BR" sz="2400">
                          <a:solidFill>
                            <a:srgbClr val="000000"/>
                          </a:solidFill>
                          <a:latin typeface="Arial" pitchFamily="34" charset="0"/>
                          <a:ea typeface="Calibri"/>
                          <a:cs typeface="Arial" pitchFamily="34" charset="0"/>
                        </a:rPr>
                        <a:t>Đặc</a:t>
                      </a:r>
                      <a:r>
                        <a:rPr lang="pt-BR" sz="2400" baseline="0">
                          <a:solidFill>
                            <a:srgbClr val="000000"/>
                          </a:solidFill>
                          <a:latin typeface="Arial" pitchFamily="34" charset="0"/>
                          <a:ea typeface="Calibri"/>
                          <a:cs typeface="Arial" pitchFamily="34" charset="0"/>
                        </a:rPr>
                        <a:t> điểm</a:t>
                      </a:r>
                      <a:endParaRPr lang="pt-BR" sz="2400">
                        <a:solidFill>
                          <a:srgbClr val="000000"/>
                        </a:solidFill>
                        <a:latin typeface="Arial" pitchFamily="34" charset="0"/>
                        <a:ea typeface="Calibri"/>
                        <a:cs typeface="Arial" pitchFamily="34" charset="0"/>
                      </a:endParaRPr>
                    </a:p>
                    <a:p>
                      <a:pPr algn="just">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p>
                      <a:pPr algn="just">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ctr" defTabSz="685800" rtl="0" eaLnBrk="1" fontAlgn="auto" latinLnBrk="0" hangingPunct="1">
                        <a:lnSpc>
                          <a:spcPct val="120000"/>
                        </a:lnSpc>
                        <a:spcBef>
                          <a:spcPts val="600"/>
                        </a:spcBef>
                        <a:spcAft>
                          <a:spcPts val="0"/>
                        </a:spcAft>
                        <a:buClrTx/>
                        <a:buSzTx/>
                        <a:buFontTx/>
                        <a:buNone/>
                        <a:tabLst/>
                        <a:defRPr/>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spcBef>
                          <a:spcPts val="600"/>
                        </a:spcBef>
                        <a:spcAft>
                          <a:spcPts val="0"/>
                        </a:spcAft>
                      </a:pPr>
                      <a:endParaRPr lang="en-US" sz="24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sp>
        <p:nvSpPr>
          <p:cNvPr id="7" name="TextBox 6"/>
          <p:cNvSpPr txBox="1"/>
          <p:nvPr/>
        </p:nvSpPr>
        <p:spPr>
          <a:xfrm>
            <a:off x="1508166" y="3099453"/>
            <a:ext cx="1330037" cy="1246495"/>
          </a:xfrm>
          <a:prstGeom prst="rect">
            <a:avLst/>
          </a:prstGeom>
          <a:noFill/>
        </p:spPr>
        <p:txBody>
          <a:bodyPr wrap="square" rtlCol="0">
            <a:spAutoFit/>
          </a:bodyPr>
          <a:lstStyle/>
          <a:p>
            <a:pPr algn="just"/>
            <a:r>
              <a:rPr lang="pt-BR" sz="2500"/>
              <a:t>Quanh năm  giá lạnh .</a:t>
            </a:r>
            <a:endParaRPr lang="en-US" sz="2500">
              <a:solidFill>
                <a:srgbClr val="000000"/>
              </a:solidFill>
              <a:latin typeface="Arial" pitchFamily="34" charset="0"/>
              <a:ea typeface="Calibri"/>
              <a:cs typeface="Arial" pitchFamily="34" charset="0"/>
            </a:endParaRPr>
          </a:p>
        </p:txBody>
      </p:sp>
      <p:sp>
        <p:nvSpPr>
          <p:cNvPr id="8" name="TextBox 7"/>
          <p:cNvSpPr txBox="1"/>
          <p:nvPr/>
        </p:nvSpPr>
        <p:spPr>
          <a:xfrm>
            <a:off x="4572013" y="3073727"/>
            <a:ext cx="1816912" cy="1631216"/>
          </a:xfrm>
          <a:prstGeom prst="rect">
            <a:avLst/>
          </a:prstGeom>
          <a:noFill/>
        </p:spPr>
        <p:txBody>
          <a:bodyPr wrap="square" rtlCol="0">
            <a:spAutoFit/>
          </a:bodyPr>
          <a:lstStyle/>
          <a:p>
            <a:pPr algn="just"/>
            <a:r>
              <a:rPr lang="pt-BR" sz="2500"/>
              <a:t>- Mùa đông lạnh, khô.</a:t>
            </a:r>
            <a:endParaRPr lang="en-US" sz="2500"/>
          </a:p>
          <a:p>
            <a:pPr algn="just"/>
            <a:r>
              <a:rPr lang="pt-BR" sz="2500"/>
              <a:t>- Mùa hạ nóng ẩm.</a:t>
            </a:r>
            <a:endParaRPr lang="en-US" sz="2500">
              <a:solidFill>
                <a:srgbClr val="000000"/>
              </a:solidFill>
              <a:latin typeface="Arial" pitchFamily="34" charset="0"/>
              <a:ea typeface="Calibri"/>
              <a:cs typeface="Arial" pitchFamily="34" charset="0"/>
            </a:endParaRPr>
          </a:p>
        </p:txBody>
      </p:sp>
      <p:sp>
        <p:nvSpPr>
          <p:cNvPr id="12" name="TextBox 11"/>
          <p:cNvSpPr txBox="1"/>
          <p:nvPr/>
        </p:nvSpPr>
        <p:spPr>
          <a:xfrm>
            <a:off x="2858015" y="3071750"/>
            <a:ext cx="1654608" cy="1631216"/>
          </a:xfrm>
          <a:prstGeom prst="rect">
            <a:avLst/>
          </a:prstGeom>
          <a:noFill/>
        </p:spPr>
        <p:txBody>
          <a:bodyPr wrap="square" rtlCol="0">
            <a:spAutoFit/>
          </a:bodyPr>
          <a:lstStyle/>
          <a:p>
            <a:pPr algn="just"/>
            <a:r>
              <a:rPr lang="pt-BR" sz="2500"/>
              <a:t>-Mùa đông ấm.</a:t>
            </a:r>
          </a:p>
          <a:p>
            <a:pPr algn="just"/>
            <a:r>
              <a:rPr lang="pt-BR" sz="2500"/>
              <a:t>- Mùa hạ mát.</a:t>
            </a:r>
            <a:endParaRPr lang="en-US" sz="2500">
              <a:solidFill>
                <a:srgbClr val="000000"/>
              </a:solidFill>
              <a:latin typeface="Arial" pitchFamily="34" charset="0"/>
              <a:ea typeface="Calibri"/>
              <a:cs typeface="Arial" pitchFamily="34" charset="0"/>
            </a:endParaRPr>
          </a:p>
        </p:txBody>
      </p:sp>
      <p:sp>
        <p:nvSpPr>
          <p:cNvPr id="14" name="TextBox 13"/>
          <p:cNvSpPr txBox="1"/>
          <p:nvPr/>
        </p:nvSpPr>
        <p:spPr>
          <a:xfrm>
            <a:off x="6424553" y="3069771"/>
            <a:ext cx="2434441" cy="2015936"/>
          </a:xfrm>
          <a:prstGeom prst="rect">
            <a:avLst/>
          </a:prstGeom>
          <a:noFill/>
        </p:spPr>
        <p:txBody>
          <a:bodyPr wrap="square" rtlCol="0">
            <a:spAutoFit/>
          </a:bodyPr>
          <a:lstStyle/>
          <a:p>
            <a:pPr algn="just"/>
            <a:r>
              <a:rPr lang="pt-BR" sz="2500"/>
              <a:t>- Mùa hạ nóng, khô, thời tiết ổn định.</a:t>
            </a:r>
            <a:endParaRPr lang="en-US" sz="2500"/>
          </a:p>
          <a:p>
            <a:pPr algn="just"/>
            <a:r>
              <a:rPr lang="pt-BR" sz="2500"/>
              <a:t>- Mùa đông ấm, mưa nhiều.</a:t>
            </a:r>
            <a:endParaRPr lang="en-US" sz="2500">
              <a:solidFill>
                <a:srgbClr val="000000"/>
              </a:solidFill>
              <a:latin typeface="Arial" pitchFamily="34" charset="0"/>
              <a:ea typeface="Calibri"/>
              <a:cs typeface="Arial"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ppt_x</p:attrName>
                                        </p:attrNameLst>
                                      </p:cBhvr>
                                      <p:tavLst>
                                        <p:tav tm="0">
                                          <p:val>
                                            <p:strVal val="#ppt_x-.2"/>
                                          </p:val>
                                        </p:tav>
                                        <p:tav tm="100000">
                                          <p:val>
                                            <p:strVal val="#ppt_x"/>
                                          </p:val>
                                        </p:tav>
                                      </p:tavLst>
                                    </p:anim>
                                    <p:anim calcmode="lin" valueType="num">
                                      <p:cBhvr>
                                        <p:cTn id="1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ppt_x</p:attrName>
                                        </p:attrNameLst>
                                      </p:cBhvr>
                                      <p:tavLst>
                                        <p:tav tm="0">
                                          <p:val>
                                            <p:strVal val="#ppt_x-.2"/>
                                          </p:val>
                                        </p:tav>
                                        <p:tav tm="100000">
                                          <p:val>
                                            <p:strVal val="#ppt_x"/>
                                          </p:val>
                                        </p:tav>
                                      </p:tavLst>
                                    </p:anim>
                                    <p:anim calcmode="lin" valueType="num">
                                      <p:cBhvr>
                                        <p:cTn id="22"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ppt_x</p:attrName>
                                        </p:attrNameLst>
                                      </p:cBhvr>
                                      <p:tavLst>
                                        <p:tav tm="0">
                                          <p:val>
                                            <p:strVal val="#ppt_x-.2"/>
                                          </p:val>
                                        </p:tav>
                                        <p:tav tm="100000">
                                          <p:val>
                                            <p:strVal val="#ppt_x"/>
                                          </p:val>
                                        </p:tav>
                                      </p:tavLst>
                                    </p:anim>
                                    <p:anim calcmode="lin" valueType="num">
                                      <p:cBhvr>
                                        <p:cTn id="2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PTS\Desktop\GADT ĐL7 (KNTTCS, kì 1)\Châu Âu\z3533669862267_348bdf13203d5f2302180c4eeac75d6e.jpg"/>
          <p:cNvPicPr>
            <a:picLocks noChangeAspect="1" noChangeArrowheads="1"/>
          </p:cNvPicPr>
          <p:nvPr/>
        </p:nvPicPr>
        <p:blipFill>
          <a:blip r:embed="rId3"/>
          <a:srcRect/>
          <a:stretch>
            <a:fillRect/>
          </a:stretch>
        </p:blipFill>
        <p:spPr bwMode="auto">
          <a:xfrm>
            <a:off x="201881" y="47507"/>
            <a:ext cx="8657111" cy="5013305"/>
          </a:xfrm>
          <a:prstGeom prst="rect">
            <a:avLst/>
          </a:prstGeom>
          <a:noFill/>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diamond(in)">
                                      <p:cBhvr>
                                        <p:cTn id="7" dur="1000"/>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id="{83943E22-6FC5-4857-96F1-DB4BDF369685}"/>
              </a:ext>
            </a:extLst>
          </p:cNvPr>
          <p:cNvSpPr/>
          <p:nvPr/>
        </p:nvSpPr>
        <p:spPr>
          <a:xfrm>
            <a:off x="201881" y="793196"/>
            <a:ext cx="8752113" cy="84560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500" b="1" i="1">
                <a:solidFill>
                  <a:srgbClr val="0000FF"/>
                </a:solidFill>
                <a:latin typeface="Arial" pitchFamily="34" charset="0"/>
                <a:cs typeface="Arial" pitchFamily="34" charset="0"/>
              </a:rPr>
              <a:t> Xác định mỗi biểu đồ nhiệt độ, lượng mưa dưới đây thuộc kiểu khí hậu nào ở châu Âu (theo mẫu dưới đây)?</a:t>
            </a:r>
          </a:p>
        </p:txBody>
      </p:sp>
      <p:sp>
        <p:nvSpPr>
          <p:cNvPr id="11" name="Rectangle 10">
            <a:extLst>
              <a:ext uri="{FF2B5EF4-FFF2-40B4-BE49-F238E27FC236}">
                <a16:creationId xmlns:a16="http://schemas.microsoft.com/office/drawing/2014/main" id="{81F2071E-DF8C-495C-8676-8F839E06F04F}"/>
              </a:ext>
            </a:extLst>
          </p:cNvPr>
          <p:cNvSpPr/>
          <p:nvPr/>
        </p:nvSpPr>
        <p:spPr>
          <a:xfrm>
            <a:off x="2766948" y="35625"/>
            <a:ext cx="3151832" cy="630942"/>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500" b="1" u="sng">
                <a:ln w="11430"/>
                <a:solidFill>
                  <a:schemeClr val="accent4">
                    <a:lumMod val="50000"/>
                  </a:schemeClr>
                </a:solidFill>
                <a:latin typeface="Arial" pitchFamily="34" charset="0"/>
                <a:cs typeface="Arial" pitchFamily="34" charset="0"/>
              </a:rPr>
              <a:t>LUYỆN </a:t>
            </a:r>
            <a:r>
              <a:rPr lang="en-US" sz="3500" b="1" u="sng" dirty="0">
                <a:ln w="11430"/>
                <a:solidFill>
                  <a:schemeClr val="accent4">
                    <a:lumMod val="50000"/>
                  </a:schemeClr>
                </a:solidFill>
                <a:latin typeface="Arial" pitchFamily="34" charset="0"/>
                <a:cs typeface="Arial" pitchFamily="34" charset="0"/>
              </a:rPr>
              <a:t>TẬP</a:t>
            </a:r>
          </a:p>
        </p:txBody>
      </p:sp>
      <p:pic>
        <p:nvPicPr>
          <p:cNvPr id="19" name="Picture 18" descr="C:\Users\PTS\Desktop\Ảnh\z3521096871508_87475f5c7a3ab94dd3efb2ba4f0ff9dd.jpg"/>
          <p:cNvPicPr/>
          <p:nvPr/>
        </p:nvPicPr>
        <p:blipFill>
          <a:blip r:embed="rId3"/>
          <a:srcRect/>
          <a:stretch>
            <a:fillRect/>
          </a:stretch>
        </p:blipFill>
        <p:spPr bwMode="auto">
          <a:xfrm>
            <a:off x="863468" y="1738516"/>
            <a:ext cx="7259254" cy="3404983"/>
          </a:xfrm>
          <a:prstGeom prst="rect">
            <a:avLst/>
          </a:prstGeom>
          <a:noFill/>
          <a:ln w="9525">
            <a:solidFill>
              <a:srgbClr val="0000FF"/>
            </a:solidFill>
            <a:miter lim="800000"/>
            <a:headEnd/>
            <a:tailEnd/>
          </a:ln>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par>
                                <p:cTn id="15" presetID="29"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ppt_x</p:attrName>
                                        </p:attrNameLst>
                                      </p:cBhvr>
                                      <p:tavLst>
                                        <p:tav tm="0">
                                          <p:val>
                                            <p:strVal val="#ppt_x-.2"/>
                                          </p:val>
                                        </p:tav>
                                        <p:tav tm="100000">
                                          <p:val>
                                            <p:strVal val="#ppt_x"/>
                                          </p:val>
                                        </p:tav>
                                      </p:tavLst>
                                    </p:anim>
                                    <p:anim calcmode="lin" valueType="num">
                                      <p:cBhvr>
                                        <p:cTn id="1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id="{83943E22-6FC5-4857-96F1-DB4BDF369685}"/>
              </a:ext>
            </a:extLst>
          </p:cNvPr>
          <p:cNvSpPr/>
          <p:nvPr/>
        </p:nvSpPr>
        <p:spPr>
          <a:xfrm>
            <a:off x="225631" y="688769"/>
            <a:ext cx="4952010" cy="93815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0"/>
              </a:spcAft>
            </a:pPr>
            <a:r>
              <a:rPr lang="en-US" sz="2400" b="1" i="1">
                <a:solidFill>
                  <a:srgbClr val="0000FF"/>
                </a:solidFill>
                <a:latin typeface="Arial" pitchFamily="34" charset="0"/>
                <a:cs typeface="Arial" pitchFamily="34" charset="0"/>
              </a:rPr>
              <a:t>         Xác định  biểu đồ nhiệt độ, lượng mưa trạm Gla-xgâu (Anh)</a:t>
            </a:r>
          </a:p>
        </p:txBody>
      </p:sp>
      <p:sp>
        <p:nvSpPr>
          <p:cNvPr id="11" name="Rectangle 10">
            <a:extLst>
              <a:ext uri="{FF2B5EF4-FFF2-40B4-BE49-F238E27FC236}">
                <a16:creationId xmlns:a16="http://schemas.microsoft.com/office/drawing/2014/main" id="{81F2071E-DF8C-495C-8676-8F839E06F04F}"/>
              </a:ext>
            </a:extLst>
          </p:cNvPr>
          <p:cNvSpPr/>
          <p:nvPr/>
        </p:nvSpPr>
        <p:spPr>
          <a:xfrm>
            <a:off x="2113820" y="83125"/>
            <a:ext cx="2831196" cy="523220"/>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u="sng">
                <a:ln w="11430"/>
                <a:solidFill>
                  <a:schemeClr val="accent4">
                    <a:lumMod val="50000"/>
                  </a:schemeClr>
                </a:solidFill>
                <a:latin typeface="Arial" pitchFamily="34" charset="0"/>
                <a:cs typeface="Arial" pitchFamily="34" charset="0"/>
              </a:rPr>
              <a:t>LUYỆN </a:t>
            </a:r>
            <a:r>
              <a:rPr lang="en-US" sz="2800" b="1" u="sng" dirty="0">
                <a:ln w="11430"/>
                <a:solidFill>
                  <a:schemeClr val="accent4">
                    <a:lumMod val="50000"/>
                  </a:schemeClr>
                </a:solidFill>
                <a:latin typeface="Arial" pitchFamily="34" charset="0"/>
                <a:cs typeface="Arial" pitchFamily="34" charset="0"/>
              </a:rPr>
              <a:t>TẬP</a:t>
            </a:r>
          </a:p>
        </p:txBody>
      </p:sp>
      <p:pic>
        <p:nvPicPr>
          <p:cNvPr id="5" name="Picture 1" descr="C:\Users\PTS\Desktop\GADT ĐL7 (KNTTCS, kì 1)\e2531bba4b0b8755de1a.jpg"/>
          <p:cNvPicPr>
            <a:picLocks noChangeAspect="1" noChangeArrowheads="1"/>
          </p:cNvPicPr>
          <p:nvPr/>
        </p:nvPicPr>
        <p:blipFill>
          <a:blip r:embed="rId3"/>
          <a:srcRect/>
          <a:stretch>
            <a:fillRect/>
          </a:stretch>
        </p:blipFill>
        <p:spPr bwMode="auto">
          <a:xfrm>
            <a:off x="5257752" y="629397"/>
            <a:ext cx="3791248" cy="4370115"/>
          </a:xfrm>
          <a:prstGeom prst="rect">
            <a:avLst/>
          </a:prstGeom>
          <a:noFill/>
          <a:ln w="19050">
            <a:solidFill>
              <a:schemeClr val="tx1"/>
            </a:solidFill>
          </a:ln>
        </p:spPr>
      </p:pic>
      <p:pic>
        <p:nvPicPr>
          <p:cNvPr id="6" name="Picture 2" descr="Hình ảnh Vị Trí Biểu Tượng Mặt Phẳng Versicolor, Vị Trí Cắt Dán Vẽ, Vị Trí  Biểu Tượng, Biểu Tượng Màu Vector và PNG với nền trong suốt để tải xuống  miễn"/>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5960157" y="2470065"/>
            <a:ext cx="269361" cy="35746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90011" y="190004"/>
            <a:ext cx="1103501" cy="726128"/>
            <a:chOff x="6857346" y="857587"/>
            <a:chExt cx="4331139" cy="2454312"/>
          </a:xfrm>
        </p:grpSpPr>
        <p:pic>
          <p:nvPicPr>
            <p:cNvPr id="8" name="Picture 7"/>
            <p:cNvPicPr>
              <a:picLocks noChangeAspect="1"/>
            </p:cNvPicPr>
            <p:nvPr/>
          </p:nvPicPr>
          <p:blipFill>
            <a:blip r:embed="rId5" cstate="print"/>
            <a:stretch>
              <a:fillRect/>
            </a:stretch>
          </p:blipFill>
          <p:spPr>
            <a:xfrm>
              <a:off x="6857346" y="857587"/>
              <a:ext cx="4331139" cy="2454312"/>
            </a:xfrm>
            <a:prstGeom prst="rect">
              <a:avLst/>
            </a:prstGeom>
          </p:spPr>
        </p:pic>
        <p:pic>
          <p:nvPicPr>
            <p:cNvPr id="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descr="C:\Users\PTS\Desktop\GADT ĐL7 (KNTTCS, kì 1)\Châu Âu\z3533953625812_12501332ec0c5b58d993630fa1ae0c64.jpg"/>
          <p:cNvPicPr>
            <a:picLocks noChangeAspect="1" noChangeArrowheads="1"/>
          </p:cNvPicPr>
          <p:nvPr/>
        </p:nvPicPr>
        <p:blipFill>
          <a:blip r:embed="rId7"/>
          <a:srcRect/>
          <a:stretch>
            <a:fillRect/>
          </a:stretch>
        </p:blipFill>
        <p:spPr bwMode="auto">
          <a:xfrm>
            <a:off x="890649" y="1724511"/>
            <a:ext cx="2707575" cy="3217114"/>
          </a:xfrm>
          <a:prstGeom prst="rect">
            <a:avLst/>
          </a:prstGeom>
          <a:noFill/>
          <a:ln>
            <a:solidFill>
              <a:srgbClr val="0000FF"/>
            </a:solidFill>
          </a:ln>
        </p:spPr>
      </p:pic>
      <p:graphicFrame>
        <p:nvGraphicFramePr>
          <p:cNvPr id="22" name="Table 21"/>
          <p:cNvGraphicFramePr>
            <a:graphicFrameLocks noGrp="1"/>
          </p:cNvGraphicFramePr>
          <p:nvPr/>
        </p:nvGraphicFramePr>
        <p:xfrm>
          <a:off x="158345" y="1842256"/>
          <a:ext cx="4995546" cy="2552700"/>
        </p:xfrm>
        <a:graphic>
          <a:graphicData uri="http://schemas.openxmlformats.org/drawingml/2006/table">
            <a:tbl>
              <a:tblPr/>
              <a:tblGrid>
                <a:gridCol w="2497224">
                  <a:extLst>
                    <a:ext uri="{9D8B030D-6E8A-4147-A177-3AD203B41FA5}">
                      <a16:colId xmlns:a16="http://schemas.microsoft.com/office/drawing/2014/main" val="20000"/>
                    </a:ext>
                  </a:extLst>
                </a:gridCol>
                <a:gridCol w="2498322">
                  <a:extLst>
                    <a:ext uri="{9D8B030D-6E8A-4147-A177-3AD203B41FA5}">
                      <a16:colId xmlns:a16="http://schemas.microsoft.com/office/drawing/2014/main" val="20001"/>
                    </a:ext>
                  </a:extLst>
                </a:gridCol>
              </a:tblGrid>
              <a:tr h="471752">
                <a:tc>
                  <a:txBody>
                    <a:bodyPr/>
                    <a:lstStyle/>
                    <a:p>
                      <a:pPr algn="ctr">
                        <a:spcBef>
                          <a:spcPts val="600"/>
                        </a:spcBef>
                        <a:spcAft>
                          <a:spcPts val="0"/>
                        </a:spcAft>
                      </a:pPr>
                      <a:r>
                        <a:rPr lang="en-US" sz="2500" b="1">
                          <a:solidFill>
                            <a:srgbClr val="000000"/>
                          </a:solidFill>
                          <a:latin typeface="+mj-lt"/>
                          <a:ea typeface="Cambria"/>
                        </a:rPr>
                        <a:t>Biểu đồ</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spcBef>
                          <a:spcPts val="600"/>
                        </a:spcBef>
                        <a:spcAft>
                          <a:spcPts val="0"/>
                        </a:spcAft>
                      </a:pPr>
                      <a:r>
                        <a:rPr lang="en-US" sz="2500" b="1">
                          <a:solidFill>
                            <a:srgbClr val="000000"/>
                          </a:solidFill>
                          <a:latin typeface="+mj-lt"/>
                          <a:ea typeface="Cambria"/>
                        </a:rPr>
                        <a:t>Gla-xgâu</a:t>
                      </a:r>
                      <a:endParaRPr lang="en-US" sz="2500" b="1">
                        <a:solidFill>
                          <a:srgbClr val="000000"/>
                        </a:solidFill>
                        <a:latin typeface="+mj-lt"/>
                        <a:ea typeface="Calibri"/>
                      </a:endParaRPr>
                    </a:p>
                    <a:p>
                      <a:pPr algn="ctr">
                        <a:spcBef>
                          <a:spcPts val="600"/>
                        </a:spcBef>
                        <a:spcAft>
                          <a:spcPts val="0"/>
                        </a:spcAft>
                      </a:pPr>
                      <a:r>
                        <a:rPr lang="en-US" sz="2500" b="1">
                          <a:solidFill>
                            <a:srgbClr val="000000"/>
                          </a:solidFill>
                          <a:latin typeface="+mj-lt"/>
                          <a:ea typeface="Cambria"/>
                        </a:rPr>
                        <a:t>(Anh)</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0"/>
                  </a:ext>
                </a:extLst>
              </a:tr>
              <a:tr h="296747">
                <a:tc>
                  <a:txBody>
                    <a:bodyPr/>
                    <a:lstStyle/>
                    <a:p>
                      <a:pPr algn="just">
                        <a:lnSpc>
                          <a:spcPct val="150000"/>
                        </a:lnSpc>
                        <a:spcBef>
                          <a:spcPts val="600"/>
                        </a:spcBef>
                        <a:spcAft>
                          <a:spcPts val="0"/>
                        </a:spcAft>
                      </a:pPr>
                      <a:r>
                        <a:rPr lang="en-US" sz="2500" b="1">
                          <a:solidFill>
                            <a:srgbClr val="000000"/>
                          </a:solidFill>
                          <a:latin typeface="+mj-lt"/>
                          <a:ea typeface="Cambria"/>
                        </a:rPr>
                        <a:t>Nhiệt độ (</a:t>
                      </a:r>
                      <a:r>
                        <a:rPr lang="en-US" sz="2500" b="1" baseline="30000">
                          <a:solidFill>
                            <a:srgbClr val="000000"/>
                          </a:solidFill>
                          <a:latin typeface="+mj-lt"/>
                          <a:ea typeface="Cambria"/>
                        </a:rPr>
                        <a:t>0</a:t>
                      </a:r>
                      <a:r>
                        <a:rPr lang="en-US" sz="2500" b="1">
                          <a:solidFill>
                            <a:srgbClr val="000000"/>
                          </a:solidFill>
                          <a:latin typeface="+mj-lt"/>
                          <a:ea typeface="Cambria"/>
                        </a:rPr>
                        <a:t>C)</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r h="296747">
                <a:tc>
                  <a:txBody>
                    <a:bodyPr/>
                    <a:lstStyle/>
                    <a:p>
                      <a:pPr algn="just">
                        <a:lnSpc>
                          <a:spcPct val="150000"/>
                        </a:lnSpc>
                        <a:spcBef>
                          <a:spcPts val="600"/>
                        </a:spcBef>
                        <a:spcAft>
                          <a:spcPts val="0"/>
                        </a:spcAft>
                      </a:pPr>
                      <a:r>
                        <a:rPr lang="en-US" sz="2500" b="1">
                          <a:solidFill>
                            <a:srgbClr val="000000"/>
                          </a:solidFill>
                          <a:latin typeface="+mj-lt"/>
                          <a:ea typeface="Cambria"/>
                        </a:rPr>
                        <a:t>Lượng mưa (mm)</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296747">
                <a:tc>
                  <a:txBody>
                    <a:bodyPr/>
                    <a:lstStyle/>
                    <a:p>
                      <a:pPr algn="just">
                        <a:lnSpc>
                          <a:spcPct val="150000"/>
                        </a:lnSpc>
                        <a:spcBef>
                          <a:spcPts val="600"/>
                        </a:spcBef>
                        <a:spcAft>
                          <a:spcPts val="0"/>
                        </a:spcAft>
                      </a:pPr>
                      <a:r>
                        <a:rPr lang="en-US" sz="2500" b="1">
                          <a:solidFill>
                            <a:srgbClr val="000000"/>
                          </a:solidFill>
                          <a:latin typeface="+mj-lt"/>
                          <a:ea typeface="Cambria"/>
                        </a:rPr>
                        <a:t>Thuộc kiểu khí hậu</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3"/>
                  </a:ext>
                </a:extLst>
              </a:tr>
            </a:tbl>
          </a:graphicData>
        </a:graphic>
      </p:graphicFrame>
      <p:sp>
        <p:nvSpPr>
          <p:cNvPr id="23" name="TextBox 22"/>
          <p:cNvSpPr txBox="1"/>
          <p:nvPr/>
        </p:nvSpPr>
        <p:spPr>
          <a:xfrm>
            <a:off x="2660085" y="2743185"/>
            <a:ext cx="2493805" cy="477054"/>
          </a:xfrm>
          <a:prstGeom prst="rect">
            <a:avLst/>
          </a:prstGeom>
          <a:noFill/>
        </p:spPr>
        <p:txBody>
          <a:bodyPr wrap="square" rtlCol="0">
            <a:spAutoFit/>
          </a:bodyPr>
          <a:lstStyle/>
          <a:p>
            <a:pPr algn="ctr"/>
            <a:r>
              <a:rPr lang="en-US" sz="2500" b="1">
                <a:solidFill>
                  <a:srgbClr val="0070C0"/>
                </a:solidFill>
              </a:rPr>
              <a:t>8,1</a:t>
            </a:r>
          </a:p>
        </p:txBody>
      </p:sp>
      <p:sp>
        <p:nvSpPr>
          <p:cNvPr id="24" name="TextBox 23"/>
          <p:cNvSpPr txBox="1"/>
          <p:nvPr/>
        </p:nvSpPr>
        <p:spPr>
          <a:xfrm>
            <a:off x="2669982" y="3334968"/>
            <a:ext cx="2493805" cy="477054"/>
          </a:xfrm>
          <a:prstGeom prst="rect">
            <a:avLst/>
          </a:prstGeom>
          <a:noFill/>
        </p:spPr>
        <p:txBody>
          <a:bodyPr wrap="square" rtlCol="0">
            <a:spAutoFit/>
          </a:bodyPr>
          <a:lstStyle/>
          <a:p>
            <a:pPr algn="ctr"/>
            <a:r>
              <a:rPr lang="en-US" sz="2500" b="1">
                <a:solidFill>
                  <a:srgbClr val="0070C0"/>
                </a:solidFill>
              </a:rPr>
              <a:t>1228</a:t>
            </a:r>
          </a:p>
        </p:txBody>
      </p:sp>
      <p:sp>
        <p:nvSpPr>
          <p:cNvPr id="25" name="TextBox 24"/>
          <p:cNvSpPr txBox="1"/>
          <p:nvPr/>
        </p:nvSpPr>
        <p:spPr>
          <a:xfrm>
            <a:off x="2668003" y="3831750"/>
            <a:ext cx="2590016" cy="477054"/>
          </a:xfrm>
          <a:prstGeom prst="rect">
            <a:avLst/>
          </a:prstGeom>
          <a:noFill/>
        </p:spPr>
        <p:txBody>
          <a:bodyPr wrap="square" rtlCol="0">
            <a:spAutoFit/>
          </a:bodyPr>
          <a:lstStyle/>
          <a:p>
            <a:pPr algn="ctr"/>
            <a:r>
              <a:rPr lang="en-US" sz="2500" b="1">
                <a:solidFill>
                  <a:srgbClr val="0070C0"/>
                </a:solidFill>
              </a:rPr>
              <a:t>Ôn đới hải dương</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32"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amond(out)">
                                      <p:cBhvr>
                                        <p:cTn id="19" dur="1000"/>
                                        <p:tgtEl>
                                          <p:spTgt spid="21"/>
                                        </p:tgtEl>
                                      </p:cBhvr>
                                    </p:animEffect>
                                  </p:childTnLst>
                                </p:cTn>
                              </p:par>
                              <p:par>
                                <p:cTn id="20" presetID="8" presetClass="entr" presetSubtype="32"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out)">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xit" presetSubtype="0" fill="hold" nodeType="clickEffect">
                                  <p:stCondLst>
                                    <p:cond delay="0"/>
                                  </p:stCondLst>
                                  <p:childTnLst>
                                    <p:anim calcmode="lin" valueType="num">
                                      <p:cBhvr>
                                        <p:cTn id="26" dur="1000"/>
                                        <p:tgtEl>
                                          <p:spTgt spid="21"/>
                                        </p:tgtEl>
                                        <p:attrNameLst>
                                          <p:attrName>ppt_x</p:attrName>
                                        </p:attrNameLst>
                                      </p:cBhvr>
                                      <p:tavLst>
                                        <p:tav tm="0">
                                          <p:val>
                                            <p:strVal val="ppt_x"/>
                                          </p:val>
                                        </p:tav>
                                        <p:tav tm="100000">
                                          <p:val>
                                            <p:strVal val="ppt_x-.2"/>
                                          </p:val>
                                        </p:tav>
                                      </p:tavLst>
                                    </p:anim>
                                    <p:anim calcmode="lin" valueType="num">
                                      <p:cBhvr>
                                        <p:cTn id="27" dur="1000"/>
                                        <p:tgtEl>
                                          <p:spTgt spid="21"/>
                                        </p:tgtEl>
                                        <p:attrNameLst>
                                          <p:attrName>ppt_y</p:attrName>
                                        </p:attrNameLst>
                                      </p:cBhvr>
                                      <p:tavLst>
                                        <p:tav tm="0">
                                          <p:val>
                                            <p:strVal val="ppt_y"/>
                                          </p:val>
                                        </p:tav>
                                        <p:tav tm="100000">
                                          <p:val>
                                            <p:strVal val="ppt_y"/>
                                          </p:val>
                                        </p:tav>
                                      </p:tavLst>
                                    </p:anim>
                                    <p:animEffect transition="out" filter="fade">
                                      <p:cBhvr>
                                        <p:cTn id="28" dur="1000"/>
                                        <p:tgtEl>
                                          <p:spTgt spid="21"/>
                                        </p:tgtEl>
                                      </p:cBhvr>
                                    </p:animEffect>
                                    <p:set>
                                      <p:cBhvr>
                                        <p:cTn id="29" dur="1" fill="hold">
                                          <p:stCondLst>
                                            <p:cond delay="999"/>
                                          </p:stCondLst>
                                        </p:cTn>
                                        <p:tgtEl>
                                          <p:spTgt spid="2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diamond(in)">
                                      <p:cBhvr>
                                        <p:cTn id="34" dur="1000"/>
                                        <p:tgtEl>
                                          <p:spTgt spid="22"/>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amond(in)">
                                      <p:cBhvr>
                                        <p:cTn id="37" dur="1000"/>
                                        <p:tgtEl>
                                          <p:spTgt spid="23"/>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diamond(in)">
                                      <p:cBhvr>
                                        <p:cTn id="40" dur="1000"/>
                                        <p:tgtEl>
                                          <p:spTgt spid="24"/>
                                        </p:tgtEl>
                                      </p:cBhvr>
                                    </p:animEffect>
                                  </p:childTnLst>
                                </p:cTn>
                              </p:par>
                              <p:par>
                                <p:cTn id="41" presetID="8" presetClass="entr" presetSubtype="16"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diamond(in)">
                                      <p:cBhvr>
                                        <p:cTn id="4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id="{83943E22-6FC5-4857-96F1-DB4BDF369685}"/>
              </a:ext>
            </a:extLst>
          </p:cNvPr>
          <p:cNvSpPr/>
          <p:nvPr/>
        </p:nvSpPr>
        <p:spPr>
          <a:xfrm>
            <a:off x="225631" y="688769"/>
            <a:ext cx="4952010" cy="93815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0"/>
              </a:spcAft>
            </a:pPr>
            <a:r>
              <a:rPr lang="en-US" sz="2300" b="1" i="1">
                <a:solidFill>
                  <a:srgbClr val="0000FF"/>
                </a:solidFill>
                <a:latin typeface="Arial" pitchFamily="34" charset="0"/>
                <a:cs typeface="Arial" pitchFamily="34" charset="0"/>
              </a:rPr>
              <a:t>           Xác định  biểu đồ nhiệt độ, lượng mưa trạm Rô-ma (I-ta-li-a).</a:t>
            </a:r>
          </a:p>
        </p:txBody>
      </p:sp>
      <p:sp>
        <p:nvSpPr>
          <p:cNvPr id="11" name="Rectangle 10">
            <a:extLst>
              <a:ext uri="{FF2B5EF4-FFF2-40B4-BE49-F238E27FC236}">
                <a16:creationId xmlns:a16="http://schemas.microsoft.com/office/drawing/2014/main" id="{81F2071E-DF8C-495C-8676-8F839E06F04F}"/>
              </a:ext>
            </a:extLst>
          </p:cNvPr>
          <p:cNvSpPr/>
          <p:nvPr/>
        </p:nvSpPr>
        <p:spPr>
          <a:xfrm>
            <a:off x="2113820" y="83125"/>
            <a:ext cx="2831196" cy="523220"/>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u="sng">
                <a:ln w="11430"/>
                <a:solidFill>
                  <a:schemeClr val="accent4">
                    <a:lumMod val="50000"/>
                  </a:schemeClr>
                </a:solidFill>
                <a:latin typeface="Arial" pitchFamily="34" charset="0"/>
                <a:cs typeface="Arial" pitchFamily="34" charset="0"/>
              </a:rPr>
              <a:t>LUYỆN </a:t>
            </a:r>
            <a:r>
              <a:rPr lang="en-US" sz="2800" b="1" u="sng" dirty="0">
                <a:ln w="11430"/>
                <a:solidFill>
                  <a:schemeClr val="accent4">
                    <a:lumMod val="50000"/>
                  </a:schemeClr>
                </a:solidFill>
                <a:latin typeface="Arial" pitchFamily="34" charset="0"/>
                <a:cs typeface="Arial" pitchFamily="34" charset="0"/>
              </a:rPr>
              <a:t>TẬP</a:t>
            </a:r>
          </a:p>
        </p:txBody>
      </p:sp>
      <p:pic>
        <p:nvPicPr>
          <p:cNvPr id="5" name="Picture 1" descr="C:\Users\PTS\Desktop\GADT ĐL7 (KNTTCS, kì 1)\e2531bba4b0b8755de1a.jpg"/>
          <p:cNvPicPr>
            <a:picLocks noChangeAspect="1" noChangeArrowheads="1"/>
          </p:cNvPicPr>
          <p:nvPr/>
        </p:nvPicPr>
        <p:blipFill>
          <a:blip r:embed="rId3"/>
          <a:srcRect/>
          <a:stretch>
            <a:fillRect/>
          </a:stretch>
        </p:blipFill>
        <p:spPr bwMode="auto">
          <a:xfrm>
            <a:off x="5257752" y="629397"/>
            <a:ext cx="3791248" cy="4370115"/>
          </a:xfrm>
          <a:prstGeom prst="rect">
            <a:avLst/>
          </a:prstGeom>
          <a:noFill/>
          <a:ln w="19050">
            <a:solidFill>
              <a:schemeClr val="tx1"/>
            </a:solidFill>
          </a:ln>
        </p:spPr>
      </p:pic>
      <p:pic>
        <p:nvPicPr>
          <p:cNvPr id="6" name="Picture 2" descr="Hình ảnh Vị Trí Biểu Tượng Mặt Phẳng Versicolor, Vị Trí Cắt Dán Vẽ, Vị Trí  Biểu Tượng, Biểu Tượng Màu Vector và PNG với nền trong suốt để tải xuống  miễn"/>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6589549" y="3467594"/>
            <a:ext cx="269361" cy="35746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6"/>
          <p:cNvGrpSpPr/>
          <p:nvPr/>
        </p:nvGrpSpPr>
        <p:grpSpPr>
          <a:xfrm>
            <a:off x="166260" y="296884"/>
            <a:ext cx="961895" cy="726128"/>
            <a:chOff x="6857346" y="857587"/>
            <a:chExt cx="4331139" cy="2454312"/>
          </a:xfrm>
        </p:grpSpPr>
        <p:pic>
          <p:nvPicPr>
            <p:cNvPr id="8" name="Picture 7"/>
            <p:cNvPicPr>
              <a:picLocks noChangeAspect="1"/>
            </p:cNvPicPr>
            <p:nvPr/>
          </p:nvPicPr>
          <p:blipFill>
            <a:blip r:embed="rId5" cstate="print"/>
            <a:stretch>
              <a:fillRect/>
            </a:stretch>
          </p:blipFill>
          <p:spPr>
            <a:xfrm>
              <a:off x="6857346" y="857587"/>
              <a:ext cx="4331139" cy="2454312"/>
            </a:xfrm>
            <a:prstGeom prst="rect">
              <a:avLst/>
            </a:prstGeom>
          </p:spPr>
        </p:pic>
        <p:pic>
          <p:nvPicPr>
            <p:cNvPr id="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4" name="Table 13"/>
          <p:cNvGraphicFramePr>
            <a:graphicFrameLocks noGrp="1"/>
          </p:cNvGraphicFramePr>
          <p:nvPr/>
        </p:nvGraphicFramePr>
        <p:xfrm>
          <a:off x="146468" y="1889770"/>
          <a:ext cx="4959922" cy="2811780"/>
        </p:xfrm>
        <a:graphic>
          <a:graphicData uri="http://schemas.openxmlformats.org/drawingml/2006/table">
            <a:tbl>
              <a:tblPr/>
              <a:tblGrid>
                <a:gridCol w="2477979">
                  <a:extLst>
                    <a:ext uri="{9D8B030D-6E8A-4147-A177-3AD203B41FA5}">
                      <a16:colId xmlns:a16="http://schemas.microsoft.com/office/drawing/2014/main" val="20000"/>
                    </a:ext>
                  </a:extLst>
                </a:gridCol>
                <a:gridCol w="2481943">
                  <a:extLst>
                    <a:ext uri="{9D8B030D-6E8A-4147-A177-3AD203B41FA5}">
                      <a16:colId xmlns:a16="http://schemas.microsoft.com/office/drawing/2014/main" val="20001"/>
                    </a:ext>
                  </a:extLst>
                </a:gridCol>
              </a:tblGrid>
              <a:tr h="471752">
                <a:tc>
                  <a:txBody>
                    <a:bodyPr/>
                    <a:lstStyle/>
                    <a:p>
                      <a:pPr algn="ctr">
                        <a:spcBef>
                          <a:spcPts val="600"/>
                        </a:spcBef>
                        <a:spcAft>
                          <a:spcPts val="0"/>
                        </a:spcAft>
                      </a:pPr>
                      <a:r>
                        <a:rPr lang="en-US" sz="2500" b="1">
                          <a:solidFill>
                            <a:srgbClr val="000000"/>
                          </a:solidFill>
                          <a:latin typeface="+mj-lt"/>
                          <a:ea typeface="Cambria"/>
                        </a:rPr>
                        <a:t>Biểu đồ</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spcBef>
                          <a:spcPts val="600"/>
                        </a:spcBef>
                        <a:spcAft>
                          <a:spcPts val="0"/>
                        </a:spcAft>
                      </a:pPr>
                      <a:r>
                        <a:rPr lang="en-US" sz="2500" b="1">
                          <a:solidFill>
                            <a:srgbClr val="000000"/>
                          </a:solidFill>
                          <a:latin typeface="+mj-lt"/>
                          <a:ea typeface="Cambria"/>
                        </a:rPr>
                        <a:t>Rô-ma</a:t>
                      </a:r>
                      <a:endParaRPr lang="en-US" sz="2500" b="1">
                        <a:solidFill>
                          <a:srgbClr val="000000"/>
                        </a:solidFill>
                        <a:latin typeface="+mj-lt"/>
                        <a:ea typeface="Calibri"/>
                      </a:endParaRPr>
                    </a:p>
                    <a:p>
                      <a:pPr algn="ctr">
                        <a:spcBef>
                          <a:spcPts val="600"/>
                        </a:spcBef>
                        <a:spcAft>
                          <a:spcPts val="0"/>
                        </a:spcAft>
                      </a:pPr>
                      <a:r>
                        <a:rPr lang="en-US" sz="2500" b="1">
                          <a:solidFill>
                            <a:srgbClr val="000000"/>
                          </a:solidFill>
                          <a:latin typeface="+mj-lt"/>
                          <a:ea typeface="Cambria"/>
                        </a:rPr>
                        <a:t>(I-ta-li-a)</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0"/>
                  </a:ext>
                </a:extLst>
              </a:tr>
              <a:tr h="296747">
                <a:tc>
                  <a:txBody>
                    <a:bodyPr/>
                    <a:lstStyle/>
                    <a:p>
                      <a:pPr algn="just">
                        <a:lnSpc>
                          <a:spcPct val="150000"/>
                        </a:lnSpc>
                        <a:spcBef>
                          <a:spcPts val="600"/>
                        </a:spcBef>
                        <a:spcAft>
                          <a:spcPts val="0"/>
                        </a:spcAft>
                      </a:pPr>
                      <a:r>
                        <a:rPr lang="en-US" sz="2500" b="1">
                          <a:solidFill>
                            <a:srgbClr val="000000"/>
                          </a:solidFill>
                          <a:latin typeface="+mj-lt"/>
                          <a:ea typeface="Cambria"/>
                        </a:rPr>
                        <a:t>Nhiệt độ (</a:t>
                      </a:r>
                      <a:r>
                        <a:rPr lang="en-US" sz="2500" b="1" baseline="30000">
                          <a:solidFill>
                            <a:srgbClr val="000000"/>
                          </a:solidFill>
                          <a:latin typeface="+mj-lt"/>
                          <a:ea typeface="Cambria"/>
                        </a:rPr>
                        <a:t>0</a:t>
                      </a:r>
                      <a:r>
                        <a:rPr lang="en-US" sz="2500" b="1">
                          <a:solidFill>
                            <a:srgbClr val="000000"/>
                          </a:solidFill>
                          <a:latin typeface="+mj-lt"/>
                          <a:ea typeface="Cambria"/>
                        </a:rPr>
                        <a:t>C)</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r h="296747">
                <a:tc>
                  <a:txBody>
                    <a:bodyPr/>
                    <a:lstStyle/>
                    <a:p>
                      <a:pPr algn="just">
                        <a:lnSpc>
                          <a:spcPct val="150000"/>
                        </a:lnSpc>
                        <a:spcBef>
                          <a:spcPts val="600"/>
                        </a:spcBef>
                        <a:spcAft>
                          <a:spcPts val="0"/>
                        </a:spcAft>
                      </a:pPr>
                      <a:r>
                        <a:rPr lang="en-US" sz="2500" b="1">
                          <a:solidFill>
                            <a:srgbClr val="000000"/>
                          </a:solidFill>
                          <a:latin typeface="+mj-lt"/>
                          <a:ea typeface="Cambria"/>
                        </a:rPr>
                        <a:t>Lượng mưa (mm)</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296747">
                <a:tc>
                  <a:txBody>
                    <a:bodyPr/>
                    <a:lstStyle/>
                    <a:p>
                      <a:pPr algn="just">
                        <a:lnSpc>
                          <a:spcPct val="150000"/>
                        </a:lnSpc>
                        <a:spcBef>
                          <a:spcPts val="600"/>
                        </a:spcBef>
                        <a:spcAft>
                          <a:spcPts val="0"/>
                        </a:spcAft>
                      </a:pPr>
                      <a:r>
                        <a:rPr lang="en-US" sz="2500" b="1">
                          <a:solidFill>
                            <a:srgbClr val="000000"/>
                          </a:solidFill>
                          <a:latin typeface="+mj-lt"/>
                          <a:ea typeface="Cambria"/>
                        </a:rPr>
                        <a:t>Thuộc kiểu khí hậu</a:t>
                      </a:r>
                    </a:p>
                    <a:p>
                      <a:pPr algn="just">
                        <a:lnSpc>
                          <a:spcPct val="150000"/>
                        </a:lnSpc>
                        <a:spcBef>
                          <a:spcPts val="600"/>
                        </a:spcBef>
                        <a:spcAft>
                          <a:spcPts val="0"/>
                        </a:spcAft>
                      </a:pPr>
                      <a:endParaRPr lang="en-US" sz="8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3"/>
                  </a:ext>
                </a:extLst>
              </a:tr>
            </a:tbl>
          </a:graphicData>
        </a:graphic>
      </p:graphicFrame>
      <p:sp>
        <p:nvSpPr>
          <p:cNvPr id="15" name="TextBox 14"/>
          <p:cNvSpPr txBox="1"/>
          <p:nvPr/>
        </p:nvSpPr>
        <p:spPr>
          <a:xfrm>
            <a:off x="2636333" y="2778824"/>
            <a:ext cx="2427173" cy="477054"/>
          </a:xfrm>
          <a:prstGeom prst="rect">
            <a:avLst/>
          </a:prstGeom>
          <a:noFill/>
        </p:spPr>
        <p:txBody>
          <a:bodyPr wrap="square" rtlCol="0">
            <a:spAutoFit/>
          </a:bodyPr>
          <a:lstStyle/>
          <a:p>
            <a:pPr algn="ctr"/>
            <a:r>
              <a:rPr lang="en-US" sz="2500" b="1">
                <a:solidFill>
                  <a:srgbClr val="0070C0"/>
                </a:solidFill>
              </a:rPr>
              <a:t>15,8</a:t>
            </a:r>
          </a:p>
        </p:txBody>
      </p:sp>
      <p:sp>
        <p:nvSpPr>
          <p:cNvPr id="16" name="TextBox 15"/>
          <p:cNvSpPr txBox="1"/>
          <p:nvPr/>
        </p:nvSpPr>
        <p:spPr>
          <a:xfrm>
            <a:off x="2634355" y="3311232"/>
            <a:ext cx="2460159" cy="477054"/>
          </a:xfrm>
          <a:prstGeom prst="rect">
            <a:avLst/>
          </a:prstGeom>
          <a:noFill/>
        </p:spPr>
        <p:txBody>
          <a:bodyPr wrap="square" rtlCol="0">
            <a:spAutoFit/>
          </a:bodyPr>
          <a:lstStyle/>
          <a:p>
            <a:pPr algn="ctr"/>
            <a:r>
              <a:rPr lang="en-US" sz="2500" b="1">
                <a:solidFill>
                  <a:srgbClr val="0070C0"/>
                </a:solidFill>
              </a:rPr>
              <a:t>878</a:t>
            </a:r>
          </a:p>
        </p:txBody>
      </p:sp>
      <p:sp>
        <p:nvSpPr>
          <p:cNvPr id="18" name="TextBox 17"/>
          <p:cNvSpPr txBox="1"/>
          <p:nvPr/>
        </p:nvSpPr>
        <p:spPr>
          <a:xfrm>
            <a:off x="2644252" y="3855514"/>
            <a:ext cx="2430644" cy="861774"/>
          </a:xfrm>
          <a:prstGeom prst="rect">
            <a:avLst/>
          </a:prstGeom>
          <a:noFill/>
        </p:spPr>
        <p:txBody>
          <a:bodyPr wrap="square" rtlCol="0">
            <a:spAutoFit/>
          </a:bodyPr>
          <a:lstStyle/>
          <a:p>
            <a:pPr algn="ctr"/>
            <a:r>
              <a:rPr lang="en-US" sz="2500" b="1">
                <a:solidFill>
                  <a:srgbClr val="0070C0"/>
                </a:solidFill>
              </a:rPr>
              <a:t>Cận nhiệt </a:t>
            </a:r>
          </a:p>
          <a:p>
            <a:pPr algn="ctr"/>
            <a:r>
              <a:rPr lang="en-US" sz="2500" b="1">
                <a:solidFill>
                  <a:srgbClr val="0070C0"/>
                </a:solidFill>
              </a:rPr>
              <a:t>địa trung hải </a:t>
            </a:r>
          </a:p>
        </p:txBody>
      </p:sp>
      <p:pic>
        <p:nvPicPr>
          <p:cNvPr id="19" name="Picture 2" descr="C:\Users\PTS\Desktop\GADT ĐL7 (KNTTCS, kì 1)\Châu Âu\z3533954267559_1cd7ff2fbaada7dadec4b68d74dba761.jpg"/>
          <p:cNvPicPr>
            <a:picLocks noChangeAspect="1" noChangeArrowheads="1"/>
          </p:cNvPicPr>
          <p:nvPr/>
        </p:nvPicPr>
        <p:blipFill>
          <a:blip r:embed="rId7"/>
          <a:srcRect/>
          <a:stretch>
            <a:fillRect/>
          </a:stretch>
        </p:blipFill>
        <p:spPr bwMode="auto">
          <a:xfrm>
            <a:off x="609902" y="1721921"/>
            <a:ext cx="2750822" cy="3326575"/>
          </a:xfrm>
          <a:prstGeom prst="rect">
            <a:avLst/>
          </a:prstGeom>
          <a:noFill/>
          <a:ln>
            <a:solidFill>
              <a:srgbClr val="0000FF"/>
            </a:solidFill>
          </a:ln>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1000"/>
                                        <p:tgtEl>
                                          <p:spTgt spid="19"/>
                                        </p:tgtEl>
                                      </p:cBhvr>
                                    </p:animEffect>
                                  </p:child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xit" presetSubtype="16" fill="hold" nodeType="clickEffect">
                                  <p:stCondLst>
                                    <p:cond delay="0"/>
                                  </p:stCondLst>
                                  <p:childTnLst>
                                    <p:animEffect transition="out" filter="diamond(in)">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par>
                                <p:cTn id="23" presetID="29"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ppt_x</p:attrName>
                                        </p:attrNameLst>
                                      </p:cBhvr>
                                      <p:tavLst>
                                        <p:tav tm="0">
                                          <p:val>
                                            <p:strVal val="#ppt_x-.2"/>
                                          </p:val>
                                        </p:tav>
                                        <p:tav tm="100000">
                                          <p:val>
                                            <p:strVal val="#ppt_x"/>
                                          </p:val>
                                        </p:tav>
                                      </p:tavLst>
                                    </p:anim>
                                    <p:anim calcmode="lin" valueType="num">
                                      <p:cBhvr>
                                        <p:cTn id="26"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5"/>
                                        </p:tgtEl>
                                      </p:cBhvr>
                                    </p:animEffect>
                                  </p:childTnLst>
                                </p:cTn>
                              </p:par>
                              <p:par>
                                <p:cTn id="28" presetID="29"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ppt_x</p:attrName>
                                        </p:attrNameLst>
                                      </p:cBhvr>
                                      <p:tavLst>
                                        <p:tav tm="0">
                                          <p:val>
                                            <p:strVal val="#ppt_x-.2"/>
                                          </p:val>
                                        </p:tav>
                                        <p:tav tm="100000">
                                          <p:val>
                                            <p:strVal val="#ppt_x"/>
                                          </p:val>
                                        </p:tav>
                                      </p:tavLst>
                                    </p:anim>
                                    <p:anim calcmode="lin" valueType="num">
                                      <p:cBhvr>
                                        <p:cTn id="31"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6"/>
                                        </p:tgtEl>
                                      </p:cBhvr>
                                    </p:animEffect>
                                  </p:childTnLst>
                                </p:cTn>
                              </p:par>
                              <p:par>
                                <p:cTn id="33" presetID="29"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000" fill="hold"/>
                                        <p:tgtEl>
                                          <p:spTgt spid="18"/>
                                        </p:tgtEl>
                                        <p:attrNameLst>
                                          <p:attrName>ppt_x</p:attrName>
                                        </p:attrNameLst>
                                      </p:cBhvr>
                                      <p:tavLst>
                                        <p:tav tm="0">
                                          <p:val>
                                            <p:strVal val="#ppt_x-.2"/>
                                          </p:val>
                                        </p:tav>
                                        <p:tav tm="100000">
                                          <p:val>
                                            <p:strVal val="#ppt_x"/>
                                          </p:val>
                                        </p:tav>
                                      </p:tavLst>
                                    </p:anim>
                                    <p:anim calcmode="lin" valueType="num">
                                      <p:cBhvr>
                                        <p:cTn id="36"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id="{83943E22-6FC5-4857-96F1-DB4BDF369685}"/>
              </a:ext>
            </a:extLst>
          </p:cNvPr>
          <p:cNvSpPr/>
          <p:nvPr/>
        </p:nvSpPr>
        <p:spPr>
          <a:xfrm>
            <a:off x="225631" y="688769"/>
            <a:ext cx="4952010" cy="93815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0"/>
              </a:spcAft>
            </a:pPr>
            <a:r>
              <a:rPr lang="en-US" sz="2400" b="1" i="1">
                <a:solidFill>
                  <a:srgbClr val="0000FF"/>
                </a:solidFill>
                <a:latin typeface="Arial" pitchFamily="34" charset="0"/>
                <a:cs typeface="Arial" pitchFamily="34" charset="0"/>
              </a:rPr>
              <a:t>           Xác định biểu đồ nhiệt độ, lượng mưa trạm Ô-đét-xa (U-crai-na).</a:t>
            </a:r>
          </a:p>
        </p:txBody>
      </p:sp>
      <p:sp>
        <p:nvSpPr>
          <p:cNvPr id="11" name="Rectangle 10">
            <a:extLst>
              <a:ext uri="{FF2B5EF4-FFF2-40B4-BE49-F238E27FC236}">
                <a16:creationId xmlns:a16="http://schemas.microsoft.com/office/drawing/2014/main" id="{81F2071E-DF8C-495C-8676-8F839E06F04F}"/>
              </a:ext>
            </a:extLst>
          </p:cNvPr>
          <p:cNvSpPr/>
          <p:nvPr/>
        </p:nvSpPr>
        <p:spPr>
          <a:xfrm>
            <a:off x="2113820" y="83125"/>
            <a:ext cx="2831196" cy="523220"/>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u="sng">
                <a:ln w="11430"/>
                <a:solidFill>
                  <a:schemeClr val="accent4">
                    <a:lumMod val="50000"/>
                  </a:schemeClr>
                </a:solidFill>
                <a:latin typeface="Arial" pitchFamily="34" charset="0"/>
                <a:cs typeface="Arial" pitchFamily="34" charset="0"/>
              </a:rPr>
              <a:t>LUYỆN </a:t>
            </a:r>
            <a:r>
              <a:rPr lang="en-US" sz="2800" b="1" u="sng" dirty="0">
                <a:ln w="11430"/>
                <a:solidFill>
                  <a:schemeClr val="accent4">
                    <a:lumMod val="50000"/>
                  </a:schemeClr>
                </a:solidFill>
                <a:latin typeface="Arial" pitchFamily="34" charset="0"/>
                <a:cs typeface="Arial" pitchFamily="34" charset="0"/>
              </a:rPr>
              <a:t>TẬP</a:t>
            </a:r>
          </a:p>
        </p:txBody>
      </p:sp>
      <p:pic>
        <p:nvPicPr>
          <p:cNvPr id="5" name="Picture 1" descr="C:\Users\PTS\Desktop\GADT ĐL7 (KNTTCS, kì 1)\e2531bba4b0b8755de1a.jpg"/>
          <p:cNvPicPr>
            <a:picLocks noChangeAspect="1" noChangeArrowheads="1"/>
          </p:cNvPicPr>
          <p:nvPr/>
        </p:nvPicPr>
        <p:blipFill>
          <a:blip r:embed="rId3"/>
          <a:srcRect/>
          <a:stretch>
            <a:fillRect/>
          </a:stretch>
        </p:blipFill>
        <p:spPr bwMode="auto">
          <a:xfrm>
            <a:off x="5257752" y="629397"/>
            <a:ext cx="3791248" cy="4370115"/>
          </a:xfrm>
          <a:prstGeom prst="rect">
            <a:avLst/>
          </a:prstGeom>
          <a:noFill/>
          <a:ln w="19050">
            <a:solidFill>
              <a:schemeClr val="tx1"/>
            </a:solidFill>
          </a:ln>
        </p:spPr>
      </p:pic>
      <p:pic>
        <p:nvPicPr>
          <p:cNvPr id="6" name="Picture 2" descr="Hình ảnh Vị Trí Biểu Tượng Mặt Phẳng Versicolor, Vị Trí Cắt Dán Vẽ, Vị Trí  Biểu Tượng, Biểu Tượng Màu Vector và PNG với nền trong suốt để tải xuống  miễn"/>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7824583" y="2933205"/>
            <a:ext cx="269361" cy="35746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6"/>
          <p:cNvGrpSpPr/>
          <p:nvPr/>
        </p:nvGrpSpPr>
        <p:grpSpPr>
          <a:xfrm>
            <a:off x="190011" y="190004"/>
            <a:ext cx="1103501" cy="726128"/>
            <a:chOff x="6857346" y="857587"/>
            <a:chExt cx="4331139" cy="2454312"/>
          </a:xfrm>
        </p:grpSpPr>
        <p:pic>
          <p:nvPicPr>
            <p:cNvPr id="8" name="Picture 7"/>
            <p:cNvPicPr>
              <a:picLocks noChangeAspect="1"/>
            </p:cNvPicPr>
            <p:nvPr/>
          </p:nvPicPr>
          <p:blipFill>
            <a:blip r:embed="rId5" cstate="print"/>
            <a:stretch>
              <a:fillRect/>
            </a:stretch>
          </p:blipFill>
          <p:spPr>
            <a:xfrm>
              <a:off x="6857346" y="857587"/>
              <a:ext cx="4331139" cy="2454312"/>
            </a:xfrm>
            <a:prstGeom prst="rect">
              <a:avLst/>
            </a:prstGeom>
          </p:spPr>
        </p:pic>
        <p:pic>
          <p:nvPicPr>
            <p:cNvPr id="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2" descr="C:\Users\PTS\Desktop\GADT ĐL7 (KNTTCS, kì 1)\Châu Âu\z3533954879382_e79b4accdbe683649232157bbdff72dd.jpg"/>
          <p:cNvPicPr>
            <a:picLocks noChangeAspect="1" noChangeArrowheads="1"/>
          </p:cNvPicPr>
          <p:nvPr/>
        </p:nvPicPr>
        <p:blipFill>
          <a:blip r:embed="rId7"/>
          <a:srcRect/>
          <a:stretch>
            <a:fillRect/>
          </a:stretch>
        </p:blipFill>
        <p:spPr bwMode="auto">
          <a:xfrm>
            <a:off x="1196693" y="1769423"/>
            <a:ext cx="2570011" cy="3302827"/>
          </a:xfrm>
          <a:prstGeom prst="rect">
            <a:avLst/>
          </a:prstGeom>
          <a:noFill/>
          <a:ln>
            <a:solidFill>
              <a:srgbClr val="0000FF"/>
            </a:solidFill>
          </a:ln>
        </p:spPr>
      </p:pic>
      <p:graphicFrame>
        <p:nvGraphicFramePr>
          <p:cNvPr id="21" name="Table 20"/>
          <p:cNvGraphicFramePr>
            <a:graphicFrameLocks noGrp="1"/>
          </p:cNvGraphicFramePr>
          <p:nvPr/>
        </p:nvGraphicFramePr>
        <p:xfrm>
          <a:off x="98968" y="2341020"/>
          <a:ext cx="5091032" cy="2552700"/>
        </p:xfrm>
        <a:graphic>
          <a:graphicData uri="http://schemas.openxmlformats.org/drawingml/2006/table">
            <a:tbl>
              <a:tblPr/>
              <a:tblGrid>
                <a:gridCol w="2545198">
                  <a:extLst>
                    <a:ext uri="{9D8B030D-6E8A-4147-A177-3AD203B41FA5}">
                      <a16:colId xmlns:a16="http://schemas.microsoft.com/office/drawing/2014/main" val="20000"/>
                    </a:ext>
                  </a:extLst>
                </a:gridCol>
                <a:gridCol w="2545834">
                  <a:extLst>
                    <a:ext uri="{9D8B030D-6E8A-4147-A177-3AD203B41FA5}">
                      <a16:colId xmlns:a16="http://schemas.microsoft.com/office/drawing/2014/main" val="20001"/>
                    </a:ext>
                  </a:extLst>
                </a:gridCol>
              </a:tblGrid>
              <a:tr h="471752">
                <a:tc>
                  <a:txBody>
                    <a:bodyPr/>
                    <a:lstStyle/>
                    <a:p>
                      <a:pPr algn="ctr">
                        <a:spcBef>
                          <a:spcPts val="600"/>
                        </a:spcBef>
                        <a:spcAft>
                          <a:spcPts val="0"/>
                        </a:spcAft>
                      </a:pPr>
                      <a:r>
                        <a:rPr lang="en-US" sz="2500" b="1">
                          <a:solidFill>
                            <a:srgbClr val="000000"/>
                          </a:solidFill>
                          <a:latin typeface="+mj-lt"/>
                          <a:ea typeface="Cambria"/>
                        </a:rPr>
                        <a:t>Biểu đồ</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spcBef>
                          <a:spcPts val="600"/>
                        </a:spcBef>
                        <a:spcAft>
                          <a:spcPts val="0"/>
                        </a:spcAft>
                      </a:pPr>
                      <a:r>
                        <a:rPr lang="en-US" sz="2500" b="1" kern="1200">
                          <a:solidFill>
                            <a:srgbClr val="000000"/>
                          </a:solidFill>
                          <a:latin typeface="+mj-lt"/>
                          <a:ea typeface="Cambria"/>
                          <a:cs typeface="+mn-cs"/>
                        </a:rPr>
                        <a:t>Ô-đét-xa</a:t>
                      </a:r>
                    </a:p>
                    <a:p>
                      <a:pPr algn="ctr">
                        <a:spcBef>
                          <a:spcPts val="600"/>
                        </a:spcBef>
                        <a:spcAft>
                          <a:spcPts val="0"/>
                        </a:spcAft>
                      </a:pPr>
                      <a:r>
                        <a:rPr lang="en-US" sz="2500" b="1" kern="1200">
                          <a:solidFill>
                            <a:srgbClr val="000000"/>
                          </a:solidFill>
                          <a:latin typeface="+mj-lt"/>
                          <a:ea typeface="Cambria"/>
                          <a:cs typeface="+mn-cs"/>
                        </a:rPr>
                        <a:t> (U-crai-na)</a:t>
                      </a: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0"/>
                  </a:ext>
                </a:extLst>
              </a:tr>
              <a:tr h="296747">
                <a:tc>
                  <a:txBody>
                    <a:bodyPr/>
                    <a:lstStyle/>
                    <a:p>
                      <a:pPr algn="just">
                        <a:lnSpc>
                          <a:spcPct val="150000"/>
                        </a:lnSpc>
                        <a:spcBef>
                          <a:spcPts val="600"/>
                        </a:spcBef>
                        <a:spcAft>
                          <a:spcPts val="0"/>
                        </a:spcAft>
                      </a:pPr>
                      <a:r>
                        <a:rPr lang="en-US" sz="2500" b="1">
                          <a:solidFill>
                            <a:srgbClr val="000000"/>
                          </a:solidFill>
                          <a:latin typeface="+mj-lt"/>
                          <a:ea typeface="Cambria"/>
                        </a:rPr>
                        <a:t>Nhiệt độ (</a:t>
                      </a:r>
                      <a:r>
                        <a:rPr lang="en-US" sz="2500" b="1" baseline="30000">
                          <a:solidFill>
                            <a:srgbClr val="000000"/>
                          </a:solidFill>
                          <a:latin typeface="+mj-lt"/>
                          <a:ea typeface="Cambria"/>
                        </a:rPr>
                        <a:t>0</a:t>
                      </a:r>
                      <a:r>
                        <a:rPr lang="en-US" sz="2500" b="1">
                          <a:solidFill>
                            <a:srgbClr val="000000"/>
                          </a:solidFill>
                          <a:latin typeface="+mj-lt"/>
                          <a:ea typeface="Cambria"/>
                        </a:rPr>
                        <a:t>C)</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r h="296747">
                <a:tc>
                  <a:txBody>
                    <a:bodyPr/>
                    <a:lstStyle/>
                    <a:p>
                      <a:pPr algn="just">
                        <a:lnSpc>
                          <a:spcPct val="150000"/>
                        </a:lnSpc>
                        <a:spcBef>
                          <a:spcPts val="600"/>
                        </a:spcBef>
                        <a:spcAft>
                          <a:spcPts val="0"/>
                        </a:spcAft>
                      </a:pPr>
                      <a:r>
                        <a:rPr lang="en-US" sz="2500" b="1">
                          <a:solidFill>
                            <a:srgbClr val="000000"/>
                          </a:solidFill>
                          <a:latin typeface="+mj-lt"/>
                          <a:ea typeface="Cambria"/>
                        </a:rPr>
                        <a:t>Lượng mưa (mm)</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296747">
                <a:tc>
                  <a:txBody>
                    <a:bodyPr/>
                    <a:lstStyle/>
                    <a:p>
                      <a:pPr algn="just">
                        <a:lnSpc>
                          <a:spcPct val="150000"/>
                        </a:lnSpc>
                        <a:spcBef>
                          <a:spcPts val="600"/>
                        </a:spcBef>
                        <a:spcAft>
                          <a:spcPts val="0"/>
                        </a:spcAft>
                      </a:pPr>
                      <a:r>
                        <a:rPr lang="en-US" sz="2500" b="1">
                          <a:solidFill>
                            <a:srgbClr val="000000"/>
                          </a:solidFill>
                          <a:latin typeface="+mj-lt"/>
                          <a:ea typeface="Cambria"/>
                        </a:rPr>
                        <a:t>Thuộc kiểu khí hậu</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3"/>
                  </a:ext>
                </a:extLst>
              </a:tr>
            </a:tbl>
          </a:graphicData>
        </a:graphic>
      </p:graphicFrame>
      <p:sp>
        <p:nvSpPr>
          <p:cNvPr id="22" name="TextBox 21"/>
          <p:cNvSpPr txBox="1"/>
          <p:nvPr/>
        </p:nvSpPr>
        <p:spPr>
          <a:xfrm>
            <a:off x="2624458" y="3218199"/>
            <a:ext cx="2565069" cy="477054"/>
          </a:xfrm>
          <a:prstGeom prst="rect">
            <a:avLst/>
          </a:prstGeom>
          <a:noFill/>
        </p:spPr>
        <p:txBody>
          <a:bodyPr wrap="square" rtlCol="0">
            <a:spAutoFit/>
          </a:bodyPr>
          <a:lstStyle/>
          <a:p>
            <a:pPr algn="ctr"/>
            <a:r>
              <a:rPr lang="en-US" sz="2500" b="1">
                <a:solidFill>
                  <a:srgbClr val="0070C0"/>
                </a:solidFill>
              </a:rPr>
              <a:t>11,8</a:t>
            </a:r>
          </a:p>
        </p:txBody>
      </p:sp>
      <p:sp>
        <p:nvSpPr>
          <p:cNvPr id="23" name="TextBox 22"/>
          <p:cNvSpPr txBox="1"/>
          <p:nvPr/>
        </p:nvSpPr>
        <p:spPr>
          <a:xfrm>
            <a:off x="2658105" y="3750607"/>
            <a:ext cx="2565069" cy="477054"/>
          </a:xfrm>
          <a:prstGeom prst="rect">
            <a:avLst/>
          </a:prstGeom>
          <a:noFill/>
        </p:spPr>
        <p:txBody>
          <a:bodyPr wrap="square" rtlCol="0">
            <a:spAutoFit/>
          </a:bodyPr>
          <a:lstStyle/>
          <a:p>
            <a:pPr algn="ctr"/>
            <a:r>
              <a:rPr lang="en-US" sz="2500" b="1">
                <a:solidFill>
                  <a:srgbClr val="0070C0"/>
                </a:solidFill>
              </a:rPr>
              <a:t>441</a:t>
            </a:r>
          </a:p>
        </p:txBody>
      </p:sp>
      <p:sp>
        <p:nvSpPr>
          <p:cNvPr id="24" name="TextBox 23"/>
          <p:cNvSpPr txBox="1"/>
          <p:nvPr/>
        </p:nvSpPr>
        <p:spPr>
          <a:xfrm>
            <a:off x="2644251" y="4342389"/>
            <a:ext cx="2565069" cy="477054"/>
          </a:xfrm>
          <a:prstGeom prst="rect">
            <a:avLst/>
          </a:prstGeom>
          <a:noFill/>
        </p:spPr>
        <p:txBody>
          <a:bodyPr wrap="square" rtlCol="0">
            <a:spAutoFit/>
          </a:bodyPr>
          <a:lstStyle/>
          <a:p>
            <a:pPr algn="ctr"/>
            <a:r>
              <a:rPr lang="en-US" sz="2500" b="1">
                <a:solidFill>
                  <a:srgbClr val="0070C0"/>
                </a:solidFill>
              </a:rPr>
              <a:t>Ôn đới lục địa</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in)">
                                      <p:cBhvr>
                                        <p:cTn id="7" dur="1000"/>
                                        <p:tgtEl>
                                          <p:spTgt spid="20"/>
                                        </p:tgtEl>
                                      </p:cBhvr>
                                    </p:animEffect>
                                  </p:child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9" presetClass="exit" presetSubtype="0" fill="hold" nodeType="clickEffect">
                                  <p:stCondLst>
                                    <p:cond delay="0"/>
                                  </p:stCondLst>
                                  <p:childTnLst>
                                    <p:anim calcmode="lin" valueType="num">
                                      <p:cBhvr>
                                        <p:cTn id="14" dur="1000"/>
                                        <p:tgtEl>
                                          <p:spTgt spid="20"/>
                                        </p:tgtEl>
                                        <p:attrNameLst>
                                          <p:attrName>ppt_x</p:attrName>
                                        </p:attrNameLst>
                                      </p:cBhvr>
                                      <p:tavLst>
                                        <p:tav tm="0">
                                          <p:val>
                                            <p:strVal val="ppt_x"/>
                                          </p:val>
                                        </p:tav>
                                        <p:tav tm="100000">
                                          <p:val>
                                            <p:strVal val="ppt_x-.2"/>
                                          </p:val>
                                        </p:tav>
                                      </p:tavLst>
                                    </p:anim>
                                    <p:anim calcmode="lin" valueType="num">
                                      <p:cBhvr>
                                        <p:cTn id="15" dur="1000"/>
                                        <p:tgtEl>
                                          <p:spTgt spid="20"/>
                                        </p:tgtEl>
                                        <p:attrNameLst>
                                          <p:attrName>ppt_y</p:attrName>
                                        </p:attrNameLst>
                                      </p:cBhvr>
                                      <p:tavLst>
                                        <p:tav tm="0">
                                          <p:val>
                                            <p:strVal val="ppt_y"/>
                                          </p:val>
                                        </p:tav>
                                        <p:tav tm="100000">
                                          <p:val>
                                            <p:strVal val="ppt_y"/>
                                          </p:val>
                                        </p:tav>
                                      </p:tavLst>
                                    </p:anim>
                                    <p:animEffect transition="out" filter="fade">
                                      <p:cBhvr>
                                        <p:cTn id="16" dur="1000"/>
                                        <p:tgtEl>
                                          <p:spTgt spid="20"/>
                                        </p:tgtEl>
                                      </p:cBhvr>
                                    </p:animEffect>
                                    <p:set>
                                      <p:cBhvr>
                                        <p:cTn id="17" dur="1" fill="hold">
                                          <p:stCondLst>
                                            <p:cond delay="9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1000" fill="hold"/>
                                        <p:tgtEl>
                                          <p:spTgt spid="21"/>
                                        </p:tgtEl>
                                        <p:attrNameLst>
                                          <p:attrName>ppt_x</p:attrName>
                                        </p:attrNameLst>
                                      </p:cBhvr>
                                      <p:tavLst>
                                        <p:tav tm="0">
                                          <p:val>
                                            <p:strVal val="#ppt_x-.2"/>
                                          </p:val>
                                        </p:tav>
                                        <p:tav tm="100000">
                                          <p:val>
                                            <p:strVal val="#ppt_x"/>
                                          </p:val>
                                        </p:tav>
                                      </p:tavLst>
                                    </p:anim>
                                    <p:anim calcmode="lin" valueType="num">
                                      <p:cBhvr>
                                        <p:cTn id="23"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1"/>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ppt_x</p:attrName>
                                        </p:attrNameLst>
                                      </p:cBhvr>
                                      <p:tavLst>
                                        <p:tav tm="0">
                                          <p:val>
                                            <p:strVal val="#ppt_x-.2"/>
                                          </p:val>
                                        </p:tav>
                                        <p:tav tm="100000">
                                          <p:val>
                                            <p:strVal val="#ppt_x"/>
                                          </p:val>
                                        </p:tav>
                                      </p:tavLst>
                                    </p:anim>
                                    <p:anim calcmode="lin" valueType="num">
                                      <p:cBhvr>
                                        <p:cTn id="28"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2"/>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1000" fill="hold"/>
                                        <p:tgtEl>
                                          <p:spTgt spid="23"/>
                                        </p:tgtEl>
                                        <p:attrNameLst>
                                          <p:attrName>ppt_x</p:attrName>
                                        </p:attrNameLst>
                                      </p:cBhvr>
                                      <p:tavLst>
                                        <p:tav tm="0">
                                          <p:val>
                                            <p:strVal val="#ppt_x-.2"/>
                                          </p:val>
                                        </p:tav>
                                        <p:tav tm="100000">
                                          <p:val>
                                            <p:strVal val="#ppt_x"/>
                                          </p:val>
                                        </p:tav>
                                      </p:tavLst>
                                    </p:anim>
                                    <p:anim calcmode="lin" valueType="num">
                                      <p:cBhvr>
                                        <p:cTn id="33"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3"/>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1000" fill="hold"/>
                                        <p:tgtEl>
                                          <p:spTgt spid="24"/>
                                        </p:tgtEl>
                                        <p:attrNameLst>
                                          <p:attrName>ppt_x</p:attrName>
                                        </p:attrNameLst>
                                      </p:cBhvr>
                                      <p:tavLst>
                                        <p:tav tm="0">
                                          <p:val>
                                            <p:strVal val="#ppt_x-.2"/>
                                          </p:val>
                                        </p:tav>
                                        <p:tav tm="100000">
                                          <p:val>
                                            <p:strVal val="#ppt_x"/>
                                          </p:val>
                                        </p:tav>
                                      </p:tavLst>
                                    </p:anim>
                                    <p:anim calcmode="lin" valueType="num">
                                      <p:cBhvr>
                                        <p:cTn id="38"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83943E22-6FC5-4857-96F1-DB4BDF369685}"/>
              </a:ext>
            </a:extLst>
          </p:cNvPr>
          <p:cNvSpPr/>
          <p:nvPr/>
        </p:nvSpPr>
        <p:spPr>
          <a:xfrm>
            <a:off x="427516" y="1543794"/>
            <a:ext cx="8407725" cy="223256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Về</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nhà</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sưu</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tầm</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thông</a:t>
            </a:r>
            <a:r>
              <a:rPr lang="en-US" sz="2500" b="1" i="1" dirty="0">
                <a:solidFill>
                  <a:srgbClr val="0000FF"/>
                </a:solidFill>
                <a:latin typeface="Arial" pitchFamily="34" charset="0"/>
                <a:cs typeface="Arial" pitchFamily="34" charset="0"/>
              </a:rPr>
              <a:t> tin </a:t>
            </a:r>
            <a:r>
              <a:rPr lang="en-US" sz="2500" b="1" i="1" dirty="0" err="1">
                <a:solidFill>
                  <a:srgbClr val="0000FF"/>
                </a:solidFill>
                <a:latin typeface="Arial" pitchFamily="34" charset="0"/>
                <a:cs typeface="Arial" pitchFamily="34" charset="0"/>
              </a:rPr>
              <a:t>tư</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liệu</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về</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dãy</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núi</a:t>
            </a:r>
            <a:r>
              <a:rPr lang="en-US" sz="2500" b="1" i="1" dirty="0">
                <a:solidFill>
                  <a:srgbClr val="0000FF"/>
                </a:solidFill>
                <a:latin typeface="Arial" pitchFamily="34" charset="0"/>
                <a:cs typeface="Arial" pitchFamily="34" charset="0"/>
              </a:rPr>
              <a:t> An-</a:t>
            </a:r>
            <a:r>
              <a:rPr lang="en-US" sz="2500" b="1" i="1" dirty="0" err="1">
                <a:solidFill>
                  <a:srgbClr val="0000FF"/>
                </a:solidFill>
                <a:latin typeface="Arial" pitchFamily="34" charset="0"/>
                <a:cs typeface="Arial" pitchFamily="34" charset="0"/>
              </a:rPr>
              <a:t>pơ</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hoặc</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một</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đất</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nước</a:t>
            </a:r>
            <a:r>
              <a:rPr lang="en-US" sz="2500" b="1" i="1" dirty="0">
                <a:solidFill>
                  <a:srgbClr val="0000FF"/>
                </a:solidFill>
                <a:latin typeface="Arial" pitchFamily="34" charset="0"/>
                <a:cs typeface="Arial" pitchFamily="34" charset="0"/>
              </a:rPr>
              <a:t> ở </a:t>
            </a:r>
            <a:r>
              <a:rPr lang="en-US" sz="2500" b="1" i="1" dirty="0" err="1">
                <a:solidFill>
                  <a:srgbClr val="0000FF"/>
                </a:solidFill>
                <a:latin typeface="Arial" pitchFamily="34" charset="0"/>
                <a:cs typeface="Arial" pitchFamily="34" charset="0"/>
              </a:rPr>
              <a:t>châu</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Âu</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mà</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em</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biết</a:t>
            </a:r>
            <a:r>
              <a:rPr lang="en-US" sz="2500" b="1" i="1" dirty="0">
                <a:solidFill>
                  <a:srgbClr val="0000FF"/>
                </a:solidFill>
                <a:latin typeface="Arial" pitchFamily="34" charset="0"/>
                <a:cs typeface="Arial" pitchFamily="34" charset="0"/>
              </a:rPr>
              <a:t>. </a:t>
            </a:r>
            <a:r>
              <a:rPr lang="en-US" sz="2500" b="1" i="1">
                <a:solidFill>
                  <a:srgbClr val="0000FF"/>
                </a:solidFill>
                <a:latin typeface="Arial" pitchFamily="34" charset="0"/>
                <a:cs typeface="Arial" pitchFamily="34" charset="0"/>
              </a:rPr>
              <a:t>56Viết </a:t>
            </a:r>
            <a:r>
              <a:rPr lang="en-US" sz="2500" b="1" i="1" dirty="0" err="1">
                <a:solidFill>
                  <a:srgbClr val="0000FF"/>
                </a:solidFill>
                <a:latin typeface="Arial" pitchFamily="34" charset="0"/>
                <a:cs typeface="Arial" pitchFamily="34" charset="0"/>
              </a:rPr>
              <a:t>thành</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một</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đoạn</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văn</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ngắn</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khoảng</a:t>
            </a:r>
            <a:r>
              <a:rPr lang="en-US" sz="2500" b="1" i="1" dirty="0">
                <a:solidFill>
                  <a:srgbClr val="0000FF"/>
                </a:solidFill>
                <a:latin typeface="Arial" pitchFamily="34" charset="0"/>
                <a:cs typeface="Arial" pitchFamily="34" charset="0"/>
              </a:rPr>
              <a:t> 15 </a:t>
            </a:r>
            <a:r>
              <a:rPr lang="en-US" sz="2500" b="1" i="1" dirty="0" err="1">
                <a:solidFill>
                  <a:srgbClr val="0000FF"/>
                </a:solidFill>
                <a:latin typeface="Arial" pitchFamily="34" charset="0"/>
                <a:cs typeface="Arial" pitchFamily="34" charset="0"/>
              </a:rPr>
              <a:t>dòng</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về</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một</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trong</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hai</a:t>
            </a:r>
            <a:r>
              <a:rPr lang="en-US" sz="2500" b="1" i="1" dirty="0">
                <a:solidFill>
                  <a:srgbClr val="0000FF"/>
                </a:solidFill>
                <a:latin typeface="Arial" pitchFamily="34" charset="0"/>
                <a:cs typeface="Arial" pitchFamily="34" charset="0"/>
              </a:rPr>
              <a:t> </a:t>
            </a:r>
            <a:r>
              <a:rPr lang="en-US" sz="2500" b="1" i="1" dirty="0" err="1">
                <a:solidFill>
                  <a:srgbClr val="0000FF"/>
                </a:solidFill>
                <a:latin typeface="Arial" pitchFamily="34" charset="0"/>
                <a:cs typeface="Arial" pitchFamily="34" charset="0"/>
              </a:rPr>
              <a:t>nội</a:t>
            </a:r>
            <a:r>
              <a:rPr lang="en-US" sz="2500" b="1" i="1" dirty="0">
                <a:solidFill>
                  <a:srgbClr val="0000FF"/>
                </a:solidFill>
                <a:latin typeface="Arial" pitchFamily="34" charset="0"/>
                <a:cs typeface="Arial" pitchFamily="34" charset="0"/>
              </a:rPr>
              <a:t> dung </a:t>
            </a:r>
            <a:r>
              <a:rPr lang="en-US" sz="2500" b="1" i="1" dirty="0" err="1">
                <a:solidFill>
                  <a:srgbClr val="0000FF"/>
                </a:solidFill>
                <a:latin typeface="Arial" pitchFamily="34" charset="0"/>
                <a:cs typeface="Arial" pitchFamily="34" charset="0"/>
              </a:rPr>
              <a:t>trên</a:t>
            </a:r>
            <a:r>
              <a:rPr lang="en-US" sz="2500" b="1" i="1" dirty="0">
                <a:solidFill>
                  <a:srgbClr val="0000FF"/>
                </a:solidFill>
                <a:latin typeface="Arial" pitchFamily="34" charset="0"/>
                <a:cs typeface="Arial" pitchFamily="34" charset="0"/>
              </a:rPr>
              <a:t>.</a:t>
            </a:r>
          </a:p>
        </p:txBody>
      </p:sp>
      <p:pic>
        <p:nvPicPr>
          <p:cNvPr id="4" name="Picture 11" descr="question_pop_up_from_box_rotate_hg_clr"/>
          <p:cNvPicPr>
            <a:picLocks noChangeAspect="1" noChangeArrowheads="1" noCrop="1"/>
          </p:cNvPicPr>
          <p:nvPr/>
        </p:nvPicPr>
        <p:blipFill>
          <a:blip r:embed="rId2"/>
          <a:srcRect/>
          <a:stretch>
            <a:fillRect/>
          </a:stretch>
        </p:blipFill>
        <p:spPr bwMode="auto">
          <a:xfrm>
            <a:off x="241152" y="546265"/>
            <a:ext cx="1256799" cy="1141996"/>
          </a:xfrm>
          <a:prstGeom prst="rect">
            <a:avLst/>
          </a:prstGeom>
          <a:noFill/>
          <a:ln w="9525">
            <a:noFill/>
            <a:miter lim="800000"/>
            <a:headEnd/>
            <a:tailEnd/>
          </a:ln>
        </p:spPr>
      </p:pic>
      <p:pic>
        <p:nvPicPr>
          <p:cNvPr id="5"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968342" y="3665038"/>
            <a:ext cx="938151" cy="1478462"/>
          </a:xfrm>
          <a:prstGeom prst="rect">
            <a:avLst/>
          </a:prstGeom>
        </p:spPr>
      </p:pic>
      <p:sp>
        <p:nvSpPr>
          <p:cNvPr id="6" name="Rectangle 5">
            <a:extLst>
              <a:ext uri="{FF2B5EF4-FFF2-40B4-BE49-F238E27FC236}">
                <a16:creationId xmlns:a16="http://schemas.microsoft.com/office/drawing/2014/main" id="{81F2071E-DF8C-495C-8676-8F839E06F04F}"/>
              </a:ext>
            </a:extLst>
          </p:cNvPr>
          <p:cNvSpPr/>
          <p:nvPr/>
        </p:nvSpPr>
        <p:spPr>
          <a:xfrm>
            <a:off x="2766948" y="35625"/>
            <a:ext cx="3151832" cy="630942"/>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500" b="1" u="sng">
                <a:ln w="11430"/>
                <a:solidFill>
                  <a:schemeClr val="accent4">
                    <a:lumMod val="50000"/>
                  </a:schemeClr>
                </a:solidFill>
                <a:latin typeface="Arial" pitchFamily="34" charset="0"/>
                <a:cs typeface="Arial" pitchFamily="34" charset="0"/>
              </a:rPr>
              <a:t>VỀ NHÀ</a:t>
            </a:r>
            <a:endParaRPr lang="en-US" sz="3500" b="1" u="sng" dirty="0">
              <a:ln w="11430"/>
              <a:solidFill>
                <a:schemeClr val="accent4">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ppt_x</p:attrName>
                                        </p:attrNameLst>
                                      </p:cBhvr>
                                      <p:tavLst>
                                        <p:tav tm="0">
                                          <p:val>
                                            <p:strVal val="#ppt_x-.2"/>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
            <a:extLst>
              <a:ext uri="{FF2B5EF4-FFF2-40B4-BE49-F238E27FC236}">
                <a16:creationId xmlns:a16="http://schemas.microsoft.com/office/drawing/2014/main" id="{070F9AC1-A134-4015-890E-BCE47C0E71BD}"/>
              </a:ext>
            </a:extLst>
          </p:cNvPr>
          <p:cNvCxnSpPr/>
          <p:nvPr/>
        </p:nvCxnSpPr>
        <p:spPr>
          <a:xfrm>
            <a:off x="1243578" y="1811446"/>
            <a:ext cx="7084336" cy="0"/>
          </a:xfrm>
          <a:prstGeom prst="line">
            <a:avLst/>
          </a:prstGeom>
          <a:noFill/>
          <a:ln w="6350" cap="flat" cmpd="sng" algn="ctr">
            <a:solidFill>
              <a:sysClr val="window" lastClr="FFFFFF">
                <a:lumMod val="75000"/>
              </a:sysClr>
            </a:solidFill>
            <a:prstDash val="solid"/>
            <a:miter lim="800000"/>
          </a:ln>
          <a:effectLst/>
        </p:spPr>
      </p:cxnSp>
      <p:cxnSp>
        <p:nvCxnSpPr>
          <p:cNvPr id="4" name="直接连接符 4">
            <a:extLst>
              <a:ext uri="{FF2B5EF4-FFF2-40B4-BE49-F238E27FC236}">
                <a16:creationId xmlns:a16="http://schemas.microsoft.com/office/drawing/2014/main" id="{58FA28A4-92B4-4719-B30A-C60BD62C75B6}"/>
              </a:ext>
            </a:extLst>
          </p:cNvPr>
          <p:cNvCxnSpPr/>
          <p:nvPr/>
        </p:nvCxnSpPr>
        <p:spPr>
          <a:xfrm>
            <a:off x="1243578" y="1854339"/>
            <a:ext cx="7084336" cy="0"/>
          </a:xfrm>
          <a:prstGeom prst="line">
            <a:avLst/>
          </a:prstGeom>
          <a:noFill/>
          <a:ln w="57150" cap="flat" cmpd="sng" algn="ctr">
            <a:solidFill>
              <a:sysClr val="window" lastClr="FFFFFF">
                <a:lumMod val="75000"/>
              </a:sysClr>
            </a:solidFill>
            <a:prstDash val="solid"/>
            <a:miter lim="800000"/>
          </a:ln>
          <a:effectLst/>
        </p:spPr>
      </p:cxnSp>
      <p:sp>
        <p:nvSpPr>
          <p:cNvPr id="5" name="矩形 69">
            <a:extLst>
              <a:ext uri="{FF2B5EF4-FFF2-40B4-BE49-F238E27FC236}">
                <a16:creationId xmlns:a16="http://schemas.microsoft.com/office/drawing/2014/main" id="{51DAC5B5-D1F2-4AF2-B9DE-7C9FD4DEC017}"/>
              </a:ext>
            </a:extLst>
          </p:cNvPr>
          <p:cNvSpPr/>
          <p:nvPr/>
        </p:nvSpPr>
        <p:spPr>
          <a:xfrm>
            <a:off x="995158" y="1985349"/>
            <a:ext cx="7554685" cy="1392689"/>
          </a:xfrm>
          <a:prstGeom prst="rect">
            <a:avLst/>
          </a:prstGeom>
        </p:spPr>
        <p:txBody>
          <a:bodyPr wrap="square" lIns="68580" tIns="34290" rIns="68580" bIns="34290">
            <a:spAutoFit/>
          </a:bodyPr>
          <a:lstStyle/>
          <a:p>
            <a:pPr algn="ctr">
              <a:defRPr/>
            </a:pPr>
            <a:r>
              <a:rPr lang="en-US" altLang="zh-CN" sz="8600" b="1">
                <a:solidFill>
                  <a:srgbClr val="2DB2A4"/>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rPr>
              <a:t>THANKYOU</a:t>
            </a:r>
            <a:endParaRPr lang="zh-CN" altLang="en-US" sz="8600" b="1" dirty="0">
              <a:solidFill>
                <a:srgbClr val="F77A08"/>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endParaRPr>
          </a:p>
        </p:txBody>
      </p:sp>
      <p:cxnSp>
        <p:nvCxnSpPr>
          <p:cNvPr id="6" name="直接连接符 5">
            <a:extLst>
              <a:ext uri="{FF2B5EF4-FFF2-40B4-BE49-F238E27FC236}">
                <a16:creationId xmlns:a16="http://schemas.microsoft.com/office/drawing/2014/main" id="{CDE5F29A-6A3D-41AC-AA05-6D8A47A59ABE}"/>
              </a:ext>
            </a:extLst>
          </p:cNvPr>
          <p:cNvCxnSpPr/>
          <p:nvPr/>
        </p:nvCxnSpPr>
        <p:spPr>
          <a:xfrm>
            <a:off x="1230332" y="3754163"/>
            <a:ext cx="7084336" cy="0"/>
          </a:xfrm>
          <a:prstGeom prst="line">
            <a:avLst/>
          </a:prstGeom>
          <a:noFill/>
          <a:ln w="6350" cap="flat" cmpd="sng" algn="ctr">
            <a:solidFill>
              <a:sysClr val="window" lastClr="FFFFFF">
                <a:lumMod val="75000"/>
              </a:sysClr>
            </a:solidFill>
            <a:prstDash val="solid"/>
            <a:miter lim="800000"/>
          </a:ln>
          <a:effectLst/>
        </p:spPr>
      </p:cxnSp>
      <p:cxnSp>
        <p:nvCxnSpPr>
          <p:cNvPr id="7" name="直接连接符 6">
            <a:extLst>
              <a:ext uri="{FF2B5EF4-FFF2-40B4-BE49-F238E27FC236}">
                <a16:creationId xmlns:a16="http://schemas.microsoft.com/office/drawing/2014/main" id="{68015D8C-5956-4EA0-BDC2-63B80968E610}"/>
              </a:ext>
            </a:extLst>
          </p:cNvPr>
          <p:cNvCxnSpPr/>
          <p:nvPr/>
        </p:nvCxnSpPr>
        <p:spPr>
          <a:xfrm>
            <a:off x="1230332" y="3797054"/>
            <a:ext cx="7084336" cy="0"/>
          </a:xfrm>
          <a:prstGeom prst="line">
            <a:avLst/>
          </a:prstGeom>
          <a:noFill/>
          <a:ln w="57150" cap="flat" cmpd="sng" algn="ctr">
            <a:solidFill>
              <a:sysClr val="window" lastClr="FFFFFF">
                <a:lumMod val="75000"/>
              </a:sysClr>
            </a:solidFill>
            <a:prstDash val="solid"/>
            <a:miter lim="800000"/>
          </a:ln>
          <a:effectLst/>
        </p:spPr>
      </p:cxnSp>
      <p:grpSp>
        <p:nvGrpSpPr>
          <p:cNvPr id="2" name="组合 7">
            <a:extLst>
              <a:ext uri="{FF2B5EF4-FFF2-40B4-BE49-F238E27FC236}">
                <a16:creationId xmlns:a16="http://schemas.microsoft.com/office/drawing/2014/main" id="{8C4CF950-2111-4A2D-B821-8FCBB101C030}"/>
              </a:ext>
            </a:extLst>
          </p:cNvPr>
          <p:cNvGrpSpPr/>
          <p:nvPr/>
        </p:nvGrpSpPr>
        <p:grpSpPr>
          <a:xfrm>
            <a:off x="1243578" y="3605887"/>
            <a:ext cx="7059862" cy="276999"/>
            <a:chOff x="2992618" y="3469364"/>
            <a:chExt cx="6358413" cy="195251"/>
          </a:xfrm>
        </p:grpSpPr>
        <p:sp>
          <p:nvSpPr>
            <p:cNvPr id="9" name="矩形 8">
              <a:extLst>
                <a:ext uri="{FF2B5EF4-FFF2-40B4-BE49-F238E27FC236}">
                  <a16:creationId xmlns:a16="http://schemas.microsoft.com/office/drawing/2014/main" id="{4D582E20-C076-411F-B834-5DA32047A995}"/>
                </a:ext>
              </a:extLst>
            </p:cNvPr>
            <p:cNvSpPr>
              <a:spLocks noChangeArrowheads="1"/>
            </p:cNvSpPr>
            <p:nvPr/>
          </p:nvSpPr>
          <p:spPr bwMode="auto">
            <a:xfrm>
              <a:off x="3898035" y="3469364"/>
              <a:ext cx="4395930" cy="19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a:defRPr/>
              </a:pPr>
              <a:endParaRPr lang="zh-CN" altLang="en-US" sz="1200" kern="0" dirty="0">
                <a:solidFill>
                  <a:srgbClr val="00B050"/>
                </a:solidFill>
                <a:latin typeface="Impact MT Std" pitchFamily="34" charset="0"/>
              </a:endParaRPr>
            </a:p>
          </p:txBody>
        </p:sp>
        <p:cxnSp>
          <p:nvCxnSpPr>
            <p:cNvPr id="10" name="直接连接符 9">
              <a:extLst>
                <a:ext uri="{FF2B5EF4-FFF2-40B4-BE49-F238E27FC236}">
                  <a16:creationId xmlns:a16="http://schemas.microsoft.com/office/drawing/2014/main" id="{A26F6027-9197-455E-82BC-F17D342916F3}"/>
                </a:ext>
              </a:extLst>
            </p:cNvPr>
            <p:cNvCxnSpPr/>
            <p:nvPr/>
          </p:nvCxnSpPr>
          <p:spPr bwMode="auto">
            <a:xfrm>
              <a:off x="2992618" y="3609064"/>
              <a:ext cx="1769599" cy="0"/>
            </a:xfrm>
            <a:prstGeom prst="line">
              <a:avLst/>
            </a:prstGeom>
            <a:noFill/>
            <a:ln w="12700" cap="flat" cmpd="sng" algn="ctr">
              <a:solidFill>
                <a:sysClr val="window" lastClr="FFFFFF">
                  <a:lumMod val="75000"/>
                </a:sysClr>
              </a:solidFill>
              <a:prstDash val="solid"/>
            </a:ln>
            <a:effectLst/>
          </p:spPr>
        </p:cxnSp>
        <p:cxnSp>
          <p:nvCxnSpPr>
            <p:cNvPr id="11" name="直接连接符 10">
              <a:extLst>
                <a:ext uri="{FF2B5EF4-FFF2-40B4-BE49-F238E27FC236}">
                  <a16:creationId xmlns:a16="http://schemas.microsoft.com/office/drawing/2014/main" id="{C4DA958C-619A-4EDD-86E9-6AC60A3CC64B}"/>
                </a:ext>
              </a:extLst>
            </p:cNvPr>
            <p:cNvCxnSpPr/>
            <p:nvPr/>
          </p:nvCxnSpPr>
          <p:spPr bwMode="auto">
            <a:xfrm>
              <a:off x="7581433" y="3609064"/>
              <a:ext cx="1769598" cy="0"/>
            </a:xfrm>
            <a:prstGeom prst="line">
              <a:avLst/>
            </a:prstGeom>
            <a:noFill/>
            <a:ln w="12700" cap="flat" cmpd="sng" algn="ctr">
              <a:solidFill>
                <a:sysClr val="window" lastClr="FFFFFF">
                  <a:lumMod val="75000"/>
                </a:sysClr>
              </a:solidFill>
              <a:prstDash val="solid"/>
            </a:ln>
            <a:effectLst/>
          </p:spPr>
        </p:cxnSp>
      </p:grpSp>
      <p:grpSp>
        <p:nvGrpSpPr>
          <p:cNvPr id="8" name="组合 126">
            <a:extLst>
              <a:ext uri="{FF2B5EF4-FFF2-40B4-BE49-F238E27FC236}">
                <a16:creationId xmlns:a16="http://schemas.microsoft.com/office/drawing/2014/main" id="{3FF08DA2-E210-4732-9C41-8FF48024E0C0}"/>
              </a:ext>
            </a:extLst>
          </p:cNvPr>
          <p:cNvGrpSpPr/>
          <p:nvPr/>
        </p:nvGrpSpPr>
        <p:grpSpPr>
          <a:xfrm>
            <a:off x="6841304" y="275999"/>
            <a:ext cx="576923" cy="671830"/>
            <a:chOff x="4570413" y="1616075"/>
            <a:chExt cx="3059113" cy="3562350"/>
          </a:xfrm>
        </p:grpSpPr>
        <p:sp>
          <p:nvSpPr>
            <p:cNvPr id="22" name="Freeform 89">
              <a:extLst>
                <a:ext uri="{FF2B5EF4-FFF2-40B4-BE49-F238E27FC236}">
                  <a16:creationId xmlns:a16="http://schemas.microsoft.com/office/drawing/2014/main" id="{FDB401E1-98FD-4952-95F1-82E8CEF10B9A}"/>
                </a:ext>
              </a:extLst>
            </p:cNvPr>
            <p:cNvSpPr/>
            <p:nvPr/>
          </p:nvSpPr>
          <p:spPr bwMode="auto">
            <a:xfrm>
              <a:off x="4570413" y="1616075"/>
              <a:ext cx="1530350" cy="2957513"/>
            </a:xfrm>
            <a:custGeom>
              <a:avLst/>
              <a:gdLst>
                <a:gd name="T0" fmla="*/ 360 w 360"/>
                <a:gd name="T1" fmla="*/ 14 h 695"/>
                <a:gd name="T2" fmla="*/ 360 w 360"/>
                <a:gd name="T3" fmla="*/ 14 h 695"/>
                <a:gd name="T4" fmla="*/ 37 w 360"/>
                <a:gd name="T5" fmla="*/ 243 h 695"/>
                <a:gd name="T6" fmla="*/ 266 w 360"/>
                <a:gd name="T7" fmla="*/ 670 h 695"/>
                <a:gd name="T8" fmla="*/ 280 w 360"/>
                <a:gd name="T9" fmla="*/ 686 h 695"/>
                <a:gd name="T10" fmla="*/ 289 w 360"/>
                <a:gd name="T11" fmla="*/ 695 h 695"/>
                <a:gd name="T12" fmla="*/ 340 w 360"/>
                <a:gd name="T13" fmla="*/ 695 h 695"/>
                <a:gd name="T14" fmla="*/ 360 w 360"/>
                <a:gd name="T15" fmla="*/ 14 h 6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 h="695">
                  <a:moveTo>
                    <a:pt x="360" y="14"/>
                  </a:moveTo>
                  <a:cubicBezTo>
                    <a:pt x="360" y="14"/>
                    <a:pt x="360" y="14"/>
                    <a:pt x="360" y="14"/>
                  </a:cubicBezTo>
                  <a:cubicBezTo>
                    <a:pt x="360" y="14"/>
                    <a:pt x="89" y="0"/>
                    <a:pt x="37" y="243"/>
                  </a:cubicBezTo>
                  <a:cubicBezTo>
                    <a:pt x="37" y="243"/>
                    <a:pt x="0" y="413"/>
                    <a:pt x="266" y="670"/>
                  </a:cubicBezTo>
                  <a:cubicBezTo>
                    <a:pt x="280" y="686"/>
                    <a:pt x="280" y="686"/>
                    <a:pt x="280" y="686"/>
                  </a:cubicBezTo>
                  <a:cubicBezTo>
                    <a:pt x="280" y="686"/>
                    <a:pt x="284" y="689"/>
                    <a:pt x="289" y="695"/>
                  </a:cubicBezTo>
                  <a:cubicBezTo>
                    <a:pt x="340" y="695"/>
                    <a:pt x="340" y="695"/>
                    <a:pt x="340" y="695"/>
                  </a:cubicBezTo>
                  <a:cubicBezTo>
                    <a:pt x="126" y="91"/>
                    <a:pt x="360" y="14"/>
                    <a:pt x="360" y="14"/>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3" name="Freeform 90">
              <a:extLst>
                <a:ext uri="{FF2B5EF4-FFF2-40B4-BE49-F238E27FC236}">
                  <a16:creationId xmlns:a16="http://schemas.microsoft.com/office/drawing/2014/main" id="{494AAFB9-2D52-448E-B63B-3CA06138873F}"/>
                </a:ext>
              </a:extLst>
            </p:cNvPr>
            <p:cNvSpPr/>
            <p:nvPr/>
          </p:nvSpPr>
          <p:spPr bwMode="auto">
            <a:xfrm>
              <a:off x="5105401" y="1674813"/>
              <a:ext cx="2120900" cy="2984500"/>
            </a:xfrm>
            <a:custGeom>
              <a:avLst/>
              <a:gdLst>
                <a:gd name="T0" fmla="*/ 234 w 499"/>
                <a:gd name="T1" fmla="*/ 0 h 701"/>
                <a:gd name="T2" fmla="*/ 234 w 499"/>
                <a:gd name="T3" fmla="*/ 0 h 701"/>
                <a:gd name="T4" fmla="*/ 234 w 499"/>
                <a:gd name="T5" fmla="*/ 0 h 701"/>
                <a:gd name="T6" fmla="*/ 214 w 499"/>
                <a:gd name="T7" fmla="*/ 681 h 701"/>
                <a:gd name="T8" fmla="*/ 163 w 499"/>
                <a:gd name="T9" fmla="*/ 681 h 701"/>
                <a:gd name="T10" fmla="*/ 172 w 499"/>
                <a:gd name="T11" fmla="*/ 701 h 701"/>
                <a:gd name="T12" fmla="*/ 208 w 499"/>
                <a:gd name="T13" fmla="*/ 701 h 701"/>
                <a:gd name="T14" fmla="*/ 234 w 499"/>
                <a:gd name="T15" fmla="*/ 701 h 701"/>
                <a:gd name="T16" fmla="*/ 296 w 499"/>
                <a:gd name="T17" fmla="*/ 701 h 701"/>
                <a:gd name="T18" fmla="*/ 305 w 499"/>
                <a:gd name="T19" fmla="*/ 681 h 701"/>
                <a:gd name="T20" fmla="*/ 269 w 499"/>
                <a:gd name="T21" fmla="*/ 681 h 701"/>
                <a:gd name="T22" fmla="*/ 234 w 499"/>
                <a:gd name="T23"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9" h="701">
                  <a:moveTo>
                    <a:pt x="234" y="0"/>
                  </a:moveTo>
                  <a:cubicBezTo>
                    <a:pt x="234" y="0"/>
                    <a:pt x="234" y="0"/>
                    <a:pt x="234" y="0"/>
                  </a:cubicBezTo>
                  <a:cubicBezTo>
                    <a:pt x="234" y="0"/>
                    <a:pt x="234" y="0"/>
                    <a:pt x="234" y="0"/>
                  </a:cubicBezTo>
                  <a:cubicBezTo>
                    <a:pt x="234" y="0"/>
                    <a:pt x="0" y="77"/>
                    <a:pt x="214" y="681"/>
                  </a:cubicBezTo>
                  <a:cubicBezTo>
                    <a:pt x="163" y="681"/>
                    <a:pt x="163" y="681"/>
                    <a:pt x="163" y="681"/>
                  </a:cubicBezTo>
                  <a:cubicBezTo>
                    <a:pt x="167" y="686"/>
                    <a:pt x="171" y="693"/>
                    <a:pt x="172" y="701"/>
                  </a:cubicBezTo>
                  <a:cubicBezTo>
                    <a:pt x="208" y="701"/>
                    <a:pt x="208" y="701"/>
                    <a:pt x="208" y="701"/>
                  </a:cubicBezTo>
                  <a:cubicBezTo>
                    <a:pt x="234" y="701"/>
                    <a:pt x="234" y="701"/>
                    <a:pt x="234" y="701"/>
                  </a:cubicBezTo>
                  <a:cubicBezTo>
                    <a:pt x="296" y="701"/>
                    <a:pt x="296" y="701"/>
                    <a:pt x="296" y="701"/>
                  </a:cubicBezTo>
                  <a:cubicBezTo>
                    <a:pt x="297" y="693"/>
                    <a:pt x="301" y="686"/>
                    <a:pt x="305" y="681"/>
                  </a:cubicBezTo>
                  <a:cubicBezTo>
                    <a:pt x="269" y="681"/>
                    <a:pt x="269" y="681"/>
                    <a:pt x="269" y="681"/>
                  </a:cubicBezTo>
                  <a:cubicBezTo>
                    <a:pt x="499" y="108"/>
                    <a:pt x="234" y="0"/>
                    <a:pt x="234" y="0"/>
                  </a:cubicBezTo>
                  <a:close/>
                </a:path>
              </a:pathLst>
            </a:custGeom>
            <a:solidFill>
              <a:srgbClr val="38B2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4" name="Rectangle 91">
              <a:extLst>
                <a:ext uri="{FF2B5EF4-FFF2-40B4-BE49-F238E27FC236}">
                  <a16:creationId xmlns:a16="http://schemas.microsoft.com/office/drawing/2014/main" id="{CBBC9C28-E654-46F8-8D2C-E40CA98C25A8}"/>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5" name="Rectangle 92">
              <a:extLst>
                <a:ext uri="{FF2B5EF4-FFF2-40B4-BE49-F238E27FC236}">
                  <a16:creationId xmlns:a16="http://schemas.microsoft.com/office/drawing/2014/main" id="{087A2235-EB78-4A5C-A41C-790C5276CFFC}"/>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6" name="Freeform 93">
              <a:extLst>
                <a:ext uri="{FF2B5EF4-FFF2-40B4-BE49-F238E27FC236}">
                  <a16:creationId xmlns:a16="http://schemas.microsoft.com/office/drawing/2014/main" id="{32A5D30C-EDD1-4DB2-B2BE-80D707A52B97}"/>
                </a:ext>
              </a:extLst>
            </p:cNvPr>
            <p:cNvSpPr/>
            <p:nvPr/>
          </p:nvSpPr>
          <p:spPr bwMode="auto">
            <a:xfrm>
              <a:off x="6100763" y="1616075"/>
              <a:ext cx="1528763" cy="2957513"/>
            </a:xfrm>
            <a:custGeom>
              <a:avLst/>
              <a:gdLst>
                <a:gd name="T0" fmla="*/ 79 w 360"/>
                <a:gd name="T1" fmla="*/ 686 h 695"/>
                <a:gd name="T2" fmla="*/ 93 w 360"/>
                <a:gd name="T3" fmla="*/ 670 h 695"/>
                <a:gd name="T4" fmla="*/ 322 w 360"/>
                <a:gd name="T5" fmla="*/ 243 h 695"/>
                <a:gd name="T6" fmla="*/ 0 w 360"/>
                <a:gd name="T7" fmla="*/ 14 h 695"/>
                <a:gd name="T8" fmla="*/ 0 w 360"/>
                <a:gd name="T9" fmla="*/ 14 h 695"/>
                <a:gd name="T10" fmla="*/ 0 w 360"/>
                <a:gd name="T11" fmla="*/ 14 h 695"/>
                <a:gd name="T12" fmla="*/ 35 w 360"/>
                <a:gd name="T13" fmla="*/ 695 h 695"/>
                <a:gd name="T14" fmla="*/ 71 w 360"/>
                <a:gd name="T15" fmla="*/ 695 h 695"/>
                <a:gd name="T16" fmla="*/ 79 w 360"/>
                <a:gd name="T17" fmla="*/ 68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695">
                  <a:moveTo>
                    <a:pt x="79" y="686"/>
                  </a:moveTo>
                  <a:cubicBezTo>
                    <a:pt x="93" y="670"/>
                    <a:pt x="93" y="670"/>
                    <a:pt x="93" y="670"/>
                  </a:cubicBezTo>
                  <a:cubicBezTo>
                    <a:pt x="360" y="413"/>
                    <a:pt x="322" y="243"/>
                    <a:pt x="322" y="243"/>
                  </a:cubicBezTo>
                  <a:cubicBezTo>
                    <a:pt x="271" y="0"/>
                    <a:pt x="0" y="14"/>
                    <a:pt x="0" y="14"/>
                  </a:cubicBezTo>
                  <a:cubicBezTo>
                    <a:pt x="0" y="14"/>
                    <a:pt x="0" y="14"/>
                    <a:pt x="0" y="14"/>
                  </a:cubicBezTo>
                  <a:cubicBezTo>
                    <a:pt x="0" y="14"/>
                    <a:pt x="0" y="14"/>
                    <a:pt x="0" y="14"/>
                  </a:cubicBezTo>
                  <a:cubicBezTo>
                    <a:pt x="0" y="14"/>
                    <a:pt x="265" y="122"/>
                    <a:pt x="35" y="695"/>
                  </a:cubicBezTo>
                  <a:cubicBezTo>
                    <a:pt x="71" y="695"/>
                    <a:pt x="71" y="695"/>
                    <a:pt x="71" y="695"/>
                  </a:cubicBezTo>
                  <a:cubicBezTo>
                    <a:pt x="75" y="689"/>
                    <a:pt x="79" y="686"/>
                    <a:pt x="79" y="686"/>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7" name="Freeform 94">
              <a:extLst>
                <a:ext uri="{FF2B5EF4-FFF2-40B4-BE49-F238E27FC236}">
                  <a16:creationId xmlns:a16="http://schemas.microsoft.com/office/drawing/2014/main" id="{4113280E-6925-42EA-A163-3AF752E62B84}"/>
                </a:ext>
              </a:extLst>
            </p:cNvPr>
            <p:cNvSpPr/>
            <p:nvPr/>
          </p:nvSpPr>
          <p:spPr bwMode="auto">
            <a:xfrm>
              <a:off x="5840413" y="4638675"/>
              <a:ext cx="209550" cy="238125"/>
            </a:xfrm>
            <a:custGeom>
              <a:avLst/>
              <a:gdLst>
                <a:gd name="T0" fmla="*/ 0 w 132"/>
                <a:gd name="T1" fmla="*/ 5 h 150"/>
                <a:gd name="T2" fmla="*/ 124 w 132"/>
                <a:gd name="T3" fmla="*/ 150 h 150"/>
                <a:gd name="T4" fmla="*/ 132 w 132"/>
                <a:gd name="T5" fmla="*/ 142 h 150"/>
                <a:gd name="T6" fmla="*/ 11 w 132"/>
                <a:gd name="T7" fmla="*/ 0 h 150"/>
                <a:gd name="T8" fmla="*/ 0 w 132"/>
                <a:gd name="T9" fmla="*/ 5 h 150"/>
              </a:gdLst>
              <a:ahLst/>
              <a:cxnLst>
                <a:cxn ang="0">
                  <a:pos x="T0" y="T1"/>
                </a:cxn>
                <a:cxn ang="0">
                  <a:pos x="T2" y="T3"/>
                </a:cxn>
                <a:cxn ang="0">
                  <a:pos x="T4" y="T5"/>
                </a:cxn>
                <a:cxn ang="0">
                  <a:pos x="T6" y="T7"/>
                </a:cxn>
                <a:cxn ang="0">
                  <a:pos x="T8" y="T9"/>
                </a:cxn>
              </a:cxnLst>
              <a:rect l="0" t="0" r="r" b="b"/>
              <a:pathLst>
                <a:path w="132" h="150">
                  <a:moveTo>
                    <a:pt x="0" y="5"/>
                  </a:moveTo>
                  <a:lnTo>
                    <a:pt x="124" y="150"/>
                  </a:lnTo>
                  <a:lnTo>
                    <a:pt x="132" y="142"/>
                  </a:lnTo>
                  <a:lnTo>
                    <a:pt x="11"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8" name="Freeform 95">
              <a:extLst>
                <a:ext uri="{FF2B5EF4-FFF2-40B4-BE49-F238E27FC236}">
                  <a16:creationId xmlns:a16="http://schemas.microsoft.com/office/drawing/2014/main" id="{7869A67F-C69C-453D-B20D-CD819D6D01AF}"/>
                </a:ext>
              </a:extLst>
            </p:cNvPr>
            <p:cNvSpPr/>
            <p:nvPr/>
          </p:nvSpPr>
          <p:spPr bwMode="auto">
            <a:xfrm>
              <a:off x="5943601" y="4638675"/>
              <a:ext cx="127000" cy="238125"/>
            </a:xfrm>
            <a:custGeom>
              <a:avLst/>
              <a:gdLst>
                <a:gd name="T0" fmla="*/ 0 w 80"/>
                <a:gd name="T1" fmla="*/ 5 h 150"/>
                <a:gd name="T2" fmla="*/ 72 w 80"/>
                <a:gd name="T3" fmla="*/ 150 h 150"/>
                <a:gd name="T4" fmla="*/ 80 w 80"/>
                <a:gd name="T5" fmla="*/ 144 h 150"/>
                <a:gd name="T6" fmla="*/ 8 w 80"/>
                <a:gd name="T7" fmla="*/ 0 h 150"/>
                <a:gd name="T8" fmla="*/ 0 w 80"/>
                <a:gd name="T9" fmla="*/ 5 h 150"/>
              </a:gdLst>
              <a:ahLst/>
              <a:cxnLst>
                <a:cxn ang="0">
                  <a:pos x="T0" y="T1"/>
                </a:cxn>
                <a:cxn ang="0">
                  <a:pos x="T2" y="T3"/>
                </a:cxn>
                <a:cxn ang="0">
                  <a:pos x="T4" y="T5"/>
                </a:cxn>
                <a:cxn ang="0">
                  <a:pos x="T6" y="T7"/>
                </a:cxn>
                <a:cxn ang="0">
                  <a:pos x="T8" y="T9"/>
                </a:cxn>
              </a:cxnLst>
              <a:rect l="0" t="0" r="r" b="b"/>
              <a:pathLst>
                <a:path w="80" h="150">
                  <a:moveTo>
                    <a:pt x="0" y="5"/>
                  </a:moveTo>
                  <a:lnTo>
                    <a:pt x="72" y="150"/>
                  </a:lnTo>
                  <a:lnTo>
                    <a:pt x="80" y="144"/>
                  </a:lnTo>
                  <a:lnTo>
                    <a:pt x="8"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9" name="Freeform 96">
              <a:extLst>
                <a:ext uri="{FF2B5EF4-FFF2-40B4-BE49-F238E27FC236}">
                  <a16:creationId xmlns:a16="http://schemas.microsoft.com/office/drawing/2014/main" id="{1CBD9A42-0E21-437C-8DC5-4D8F13EF7703}"/>
                </a:ext>
              </a:extLst>
            </p:cNvPr>
            <p:cNvSpPr/>
            <p:nvPr/>
          </p:nvSpPr>
          <p:spPr bwMode="auto">
            <a:xfrm>
              <a:off x="6040438" y="4638675"/>
              <a:ext cx="55563" cy="233363"/>
            </a:xfrm>
            <a:custGeom>
              <a:avLst/>
              <a:gdLst>
                <a:gd name="T0" fmla="*/ 0 w 35"/>
                <a:gd name="T1" fmla="*/ 2 h 147"/>
                <a:gd name="T2" fmla="*/ 24 w 35"/>
                <a:gd name="T3" fmla="*/ 147 h 147"/>
                <a:gd name="T4" fmla="*/ 35 w 35"/>
                <a:gd name="T5" fmla="*/ 144 h 147"/>
                <a:gd name="T6" fmla="*/ 11 w 35"/>
                <a:gd name="T7" fmla="*/ 0 h 147"/>
                <a:gd name="T8" fmla="*/ 0 w 35"/>
                <a:gd name="T9" fmla="*/ 2 h 147"/>
              </a:gdLst>
              <a:ahLst/>
              <a:cxnLst>
                <a:cxn ang="0">
                  <a:pos x="T0" y="T1"/>
                </a:cxn>
                <a:cxn ang="0">
                  <a:pos x="T2" y="T3"/>
                </a:cxn>
                <a:cxn ang="0">
                  <a:pos x="T4" y="T5"/>
                </a:cxn>
                <a:cxn ang="0">
                  <a:pos x="T6" y="T7"/>
                </a:cxn>
                <a:cxn ang="0">
                  <a:pos x="T8" y="T9"/>
                </a:cxn>
              </a:cxnLst>
              <a:rect l="0" t="0" r="r" b="b"/>
              <a:pathLst>
                <a:path w="35" h="147">
                  <a:moveTo>
                    <a:pt x="0" y="2"/>
                  </a:moveTo>
                  <a:lnTo>
                    <a:pt x="24" y="147"/>
                  </a:lnTo>
                  <a:lnTo>
                    <a:pt x="35" y="144"/>
                  </a:lnTo>
                  <a:lnTo>
                    <a:pt x="11" y="0"/>
                  </a:lnTo>
                  <a:lnTo>
                    <a:pt x="0" y="2"/>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0" name="Freeform 97">
              <a:extLst>
                <a:ext uri="{FF2B5EF4-FFF2-40B4-BE49-F238E27FC236}">
                  <a16:creationId xmlns:a16="http://schemas.microsoft.com/office/drawing/2014/main" id="{97D6333D-F247-4359-82F3-191FED404A82}"/>
                </a:ext>
              </a:extLst>
            </p:cNvPr>
            <p:cNvSpPr/>
            <p:nvPr/>
          </p:nvSpPr>
          <p:spPr bwMode="auto">
            <a:xfrm>
              <a:off x="6100763" y="4638675"/>
              <a:ext cx="53975" cy="233363"/>
            </a:xfrm>
            <a:custGeom>
              <a:avLst/>
              <a:gdLst>
                <a:gd name="T0" fmla="*/ 24 w 34"/>
                <a:gd name="T1" fmla="*/ 0 h 147"/>
                <a:gd name="T2" fmla="*/ 0 w 34"/>
                <a:gd name="T3" fmla="*/ 144 h 147"/>
                <a:gd name="T4" fmla="*/ 10 w 34"/>
                <a:gd name="T5" fmla="*/ 147 h 147"/>
                <a:gd name="T6" fmla="*/ 34 w 34"/>
                <a:gd name="T7" fmla="*/ 2 h 147"/>
                <a:gd name="T8" fmla="*/ 24 w 34"/>
                <a:gd name="T9" fmla="*/ 0 h 147"/>
              </a:gdLst>
              <a:ahLst/>
              <a:cxnLst>
                <a:cxn ang="0">
                  <a:pos x="T0" y="T1"/>
                </a:cxn>
                <a:cxn ang="0">
                  <a:pos x="T2" y="T3"/>
                </a:cxn>
                <a:cxn ang="0">
                  <a:pos x="T4" y="T5"/>
                </a:cxn>
                <a:cxn ang="0">
                  <a:pos x="T6" y="T7"/>
                </a:cxn>
                <a:cxn ang="0">
                  <a:pos x="T8" y="T9"/>
                </a:cxn>
              </a:cxnLst>
              <a:rect l="0" t="0" r="r" b="b"/>
              <a:pathLst>
                <a:path w="34" h="147">
                  <a:moveTo>
                    <a:pt x="24" y="0"/>
                  </a:moveTo>
                  <a:lnTo>
                    <a:pt x="0" y="144"/>
                  </a:lnTo>
                  <a:lnTo>
                    <a:pt x="10" y="147"/>
                  </a:lnTo>
                  <a:lnTo>
                    <a:pt x="34" y="2"/>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1" name="Freeform 98">
              <a:extLst>
                <a:ext uri="{FF2B5EF4-FFF2-40B4-BE49-F238E27FC236}">
                  <a16:creationId xmlns:a16="http://schemas.microsoft.com/office/drawing/2014/main" id="{A9D43D9B-8CE8-4DCC-9ED0-BA9F95027C22}"/>
                </a:ext>
              </a:extLst>
            </p:cNvPr>
            <p:cNvSpPr/>
            <p:nvPr/>
          </p:nvSpPr>
          <p:spPr bwMode="auto">
            <a:xfrm>
              <a:off x="6121401" y="4638675"/>
              <a:ext cx="131763" cy="238125"/>
            </a:xfrm>
            <a:custGeom>
              <a:avLst/>
              <a:gdLst>
                <a:gd name="T0" fmla="*/ 75 w 83"/>
                <a:gd name="T1" fmla="*/ 0 h 150"/>
                <a:gd name="T2" fmla="*/ 0 w 83"/>
                <a:gd name="T3" fmla="*/ 144 h 150"/>
                <a:gd name="T4" fmla="*/ 11 w 83"/>
                <a:gd name="T5" fmla="*/ 150 h 150"/>
                <a:gd name="T6" fmla="*/ 83 w 83"/>
                <a:gd name="T7" fmla="*/ 5 h 150"/>
                <a:gd name="T8" fmla="*/ 75 w 83"/>
                <a:gd name="T9" fmla="*/ 0 h 150"/>
              </a:gdLst>
              <a:ahLst/>
              <a:cxnLst>
                <a:cxn ang="0">
                  <a:pos x="T0" y="T1"/>
                </a:cxn>
                <a:cxn ang="0">
                  <a:pos x="T2" y="T3"/>
                </a:cxn>
                <a:cxn ang="0">
                  <a:pos x="T4" y="T5"/>
                </a:cxn>
                <a:cxn ang="0">
                  <a:pos x="T6" y="T7"/>
                </a:cxn>
                <a:cxn ang="0">
                  <a:pos x="T8" y="T9"/>
                </a:cxn>
              </a:cxnLst>
              <a:rect l="0" t="0" r="r" b="b"/>
              <a:pathLst>
                <a:path w="83" h="150">
                  <a:moveTo>
                    <a:pt x="75" y="0"/>
                  </a:moveTo>
                  <a:lnTo>
                    <a:pt x="0" y="144"/>
                  </a:lnTo>
                  <a:lnTo>
                    <a:pt x="11" y="150"/>
                  </a:lnTo>
                  <a:lnTo>
                    <a:pt x="83" y="5"/>
                  </a:lnTo>
                  <a:lnTo>
                    <a:pt x="75"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2" name="Freeform 99">
              <a:extLst>
                <a:ext uri="{FF2B5EF4-FFF2-40B4-BE49-F238E27FC236}">
                  <a16:creationId xmlns:a16="http://schemas.microsoft.com/office/drawing/2014/main" id="{17F1DB68-677E-481D-9901-9BA55809F532}"/>
                </a:ext>
              </a:extLst>
            </p:cNvPr>
            <p:cNvSpPr/>
            <p:nvPr/>
          </p:nvSpPr>
          <p:spPr bwMode="auto">
            <a:xfrm>
              <a:off x="6146801" y="4638675"/>
              <a:ext cx="204788" cy="238125"/>
            </a:xfrm>
            <a:custGeom>
              <a:avLst/>
              <a:gdLst>
                <a:gd name="T0" fmla="*/ 121 w 129"/>
                <a:gd name="T1" fmla="*/ 0 h 150"/>
                <a:gd name="T2" fmla="*/ 0 w 129"/>
                <a:gd name="T3" fmla="*/ 142 h 150"/>
                <a:gd name="T4" fmla="*/ 8 w 129"/>
                <a:gd name="T5" fmla="*/ 150 h 150"/>
                <a:gd name="T6" fmla="*/ 129 w 129"/>
                <a:gd name="T7" fmla="*/ 5 h 150"/>
                <a:gd name="T8" fmla="*/ 121 w 129"/>
                <a:gd name="T9" fmla="*/ 0 h 150"/>
              </a:gdLst>
              <a:ahLst/>
              <a:cxnLst>
                <a:cxn ang="0">
                  <a:pos x="T0" y="T1"/>
                </a:cxn>
                <a:cxn ang="0">
                  <a:pos x="T2" y="T3"/>
                </a:cxn>
                <a:cxn ang="0">
                  <a:pos x="T4" y="T5"/>
                </a:cxn>
                <a:cxn ang="0">
                  <a:pos x="T6" y="T7"/>
                </a:cxn>
                <a:cxn ang="0">
                  <a:pos x="T8" y="T9"/>
                </a:cxn>
              </a:cxnLst>
              <a:rect l="0" t="0" r="r" b="b"/>
              <a:pathLst>
                <a:path w="129" h="150">
                  <a:moveTo>
                    <a:pt x="121" y="0"/>
                  </a:moveTo>
                  <a:lnTo>
                    <a:pt x="0" y="142"/>
                  </a:lnTo>
                  <a:lnTo>
                    <a:pt x="8" y="150"/>
                  </a:lnTo>
                  <a:lnTo>
                    <a:pt x="129" y="5"/>
                  </a:lnTo>
                  <a:lnTo>
                    <a:pt x="12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3" name="Freeform 100">
              <a:extLst>
                <a:ext uri="{FF2B5EF4-FFF2-40B4-BE49-F238E27FC236}">
                  <a16:creationId xmlns:a16="http://schemas.microsoft.com/office/drawing/2014/main" id="{3DB34298-2D45-470F-AA9C-6444CEA61E14}"/>
                </a:ext>
              </a:extLst>
            </p:cNvPr>
            <p:cNvSpPr/>
            <p:nvPr/>
          </p:nvSpPr>
          <p:spPr bwMode="auto">
            <a:xfrm>
              <a:off x="5799138" y="4573588"/>
              <a:ext cx="603250" cy="85725"/>
            </a:xfrm>
            <a:custGeom>
              <a:avLst/>
              <a:gdLst>
                <a:gd name="T0" fmla="*/ 380 w 380"/>
                <a:gd name="T1" fmla="*/ 0 h 54"/>
                <a:gd name="T2" fmla="*/ 0 w 380"/>
                <a:gd name="T3" fmla="*/ 0 h 54"/>
                <a:gd name="T4" fmla="*/ 24 w 380"/>
                <a:gd name="T5" fmla="*/ 54 h 54"/>
                <a:gd name="T6" fmla="*/ 358 w 380"/>
                <a:gd name="T7" fmla="*/ 54 h 54"/>
                <a:gd name="T8" fmla="*/ 380 w 380"/>
                <a:gd name="T9" fmla="*/ 0 h 54"/>
              </a:gdLst>
              <a:ahLst/>
              <a:cxnLst>
                <a:cxn ang="0">
                  <a:pos x="T0" y="T1"/>
                </a:cxn>
                <a:cxn ang="0">
                  <a:pos x="T2" y="T3"/>
                </a:cxn>
                <a:cxn ang="0">
                  <a:pos x="T4" y="T5"/>
                </a:cxn>
                <a:cxn ang="0">
                  <a:pos x="T6" y="T7"/>
                </a:cxn>
                <a:cxn ang="0">
                  <a:pos x="T8" y="T9"/>
                </a:cxn>
              </a:cxnLst>
              <a:rect l="0" t="0" r="r" b="b"/>
              <a:pathLst>
                <a:path w="380" h="54">
                  <a:moveTo>
                    <a:pt x="380" y="0"/>
                  </a:moveTo>
                  <a:lnTo>
                    <a:pt x="0" y="0"/>
                  </a:lnTo>
                  <a:lnTo>
                    <a:pt x="24" y="54"/>
                  </a:lnTo>
                  <a:lnTo>
                    <a:pt x="358" y="54"/>
                  </a:lnTo>
                  <a:lnTo>
                    <a:pt x="380"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4" name="Rectangle 101">
              <a:extLst>
                <a:ext uri="{FF2B5EF4-FFF2-40B4-BE49-F238E27FC236}">
                  <a16:creationId xmlns:a16="http://schemas.microsoft.com/office/drawing/2014/main" id="{F38E534F-E137-4E44-9169-82322CF7A970}"/>
                </a:ext>
              </a:extLst>
            </p:cNvPr>
            <p:cNvSpPr>
              <a:spLocks noChangeArrowheads="1"/>
            </p:cNvSpPr>
            <p:nvPr/>
          </p:nvSpPr>
          <p:spPr bwMode="auto">
            <a:xfrm>
              <a:off x="6015038" y="4841875"/>
              <a:ext cx="169863" cy="47625"/>
            </a:xfrm>
            <a:prstGeom prst="rect">
              <a:avLst/>
            </a:prstGeom>
            <a:solidFill>
              <a:srgbClr val="0045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5" name="Freeform 102">
              <a:extLst>
                <a:ext uri="{FF2B5EF4-FFF2-40B4-BE49-F238E27FC236}">
                  <a16:creationId xmlns:a16="http://schemas.microsoft.com/office/drawing/2014/main" id="{4B59AAC2-DE66-4CA7-8A0E-F49B3FB60689}"/>
                </a:ext>
              </a:extLst>
            </p:cNvPr>
            <p:cNvSpPr/>
            <p:nvPr/>
          </p:nvSpPr>
          <p:spPr bwMode="auto">
            <a:xfrm>
              <a:off x="6007101" y="4876800"/>
              <a:ext cx="38100" cy="139700"/>
            </a:xfrm>
            <a:custGeom>
              <a:avLst/>
              <a:gdLst>
                <a:gd name="T0" fmla="*/ 24 w 24"/>
                <a:gd name="T1" fmla="*/ 0 h 88"/>
                <a:gd name="T2" fmla="*/ 13 w 24"/>
                <a:gd name="T3" fmla="*/ 0 h 88"/>
                <a:gd name="T4" fmla="*/ 0 w 24"/>
                <a:gd name="T5" fmla="*/ 88 h 88"/>
                <a:gd name="T6" fmla="*/ 10 w 24"/>
                <a:gd name="T7" fmla="*/ 88 h 88"/>
                <a:gd name="T8" fmla="*/ 24 w 24"/>
                <a:gd name="T9" fmla="*/ 0 h 88"/>
              </a:gdLst>
              <a:ahLst/>
              <a:cxnLst>
                <a:cxn ang="0">
                  <a:pos x="T0" y="T1"/>
                </a:cxn>
                <a:cxn ang="0">
                  <a:pos x="T2" y="T3"/>
                </a:cxn>
                <a:cxn ang="0">
                  <a:pos x="T4" y="T5"/>
                </a:cxn>
                <a:cxn ang="0">
                  <a:pos x="T6" y="T7"/>
                </a:cxn>
                <a:cxn ang="0">
                  <a:pos x="T8" y="T9"/>
                </a:cxn>
              </a:cxnLst>
              <a:rect l="0" t="0" r="r" b="b"/>
              <a:pathLst>
                <a:path w="24" h="88">
                  <a:moveTo>
                    <a:pt x="24" y="0"/>
                  </a:moveTo>
                  <a:lnTo>
                    <a:pt x="13" y="0"/>
                  </a:lnTo>
                  <a:lnTo>
                    <a:pt x="0" y="88"/>
                  </a:lnTo>
                  <a:lnTo>
                    <a:pt x="10" y="88"/>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6" name="Freeform 103">
              <a:extLst>
                <a:ext uri="{FF2B5EF4-FFF2-40B4-BE49-F238E27FC236}">
                  <a16:creationId xmlns:a16="http://schemas.microsoft.com/office/drawing/2014/main" id="{3F5F4601-C1A2-468C-9BD8-ACA99A541184}"/>
                </a:ext>
              </a:extLst>
            </p:cNvPr>
            <p:cNvSpPr/>
            <p:nvPr/>
          </p:nvSpPr>
          <p:spPr bwMode="auto">
            <a:xfrm>
              <a:off x="6154738" y="4876800"/>
              <a:ext cx="34925" cy="139700"/>
            </a:xfrm>
            <a:custGeom>
              <a:avLst/>
              <a:gdLst>
                <a:gd name="T0" fmla="*/ 11 w 22"/>
                <a:gd name="T1" fmla="*/ 0 h 88"/>
                <a:gd name="T2" fmla="*/ 0 w 22"/>
                <a:gd name="T3" fmla="*/ 0 h 88"/>
                <a:gd name="T4" fmla="*/ 11 w 22"/>
                <a:gd name="T5" fmla="*/ 88 h 88"/>
                <a:gd name="T6" fmla="*/ 22 w 22"/>
                <a:gd name="T7" fmla="*/ 88 h 88"/>
                <a:gd name="T8" fmla="*/ 11 w 22"/>
                <a:gd name="T9" fmla="*/ 0 h 88"/>
              </a:gdLst>
              <a:ahLst/>
              <a:cxnLst>
                <a:cxn ang="0">
                  <a:pos x="T0" y="T1"/>
                </a:cxn>
                <a:cxn ang="0">
                  <a:pos x="T2" y="T3"/>
                </a:cxn>
                <a:cxn ang="0">
                  <a:pos x="T4" y="T5"/>
                </a:cxn>
                <a:cxn ang="0">
                  <a:pos x="T6" y="T7"/>
                </a:cxn>
                <a:cxn ang="0">
                  <a:pos x="T8" y="T9"/>
                </a:cxn>
              </a:cxnLst>
              <a:rect l="0" t="0" r="r" b="b"/>
              <a:pathLst>
                <a:path w="22" h="88">
                  <a:moveTo>
                    <a:pt x="11" y="0"/>
                  </a:moveTo>
                  <a:lnTo>
                    <a:pt x="0" y="0"/>
                  </a:lnTo>
                  <a:lnTo>
                    <a:pt x="11" y="88"/>
                  </a:lnTo>
                  <a:lnTo>
                    <a:pt x="22" y="88"/>
                  </a:lnTo>
                  <a:lnTo>
                    <a:pt x="1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7" name="Freeform 104">
              <a:extLst>
                <a:ext uri="{FF2B5EF4-FFF2-40B4-BE49-F238E27FC236}">
                  <a16:creationId xmlns:a16="http://schemas.microsoft.com/office/drawing/2014/main" id="{5E5B9A3A-7603-4E0C-BC6E-668319F375AE}"/>
                </a:ext>
              </a:extLst>
            </p:cNvPr>
            <p:cNvSpPr/>
            <p:nvPr/>
          </p:nvSpPr>
          <p:spPr bwMode="auto">
            <a:xfrm>
              <a:off x="5994401" y="5016500"/>
              <a:ext cx="203200" cy="161925"/>
            </a:xfrm>
            <a:custGeom>
              <a:avLst/>
              <a:gdLst>
                <a:gd name="T0" fmla="*/ 123 w 128"/>
                <a:gd name="T1" fmla="*/ 0 h 102"/>
                <a:gd name="T2" fmla="*/ 112 w 128"/>
                <a:gd name="T3" fmla="*/ 0 h 102"/>
                <a:gd name="T4" fmla="*/ 18 w 128"/>
                <a:gd name="T5" fmla="*/ 0 h 102"/>
                <a:gd name="T6" fmla="*/ 8 w 128"/>
                <a:gd name="T7" fmla="*/ 0 h 102"/>
                <a:gd name="T8" fmla="*/ 0 w 128"/>
                <a:gd name="T9" fmla="*/ 0 h 102"/>
                <a:gd name="T10" fmla="*/ 0 w 128"/>
                <a:gd name="T11" fmla="*/ 102 h 102"/>
                <a:gd name="T12" fmla="*/ 128 w 128"/>
                <a:gd name="T13" fmla="*/ 102 h 102"/>
                <a:gd name="T14" fmla="*/ 128 w 128"/>
                <a:gd name="T15" fmla="*/ 0 h 102"/>
                <a:gd name="T16" fmla="*/ 123 w 128"/>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02">
                  <a:moveTo>
                    <a:pt x="123" y="0"/>
                  </a:moveTo>
                  <a:lnTo>
                    <a:pt x="112" y="0"/>
                  </a:lnTo>
                  <a:lnTo>
                    <a:pt x="18" y="0"/>
                  </a:lnTo>
                  <a:lnTo>
                    <a:pt x="8" y="0"/>
                  </a:lnTo>
                  <a:lnTo>
                    <a:pt x="0" y="0"/>
                  </a:lnTo>
                  <a:lnTo>
                    <a:pt x="0" y="102"/>
                  </a:lnTo>
                  <a:lnTo>
                    <a:pt x="128" y="102"/>
                  </a:lnTo>
                  <a:lnTo>
                    <a:pt x="128" y="0"/>
                  </a:lnTo>
                  <a:lnTo>
                    <a:pt x="123"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grpSp>
        <p:nvGrpSpPr>
          <p:cNvPr id="12" name="组合 146">
            <a:extLst>
              <a:ext uri="{FF2B5EF4-FFF2-40B4-BE49-F238E27FC236}">
                <a16:creationId xmlns:a16="http://schemas.microsoft.com/office/drawing/2014/main" id="{62C68ED9-2BF4-48D8-86A2-F349B0C0DBD2}"/>
              </a:ext>
            </a:extLst>
          </p:cNvPr>
          <p:cNvGrpSpPr/>
          <p:nvPr/>
        </p:nvGrpSpPr>
        <p:grpSpPr>
          <a:xfrm>
            <a:off x="2024570" y="378553"/>
            <a:ext cx="1018920" cy="1060614"/>
            <a:chOff x="5295900" y="2478088"/>
            <a:chExt cx="1609726" cy="1871663"/>
          </a:xfrm>
        </p:grpSpPr>
        <p:sp>
          <p:nvSpPr>
            <p:cNvPr id="39" name="Freeform 108">
              <a:extLst>
                <a:ext uri="{FF2B5EF4-FFF2-40B4-BE49-F238E27FC236}">
                  <a16:creationId xmlns:a16="http://schemas.microsoft.com/office/drawing/2014/main" id="{4C104980-26EC-45E3-AF7C-16B82C5059EF}"/>
                </a:ext>
              </a:extLst>
            </p:cNvPr>
            <p:cNvSpPr/>
            <p:nvPr/>
          </p:nvSpPr>
          <p:spPr bwMode="auto">
            <a:xfrm>
              <a:off x="5295900" y="2478088"/>
              <a:ext cx="801688" cy="1555750"/>
            </a:xfrm>
            <a:custGeom>
              <a:avLst/>
              <a:gdLst>
                <a:gd name="T0" fmla="*/ 188 w 188"/>
                <a:gd name="T1" fmla="*/ 7 h 364"/>
                <a:gd name="T2" fmla="*/ 188 w 188"/>
                <a:gd name="T3" fmla="*/ 7 h 364"/>
                <a:gd name="T4" fmla="*/ 19 w 188"/>
                <a:gd name="T5" fmla="*/ 127 h 364"/>
                <a:gd name="T6" fmla="*/ 139 w 188"/>
                <a:gd name="T7" fmla="*/ 351 h 364"/>
                <a:gd name="T8" fmla="*/ 147 w 188"/>
                <a:gd name="T9" fmla="*/ 359 h 364"/>
                <a:gd name="T10" fmla="*/ 151 w 188"/>
                <a:gd name="T11" fmla="*/ 364 h 364"/>
                <a:gd name="T12" fmla="*/ 178 w 188"/>
                <a:gd name="T13" fmla="*/ 364 h 364"/>
                <a:gd name="T14" fmla="*/ 188 w 188"/>
                <a:gd name="T15" fmla="*/ 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364">
                  <a:moveTo>
                    <a:pt x="188" y="7"/>
                  </a:moveTo>
                  <a:cubicBezTo>
                    <a:pt x="188" y="7"/>
                    <a:pt x="188" y="7"/>
                    <a:pt x="188" y="7"/>
                  </a:cubicBezTo>
                  <a:cubicBezTo>
                    <a:pt x="188" y="7"/>
                    <a:pt x="46" y="0"/>
                    <a:pt x="19" y="127"/>
                  </a:cubicBezTo>
                  <a:cubicBezTo>
                    <a:pt x="19" y="127"/>
                    <a:pt x="0" y="216"/>
                    <a:pt x="139" y="351"/>
                  </a:cubicBezTo>
                  <a:cubicBezTo>
                    <a:pt x="147" y="359"/>
                    <a:pt x="147" y="359"/>
                    <a:pt x="147" y="359"/>
                  </a:cubicBezTo>
                  <a:cubicBezTo>
                    <a:pt x="147" y="359"/>
                    <a:pt x="149" y="361"/>
                    <a:pt x="151" y="364"/>
                  </a:cubicBezTo>
                  <a:cubicBezTo>
                    <a:pt x="178" y="364"/>
                    <a:pt x="178" y="364"/>
                    <a:pt x="178" y="364"/>
                  </a:cubicBezTo>
                  <a:cubicBezTo>
                    <a:pt x="66" y="47"/>
                    <a:pt x="188" y="7"/>
                    <a:pt x="188" y="7"/>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0" name="Freeform 109">
              <a:extLst>
                <a:ext uri="{FF2B5EF4-FFF2-40B4-BE49-F238E27FC236}">
                  <a16:creationId xmlns:a16="http://schemas.microsoft.com/office/drawing/2014/main" id="{98BCC565-F8F5-4A33-BDD5-95ECDA7353CE}"/>
                </a:ext>
              </a:extLst>
            </p:cNvPr>
            <p:cNvSpPr/>
            <p:nvPr/>
          </p:nvSpPr>
          <p:spPr bwMode="auto">
            <a:xfrm>
              <a:off x="5576888" y="2508251"/>
              <a:ext cx="1114425" cy="1566863"/>
            </a:xfrm>
            <a:custGeom>
              <a:avLst/>
              <a:gdLst>
                <a:gd name="T0" fmla="*/ 122 w 261"/>
                <a:gd name="T1" fmla="*/ 0 h 367"/>
                <a:gd name="T2" fmla="*/ 122 w 261"/>
                <a:gd name="T3" fmla="*/ 0 h 367"/>
                <a:gd name="T4" fmla="*/ 122 w 261"/>
                <a:gd name="T5" fmla="*/ 0 h 367"/>
                <a:gd name="T6" fmla="*/ 112 w 261"/>
                <a:gd name="T7" fmla="*/ 357 h 367"/>
                <a:gd name="T8" fmla="*/ 85 w 261"/>
                <a:gd name="T9" fmla="*/ 357 h 367"/>
                <a:gd name="T10" fmla="*/ 90 w 261"/>
                <a:gd name="T11" fmla="*/ 367 h 367"/>
                <a:gd name="T12" fmla="*/ 109 w 261"/>
                <a:gd name="T13" fmla="*/ 367 h 367"/>
                <a:gd name="T14" fmla="*/ 122 w 261"/>
                <a:gd name="T15" fmla="*/ 367 h 367"/>
                <a:gd name="T16" fmla="*/ 155 w 261"/>
                <a:gd name="T17" fmla="*/ 367 h 367"/>
                <a:gd name="T18" fmla="*/ 160 w 261"/>
                <a:gd name="T19" fmla="*/ 357 h 367"/>
                <a:gd name="T20" fmla="*/ 141 w 261"/>
                <a:gd name="T21" fmla="*/ 357 h 367"/>
                <a:gd name="T22" fmla="*/ 122 w 261"/>
                <a:gd name="T23"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67">
                  <a:moveTo>
                    <a:pt x="122" y="0"/>
                  </a:moveTo>
                  <a:cubicBezTo>
                    <a:pt x="122" y="0"/>
                    <a:pt x="122" y="0"/>
                    <a:pt x="122" y="0"/>
                  </a:cubicBezTo>
                  <a:cubicBezTo>
                    <a:pt x="122" y="0"/>
                    <a:pt x="122" y="0"/>
                    <a:pt x="122" y="0"/>
                  </a:cubicBezTo>
                  <a:cubicBezTo>
                    <a:pt x="122" y="0"/>
                    <a:pt x="0" y="40"/>
                    <a:pt x="112" y="357"/>
                  </a:cubicBezTo>
                  <a:cubicBezTo>
                    <a:pt x="85" y="357"/>
                    <a:pt x="85" y="357"/>
                    <a:pt x="85" y="357"/>
                  </a:cubicBezTo>
                  <a:cubicBezTo>
                    <a:pt x="87" y="360"/>
                    <a:pt x="89" y="363"/>
                    <a:pt x="90" y="367"/>
                  </a:cubicBezTo>
                  <a:cubicBezTo>
                    <a:pt x="109" y="367"/>
                    <a:pt x="109" y="367"/>
                    <a:pt x="109" y="367"/>
                  </a:cubicBezTo>
                  <a:cubicBezTo>
                    <a:pt x="122" y="367"/>
                    <a:pt x="122" y="367"/>
                    <a:pt x="122" y="367"/>
                  </a:cubicBezTo>
                  <a:cubicBezTo>
                    <a:pt x="155" y="367"/>
                    <a:pt x="155" y="367"/>
                    <a:pt x="155" y="367"/>
                  </a:cubicBezTo>
                  <a:cubicBezTo>
                    <a:pt x="155" y="363"/>
                    <a:pt x="157" y="360"/>
                    <a:pt x="160" y="357"/>
                  </a:cubicBezTo>
                  <a:cubicBezTo>
                    <a:pt x="141" y="357"/>
                    <a:pt x="141" y="357"/>
                    <a:pt x="141" y="357"/>
                  </a:cubicBezTo>
                  <a:cubicBezTo>
                    <a:pt x="261" y="57"/>
                    <a:pt x="122" y="0"/>
                    <a:pt x="122" y="0"/>
                  </a:cubicBezTo>
                  <a:close/>
                </a:path>
              </a:pathLst>
            </a:custGeom>
            <a:solidFill>
              <a:srgbClr val="EBC8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1" name="Rectangle 110">
              <a:extLst>
                <a:ext uri="{FF2B5EF4-FFF2-40B4-BE49-F238E27FC236}">
                  <a16:creationId xmlns:a16="http://schemas.microsoft.com/office/drawing/2014/main" id="{5FC4B856-814F-45D4-854D-42C32A686EAD}"/>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2" name="Rectangle 111">
              <a:extLst>
                <a:ext uri="{FF2B5EF4-FFF2-40B4-BE49-F238E27FC236}">
                  <a16:creationId xmlns:a16="http://schemas.microsoft.com/office/drawing/2014/main" id="{AB793700-9473-406F-BD7A-6DFE3214C5FA}"/>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3" name="Freeform 112">
              <a:extLst>
                <a:ext uri="{FF2B5EF4-FFF2-40B4-BE49-F238E27FC236}">
                  <a16:creationId xmlns:a16="http://schemas.microsoft.com/office/drawing/2014/main" id="{6A5D2C0B-BF41-401E-B450-78188065D0BD}"/>
                </a:ext>
              </a:extLst>
            </p:cNvPr>
            <p:cNvSpPr/>
            <p:nvPr/>
          </p:nvSpPr>
          <p:spPr bwMode="auto">
            <a:xfrm>
              <a:off x="6097588" y="2478088"/>
              <a:ext cx="808038" cy="1555750"/>
            </a:xfrm>
            <a:custGeom>
              <a:avLst/>
              <a:gdLst>
                <a:gd name="T0" fmla="*/ 42 w 189"/>
                <a:gd name="T1" fmla="*/ 359 h 364"/>
                <a:gd name="T2" fmla="*/ 49 w 189"/>
                <a:gd name="T3" fmla="*/ 351 h 364"/>
                <a:gd name="T4" fmla="*/ 169 w 189"/>
                <a:gd name="T5" fmla="*/ 127 h 364"/>
                <a:gd name="T6" fmla="*/ 0 w 189"/>
                <a:gd name="T7" fmla="*/ 7 h 364"/>
                <a:gd name="T8" fmla="*/ 0 w 189"/>
                <a:gd name="T9" fmla="*/ 7 h 364"/>
                <a:gd name="T10" fmla="*/ 0 w 189"/>
                <a:gd name="T11" fmla="*/ 7 h 364"/>
                <a:gd name="T12" fmla="*/ 19 w 189"/>
                <a:gd name="T13" fmla="*/ 364 h 364"/>
                <a:gd name="T14" fmla="*/ 38 w 189"/>
                <a:gd name="T15" fmla="*/ 364 h 364"/>
                <a:gd name="T16" fmla="*/ 42 w 189"/>
                <a:gd name="T17" fmla="*/ 35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64">
                  <a:moveTo>
                    <a:pt x="42" y="359"/>
                  </a:moveTo>
                  <a:cubicBezTo>
                    <a:pt x="49" y="351"/>
                    <a:pt x="49" y="351"/>
                    <a:pt x="49" y="351"/>
                  </a:cubicBezTo>
                  <a:cubicBezTo>
                    <a:pt x="189" y="216"/>
                    <a:pt x="169" y="127"/>
                    <a:pt x="169" y="127"/>
                  </a:cubicBezTo>
                  <a:cubicBezTo>
                    <a:pt x="142" y="0"/>
                    <a:pt x="0" y="7"/>
                    <a:pt x="0" y="7"/>
                  </a:cubicBezTo>
                  <a:cubicBezTo>
                    <a:pt x="0" y="7"/>
                    <a:pt x="0" y="7"/>
                    <a:pt x="0" y="7"/>
                  </a:cubicBezTo>
                  <a:cubicBezTo>
                    <a:pt x="0" y="7"/>
                    <a:pt x="0" y="7"/>
                    <a:pt x="0" y="7"/>
                  </a:cubicBezTo>
                  <a:cubicBezTo>
                    <a:pt x="0" y="7"/>
                    <a:pt x="139" y="64"/>
                    <a:pt x="19" y="364"/>
                  </a:cubicBezTo>
                  <a:cubicBezTo>
                    <a:pt x="38" y="364"/>
                    <a:pt x="38" y="364"/>
                    <a:pt x="38" y="364"/>
                  </a:cubicBezTo>
                  <a:cubicBezTo>
                    <a:pt x="40" y="361"/>
                    <a:pt x="42" y="359"/>
                    <a:pt x="42" y="359"/>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4" name="Freeform 113">
              <a:extLst>
                <a:ext uri="{FF2B5EF4-FFF2-40B4-BE49-F238E27FC236}">
                  <a16:creationId xmlns:a16="http://schemas.microsoft.com/office/drawing/2014/main" id="{76EA8A99-1493-410B-81D4-B34D056007E7}"/>
                </a:ext>
              </a:extLst>
            </p:cNvPr>
            <p:cNvSpPr/>
            <p:nvPr/>
          </p:nvSpPr>
          <p:spPr bwMode="auto">
            <a:xfrm>
              <a:off x="5961063" y="4067176"/>
              <a:ext cx="111125" cy="123825"/>
            </a:xfrm>
            <a:custGeom>
              <a:avLst/>
              <a:gdLst>
                <a:gd name="T0" fmla="*/ 0 w 70"/>
                <a:gd name="T1" fmla="*/ 3 h 78"/>
                <a:gd name="T2" fmla="*/ 65 w 70"/>
                <a:gd name="T3" fmla="*/ 78 h 78"/>
                <a:gd name="T4" fmla="*/ 70 w 70"/>
                <a:gd name="T5" fmla="*/ 75 h 78"/>
                <a:gd name="T6" fmla="*/ 6 w 70"/>
                <a:gd name="T7" fmla="*/ 0 h 78"/>
                <a:gd name="T8" fmla="*/ 0 w 70"/>
                <a:gd name="T9" fmla="*/ 3 h 78"/>
              </a:gdLst>
              <a:ahLst/>
              <a:cxnLst>
                <a:cxn ang="0">
                  <a:pos x="T0" y="T1"/>
                </a:cxn>
                <a:cxn ang="0">
                  <a:pos x="T2" y="T3"/>
                </a:cxn>
                <a:cxn ang="0">
                  <a:pos x="T4" y="T5"/>
                </a:cxn>
                <a:cxn ang="0">
                  <a:pos x="T6" y="T7"/>
                </a:cxn>
                <a:cxn ang="0">
                  <a:pos x="T8" y="T9"/>
                </a:cxn>
              </a:cxnLst>
              <a:rect l="0" t="0" r="r" b="b"/>
              <a:pathLst>
                <a:path w="70" h="78">
                  <a:moveTo>
                    <a:pt x="0" y="3"/>
                  </a:moveTo>
                  <a:lnTo>
                    <a:pt x="65" y="78"/>
                  </a:lnTo>
                  <a:lnTo>
                    <a:pt x="70"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5" name="Freeform 114">
              <a:extLst>
                <a:ext uri="{FF2B5EF4-FFF2-40B4-BE49-F238E27FC236}">
                  <a16:creationId xmlns:a16="http://schemas.microsoft.com/office/drawing/2014/main" id="{E61D62E0-122B-42C7-9FA5-F869F2C69C99}"/>
                </a:ext>
              </a:extLst>
            </p:cNvPr>
            <p:cNvSpPr/>
            <p:nvPr/>
          </p:nvSpPr>
          <p:spPr bwMode="auto">
            <a:xfrm>
              <a:off x="6016625" y="4067176"/>
              <a:ext cx="68263" cy="123825"/>
            </a:xfrm>
            <a:custGeom>
              <a:avLst/>
              <a:gdLst>
                <a:gd name="T0" fmla="*/ 0 w 43"/>
                <a:gd name="T1" fmla="*/ 3 h 78"/>
                <a:gd name="T2" fmla="*/ 38 w 43"/>
                <a:gd name="T3" fmla="*/ 78 h 78"/>
                <a:gd name="T4" fmla="*/ 43 w 43"/>
                <a:gd name="T5" fmla="*/ 75 h 78"/>
                <a:gd name="T6" fmla="*/ 6 w 43"/>
                <a:gd name="T7" fmla="*/ 0 h 78"/>
                <a:gd name="T8" fmla="*/ 0 w 43"/>
                <a:gd name="T9" fmla="*/ 3 h 78"/>
              </a:gdLst>
              <a:ahLst/>
              <a:cxnLst>
                <a:cxn ang="0">
                  <a:pos x="T0" y="T1"/>
                </a:cxn>
                <a:cxn ang="0">
                  <a:pos x="T2" y="T3"/>
                </a:cxn>
                <a:cxn ang="0">
                  <a:pos x="T4" y="T5"/>
                </a:cxn>
                <a:cxn ang="0">
                  <a:pos x="T6" y="T7"/>
                </a:cxn>
                <a:cxn ang="0">
                  <a:pos x="T8" y="T9"/>
                </a:cxn>
              </a:cxnLst>
              <a:rect l="0" t="0" r="r" b="b"/>
              <a:pathLst>
                <a:path w="43" h="78">
                  <a:moveTo>
                    <a:pt x="0" y="3"/>
                  </a:moveTo>
                  <a:lnTo>
                    <a:pt x="38" y="78"/>
                  </a:lnTo>
                  <a:lnTo>
                    <a:pt x="43"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6" name="Freeform 115">
              <a:extLst>
                <a:ext uri="{FF2B5EF4-FFF2-40B4-BE49-F238E27FC236}">
                  <a16:creationId xmlns:a16="http://schemas.microsoft.com/office/drawing/2014/main" id="{D5AB0DCA-EC7B-4BAC-A027-CABBEDEF0FF4}"/>
                </a:ext>
              </a:extLst>
            </p:cNvPr>
            <p:cNvSpPr/>
            <p:nvPr/>
          </p:nvSpPr>
          <p:spPr bwMode="auto">
            <a:xfrm>
              <a:off x="6067425" y="4067176"/>
              <a:ext cx="30163" cy="123825"/>
            </a:xfrm>
            <a:custGeom>
              <a:avLst/>
              <a:gdLst>
                <a:gd name="T0" fmla="*/ 0 w 19"/>
                <a:gd name="T1" fmla="*/ 0 h 78"/>
                <a:gd name="T2" fmla="*/ 11 w 19"/>
                <a:gd name="T3" fmla="*/ 78 h 78"/>
                <a:gd name="T4" fmla="*/ 19 w 19"/>
                <a:gd name="T5" fmla="*/ 75 h 78"/>
                <a:gd name="T6" fmla="*/ 6 w 19"/>
                <a:gd name="T7" fmla="*/ 0 h 78"/>
                <a:gd name="T8" fmla="*/ 0 w 19"/>
                <a:gd name="T9" fmla="*/ 0 h 78"/>
              </a:gdLst>
              <a:ahLst/>
              <a:cxnLst>
                <a:cxn ang="0">
                  <a:pos x="T0" y="T1"/>
                </a:cxn>
                <a:cxn ang="0">
                  <a:pos x="T2" y="T3"/>
                </a:cxn>
                <a:cxn ang="0">
                  <a:pos x="T4" y="T5"/>
                </a:cxn>
                <a:cxn ang="0">
                  <a:pos x="T6" y="T7"/>
                </a:cxn>
                <a:cxn ang="0">
                  <a:pos x="T8" y="T9"/>
                </a:cxn>
              </a:cxnLst>
              <a:rect l="0" t="0" r="r" b="b"/>
              <a:pathLst>
                <a:path w="19" h="78">
                  <a:moveTo>
                    <a:pt x="0" y="0"/>
                  </a:moveTo>
                  <a:lnTo>
                    <a:pt x="11" y="78"/>
                  </a:lnTo>
                  <a:lnTo>
                    <a:pt x="19" y="75"/>
                  </a:lnTo>
                  <a:lnTo>
                    <a:pt x="6" y="0"/>
                  </a:lnTo>
                  <a:lnTo>
                    <a:pt x="0"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7" name="Freeform 116">
              <a:extLst>
                <a:ext uri="{FF2B5EF4-FFF2-40B4-BE49-F238E27FC236}">
                  <a16:creationId xmlns:a16="http://schemas.microsoft.com/office/drawing/2014/main" id="{59065784-4178-4731-892D-686A01C0FEA2}"/>
                </a:ext>
              </a:extLst>
            </p:cNvPr>
            <p:cNvSpPr/>
            <p:nvPr/>
          </p:nvSpPr>
          <p:spPr bwMode="auto">
            <a:xfrm>
              <a:off x="6097588" y="4067176"/>
              <a:ext cx="30163" cy="123825"/>
            </a:xfrm>
            <a:custGeom>
              <a:avLst/>
              <a:gdLst>
                <a:gd name="T0" fmla="*/ 14 w 19"/>
                <a:gd name="T1" fmla="*/ 0 h 78"/>
                <a:gd name="T2" fmla="*/ 0 w 19"/>
                <a:gd name="T3" fmla="*/ 75 h 78"/>
                <a:gd name="T4" fmla="*/ 6 w 19"/>
                <a:gd name="T5" fmla="*/ 78 h 78"/>
                <a:gd name="T6" fmla="*/ 19 w 19"/>
                <a:gd name="T7" fmla="*/ 0 h 78"/>
                <a:gd name="T8" fmla="*/ 14 w 19"/>
                <a:gd name="T9" fmla="*/ 0 h 78"/>
              </a:gdLst>
              <a:ahLst/>
              <a:cxnLst>
                <a:cxn ang="0">
                  <a:pos x="T0" y="T1"/>
                </a:cxn>
                <a:cxn ang="0">
                  <a:pos x="T2" y="T3"/>
                </a:cxn>
                <a:cxn ang="0">
                  <a:pos x="T4" y="T5"/>
                </a:cxn>
                <a:cxn ang="0">
                  <a:pos x="T6" y="T7"/>
                </a:cxn>
                <a:cxn ang="0">
                  <a:pos x="T8" y="T9"/>
                </a:cxn>
              </a:cxnLst>
              <a:rect l="0" t="0" r="r" b="b"/>
              <a:pathLst>
                <a:path w="19" h="78">
                  <a:moveTo>
                    <a:pt x="14" y="0"/>
                  </a:moveTo>
                  <a:lnTo>
                    <a:pt x="0" y="75"/>
                  </a:lnTo>
                  <a:lnTo>
                    <a:pt x="6" y="78"/>
                  </a:lnTo>
                  <a:lnTo>
                    <a:pt x="19" y="0"/>
                  </a:lnTo>
                  <a:lnTo>
                    <a:pt x="14"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8" name="Freeform 117">
              <a:extLst>
                <a:ext uri="{FF2B5EF4-FFF2-40B4-BE49-F238E27FC236}">
                  <a16:creationId xmlns:a16="http://schemas.microsoft.com/office/drawing/2014/main" id="{B953765F-86BD-4338-AF36-94AA8711B179}"/>
                </a:ext>
              </a:extLst>
            </p:cNvPr>
            <p:cNvSpPr/>
            <p:nvPr/>
          </p:nvSpPr>
          <p:spPr bwMode="auto">
            <a:xfrm>
              <a:off x="6110288" y="4067176"/>
              <a:ext cx="68263" cy="123825"/>
            </a:xfrm>
            <a:custGeom>
              <a:avLst/>
              <a:gdLst>
                <a:gd name="T0" fmla="*/ 38 w 43"/>
                <a:gd name="T1" fmla="*/ 0 h 78"/>
                <a:gd name="T2" fmla="*/ 0 w 43"/>
                <a:gd name="T3" fmla="*/ 75 h 78"/>
                <a:gd name="T4" fmla="*/ 6 w 43"/>
                <a:gd name="T5" fmla="*/ 78 h 78"/>
                <a:gd name="T6" fmla="*/ 43 w 43"/>
                <a:gd name="T7" fmla="*/ 3 h 78"/>
                <a:gd name="T8" fmla="*/ 38 w 43"/>
                <a:gd name="T9" fmla="*/ 0 h 78"/>
              </a:gdLst>
              <a:ahLst/>
              <a:cxnLst>
                <a:cxn ang="0">
                  <a:pos x="T0" y="T1"/>
                </a:cxn>
                <a:cxn ang="0">
                  <a:pos x="T2" y="T3"/>
                </a:cxn>
                <a:cxn ang="0">
                  <a:pos x="T4" y="T5"/>
                </a:cxn>
                <a:cxn ang="0">
                  <a:pos x="T6" y="T7"/>
                </a:cxn>
                <a:cxn ang="0">
                  <a:pos x="T8" y="T9"/>
                </a:cxn>
              </a:cxnLst>
              <a:rect l="0" t="0" r="r" b="b"/>
              <a:pathLst>
                <a:path w="43" h="78">
                  <a:moveTo>
                    <a:pt x="38" y="0"/>
                  </a:moveTo>
                  <a:lnTo>
                    <a:pt x="0" y="75"/>
                  </a:lnTo>
                  <a:lnTo>
                    <a:pt x="6" y="78"/>
                  </a:lnTo>
                  <a:lnTo>
                    <a:pt x="43" y="3"/>
                  </a:lnTo>
                  <a:lnTo>
                    <a:pt x="38"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9" name="Freeform 118">
              <a:extLst>
                <a:ext uri="{FF2B5EF4-FFF2-40B4-BE49-F238E27FC236}">
                  <a16:creationId xmlns:a16="http://schemas.microsoft.com/office/drawing/2014/main" id="{9880D674-D6F3-45B1-B5FB-ED0D4BF59CD2}"/>
                </a:ext>
              </a:extLst>
            </p:cNvPr>
            <p:cNvSpPr/>
            <p:nvPr/>
          </p:nvSpPr>
          <p:spPr bwMode="auto">
            <a:xfrm>
              <a:off x="6122988" y="4067176"/>
              <a:ext cx="107950" cy="123825"/>
            </a:xfrm>
            <a:custGeom>
              <a:avLst/>
              <a:gdLst>
                <a:gd name="T0" fmla="*/ 65 w 68"/>
                <a:gd name="T1" fmla="*/ 0 h 78"/>
                <a:gd name="T2" fmla="*/ 0 w 68"/>
                <a:gd name="T3" fmla="*/ 75 h 78"/>
                <a:gd name="T4" fmla="*/ 6 w 68"/>
                <a:gd name="T5" fmla="*/ 78 h 78"/>
                <a:gd name="T6" fmla="*/ 68 w 68"/>
                <a:gd name="T7" fmla="*/ 3 h 78"/>
                <a:gd name="T8" fmla="*/ 65 w 68"/>
                <a:gd name="T9" fmla="*/ 0 h 78"/>
              </a:gdLst>
              <a:ahLst/>
              <a:cxnLst>
                <a:cxn ang="0">
                  <a:pos x="T0" y="T1"/>
                </a:cxn>
                <a:cxn ang="0">
                  <a:pos x="T2" y="T3"/>
                </a:cxn>
                <a:cxn ang="0">
                  <a:pos x="T4" y="T5"/>
                </a:cxn>
                <a:cxn ang="0">
                  <a:pos x="T6" y="T7"/>
                </a:cxn>
                <a:cxn ang="0">
                  <a:pos x="T8" y="T9"/>
                </a:cxn>
              </a:cxnLst>
              <a:rect l="0" t="0" r="r" b="b"/>
              <a:pathLst>
                <a:path w="68" h="78">
                  <a:moveTo>
                    <a:pt x="65" y="0"/>
                  </a:moveTo>
                  <a:lnTo>
                    <a:pt x="0" y="75"/>
                  </a:lnTo>
                  <a:lnTo>
                    <a:pt x="6" y="78"/>
                  </a:lnTo>
                  <a:lnTo>
                    <a:pt x="68" y="3"/>
                  </a:lnTo>
                  <a:lnTo>
                    <a:pt x="6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0" name="Freeform 119">
              <a:extLst>
                <a:ext uri="{FF2B5EF4-FFF2-40B4-BE49-F238E27FC236}">
                  <a16:creationId xmlns:a16="http://schemas.microsoft.com/office/drawing/2014/main" id="{32F75396-C1DE-4074-A3FD-DE86150768D0}"/>
                </a:ext>
              </a:extLst>
            </p:cNvPr>
            <p:cNvSpPr/>
            <p:nvPr/>
          </p:nvSpPr>
          <p:spPr bwMode="auto">
            <a:xfrm>
              <a:off x="5940425" y="4033838"/>
              <a:ext cx="315913" cy="41275"/>
            </a:xfrm>
            <a:custGeom>
              <a:avLst/>
              <a:gdLst>
                <a:gd name="T0" fmla="*/ 199 w 199"/>
                <a:gd name="T1" fmla="*/ 0 h 26"/>
                <a:gd name="T2" fmla="*/ 0 w 199"/>
                <a:gd name="T3" fmla="*/ 0 h 26"/>
                <a:gd name="T4" fmla="*/ 13 w 199"/>
                <a:gd name="T5" fmla="*/ 26 h 26"/>
                <a:gd name="T6" fmla="*/ 188 w 199"/>
                <a:gd name="T7" fmla="*/ 26 h 26"/>
                <a:gd name="T8" fmla="*/ 199 w 199"/>
                <a:gd name="T9" fmla="*/ 0 h 26"/>
              </a:gdLst>
              <a:ahLst/>
              <a:cxnLst>
                <a:cxn ang="0">
                  <a:pos x="T0" y="T1"/>
                </a:cxn>
                <a:cxn ang="0">
                  <a:pos x="T2" y="T3"/>
                </a:cxn>
                <a:cxn ang="0">
                  <a:pos x="T4" y="T5"/>
                </a:cxn>
                <a:cxn ang="0">
                  <a:pos x="T6" y="T7"/>
                </a:cxn>
                <a:cxn ang="0">
                  <a:pos x="T8" y="T9"/>
                </a:cxn>
              </a:cxnLst>
              <a:rect l="0" t="0" r="r" b="b"/>
              <a:pathLst>
                <a:path w="199" h="26">
                  <a:moveTo>
                    <a:pt x="199" y="0"/>
                  </a:moveTo>
                  <a:lnTo>
                    <a:pt x="0" y="0"/>
                  </a:lnTo>
                  <a:lnTo>
                    <a:pt x="13" y="26"/>
                  </a:lnTo>
                  <a:lnTo>
                    <a:pt x="188" y="26"/>
                  </a:lnTo>
                  <a:lnTo>
                    <a:pt x="199"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1" name="Rectangle 120">
              <a:extLst>
                <a:ext uri="{FF2B5EF4-FFF2-40B4-BE49-F238E27FC236}">
                  <a16:creationId xmlns:a16="http://schemas.microsoft.com/office/drawing/2014/main" id="{2AFF539A-5CEE-4B8B-BC22-607D2387450C}"/>
                </a:ext>
              </a:extLst>
            </p:cNvPr>
            <p:cNvSpPr>
              <a:spLocks noChangeArrowheads="1"/>
            </p:cNvSpPr>
            <p:nvPr/>
          </p:nvSpPr>
          <p:spPr bwMode="auto">
            <a:xfrm>
              <a:off x="6054725" y="4173538"/>
              <a:ext cx="90488" cy="25400"/>
            </a:xfrm>
            <a:prstGeom prst="rect">
              <a:avLst/>
            </a:prstGeom>
            <a:solidFill>
              <a:srgbClr val="924B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2" name="Freeform 121">
              <a:extLst>
                <a:ext uri="{FF2B5EF4-FFF2-40B4-BE49-F238E27FC236}">
                  <a16:creationId xmlns:a16="http://schemas.microsoft.com/office/drawing/2014/main" id="{2FB10702-2797-44E0-859D-069D62C98A19}"/>
                </a:ext>
              </a:extLst>
            </p:cNvPr>
            <p:cNvSpPr/>
            <p:nvPr/>
          </p:nvSpPr>
          <p:spPr bwMode="auto">
            <a:xfrm>
              <a:off x="6051550" y="4191001"/>
              <a:ext cx="20638" cy="77788"/>
            </a:xfrm>
            <a:custGeom>
              <a:avLst/>
              <a:gdLst>
                <a:gd name="T0" fmla="*/ 13 w 13"/>
                <a:gd name="T1" fmla="*/ 0 h 49"/>
                <a:gd name="T2" fmla="*/ 5 w 13"/>
                <a:gd name="T3" fmla="*/ 0 h 49"/>
                <a:gd name="T4" fmla="*/ 0 w 13"/>
                <a:gd name="T5" fmla="*/ 49 h 49"/>
                <a:gd name="T6" fmla="*/ 5 w 13"/>
                <a:gd name="T7" fmla="*/ 49 h 49"/>
                <a:gd name="T8" fmla="*/ 13 w 13"/>
                <a:gd name="T9" fmla="*/ 0 h 49"/>
              </a:gdLst>
              <a:ahLst/>
              <a:cxnLst>
                <a:cxn ang="0">
                  <a:pos x="T0" y="T1"/>
                </a:cxn>
                <a:cxn ang="0">
                  <a:pos x="T2" y="T3"/>
                </a:cxn>
                <a:cxn ang="0">
                  <a:pos x="T4" y="T5"/>
                </a:cxn>
                <a:cxn ang="0">
                  <a:pos x="T6" y="T7"/>
                </a:cxn>
                <a:cxn ang="0">
                  <a:pos x="T8" y="T9"/>
                </a:cxn>
              </a:cxnLst>
              <a:rect l="0" t="0" r="r" b="b"/>
              <a:pathLst>
                <a:path w="13" h="49">
                  <a:moveTo>
                    <a:pt x="13" y="0"/>
                  </a:moveTo>
                  <a:lnTo>
                    <a:pt x="5" y="0"/>
                  </a:lnTo>
                  <a:lnTo>
                    <a:pt x="0" y="49"/>
                  </a:lnTo>
                  <a:lnTo>
                    <a:pt x="5" y="49"/>
                  </a:lnTo>
                  <a:lnTo>
                    <a:pt x="13"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3" name="Freeform 122">
              <a:extLst>
                <a:ext uri="{FF2B5EF4-FFF2-40B4-BE49-F238E27FC236}">
                  <a16:creationId xmlns:a16="http://schemas.microsoft.com/office/drawing/2014/main" id="{CBA63B01-0E13-4E29-AEEC-3EAC869C21C1}"/>
                </a:ext>
              </a:extLst>
            </p:cNvPr>
            <p:cNvSpPr/>
            <p:nvPr/>
          </p:nvSpPr>
          <p:spPr bwMode="auto">
            <a:xfrm>
              <a:off x="6127750" y="4191001"/>
              <a:ext cx="17463" cy="77788"/>
            </a:xfrm>
            <a:custGeom>
              <a:avLst/>
              <a:gdLst>
                <a:gd name="T0" fmla="*/ 5 w 11"/>
                <a:gd name="T1" fmla="*/ 0 h 49"/>
                <a:gd name="T2" fmla="*/ 0 w 11"/>
                <a:gd name="T3" fmla="*/ 0 h 49"/>
                <a:gd name="T4" fmla="*/ 5 w 11"/>
                <a:gd name="T5" fmla="*/ 49 h 49"/>
                <a:gd name="T6" fmla="*/ 11 w 11"/>
                <a:gd name="T7" fmla="*/ 49 h 49"/>
                <a:gd name="T8" fmla="*/ 5 w 11"/>
                <a:gd name="T9" fmla="*/ 0 h 49"/>
              </a:gdLst>
              <a:ahLst/>
              <a:cxnLst>
                <a:cxn ang="0">
                  <a:pos x="T0" y="T1"/>
                </a:cxn>
                <a:cxn ang="0">
                  <a:pos x="T2" y="T3"/>
                </a:cxn>
                <a:cxn ang="0">
                  <a:pos x="T4" y="T5"/>
                </a:cxn>
                <a:cxn ang="0">
                  <a:pos x="T6" y="T7"/>
                </a:cxn>
                <a:cxn ang="0">
                  <a:pos x="T8" y="T9"/>
                </a:cxn>
              </a:cxnLst>
              <a:rect l="0" t="0" r="r" b="b"/>
              <a:pathLst>
                <a:path w="11" h="49">
                  <a:moveTo>
                    <a:pt x="5" y="0"/>
                  </a:moveTo>
                  <a:lnTo>
                    <a:pt x="0" y="0"/>
                  </a:lnTo>
                  <a:lnTo>
                    <a:pt x="5" y="49"/>
                  </a:lnTo>
                  <a:lnTo>
                    <a:pt x="11" y="49"/>
                  </a:lnTo>
                  <a:lnTo>
                    <a:pt x="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4" name="Freeform 123">
              <a:extLst>
                <a:ext uri="{FF2B5EF4-FFF2-40B4-BE49-F238E27FC236}">
                  <a16:creationId xmlns:a16="http://schemas.microsoft.com/office/drawing/2014/main" id="{87827C31-BD91-4DA6-B348-A76E3AE4064F}"/>
                </a:ext>
              </a:extLst>
            </p:cNvPr>
            <p:cNvSpPr/>
            <p:nvPr/>
          </p:nvSpPr>
          <p:spPr bwMode="auto">
            <a:xfrm>
              <a:off x="6042025" y="4268788"/>
              <a:ext cx="107950" cy="80963"/>
            </a:xfrm>
            <a:custGeom>
              <a:avLst/>
              <a:gdLst>
                <a:gd name="T0" fmla="*/ 65 w 68"/>
                <a:gd name="T1" fmla="*/ 0 h 51"/>
                <a:gd name="T2" fmla="*/ 59 w 68"/>
                <a:gd name="T3" fmla="*/ 0 h 51"/>
                <a:gd name="T4" fmla="*/ 11 w 68"/>
                <a:gd name="T5" fmla="*/ 0 h 51"/>
                <a:gd name="T6" fmla="*/ 6 w 68"/>
                <a:gd name="T7" fmla="*/ 0 h 51"/>
                <a:gd name="T8" fmla="*/ 0 w 68"/>
                <a:gd name="T9" fmla="*/ 0 h 51"/>
                <a:gd name="T10" fmla="*/ 0 w 68"/>
                <a:gd name="T11" fmla="*/ 51 h 51"/>
                <a:gd name="T12" fmla="*/ 68 w 68"/>
                <a:gd name="T13" fmla="*/ 51 h 51"/>
                <a:gd name="T14" fmla="*/ 68 w 68"/>
                <a:gd name="T15" fmla="*/ 0 h 51"/>
                <a:gd name="T16" fmla="*/ 65 w 68"/>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1">
                  <a:moveTo>
                    <a:pt x="65" y="0"/>
                  </a:moveTo>
                  <a:lnTo>
                    <a:pt x="59" y="0"/>
                  </a:lnTo>
                  <a:lnTo>
                    <a:pt x="11" y="0"/>
                  </a:lnTo>
                  <a:lnTo>
                    <a:pt x="6" y="0"/>
                  </a:lnTo>
                  <a:lnTo>
                    <a:pt x="0" y="0"/>
                  </a:lnTo>
                  <a:lnTo>
                    <a:pt x="0" y="51"/>
                  </a:lnTo>
                  <a:lnTo>
                    <a:pt x="68" y="51"/>
                  </a:lnTo>
                  <a:lnTo>
                    <a:pt x="68" y="0"/>
                  </a:lnTo>
                  <a:lnTo>
                    <a:pt x="65"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pic>
        <p:nvPicPr>
          <p:cNvPr id="55" name="PA_图片 28">
            <a:extLst>
              <a:ext uri="{FF2B5EF4-FFF2-40B4-BE49-F238E27FC236}">
                <a16:creationId xmlns:a16="http://schemas.microsoft.com/office/drawing/2014/main" id="{F26C7C1C-38BF-4A21-BF3D-EC74F0710432}"/>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28897"/>
          <a:stretch/>
        </p:blipFill>
        <p:spPr>
          <a:xfrm>
            <a:off x="34290" y="3874097"/>
            <a:ext cx="832529" cy="1269406"/>
          </a:xfrm>
          <a:prstGeom prst="rect">
            <a:avLst/>
          </a:prstGeom>
        </p:spPr>
      </p:pic>
      <p:pic>
        <p:nvPicPr>
          <p:cNvPr id="56" name="PA_图片 25">
            <a:extLst>
              <a:ext uri="{FF2B5EF4-FFF2-40B4-BE49-F238E27FC236}">
                <a16:creationId xmlns:a16="http://schemas.microsoft.com/office/drawing/2014/main" id="{313DA177-6CE2-4DAB-A705-A8F37F6F553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flipH="1">
            <a:off x="381756" y="3605895"/>
            <a:ext cx="765106" cy="907379"/>
          </a:xfrm>
          <a:prstGeom prst="rect">
            <a:avLst/>
          </a:prstGeom>
        </p:spPr>
      </p:pic>
    </p:spTree>
    <p:extLst>
      <p:ext uri="{BB962C8B-B14F-4D97-AF65-F5344CB8AC3E}">
        <p14:creationId xmlns:p14="http://schemas.microsoft.com/office/powerpoint/2010/main" val="1099302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5"/>
                                        </p:tgtEl>
                                        <p:attrNameLst>
                                          <p:attrName>ppt_y</p:attrName>
                                        </p:attrNameLst>
                                      </p:cBhvr>
                                      <p:tavLst>
                                        <p:tav tm="0">
                                          <p:val>
                                            <p:strVal val="#ppt_y"/>
                                          </p:val>
                                        </p:tav>
                                        <p:tav tm="100000">
                                          <p:val>
                                            <p:strVal val="#ppt_y"/>
                                          </p:val>
                                        </p:tav>
                                      </p:tavLst>
                                    </p:anim>
                                    <p:anim calcmode="lin" valueType="num">
                                      <p:cBhvr>
                                        <p:cTn id="25"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5"/>
                                        </p:tgtEl>
                                      </p:cBhvr>
                                    </p:animEffect>
                                  </p:childTnLst>
                                </p:cTn>
                              </p:par>
                              <p:par>
                                <p:cTn id="28" presetID="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0-#ppt_w/2"/>
                                          </p:val>
                                        </p:tav>
                                        <p:tav tm="100000">
                                          <p:val>
                                            <p:strVal val="#ppt_x"/>
                                          </p:val>
                                        </p:tav>
                                      </p:tavLst>
                                    </p:anim>
                                    <p:anim calcmode="lin" valueType="num">
                                      <p:cBhvr additive="base">
                                        <p:cTn id="31" dur="10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16" presetClass="entr" presetSubtype="37"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outVertical)">
                                      <p:cBhvr>
                                        <p:cTn id="38" dur="1000"/>
                                        <p:tgtEl>
                                          <p:spTgt spid="2"/>
                                        </p:tgtEl>
                                      </p:cBhvr>
                                    </p:animEffect>
                                  </p:childTnLst>
                                </p:cTn>
                              </p:par>
                              <p:par>
                                <p:cTn id="39" presetID="42"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1000"/>
                                        <p:tgtEl>
                                          <p:spTgt spid="55"/>
                                        </p:tgtEl>
                                      </p:cBhvr>
                                    </p:animEffect>
                                    <p:anim calcmode="lin" valueType="num">
                                      <p:cBhvr>
                                        <p:cTn id="42" dur="1000" fill="hold"/>
                                        <p:tgtEl>
                                          <p:spTgt spid="55"/>
                                        </p:tgtEl>
                                        <p:attrNameLst>
                                          <p:attrName>ppt_x</p:attrName>
                                        </p:attrNameLst>
                                      </p:cBhvr>
                                      <p:tavLst>
                                        <p:tav tm="0">
                                          <p:val>
                                            <p:strVal val="#ppt_x"/>
                                          </p:val>
                                        </p:tav>
                                        <p:tav tm="100000">
                                          <p:val>
                                            <p:strVal val="#ppt_x"/>
                                          </p:val>
                                        </p:tav>
                                      </p:tavLst>
                                    </p:anim>
                                    <p:anim calcmode="lin" valueType="num">
                                      <p:cBhvr>
                                        <p:cTn id="43" dur="1000" fill="hold"/>
                                        <p:tgtEl>
                                          <p:spTgt spid="55"/>
                                        </p:tgtEl>
                                        <p:attrNameLst>
                                          <p:attrName>ppt_y</p:attrName>
                                        </p:attrNameLst>
                                      </p:cBhvr>
                                      <p:tavLst>
                                        <p:tav tm="0">
                                          <p:val>
                                            <p:strVal val="#ppt_y+.1"/>
                                          </p:val>
                                        </p:tav>
                                        <p:tav tm="100000">
                                          <p:val>
                                            <p:strVal val="#ppt_y"/>
                                          </p:val>
                                        </p:tav>
                                      </p:tavLst>
                                    </p:anim>
                                  </p:childTnLst>
                                </p:cTn>
                              </p:par>
                              <p:par>
                                <p:cTn id="44" presetID="15" presetClass="entr" presetSubtype="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p:cTn id="46" dur="1000" fill="hold"/>
                                        <p:tgtEl>
                                          <p:spTgt spid="56"/>
                                        </p:tgtEl>
                                        <p:attrNameLst>
                                          <p:attrName>ppt_w</p:attrName>
                                        </p:attrNameLst>
                                      </p:cBhvr>
                                      <p:tavLst>
                                        <p:tav tm="0">
                                          <p:val>
                                            <p:fltVal val="0"/>
                                          </p:val>
                                        </p:tav>
                                        <p:tav tm="100000">
                                          <p:val>
                                            <p:strVal val="#ppt_w"/>
                                          </p:val>
                                        </p:tav>
                                      </p:tavLst>
                                    </p:anim>
                                    <p:anim calcmode="lin" valueType="num">
                                      <p:cBhvr>
                                        <p:cTn id="47" dur="1000" fill="hold"/>
                                        <p:tgtEl>
                                          <p:spTgt spid="56"/>
                                        </p:tgtEl>
                                        <p:attrNameLst>
                                          <p:attrName>ppt_h</p:attrName>
                                        </p:attrNameLst>
                                      </p:cBhvr>
                                      <p:tavLst>
                                        <p:tav tm="0">
                                          <p:val>
                                            <p:fltVal val="0"/>
                                          </p:val>
                                        </p:tav>
                                        <p:tav tm="100000">
                                          <p:val>
                                            <p:strVal val="#ppt_h"/>
                                          </p:val>
                                        </p:tav>
                                      </p:tavLst>
                                    </p:anim>
                                    <p:anim calcmode="lin" valueType="num">
                                      <p:cBhvr>
                                        <p:cTn id="48" dur="1000" fill="hold"/>
                                        <p:tgtEl>
                                          <p:spTgt spid="5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6"/>
                                        </p:tgtEl>
                                        <p:attrNameLst>
                                          <p:attrName>ppt_y</p:attrName>
                                        </p:attrNameLst>
                                      </p:cBhvr>
                                      <p:tavLst>
                                        <p:tav tm="0" fmla="#ppt_y+(sin(-2*pi*(1-$))*-#ppt_x+cos(-2*pi*(1-$))*(1-#ppt_y))*(1-$)">
                                          <p:val>
                                            <p:fltVal val="0"/>
                                          </p:val>
                                        </p:tav>
                                        <p:tav tm="100000">
                                          <p:val>
                                            <p:fltVal val="1"/>
                                          </p:val>
                                        </p:tav>
                                      </p:tavLst>
                                    </p:anim>
                                  </p:childTnLst>
                                </p:cTn>
                              </p:par>
                              <p:par>
                                <p:cTn id="50" presetID="32" presetClass="emph" presetSubtype="0" repeatCount="3000" fill="hold" nodeType="withEffect">
                                  <p:stCondLst>
                                    <p:cond delay="0"/>
                                  </p:stCondLst>
                                  <p:childTnLst>
                                    <p:animRot by="120000">
                                      <p:cBhvr>
                                        <p:cTn id="51" dur="100" fill="hold">
                                          <p:stCondLst>
                                            <p:cond delay="0"/>
                                          </p:stCondLst>
                                        </p:cTn>
                                        <p:tgtEl>
                                          <p:spTgt spid="56"/>
                                        </p:tgtEl>
                                        <p:attrNameLst>
                                          <p:attrName>r</p:attrName>
                                        </p:attrNameLst>
                                      </p:cBhvr>
                                    </p:animRot>
                                    <p:animRot by="-240000">
                                      <p:cBhvr>
                                        <p:cTn id="52" dur="200" fill="hold">
                                          <p:stCondLst>
                                            <p:cond delay="200"/>
                                          </p:stCondLst>
                                        </p:cTn>
                                        <p:tgtEl>
                                          <p:spTgt spid="56"/>
                                        </p:tgtEl>
                                        <p:attrNameLst>
                                          <p:attrName>r</p:attrName>
                                        </p:attrNameLst>
                                      </p:cBhvr>
                                    </p:animRot>
                                    <p:animRot by="240000">
                                      <p:cBhvr>
                                        <p:cTn id="53" dur="200" fill="hold">
                                          <p:stCondLst>
                                            <p:cond delay="400"/>
                                          </p:stCondLst>
                                        </p:cTn>
                                        <p:tgtEl>
                                          <p:spTgt spid="56"/>
                                        </p:tgtEl>
                                        <p:attrNameLst>
                                          <p:attrName>r</p:attrName>
                                        </p:attrNameLst>
                                      </p:cBhvr>
                                    </p:animRot>
                                    <p:animRot by="-240000">
                                      <p:cBhvr>
                                        <p:cTn id="54" dur="200" fill="hold">
                                          <p:stCondLst>
                                            <p:cond delay="600"/>
                                          </p:stCondLst>
                                        </p:cTn>
                                        <p:tgtEl>
                                          <p:spTgt spid="56"/>
                                        </p:tgtEl>
                                        <p:attrNameLst>
                                          <p:attrName>r</p:attrName>
                                        </p:attrNameLst>
                                      </p:cBhvr>
                                    </p:animRot>
                                    <p:animRot by="120000">
                                      <p:cBhvr>
                                        <p:cTn id="55"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4696" y="1896560"/>
            <a:ext cx="2744925" cy="992579"/>
          </a:xfrm>
          <a:prstGeom prst="rect">
            <a:avLst/>
          </a:prstGeom>
        </p:spPr>
        <p:txBody>
          <a:bodyPr wrap="square" lIns="68580" tIns="34290" rIns="68580" bIns="34290">
            <a:spAutoFit/>
          </a:bodyPr>
          <a:lstStyle/>
          <a:p>
            <a:pPr algn="ctr">
              <a:lnSpc>
                <a:spcPct val="120000"/>
              </a:lnSpc>
            </a:pPr>
            <a:r>
              <a:rPr lang="en-US" sz="2500" b="1" dirty="0" err="1">
                <a:solidFill>
                  <a:srgbClr val="2BCD15"/>
                </a:solidFill>
                <a:ea typeface="Tahoma" panose="020B0604030504040204" pitchFamily="34" charset="0"/>
                <a:cs typeface="Tahoma" pitchFamily="34" charset="0"/>
              </a:rPr>
              <a:t>Tháp</a:t>
            </a:r>
            <a:r>
              <a:rPr lang="en-US" sz="2500" b="1" dirty="0">
                <a:solidFill>
                  <a:srgbClr val="2BCD15"/>
                </a:solidFill>
                <a:ea typeface="Tahoma" panose="020B0604030504040204" pitchFamily="34" charset="0"/>
                <a:cs typeface="Tahoma" pitchFamily="34" charset="0"/>
              </a:rPr>
              <a:t> </a:t>
            </a:r>
            <a:r>
              <a:rPr lang="en-US" sz="2500" b="1" dirty="0" err="1">
                <a:solidFill>
                  <a:srgbClr val="2BCD15"/>
                </a:solidFill>
                <a:ea typeface="Tahoma" panose="020B0604030504040204" pitchFamily="34" charset="0"/>
                <a:cs typeface="Tahoma" pitchFamily="34" charset="0"/>
              </a:rPr>
              <a:t>đồng</a:t>
            </a:r>
            <a:r>
              <a:rPr lang="en-US" sz="2500" b="1" dirty="0">
                <a:solidFill>
                  <a:srgbClr val="2BCD15"/>
                </a:solidFill>
                <a:ea typeface="Tahoma" panose="020B0604030504040204" pitchFamily="34" charset="0"/>
                <a:cs typeface="Tahoma" pitchFamily="34" charset="0"/>
              </a:rPr>
              <a:t> </a:t>
            </a:r>
            <a:r>
              <a:rPr lang="en-US" sz="2500" b="1" err="1">
                <a:solidFill>
                  <a:srgbClr val="2BCD15"/>
                </a:solidFill>
                <a:ea typeface="Tahoma" panose="020B0604030504040204" pitchFamily="34" charset="0"/>
                <a:cs typeface="Tahoma" pitchFamily="34" charset="0"/>
              </a:rPr>
              <a:t>hồ</a:t>
            </a:r>
            <a:r>
              <a:rPr lang="en-US" sz="2500" b="1">
                <a:solidFill>
                  <a:srgbClr val="2BCD15"/>
                </a:solidFill>
                <a:ea typeface="Tahoma" panose="020B0604030504040204" pitchFamily="34" charset="0"/>
                <a:cs typeface="Tahoma" pitchFamily="34" charset="0"/>
              </a:rPr>
              <a:t> </a:t>
            </a:r>
          </a:p>
          <a:p>
            <a:pPr algn="ctr">
              <a:lnSpc>
                <a:spcPct val="120000"/>
              </a:lnSpc>
            </a:pPr>
            <a:r>
              <a:rPr lang="en-US" sz="2500" b="1">
                <a:solidFill>
                  <a:srgbClr val="2BCD15"/>
                </a:solidFill>
                <a:ea typeface="Tahoma" panose="020B0604030504040204" pitchFamily="34" charset="0"/>
                <a:cs typeface="Tahoma" pitchFamily="34" charset="0"/>
              </a:rPr>
              <a:t>Big-Ben</a:t>
            </a:r>
            <a:endParaRPr lang="en-US" sz="2500" b="1" dirty="0">
              <a:solidFill>
                <a:srgbClr val="2BCD15"/>
              </a:solidFill>
              <a:ea typeface="Tahoma" panose="020B0604030504040204" pitchFamily="34" charset="0"/>
              <a:cs typeface="Tahoma" pitchFamily="34" charset="0"/>
            </a:endParaRPr>
          </a:p>
        </p:txBody>
      </p:sp>
      <p:sp>
        <p:nvSpPr>
          <p:cNvPr id="4" name="Rectangle 3"/>
          <p:cNvSpPr/>
          <p:nvPr/>
        </p:nvSpPr>
        <p:spPr>
          <a:xfrm>
            <a:off x="6282201" y="3018638"/>
            <a:ext cx="2613377" cy="586314"/>
          </a:xfrm>
          <a:prstGeom prst="rect">
            <a:avLst/>
          </a:prstGeom>
        </p:spPr>
        <p:txBody>
          <a:bodyPr wrap="square" lIns="68580" tIns="34290" rIns="68580" bIns="34290">
            <a:spAutoFit/>
          </a:bodyPr>
          <a:lstStyle/>
          <a:p>
            <a:pPr algn="ctr">
              <a:lnSpc>
                <a:spcPct val="120000"/>
              </a:lnSpc>
            </a:pPr>
            <a:r>
              <a:rPr lang="en-US" sz="3000" b="1" dirty="0" err="1">
                <a:solidFill>
                  <a:srgbClr val="0033CC"/>
                </a:solidFill>
                <a:ea typeface="Tahoma" panose="020B0604030504040204" pitchFamily="34" charset="0"/>
                <a:cs typeface="Tahoma" pitchFamily="34" charset="0"/>
              </a:rPr>
              <a:t>Anh</a:t>
            </a:r>
            <a:endParaRPr lang="en-US" sz="3000" b="1" dirty="0">
              <a:solidFill>
                <a:srgbClr val="0033CC"/>
              </a:solidFill>
              <a:ea typeface="Tahoma" panose="020B0604030504040204" pitchFamily="34" charset="0"/>
              <a:cs typeface="Tahoma" pitchFamily="34" charset="0"/>
            </a:endParaRPr>
          </a:p>
        </p:txBody>
      </p:sp>
      <p:sp>
        <p:nvSpPr>
          <p:cNvPr id="5" name="Rectangle: Rounded Corners 7">
            <a:extLst>
              <a:ext uri="{FF2B5EF4-FFF2-40B4-BE49-F238E27FC236}">
                <a16:creationId xmlns:a16="http://schemas.microsoft.com/office/drawing/2014/main" id="{D6CE6303-3C40-4361-9869-64BB994762E1}"/>
              </a:ext>
            </a:extLst>
          </p:cNvPr>
          <p:cNvSpPr/>
          <p:nvPr/>
        </p:nvSpPr>
        <p:spPr>
          <a:xfrm>
            <a:off x="0" y="73222"/>
            <a:ext cx="6383256" cy="90592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800" b="1" err="1">
                <a:solidFill>
                  <a:srgbClr val="0033CC"/>
                </a:solidFill>
                <a:cs typeface="Tahoma" pitchFamily="34" charset="0"/>
              </a:rPr>
              <a:t>Nhanh</a:t>
            </a:r>
            <a:r>
              <a:rPr lang="en-US" sz="3800" b="1">
                <a:solidFill>
                  <a:srgbClr val="0033CC"/>
                </a:solidFill>
                <a:cs typeface="Tahoma" pitchFamily="34" charset="0"/>
              </a:rPr>
              <a:t> mắt - Đoán </a:t>
            </a:r>
            <a:r>
              <a:rPr lang="en-US" sz="3800" b="1" dirty="0" err="1">
                <a:solidFill>
                  <a:srgbClr val="0033CC"/>
                </a:solidFill>
                <a:cs typeface="Tahoma" pitchFamily="34" charset="0"/>
              </a:rPr>
              <a:t>hình</a:t>
            </a:r>
            <a:endParaRPr lang="en-US" sz="3800" b="1" dirty="0">
              <a:solidFill>
                <a:srgbClr val="0033CC"/>
              </a:solidFill>
              <a:cs typeface="Tahoma" pitchFamily="34" charset="0"/>
            </a:endParaRPr>
          </a:p>
        </p:txBody>
      </p:sp>
      <p:grpSp>
        <p:nvGrpSpPr>
          <p:cNvPr id="2" name="Group 5"/>
          <p:cNvGrpSpPr/>
          <p:nvPr/>
        </p:nvGrpSpPr>
        <p:grpSpPr>
          <a:xfrm>
            <a:off x="6559197" y="73221"/>
            <a:ext cx="2270478" cy="1586657"/>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7243447" y="3641888"/>
            <a:ext cx="1217977" cy="15016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583254" y="1108712"/>
            <a:ext cx="5573471" cy="37354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870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10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26861" y="1767971"/>
            <a:ext cx="2688387" cy="1033168"/>
          </a:xfrm>
          <a:prstGeom prst="rect">
            <a:avLst/>
          </a:prstGeom>
        </p:spPr>
        <p:txBody>
          <a:bodyPr wrap="square" lIns="68580" tIns="34290" rIns="68580" bIns="34290">
            <a:spAutoFit/>
          </a:bodyPr>
          <a:lstStyle/>
          <a:p>
            <a:pPr algn="ctr">
              <a:lnSpc>
                <a:spcPct val="120000"/>
              </a:lnSpc>
            </a:pPr>
            <a:r>
              <a:rPr lang="en-US" sz="2700" b="1" err="1">
                <a:solidFill>
                  <a:srgbClr val="2BCD15"/>
                </a:solidFill>
                <a:ea typeface="Tahoma" panose="020B0604030504040204" pitchFamily="34" charset="0"/>
                <a:cs typeface="Tahoma" pitchFamily="34" charset="0"/>
              </a:rPr>
              <a:t>Tháp</a:t>
            </a:r>
            <a:r>
              <a:rPr lang="en-US" sz="2700" b="1">
                <a:solidFill>
                  <a:srgbClr val="2BCD15"/>
                </a:solidFill>
                <a:ea typeface="Tahoma" panose="020B0604030504040204" pitchFamily="34" charset="0"/>
                <a:cs typeface="Tahoma" pitchFamily="34" charset="0"/>
              </a:rPr>
              <a:t> </a:t>
            </a:r>
          </a:p>
          <a:p>
            <a:pPr algn="ctr">
              <a:lnSpc>
                <a:spcPct val="120000"/>
              </a:lnSpc>
            </a:pPr>
            <a:r>
              <a:rPr lang="en-US" sz="2700" b="1">
                <a:solidFill>
                  <a:srgbClr val="2BCD15"/>
                </a:solidFill>
                <a:ea typeface="Tahoma" panose="020B0604030504040204" pitchFamily="34" charset="0"/>
                <a:cs typeface="Tahoma" pitchFamily="34" charset="0"/>
              </a:rPr>
              <a:t>Ép-phen</a:t>
            </a:r>
            <a:endParaRPr lang="en-US" sz="2700" b="1" dirty="0">
              <a:solidFill>
                <a:srgbClr val="2BCD15"/>
              </a:solidFill>
              <a:ea typeface="Tahoma" panose="020B0604030504040204" pitchFamily="34" charset="0"/>
              <a:cs typeface="Tahoma" pitchFamily="34" charset="0"/>
            </a:endParaRPr>
          </a:p>
        </p:txBody>
      </p:sp>
      <p:sp>
        <p:nvSpPr>
          <p:cNvPr id="4" name="Rectangle 3"/>
          <p:cNvSpPr/>
          <p:nvPr/>
        </p:nvSpPr>
        <p:spPr>
          <a:xfrm>
            <a:off x="6464367" y="2888288"/>
            <a:ext cx="2613377" cy="586314"/>
          </a:xfrm>
          <a:prstGeom prst="rect">
            <a:avLst/>
          </a:prstGeom>
        </p:spPr>
        <p:txBody>
          <a:bodyPr wrap="square" lIns="68580" tIns="34290" rIns="68580" bIns="34290">
            <a:spAutoFit/>
          </a:bodyPr>
          <a:lstStyle/>
          <a:p>
            <a:pPr algn="ctr">
              <a:lnSpc>
                <a:spcPct val="120000"/>
              </a:lnSpc>
            </a:pPr>
            <a:r>
              <a:rPr lang="en-US" sz="3000" b="1" dirty="0" err="1">
                <a:solidFill>
                  <a:srgbClr val="0033CC"/>
                </a:solidFill>
                <a:ea typeface="Tahoma" panose="020B0604030504040204" pitchFamily="34" charset="0"/>
                <a:cs typeface="Tahoma" pitchFamily="34" charset="0"/>
              </a:rPr>
              <a:t>Pháp</a:t>
            </a:r>
            <a:endParaRPr lang="en-US" sz="3000" b="1" dirty="0">
              <a:solidFill>
                <a:srgbClr val="0033CC"/>
              </a:solidFill>
              <a:ea typeface="Tahoma" panose="020B0604030504040204" pitchFamily="34" charset="0"/>
              <a:cs typeface="Tahoma" pitchFamily="34" charset="0"/>
            </a:endParaRPr>
          </a:p>
        </p:txBody>
      </p:sp>
      <p:sp>
        <p:nvSpPr>
          <p:cNvPr id="5" name="Rectangle: Rounded Corners 7">
            <a:extLst>
              <a:ext uri="{FF2B5EF4-FFF2-40B4-BE49-F238E27FC236}">
                <a16:creationId xmlns:a16="http://schemas.microsoft.com/office/drawing/2014/main" id="{D6CE6303-3C40-4361-9869-64BB994762E1}"/>
              </a:ext>
            </a:extLst>
          </p:cNvPr>
          <p:cNvSpPr/>
          <p:nvPr/>
        </p:nvSpPr>
        <p:spPr>
          <a:xfrm>
            <a:off x="0" y="-9903"/>
            <a:ext cx="6383256" cy="90592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800" b="1" err="1">
                <a:solidFill>
                  <a:srgbClr val="0033CC"/>
                </a:solidFill>
                <a:cs typeface="Tahoma" pitchFamily="34" charset="0"/>
              </a:rPr>
              <a:t>Nhanh</a:t>
            </a:r>
            <a:r>
              <a:rPr lang="en-US" sz="3800" b="1">
                <a:solidFill>
                  <a:srgbClr val="0033CC"/>
                </a:solidFill>
                <a:cs typeface="Tahoma" pitchFamily="34" charset="0"/>
              </a:rPr>
              <a:t> mắt - Đoán </a:t>
            </a:r>
            <a:r>
              <a:rPr lang="en-US" sz="3800" b="1" dirty="0" err="1">
                <a:solidFill>
                  <a:srgbClr val="0033CC"/>
                </a:solidFill>
                <a:cs typeface="Tahoma" pitchFamily="34" charset="0"/>
              </a:rPr>
              <a:t>hình</a:t>
            </a:r>
            <a:endParaRPr lang="en-US" sz="3800" b="1" dirty="0">
              <a:solidFill>
                <a:srgbClr val="0033CC"/>
              </a:solidFill>
              <a:cs typeface="Tahoma" pitchFamily="34" charset="0"/>
            </a:endParaRPr>
          </a:p>
        </p:txBody>
      </p:sp>
      <p:grpSp>
        <p:nvGrpSpPr>
          <p:cNvPr id="2" name="Group 5"/>
          <p:cNvGrpSpPr/>
          <p:nvPr/>
        </p:nvGrpSpPr>
        <p:grpSpPr>
          <a:xfrm>
            <a:off x="6559197" y="73221"/>
            <a:ext cx="2270478" cy="1586657"/>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7243447" y="3641888"/>
            <a:ext cx="1217977" cy="150161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áp Eiffel và những điều ít ai biết - Ngôi s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698" y="740821"/>
            <a:ext cx="6193099" cy="41184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6533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ppt_x</p:attrName>
                                        </p:attrNameLst>
                                      </p:cBhvr>
                                      <p:tavLst>
                                        <p:tav tm="0">
                                          <p:val>
                                            <p:strVal val="#ppt_x-.2"/>
                                          </p:val>
                                        </p:tav>
                                        <p:tav tm="100000">
                                          <p:val>
                                            <p:strVal val="#ppt_x"/>
                                          </p:val>
                                        </p:tav>
                                      </p:tavLst>
                                    </p:anim>
                                    <p:anim calcmode="lin" valueType="num">
                                      <p:cBhvr>
                                        <p:cTn id="8" dur="1000" fill="hold"/>
                                        <p:tgtEl>
                                          <p:spTgt spid="30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10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06497" y="1944013"/>
            <a:ext cx="2606039" cy="1029513"/>
          </a:xfrm>
          <a:prstGeom prst="rect">
            <a:avLst/>
          </a:prstGeom>
        </p:spPr>
        <p:txBody>
          <a:bodyPr wrap="square" lIns="68580" tIns="34290" rIns="68580" bIns="34290">
            <a:spAutoFit/>
          </a:bodyPr>
          <a:lstStyle/>
          <a:p>
            <a:pPr algn="ctr">
              <a:lnSpc>
                <a:spcPct val="120000"/>
              </a:lnSpc>
            </a:pPr>
            <a:r>
              <a:rPr lang="en-US" sz="2600" b="1" err="1">
                <a:solidFill>
                  <a:srgbClr val="2BCD15"/>
                </a:solidFill>
                <a:ea typeface="Tahoma" panose="020B0604030504040204" pitchFamily="34" charset="0"/>
                <a:cs typeface="Tahoma" pitchFamily="34" charset="0"/>
              </a:rPr>
              <a:t>Cung</a:t>
            </a:r>
            <a:r>
              <a:rPr lang="en-US" sz="2600" b="1">
                <a:solidFill>
                  <a:srgbClr val="2BCD15"/>
                </a:solidFill>
                <a:ea typeface="Tahoma" panose="020B0604030504040204" pitchFamily="34" charset="0"/>
                <a:cs typeface="Tahoma" pitchFamily="34" charset="0"/>
              </a:rPr>
              <a:t> điện </a:t>
            </a:r>
          </a:p>
          <a:p>
            <a:pPr algn="ctr">
              <a:lnSpc>
                <a:spcPct val="120000"/>
              </a:lnSpc>
            </a:pPr>
            <a:r>
              <a:rPr lang="en-US" sz="2600" b="1">
                <a:solidFill>
                  <a:srgbClr val="2BCD15"/>
                </a:solidFill>
                <a:ea typeface="Tahoma" panose="020B0604030504040204" pitchFamily="34" charset="0"/>
                <a:cs typeface="Tahoma" pitchFamily="34" charset="0"/>
              </a:rPr>
              <a:t>Krem-lin </a:t>
            </a:r>
            <a:endParaRPr lang="en-US" sz="2600" b="1" dirty="0">
              <a:solidFill>
                <a:srgbClr val="2BCD15"/>
              </a:solidFill>
              <a:ea typeface="Tahoma" panose="020B0604030504040204" pitchFamily="34" charset="0"/>
              <a:cs typeface="Tahoma" pitchFamily="34" charset="0"/>
            </a:endParaRPr>
          </a:p>
        </p:txBody>
      </p:sp>
      <p:sp>
        <p:nvSpPr>
          <p:cNvPr id="4" name="Rectangle 3"/>
          <p:cNvSpPr/>
          <p:nvPr/>
        </p:nvSpPr>
        <p:spPr>
          <a:xfrm>
            <a:off x="6464367" y="2888288"/>
            <a:ext cx="2365315" cy="586314"/>
          </a:xfrm>
          <a:prstGeom prst="rect">
            <a:avLst/>
          </a:prstGeom>
        </p:spPr>
        <p:txBody>
          <a:bodyPr wrap="square" lIns="68580" tIns="34290" rIns="68580" bIns="34290">
            <a:spAutoFit/>
          </a:bodyPr>
          <a:lstStyle/>
          <a:p>
            <a:pPr algn="ctr">
              <a:lnSpc>
                <a:spcPct val="120000"/>
              </a:lnSpc>
            </a:pPr>
            <a:r>
              <a:rPr lang="en-US" sz="3000" b="1" dirty="0">
                <a:solidFill>
                  <a:srgbClr val="0033CC"/>
                </a:solidFill>
                <a:ea typeface="Tahoma" panose="020B0604030504040204" pitchFamily="34" charset="0"/>
                <a:cs typeface="Tahoma" pitchFamily="34" charset="0"/>
              </a:rPr>
              <a:t>LB. </a:t>
            </a:r>
            <a:r>
              <a:rPr lang="en-US" sz="3000" b="1" dirty="0" err="1">
                <a:solidFill>
                  <a:srgbClr val="0033CC"/>
                </a:solidFill>
                <a:ea typeface="Tahoma" panose="020B0604030504040204" pitchFamily="34" charset="0"/>
                <a:cs typeface="Tahoma" pitchFamily="34" charset="0"/>
              </a:rPr>
              <a:t>Nga</a:t>
            </a:r>
            <a:endParaRPr lang="en-US" sz="3000" b="1" dirty="0">
              <a:solidFill>
                <a:srgbClr val="0033CC"/>
              </a:solidFill>
              <a:ea typeface="Tahoma" panose="020B0604030504040204" pitchFamily="34" charset="0"/>
              <a:cs typeface="Tahoma" pitchFamily="34" charset="0"/>
            </a:endParaRPr>
          </a:p>
        </p:txBody>
      </p:sp>
      <p:sp>
        <p:nvSpPr>
          <p:cNvPr id="5" name="Rectangle: Rounded Corners 7">
            <a:extLst>
              <a:ext uri="{FF2B5EF4-FFF2-40B4-BE49-F238E27FC236}">
                <a16:creationId xmlns:a16="http://schemas.microsoft.com/office/drawing/2014/main" id="{D6CE6303-3C40-4361-9869-64BB994762E1}"/>
              </a:ext>
            </a:extLst>
          </p:cNvPr>
          <p:cNvSpPr/>
          <p:nvPr/>
        </p:nvSpPr>
        <p:spPr>
          <a:xfrm>
            <a:off x="0" y="73222"/>
            <a:ext cx="6383256" cy="90592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800" b="1" err="1">
                <a:solidFill>
                  <a:srgbClr val="0033CC"/>
                </a:solidFill>
                <a:cs typeface="Tahoma" pitchFamily="34" charset="0"/>
              </a:rPr>
              <a:t>Nhanh</a:t>
            </a:r>
            <a:r>
              <a:rPr lang="en-US" sz="3800" b="1">
                <a:solidFill>
                  <a:srgbClr val="0033CC"/>
                </a:solidFill>
                <a:cs typeface="Tahoma" pitchFamily="34" charset="0"/>
              </a:rPr>
              <a:t> mắt - Đoán </a:t>
            </a:r>
            <a:r>
              <a:rPr lang="en-US" sz="3800" b="1" dirty="0" err="1">
                <a:solidFill>
                  <a:srgbClr val="0033CC"/>
                </a:solidFill>
                <a:cs typeface="Tahoma" pitchFamily="34" charset="0"/>
              </a:rPr>
              <a:t>hình</a:t>
            </a:r>
            <a:endParaRPr lang="en-US" sz="3800" b="1" dirty="0">
              <a:solidFill>
                <a:srgbClr val="0033CC"/>
              </a:solidFill>
              <a:cs typeface="Tahoma" pitchFamily="34" charset="0"/>
            </a:endParaRPr>
          </a:p>
        </p:txBody>
      </p:sp>
      <p:grpSp>
        <p:nvGrpSpPr>
          <p:cNvPr id="2" name="Group 5"/>
          <p:cNvGrpSpPr/>
          <p:nvPr/>
        </p:nvGrpSpPr>
        <p:grpSpPr>
          <a:xfrm>
            <a:off x="6559197" y="73221"/>
            <a:ext cx="2270478" cy="1586657"/>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7243447" y="3641888"/>
            <a:ext cx="1217977" cy="15016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PTS\Desktop\Ảnh\tat-tan-tat-ve-dien-kremlin-noi-ngu-tri-cua-tong-thong-nga-11.jpg"/>
          <p:cNvPicPr/>
          <p:nvPr/>
        </p:nvPicPr>
        <p:blipFill>
          <a:blip r:embed="rId5" cstate="print"/>
          <a:srcRect/>
          <a:stretch>
            <a:fillRect/>
          </a:stretch>
        </p:blipFill>
        <p:spPr bwMode="auto">
          <a:xfrm>
            <a:off x="320040" y="1017270"/>
            <a:ext cx="5795010" cy="36690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935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10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F295B-4E73-4941-B32D-88CC9D779356}"/>
              </a:ext>
            </a:extLst>
          </p:cNvPr>
          <p:cNvPicPr>
            <a:picLocks noChangeAspect="1"/>
          </p:cNvPicPr>
          <p:nvPr/>
        </p:nvPicPr>
        <p:blipFill rotWithShape="1">
          <a:blip r:embed="rId2"/>
          <a:srcRect b="461"/>
          <a:stretch/>
        </p:blipFill>
        <p:spPr>
          <a:xfrm>
            <a:off x="20" y="962"/>
            <a:ext cx="9143985" cy="5142539"/>
          </a:xfrm>
          <a:prstGeom prst="rect">
            <a:avLst/>
          </a:prstGeom>
        </p:spPr>
      </p:pic>
      <mc:AlternateContent xmlns:mc="http://schemas.openxmlformats.org/markup-compatibility/2006">
        <mc:Choice xmlns:am3d="http://schemas.microsoft.com/office/drawing/2017/model3d"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rId3">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rId4"/>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r:embed="rId4"/>
              <a:stretch>
                <a:fillRect/>
              </a:stretch>
            </p:blipFill>
            <p:spPr>
              <a:xfrm>
                <a:off x="194553" y="4597881"/>
                <a:ext cx="2071755" cy="2071756"/>
              </a:xfrm>
              <a:prstGeom prst="rect">
                <a:avLst/>
              </a:prstGeom>
            </p:spPr>
          </p:pic>
        </mc:Fallback>
      </mc:AlternateContent>
      <p:sp>
        <p:nvSpPr>
          <p:cNvPr id="7" name="TextBox 6"/>
          <p:cNvSpPr txBox="1"/>
          <p:nvPr/>
        </p:nvSpPr>
        <p:spPr>
          <a:xfrm>
            <a:off x="1714500" y="765813"/>
            <a:ext cx="5680710" cy="654025"/>
          </a:xfrm>
          <a:prstGeom prst="rect">
            <a:avLst/>
          </a:prstGeom>
          <a:noFill/>
        </p:spPr>
        <p:txBody>
          <a:bodyPr wrap="square" lIns="68580" tIns="34290" rIns="68580" bIns="34290" rtlCol="0">
            <a:spAutoFit/>
          </a:bodyPr>
          <a:lstStyle/>
          <a:p>
            <a:pPr algn="ctr"/>
            <a:r>
              <a:rPr lang="en-US" sz="3800" b="1">
                <a:solidFill>
                  <a:schemeClr val="bg1"/>
                </a:solidFill>
              </a:rPr>
              <a:t>CHƯƠNG 1. CHÂU ÂU</a:t>
            </a:r>
          </a:p>
        </p:txBody>
      </p:sp>
      <p:sp>
        <p:nvSpPr>
          <p:cNvPr id="8" name="TextBox 7"/>
          <p:cNvSpPr txBox="1"/>
          <p:nvPr/>
        </p:nvSpPr>
        <p:spPr>
          <a:xfrm>
            <a:off x="906778" y="1440180"/>
            <a:ext cx="7280910" cy="1454244"/>
          </a:xfrm>
          <a:prstGeom prst="rect">
            <a:avLst/>
          </a:prstGeom>
          <a:noFill/>
        </p:spPr>
        <p:txBody>
          <a:bodyPr wrap="square" lIns="68580" tIns="34290" rIns="68580" bIns="34290" rtlCol="0">
            <a:spAutoFit/>
          </a:bodyPr>
          <a:lstStyle/>
          <a:p>
            <a:pPr algn="ctr"/>
            <a:r>
              <a:rPr lang="en-US" sz="4500" b="1">
                <a:solidFill>
                  <a:srgbClr val="FFFF00"/>
                </a:solidFill>
                <a:effectLst>
                  <a:outerShdw blurRad="38100" dist="38100" dir="2700000" algn="tl">
                    <a:srgbClr val="000000">
                      <a:alpha val="43137"/>
                    </a:srgbClr>
                  </a:outerShdw>
                </a:effectLst>
              </a:rPr>
              <a:t>Bài 1. Vị trí địa lí, </a:t>
            </a:r>
          </a:p>
          <a:p>
            <a:pPr algn="ctr"/>
            <a:r>
              <a:rPr lang="en-US" sz="4500" b="1">
                <a:solidFill>
                  <a:srgbClr val="FFFF00"/>
                </a:solidFill>
                <a:effectLst>
                  <a:outerShdw blurRad="38100" dist="38100" dir="2700000" algn="tl">
                    <a:srgbClr val="000000">
                      <a:alpha val="43137"/>
                    </a:srgbClr>
                  </a:outerShdw>
                </a:effectLst>
              </a:rPr>
              <a:t>đặc điểm tự nhiên châu Âu</a:t>
            </a:r>
          </a:p>
        </p:txBody>
      </p:sp>
    </p:spTree>
    <p:extLst>
      <p:ext uri="{BB962C8B-B14F-4D97-AF65-F5344CB8AC3E}">
        <p14:creationId xmlns:p14="http://schemas.microsoft.com/office/powerpoint/2010/main" val="3284912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ppt_x</p:attrName>
                                        </p:attrNameLst>
                                      </p:cBhvr>
                                      <p:tavLst>
                                        <p:tav tm="0">
                                          <p:val>
                                            <p:strVal val="#ppt_x-.2"/>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04453"/>
            <a:ext cx="4942700"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1. Vị trí địa lí, hình dạng, kích thước</a:t>
            </a:r>
            <a:endParaRPr lang="en-US" sz="2200" u="sng"/>
          </a:p>
        </p:txBody>
      </p:sp>
      <p:pic>
        <p:nvPicPr>
          <p:cNvPr id="1026" name="Picture 2" descr="C:\Users\PTS\Desktop\GADT ĐL7 (KNTTCS, kì 1)\cb0d356582d34e8d17c2 (1).jpg"/>
          <p:cNvPicPr>
            <a:picLocks noChangeAspect="1" noChangeArrowheads="1"/>
          </p:cNvPicPr>
          <p:nvPr/>
        </p:nvPicPr>
        <p:blipFill>
          <a:blip r:embed="rId3"/>
          <a:srcRect/>
          <a:stretch>
            <a:fillRect/>
          </a:stretch>
        </p:blipFill>
        <p:spPr bwMode="auto">
          <a:xfrm>
            <a:off x="5286965" y="620486"/>
            <a:ext cx="3714985" cy="4420145"/>
          </a:xfrm>
          <a:prstGeom prst="rect">
            <a:avLst/>
          </a:prstGeom>
          <a:noFill/>
          <a:ln w="19050">
            <a:solidFill>
              <a:schemeClr val="tx1"/>
            </a:solidFill>
          </a:ln>
        </p:spPr>
      </p:pic>
      <p:sp>
        <p:nvSpPr>
          <p:cNvPr id="6" name="Rectangle 5"/>
          <p:cNvSpPr/>
          <p:nvPr/>
        </p:nvSpPr>
        <p:spPr>
          <a:xfrm>
            <a:off x="5426629" y="4659982"/>
            <a:ext cx="3426259" cy="361637"/>
          </a:xfrm>
          <a:prstGeom prst="rect">
            <a:avLst/>
          </a:prstGeom>
          <a:solidFill>
            <a:schemeClr val="bg1"/>
          </a:solidFill>
        </p:spPr>
        <p:txBody>
          <a:bodyPr wrap="none" lIns="68580" tIns="34290" rIns="68580" bIns="34290">
            <a:spAutoFit/>
          </a:bodyPr>
          <a:lstStyle/>
          <a:p>
            <a:r>
              <a:rPr lang="en-US" sz="1900" b="1">
                <a:solidFill>
                  <a:srgbClr val="0000FF"/>
                </a:solidFill>
              </a:rPr>
              <a:t>Hình 1. Bản đồ tự nhiên châu Âu</a:t>
            </a:r>
            <a:endParaRPr lang="en-US" sz="1900">
              <a:solidFill>
                <a:srgbClr val="0000FF"/>
              </a:solidFill>
            </a:endParaRP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85943" y="1349825"/>
            <a:ext cx="5030340" cy="137160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2700" b="1" i="1">
                <a:solidFill>
                  <a:srgbClr val="0000FF"/>
                </a:solidFill>
                <a:cs typeface="Arial" pitchFamily="34" charset="0"/>
              </a:rPr>
              <a:t>    *Quan sát H.1.SGK, xác định phạm vi lãnh thổ châu Âu.</a:t>
            </a:r>
            <a:endParaRPr kumimoji="0" lang="en-US" sz="2700" b="1" i="1" u="none" strike="noStrike" kern="1200" cap="none" spc="0" normalizeH="0" baseline="0" noProof="0" dirty="0">
              <a:ln>
                <a:noFill/>
              </a:ln>
              <a:solidFill>
                <a:srgbClr val="0000FF"/>
              </a:solidFill>
              <a:uLnTx/>
              <a:uFillTx/>
              <a:cs typeface="Arial" pitchFamily="34" charset="0"/>
            </a:endParaRP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0886" y="1015416"/>
            <a:ext cx="750409" cy="814956"/>
          </a:xfrm>
          <a:prstGeom prst="rect">
            <a:avLst/>
          </a:prstGeom>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ppt_x</p:attrName>
                                        </p:attrNameLst>
                                      </p:cBhvr>
                                      <p:tavLst>
                                        <p:tav tm="0">
                                          <p:val>
                                            <p:strVal val="#ppt_x-.2"/>
                                          </p:val>
                                        </p:tav>
                                        <p:tav tm="100000">
                                          <p:val>
                                            <p:strVal val="#ppt_x"/>
                                          </p:val>
                                        </p:tav>
                                      </p:tavLst>
                                    </p:anim>
                                    <p:anim calcmode="lin" valueType="num">
                                      <p:cBhvr>
                                        <p:cTn id="1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5"/>
                                        </p:tgtEl>
                                      </p:cBhvr>
                                    </p:animEffect>
                                  </p:childTnLst>
                                </p:cTn>
                              </p:par>
                              <p:par>
                                <p:cTn id="20" presetID="29"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p:cTn id="22" dur="1000" fill="hold"/>
                                        <p:tgtEl>
                                          <p:spTgt spid="1026"/>
                                        </p:tgtEl>
                                        <p:attrNameLst>
                                          <p:attrName>ppt_x</p:attrName>
                                        </p:attrNameLst>
                                      </p:cBhvr>
                                      <p:tavLst>
                                        <p:tav tm="0">
                                          <p:val>
                                            <p:strVal val="#ppt_x-.2"/>
                                          </p:val>
                                        </p:tav>
                                        <p:tav tm="100000">
                                          <p:val>
                                            <p:strVal val="#ppt_x"/>
                                          </p:val>
                                        </p:tav>
                                      </p:tavLst>
                                    </p:anim>
                                    <p:anim calcmode="lin" valueType="num">
                                      <p:cBhvr>
                                        <p:cTn id="23"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026"/>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ppt_x</p:attrName>
                                        </p:attrNameLst>
                                      </p:cBhvr>
                                      <p:tavLst>
                                        <p:tav tm="0">
                                          <p:val>
                                            <p:strVal val="#ppt_x-.2"/>
                                          </p:val>
                                        </p:tav>
                                        <p:tav tm="100000">
                                          <p:val>
                                            <p:strVal val="#ppt_x"/>
                                          </p:val>
                                        </p:tav>
                                      </p:tavLst>
                                    </p:anim>
                                    <p:anim calcmode="lin" valueType="num">
                                      <p:cBhvr>
                                        <p:cTn id="2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1000" fill="hold"/>
                                        <p:tgtEl>
                                          <p:spTgt spid="18"/>
                                        </p:tgtEl>
                                        <p:attrNameLst>
                                          <p:attrName>ppt_x</p:attrName>
                                        </p:attrNameLst>
                                      </p:cBhvr>
                                      <p:tavLst>
                                        <p:tav tm="0">
                                          <p:val>
                                            <p:strVal val="#ppt_x-.2"/>
                                          </p:val>
                                        </p:tav>
                                        <p:tav tm="100000">
                                          <p:val>
                                            <p:strVal val="#ppt_x"/>
                                          </p:val>
                                        </p:tav>
                                      </p:tavLst>
                                    </p:anim>
                                    <p:anim calcmode="lin" valueType="num">
                                      <p:cBhvr>
                                        <p:cTn id="3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8"/>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ppt_x</p:attrName>
                                        </p:attrNameLst>
                                      </p:cBhvr>
                                      <p:tavLst>
                                        <p:tav tm="0">
                                          <p:val>
                                            <p:strVal val="#ppt_x-.2"/>
                                          </p:val>
                                        </p:tav>
                                        <p:tav tm="100000">
                                          <p:val>
                                            <p:strVal val="#ppt_x"/>
                                          </p:val>
                                        </p:tav>
                                      </p:tavLst>
                                    </p:anim>
                                    <p:anim calcmode="lin" valueType="num">
                                      <p:cBhvr>
                                        <p:cTn id="40"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4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id="{83943E22-6FC5-4857-96F1-DB4BDF369685}"/>
              </a:ext>
            </a:extLst>
          </p:cNvPr>
          <p:cNvSpPr/>
          <p:nvPr/>
        </p:nvSpPr>
        <p:spPr>
          <a:xfrm>
            <a:off x="238345" y="177427"/>
            <a:ext cx="8720598" cy="78378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en-US" sz="2500" b="1" i="1">
                <a:solidFill>
                  <a:srgbClr val="0000FF"/>
                </a:solidFill>
                <a:cs typeface="Arial" pitchFamily="34" charset="0"/>
              </a:rPr>
              <a:t>    </a:t>
            </a:r>
            <a:r>
              <a:rPr lang="vi-VN" sz="2500" b="1">
                <a:solidFill>
                  <a:srgbClr val="0000FF"/>
                </a:solidFill>
                <a:cs typeface="Arial" pitchFamily="34" charset="0"/>
              </a:rPr>
              <a:t>- </a:t>
            </a:r>
            <a:r>
              <a:rPr lang="vi-VN" sz="2500" b="1">
                <a:solidFill>
                  <a:srgbClr val="0000FF"/>
                </a:solidFill>
                <a:latin typeface="Calibri" pitchFamily="34" charset="0"/>
                <a:cs typeface="Calibri" pitchFamily="34" charset="0"/>
              </a:rPr>
              <a:t>Hoàn thành phiếu học tập </a:t>
            </a:r>
            <a:r>
              <a:rPr lang="en-US" sz="2500" b="1">
                <a:solidFill>
                  <a:srgbClr val="0000FF"/>
                </a:solidFill>
                <a:latin typeface="Calibri" pitchFamily="34" charset="0"/>
                <a:cs typeface="Calibri" pitchFamily="34" charset="0"/>
              </a:rPr>
              <a:t>về vị trí, hình dạng và kích thước châu Âu </a:t>
            </a:r>
            <a:r>
              <a:rPr lang="vi-VN" sz="2500" b="1">
                <a:solidFill>
                  <a:srgbClr val="0000FF"/>
                </a:solidFill>
                <a:latin typeface="Calibri" pitchFamily="34" charset="0"/>
                <a:cs typeface="Calibri" pitchFamily="34" charset="0"/>
              </a:rPr>
              <a:t>theo mẫu sau:</a:t>
            </a:r>
            <a:endParaRPr kumimoji="0" lang="en-US" sz="2500" b="1" i="1" u="none" strike="noStrike" kern="1200" cap="none" spc="0" normalizeH="0" baseline="0" noProof="0" dirty="0">
              <a:ln>
                <a:noFill/>
              </a:ln>
              <a:solidFill>
                <a:srgbClr val="0000FF"/>
              </a:solidFill>
              <a:uLnTx/>
              <a:uFillTx/>
              <a:latin typeface="Calibri" pitchFamily="34" charset="0"/>
              <a:cs typeface="Calibri" pitchFamily="34" charset="0"/>
            </a:endParaRPr>
          </a:p>
        </p:txBody>
      </p:sp>
      <p:graphicFrame>
        <p:nvGraphicFramePr>
          <p:cNvPr id="10" name="Table 9"/>
          <p:cNvGraphicFramePr>
            <a:graphicFrameLocks noGrp="1"/>
          </p:cNvGraphicFramePr>
          <p:nvPr/>
        </p:nvGraphicFramePr>
        <p:xfrm>
          <a:off x="262478" y="1077684"/>
          <a:ext cx="8598489" cy="4000500"/>
        </p:xfrm>
        <a:graphic>
          <a:graphicData uri="http://schemas.openxmlformats.org/drawingml/2006/table">
            <a:tbl>
              <a:tblPr/>
              <a:tblGrid>
                <a:gridCol w="4091808">
                  <a:extLst>
                    <a:ext uri="{9D8B030D-6E8A-4147-A177-3AD203B41FA5}">
                      <a16:colId xmlns:a16="http://schemas.microsoft.com/office/drawing/2014/main" val="20000"/>
                    </a:ext>
                  </a:extLst>
                </a:gridCol>
                <a:gridCol w="4506681">
                  <a:extLst>
                    <a:ext uri="{9D8B030D-6E8A-4147-A177-3AD203B41FA5}">
                      <a16:colId xmlns:a16="http://schemas.microsoft.com/office/drawing/2014/main" val="20001"/>
                    </a:ext>
                  </a:extLst>
                </a:gridCol>
              </a:tblGrid>
              <a:tr h="370114">
                <a:tc>
                  <a:txBody>
                    <a:bodyPr/>
                    <a:lstStyle/>
                    <a:p>
                      <a:pPr algn="ctr">
                        <a:lnSpc>
                          <a:spcPct val="150000"/>
                        </a:lnSpc>
                        <a:spcBef>
                          <a:spcPts val="600"/>
                        </a:spcBef>
                        <a:spcAft>
                          <a:spcPts val="0"/>
                        </a:spcAft>
                      </a:pPr>
                      <a:r>
                        <a:rPr lang="nl-NL" sz="2500" b="0">
                          <a:solidFill>
                            <a:srgbClr val="000000"/>
                          </a:solidFill>
                          <a:latin typeface="Tahoma" pitchFamily="34" charset="0"/>
                          <a:ea typeface="Calibri"/>
                          <a:cs typeface="Tahoma" pitchFamily="34" charset="0"/>
                        </a:rPr>
                        <a:t>Tiêu chí</a:t>
                      </a:r>
                      <a:endParaRPr lang="en-US" sz="2500" b="0">
                        <a:solidFill>
                          <a:srgbClr val="000000"/>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50000"/>
                        </a:lnSpc>
                        <a:spcBef>
                          <a:spcPts val="600"/>
                        </a:spcBef>
                        <a:spcAft>
                          <a:spcPts val="0"/>
                        </a:spcAft>
                      </a:pPr>
                      <a:r>
                        <a:rPr lang="nl-NL" sz="2500" b="0">
                          <a:solidFill>
                            <a:srgbClr val="000000"/>
                          </a:solidFill>
                          <a:latin typeface="Tahoma" pitchFamily="34" charset="0"/>
                          <a:ea typeface="Calibri"/>
                          <a:cs typeface="Tahoma" pitchFamily="34" charset="0"/>
                        </a:rPr>
                        <a:t>Thông tin</a:t>
                      </a:r>
                      <a:endParaRPr lang="en-US" sz="2500" b="0">
                        <a:solidFill>
                          <a:srgbClr val="000000"/>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66131">
                <a:tc>
                  <a:txBody>
                    <a:bodyPr/>
                    <a:lstStyle/>
                    <a:p>
                      <a:pPr>
                        <a:lnSpc>
                          <a:spcPct val="150000"/>
                        </a:lnSpc>
                        <a:spcBef>
                          <a:spcPts val="600"/>
                        </a:spcBef>
                        <a:spcAft>
                          <a:spcPts val="0"/>
                        </a:spcAft>
                      </a:pPr>
                      <a:r>
                        <a:rPr lang="nl-NL" sz="2300" b="0">
                          <a:solidFill>
                            <a:srgbClr val="000000"/>
                          </a:solidFill>
                          <a:latin typeface="+mn-lt"/>
                          <a:ea typeface="Calibri"/>
                          <a:cs typeface="Arial" pitchFamily="34" charset="0"/>
                        </a:rPr>
                        <a:t>Tiếp giáp châu lục</a:t>
                      </a:r>
                      <a:endParaRPr lang="en-US" sz="2300" b="0">
                        <a:solidFill>
                          <a:srgbClr val="000000"/>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50000"/>
                        </a:lnSpc>
                        <a:spcBef>
                          <a:spcPts val="600"/>
                        </a:spcBef>
                        <a:spcAft>
                          <a:spcPts val="0"/>
                        </a:spcAft>
                      </a:pPr>
                      <a:r>
                        <a:rPr lang="nl-NL" sz="2300" b="0">
                          <a:solidFill>
                            <a:srgbClr val="000000"/>
                          </a:solidFill>
                          <a:latin typeface="+mn-lt"/>
                          <a:ea typeface="Calibri"/>
                          <a:cs typeface="Arial" pitchFamily="34" charset="0"/>
                        </a:rPr>
                        <a:t>Giáp biển và đại dương</a:t>
                      </a:r>
                      <a:endParaRPr lang="en-US" sz="2300" b="0">
                        <a:solidFill>
                          <a:srgbClr val="000000"/>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50000"/>
                        </a:lnSpc>
                        <a:spcBef>
                          <a:spcPts val="600"/>
                        </a:spcBef>
                        <a:spcAft>
                          <a:spcPts val="0"/>
                        </a:spcAft>
                      </a:pPr>
                      <a:r>
                        <a:rPr lang="nl-NL" sz="2300" b="0">
                          <a:solidFill>
                            <a:srgbClr val="000000"/>
                          </a:solidFill>
                          <a:latin typeface="+mn-lt"/>
                          <a:ea typeface="Calibri"/>
                          <a:cs typeface="Arial" pitchFamily="34" charset="0"/>
                        </a:rPr>
                        <a:t>Nằm trong khoảng vĩ độ</a:t>
                      </a:r>
                      <a:endParaRPr lang="en-US" sz="2300" b="0">
                        <a:solidFill>
                          <a:srgbClr val="000000"/>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50000"/>
                        </a:lnSpc>
                        <a:spcBef>
                          <a:spcPts val="600"/>
                        </a:spcBef>
                        <a:spcAft>
                          <a:spcPts val="0"/>
                        </a:spcAft>
                      </a:pPr>
                      <a:r>
                        <a:rPr lang="nl-NL" sz="2300" b="0">
                          <a:solidFill>
                            <a:srgbClr val="000000"/>
                          </a:solidFill>
                          <a:latin typeface="+mn-lt"/>
                          <a:ea typeface="Calibri"/>
                          <a:cs typeface="Arial" pitchFamily="34" charset="0"/>
                        </a:rPr>
                        <a:t>Thuộc lục địa</a:t>
                      </a:r>
                      <a:endParaRPr lang="en-US" sz="2300" b="0">
                        <a:solidFill>
                          <a:srgbClr val="000000"/>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50000"/>
                        </a:lnSpc>
                        <a:spcBef>
                          <a:spcPts val="600"/>
                        </a:spcBef>
                        <a:spcAft>
                          <a:spcPts val="0"/>
                        </a:spcAft>
                      </a:pPr>
                      <a:r>
                        <a:rPr lang="nl-NL" sz="2300" b="0">
                          <a:solidFill>
                            <a:srgbClr val="000000"/>
                          </a:solidFill>
                          <a:latin typeface="+mn-lt"/>
                          <a:ea typeface="Calibri"/>
                          <a:cs typeface="Arial" pitchFamily="34" charset="0"/>
                        </a:rPr>
                        <a:t>Diện tích</a:t>
                      </a:r>
                      <a:endParaRPr lang="en-US" sz="2300" b="0">
                        <a:solidFill>
                          <a:srgbClr val="000000"/>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50000"/>
                        </a:lnSpc>
                        <a:spcBef>
                          <a:spcPts val="600"/>
                        </a:spcBef>
                        <a:spcAft>
                          <a:spcPts val="0"/>
                        </a:spcAft>
                      </a:pPr>
                      <a:r>
                        <a:rPr lang="nl-NL" sz="2300" b="0">
                          <a:solidFill>
                            <a:srgbClr val="000000"/>
                          </a:solidFill>
                          <a:latin typeface="+mn-lt"/>
                          <a:ea typeface="Calibri"/>
                          <a:cs typeface="Arial" pitchFamily="34" charset="0"/>
                        </a:rPr>
                        <a:t>Ảnh hưởng đối với thiên nhiên</a:t>
                      </a:r>
                      <a:endParaRPr lang="en-US" sz="2300" b="0">
                        <a:solidFill>
                          <a:srgbClr val="000000"/>
                        </a:solidFill>
                        <a:latin typeface="+mn-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 name="TextBox 3"/>
          <p:cNvSpPr txBox="1"/>
          <p:nvPr/>
        </p:nvSpPr>
        <p:spPr>
          <a:xfrm>
            <a:off x="4397818" y="1719943"/>
            <a:ext cx="3298371" cy="477054"/>
          </a:xfrm>
          <a:prstGeom prst="rect">
            <a:avLst/>
          </a:prstGeom>
          <a:noFill/>
        </p:spPr>
        <p:txBody>
          <a:bodyPr wrap="square" rtlCol="0">
            <a:spAutoFit/>
          </a:bodyPr>
          <a:lstStyle/>
          <a:p>
            <a:r>
              <a:rPr lang="en-US" sz="2500" b="1">
                <a:solidFill>
                  <a:srgbClr val="0000FF"/>
                </a:solidFill>
              </a:rPr>
              <a:t>Châu Á.</a:t>
            </a:r>
          </a:p>
        </p:txBody>
      </p:sp>
      <p:sp>
        <p:nvSpPr>
          <p:cNvPr id="5" name="TextBox 4"/>
          <p:cNvSpPr txBox="1"/>
          <p:nvPr/>
        </p:nvSpPr>
        <p:spPr>
          <a:xfrm>
            <a:off x="4386933" y="2285998"/>
            <a:ext cx="4365181" cy="477054"/>
          </a:xfrm>
          <a:prstGeom prst="rect">
            <a:avLst/>
          </a:prstGeom>
          <a:noFill/>
        </p:spPr>
        <p:txBody>
          <a:bodyPr wrap="square" rtlCol="0">
            <a:spAutoFit/>
          </a:bodyPr>
          <a:lstStyle/>
          <a:p>
            <a:r>
              <a:rPr lang="nl-NL" sz="2500" b="1">
                <a:solidFill>
                  <a:srgbClr val="0000FF"/>
                </a:solidFill>
              </a:rPr>
              <a:t>B.B.Dương, Đ.T.Dương, Đ.T.Hải.</a:t>
            </a:r>
            <a:endParaRPr lang="en-US" sz="2500" b="1">
              <a:solidFill>
                <a:srgbClr val="0000FF"/>
              </a:solidFill>
            </a:endParaRPr>
          </a:p>
        </p:txBody>
      </p:sp>
      <p:sp>
        <p:nvSpPr>
          <p:cNvPr id="6" name="TextBox 5"/>
          <p:cNvSpPr txBox="1"/>
          <p:nvPr/>
        </p:nvSpPr>
        <p:spPr>
          <a:xfrm>
            <a:off x="4397821" y="2884713"/>
            <a:ext cx="3298371" cy="477054"/>
          </a:xfrm>
          <a:prstGeom prst="rect">
            <a:avLst/>
          </a:prstGeom>
          <a:noFill/>
        </p:spPr>
        <p:txBody>
          <a:bodyPr wrap="square" rtlCol="0">
            <a:spAutoFit/>
          </a:bodyPr>
          <a:lstStyle/>
          <a:p>
            <a:r>
              <a:rPr lang="nl-NL" sz="2500" b="1">
                <a:solidFill>
                  <a:srgbClr val="0000FF"/>
                </a:solidFill>
              </a:rPr>
              <a:t>36</a:t>
            </a:r>
            <a:r>
              <a:rPr lang="nl-NL" sz="2500" b="1" baseline="30000">
                <a:solidFill>
                  <a:srgbClr val="0000FF"/>
                </a:solidFill>
              </a:rPr>
              <a:t>0</a:t>
            </a:r>
            <a:r>
              <a:rPr lang="nl-NL" sz="2500" b="1">
                <a:solidFill>
                  <a:srgbClr val="0000FF"/>
                </a:solidFill>
              </a:rPr>
              <a:t>B đến 71</a:t>
            </a:r>
            <a:r>
              <a:rPr lang="nl-NL" sz="2500" b="1" baseline="30000">
                <a:solidFill>
                  <a:srgbClr val="0000FF"/>
                </a:solidFill>
              </a:rPr>
              <a:t>0</a:t>
            </a:r>
            <a:r>
              <a:rPr lang="nl-NL" sz="2500" b="1">
                <a:solidFill>
                  <a:srgbClr val="0000FF"/>
                </a:solidFill>
              </a:rPr>
              <a:t>B.</a:t>
            </a:r>
            <a:endParaRPr lang="en-US" sz="2500" b="1">
              <a:solidFill>
                <a:srgbClr val="0000FF"/>
              </a:solidFill>
            </a:endParaRPr>
          </a:p>
        </p:txBody>
      </p:sp>
      <p:sp>
        <p:nvSpPr>
          <p:cNvPr id="7" name="TextBox 6"/>
          <p:cNvSpPr txBox="1"/>
          <p:nvPr/>
        </p:nvSpPr>
        <p:spPr>
          <a:xfrm>
            <a:off x="4397819" y="3450770"/>
            <a:ext cx="3298371" cy="477054"/>
          </a:xfrm>
          <a:prstGeom prst="rect">
            <a:avLst/>
          </a:prstGeom>
          <a:noFill/>
        </p:spPr>
        <p:txBody>
          <a:bodyPr wrap="square" rtlCol="0">
            <a:spAutoFit/>
          </a:bodyPr>
          <a:lstStyle/>
          <a:p>
            <a:r>
              <a:rPr lang="nl-NL" sz="2500" b="1">
                <a:solidFill>
                  <a:srgbClr val="0000FF"/>
                </a:solidFill>
              </a:rPr>
              <a:t>Á - Âu.</a:t>
            </a:r>
            <a:endParaRPr lang="en-US" sz="2500" b="1">
              <a:solidFill>
                <a:srgbClr val="0000FF"/>
              </a:solidFill>
            </a:endParaRPr>
          </a:p>
        </p:txBody>
      </p:sp>
      <p:sp>
        <p:nvSpPr>
          <p:cNvPr id="8" name="TextBox 7"/>
          <p:cNvSpPr txBox="1"/>
          <p:nvPr/>
        </p:nvSpPr>
        <p:spPr>
          <a:xfrm>
            <a:off x="4397819" y="3995055"/>
            <a:ext cx="3298371" cy="477054"/>
          </a:xfrm>
          <a:prstGeom prst="rect">
            <a:avLst/>
          </a:prstGeom>
          <a:noFill/>
        </p:spPr>
        <p:txBody>
          <a:bodyPr wrap="square" rtlCol="0">
            <a:spAutoFit/>
          </a:bodyPr>
          <a:lstStyle/>
          <a:p>
            <a:r>
              <a:rPr lang="nl-NL" sz="2500" b="1">
                <a:solidFill>
                  <a:srgbClr val="0000FF"/>
                </a:solidFill>
              </a:rPr>
              <a:t>10 triệu km</a:t>
            </a:r>
            <a:r>
              <a:rPr lang="nl-NL" sz="2500" b="1" baseline="30000">
                <a:solidFill>
                  <a:srgbClr val="0000FF"/>
                </a:solidFill>
              </a:rPr>
              <a:t>2</a:t>
            </a:r>
            <a:r>
              <a:rPr lang="nl-NL" sz="2500" b="1">
                <a:solidFill>
                  <a:srgbClr val="0000FF"/>
                </a:solidFill>
              </a:rPr>
              <a:t>.</a:t>
            </a:r>
            <a:endParaRPr lang="en-US" sz="2500" b="1">
              <a:solidFill>
                <a:srgbClr val="0000FF"/>
              </a:solidFill>
            </a:endParaRPr>
          </a:p>
        </p:txBody>
      </p:sp>
      <p:sp>
        <p:nvSpPr>
          <p:cNvPr id="9" name="TextBox 8"/>
          <p:cNvSpPr txBox="1"/>
          <p:nvPr/>
        </p:nvSpPr>
        <p:spPr>
          <a:xfrm>
            <a:off x="4397817" y="4484911"/>
            <a:ext cx="4452269" cy="477054"/>
          </a:xfrm>
          <a:prstGeom prst="rect">
            <a:avLst/>
          </a:prstGeom>
          <a:noFill/>
        </p:spPr>
        <p:txBody>
          <a:bodyPr wrap="square" rtlCol="0">
            <a:spAutoFit/>
          </a:bodyPr>
          <a:lstStyle/>
          <a:p>
            <a:r>
              <a:rPr lang="nl-NL" sz="2500" b="1">
                <a:solidFill>
                  <a:srgbClr val="0000FF"/>
                </a:solidFill>
              </a:rPr>
              <a:t>Thiên nhiên phân hóa đa dạng.</a:t>
            </a:r>
            <a:endParaRPr lang="en-US" sz="2500" b="1">
              <a:solidFill>
                <a:srgbClr val="0000FF"/>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par>
                                <p:cTn id="10" presetID="29"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ppt_x</p:attrName>
                                        </p:attrNameLst>
                                      </p:cBhvr>
                                      <p:tavLst>
                                        <p:tav tm="0">
                                          <p:val>
                                            <p:strVal val="#ppt_x-.2"/>
                                          </p:val>
                                        </p:tav>
                                        <p:tav tm="100000">
                                          <p:val>
                                            <p:strVal val="#ppt_x"/>
                                          </p:val>
                                        </p:tav>
                                      </p:tavLst>
                                    </p:anim>
                                    <p:anim calcmode="lin" valueType="num">
                                      <p:cBhvr>
                                        <p:cTn id="1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ppt_x</p:attrName>
                                        </p:attrNameLst>
                                      </p:cBhvr>
                                      <p:tavLst>
                                        <p:tav tm="0">
                                          <p:val>
                                            <p:strVal val="#ppt_x-.2"/>
                                          </p:val>
                                        </p:tav>
                                        <p:tav tm="100000">
                                          <p:val>
                                            <p:strVal val="#ppt_x"/>
                                          </p:val>
                                        </p:tav>
                                      </p:tavLst>
                                    </p:anim>
                                    <p:anim calcmode="lin" valueType="num">
                                      <p:cBhvr>
                                        <p:cTn id="2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ppt_x</p:attrName>
                                        </p:attrNameLst>
                                      </p:cBhvr>
                                      <p:tavLst>
                                        <p:tav tm="0">
                                          <p:val>
                                            <p:strVal val="#ppt_x-.2"/>
                                          </p:val>
                                        </p:tav>
                                        <p:tav tm="100000">
                                          <p:val>
                                            <p:strVal val="#ppt_x"/>
                                          </p:val>
                                        </p:tav>
                                      </p:tavLst>
                                    </p:anim>
                                    <p:anim calcmode="lin" valueType="num">
                                      <p:cBhvr>
                                        <p:cTn id="27"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ppt_x</p:attrName>
                                        </p:attrNameLst>
                                      </p:cBhvr>
                                      <p:tavLst>
                                        <p:tav tm="0">
                                          <p:val>
                                            <p:strVal val="#ppt_x-.2"/>
                                          </p:val>
                                        </p:tav>
                                        <p:tav tm="100000">
                                          <p:val>
                                            <p:strVal val="#ppt_x"/>
                                          </p:val>
                                        </p:tav>
                                      </p:tavLst>
                                    </p:anim>
                                    <p:anim calcmode="lin" valueType="num">
                                      <p:cBhvr>
                                        <p:cTn id="3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1000" fill="hold"/>
                                        <p:tgtEl>
                                          <p:spTgt spid="7"/>
                                        </p:tgtEl>
                                        <p:attrNameLst>
                                          <p:attrName>ppt_x</p:attrName>
                                        </p:attrNameLst>
                                      </p:cBhvr>
                                      <p:tavLst>
                                        <p:tav tm="0">
                                          <p:val>
                                            <p:strVal val="#ppt_x-.2"/>
                                          </p:val>
                                        </p:tav>
                                        <p:tav tm="100000">
                                          <p:val>
                                            <p:strVal val="#ppt_x"/>
                                          </p:val>
                                        </p:tav>
                                      </p:tavLst>
                                    </p:anim>
                                    <p:anim calcmode="lin" valueType="num">
                                      <p:cBhvr>
                                        <p:cTn id="41"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42" dur="1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1000" fill="hold"/>
                                        <p:tgtEl>
                                          <p:spTgt spid="8"/>
                                        </p:tgtEl>
                                        <p:attrNameLst>
                                          <p:attrName>ppt_x</p:attrName>
                                        </p:attrNameLst>
                                      </p:cBhvr>
                                      <p:tavLst>
                                        <p:tav tm="0">
                                          <p:val>
                                            <p:strVal val="#ppt_x-.2"/>
                                          </p:val>
                                        </p:tav>
                                        <p:tav tm="100000">
                                          <p:val>
                                            <p:strVal val="#ppt_x"/>
                                          </p:val>
                                        </p:tav>
                                      </p:tavLst>
                                    </p:anim>
                                    <p:anim calcmode="lin" valueType="num">
                                      <p:cBhvr>
                                        <p:cTn id="4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49" dur="10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1000" fill="hold"/>
                                        <p:tgtEl>
                                          <p:spTgt spid="9"/>
                                        </p:tgtEl>
                                        <p:attrNameLst>
                                          <p:attrName>ppt_x</p:attrName>
                                        </p:attrNameLst>
                                      </p:cBhvr>
                                      <p:tavLst>
                                        <p:tav tm="0">
                                          <p:val>
                                            <p:strVal val="#ppt_x-.2"/>
                                          </p:val>
                                        </p:tav>
                                        <p:tav tm="100000">
                                          <p:val>
                                            <p:strVal val="#ppt_x"/>
                                          </p:val>
                                        </p:tav>
                                      </p:tavLst>
                                    </p:anim>
                                    <p:anim calcmode="lin" valueType="num">
                                      <p:cBhvr>
                                        <p:cTn id="5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5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a:solidFill>
                  <a:srgbClr val="007A37"/>
                </a:solidFill>
                <a:latin typeface="Arial" pitchFamily="34" charset="0"/>
                <a:cs typeface="Arial" pitchFamily="34" charset="0"/>
              </a:rPr>
              <a:t>Bài 1. VỊ TRÍ ĐỊA LÍ, ĐẶC ĐIỂM TỰ NHIÊN CHÂU ÂU</a:t>
            </a:r>
          </a:p>
        </p:txBody>
      </p:sp>
      <p:sp>
        <p:nvSpPr>
          <p:cNvPr id="15" name="Rectangle 14"/>
          <p:cNvSpPr/>
          <p:nvPr/>
        </p:nvSpPr>
        <p:spPr>
          <a:xfrm>
            <a:off x="132446" y="604453"/>
            <a:ext cx="4942700" cy="407804"/>
          </a:xfrm>
          <a:prstGeom prst="rect">
            <a:avLst/>
          </a:prstGeom>
        </p:spPr>
        <p:txBody>
          <a:bodyPr wrap="none" lIns="68580" tIns="34290" rIns="68580" bIns="34290">
            <a:spAutoFit/>
          </a:bodyPr>
          <a:lstStyle/>
          <a:p>
            <a:r>
              <a:rPr lang="en-US" sz="2200" b="1" u="sng">
                <a:solidFill>
                  <a:srgbClr val="002060"/>
                </a:solidFill>
                <a:latin typeface="Arial" pitchFamily="34" charset="0"/>
                <a:cs typeface="Arial" pitchFamily="34" charset="0"/>
              </a:rPr>
              <a:t>1. Vị trí địa lí, hình dạng, kích thước</a:t>
            </a:r>
            <a:endParaRPr lang="en-US" sz="2200" u="sng"/>
          </a:p>
        </p:txBody>
      </p:sp>
      <p:pic>
        <p:nvPicPr>
          <p:cNvPr id="1026" name="Picture 2" descr="C:\Users\PTS\Desktop\GADT ĐL7 (KNTTCS, kì 1)\cb0d356582d34e8d17c2 (1).jpg"/>
          <p:cNvPicPr>
            <a:picLocks noChangeAspect="1" noChangeArrowheads="1"/>
          </p:cNvPicPr>
          <p:nvPr/>
        </p:nvPicPr>
        <p:blipFill>
          <a:blip r:embed="rId3"/>
          <a:srcRect/>
          <a:stretch>
            <a:fillRect/>
          </a:stretch>
        </p:blipFill>
        <p:spPr bwMode="auto">
          <a:xfrm>
            <a:off x="5296113" y="631371"/>
            <a:ext cx="3705837" cy="4409260"/>
          </a:xfrm>
          <a:prstGeom prst="rect">
            <a:avLst/>
          </a:prstGeom>
          <a:noFill/>
          <a:ln w="19050">
            <a:solidFill>
              <a:schemeClr val="tx1"/>
            </a:solidFill>
          </a:ln>
        </p:spPr>
      </p:pic>
      <p:sp>
        <p:nvSpPr>
          <p:cNvPr id="6" name="Rectangle 5"/>
          <p:cNvSpPr/>
          <p:nvPr/>
        </p:nvSpPr>
        <p:spPr>
          <a:xfrm>
            <a:off x="5426629" y="4659982"/>
            <a:ext cx="3426259" cy="361637"/>
          </a:xfrm>
          <a:prstGeom prst="rect">
            <a:avLst/>
          </a:prstGeom>
          <a:solidFill>
            <a:schemeClr val="bg1"/>
          </a:solidFill>
        </p:spPr>
        <p:txBody>
          <a:bodyPr wrap="none" lIns="68580" tIns="34290" rIns="68580" bIns="34290">
            <a:spAutoFit/>
          </a:bodyPr>
          <a:lstStyle/>
          <a:p>
            <a:r>
              <a:rPr lang="en-US" sz="1900" b="1">
                <a:solidFill>
                  <a:srgbClr val="0000FF"/>
                </a:solidFill>
              </a:rPr>
              <a:t>Hình 1. Bản đồ tự nhiên châu Âu</a:t>
            </a:r>
            <a:endParaRPr lang="en-US" sz="1900">
              <a:solidFill>
                <a:srgbClr val="0000FF"/>
              </a:solidFill>
            </a:endParaRP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97" name="Rectangle 1"/>
          <p:cNvSpPr>
            <a:spLocks noChangeArrowheads="1"/>
          </p:cNvSpPr>
          <p:nvPr/>
        </p:nvSpPr>
        <p:spPr bwMode="auto">
          <a:xfrm>
            <a:off x="217713" y="1099456"/>
            <a:ext cx="4876801" cy="34951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pt-BR" sz="2500" b="1" i="0" u="none" strike="noStrike" cap="none" normalizeH="0" baseline="0">
                <a:ln>
                  <a:noFill/>
                </a:ln>
                <a:solidFill>
                  <a:srgbClr val="002060"/>
                </a:solidFill>
                <a:effectLst/>
                <a:ea typeface="Calibri" pitchFamily="34" charset="0"/>
                <a:cs typeface="Arial" pitchFamily="34" charset="0"/>
              </a:rPr>
              <a:t>- Châu Âu là bộ phận phía tây của lục địa Á - Âu, ngăn cách với châu Á bởi dãy U-ran.</a:t>
            </a:r>
            <a:endParaRPr kumimoji="0" lang="en-US" sz="2500" b="1" i="0" u="none" strike="noStrike" cap="none" normalizeH="0" baseline="0">
              <a:ln>
                <a:noFill/>
              </a:ln>
              <a:solidFill>
                <a:srgbClr val="002060"/>
              </a:solidFill>
              <a:effectLst/>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sz="2500" b="1" i="0" u="none" strike="noStrike" cap="none" normalizeH="0" baseline="0">
                <a:ln>
                  <a:noFill/>
                </a:ln>
                <a:solidFill>
                  <a:srgbClr val="002060"/>
                </a:solidFill>
                <a:effectLst/>
                <a:ea typeface="Calibri" pitchFamily="34" charset="0"/>
                <a:cs typeface="Arial" pitchFamily="34" charset="0"/>
              </a:rPr>
              <a:t>- Phần lớn lãnh thổ châu Âu thuộc đới ôn hòa bán cầu Bắc.</a:t>
            </a:r>
            <a:endParaRPr kumimoji="0" lang="en-US" sz="2500" b="1" i="0" u="none" strike="noStrike" cap="none" normalizeH="0" baseline="0">
              <a:ln>
                <a:noFill/>
              </a:ln>
              <a:solidFill>
                <a:srgbClr val="002060"/>
              </a:solidFill>
              <a:effectLst/>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sz="2500" b="1" i="0" u="none" strike="noStrike" cap="none" normalizeH="0" baseline="0">
                <a:ln>
                  <a:noFill/>
                </a:ln>
                <a:solidFill>
                  <a:srgbClr val="002060"/>
                </a:solidFill>
                <a:effectLst/>
                <a:ea typeface="Calibri" pitchFamily="34" charset="0"/>
                <a:cs typeface="Arial" pitchFamily="34" charset="0"/>
              </a:rPr>
              <a:t>- Diện tích trên 10 triệu km</a:t>
            </a:r>
            <a:r>
              <a:rPr kumimoji="0" lang="pt-BR" sz="2500" b="1" i="0" u="none" strike="noStrike" cap="none" normalizeH="0" baseline="30000">
                <a:ln>
                  <a:noFill/>
                </a:ln>
                <a:solidFill>
                  <a:srgbClr val="002060"/>
                </a:solidFill>
                <a:effectLst/>
                <a:ea typeface="Calibri" pitchFamily="34" charset="0"/>
                <a:cs typeface="Arial" pitchFamily="34" charset="0"/>
              </a:rPr>
              <a:t>2</a:t>
            </a:r>
            <a:r>
              <a:rPr kumimoji="0" lang="pt-BR" sz="2500" b="1" i="0" u="none" strike="noStrike" cap="none" normalizeH="0" baseline="0">
                <a:ln>
                  <a:noFill/>
                </a:ln>
                <a:solidFill>
                  <a:srgbClr val="002060"/>
                </a:solidFill>
                <a:effectLst/>
                <a:ea typeface="Calibri" pitchFamily="34" charset="0"/>
                <a:cs typeface="Arial" pitchFamily="34" charset="0"/>
              </a:rPr>
              <a:t>.</a:t>
            </a:r>
            <a:endParaRPr kumimoji="0" lang="en-US" sz="2500" b="1" i="0" u="none" strike="noStrike" cap="none" normalizeH="0" baseline="0">
              <a:ln>
                <a:noFill/>
              </a:ln>
              <a:solidFill>
                <a:srgbClr val="002060"/>
              </a:solidFill>
              <a:effectLst/>
              <a:cs typeface="Arial"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097">
                                            <p:txEl>
                                              <p:pRg st="0" end="0"/>
                                            </p:txEl>
                                          </p:spTgt>
                                        </p:tgtEl>
                                        <p:attrNameLst>
                                          <p:attrName>style.visibility</p:attrName>
                                        </p:attrNameLst>
                                      </p:cBhvr>
                                      <p:to>
                                        <p:strVal val="visible"/>
                                      </p:to>
                                    </p:set>
                                    <p:anim calcmode="lin" valueType="num">
                                      <p:cBhvr>
                                        <p:cTn id="7" dur="1000" fill="hold"/>
                                        <p:tgtEl>
                                          <p:spTgt spid="409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09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097">
                                            <p:txEl>
                                              <p:pRg st="1" end="1"/>
                                            </p:txEl>
                                          </p:spTgt>
                                        </p:tgtEl>
                                        <p:attrNameLst>
                                          <p:attrName>style.visibility</p:attrName>
                                        </p:attrNameLst>
                                      </p:cBhvr>
                                      <p:to>
                                        <p:strVal val="visible"/>
                                      </p:to>
                                    </p:set>
                                    <p:anim calcmode="lin" valueType="num">
                                      <p:cBhvr>
                                        <p:cTn id="14" dur="1000" fill="hold"/>
                                        <p:tgtEl>
                                          <p:spTgt spid="4097">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409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09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097">
                                            <p:txEl>
                                              <p:pRg st="2" end="2"/>
                                            </p:txEl>
                                          </p:spTgt>
                                        </p:tgtEl>
                                        <p:attrNameLst>
                                          <p:attrName>style.visibility</p:attrName>
                                        </p:attrNameLst>
                                      </p:cBhvr>
                                      <p:to>
                                        <p:strVal val="visible"/>
                                      </p:to>
                                    </p:set>
                                    <p:anim calcmode="lin" valueType="num">
                                      <p:cBhvr>
                                        <p:cTn id="21" dur="1000" fill="hold"/>
                                        <p:tgtEl>
                                          <p:spTgt spid="4097">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409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0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2794</TotalTime>
  <Words>1366</Words>
  <Application>Microsoft Office PowerPoint</Application>
  <PresentationFormat>On-screen Show (16:9)</PresentationFormat>
  <Paragraphs>248</Paragraphs>
  <Slides>29</Slides>
  <Notes>20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Times New Roman</vt:lpstr>
      <vt:lpstr>Calibri</vt:lpstr>
      <vt:lpstr>Tahoma</vt:lpstr>
      <vt:lpstr>Arial</vt:lpstr>
      <vt:lpstr>Calibri Light</vt:lpstr>
      <vt:lpstr>#9Slide03 HelveBold</vt:lpstr>
      <vt:lpstr>Impact MT Std</vt:lpstr>
      <vt:lpstr>3_Office Theme</vt:lpstr>
      <vt:lpstr>1_Office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An-pơ rực rỡ sắc màu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dc:creator>
  <cp:lastModifiedBy>Administrator</cp:lastModifiedBy>
  <cp:revision>289</cp:revision>
  <dcterms:created xsi:type="dcterms:W3CDTF">2020-08-12T07:11:41Z</dcterms:created>
  <dcterms:modified xsi:type="dcterms:W3CDTF">2025-04-13T15:20:25Z</dcterms:modified>
</cp:coreProperties>
</file>