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324" r:id="rId3"/>
    <p:sldId id="307" r:id="rId4"/>
    <p:sldId id="310" r:id="rId5"/>
    <p:sldId id="313" r:id="rId6"/>
    <p:sldId id="314" r:id="rId7"/>
    <p:sldId id="315" r:id="rId8"/>
    <p:sldId id="316" r:id="rId9"/>
    <p:sldId id="318" r:id="rId10"/>
    <p:sldId id="320" r:id="rId11"/>
    <p:sldId id="325" r:id="rId12"/>
    <p:sldId id="311" r:id="rId13"/>
    <p:sldId id="297" r:id="rId14"/>
    <p:sldId id="299" r:id="rId15"/>
    <p:sldId id="304" r:id="rId16"/>
    <p:sldId id="305" r:id="rId17"/>
    <p:sldId id="269" r:id="rId18"/>
    <p:sldId id="321" r:id="rId19"/>
    <p:sldId id="268" r:id="rId20"/>
    <p:sldId id="285" r:id="rId21"/>
    <p:sldId id="322" r:id="rId22"/>
    <p:sldId id="296" r:id="rId23"/>
    <p:sldId id="271" r:id="rId24"/>
    <p:sldId id="272" r:id="rId25"/>
    <p:sldId id="326" r:id="rId26"/>
    <p:sldId id="327" r:id="rId27"/>
    <p:sldId id="323" r:id="rId28"/>
    <p:sldId id="306" r:id="rId29"/>
  </p:sldIdLst>
  <p:sldSz cx="12192000" cy="6858000"/>
  <p:notesSz cx="6858000" cy="9144000"/>
  <p:custDataLst>
    <p:tags r:id="rId31"/>
  </p:custData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1C9"/>
    <a:srgbClr val="6D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5873"/>
  </p:normalViewPr>
  <p:slideViewPr>
    <p:cSldViewPr snapToGrid="0" snapToObjects="1">
      <p:cViewPr varScale="1">
        <p:scale>
          <a:sx n="62" d="100"/>
          <a:sy n="62" d="100"/>
        </p:scale>
        <p:origin x="103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BD997-1CDA-4BC6-AB10-F3B1E9AFB46E}"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EB72609B-6B0A-489B-A422-12C39515340F}">
      <dgm:prSet/>
      <dgm:spPr>
        <a:solidFill>
          <a:schemeClr val="accent6">
            <a:lumMod val="60000"/>
            <a:lumOff val="40000"/>
          </a:schemeClr>
        </a:solidFill>
      </dgm:spPr>
      <dgm:t>
        <a:bodyPr/>
        <a:lstStyle/>
        <a:p>
          <a:r>
            <a:rPr lang="en-US"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Cần</a:t>
          </a:r>
          <a:r>
            <a:rPr lang="en-US"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dựa</a:t>
          </a:r>
          <a:r>
            <a:rPr lang="en-US"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kim</a:t>
          </a:r>
          <a:r>
            <a:rPr lang="en-US"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chỉ</a:t>
          </a:r>
          <a:r>
            <a:rPr lang="en-US"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nam</a:t>
          </a:r>
          <a:r>
            <a:rPr lang="en-US"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a:solidFill>
              <a:schemeClr val="accent2">
                <a:lumMod val="50000"/>
              </a:schemeClr>
            </a:solidFill>
          </a:endParaRPr>
        </a:p>
      </dgm:t>
    </dgm:pt>
    <dgm:pt modelId="{2D426B27-C910-4646-BD3F-973C78E78624}" type="parTrans" cxnId="{563C4A95-FC76-4B65-B79B-8849454F002A}">
      <dgm:prSet/>
      <dgm:spPr/>
      <dgm:t>
        <a:bodyPr/>
        <a:lstStyle/>
        <a:p>
          <a:endParaRPr lang="en-US"/>
        </a:p>
      </dgm:t>
    </dgm:pt>
    <dgm:pt modelId="{740A736F-5342-4569-A063-94BE1DF76EF1}" type="sibTrans" cxnId="{563C4A95-FC76-4B65-B79B-8849454F002A}">
      <dgm:prSet/>
      <dgm:spPr/>
      <dgm:t>
        <a:bodyPr/>
        <a:lstStyle/>
        <a:p>
          <a:endParaRPr lang="en-US"/>
        </a:p>
      </dgm:t>
    </dgm:pt>
    <dgm:pt modelId="{54A190A5-A283-4231-ACD7-C13B8EA443EA}">
      <dgm:prSet/>
      <dgm:spPr>
        <a:solidFill>
          <a:schemeClr val="accent4">
            <a:lumMod val="75000"/>
          </a:schemeClr>
        </a:solidFill>
      </dgm:spPr>
      <dgm:t>
        <a:bodyPr/>
        <a:lstStyle/>
        <a:p>
          <a:r>
            <a:rPr lang="en-US" b="1" dirty="0" err="1">
              <a:latin typeface="Times New Roman" panose="02020603050405020304" pitchFamily="18" charset="0"/>
              <a:ea typeface="Calibri" panose="020F0502020204030204" pitchFamily="34" charset="0"/>
              <a:cs typeface="Times New Roman" panose="02020603050405020304" pitchFamily="18" charset="0"/>
            </a:rPr>
            <a:t>Mũi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chỉ</a:t>
          </a:r>
          <a:r>
            <a:rPr lang="en-US" b="1" dirty="0">
              <a:latin typeface="Times New Roman" panose="02020603050405020304" pitchFamily="18" charset="0"/>
              <a:ea typeface="Calibri" panose="020F0502020204030204" pitchFamily="34" charset="0"/>
              <a:cs typeface="Times New Roman" panose="02020603050405020304" pitchFamily="18" charset="0"/>
            </a:rPr>
            <a:t> hướng Bắc </a:t>
          </a:r>
          <a:endParaRPr lang="en-US" b="1" dirty="0"/>
        </a:p>
      </dgm:t>
    </dgm:pt>
    <dgm:pt modelId="{E1759A24-34E2-49FF-AF2E-BDA4D30A8983}" type="parTrans" cxnId="{38A89AE2-A042-4105-8391-C4CDA66906B0}">
      <dgm:prSet/>
      <dgm:spPr/>
      <dgm:t>
        <a:bodyPr/>
        <a:lstStyle/>
        <a:p>
          <a:endParaRPr lang="en-US"/>
        </a:p>
      </dgm:t>
    </dgm:pt>
    <dgm:pt modelId="{6958D16E-4EC8-4DA6-9899-3E761B77E011}" type="sibTrans" cxnId="{38A89AE2-A042-4105-8391-C4CDA66906B0}">
      <dgm:prSet/>
      <dgm:spPr/>
      <dgm:t>
        <a:bodyPr/>
        <a:lstStyle/>
        <a:p>
          <a:endParaRPr lang="en-US"/>
        </a:p>
      </dgm:t>
    </dgm:pt>
    <dgm:pt modelId="{882B38CB-3CE7-43AA-B99B-DFBDE77DC514}">
      <dgm:prSet/>
      <dgm:spPr>
        <a:solidFill>
          <a:schemeClr val="accent4"/>
        </a:solidFill>
      </dgm:spPr>
      <dgm:t>
        <a:bodyPr/>
        <a:lstStyle/>
        <a:p>
          <a:r>
            <a:rPr lang="en-US"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Xác</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hướng Bắc </a:t>
          </a:r>
          <a:r>
            <a:rPr lang="en-US"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đó</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tìm</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hướng </a:t>
          </a:r>
          <a:r>
            <a:rPr lang="en-US"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còn</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lại</a:t>
          </a:r>
          <a:endParaRPr lang="en-US" dirty="0">
            <a:solidFill>
              <a:schemeClr val="accent1">
                <a:lumMod val="50000"/>
              </a:schemeClr>
            </a:solidFill>
          </a:endParaRPr>
        </a:p>
      </dgm:t>
    </dgm:pt>
    <dgm:pt modelId="{4408D1B3-5348-4EDF-8607-C1C8EC00995D}" type="parTrans" cxnId="{30ABD5D5-B237-4B0F-8101-8F1CDE524E83}">
      <dgm:prSet/>
      <dgm:spPr/>
      <dgm:t>
        <a:bodyPr/>
        <a:lstStyle/>
        <a:p>
          <a:endParaRPr lang="en-US"/>
        </a:p>
      </dgm:t>
    </dgm:pt>
    <dgm:pt modelId="{92C88592-BC95-4670-967F-CEFB20C0676E}" type="sibTrans" cxnId="{30ABD5D5-B237-4B0F-8101-8F1CDE524E83}">
      <dgm:prSet/>
      <dgm:spPr/>
      <dgm:t>
        <a:bodyPr/>
        <a:lstStyle/>
        <a:p>
          <a:endParaRPr lang="en-US"/>
        </a:p>
      </dgm:t>
    </dgm:pt>
    <dgm:pt modelId="{B7152589-EF6C-4EC5-A2ED-F226246D5306}" type="pres">
      <dgm:prSet presAssocID="{7A3BD997-1CDA-4BC6-AB10-F3B1E9AFB46E}" presName="Name0" presStyleCnt="0">
        <dgm:presLayoutVars>
          <dgm:chMax val="7"/>
          <dgm:chPref val="7"/>
          <dgm:dir/>
        </dgm:presLayoutVars>
      </dgm:prSet>
      <dgm:spPr/>
    </dgm:pt>
    <dgm:pt modelId="{62F1701B-3CB9-46C4-8ED6-35FBE640D8FC}" type="pres">
      <dgm:prSet presAssocID="{7A3BD997-1CDA-4BC6-AB10-F3B1E9AFB46E}" presName="Name1" presStyleCnt="0"/>
      <dgm:spPr/>
    </dgm:pt>
    <dgm:pt modelId="{F33D8508-ACF5-4378-BB97-29E70C8659E9}" type="pres">
      <dgm:prSet presAssocID="{7A3BD997-1CDA-4BC6-AB10-F3B1E9AFB46E}" presName="cycle" presStyleCnt="0"/>
      <dgm:spPr/>
    </dgm:pt>
    <dgm:pt modelId="{861C7A40-92AB-468B-83AB-5BBD5D2B7448}" type="pres">
      <dgm:prSet presAssocID="{7A3BD997-1CDA-4BC6-AB10-F3B1E9AFB46E}" presName="srcNode" presStyleLbl="node1" presStyleIdx="0" presStyleCnt="3"/>
      <dgm:spPr/>
    </dgm:pt>
    <dgm:pt modelId="{D007F815-DC9A-4326-A86D-9C6D94C77BDA}" type="pres">
      <dgm:prSet presAssocID="{7A3BD997-1CDA-4BC6-AB10-F3B1E9AFB46E}" presName="conn" presStyleLbl="parChTrans1D2" presStyleIdx="0" presStyleCnt="1" custLinFactNeighborX="-16965" custLinFactNeighborY="-62"/>
      <dgm:spPr/>
    </dgm:pt>
    <dgm:pt modelId="{99F7D130-D7BE-422A-A083-FECB96C59949}" type="pres">
      <dgm:prSet presAssocID="{7A3BD997-1CDA-4BC6-AB10-F3B1E9AFB46E}" presName="extraNode" presStyleLbl="node1" presStyleIdx="0" presStyleCnt="3"/>
      <dgm:spPr/>
    </dgm:pt>
    <dgm:pt modelId="{F819F2A0-C00F-4FD3-9107-3BF4D58C1081}" type="pres">
      <dgm:prSet presAssocID="{7A3BD997-1CDA-4BC6-AB10-F3B1E9AFB46E}" presName="dstNode" presStyleLbl="node1" presStyleIdx="0" presStyleCnt="3"/>
      <dgm:spPr/>
    </dgm:pt>
    <dgm:pt modelId="{A1A2236C-97CB-49EA-B760-9D4FDDF54B81}" type="pres">
      <dgm:prSet presAssocID="{EB72609B-6B0A-489B-A422-12C39515340F}" presName="text_1" presStyleLbl="node1" presStyleIdx="0" presStyleCnt="3" custScaleX="108650">
        <dgm:presLayoutVars>
          <dgm:bulletEnabled val="1"/>
        </dgm:presLayoutVars>
      </dgm:prSet>
      <dgm:spPr/>
    </dgm:pt>
    <dgm:pt modelId="{E2F1291F-337E-49CD-84BC-7FCFBB72231D}" type="pres">
      <dgm:prSet presAssocID="{EB72609B-6B0A-489B-A422-12C39515340F}" presName="accent_1" presStyleCnt="0"/>
      <dgm:spPr/>
    </dgm:pt>
    <dgm:pt modelId="{EFBBD5D2-6ABC-4724-A9C6-1460FFDC0E60}" type="pres">
      <dgm:prSet presAssocID="{EB72609B-6B0A-489B-A422-12C39515340F}" presName="accentRepeatNode" presStyleLbl="solidFgAcc1" presStyleIdx="0" presStyleCnt="3"/>
      <dgm:spPr/>
    </dgm:pt>
    <dgm:pt modelId="{3E81404D-78AC-499C-9D01-6A5A8445C029}" type="pres">
      <dgm:prSet presAssocID="{54A190A5-A283-4231-ACD7-C13B8EA443EA}" presName="text_2" presStyleLbl="node1" presStyleIdx="1" presStyleCnt="3">
        <dgm:presLayoutVars>
          <dgm:bulletEnabled val="1"/>
        </dgm:presLayoutVars>
      </dgm:prSet>
      <dgm:spPr/>
    </dgm:pt>
    <dgm:pt modelId="{996F08F2-6DCF-4C3F-9EA7-B388E2370BFA}" type="pres">
      <dgm:prSet presAssocID="{54A190A5-A283-4231-ACD7-C13B8EA443EA}" presName="accent_2" presStyleCnt="0"/>
      <dgm:spPr/>
    </dgm:pt>
    <dgm:pt modelId="{4A80C985-8DDA-4F23-B4EA-B622052961A3}" type="pres">
      <dgm:prSet presAssocID="{54A190A5-A283-4231-ACD7-C13B8EA443EA}" presName="accentRepeatNode" presStyleLbl="solidFgAcc1" presStyleIdx="1" presStyleCnt="3"/>
      <dgm:spPr/>
    </dgm:pt>
    <dgm:pt modelId="{C164ADB0-266F-4C8F-84F4-0954A0441623}" type="pres">
      <dgm:prSet presAssocID="{882B38CB-3CE7-43AA-B99B-DFBDE77DC514}" presName="text_3" presStyleLbl="node1" presStyleIdx="2" presStyleCnt="3">
        <dgm:presLayoutVars>
          <dgm:bulletEnabled val="1"/>
        </dgm:presLayoutVars>
      </dgm:prSet>
      <dgm:spPr/>
    </dgm:pt>
    <dgm:pt modelId="{7679EC59-BE7D-4AF0-8F24-073DF7948F04}" type="pres">
      <dgm:prSet presAssocID="{882B38CB-3CE7-43AA-B99B-DFBDE77DC514}" presName="accent_3" presStyleCnt="0"/>
      <dgm:spPr/>
    </dgm:pt>
    <dgm:pt modelId="{0D67CB42-1873-46CA-9388-EA6C10BAB568}" type="pres">
      <dgm:prSet presAssocID="{882B38CB-3CE7-43AA-B99B-DFBDE77DC514}" presName="accentRepeatNode" presStyleLbl="solidFgAcc1" presStyleIdx="2" presStyleCnt="3" custLinFactNeighborX="-2209" custLinFactNeighborY="-17"/>
      <dgm:spPr>
        <a:blipFill rotWithShape="0">
          <a:blip xmlns:r="http://schemas.openxmlformats.org/officeDocument/2006/relationships" r:embed="rId1"/>
          <a:stretch>
            <a:fillRect/>
          </a:stretch>
        </a:blipFill>
      </dgm:spPr>
    </dgm:pt>
  </dgm:ptLst>
  <dgm:cxnLst>
    <dgm:cxn modelId="{54AC952F-48F3-4F38-B7BF-DDEE60C502F0}" type="presOf" srcId="{7A3BD997-1CDA-4BC6-AB10-F3B1E9AFB46E}" destId="{B7152589-EF6C-4EC5-A2ED-F226246D5306}" srcOrd="0" destOrd="0" presId="urn:microsoft.com/office/officeart/2008/layout/VerticalCurvedList"/>
    <dgm:cxn modelId="{D709B232-5D35-46C7-B133-F9C74D287DF9}" type="presOf" srcId="{882B38CB-3CE7-43AA-B99B-DFBDE77DC514}" destId="{C164ADB0-266F-4C8F-84F4-0954A0441623}" srcOrd="0" destOrd="0" presId="urn:microsoft.com/office/officeart/2008/layout/VerticalCurvedList"/>
    <dgm:cxn modelId="{3D820859-FEA6-4C5B-9C7E-F352689AB46B}" type="presOf" srcId="{54A190A5-A283-4231-ACD7-C13B8EA443EA}" destId="{3E81404D-78AC-499C-9D01-6A5A8445C029}" srcOrd="0" destOrd="0" presId="urn:microsoft.com/office/officeart/2008/layout/VerticalCurvedList"/>
    <dgm:cxn modelId="{563C4A95-FC76-4B65-B79B-8849454F002A}" srcId="{7A3BD997-1CDA-4BC6-AB10-F3B1E9AFB46E}" destId="{EB72609B-6B0A-489B-A422-12C39515340F}" srcOrd="0" destOrd="0" parTransId="{2D426B27-C910-4646-BD3F-973C78E78624}" sibTransId="{740A736F-5342-4569-A063-94BE1DF76EF1}"/>
    <dgm:cxn modelId="{E76C79BC-9510-4B9C-ADC8-ECB99270BAD2}" type="presOf" srcId="{EB72609B-6B0A-489B-A422-12C39515340F}" destId="{A1A2236C-97CB-49EA-B760-9D4FDDF54B81}" srcOrd="0" destOrd="0" presId="urn:microsoft.com/office/officeart/2008/layout/VerticalCurvedList"/>
    <dgm:cxn modelId="{4A89C8C9-7E23-4550-A867-31F8E5D51323}" type="presOf" srcId="{740A736F-5342-4569-A063-94BE1DF76EF1}" destId="{D007F815-DC9A-4326-A86D-9C6D94C77BDA}" srcOrd="0" destOrd="0" presId="urn:microsoft.com/office/officeart/2008/layout/VerticalCurvedList"/>
    <dgm:cxn modelId="{30ABD5D5-B237-4B0F-8101-8F1CDE524E83}" srcId="{7A3BD997-1CDA-4BC6-AB10-F3B1E9AFB46E}" destId="{882B38CB-3CE7-43AA-B99B-DFBDE77DC514}" srcOrd="2" destOrd="0" parTransId="{4408D1B3-5348-4EDF-8607-C1C8EC00995D}" sibTransId="{92C88592-BC95-4670-967F-CEFB20C0676E}"/>
    <dgm:cxn modelId="{38A89AE2-A042-4105-8391-C4CDA66906B0}" srcId="{7A3BD997-1CDA-4BC6-AB10-F3B1E9AFB46E}" destId="{54A190A5-A283-4231-ACD7-C13B8EA443EA}" srcOrd="1" destOrd="0" parTransId="{E1759A24-34E2-49FF-AF2E-BDA4D30A8983}" sibTransId="{6958D16E-4EC8-4DA6-9899-3E761B77E011}"/>
    <dgm:cxn modelId="{917AAAAA-11A9-45F3-ABDE-846DECE7F0CD}" type="presParOf" srcId="{B7152589-EF6C-4EC5-A2ED-F226246D5306}" destId="{62F1701B-3CB9-46C4-8ED6-35FBE640D8FC}" srcOrd="0" destOrd="0" presId="urn:microsoft.com/office/officeart/2008/layout/VerticalCurvedList"/>
    <dgm:cxn modelId="{008B9772-8A4D-4E27-9D34-CAA05D71191D}" type="presParOf" srcId="{62F1701B-3CB9-46C4-8ED6-35FBE640D8FC}" destId="{F33D8508-ACF5-4378-BB97-29E70C8659E9}" srcOrd="0" destOrd="0" presId="urn:microsoft.com/office/officeart/2008/layout/VerticalCurvedList"/>
    <dgm:cxn modelId="{DA487253-E7C1-4845-B418-91B24361D1AA}" type="presParOf" srcId="{F33D8508-ACF5-4378-BB97-29E70C8659E9}" destId="{861C7A40-92AB-468B-83AB-5BBD5D2B7448}" srcOrd="0" destOrd="0" presId="urn:microsoft.com/office/officeart/2008/layout/VerticalCurvedList"/>
    <dgm:cxn modelId="{FCAE846F-21A4-4E61-9A42-8BF1FDA6FC2B}" type="presParOf" srcId="{F33D8508-ACF5-4378-BB97-29E70C8659E9}" destId="{D007F815-DC9A-4326-A86D-9C6D94C77BDA}" srcOrd="1" destOrd="0" presId="urn:microsoft.com/office/officeart/2008/layout/VerticalCurvedList"/>
    <dgm:cxn modelId="{3063F828-604D-48BA-98BC-164A0D13F7BD}" type="presParOf" srcId="{F33D8508-ACF5-4378-BB97-29E70C8659E9}" destId="{99F7D130-D7BE-422A-A083-FECB96C59949}" srcOrd="2" destOrd="0" presId="urn:microsoft.com/office/officeart/2008/layout/VerticalCurvedList"/>
    <dgm:cxn modelId="{98DB4226-0FD4-4ABC-A240-0C80CC66D1EC}" type="presParOf" srcId="{F33D8508-ACF5-4378-BB97-29E70C8659E9}" destId="{F819F2A0-C00F-4FD3-9107-3BF4D58C1081}" srcOrd="3" destOrd="0" presId="urn:microsoft.com/office/officeart/2008/layout/VerticalCurvedList"/>
    <dgm:cxn modelId="{91403541-91B3-4319-8B64-D7BF3F6999C2}" type="presParOf" srcId="{62F1701B-3CB9-46C4-8ED6-35FBE640D8FC}" destId="{A1A2236C-97CB-49EA-B760-9D4FDDF54B81}" srcOrd="1" destOrd="0" presId="urn:microsoft.com/office/officeart/2008/layout/VerticalCurvedList"/>
    <dgm:cxn modelId="{527A86E2-575E-41C7-9EAC-A42D27409B70}" type="presParOf" srcId="{62F1701B-3CB9-46C4-8ED6-35FBE640D8FC}" destId="{E2F1291F-337E-49CD-84BC-7FCFBB72231D}" srcOrd="2" destOrd="0" presId="urn:microsoft.com/office/officeart/2008/layout/VerticalCurvedList"/>
    <dgm:cxn modelId="{AC0F21F1-4CCE-4F99-984B-0389C56DD2B5}" type="presParOf" srcId="{E2F1291F-337E-49CD-84BC-7FCFBB72231D}" destId="{EFBBD5D2-6ABC-4724-A9C6-1460FFDC0E60}" srcOrd="0" destOrd="0" presId="urn:microsoft.com/office/officeart/2008/layout/VerticalCurvedList"/>
    <dgm:cxn modelId="{68D8FC64-800C-47A5-9C20-F2CD6C3619C1}" type="presParOf" srcId="{62F1701B-3CB9-46C4-8ED6-35FBE640D8FC}" destId="{3E81404D-78AC-499C-9D01-6A5A8445C029}" srcOrd="3" destOrd="0" presId="urn:microsoft.com/office/officeart/2008/layout/VerticalCurvedList"/>
    <dgm:cxn modelId="{E1E787A0-A41A-494C-B511-DF769C6D88FB}" type="presParOf" srcId="{62F1701B-3CB9-46C4-8ED6-35FBE640D8FC}" destId="{996F08F2-6DCF-4C3F-9EA7-B388E2370BFA}" srcOrd="4" destOrd="0" presId="urn:microsoft.com/office/officeart/2008/layout/VerticalCurvedList"/>
    <dgm:cxn modelId="{F57A5C36-2501-4268-9CC7-D124B3393415}" type="presParOf" srcId="{996F08F2-6DCF-4C3F-9EA7-B388E2370BFA}" destId="{4A80C985-8DDA-4F23-B4EA-B622052961A3}" srcOrd="0" destOrd="0" presId="urn:microsoft.com/office/officeart/2008/layout/VerticalCurvedList"/>
    <dgm:cxn modelId="{A20150DF-C0D3-42E7-95A2-45D39A1DC442}" type="presParOf" srcId="{62F1701B-3CB9-46C4-8ED6-35FBE640D8FC}" destId="{C164ADB0-266F-4C8F-84F4-0954A0441623}" srcOrd="5" destOrd="0" presId="urn:microsoft.com/office/officeart/2008/layout/VerticalCurvedList"/>
    <dgm:cxn modelId="{286EF3EA-54BE-4DF0-ADF7-772380EFDF13}" type="presParOf" srcId="{62F1701B-3CB9-46C4-8ED6-35FBE640D8FC}" destId="{7679EC59-BE7D-4AF0-8F24-073DF7948F04}" srcOrd="6" destOrd="0" presId="urn:microsoft.com/office/officeart/2008/layout/VerticalCurvedList"/>
    <dgm:cxn modelId="{68C91FB4-C0C5-4CC1-BAD0-FE66B92A908A}" type="presParOf" srcId="{7679EC59-BE7D-4AF0-8F24-073DF7948F04}" destId="{0D67CB42-1873-46CA-9388-EA6C10BAB568}" srcOrd="0" destOrd="0" presId="urn:microsoft.com/office/officeart/2008/layout/VerticalCurve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7F815-DC9A-4326-A86D-9C6D94C77BDA}">
      <dsp:nvSpPr>
        <dsp:cNvPr id="0" name=""/>
        <dsp:cNvSpPr/>
      </dsp:nvSpPr>
      <dsp:spPr>
        <a:xfrm>
          <a:off x="-5515180" y="-836514"/>
          <a:ext cx="6473730" cy="6473730"/>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A2236C-97CB-49EA-B760-9D4FDDF54B81}">
      <dsp:nvSpPr>
        <dsp:cNvPr id="0" name=""/>
        <dsp:cNvSpPr/>
      </dsp:nvSpPr>
      <dsp:spPr>
        <a:xfrm>
          <a:off x="430865" y="480872"/>
          <a:ext cx="3962238" cy="961745"/>
        </a:xfrm>
        <a:prstGeom prst="rect">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3386"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Cần</a:t>
          </a:r>
          <a:r>
            <a:rPr lang="en-US" sz="2200" b="1" kern="1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dựa</a:t>
          </a:r>
          <a:r>
            <a:rPr lang="en-US" sz="2200" b="1" kern="1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2200" b="1" kern="1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kim</a:t>
          </a:r>
          <a:r>
            <a:rPr lang="en-US" sz="2200" b="1" kern="1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chỉ</a:t>
          </a:r>
          <a:r>
            <a:rPr lang="en-US" sz="2200" b="1" kern="1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nam</a:t>
          </a:r>
          <a:r>
            <a:rPr lang="en-US" sz="2200" b="1" kern="1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b="1" kern="1200" dirty="0">
            <a:solidFill>
              <a:schemeClr val="accent2">
                <a:lumMod val="50000"/>
              </a:schemeClr>
            </a:solidFill>
          </a:endParaRPr>
        </a:p>
      </dsp:txBody>
      <dsp:txXfrm>
        <a:off x="430865" y="480872"/>
        <a:ext cx="3962238" cy="961745"/>
      </dsp:txXfrm>
    </dsp:sp>
    <dsp:sp modelId="{EFBBD5D2-6ABC-4724-A9C6-1460FFDC0E60}">
      <dsp:nvSpPr>
        <dsp:cNvPr id="0" name=""/>
        <dsp:cNvSpPr/>
      </dsp:nvSpPr>
      <dsp:spPr>
        <a:xfrm>
          <a:off x="-12501" y="360654"/>
          <a:ext cx="1202182" cy="120218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E81404D-78AC-499C-9D01-6A5A8445C029}">
      <dsp:nvSpPr>
        <dsp:cNvPr id="0" name=""/>
        <dsp:cNvSpPr/>
      </dsp:nvSpPr>
      <dsp:spPr>
        <a:xfrm>
          <a:off x="938184" y="1923491"/>
          <a:ext cx="3297196" cy="961745"/>
        </a:xfrm>
        <a:prstGeom prst="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3386"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2200" b="1"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200" b="1"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200" b="1" kern="1200" dirty="0">
              <a:latin typeface="Times New Roman" panose="02020603050405020304" pitchFamily="18" charset="0"/>
              <a:ea typeface="Calibri" panose="020F0502020204030204" pitchFamily="34" charset="0"/>
              <a:cs typeface="Times New Roman" panose="02020603050405020304" pitchFamily="18" charset="0"/>
            </a:rPr>
            <a:t> hướng Bắc </a:t>
          </a:r>
          <a:endParaRPr lang="en-US" sz="2200" b="1" kern="1200" dirty="0"/>
        </a:p>
      </dsp:txBody>
      <dsp:txXfrm>
        <a:off x="938184" y="1923491"/>
        <a:ext cx="3297196" cy="961745"/>
      </dsp:txXfrm>
    </dsp:sp>
    <dsp:sp modelId="{4A80C985-8DDA-4F23-B4EA-B622052961A3}">
      <dsp:nvSpPr>
        <dsp:cNvPr id="0" name=""/>
        <dsp:cNvSpPr/>
      </dsp:nvSpPr>
      <dsp:spPr>
        <a:xfrm>
          <a:off x="337093" y="1803273"/>
          <a:ext cx="1202182" cy="120218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164ADB0-266F-4C8F-84F4-0954A0441623}">
      <dsp:nvSpPr>
        <dsp:cNvPr id="0" name=""/>
        <dsp:cNvSpPr/>
      </dsp:nvSpPr>
      <dsp:spPr>
        <a:xfrm>
          <a:off x="588589" y="3366109"/>
          <a:ext cx="3646791" cy="961745"/>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338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Xác</a:t>
          </a:r>
          <a:r>
            <a:rPr lang="en-US" sz="2200" kern="12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200" kern="12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hướng Bắc </a:t>
          </a:r>
          <a:r>
            <a:rPr lang="en-US" sz="2200" kern="12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200" kern="12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đó</a:t>
          </a:r>
          <a:r>
            <a:rPr lang="en-US" sz="2200" kern="12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tìm</a:t>
          </a:r>
          <a:r>
            <a:rPr lang="en-US" sz="2200" kern="12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200" kern="12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hướng </a:t>
          </a:r>
          <a:r>
            <a:rPr lang="en-US" sz="2200" kern="12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còn</a:t>
          </a:r>
          <a:r>
            <a:rPr lang="en-US" sz="2200" kern="12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lại</a:t>
          </a:r>
          <a:endParaRPr lang="en-US" sz="2200" kern="1200" dirty="0">
            <a:solidFill>
              <a:schemeClr val="accent1">
                <a:lumMod val="50000"/>
              </a:schemeClr>
            </a:solidFill>
          </a:endParaRPr>
        </a:p>
      </dsp:txBody>
      <dsp:txXfrm>
        <a:off x="588589" y="3366109"/>
        <a:ext cx="3646791" cy="961745"/>
      </dsp:txXfrm>
    </dsp:sp>
    <dsp:sp modelId="{0D67CB42-1873-46CA-9388-EA6C10BAB568}">
      <dsp:nvSpPr>
        <dsp:cNvPr id="0" name=""/>
        <dsp:cNvSpPr/>
      </dsp:nvSpPr>
      <dsp:spPr>
        <a:xfrm>
          <a:off x="-12501" y="3245687"/>
          <a:ext cx="1202182" cy="1202182"/>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76C18-7010-2548-B0CF-E01C4D6B9E89}" type="datetimeFigureOut">
              <a:rPr lang="x-none" smtClean="0"/>
              <a:pPr/>
              <a:t>16/10/2023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4A293-AD89-D641-93FD-9486F0CE0F16}" type="slidenum">
              <a:rPr lang="x-none" smtClean="0"/>
              <a:pPr/>
              <a:t>‹#›</a:t>
            </a:fld>
            <a:endParaRPr lang="x-none"/>
          </a:p>
        </p:txBody>
      </p:sp>
    </p:spTree>
    <p:extLst>
      <p:ext uri="{BB962C8B-B14F-4D97-AF65-F5344CB8AC3E}">
        <p14:creationId xmlns:p14="http://schemas.microsoft.com/office/powerpoint/2010/main" val="325489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B0372A-0EAB-497F-8C4F-DBA74D4F81A7}" type="slidenum">
              <a:rPr lang="zh-CN" altLang="en-US" smtClean="0"/>
              <a:pPr/>
              <a:t>1</a:t>
            </a:fld>
            <a:endParaRPr lang="zh-CN" altLang="en-US"/>
          </a:p>
        </p:txBody>
      </p:sp>
    </p:spTree>
    <p:extLst>
      <p:ext uri="{BB962C8B-B14F-4D97-AF65-F5344CB8AC3E}">
        <p14:creationId xmlns:p14="http://schemas.microsoft.com/office/powerpoint/2010/main" val="363187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B0372A-0EAB-497F-8C4F-DBA74D4F81A7}" type="slidenum">
              <a:rPr lang="zh-CN" altLang="en-US" smtClean="0"/>
              <a:pPr/>
              <a:t>4</a:t>
            </a:fld>
            <a:endParaRPr lang="zh-CN" altLang="en-US"/>
          </a:p>
        </p:txBody>
      </p:sp>
    </p:spTree>
    <p:extLst>
      <p:ext uri="{BB962C8B-B14F-4D97-AF65-F5344CB8AC3E}">
        <p14:creationId xmlns:p14="http://schemas.microsoft.com/office/powerpoint/2010/main" val="278452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x-none" smtClean="0"/>
              <a:pPr/>
              <a:t>12</a:t>
            </a:fld>
            <a:endParaRPr lang="x-none"/>
          </a:p>
        </p:txBody>
      </p:sp>
    </p:spTree>
    <p:extLst>
      <p:ext uri="{BB962C8B-B14F-4D97-AF65-F5344CB8AC3E}">
        <p14:creationId xmlns:p14="http://schemas.microsoft.com/office/powerpoint/2010/main" val="417899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634A293-AD89-D641-93FD-9486F0CE0F16}" type="slidenum">
              <a:rPr lang="x-none" smtClean="0"/>
              <a:pPr/>
              <a:t>16</a:t>
            </a:fld>
            <a:endParaRPr lang="x-none"/>
          </a:p>
        </p:txBody>
      </p:sp>
    </p:spTree>
    <p:extLst>
      <p:ext uri="{BB962C8B-B14F-4D97-AF65-F5344CB8AC3E}">
        <p14:creationId xmlns:p14="http://schemas.microsoft.com/office/powerpoint/2010/main" val="247252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B0372A-0EAB-497F-8C4F-DBA74D4F81A7}" type="slidenum">
              <a:rPr lang="zh-CN" altLang="en-US" smtClean="0"/>
              <a:pPr/>
              <a:t>17</a:t>
            </a:fld>
            <a:endParaRPr lang="zh-CN" altLang="en-US"/>
          </a:p>
        </p:txBody>
      </p:sp>
    </p:spTree>
    <p:extLst>
      <p:ext uri="{BB962C8B-B14F-4D97-AF65-F5344CB8AC3E}">
        <p14:creationId xmlns:p14="http://schemas.microsoft.com/office/powerpoint/2010/main" val="114954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x-none" smtClean="0"/>
              <a:pPr/>
              <a:t>18</a:t>
            </a:fld>
            <a:endParaRPr lang="x-none"/>
          </a:p>
        </p:txBody>
      </p:sp>
    </p:spTree>
    <p:extLst>
      <p:ext uri="{BB962C8B-B14F-4D97-AF65-F5344CB8AC3E}">
        <p14:creationId xmlns:p14="http://schemas.microsoft.com/office/powerpoint/2010/main" val="114599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x-none" smtClean="0"/>
              <a:pPr/>
              <a:t>19</a:t>
            </a:fld>
            <a:endParaRPr lang="x-none"/>
          </a:p>
        </p:txBody>
      </p:sp>
    </p:spTree>
    <p:extLst>
      <p:ext uri="{BB962C8B-B14F-4D97-AF65-F5344CB8AC3E}">
        <p14:creationId xmlns:p14="http://schemas.microsoft.com/office/powerpoint/2010/main" val="74468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5942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634A293-AD89-D641-93FD-9486F0CE0F16}" type="slidenum">
              <a:rPr lang="x-none" smtClean="0"/>
              <a:pPr/>
              <a:t>22</a:t>
            </a:fld>
            <a:endParaRPr lang="x-none"/>
          </a:p>
        </p:txBody>
      </p:sp>
    </p:spTree>
    <p:extLst>
      <p:ext uri="{BB962C8B-B14F-4D97-AF65-F5344CB8AC3E}">
        <p14:creationId xmlns:p14="http://schemas.microsoft.com/office/powerpoint/2010/main" val="880388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7741-CEA5-5D4F-97A3-EE8BB59C7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D7A25772-887D-5C4D-A26F-2914B5BD9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0D455CD8-B6C1-C04E-8BEA-DF0C9E19E8F1}"/>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5" name="Footer Placeholder 4">
            <a:extLst>
              <a:ext uri="{FF2B5EF4-FFF2-40B4-BE49-F238E27FC236}">
                <a16:creationId xmlns:a16="http://schemas.microsoft.com/office/drawing/2014/main" id="{0C672494-E911-3F41-9A74-8416818C609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02DAF24-A1DF-0D4B-94F0-E352ED98B7FD}"/>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380982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134E-A4E5-A647-B690-AC7842B80D2F}"/>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C37175EA-DEE5-8C49-9612-44BD99D61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7D93404-0CB7-0A4B-A1D6-3FC0BD2C9C00}"/>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5" name="Footer Placeholder 4">
            <a:extLst>
              <a:ext uri="{FF2B5EF4-FFF2-40B4-BE49-F238E27FC236}">
                <a16:creationId xmlns:a16="http://schemas.microsoft.com/office/drawing/2014/main" id="{6443DC86-D7F3-AC41-9D4C-E2A7DB82947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E096E9C0-6D89-8241-A4A5-3BDAD59FCDCF}"/>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9207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B72CA-C014-744B-9B93-BB12C4EE9E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3331F14-1A56-9549-8DC0-3007BA60D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DE5B300-C3E9-DC4F-B46B-8BA56392371D}"/>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5" name="Footer Placeholder 4">
            <a:extLst>
              <a:ext uri="{FF2B5EF4-FFF2-40B4-BE49-F238E27FC236}">
                <a16:creationId xmlns:a16="http://schemas.microsoft.com/office/drawing/2014/main" id="{287A1274-0124-5041-A4B5-B91349643F6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4E612B0-3951-CA4F-985D-5CD4C738DBDF}"/>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236831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DDFA93-D3EB-4BD0-8186-78489CAB28B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58FD262-C62E-4C7F-B898-16F0B505DCA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232CE27-3654-410D-B0E7-346D4BC2CD25}"/>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5" name="Chỗ dành sẵn cho Chân trang 4">
            <a:extLst>
              <a:ext uri="{FF2B5EF4-FFF2-40B4-BE49-F238E27FC236}">
                <a16:creationId xmlns:a16="http://schemas.microsoft.com/office/drawing/2014/main" id="{A63C6B30-2B36-4C32-B41B-3FA54E4871C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3DC2992-97C9-43FE-BAE5-51198026C4F2}"/>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992518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8979C2-4BBC-4ECE-A0C0-791506B660D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F2975D0-2B95-4B1F-92A3-F16AA7C3357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9C40A01-777E-4FAD-AC83-E51F015367AF}"/>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5" name="Chỗ dành sẵn cho Chân trang 4">
            <a:extLst>
              <a:ext uri="{FF2B5EF4-FFF2-40B4-BE49-F238E27FC236}">
                <a16:creationId xmlns:a16="http://schemas.microsoft.com/office/drawing/2014/main" id="{9208B853-9290-406E-BAFF-712D911784A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7F45CB9-5B35-41C6-85EF-561EC5DB5D01}"/>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355504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E2F915-4268-40F5-B026-E2C6CECB7F04}"/>
              </a:ext>
            </a:extLst>
          </p:cNvPr>
          <p:cNvSpPr>
            <a:spLocks noGrp="1"/>
          </p:cNvSpPr>
          <p:nvPr>
            <p:ph type="title"/>
          </p:nvPr>
        </p:nvSpPr>
        <p:spPr>
          <a:xfrm>
            <a:off x="831851" y="1709740"/>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34345CB-386C-4C41-B469-29E0A9CA47D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9795805-ED83-4C91-97E0-FF248C10A2B0}"/>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5" name="Chỗ dành sẵn cho Chân trang 4">
            <a:extLst>
              <a:ext uri="{FF2B5EF4-FFF2-40B4-BE49-F238E27FC236}">
                <a16:creationId xmlns:a16="http://schemas.microsoft.com/office/drawing/2014/main" id="{1BBB172F-DC5E-4450-8332-3F8361A9245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26799C2-4B49-430A-9F06-9E28F0AECF2E}"/>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98638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B7BE0B-ACD5-4243-A36E-A58427B557F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5ED66A4-3FBF-4605-866B-CAAB1F5FDC09}"/>
              </a:ext>
            </a:extLst>
          </p:cNvPr>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3C7B6B1-E8EF-4089-9785-5B67F02692FD}"/>
              </a:ext>
            </a:extLst>
          </p:cNvPr>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4BBC1DC5-8763-4C29-B03F-3EDCF254C5A6}"/>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6" name="Chỗ dành sẵn cho Chân trang 5">
            <a:extLst>
              <a:ext uri="{FF2B5EF4-FFF2-40B4-BE49-F238E27FC236}">
                <a16:creationId xmlns:a16="http://schemas.microsoft.com/office/drawing/2014/main" id="{E9916693-39E3-4F3A-BC52-EBD9BB9A7D6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B222CB6-2356-41E4-8F28-65BDFD54F6E0}"/>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872074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A8B332-85A3-4AB7-B05A-022CE6C0581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E6E0393-79B7-4CBC-9FF8-A34476A95A6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B97987B-2E21-4687-BECC-49B7DC57B21A}"/>
              </a:ext>
            </a:extLst>
          </p:cNvPr>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485710A4-E3AE-4EBD-9238-BD1BD2424D2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0F76F10-8C02-4B17-991E-CBD1EA6E2543}"/>
              </a:ext>
            </a:extLst>
          </p:cNvPr>
          <p:cNvSpPr>
            <a:spLocks noGrp="1"/>
          </p:cNvSpPr>
          <p:nvPr>
            <p:ph sz="quarter" idx="4"/>
          </p:nvPr>
        </p:nvSpPr>
        <p:spPr>
          <a:xfrm>
            <a:off x="6172201"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E1F5A02A-2744-4948-8308-43D8DA5FB9AD}"/>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8" name="Chỗ dành sẵn cho Chân trang 7">
            <a:extLst>
              <a:ext uri="{FF2B5EF4-FFF2-40B4-BE49-F238E27FC236}">
                <a16:creationId xmlns:a16="http://schemas.microsoft.com/office/drawing/2014/main" id="{81DE1B11-E11F-4916-94C8-B167F87BC3E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101B512F-9F54-43F7-BD76-75E29ABF7E5B}"/>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13046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421AEA-E70F-4AD8-A338-5523FBC4E9D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D030A74-7CD0-4AF9-9579-0CF87AB46C82}"/>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4" name="Chỗ dành sẵn cho Chân trang 3">
            <a:extLst>
              <a:ext uri="{FF2B5EF4-FFF2-40B4-BE49-F238E27FC236}">
                <a16:creationId xmlns:a16="http://schemas.microsoft.com/office/drawing/2014/main" id="{7796C4D1-EF34-44E8-BA95-0905DB1F891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59A0F8D-6F1D-40FD-AD7D-CA37E0328411}"/>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20367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3C8F244-4505-4B5F-A8B0-60C2571E4632}"/>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3" name="Chỗ dành sẵn cho Chân trang 2">
            <a:extLst>
              <a:ext uri="{FF2B5EF4-FFF2-40B4-BE49-F238E27FC236}">
                <a16:creationId xmlns:a16="http://schemas.microsoft.com/office/drawing/2014/main" id="{B09CC082-15EB-4787-AB6E-111C2236193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259C1B47-C025-4FEF-A449-C50C15D5115D}"/>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666981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75C2EA-618A-4578-813C-04CC5E1899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92EF4A7-D790-42C1-B35D-98943301B0A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25C20E1-3E4F-4289-8DD9-5C41B40D55D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F2BBCAF-E588-456C-9A15-1952A8846526}"/>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6" name="Chỗ dành sẵn cho Chân trang 5">
            <a:extLst>
              <a:ext uri="{FF2B5EF4-FFF2-40B4-BE49-F238E27FC236}">
                <a16:creationId xmlns:a16="http://schemas.microsoft.com/office/drawing/2014/main" id="{B857B2D3-7FBA-4019-BCE0-96C39AA2AC3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F860FB2-FEC6-4707-B901-142D8669CCEA}"/>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047802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2044-E03B-7040-A655-9B1D865F03F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FAD1BA1-D4F3-754D-BABB-25613F8A3D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BC8D2A8-A43F-7C46-A46F-C0B2E5AABC7C}"/>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5" name="Footer Placeholder 4">
            <a:extLst>
              <a:ext uri="{FF2B5EF4-FFF2-40B4-BE49-F238E27FC236}">
                <a16:creationId xmlns:a16="http://schemas.microsoft.com/office/drawing/2014/main" id="{C734D186-5B92-9348-B2E5-62C75A19208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EDFEFBF-C61A-E94B-BC77-2C355F196A09}"/>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3015072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79058A-8F51-453D-8819-0BA4227CF42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4AEB96DB-6BCF-4CFA-AC3F-703EF9ED5B01}"/>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Chỗ dành sẵn cho Văn bản 3">
            <a:extLst>
              <a:ext uri="{FF2B5EF4-FFF2-40B4-BE49-F238E27FC236}">
                <a16:creationId xmlns:a16="http://schemas.microsoft.com/office/drawing/2014/main" id="{E5A6AEA7-48A0-4E3F-B8BA-542513A0472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EBB921C-192A-4183-877E-6166CA05A755}"/>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6" name="Chỗ dành sẵn cho Chân trang 5">
            <a:extLst>
              <a:ext uri="{FF2B5EF4-FFF2-40B4-BE49-F238E27FC236}">
                <a16:creationId xmlns:a16="http://schemas.microsoft.com/office/drawing/2014/main" id="{A7469A87-BCED-4B33-B77B-AFDF04109F2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95DF60A-EFE7-4A61-B6A5-9E65C7087BD6}"/>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577729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E3152C-B1A2-42F6-BAC2-427F335A5F00}"/>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DB271EF-4920-4293-97C3-61DACFC2009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EF88980-1EF3-42A5-9435-4B0E52FE3B96}"/>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5" name="Chỗ dành sẵn cho Chân trang 4">
            <a:extLst>
              <a:ext uri="{FF2B5EF4-FFF2-40B4-BE49-F238E27FC236}">
                <a16:creationId xmlns:a16="http://schemas.microsoft.com/office/drawing/2014/main" id="{AA6053F1-44F4-4FA7-9D04-2C4AAA356FC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ADABEE1-8111-4592-A36B-1A5BC773F6C7}"/>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094720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EA56B7C-8917-4AF4-882C-474E36A039CF}"/>
              </a:ext>
            </a:extLst>
          </p:cNvPr>
          <p:cNvSpPr>
            <a:spLocks noGrp="1"/>
          </p:cNvSpPr>
          <p:nvPr>
            <p:ph type="title" orient="vert"/>
          </p:nvPr>
        </p:nvSpPr>
        <p:spPr>
          <a:xfrm>
            <a:off x="8724901" y="365126"/>
            <a:ext cx="2628900" cy="581183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D17E02F-315B-4812-8234-74B31B1576C8}"/>
              </a:ext>
            </a:extLst>
          </p:cNvPr>
          <p:cNvSpPr>
            <a:spLocks noGrp="1"/>
          </p:cNvSpPr>
          <p:nvPr>
            <p:ph type="body" orient="vert" idx="1"/>
          </p:nvPr>
        </p:nvSpPr>
        <p:spPr>
          <a:xfrm>
            <a:off x="838201" y="365126"/>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BE4213D-F60D-486E-8A83-9EE11B30E41B}"/>
              </a:ext>
            </a:extLst>
          </p:cNvPr>
          <p:cNvSpPr>
            <a:spLocks noGrp="1"/>
          </p:cNvSpPr>
          <p:nvPr>
            <p:ph type="dt" sz="half" idx="10"/>
          </p:nvPr>
        </p:nvSpPr>
        <p:spPr/>
        <p:txBody>
          <a:bodyPr/>
          <a:lstStyle/>
          <a:p>
            <a:fld id="{C7E57960-E6DA-4FF1-9788-E1CA53C095E5}" type="datetimeFigureOut">
              <a:rPr lang="en-US" smtClean="0"/>
              <a:pPr/>
              <a:t>10/16/2023</a:t>
            </a:fld>
            <a:endParaRPr lang="en-US"/>
          </a:p>
        </p:txBody>
      </p:sp>
      <p:sp>
        <p:nvSpPr>
          <p:cNvPr id="5" name="Chỗ dành sẵn cho Chân trang 4">
            <a:extLst>
              <a:ext uri="{FF2B5EF4-FFF2-40B4-BE49-F238E27FC236}">
                <a16:creationId xmlns:a16="http://schemas.microsoft.com/office/drawing/2014/main" id="{CE949D78-588C-45AB-88D0-AA8947C773E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07B2E01-A58D-4461-BA86-C3F00D7BB93A}"/>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115154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3" name="Google Shape;23;p5"/>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1229333" y="2514601"/>
            <a:ext cx="9154800" cy="3154800"/>
          </a:xfrm>
          <a:prstGeom prst="rect">
            <a:avLst/>
          </a:prstGeom>
        </p:spPr>
        <p:txBody>
          <a:bodyPr spcFirstLastPara="1" wrap="square" lIns="91425" tIns="91425" rIns="91425" bIns="91425" anchor="t" anchorCtr="0"/>
          <a:lstStyle>
            <a:lvl1pPr marL="609585" lvl="0" indent="-457189">
              <a:spcBef>
                <a:spcPts val="800"/>
              </a:spcBef>
              <a:spcAft>
                <a:spcPts val="0"/>
              </a:spcAft>
              <a:buClr>
                <a:srgbClr val="FFB600"/>
              </a:buClr>
              <a:buSzPts val="1800"/>
              <a:buChar char="●"/>
              <a:defRPr/>
            </a:lvl1pPr>
            <a:lvl2pPr marL="1219170" lvl="1" indent="-457189">
              <a:spcBef>
                <a:spcPts val="0"/>
              </a:spcBef>
              <a:spcAft>
                <a:spcPts val="0"/>
              </a:spcAft>
              <a:buClr>
                <a:srgbClr val="FFB600"/>
              </a:buClr>
              <a:buSzPts val="1800"/>
              <a:buChar char="○"/>
              <a:defRPr/>
            </a:lvl2pPr>
            <a:lvl3pPr marL="1828754" lvl="2" indent="-457189">
              <a:spcBef>
                <a:spcPts val="0"/>
              </a:spcBef>
              <a:spcAft>
                <a:spcPts val="0"/>
              </a:spcAft>
              <a:buClr>
                <a:srgbClr val="FFB600"/>
              </a:buClr>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530013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1229333" y="2516504"/>
            <a:ext cx="4724400" cy="40368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6238249" y="2516504"/>
            <a:ext cx="4724400" cy="40368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131607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5" name="Google Shape;45;p9"/>
          <p:cNvSpPr txBox="1">
            <a:spLocks noGrp="1"/>
          </p:cNvSpPr>
          <p:nvPr>
            <p:ph type="body" idx="1"/>
          </p:nvPr>
        </p:nvSpPr>
        <p:spPr>
          <a:xfrm>
            <a:off x="609600" y="5671879"/>
            <a:ext cx="10972800" cy="692800"/>
          </a:xfrm>
          <a:prstGeom prst="rect">
            <a:avLst/>
          </a:prstGeom>
        </p:spPr>
        <p:txBody>
          <a:bodyPr spcFirstLastPara="1" wrap="square" lIns="91425" tIns="91425" rIns="91425" bIns="91425" anchor="t" anchorCtr="0"/>
          <a:lstStyle>
            <a:lvl1pPr marL="609585" lvl="0" indent="-304792" algn="ctr">
              <a:spcBef>
                <a:spcPts val="480"/>
              </a:spcBef>
              <a:spcAft>
                <a:spcPts val="0"/>
              </a:spcAft>
              <a:buSzPts val="1400"/>
              <a:buNone/>
              <a:defRPr sz="1867"/>
            </a:lvl1pPr>
          </a:lstStyle>
          <a:p>
            <a:endParaRPr/>
          </a:p>
        </p:txBody>
      </p:sp>
      <p:sp>
        <p:nvSpPr>
          <p:cNvPr id="46" name="Google Shape;46;p9"/>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3831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A327-CF75-954B-8741-6152BBC1CB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224F3FBB-6B8E-E242-BCE4-25EE27DD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1C26FE-9258-2F4B-A3A2-0B7E5B7165EF}"/>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5" name="Footer Placeholder 4">
            <a:extLst>
              <a:ext uri="{FF2B5EF4-FFF2-40B4-BE49-F238E27FC236}">
                <a16:creationId xmlns:a16="http://schemas.microsoft.com/office/drawing/2014/main" id="{BC8F44BC-D798-544F-863F-40C0E62E001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32CAE65-E25D-2F43-9F4D-81826BD9DDD0}"/>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167961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6461-BD91-E24A-8878-BFE13FCFB66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D039F00-0C40-0145-B8E9-DCC7FFEAC8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666F677F-49E5-894A-816F-698421134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E57C2808-304D-1347-AEDB-9AD750793615}"/>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6" name="Footer Placeholder 5">
            <a:extLst>
              <a:ext uri="{FF2B5EF4-FFF2-40B4-BE49-F238E27FC236}">
                <a16:creationId xmlns:a16="http://schemas.microsoft.com/office/drawing/2014/main" id="{B02C1597-ACCE-5B4C-A44E-0A3360FBCEB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F61BFA98-4F10-8D46-A9CE-B0668668BB1A}"/>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151600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4A2B-7847-9440-B4BE-17CB38D218FF}"/>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E88FC52E-CE6D-3746-A3BB-C17FA4F28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7B283-B7A6-EF4F-8A88-E2AE7D186F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EF58FA9F-0347-244C-8744-F3090DBED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A12B6-1F96-4C45-A8A1-A35F4CCCC2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7CC51CCD-6C6C-CF41-B865-62D93D858563}"/>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8" name="Footer Placeholder 7">
            <a:extLst>
              <a:ext uri="{FF2B5EF4-FFF2-40B4-BE49-F238E27FC236}">
                <a16:creationId xmlns:a16="http://schemas.microsoft.com/office/drawing/2014/main" id="{938B22CD-3671-3245-9F47-ECDBB0F753E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793D1FAD-DEA3-0744-8B58-18084D9EBECB}"/>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11089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2BD-39F9-164A-9C49-225F7E63295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A910B96-A220-5D43-9A10-593FD24685B3}"/>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4" name="Footer Placeholder 3">
            <a:extLst>
              <a:ext uri="{FF2B5EF4-FFF2-40B4-BE49-F238E27FC236}">
                <a16:creationId xmlns:a16="http://schemas.microsoft.com/office/drawing/2014/main" id="{180D8A0D-FD7B-2A4F-8AB9-452990C5122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18B4AA51-1630-5D42-A27A-F9FAEB01E2BB}"/>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210816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46EE3-356C-D247-9BDE-706E9D887661}"/>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3" name="Footer Placeholder 2">
            <a:extLst>
              <a:ext uri="{FF2B5EF4-FFF2-40B4-BE49-F238E27FC236}">
                <a16:creationId xmlns:a16="http://schemas.microsoft.com/office/drawing/2014/main" id="{C56D3A6E-B655-B94A-9AAB-3D2007FFBE5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C64A3CE8-49F9-174B-A076-E76E4D823ED9}"/>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317198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CE78-20E5-4A41-8504-456387D79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160C4B8-973E-3143-A872-780A62725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5C1BA0DB-1FB5-5D45-909D-91CC0E7EF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DBCE4-757C-994C-9B32-D37FDD7DAC5E}"/>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6" name="Footer Placeholder 5">
            <a:extLst>
              <a:ext uri="{FF2B5EF4-FFF2-40B4-BE49-F238E27FC236}">
                <a16:creationId xmlns:a16="http://schemas.microsoft.com/office/drawing/2014/main" id="{8F4C4A56-8FAA-C44D-A24F-B930AD3FB04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6A7E172-09F7-FE4E-AF24-F1EF87652285}"/>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88229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2067-36C1-944E-BF02-61FD07CE1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C0A204A7-2621-9248-BE47-7D0483BE7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F78F6DD7-DC30-6946-B18C-2DDC2FEF6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52190-BAB1-C74E-9B0B-82F54B876127}"/>
              </a:ext>
            </a:extLst>
          </p:cNvPr>
          <p:cNvSpPr>
            <a:spLocks noGrp="1"/>
          </p:cNvSpPr>
          <p:nvPr>
            <p:ph type="dt" sz="half" idx="10"/>
          </p:nvPr>
        </p:nvSpPr>
        <p:spPr/>
        <p:txBody>
          <a:bodyPr/>
          <a:lstStyle/>
          <a:p>
            <a:fld id="{73F2FA45-DE34-D14A-8F2D-315EF2293170}" type="datetimeFigureOut">
              <a:rPr lang="x-none" smtClean="0"/>
              <a:pPr/>
              <a:t>16/10/2023</a:t>
            </a:fld>
            <a:endParaRPr lang="x-none"/>
          </a:p>
        </p:txBody>
      </p:sp>
      <p:sp>
        <p:nvSpPr>
          <p:cNvPr id="6" name="Footer Placeholder 5">
            <a:extLst>
              <a:ext uri="{FF2B5EF4-FFF2-40B4-BE49-F238E27FC236}">
                <a16:creationId xmlns:a16="http://schemas.microsoft.com/office/drawing/2014/main" id="{C1CF0EEE-26E6-ED4A-A7D8-87464D1AC3F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0AC7BDCA-710A-844D-909E-9173D5DDEF71}"/>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106845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1220E-0A7E-C245-B582-B6DD927CF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F30A701-22CE-2744-95C4-9F1167EEE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C81FFF-EC15-0C42-83DE-8A065E32B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2FA45-DE34-D14A-8F2D-315EF2293170}" type="datetimeFigureOut">
              <a:rPr lang="x-none" smtClean="0"/>
              <a:pPr/>
              <a:t>16/10/2023</a:t>
            </a:fld>
            <a:endParaRPr lang="x-none"/>
          </a:p>
        </p:txBody>
      </p:sp>
      <p:sp>
        <p:nvSpPr>
          <p:cNvPr id="5" name="Footer Placeholder 4">
            <a:extLst>
              <a:ext uri="{FF2B5EF4-FFF2-40B4-BE49-F238E27FC236}">
                <a16:creationId xmlns:a16="http://schemas.microsoft.com/office/drawing/2014/main" id="{DC9C9085-E8B4-524F-A5A4-AD7614CBC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922C79E5-F8E7-5144-8B5A-BDEDF296BA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A6572-68AD-A546-A384-F4B5AFBBF044}" type="slidenum">
              <a:rPr lang="x-none" smtClean="0"/>
              <a:pPr/>
              <a:t>‹#›</a:t>
            </a:fld>
            <a:endParaRPr lang="x-none"/>
          </a:p>
        </p:txBody>
      </p:sp>
    </p:spTree>
    <p:extLst>
      <p:ext uri="{BB962C8B-B14F-4D97-AF65-F5344CB8AC3E}">
        <p14:creationId xmlns:p14="http://schemas.microsoft.com/office/powerpoint/2010/main" val="387542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7F9F4AB-009B-4487-AE86-EB7E5B5B7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7F6F526-BEEC-4D72-9659-8583CF8D28E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B1975ED-6A33-4BCD-AE4B-94A3303C566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7960-E6DA-4FF1-9788-E1CA53C095E5}" type="datetimeFigureOut">
              <a:rPr lang="en-US" smtClean="0"/>
              <a:pPr/>
              <a:t>10/16/2023</a:t>
            </a:fld>
            <a:endParaRPr lang="en-US"/>
          </a:p>
        </p:txBody>
      </p:sp>
      <p:sp>
        <p:nvSpPr>
          <p:cNvPr id="5" name="Chỗ dành sẵn cho Chân trang 4">
            <a:extLst>
              <a:ext uri="{FF2B5EF4-FFF2-40B4-BE49-F238E27FC236}">
                <a16:creationId xmlns:a16="http://schemas.microsoft.com/office/drawing/2014/main" id="{AD6605BC-77B2-4BE9-B2BA-C9A013DD9BE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26F3532-1186-479C-B930-F6BDBFF986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606215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9.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7.xml"/><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emf"/><Relationship Id="rId4" Type="http://schemas.openxmlformats.org/officeDocument/2006/relationships/slideLayout" Target="../slideLayouts/slideLayout2.xml"/><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gif"/><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9.png"/><Relationship Id="rId4" Type="http://schemas.openxmlformats.org/officeDocument/2006/relationships/image" Target="../media/image1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3.xml"/><Relationship Id="rId7" Type="http://schemas.openxmlformats.org/officeDocument/2006/relationships/image" Target="../media/image10.g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2" y="0"/>
            <a:ext cx="12192000" cy="6858000"/>
          </a:xfrm>
          <a:prstGeom prst="rect">
            <a:avLst/>
          </a:prstGeom>
        </p:spPr>
      </p:pic>
      <p:sp>
        <p:nvSpPr>
          <p:cNvPr id="7" name="矩形 6"/>
          <p:cNvSpPr/>
          <p:nvPr/>
        </p:nvSpPr>
        <p:spPr>
          <a:xfrm>
            <a:off x="482600" y="372532"/>
            <a:ext cx="11226800" cy="61468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38">
            <a:extLst>
              <a:ext uri="{FF2B5EF4-FFF2-40B4-BE49-F238E27FC236}">
                <a16:creationId xmlns:a16="http://schemas.microsoft.com/office/drawing/2014/main" id="{004A214D-3257-8846-9C5D-E548C71018A1}"/>
              </a:ext>
            </a:extLst>
          </p:cNvPr>
          <p:cNvSpPr/>
          <p:nvPr/>
        </p:nvSpPr>
        <p:spPr>
          <a:xfrm>
            <a:off x="1534174" y="2432622"/>
            <a:ext cx="9123651" cy="1323439"/>
          </a:xfrm>
          <a:prstGeom prst="rect">
            <a:avLst/>
          </a:prstGeom>
        </p:spPr>
        <p:txBody>
          <a:bodyPr wrap="none">
            <a:spAutoFit/>
          </a:bodyPr>
          <a:lstStyle/>
          <a:p>
            <a:pPr algn="ctr"/>
            <a:r>
              <a:rPr lang="en-US" sz="4000" b="1" dirty="0" err="1">
                <a:solidFill>
                  <a:schemeClr val="accent6">
                    <a:lumMod val="50000"/>
                  </a:schemeClr>
                </a:solidFill>
                <a:latin typeface="Times New Roman" panose="02020603050405020304" pitchFamily="18" charset="0"/>
                <a:ea typeface="Calibri" panose="020F0502020204030204" pitchFamily="34" charset="0"/>
              </a:rPr>
              <a:t>Tuần</a:t>
            </a:r>
            <a:r>
              <a:rPr lang="en-US" sz="4000" b="1" dirty="0">
                <a:solidFill>
                  <a:schemeClr val="accent6">
                    <a:lumMod val="50000"/>
                  </a:schemeClr>
                </a:solidFill>
                <a:latin typeface="Times New Roman" panose="02020603050405020304" pitchFamily="18" charset="0"/>
                <a:ea typeface="Calibri" panose="020F0502020204030204" pitchFamily="34" charset="0"/>
              </a:rPr>
              <a:t> 5- </a:t>
            </a:r>
            <a:r>
              <a:rPr lang="en-US" sz="4000" b="1" dirty="0" err="1">
                <a:solidFill>
                  <a:schemeClr val="accent6">
                    <a:lumMod val="50000"/>
                  </a:schemeClr>
                </a:solidFill>
                <a:latin typeface="Times New Roman" panose="02020603050405020304" pitchFamily="18" charset="0"/>
                <a:ea typeface="Calibri" panose="020F0502020204030204" pitchFamily="34" charset="0"/>
              </a:rPr>
              <a:t>tiết</a:t>
            </a:r>
            <a:r>
              <a:rPr lang="en-US" sz="4000" b="1" dirty="0">
                <a:solidFill>
                  <a:schemeClr val="accent6">
                    <a:lumMod val="50000"/>
                  </a:schemeClr>
                </a:solidFill>
                <a:latin typeface="Times New Roman" panose="02020603050405020304" pitchFamily="18" charset="0"/>
                <a:ea typeface="Calibri" panose="020F0502020204030204" pitchFamily="34" charset="0"/>
              </a:rPr>
              <a:t> 5</a:t>
            </a:r>
          </a:p>
          <a:p>
            <a:pPr algn="ctr"/>
            <a:r>
              <a:rPr lang="vi-VN" sz="4000" b="1" dirty="0">
                <a:solidFill>
                  <a:schemeClr val="accent6">
                    <a:lumMod val="50000"/>
                  </a:schemeClr>
                </a:solidFill>
                <a:latin typeface="Times New Roman" panose="02020603050405020304" pitchFamily="18" charset="0"/>
                <a:ea typeface="Calibri" panose="020F0502020204030204" pitchFamily="34" charset="0"/>
              </a:rPr>
              <a:t>Bài 3. TÌM ĐƯỜNG ĐI TRÊN BẢN ĐỒ</a:t>
            </a:r>
            <a:r>
              <a:rPr lang="x-none" sz="4000" dirty="0">
                <a:solidFill>
                  <a:schemeClr val="accent6">
                    <a:lumMod val="50000"/>
                  </a:schemeClr>
                </a:solidFill>
                <a:effectLst/>
              </a:rPr>
              <a:t> </a:t>
            </a:r>
            <a:endParaRPr lang="x-none" sz="4000" dirty="0">
              <a:solidFill>
                <a:schemeClr val="accent6">
                  <a:lumMod val="50000"/>
                </a:schemeClr>
              </a:solidFill>
            </a:endParaRPr>
          </a:p>
        </p:txBody>
      </p:sp>
      <p:pic>
        <p:nvPicPr>
          <p:cNvPr id="1032" name="Picture 8" descr="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6482" y="518307"/>
            <a:ext cx="1578731" cy="15756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reets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560091"/>
            <a:ext cx="1533862" cy="153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499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36"/>
                                        </p:tgtEl>
                                        <p:attrNameLst>
                                          <p:attrName>style.visibility</p:attrName>
                                        </p:attrNameLst>
                                      </p:cBhvr>
                                      <p:to>
                                        <p:strVal val="visible"/>
                                      </p:to>
                                    </p:set>
                                    <p:animEffect transition="in" filter="circle(in)">
                                      <p:cBhvr>
                                        <p:cTn id="11" dur="500"/>
                                        <p:tgtEl>
                                          <p:spTgt spid="1036"/>
                                        </p:tgtEl>
                                      </p:cBhvr>
                                    </p:animEffect>
                                  </p:childTnLst>
                                </p:cTn>
                              </p:par>
                              <p:par>
                                <p:cTn id="12" presetID="1" presetClass="entr" presetSubtype="0" fill="hold" nodeType="withEffect">
                                  <p:stCondLst>
                                    <p:cond delay="0"/>
                                  </p:stCondLst>
                                  <p:childTnLst>
                                    <p:set>
                                      <p:cBhvr>
                                        <p:cTn id="13" dur="1" fill="hold">
                                          <p:stCondLst>
                                            <p:cond delay="0"/>
                                          </p:stCondLst>
                                        </p:cTn>
                                        <p:tgtEl>
                                          <p:spTgt spid="1032"/>
                                        </p:tgtEl>
                                        <p:attrNameLst>
                                          <p:attrName>style.visibility</p:attrName>
                                        </p:attrNameLst>
                                      </p:cBhvr>
                                      <p:to>
                                        <p:strVal val="visible"/>
                                      </p:to>
                                    </p:set>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sp>
        <p:nvSpPr>
          <p:cNvPr id="3" name="Rectangle 1"/>
          <p:cNvSpPr>
            <a:spLocks noChangeArrowheads="1"/>
          </p:cNvSpPr>
          <p:nvPr/>
        </p:nvSpPr>
        <p:spPr bwMode="auto">
          <a:xfrm>
            <a:off x="1034322" y="1756936"/>
            <a:ext cx="1035820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Verdana" panose="020B0604030504040204" pitchFamily="34" charset="0"/>
              </a:rPr>
              <a:t>  </a:t>
            </a:r>
            <a:endParaRPr kumimoji="0" lang="en-US" altLang="en-US" sz="24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Verdana" panose="020B0604030504040204" pitchFamily="34" charset="0"/>
              </a:rPr>
              <a:t>–</a:t>
            </a:r>
            <a:r>
              <a:rPr lang="en-US" altLang="en-US" sz="2400" dirty="0">
                <a:solidFill>
                  <a:srgbClr val="002060"/>
                </a:solidFill>
                <a:latin typeface="Verdana" panose="020B0604030504040204" pitchFamily="34" charset="0"/>
              </a:rPr>
              <a:t>V</a:t>
            </a:r>
            <a:r>
              <a:rPr kumimoji="0" lang="en-US" altLang="en-US" sz="2400" b="0" i="0" u="none" strike="noStrike" cap="none" normalizeH="0" baseline="0" dirty="0">
                <a:ln>
                  <a:noFill/>
                </a:ln>
                <a:solidFill>
                  <a:srgbClr val="002060"/>
                </a:solidFill>
                <a:effectLst/>
                <a:latin typeface="Verdana" panose="020B0604030504040204" pitchFamily="34" charset="0"/>
              </a:rPr>
              <a:t>ị </a:t>
            </a:r>
            <a:r>
              <a:rPr kumimoji="0" lang="en-US" altLang="en-US" sz="2400" b="0" i="0" u="none" strike="noStrike" cap="none" normalizeH="0" baseline="0" dirty="0" err="1">
                <a:ln>
                  <a:noFill/>
                </a:ln>
                <a:solidFill>
                  <a:srgbClr val="002060"/>
                </a:solidFill>
                <a:effectLst/>
                <a:latin typeface="Verdana" panose="020B0604030504040204" pitchFamily="34" charset="0"/>
              </a:rPr>
              <a:t>trí</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của</a:t>
            </a:r>
            <a:r>
              <a:rPr kumimoji="0" lang="en-US" altLang="en-US" sz="2400" b="0" i="0" u="none" strike="noStrike" cap="none" normalizeH="0" baseline="0" dirty="0">
                <a:ln>
                  <a:noFill/>
                </a:ln>
                <a:solidFill>
                  <a:srgbClr val="002060"/>
                </a:solidFill>
                <a:effectLst/>
                <a:latin typeface="Verdana" panose="020B0604030504040204" pitchFamily="34" charset="0"/>
              </a:rPr>
              <a:t> Hội </a:t>
            </a:r>
            <a:r>
              <a:rPr kumimoji="0" lang="en-US" altLang="en-US" sz="2400" b="0" i="0" u="none" strike="noStrike" cap="none" normalizeH="0" baseline="0" dirty="0" err="1">
                <a:ln>
                  <a:noFill/>
                </a:ln>
                <a:solidFill>
                  <a:srgbClr val="002060"/>
                </a:solidFill>
                <a:effectLst/>
                <a:latin typeface="Verdana" panose="020B0604030504040204" pitchFamily="34" charset="0"/>
              </a:rPr>
              <a:t>trường</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Thống</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Nhất</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Dinh</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Độc</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Lập</a:t>
            </a:r>
            <a:r>
              <a:rPr kumimoji="0" lang="en-US" altLang="en-US" sz="2400" b="0" i="0" u="none" strike="noStrike" cap="none" normalizeH="0" baseline="0" dirty="0">
                <a:ln>
                  <a:noFill/>
                </a:ln>
                <a:solidFill>
                  <a:srgbClr val="002060"/>
                </a:solidFill>
                <a:effectLst/>
                <a:latin typeface="Verdana" panose="020B0604030504040204" pitchFamily="34" charset="0"/>
              </a:rPr>
              <a:t>) nằm</a:t>
            </a:r>
            <a:r>
              <a:rPr kumimoji="0" lang="en-US" altLang="en-US" sz="2400" b="0" i="0" u="none" strike="noStrike" cap="none" normalizeH="0" dirty="0">
                <a:ln>
                  <a:noFill/>
                </a:ln>
                <a:solidFill>
                  <a:srgbClr val="002060"/>
                </a:solidFill>
                <a:effectLst/>
                <a:latin typeface="Verdana" panose="020B0604030504040204" pitchFamily="34" charset="0"/>
              </a:rPr>
              <a:t> ở </a:t>
            </a:r>
            <a:r>
              <a:rPr kumimoji="0" lang="en-US" altLang="en-US" sz="2400" b="0" i="0" u="none" strike="noStrike" cap="none" normalizeH="0" dirty="0" err="1">
                <a:ln>
                  <a:noFill/>
                </a:ln>
                <a:solidFill>
                  <a:srgbClr val="002060"/>
                </a:solidFill>
                <a:effectLst/>
                <a:latin typeface="Verdana" panose="020B0604030504040204" pitchFamily="34" charset="0"/>
              </a:rPr>
              <a:t>giữa</a:t>
            </a:r>
            <a:r>
              <a:rPr lang="en-US" altLang="en-US" sz="2400" dirty="0">
                <a:solidFill>
                  <a:srgbClr val="002060"/>
                </a:solidFill>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bản</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đồ</a:t>
            </a:r>
            <a:endParaRPr lang="en-US" altLang="en-US" sz="2400" dirty="0">
              <a:solidFill>
                <a:srgbClr val="002060"/>
              </a:solidFill>
              <a:latin typeface="Verdana" panose="020B060403050404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Chợ</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Bến</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Thành</a:t>
            </a:r>
            <a:r>
              <a:rPr lang="en-US" altLang="en-US" sz="2400" dirty="0">
                <a:solidFill>
                  <a:srgbClr val="002060"/>
                </a:solidFill>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nằm</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phía</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Đông</a:t>
            </a:r>
            <a:r>
              <a:rPr kumimoji="0" lang="en-US" altLang="en-US" sz="2400" b="0" i="0" u="none" strike="noStrike" cap="none" normalizeH="0" dirty="0">
                <a:ln>
                  <a:noFill/>
                </a:ln>
                <a:solidFill>
                  <a:srgbClr val="002060"/>
                </a:solidFill>
                <a:effectLst/>
                <a:latin typeface="Verdana" panose="020B0604030504040204" pitchFamily="34" charset="0"/>
              </a:rPr>
              <a:t> Nam </a:t>
            </a:r>
            <a:r>
              <a:rPr kumimoji="0" lang="en-US" altLang="en-US" sz="2400" b="0" i="0" u="none" strike="noStrike" cap="none" normalizeH="0" dirty="0" err="1">
                <a:ln>
                  <a:noFill/>
                </a:ln>
                <a:solidFill>
                  <a:srgbClr val="002060"/>
                </a:solidFill>
                <a:effectLst/>
                <a:latin typeface="Verdana" panose="020B0604030504040204" pitchFamily="34" charset="0"/>
              </a:rPr>
              <a:t>của</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bản</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đồ</a:t>
            </a:r>
            <a:endParaRPr lang="en-US" altLang="en-US" sz="2400" dirty="0">
              <a:solidFill>
                <a:srgbClr val="002060"/>
              </a:solidFill>
              <a:latin typeface="Verdan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a:ln>
                  <a:noFill/>
                </a:ln>
                <a:solidFill>
                  <a:srgbClr val="002060"/>
                </a:solidFill>
                <a:effectLst/>
                <a:latin typeface="Verdana" panose="020B0604030504040204" pitchFamily="34" charset="0"/>
              </a:rPr>
              <a:t>Nhà</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hát</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Thành</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phố</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nằm</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phía</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Đông</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của</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bản</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đồ</a:t>
            </a:r>
            <a:endParaRPr lang="en-US" altLang="en-US" sz="2400" dirty="0">
              <a:solidFill>
                <a:srgbClr val="002060"/>
              </a:solidFill>
              <a:latin typeface="Verdana" panose="020B060403050404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2400" dirty="0">
                <a:solidFill>
                  <a:srgbClr val="002060"/>
                </a:solidFill>
                <a:latin typeface="Verdana" panose="020B0604030504040204" pitchFamily="34" charset="0"/>
              </a:rPr>
              <a:t>- </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Nhà</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thờ</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Đứa</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Bà</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nằm</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phía</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Đông</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Bắc</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của</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bản</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đồ</a:t>
            </a:r>
            <a:endParaRPr kumimoji="0" lang="en-US" altLang="en-US" sz="24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Bảo</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tàng</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Thành</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phố</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Hồ</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Chí</a:t>
            </a:r>
            <a:r>
              <a:rPr kumimoji="0" lang="en-US" altLang="en-US" sz="2400" b="0" i="0" u="none" strike="noStrike" cap="none" normalizeH="0" baseline="0" dirty="0">
                <a:ln>
                  <a:noFill/>
                </a:ln>
                <a:solidFill>
                  <a:srgbClr val="002060"/>
                </a:solidFill>
                <a:effectLst/>
                <a:latin typeface="Verdana" panose="020B0604030504040204" pitchFamily="34" charset="0"/>
              </a:rPr>
              <a:t> Minh </a:t>
            </a:r>
            <a:r>
              <a:rPr kumimoji="0" lang="en-US" altLang="en-US" sz="2400" b="0" i="0" u="none" strike="noStrike" cap="none" normalizeH="0" baseline="0" dirty="0" err="1">
                <a:ln>
                  <a:noFill/>
                </a:ln>
                <a:solidFill>
                  <a:srgbClr val="002060"/>
                </a:solidFill>
                <a:effectLst/>
                <a:latin typeface="Verdana" panose="020B0604030504040204" pitchFamily="34" charset="0"/>
              </a:rPr>
              <a:t>nằm</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phía</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bên</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phải</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phía</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Đông</a:t>
            </a:r>
            <a:r>
              <a:rPr kumimoji="0" lang="en-US" altLang="en-US" sz="2400" b="0" i="0" u="none" strike="noStrike" cap="none" normalizeH="0" dirty="0">
                <a:ln>
                  <a:noFill/>
                </a:ln>
                <a:solidFill>
                  <a:srgbClr val="002060"/>
                </a:solidFill>
                <a:effectLst/>
                <a:latin typeface="Verdana" panose="020B0604030504040204" pitchFamily="34" charset="0"/>
              </a:rPr>
              <a:t>)</a:t>
            </a:r>
            <a:r>
              <a:rPr kumimoji="0" lang="en-US" altLang="en-US" sz="2400" b="0" i="0" u="none" strike="noStrike" cap="none" normalizeH="0" baseline="0" dirty="0">
                <a:ln>
                  <a:noFill/>
                </a:ln>
                <a:solidFill>
                  <a:srgbClr val="002060"/>
                </a:solidFill>
                <a:effectLst/>
                <a:latin typeface="Verdana" panose="020B0604030504040204" pitchFamily="34" charset="0"/>
              </a:rPr>
              <a:t> so </a:t>
            </a:r>
            <a:r>
              <a:rPr kumimoji="0" lang="en-US" altLang="en-US" sz="2400" b="0" i="0" u="none" strike="noStrike" cap="none" normalizeH="0" baseline="0" dirty="0" err="1">
                <a:ln>
                  <a:noFill/>
                </a:ln>
                <a:solidFill>
                  <a:srgbClr val="002060"/>
                </a:solidFill>
                <a:effectLst/>
                <a:latin typeface="Verdana" panose="020B0604030504040204" pitchFamily="34" charset="0"/>
              </a:rPr>
              <a:t>với</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Hội</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trường</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Thống</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Nhất</a:t>
            </a:r>
            <a:r>
              <a:rPr kumimoji="0" lang="en-US" altLang="en-US" sz="2400" b="0" i="0" u="none" strike="noStrike" cap="none" normalizeH="0" baseline="0" dirty="0">
                <a:ln>
                  <a:noFill/>
                </a:ln>
                <a:solidFill>
                  <a:srgbClr val="002060"/>
                </a:solidFill>
                <a:effectLst/>
                <a:latin typeface="Verdana" panose="020B0604030504040204" pitchFamily="34" charset="0"/>
              </a:rPr>
              <a:t>.</a:t>
            </a:r>
            <a:endParaRPr kumimoji="0" lang="en-US" altLang="en-US" sz="24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Bảo</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tàng</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Thành</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phố</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Hồ</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Chí</a:t>
            </a:r>
            <a:r>
              <a:rPr kumimoji="0" lang="en-US" altLang="en-US" sz="2400" b="0" i="0" u="none" strike="noStrike" cap="none" normalizeH="0" baseline="0" dirty="0">
                <a:ln>
                  <a:noFill/>
                </a:ln>
                <a:solidFill>
                  <a:srgbClr val="002060"/>
                </a:solidFill>
                <a:effectLst/>
                <a:latin typeface="Verdana" panose="020B0604030504040204" pitchFamily="34" charset="0"/>
              </a:rPr>
              <a:t> Minh </a:t>
            </a:r>
            <a:r>
              <a:rPr kumimoji="0" lang="en-US" altLang="en-US" sz="2400" b="0" i="0" u="none" strike="noStrike" cap="none" normalizeH="0" baseline="0" dirty="0" err="1">
                <a:ln>
                  <a:noFill/>
                </a:ln>
                <a:solidFill>
                  <a:srgbClr val="002060"/>
                </a:solidFill>
                <a:effectLst/>
                <a:latin typeface="Verdana" panose="020B0604030504040204" pitchFamily="34" charset="0"/>
              </a:rPr>
              <a:t>nằm</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phía</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trước</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bên</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phải</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phiá</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Đông</a:t>
            </a:r>
            <a:r>
              <a:rPr kumimoji="0" lang="en-US" altLang="en-US" sz="2400" b="0" i="0" u="none" strike="noStrike" cap="none" normalizeH="0" dirty="0">
                <a:ln>
                  <a:noFill/>
                </a:ln>
                <a:solidFill>
                  <a:srgbClr val="002060"/>
                </a:solidFill>
                <a:effectLst/>
                <a:latin typeface="Verdana" panose="020B0604030504040204" pitchFamily="34" charset="0"/>
              </a:rPr>
              <a:t> </a:t>
            </a:r>
            <a:r>
              <a:rPr kumimoji="0" lang="en-US" altLang="en-US" sz="2400" b="0" i="0" u="none" strike="noStrike" cap="none" normalizeH="0" dirty="0" err="1">
                <a:ln>
                  <a:noFill/>
                </a:ln>
                <a:solidFill>
                  <a:srgbClr val="002060"/>
                </a:solidFill>
                <a:effectLst/>
                <a:latin typeface="Verdana" panose="020B0604030504040204" pitchFamily="34" charset="0"/>
              </a:rPr>
              <a:t>Bắc</a:t>
            </a:r>
            <a:r>
              <a:rPr kumimoji="0" lang="en-US" altLang="en-US" sz="2400" b="0" i="0" u="none" strike="noStrike" cap="none" normalizeH="0" dirty="0">
                <a:ln>
                  <a:noFill/>
                </a:ln>
                <a:solidFill>
                  <a:srgbClr val="002060"/>
                </a:solidFill>
                <a:effectLst/>
                <a:latin typeface="Verdana" panose="020B0604030504040204" pitchFamily="34" charset="0"/>
              </a:rPr>
              <a:t>)</a:t>
            </a:r>
            <a:r>
              <a:rPr kumimoji="0" lang="en-US" altLang="en-US" sz="2400" b="0" i="0" u="none" strike="noStrike" cap="none" normalizeH="0" baseline="0" dirty="0">
                <a:ln>
                  <a:noFill/>
                </a:ln>
                <a:solidFill>
                  <a:srgbClr val="002060"/>
                </a:solidFill>
                <a:effectLst/>
                <a:latin typeface="Verdana" panose="020B0604030504040204" pitchFamily="34" charset="0"/>
              </a:rPr>
              <a:t> so </a:t>
            </a:r>
            <a:r>
              <a:rPr kumimoji="0" lang="en-US" altLang="en-US" sz="2400" b="0" i="0" u="none" strike="noStrike" cap="none" normalizeH="0" baseline="0" dirty="0" err="1">
                <a:ln>
                  <a:noFill/>
                </a:ln>
                <a:solidFill>
                  <a:srgbClr val="002060"/>
                </a:solidFill>
                <a:effectLst/>
                <a:latin typeface="Verdana" panose="020B0604030504040204" pitchFamily="34" charset="0"/>
              </a:rPr>
              <a:t>với</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chợ</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Bến</a:t>
            </a:r>
            <a:r>
              <a:rPr kumimoji="0" lang="en-US" altLang="en-US" sz="2400" b="0" i="0" u="none" strike="noStrike" cap="none" normalizeH="0" baseline="0" dirty="0">
                <a:ln>
                  <a:noFill/>
                </a:ln>
                <a:solidFill>
                  <a:srgbClr val="002060"/>
                </a:solidFill>
                <a:effectLst/>
                <a:latin typeface="Verdana" panose="020B0604030504040204" pitchFamily="34" charset="0"/>
              </a:rPr>
              <a:t> </a:t>
            </a:r>
            <a:r>
              <a:rPr kumimoji="0" lang="en-US" altLang="en-US" sz="2400" b="0" i="0" u="none" strike="noStrike" cap="none" normalizeH="0" baseline="0" dirty="0" err="1">
                <a:ln>
                  <a:noFill/>
                </a:ln>
                <a:solidFill>
                  <a:srgbClr val="002060"/>
                </a:solidFill>
                <a:effectLst/>
                <a:latin typeface="Verdana" panose="020B0604030504040204" pitchFamily="34" charset="0"/>
              </a:rPr>
              <a:t>thành</a:t>
            </a:r>
            <a:r>
              <a:rPr kumimoji="0" lang="en-US" altLang="en-US" sz="2400" b="0" i="0" u="none" strike="noStrike" cap="none" normalizeH="0" baseline="0" dirty="0">
                <a:ln>
                  <a:noFill/>
                </a:ln>
                <a:solidFill>
                  <a:srgbClr val="002060"/>
                </a:solidFill>
                <a:effectLst/>
                <a:latin typeface="Verdana" panose="020B0604030504040204" pitchFamily="34" charset="0"/>
              </a:rPr>
              <a:t>.</a:t>
            </a:r>
          </a:p>
        </p:txBody>
      </p:sp>
      <p:pic>
        <p:nvPicPr>
          <p:cNvPr id="1026" name="Picture 2" descr="https://dethikiemtra.com/img/baigi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33" y="866488"/>
            <a:ext cx="1884451" cy="882953"/>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1">
            <a:extLst>
              <a:ext uri="{FF2B5EF4-FFF2-40B4-BE49-F238E27FC236}">
                <a16:creationId xmlns:a16="http://schemas.microsoft.com/office/drawing/2014/main" id="{F52D1E3E-B413-4910-833D-6D371E555862}"/>
              </a:ext>
            </a:extLst>
          </p:cNvPr>
          <p:cNvSpPr txBox="1"/>
          <p:nvPr/>
        </p:nvSpPr>
        <p:spPr>
          <a:xfrm>
            <a:off x="1621502" y="212872"/>
            <a:ext cx="5168403" cy="523220"/>
          </a:xfrm>
          <a:prstGeom prst="rect">
            <a:avLst/>
          </a:prstGeom>
          <a:noFill/>
        </p:spPr>
        <p:txBody>
          <a:bodyPr wrap="none" rtlCol="0">
            <a:spAutoFit/>
          </a:bodyPr>
          <a:lstStyle/>
          <a:p>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thành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tập</a:t>
            </a:r>
            <a:r>
              <a:rPr lang="en-US" sz="2800" dirty="0">
                <a:solidFill>
                  <a:srgbClr val="7030A0"/>
                </a:solidFill>
                <a:latin typeface="Times New Roman" panose="02020603050405020304" pitchFamily="18" charset="0"/>
                <a:cs typeface="Times New Roman" panose="02020603050405020304" pitchFamily="18" charset="0"/>
              </a:rPr>
              <a:t> SGK </a:t>
            </a:r>
            <a:r>
              <a:rPr lang="en-US" sz="2800" dirty="0" err="1">
                <a:solidFill>
                  <a:srgbClr val="7030A0"/>
                </a:solidFill>
                <a:latin typeface="Times New Roman" panose="02020603050405020304" pitchFamily="18" charset="0"/>
                <a:cs typeface="Times New Roman" panose="02020603050405020304" pitchFamily="18" charset="0"/>
              </a:rPr>
              <a:t>trang</a:t>
            </a:r>
            <a:r>
              <a:rPr lang="en-US" sz="2800" dirty="0">
                <a:solidFill>
                  <a:srgbClr val="7030A0"/>
                </a:solidFill>
                <a:latin typeface="Times New Roman" panose="02020603050405020304" pitchFamily="18" charset="0"/>
                <a:cs typeface="Times New Roman" panose="02020603050405020304" pitchFamily="18" charset="0"/>
              </a:rPr>
              <a:t> 120</a:t>
            </a:r>
          </a:p>
        </p:txBody>
      </p:sp>
    </p:spTree>
    <p:extLst>
      <p:ext uri="{BB962C8B-B14F-4D97-AF65-F5344CB8AC3E}">
        <p14:creationId xmlns:p14="http://schemas.microsoft.com/office/powerpoint/2010/main" val="371000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106386" y="1747157"/>
            <a:ext cx="8703127" cy="261257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33" y="1"/>
            <a:ext cx="12192000" cy="6858000"/>
          </a:xfrm>
          <a:prstGeom prst="rect">
            <a:avLst/>
          </a:prstGeom>
          <a:noFill/>
        </p:spPr>
      </p:pic>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367" y="4027008"/>
            <a:ext cx="5948773" cy="385817"/>
          </a:xfrm>
          <a:prstGeom prst="rect">
            <a:avLst/>
          </a:prstGeom>
        </p:spPr>
      </p:pic>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2" name="五角星 41"/>
          <p:cNvSpPr/>
          <p:nvPr/>
        </p:nvSpPr>
        <p:spPr>
          <a:xfrm rot="21380687">
            <a:off x="1443913" y="4784953"/>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j-lt"/>
              </a:rPr>
              <a:t> </a:t>
            </a:r>
            <a:endParaRPr lang="zh-CN" altLang="en-US" sz="2400" dirty="0">
              <a:latin typeface="+mj-lt"/>
            </a:endParaRPr>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endParaRPr>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830" y="260648"/>
            <a:ext cx="7205487" cy="1207011"/>
          </a:xfrm>
          <a:prstGeom prst="rect">
            <a:avLst/>
          </a:prstGeom>
        </p:spPr>
      </p:pic>
      <p:sp>
        <p:nvSpPr>
          <p:cNvPr id="2" name="Rectangle 1"/>
          <p:cNvSpPr/>
          <p:nvPr/>
        </p:nvSpPr>
        <p:spPr>
          <a:xfrm>
            <a:off x="5040881" y="2666084"/>
            <a:ext cx="4098814" cy="1069075"/>
          </a:xfrm>
          <a:prstGeom prst="rect">
            <a:avLst/>
          </a:prstGeom>
        </p:spPr>
        <p:txBody>
          <a:bodyPr wrap="square">
            <a:spAutoFit/>
          </a:bodyPr>
          <a:lstStyle/>
          <a:p>
            <a:pPr algn="just">
              <a:lnSpc>
                <a:spcPct val="115000"/>
              </a:lnSpc>
              <a:spcAft>
                <a:spcPts val="800"/>
              </a:spcAft>
            </a:pPr>
            <a:r>
              <a:rPr lang="nl-NL" sz="6000" b="1" dirty="0">
                <a:solidFill>
                  <a:schemeClr val="accent6">
                    <a:lumMod val="75000"/>
                  </a:schemeClr>
                </a:solidFill>
                <a:latin typeface="Times New Roman" panose="02020603050405020304" pitchFamily="18" charset="0"/>
                <a:cs typeface="Times New Roman" panose="02020603050405020304" pitchFamily="18" charset="0"/>
              </a:rPr>
              <a:t>Tỉ lệ bản đồ</a:t>
            </a:r>
            <a:endParaRPr lang="x-none" sz="6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8" name="Hình Bầu dục 3">
            <a:extLst>
              <a:ext uri="{FF2B5EF4-FFF2-40B4-BE49-F238E27FC236}">
                <a16:creationId xmlns:a16="http://schemas.microsoft.com/office/drawing/2014/main" id="{594423DA-4A93-45AD-828B-44EB5C228EF7}"/>
              </a:ext>
            </a:extLst>
          </p:cNvPr>
          <p:cNvSpPr/>
          <p:nvPr/>
        </p:nvSpPr>
        <p:spPr>
          <a:xfrm>
            <a:off x="2362287" y="2587436"/>
            <a:ext cx="2097664" cy="1283525"/>
          </a:xfrm>
          <a:prstGeom prst="ellipse">
            <a:avLst/>
          </a:prstGeom>
          <a:solidFill>
            <a:schemeClr val="accent4"/>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tx2">
                    <a:lumMod val="75000"/>
                  </a:schemeClr>
                </a:solidFill>
                <a:latin typeface="#9Slide03 AmpleSoft Bold" panose="02000000000000000000" pitchFamily="2" charset="0"/>
              </a:rPr>
              <a:t>2</a:t>
            </a:r>
          </a:p>
        </p:txBody>
      </p:sp>
    </p:spTree>
    <p:extLst>
      <p:ext uri="{BB962C8B-B14F-4D97-AF65-F5344CB8AC3E}">
        <p14:creationId xmlns:p14="http://schemas.microsoft.com/office/powerpoint/2010/main" val="286302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0000">
                                          <p:cBhvr additive="base">
                                            <p:cTn id="11"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14:bounceEnd="50000">
                                          <p:cBhvr additive="base">
                                            <p:cTn id="15"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14:bounceEnd="50000">
                                          <p:cBhvr additive="base">
                                            <p:cTn id="19"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50000">
                                          <p:cBhvr additive="base">
                                            <p:cTn id="23"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50000">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14:bounceEnd="50000">
                                          <p:cBhvr additive="base">
                                            <p:cTn id="27"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0000">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14:bounceEnd="50000">
                                          <p:cBhvr additive="base">
                                            <p:cTn id="31"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2" dur="750" fill="hold"/>
                                            <p:tgtEl>
                                              <p:spTgt spid="4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39" dur="6500" fill="hold"/>
                                            <p:tgtEl>
                                              <p:spTgt spid="52"/>
                                            </p:tgtEl>
                                            <p:attrNameLst>
                                              <p:attrName>ppt_x</p:attrName>
                                              <p:attrName>ppt_y</p:attrName>
                                            </p:attrNameLst>
                                          </p:cBhvr>
                                        </p:animMotion>
                                      </p:childTnLst>
                                    </p:cTn>
                                  </p:par>
                                  <p:par>
                                    <p:cTn id="40" presetID="8" presetClass="emph" presetSubtype="0" repeatCount="2000" fill="hold" grpId="1" nodeType="withEffect">
                                      <p:stCondLst>
                                        <p:cond delay="0"/>
                                      </p:stCondLst>
                                      <p:childTnLst>
                                        <p:animRot by="21600000">
                                          <p:cBhvr>
                                            <p:cTn id="41" dur="3500" fill="hold"/>
                                            <p:tgtEl>
                                              <p:spTgt spid="41"/>
                                            </p:tgtEl>
                                            <p:attrNameLst>
                                              <p:attrName>r</p:attrName>
                                            </p:attrNameLst>
                                          </p:cBhvr>
                                        </p:animRot>
                                      </p:childTnLst>
                                    </p:cTn>
                                  </p:par>
                                  <p:par>
                                    <p:cTn id="42" presetID="8" presetClass="emph" presetSubtype="0" repeatCount="2000" fill="hold" grpId="1" nodeType="withEffect">
                                      <p:stCondLst>
                                        <p:cond delay="0"/>
                                      </p:stCondLst>
                                      <p:childTnLst>
                                        <p:animRot by="-21600000">
                                          <p:cBhvr>
                                            <p:cTn id="43" dur="3500" fill="hold"/>
                                            <p:tgtEl>
                                              <p:spTgt spid="44"/>
                                            </p:tgtEl>
                                            <p:attrNameLst>
                                              <p:attrName>r</p:attrName>
                                            </p:attrNameLst>
                                          </p:cBhvr>
                                        </p:animRot>
                                      </p:childTnLst>
                                    </p:cTn>
                                  </p:par>
                                  <p:par>
                                    <p:cTn id="44" presetID="8" presetClass="emph" presetSubtype="0" repeatCount="2000" fill="hold" grpId="1" nodeType="withEffect">
                                      <p:stCondLst>
                                        <p:cond delay="0"/>
                                      </p:stCondLst>
                                      <p:childTnLst>
                                        <p:animRot by="21600000">
                                          <p:cBhvr>
                                            <p:cTn id="45" dur="3500" fill="hold"/>
                                            <p:tgtEl>
                                              <p:spTgt spid="45"/>
                                            </p:tgtEl>
                                            <p:attrNameLst>
                                              <p:attrName>r</p:attrName>
                                            </p:attrNameLst>
                                          </p:cBhvr>
                                        </p:animRot>
                                      </p:childTnLst>
                                    </p:cTn>
                                  </p:par>
                                  <p:par>
                                    <p:cTn id="46" presetID="8" presetClass="emph" presetSubtype="0" repeatCount="2000" fill="hold" grpId="1" nodeType="withEffect">
                                      <p:stCondLst>
                                        <p:cond delay="0"/>
                                      </p:stCondLst>
                                      <p:childTnLst>
                                        <p:animRot by="21600000">
                                          <p:cBhvr>
                                            <p:cTn id="47" dur="3500" fill="hold"/>
                                            <p:tgtEl>
                                              <p:spTgt spid="43"/>
                                            </p:tgtEl>
                                            <p:attrNameLst>
                                              <p:attrName>r</p:attrName>
                                            </p:attrNameLst>
                                          </p:cBhvr>
                                        </p:animRot>
                                      </p:childTnLst>
                                    </p:cTn>
                                  </p:par>
                                  <p:par>
                                    <p:cTn id="48" presetID="6" presetClass="emph" presetSubtype="0" repeatCount="2000" autoRev="1" fill="hold" grpId="1" nodeType="withEffect">
                                      <p:stCondLst>
                                        <p:cond delay="0"/>
                                      </p:stCondLst>
                                      <p:childTnLst>
                                        <p:animScale>
                                          <p:cBhvr>
                                            <p:cTn id="49" dur="2000" fill="hold"/>
                                            <p:tgtEl>
                                              <p:spTgt spid="42"/>
                                            </p:tgtEl>
                                          </p:cBhvr>
                                          <p:by x="150000" y="150000"/>
                                        </p:animScale>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750" fill="hold"/>
                                            <p:tgtEl>
                                              <p:spTgt spid="44"/>
                                            </p:tgtEl>
                                            <p:attrNameLst>
                                              <p:attrName>ppt_x</p:attrName>
                                            </p:attrNameLst>
                                          </p:cBhvr>
                                          <p:tavLst>
                                            <p:tav tm="0">
                                              <p:val>
                                                <p:strVal val="#ppt_x"/>
                                              </p:val>
                                            </p:tav>
                                            <p:tav tm="100000">
                                              <p:val>
                                                <p:strVal val="#ppt_x"/>
                                              </p:val>
                                            </p:tav>
                                          </p:tavLst>
                                        </p:anim>
                                        <p:anim calcmode="lin" valueType="num">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39" dur="6500" fill="hold"/>
                                            <p:tgtEl>
                                              <p:spTgt spid="52"/>
                                            </p:tgtEl>
                                            <p:attrNameLst>
                                              <p:attrName>ppt_x</p:attrName>
                                              <p:attrName>ppt_y</p:attrName>
                                            </p:attrNameLst>
                                          </p:cBhvr>
                                        </p:animMotion>
                                      </p:childTnLst>
                                    </p:cTn>
                                  </p:par>
                                  <p:par>
                                    <p:cTn id="40" presetID="8" presetClass="emph" presetSubtype="0" repeatCount="2000" fill="hold" grpId="1" nodeType="withEffect">
                                      <p:stCondLst>
                                        <p:cond delay="0"/>
                                      </p:stCondLst>
                                      <p:childTnLst>
                                        <p:animRot by="21600000">
                                          <p:cBhvr>
                                            <p:cTn id="41" dur="3500" fill="hold"/>
                                            <p:tgtEl>
                                              <p:spTgt spid="41"/>
                                            </p:tgtEl>
                                            <p:attrNameLst>
                                              <p:attrName>r</p:attrName>
                                            </p:attrNameLst>
                                          </p:cBhvr>
                                        </p:animRot>
                                      </p:childTnLst>
                                    </p:cTn>
                                  </p:par>
                                  <p:par>
                                    <p:cTn id="42" presetID="8" presetClass="emph" presetSubtype="0" repeatCount="2000" fill="hold" grpId="1" nodeType="withEffect">
                                      <p:stCondLst>
                                        <p:cond delay="0"/>
                                      </p:stCondLst>
                                      <p:childTnLst>
                                        <p:animRot by="-21600000">
                                          <p:cBhvr>
                                            <p:cTn id="43" dur="3500" fill="hold"/>
                                            <p:tgtEl>
                                              <p:spTgt spid="44"/>
                                            </p:tgtEl>
                                            <p:attrNameLst>
                                              <p:attrName>r</p:attrName>
                                            </p:attrNameLst>
                                          </p:cBhvr>
                                        </p:animRot>
                                      </p:childTnLst>
                                    </p:cTn>
                                  </p:par>
                                  <p:par>
                                    <p:cTn id="44" presetID="8" presetClass="emph" presetSubtype="0" repeatCount="2000" fill="hold" grpId="1" nodeType="withEffect">
                                      <p:stCondLst>
                                        <p:cond delay="0"/>
                                      </p:stCondLst>
                                      <p:childTnLst>
                                        <p:animRot by="21600000">
                                          <p:cBhvr>
                                            <p:cTn id="45" dur="3500" fill="hold"/>
                                            <p:tgtEl>
                                              <p:spTgt spid="45"/>
                                            </p:tgtEl>
                                            <p:attrNameLst>
                                              <p:attrName>r</p:attrName>
                                            </p:attrNameLst>
                                          </p:cBhvr>
                                        </p:animRot>
                                      </p:childTnLst>
                                    </p:cTn>
                                  </p:par>
                                  <p:par>
                                    <p:cTn id="46" presetID="8" presetClass="emph" presetSubtype="0" repeatCount="2000" fill="hold" grpId="1" nodeType="withEffect">
                                      <p:stCondLst>
                                        <p:cond delay="0"/>
                                      </p:stCondLst>
                                      <p:childTnLst>
                                        <p:animRot by="21600000">
                                          <p:cBhvr>
                                            <p:cTn id="47" dur="3500" fill="hold"/>
                                            <p:tgtEl>
                                              <p:spTgt spid="43"/>
                                            </p:tgtEl>
                                            <p:attrNameLst>
                                              <p:attrName>r</p:attrName>
                                            </p:attrNameLst>
                                          </p:cBhvr>
                                        </p:animRot>
                                      </p:childTnLst>
                                    </p:cTn>
                                  </p:par>
                                  <p:par>
                                    <p:cTn id="48" presetID="6" presetClass="emph" presetSubtype="0" repeatCount="2000" autoRev="1" fill="hold" grpId="1" nodeType="withEffect">
                                      <p:stCondLst>
                                        <p:cond delay="0"/>
                                      </p:stCondLst>
                                      <p:childTnLst>
                                        <p:animScale>
                                          <p:cBhvr>
                                            <p:cTn id="49" dur="2000" fill="hold"/>
                                            <p:tgtEl>
                                              <p:spTgt spid="42"/>
                                            </p:tgtEl>
                                          </p:cBhvr>
                                          <p:by x="150000" y="150000"/>
                                        </p:animScale>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6" y="0"/>
            <a:ext cx="12192000" cy="6858000"/>
          </a:xfrm>
          <a:prstGeom prst="rect">
            <a:avLst/>
          </a:prstGeom>
        </p:spPr>
      </p:pic>
      <p:grpSp>
        <p:nvGrpSpPr>
          <p:cNvPr id="4" name="Group 3"/>
          <p:cNvGrpSpPr>
            <a:grpSpLocks/>
          </p:cNvGrpSpPr>
          <p:nvPr/>
        </p:nvGrpSpPr>
        <p:grpSpPr bwMode="auto">
          <a:xfrm>
            <a:off x="134910" y="839449"/>
            <a:ext cx="4419600" cy="5883410"/>
            <a:chOff x="240" y="192"/>
            <a:chExt cx="2784" cy="3942"/>
          </a:xfrm>
        </p:grpSpPr>
        <p:pic>
          <p:nvPicPr>
            <p:cNvPr id="5" name="Picture 4" descr="20068309375_TunhienVN_lop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92"/>
              <a:ext cx="2780"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40" y="3980"/>
              <a:ext cx="2784"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spcBef>
                  <a:spcPct val="50000"/>
                </a:spcBef>
              </a:pPr>
              <a:r>
                <a:rPr lang="en-US" altLang="en-US" sz="1000" b="1">
                  <a:solidFill>
                    <a:srgbClr val="FF0000"/>
                  </a:solidFill>
                  <a:latin typeface="Times New Roman" panose="02020603050405020304" pitchFamily="18" charset="0"/>
                </a:rPr>
                <a:t>TỈ LỆ  1 : 2 000 000</a:t>
              </a:r>
            </a:p>
          </p:txBody>
        </p:sp>
        <p:sp>
          <p:nvSpPr>
            <p:cNvPr id="7" name="Text Box 10"/>
            <p:cNvSpPr txBox="1">
              <a:spLocks noChangeArrowheads="1"/>
            </p:cNvSpPr>
            <p:nvPr/>
          </p:nvSpPr>
          <p:spPr bwMode="auto">
            <a:xfrm>
              <a:off x="2208" y="192"/>
              <a:ext cx="768" cy="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pPr>
              <a:r>
                <a:rPr lang="en-US" altLang="en-US" sz="800" b="1">
                  <a:solidFill>
                    <a:srgbClr val="FF0000"/>
                  </a:solidFill>
                  <a:latin typeface="Times New Roman" panose="02020603050405020304" pitchFamily="18" charset="0"/>
                </a:rPr>
                <a:t>ĐỊA LÍ TỰ NHIÊN</a:t>
              </a:r>
            </a:p>
          </p:txBody>
        </p:sp>
        <p:sp>
          <p:nvSpPr>
            <p:cNvPr id="8" name="Text Box 11"/>
            <p:cNvSpPr txBox="1">
              <a:spLocks noChangeArrowheads="1"/>
            </p:cNvSpPr>
            <p:nvPr/>
          </p:nvSpPr>
          <p:spPr bwMode="auto">
            <a:xfrm>
              <a:off x="336" y="192"/>
              <a:ext cx="720"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pPr>
              <a:r>
                <a:rPr lang="en-US" altLang="en-US" sz="1000" b="1">
                  <a:solidFill>
                    <a:srgbClr val="0000FF"/>
                  </a:solidFill>
                  <a:latin typeface="Times New Roman" panose="02020603050405020304" pitchFamily="18" charset="0"/>
                </a:rPr>
                <a:t>VIỆT NAM</a:t>
              </a:r>
            </a:p>
          </p:txBody>
        </p:sp>
      </p:grpSp>
      <p:sp>
        <p:nvSpPr>
          <p:cNvPr id="9" name="Rectangle 8">
            <a:extLst>
              <a:ext uri="{FF2B5EF4-FFF2-40B4-BE49-F238E27FC236}">
                <a16:creationId xmlns:a16="http://schemas.microsoft.com/office/drawing/2014/main" id="{004A214D-3257-8846-9C5D-E548C71018A1}"/>
              </a:ext>
            </a:extLst>
          </p:cNvPr>
          <p:cNvSpPr/>
          <p:nvPr/>
        </p:nvSpPr>
        <p:spPr>
          <a:xfrm>
            <a:off x="668004" y="0"/>
            <a:ext cx="3043645" cy="1469120"/>
          </a:xfrm>
          <a:prstGeom prst="rect">
            <a:avLst/>
          </a:prstGeom>
        </p:spPr>
        <p:txBody>
          <a:bodyPr wrap="square">
            <a:spAutoFit/>
          </a:bodyPr>
          <a:lstStyle/>
          <a:p>
            <a:pPr algn="just">
              <a:lnSpc>
                <a:spcPct val="115000"/>
              </a:lnSpc>
              <a:spcAft>
                <a:spcPts val="800"/>
              </a:spcAft>
            </a:pPr>
            <a:r>
              <a:rPr lang="nl-NL"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Tỉ lệ bản đồ</a:t>
            </a:r>
            <a:endParaRPr lang="x-none" sz="3600" dirty="0">
              <a:solidFill>
                <a:srgbClr val="C00000"/>
              </a:solidFill>
              <a:latin typeface="Times New Roman" panose="02020603050405020304" pitchFamily="18" charset="0"/>
              <a:cs typeface="Times New Roman" panose="02020603050405020304" pitchFamily="18" charset="0"/>
            </a:endParaRPr>
          </a:p>
          <a:p>
            <a:pPr algn="just">
              <a:lnSpc>
                <a:spcPct val="115000"/>
              </a:lnSpc>
              <a:spcAft>
                <a:spcPts val="800"/>
              </a:spcAft>
            </a:pPr>
            <a:endParaRPr lang="x-none"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173;p23"/>
          <p:cNvSpPr txBox="1">
            <a:spLocks/>
          </p:cNvSpPr>
          <p:nvPr/>
        </p:nvSpPr>
        <p:spPr>
          <a:xfrm>
            <a:off x="4513235" y="1129401"/>
            <a:ext cx="4196918" cy="897176"/>
          </a:xfrm>
          <a:prstGeom prst="rect">
            <a:avLst/>
          </a:prstGeom>
          <a:ln w="38100">
            <a:solidFill>
              <a:srgbClr val="FFB600"/>
            </a:solidFill>
          </a:ln>
        </p:spPr>
        <p:txBody>
          <a:bodyPr spcFirstLastPara="1" wrap="square" lIns="121900" tIns="121900" rIns="121900" bIns="121900" anchor="t" anchorCtr="0">
            <a:noAutofit/>
          </a:bodyPr>
          <a:lst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a:lstStyle>
          <a:p>
            <a:pPr algn="ctr">
              <a:spcBef>
                <a:spcPts val="0"/>
              </a:spcBef>
            </a:pPr>
            <a:r>
              <a:rPr lang="en-US" sz="4267" b="1" dirty="0">
                <a:solidFill>
                  <a:srgbClr val="0000FF"/>
                </a:solidFill>
                <a:latin typeface="Times New Roman" panose="02020603050405020304" pitchFamily="18" charset="0"/>
                <a:cs typeface="Times New Roman" panose="02020603050405020304" pitchFamily="18" charset="0"/>
              </a:rPr>
              <a:t>Đọc </a:t>
            </a:r>
            <a:r>
              <a:rPr lang="en-US" sz="4267" b="1" dirty="0" err="1">
                <a:solidFill>
                  <a:srgbClr val="0000FF"/>
                </a:solidFill>
                <a:latin typeface="Times New Roman" panose="02020603050405020304" pitchFamily="18" charset="0"/>
                <a:cs typeface="Times New Roman" panose="02020603050405020304" pitchFamily="18" charset="0"/>
              </a:rPr>
              <a:t>thông</a:t>
            </a:r>
            <a:r>
              <a:rPr lang="en-US" sz="4267" b="1" dirty="0">
                <a:solidFill>
                  <a:srgbClr val="0000FF"/>
                </a:solidFill>
                <a:latin typeface="Times New Roman" panose="02020603050405020304" pitchFamily="18" charset="0"/>
                <a:cs typeface="Times New Roman" panose="02020603050405020304" pitchFamily="18" charset="0"/>
              </a:rPr>
              <a:t> tin</a:t>
            </a:r>
            <a:endParaRPr lang="vi-VN" sz="4267" b="1" dirty="0">
              <a:solidFill>
                <a:srgbClr val="0000FF"/>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E4D7192-A11F-8743-BD04-F1D078408867}"/>
              </a:ext>
            </a:extLst>
          </p:cNvPr>
          <p:cNvPicPr>
            <a:picLocks noChangeAspect="1"/>
          </p:cNvPicPr>
          <p:nvPr/>
        </p:nvPicPr>
        <p:blipFill>
          <a:blip r:embed="rId6"/>
          <a:stretch>
            <a:fillRect/>
          </a:stretch>
        </p:blipFill>
        <p:spPr>
          <a:xfrm>
            <a:off x="8745078" y="154075"/>
            <a:ext cx="3409406" cy="1830435"/>
          </a:xfrm>
          <a:prstGeom prst="rect">
            <a:avLst/>
          </a:prstGeom>
        </p:spPr>
      </p:pic>
      <p:sp>
        <p:nvSpPr>
          <p:cNvPr id="2" name="Rectangle 1"/>
          <p:cNvSpPr/>
          <p:nvPr/>
        </p:nvSpPr>
        <p:spPr>
          <a:xfrm>
            <a:off x="4600230" y="2221817"/>
            <a:ext cx="6509730" cy="3046988"/>
          </a:xfrm>
          <a:prstGeom prst="rect">
            <a:avLst/>
          </a:prstGeom>
        </p:spPr>
        <p:txBody>
          <a:bodyPr wrap="square">
            <a:spAutoFit/>
          </a:bodyPr>
          <a:lstStyle/>
          <a:p>
            <a:r>
              <a:rPr lang="x-none" sz="3200" dirty="0">
                <a:solidFill>
                  <a:schemeClr val="bg2">
                    <a:lumMod val="10000"/>
                  </a:schemeClr>
                </a:solidFill>
                <a:latin typeface="Times New Roman" panose="02020603050405020304" pitchFamily="18" charset="0"/>
                <a:cs typeface="Times New Roman" panose="02020603050405020304" pitchFamily="18" charset="0"/>
              </a:rPr>
              <a:t>- Bản đồ nào cũng có ghi tỉ lệ ở phía dưới hay ở góc bản đồ. Dựa vào tỉ lệ bản đồ,</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x-none" sz="3200" dirty="0">
                <a:solidFill>
                  <a:schemeClr val="bg2">
                    <a:lumMod val="10000"/>
                  </a:schemeClr>
                </a:solidFill>
                <a:latin typeface="Times New Roman" panose="02020603050405020304" pitchFamily="18" charset="0"/>
                <a:cs typeface="Times New Roman" panose="02020603050405020304" pitchFamily="18" charset="0"/>
              </a:rPr>
              <a:t>chúng ta có thể biết được khoảng cách trên bản đồ đã thu nhỏ bao nhiêu lần so với kích thước của chúng trên thực địa.</a:t>
            </a:r>
          </a:p>
        </p:txBody>
      </p:sp>
      <p:sp>
        <p:nvSpPr>
          <p:cNvPr id="15" name="MH_Other_8">
            <a:extLst>
              <a:ext uri="{FF2B5EF4-FFF2-40B4-BE49-F238E27FC236}">
                <a16:creationId xmlns:a16="http://schemas.microsoft.com/office/drawing/2014/main" id="{94F35FCE-3AEB-4C7D-83C6-915F82F40830}"/>
              </a:ext>
            </a:extLst>
          </p:cNvPr>
          <p:cNvSpPr/>
          <p:nvPr>
            <p:custDataLst>
              <p:tags r:id="rId1"/>
            </p:custDataLst>
          </p:nvPr>
        </p:nvSpPr>
        <p:spPr>
          <a:xfrm rot="5400000" flipH="1">
            <a:off x="4746656" y="4514394"/>
            <a:ext cx="387291" cy="3824577"/>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solidFill>
            <a:srgbClr val="002060"/>
          </a:solidFill>
          <a:ln w="19050" cap="flat" cmpd="sng" algn="ctr">
            <a:solidFill>
              <a:srgbClr val="EB8F58"/>
            </a:solidFill>
            <a:prstDash val="sysDot"/>
            <a:headEnd type="diamond" w="med" len="med"/>
            <a:tailEnd type="diamond" w="med" len="med"/>
          </a:ln>
          <a:effectLst/>
        </p:spPr>
        <p:txBody>
          <a:bodyPr anchor="ctr"/>
          <a:lstStyle/>
          <a:p>
            <a:pPr algn="ctr">
              <a:defRPr/>
            </a:pPr>
            <a:endParaRPr lang="zh-CN" altLang="en-US" kern="0">
              <a:solidFill>
                <a:srgbClr val="000000"/>
              </a:solidFill>
            </a:endParaRPr>
          </a:p>
        </p:txBody>
      </p:sp>
    </p:spTree>
    <p:extLst>
      <p:ext uri="{BB962C8B-B14F-4D97-AF65-F5344CB8AC3E}">
        <p14:creationId xmlns:p14="http://schemas.microsoft.com/office/powerpoint/2010/main" val="279528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67600" y="0"/>
            <a:ext cx="4724400" cy="4571285"/>
            <a:chOff x="7097842" y="741364"/>
            <a:chExt cx="4724400" cy="5101510"/>
          </a:xfrm>
        </p:grpSpPr>
        <p:pic>
          <p:nvPicPr>
            <p:cNvPr id="4104" name="Picture 8" descr="Ban do mot khu vuc cua thanh pho Da Nang (ti le 17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842" y="741364"/>
              <a:ext cx="4724400" cy="5014913"/>
            </a:xfrm>
            <a:prstGeom prst="rect">
              <a:avLst/>
            </a:prstGeom>
            <a:noFill/>
            <a:extLst>
              <a:ext uri="{909E8E84-426E-40DD-AFC4-6F175D3DCCD1}">
                <a14:hiddenFill xmlns:a14="http://schemas.microsoft.com/office/drawing/2010/main">
                  <a:solidFill>
                    <a:srgbClr val="FFFFFF"/>
                  </a:solidFill>
                </a14:hiddenFill>
              </a:ext>
            </a:extLst>
          </p:spPr>
        </p:pic>
        <p:grpSp>
          <p:nvGrpSpPr>
            <p:cNvPr id="4113" name="Group 17"/>
            <p:cNvGrpSpPr>
              <a:grpSpLocks/>
            </p:cNvGrpSpPr>
            <p:nvPr/>
          </p:nvGrpSpPr>
          <p:grpSpPr bwMode="auto">
            <a:xfrm>
              <a:off x="7153404" y="5136437"/>
              <a:ext cx="2886075" cy="706437"/>
              <a:chOff x="2886" y="3216"/>
              <a:chExt cx="1818" cy="445"/>
            </a:xfrm>
          </p:grpSpPr>
          <p:sp>
            <p:nvSpPr>
              <p:cNvPr id="4110" name="Text Box 14"/>
              <p:cNvSpPr txBox="1">
                <a:spLocks noChangeArrowheads="1"/>
              </p:cNvSpPr>
              <p:nvPr/>
            </p:nvSpPr>
            <p:spPr bwMode="auto">
              <a:xfrm>
                <a:off x="2886" y="3327"/>
                <a:ext cx="10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Tỉ lệ bản đồ :</a:t>
                </a:r>
              </a:p>
            </p:txBody>
          </p:sp>
          <p:sp>
            <p:nvSpPr>
              <p:cNvPr id="4111" name="AutoShape 15"/>
              <p:cNvSpPr>
                <a:spLocks/>
              </p:cNvSpPr>
              <p:nvPr/>
            </p:nvSpPr>
            <p:spPr bwMode="auto">
              <a:xfrm>
                <a:off x="3840" y="3216"/>
                <a:ext cx="96" cy="432"/>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Text Box 16"/>
              <p:cNvSpPr txBox="1">
                <a:spLocks noChangeArrowheads="1"/>
              </p:cNvSpPr>
              <p:nvPr/>
            </p:nvSpPr>
            <p:spPr bwMode="auto">
              <a:xfrm>
                <a:off x="3888" y="3264"/>
                <a:ext cx="816"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err="1">
                    <a:solidFill>
                      <a:srgbClr val="0000FF"/>
                    </a:solidFill>
                  </a:rPr>
                  <a:t>Tỉ</a:t>
                </a:r>
                <a:r>
                  <a:rPr lang="en-US" altLang="en-US" sz="1400" b="1" dirty="0">
                    <a:solidFill>
                      <a:srgbClr val="0000FF"/>
                    </a:solidFill>
                  </a:rPr>
                  <a:t> </a:t>
                </a:r>
                <a:r>
                  <a:rPr lang="en-US" altLang="en-US" sz="1400" b="1" dirty="0" err="1">
                    <a:solidFill>
                      <a:srgbClr val="0000FF"/>
                    </a:solidFill>
                  </a:rPr>
                  <a:t>lệ</a:t>
                </a:r>
                <a:r>
                  <a:rPr lang="en-US" altLang="en-US" sz="1400" b="1" dirty="0">
                    <a:solidFill>
                      <a:srgbClr val="0000FF"/>
                    </a:solidFill>
                  </a:rPr>
                  <a:t> </a:t>
                </a:r>
                <a:r>
                  <a:rPr lang="en-US" altLang="en-US" sz="1400" b="1" dirty="0" err="1">
                    <a:solidFill>
                      <a:srgbClr val="0000FF"/>
                    </a:solidFill>
                  </a:rPr>
                  <a:t>thước</a:t>
                </a:r>
                <a:endParaRPr lang="en-US" altLang="en-US" sz="1400" b="1" dirty="0">
                  <a:solidFill>
                    <a:srgbClr val="0000FF"/>
                  </a:solidFill>
                </a:endParaRPr>
              </a:p>
              <a:p>
                <a:pPr>
                  <a:spcBef>
                    <a:spcPct val="50000"/>
                  </a:spcBef>
                </a:pPr>
                <a:r>
                  <a:rPr lang="en-US" altLang="en-US" sz="1400" b="1" dirty="0" err="1">
                    <a:solidFill>
                      <a:srgbClr val="0000FF"/>
                    </a:solidFill>
                  </a:rPr>
                  <a:t>Tỉ</a:t>
                </a:r>
                <a:r>
                  <a:rPr lang="en-US" altLang="en-US" sz="1400" b="1" dirty="0">
                    <a:solidFill>
                      <a:srgbClr val="0000FF"/>
                    </a:solidFill>
                  </a:rPr>
                  <a:t> </a:t>
                </a:r>
                <a:r>
                  <a:rPr lang="en-US" altLang="en-US" sz="1400" b="1" dirty="0" err="1">
                    <a:solidFill>
                      <a:srgbClr val="0000FF"/>
                    </a:solidFill>
                  </a:rPr>
                  <a:t>lệ</a:t>
                </a:r>
                <a:r>
                  <a:rPr lang="en-US" altLang="en-US" sz="1400" b="1" dirty="0">
                    <a:solidFill>
                      <a:srgbClr val="0000FF"/>
                    </a:solidFill>
                  </a:rPr>
                  <a:t> </a:t>
                </a:r>
                <a:r>
                  <a:rPr lang="en-US" altLang="en-US" sz="1400" b="1" dirty="0" err="1">
                    <a:solidFill>
                      <a:srgbClr val="0000FF"/>
                    </a:solidFill>
                  </a:rPr>
                  <a:t>số</a:t>
                </a:r>
                <a:endParaRPr lang="en-US" altLang="en-US" sz="1400" b="1" dirty="0">
                  <a:solidFill>
                    <a:srgbClr val="0000FF"/>
                  </a:solidFill>
                </a:endParaRPr>
              </a:p>
            </p:txBody>
          </p:sp>
        </p:grpSp>
      </p:grpSp>
      <p:sp>
        <p:nvSpPr>
          <p:cNvPr id="14" name="Rectangle 13">
            <a:extLst>
              <a:ext uri="{FF2B5EF4-FFF2-40B4-BE49-F238E27FC236}">
                <a16:creationId xmlns:a16="http://schemas.microsoft.com/office/drawing/2014/main" id="{004A214D-3257-8846-9C5D-E548C71018A1}"/>
              </a:ext>
            </a:extLst>
          </p:cNvPr>
          <p:cNvSpPr/>
          <p:nvPr/>
        </p:nvSpPr>
        <p:spPr>
          <a:xfrm>
            <a:off x="287383" y="84117"/>
            <a:ext cx="3043645" cy="678327"/>
          </a:xfrm>
          <a:prstGeom prst="rect">
            <a:avLst/>
          </a:prstGeom>
        </p:spPr>
        <p:txBody>
          <a:bodyPr wrap="square">
            <a:spAutoFit/>
          </a:bodyPr>
          <a:lstStyle/>
          <a:p>
            <a:pPr algn="just">
              <a:lnSpc>
                <a:spcPct val="115000"/>
              </a:lnSpc>
              <a:spcAft>
                <a:spcPts val="800"/>
              </a:spcAft>
            </a:pPr>
            <a:r>
              <a:rPr lang="nl-NL"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Tỉ lệ bản đồ</a:t>
            </a:r>
            <a:endParaRPr lang="x-none" sz="3600" dirty="0">
              <a:solidFill>
                <a:srgbClr val="C00000"/>
              </a:solidFill>
              <a:latin typeface="Times New Roman" panose="02020603050405020304" pitchFamily="18" charset="0"/>
              <a:cs typeface="Times New Roman" panose="02020603050405020304" pitchFamily="18" charset="0"/>
            </a:endParaRPr>
          </a:p>
        </p:txBody>
      </p:sp>
      <p:sp>
        <p:nvSpPr>
          <p:cNvPr id="12" name="Hộp Văn bản 1">
            <a:extLst>
              <a:ext uri="{FF2B5EF4-FFF2-40B4-BE49-F238E27FC236}">
                <a16:creationId xmlns:a16="http://schemas.microsoft.com/office/drawing/2014/main" id="{F52D1E3E-B413-4910-833D-6D371E555862}"/>
              </a:ext>
            </a:extLst>
          </p:cNvPr>
          <p:cNvSpPr txBox="1"/>
          <p:nvPr/>
        </p:nvSpPr>
        <p:spPr>
          <a:xfrm>
            <a:off x="3403600" y="161670"/>
            <a:ext cx="2997937" cy="523220"/>
          </a:xfrm>
          <a:prstGeom prst="rect">
            <a:avLst/>
          </a:prstGeom>
          <a:noFill/>
        </p:spPr>
        <p:txBody>
          <a:bodyPr wrap="none" rtlCol="0">
            <a:spAutoFit/>
          </a:bodyPr>
          <a:lstStyle/>
          <a:p>
            <a:r>
              <a:rPr lang="en-US" sz="2800" dirty="0">
                <a:solidFill>
                  <a:srgbClr val="7030A0"/>
                </a:solidFill>
                <a:latin typeface="Times New Roman" panose="02020603050405020304" pitchFamily="18" charset="0"/>
                <a:cs typeface="Times New Roman" panose="02020603050405020304" pitchFamily="18" charset="0"/>
              </a:rPr>
              <a:t>Hình thức: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43947" y="799607"/>
            <a:ext cx="5672137" cy="3539430"/>
          </a:xfrm>
          <a:prstGeom prst="rect">
            <a:avLst/>
          </a:prstGeom>
          <a:solidFill>
            <a:srgbClr val="FFFFCC"/>
          </a:solidFill>
          <a:ln>
            <a:solidFill>
              <a:srgbClr val="7030A0"/>
            </a:solidFill>
            <a:prstDash val="sysDash"/>
          </a:ln>
        </p:spPr>
        <p:txBody>
          <a:bodyPr>
            <a:spAutoFit/>
          </a:bodyPr>
          <a:lstStyle/>
          <a:p>
            <a:pPr algn="ctr" fontAlgn="auto">
              <a:spcBef>
                <a:spcPts val="0"/>
              </a:spcBef>
              <a:spcAft>
                <a:spcPts val="0"/>
              </a:spcAft>
              <a:defRPr/>
            </a:pPr>
            <a:r>
              <a:rPr lang="en-US" sz="2800" i="1" dirty="0">
                <a:solidFill>
                  <a:srgbClr val="002060"/>
                </a:solidFill>
              </a:rPr>
              <a:t>PHIẾU HỌC TẬP </a:t>
            </a:r>
          </a:p>
          <a:p>
            <a:pPr>
              <a:defRPr/>
            </a:pPr>
            <a:r>
              <a:rPr lang="en-US" altLang="en-US" sz="2800" i="1" dirty="0">
                <a:solidFill>
                  <a:srgbClr val="002060"/>
                </a:solidFill>
              </a:rPr>
              <a:t>     Quan </a:t>
            </a:r>
            <a:r>
              <a:rPr lang="en-US" altLang="en-US" sz="2800" i="1" dirty="0" err="1">
                <a:solidFill>
                  <a:srgbClr val="002060"/>
                </a:solidFill>
              </a:rPr>
              <a:t>sát</a:t>
            </a:r>
            <a:r>
              <a:rPr lang="en-US" altLang="en-US" sz="2800" i="1" dirty="0">
                <a:solidFill>
                  <a:srgbClr val="002060"/>
                </a:solidFill>
              </a:rPr>
              <a:t> </a:t>
            </a:r>
            <a:r>
              <a:rPr lang="en-US" altLang="en-US" sz="2800" i="1" dirty="0" err="1">
                <a:solidFill>
                  <a:srgbClr val="002060"/>
                </a:solidFill>
              </a:rPr>
              <a:t>tỉ</a:t>
            </a:r>
            <a:r>
              <a:rPr lang="en-US" altLang="en-US" sz="2800" i="1" dirty="0">
                <a:solidFill>
                  <a:srgbClr val="002060"/>
                </a:solidFill>
              </a:rPr>
              <a:t> </a:t>
            </a:r>
            <a:r>
              <a:rPr lang="en-US" altLang="en-US" sz="2800" i="1" dirty="0" err="1">
                <a:solidFill>
                  <a:srgbClr val="002060"/>
                </a:solidFill>
              </a:rPr>
              <a:t>lệ</a:t>
            </a:r>
            <a:r>
              <a:rPr lang="en-US" altLang="en-US" sz="2800" i="1" dirty="0">
                <a:solidFill>
                  <a:srgbClr val="002060"/>
                </a:solidFill>
              </a:rPr>
              <a:t> </a:t>
            </a:r>
            <a:r>
              <a:rPr lang="en-US" altLang="en-US" sz="2800" i="1" dirty="0" err="1">
                <a:solidFill>
                  <a:srgbClr val="002060"/>
                </a:solidFill>
              </a:rPr>
              <a:t>bản</a:t>
            </a:r>
            <a:r>
              <a:rPr lang="en-US" altLang="en-US" sz="2800" i="1" dirty="0">
                <a:solidFill>
                  <a:srgbClr val="002060"/>
                </a:solidFill>
              </a:rPr>
              <a:t> </a:t>
            </a:r>
            <a:r>
              <a:rPr lang="en-US" altLang="en-US" sz="2800" i="1" dirty="0" err="1">
                <a:solidFill>
                  <a:srgbClr val="002060"/>
                </a:solidFill>
              </a:rPr>
              <a:t>đồ</a:t>
            </a:r>
            <a:r>
              <a:rPr lang="en-US" altLang="en-US" sz="2800" i="1" dirty="0">
                <a:solidFill>
                  <a:srgbClr val="002060"/>
                </a:solidFill>
              </a:rPr>
              <a:t> </a:t>
            </a:r>
            <a:r>
              <a:rPr lang="en-US" sz="2800" i="1" dirty="0">
                <a:solidFill>
                  <a:srgbClr val="002060"/>
                </a:solidFill>
              </a:rPr>
              <a:t>. </a:t>
            </a:r>
            <a:r>
              <a:rPr lang="en-US" sz="2800" i="1" dirty="0" err="1">
                <a:solidFill>
                  <a:srgbClr val="002060"/>
                </a:solidFill>
              </a:rPr>
              <a:t>Trả</a:t>
            </a:r>
            <a:r>
              <a:rPr lang="en-US" sz="2800" i="1" dirty="0">
                <a:solidFill>
                  <a:srgbClr val="002060"/>
                </a:solidFill>
              </a:rPr>
              <a:t> </a:t>
            </a:r>
            <a:r>
              <a:rPr lang="en-US" sz="2800" i="1" dirty="0" err="1">
                <a:solidFill>
                  <a:srgbClr val="002060"/>
                </a:solidFill>
              </a:rPr>
              <a:t>lời</a:t>
            </a:r>
            <a:r>
              <a:rPr lang="en-US" sz="2800" i="1" dirty="0">
                <a:solidFill>
                  <a:srgbClr val="002060"/>
                </a:solidFill>
              </a:rPr>
              <a:t> </a:t>
            </a:r>
            <a:r>
              <a:rPr lang="en-US" sz="2800" i="1" dirty="0" err="1">
                <a:solidFill>
                  <a:srgbClr val="002060"/>
                </a:solidFill>
              </a:rPr>
              <a:t>các</a:t>
            </a:r>
            <a:r>
              <a:rPr lang="en-US" sz="2800" i="1" dirty="0">
                <a:solidFill>
                  <a:srgbClr val="002060"/>
                </a:solidFill>
              </a:rPr>
              <a:t> </a:t>
            </a:r>
            <a:r>
              <a:rPr lang="en-US" sz="2800" i="1" dirty="0" err="1">
                <a:solidFill>
                  <a:srgbClr val="002060"/>
                </a:solidFill>
              </a:rPr>
              <a:t>câu</a:t>
            </a:r>
            <a:r>
              <a:rPr lang="en-US" sz="2800" i="1" dirty="0">
                <a:solidFill>
                  <a:srgbClr val="002060"/>
                </a:solidFill>
              </a:rPr>
              <a:t> </a:t>
            </a:r>
            <a:r>
              <a:rPr lang="en-US" sz="2800" i="1" dirty="0" err="1">
                <a:solidFill>
                  <a:srgbClr val="002060"/>
                </a:solidFill>
              </a:rPr>
              <a:t>hỏi</a:t>
            </a:r>
            <a:r>
              <a:rPr lang="en-US" sz="2800" i="1" dirty="0">
                <a:solidFill>
                  <a:srgbClr val="002060"/>
                </a:solidFill>
              </a:rPr>
              <a:t> </a:t>
            </a:r>
            <a:r>
              <a:rPr lang="en-US" sz="2800" i="1" dirty="0" err="1">
                <a:solidFill>
                  <a:srgbClr val="002060"/>
                </a:solidFill>
              </a:rPr>
              <a:t>sau</a:t>
            </a:r>
            <a:r>
              <a:rPr lang="en-US" sz="2800" i="1" dirty="0">
                <a:solidFill>
                  <a:srgbClr val="002060"/>
                </a:solidFill>
              </a:rPr>
              <a:t>:</a:t>
            </a:r>
          </a:p>
          <a:p>
            <a:r>
              <a:rPr lang="en-US" altLang="en-US" sz="2800" i="1" dirty="0">
                <a:solidFill>
                  <a:srgbClr val="002060"/>
                </a:solidFill>
              </a:rPr>
              <a:t>         Đọc </a:t>
            </a:r>
            <a:r>
              <a:rPr lang="en-US" altLang="en-US" sz="2800" i="1" dirty="0" err="1">
                <a:solidFill>
                  <a:srgbClr val="002060"/>
                </a:solidFill>
              </a:rPr>
              <a:t>tỉ</a:t>
            </a:r>
            <a:r>
              <a:rPr lang="en-US" altLang="en-US" sz="2800" i="1" dirty="0">
                <a:solidFill>
                  <a:srgbClr val="002060"/>
                </a:solidFill>
              </a:rPr>
              <a:t> </a:t>
            </a:r>
            <a:r>
              <a:rPr lang="en-US" altLang="en-US" sz="2800" i="1" dirty="0" err="1">
                <a:solidFill>
                  <a:srgbClr val="002060"/>
                </a:solidFill>
              </a:rPr>
              <a:t>lệ</a:t>
            </a:r>
            <a:r>
              <a:rPr lang="en-US" altLang="en-US" sz="2800" i="1" dirty="0">
                <a:solidFill>
                  <a:srgbClr val="002060"/>
                </a:solidFill>
              </a:rPr>
              <a:t> </a:t>
            </a:r>
            <a:r>
              <a:rPr lang="en-US" altLang="en-US" sz="2800" i="1" dirty="0" err="1">
                <a:solidFill>
                  <a:srgbClr val="002060"/>
                </a:solidFill>
              </a:rPr>
              <a:t>số</a:t>
            </a:r>
            <a:r>
              <a:rPr lang="en-US" altLang="en-US" sz="2800" i="1" dirty="0">
                <a:solidFill>
                  <a:srgbClr val="002060"/>
                </a:solidFill>
              </a:rPr>
              <a:t> </a:t>
            </a:r>
            <a:r>
              <a:rPr lang="en-US" altLang="en-US" sz="2800" i="1" dirty="0" err="1">
                <a:solidFill>
                  <a:srgbClr val="002060"/>
                </a:solidFill>
              </a:rPr>
              <a:t>của</a:t>
            </a:r>
            <a:r>
              <a:rPr lang="en-US" altLang="en-US" sz="2800" i="1" dirty="0">
                <a:solidFill>
                  <a:srgbClr val="002060"/>
                </a:solidFill>
              </a:rPr>
              <a:t> </a:t>
            </a:r>
            <a:r>
              <a:rPr lang="en-US" altLang="en-US" sz="2800" i="1" dirty="0" err="1">
                <a:solidFill>
                  <a:srgbClr val="002060"/>
                </a:solidFill>
              </a:rPr>
              <a:t>bản</a:t>
            </a:r>
            <a:r>
              <a:rPr lang="en-US" altLang="en-US" sz="2800" i="1" dirty="0">
                <a:solidFill>
                  <a:srgbClr val="002060"/>
                </a:solidFill>
              </a:rPr>
              <a:t> </a:t>
            </a:r>
            <a:r>
              <a:rPr lang="en-US" altLang="en-US" sz="2800" i="1" dirty="0" err="1">
                <a:solidFill>
                  <a:srgbClr val="002060"/>
                </a:solidFill>
              </a:rPr>
              <a:t>đồ</a:t>
            </a:r>
            <a:r>
              <a:rPr lang="en-US" altLang="en-US" sz="2800" i="1" dirty="0">
                <a:solidFill>
                  <a:srgbClr val="002060"/>
                </a:solidFill>
              </a:rPr>
              <a:t> </a:t>
            </a:r>
          </a:p>
          <a:p>
            <a:r>
              <a:rPr lang="en-US" altLang="en-US" sz="2800" i="1" dirty="0">
                <a:solidFill>
                  <a:srgbClr val="002060"/>
                </a:solidFill>
              </a:rPr>
              <a:t>         </a:t>
            </a:r>
            <a:r>
              <a:rPr lang="en-US" altLang="en-US" sz="2800" i="1" dirty="0" err="1">
                <a:solidFill>
                  <a:srgbClr val="002060"/>
                </a:solidFill>
              </a:rPr>
              <a:t>Thước</a:t>
            </a:r>
            <a:r>
              <a:rPr lang="en-US" altLang="en-US" sz="2800" i="1" dirty="0">
                <a:solidFill>
                  <a:srgbClr val="002060"/>
                </a:solidFill>
              </a:rPr>
              <a:t> </a:t>
            </a:r>
            <a:r>
              <a:rPr lang="en-US" altLang="en-US" sz="2800" i="1" dirty="0" err="1">
                <a:solidFill>
                  <a:srgbClr val="002060"/>
                </a:solidFill>
              </a:rPr>
              <a:t>tỉ</a:t>
            </a:r>
            <a:r>
              <a:rPr lang="en-US" altLang="en-US" sz="2800" i="1" dirty="0">
                <a:solidFill>
                  <a:srgbClr val="002060"/>
                </a:solidFill>
              </a:rPr>
              <a:t> </a:t>
            </a:r>
            <a:r>
              <a:rPr lang="en-US" altLang="en-US" sz="2800" i="1" dirty="0" err="1">
                <a:solidFill>
                  <a:srgbClr val="002060"/>
                </a:solidFill>
              </a:rPr>
              <a:t>lệ</a:t>
            </a:r>
            <a:r>
              <a:rPr lang="en-US" altLang="en-US" sz="2800" i="1" dirty="0">
                <a:solidFill>
                  <a:srgbClr val="002060"/>
                </a:solidFill>
              </a:rPr>
              <a:t> </a:t>
            </a:r>
            <a:r>
              <a:rPr lang="en-US" altLang="en-US" sz="2800" i="1" dirty="0" err="1">
                <a:solidFill>
                  <a:srgbClr val="002060"/>
                </a:solidFill>
              </a:rPr>
              <a:t>được</a:t>
            </a:r>
            <a:r>
              <a:rPr lang="en-US" altLang="en-US" sz="2800" i="1" dirty="0">
                <a:solidFill>
                  <a:srgbClr val="002060"/>
                </a:solidFill>
              </a:rPr>
              <a:t> chia </a:t>
            </a:r>
            <a:r>
              <a:rPr lang="en-US" altLang="en-US" sz="2800" i="1" dirty="0" err="1">
                <a:solidFill>
                  <a:srgbClr val="002060"/>
                </a:solidFill>
              </a:rPr>
              <a:t>làm</a:t>
            </a:r>
            <a:r>
              <a:rPr lang="en-US" altLang="en-US" sz="2800" i="1" dirty="0">
                <a:solidFill>
                  <a:srgbClr val="002060"/>
                </a:solidFill>
              </a:rPr>
              <a:t> </a:t>
            </a:r>
            <a:r>
              <a:rPr lang="en-US" altLang="en-US" sz="2800" i="1" dirty="0" err="1">
                <a:solidFill>
                  <a:srgbClr val="002060"/>
                </a:solidFill>
              </a:rPr>
              <a:t>mấy</a:t>
            </a:r>
            <a:r>
              <a:rPr lang="en-US" altLang="en-US" sz="2800" i="1" dirty="0">
                <a:solidFill>
                  <a:srgbClr val="002060"/>
                </a:solidFill>
              </a:rPr>
              <a:t> </a:t>
            </a:r>
            <a:r>
              <a:rPr lang="en-US" altLang="en-US" sz="2800" i="1" dirty="0" err="1">
                <a:solidFill>
                  <a:srgbClr val="002060"/>
                </a:solidFill>
              </a:rPr>
              <a:t>đoạn</a:t>
            </a:r>
            <a:r>
              <a:rPr lang="en-US" altLang="en-US" sz="2800" i="1" dirty="0">
                <a:solidFill>
                  <a:srgbClr val="002060"/>
                </a:solidFill>
              </a:rPr>
              <a:t> </a:t>
            </a:r>
            <a:r>
              <a:rPr lang="en-US" altLang="en-US" sz="2800" i="1" dirty="0" err="1">
                <a:solidFill>
                  <a:srgbClr val="002060"/>
                </a:solidFill>
              </a:rPr>
              <a:t>bằng</a:t>
            </a:r>
            <a:r>
              <a:rPr lang="en-US" altLang="en-US" sz="2800" i="1" dirty="0">
                <a:solidFill>
                  <a:srgbClr val="002060"/>
                </a:solidFill>
              </a:rPr>
              <a:t> </a:t>
            </a:r>
            <a:r>
              <a:rPr lang="en-US" altLang="en-US" sz="2800" i="1" dirty="0" err="1">
                <a:solidFill>
                  <a:srgbClr val="002060"/>
                </a:solidFill>
              </a:rPr>
              <a:t>nhau</a:t>
            </a:r>
            <a:r>
              <a:rPr lang="en-US" altLang="en-US" sz="2800" i="1" dirty="0">
                <a:solidFill>
                  <a:srgbClr val="002060"/>
                </a:solidFill>
              </a:rPr>
              <a:t> ?</a:t>
            </a:r>
          </a:p>
          <a:p>
            <a:r>
              <a:rPr lang="en-US" altLang="en-US" sz="2800" i="1" dirty="0">
                <a:solidFill>
                  <a:srgbClr val="002060"/>
                </a:solidFill>
              </a:rPr>
              <a:t>       </a:t>
            </a:r>
            <a:r>
              <a:rPr lang="en-US" altLang="en-US" sz="2800" i="1" dirty="0" err="1">
                <a:solidFill>
                  <a:srgbClr val="002060"/>
                </a:solidFill>
              </a:rPr>
              <a:t>Mỗi</a:t>
            </a:r>
            <a:r>
              <a:rPr lang="en-US" altLang="en-US" sz="2800" i="1" dirty="0">
                <a:solidFill>
                  <a:srgbClr val="002060"/>
                </a:solidFill>
              </a:rPr>
              <a:t> </a:t>
            </a:r>
            <a:r>
              <a:rPr lang="en-US" altLang="en-US" sz="2800" i="1" dirty="0" err="1">
                <a:solidFill>
                  <a:srgbClr val="002060"/>
                </a:solidFill>
              </a:rPr>
              <a:t>đoạn</a:t>
            </a:r>
            <a:r>
              <a:rPr lang="en-US" altLang="en-US" sz="2800" i="1" dirty="0">
                <a:solidFill>
                  <a:srgbClr val="002060"/>
                </a:solidFill>
              </a:rPr>
              <a:t> </a:t>
            </a:r>
            <a:r>
              <a:rPr lang="en-US" altLang="en-US" sz="2800" i="1" dirty="0" err="1">
                <a:solidFill>
                  <a:srgbClr val="002060"/>
                </a:solidFill>
              </a:rPr>
              <a:t>tương</a:t>
            </a:r>
            <a:r>
              <a:rPr lang="en-US" altLang="en-US" sz="2800" i="1" dirty="0">
                <a:solidFill>
                  <a:srgbClr val="002060"/>
                </a:solidFill>
              </a:rPr>
              <a:t> </a:t>
            </a:r>
            <a:r>
              <a:rPr lang="en-US" altLang="en-US" sz="2800" i="1" dirty="0" err="1">
                <a:solidFill>
                  <a:srgbClr val="002060"/>
                </a:solidFill>
              </a:rPr>
              <a:t>ứng</a:t>
            </a:r>
            <a:r>
              <a:rPr lang="en-US" altLang="en-US" sz="2800" i="1" dirty="0">
                <a:solidFill>
                  <a:srgbClr val="002060"/>
                </a:solidFill>
              </a:rPr>
              <a:t> </a:t>
            </a:r>
            <a:r>
              <a:rPr lang="en-US" altLang="en-US" sz="2800" i="1" dirty="0" err="1">
                <a:solidFill>
                  <a:srgbClr val="002060"/>
                </a:solidFill>
              </a:rPr>
              <a:t>với</a:t>
            </a:r>
            <a:r>
              <a:rPr lang="en-US" altLang="en-US" sz="2800" i="1" dirty="0">
                <a:solidFill>
                  <a:srgbClr val="002060"/>
                </a:solidFill>
              </a:rPr>
              <a:t> </a:t>
            </a:r>
            <a:r>
              <a:rPr lang="en-US" altLang="en-US" sz="2800" i="1" dirty="0" err="1">
                <a:solidFill>
                  <a:srgbClr val="002060"/>
                </a:solidFill>
              </a:rPr>
              <a:t>bao</a:t>
            </a:r>
            <a:r>
              <a:rPr lang="en-US" altLang="en-US" sz="2800" i="1" dirty="0">
                <a:solidFill>
                  <a:srgbClr val="002060"/>
                </a:solidFill>
              </a:rPr>
              <a:t> </a:t>
            </a:r>
            <a:r>
              <a:rPr lang="en-US" altLang="en-US" sz="2800" i="1" dirty="0" err="1">
                <a:solidFill>
                  <a:srgbClr val="002060"/>
                </a:solidFill>
              </a:rPr>
              <a:t>nhiêu</a:t>
            </a:r>
            <a:r>
              <a:rPr lang="en-US" altLang="en-US" sz="2800" i="1" dirty="0">
                <a:solidFill>
                  <a:srgbClr val="002060"/>
                </a:solidFill>
              </a:rPr>
              <a:t> m? </a:t>
            </a:r>
          </a:p>
        </p:txBody>
      </p:sp>
      <p:pic>
        <p:nvPicPr>
          <p:cNvPr id="16" name="Picture 20" descr="Hình ảnh Hai Sinh Viên Học Cùng Nhau, đọc Hiểu, Học Tập, Vui Mừng miễn phí  tải tập tin PNG PSDComment và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1" y="2147560"/>
            <a:ext cx="131286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ình ảnh Dấu Chấm Hỏi, Câu Hỏi, Dấu Chấm Hỏi, Bạc Vector và PNG với nền  trong suốt để tải xuố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20" y="635856"/>
            <a:ext cx="15589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Trẻ Giơ Tay Trả Lời Một Câu Hỏi Hình ảnh | Định dạng hình ảnh PSD  401460937| vn.lovepi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715" y="3441778"/>
            <a:ext cx="13446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4">
            <a:extLst>
              <a:ext uri="{FF2B5EF4-FFF2-40B4-BE49-F238E27FC236}">
                <a16:creationId xmlns:a16="http://schemas.microsoft.com/office/drawing/2014/main" id="{28015046-ED3C-4707-808D-3026CD1D3344}"/>
              </a:ext>
            </a:extLst>
          </p:cNvPr>
          <p:cNvSpPr/>
          <p:nvPr/>
        </p:nvSpPr>
        <p:spPr>
          <a:xfrm>
            <a:off x="2092154" y="2253172"/>
            <a:ext cx="241300" cy="241300"/>
          </a:xfrm>
          <a:prstGeom prst="ellipse">
            <a:avLst/>
          </a:prstGeom>
          <a:solidFill>
            <a:srgbClr val="EB8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4">
            <a:extLst>
              <a:ext uri="{FF2B5EF4-FFF2-40B4-BE49-F238E27FC236}">
                <a16:creationId xmlns:a16="http://schemas.microsoft.com/office/drawing/2014/main" id="{28015046-ED3C-4707-808D-3026CD1D3344}"/>
              </a:ext>
            </a:extLst>
          </p:cNvPr>
          <p:cNvSpPr/>
          <p:nvPr/>
        </p:nvSpPr>
        <p:spPr>
          <a:xfrm>
            <a:off x="2092154" y="2649811"/>
            <a:ext cx="241300" cy="241300"/>
          </a:xfrm>
          <a:prstGeom prst="ellipse">
            <a:avLst/>
          </a:prstGeom>
          <a:solidFill>
            <a:srgbClr val="EB8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4">
            <a:extLst>
              <a:ext uri="{FF2B5EF4-FFF2-40B4-BE49-F238E27FC236}">
                <a16:creationId xmlns:a16="http://schemas.microsoft.com/office/drawing/2014/main" id="{28015046-ED3C-4707-808D-3026CD1D3344}"/>
              </a:ext>
            </a:extLst>
          </p:cNvPr>
          <p:cNvSpPr/>
          <p:nvPr/>
        </p:nvSpPr>
        <p:spPr>
          <a:xfrm>
            <a:off x="2140462" y="3528056"/>
            <a:ext cx="241300" cy="241300"/>
          </a:xfrm>
          <a:prstGeom prst="ellipse">
            <a:avLst/>
          </a:prstGeom>
          <a:solidFill>
            <a:srgbClr val="EB8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五角星 45"/>
          <p:cNvSpPr/>
          <p:nvPr/>
        </p:nvSpPr>
        <p:spPr>
          <a:xfrm>
            <a:off x="1923196" y="1314159"/>
            <a:ext cx="337916" cy="337916"/>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endParaRPr>
          </a:p>
        </p:txBody>
      </p:sp>
      <p:sp>
        <p:nvSpPr>
          <p:cNvPr id="4" name="Rectangle 3"/>
          <p:cNvSpPr/>
          <p:nvPr/>
        </p:nvSpPr>
        <p:spPr>
          <a:xfrm>
            <a:off x="1465328" y="4786391"/>
            <a:ext cx="9926620" cy="1938992"/>
          </a:xfrm>
          <a:prstGeom prst="rect">
            <a:avLst/>
          </a:prstGeom>
        </p:spPr>
        <p:txBody>
          <a:bodyPr wrap="square">
            <a:spAutoFit/>
          </a:bodyPr>
          <a:lstStyle/>
          <a:p>
            <a:pPr>
              <a:buFontTx/>
              <a:buChar char="-"/>
            </a:pPr>
            <a:r>
              <a:rPr lang="en-US" altLang="en-US" sz="2400" b="1" dirty="0">
                <a:solidFill>
                  <a:schemeClr val="tx1">
                    <a:lumMod val="95000"/>
                    <a:lumOff val="5000"/>
                  </a:schemeClr>
                </a:solidFill>
              </a:rPr>
              <a:t>Số </a:t>
            </a:r>
            <a:r>
              <a:rPr lang="en-US" altLang="en-US" sz="2400" b="1" dirty="0" err="1">
                <a:solidFill>
                  <a:schemeClr val="tx1">
                    <a:lumMod val="95000"/>
                    <a:lumOff val="5000"/>
                  </a:schemeClr>
                </a:solidFill>
              </a:rPr>
              <a:t>tỉ</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lệ</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của</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bản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đồ</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là</a:t>
            </a:r>
            <a:r>
              <a:rPr lang="en-US" altLang="en-US" sz="2400" b="1" dirty="0">
                <a:solidFill>
                  <a:schemeClr val="tx1">
                    <a:lumMod val="95000"/>
                    <a:lumOff val="5000"/>
                  </a:schemeClr>
                </a:solidFill>
              </a:rPr>
              <a:t> 1 : 7.500</a:t>
            </a:r>
          </a:p>
          <a:p>
            <a:pPr>
              <a:buFontTx/>
              <a:buChar char="-"/>
            </a:pPr>
            <a:r>
              <a:rPr lang="en-US" altLang="en-US" sz="2400" b="1" dirty="0" err="1">
                <a:solidFill>
                  <a:schemeClr val="tx1">
                    <a:lumMod val="95000"/>
                    <a:lumOff val="5000"/>
                  </a:schemeClr>
                </a:solidFill>
              </a:rPr>
              <a:t>Tức</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là</a:t>
            </a:r>
            <a:r>
              <a:rPr lang="en-US" altLang="en-US" sz="2400" b="1" dirty="0">
                <a:solidFill>
                  <a:schemeClr val="tx1">
                    <a:lumMod val="95000"/>
                    <a:lumOff val="5000"/>
                  </a:schemeClr>
                </a:solidFill>
              </a:rPr>
              <a:t> 1cm </a:t>
            </a:r>
            <a:r>
              <a:rPr lang="en-US" altLang="en-US" sz="2400" b="1" dirty="0" err="1">
                <a:solidFill>
                  <a:schemeClr val="tx1">
                    <a:lumMod val="95000"/>
                    <a:lumOff val="5000"/>
                  </a:schemeClr>
                </a:solidFill>
              </a:rPr>
              <a:t>trên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bản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đồ</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tương</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ứng</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với</a:t>
            </a:r>
            <a:r>
              <a:rPr lang="en-US" altLang="en-US" sz="2400" b="1" dirty="0">
                <a:solidFill>
                  <a:schemeClr val="tx1">
                    <a:lumMod val="95000"/>
                    <a:lumOff val="5000"/>
                  </a:schemeClr>
                </a:solidFill>
              </a:rPr>
              <a:t> 7500 cm (hay 75m) </a:t>
            </a:r>
            <a:r>
              <a:rPr lang="en-US" altLang="en-US" sz="2400" b="1" dirty="0" err="1">
                <a:solidFill>
                  <a:schemeClr val="tx1">
                    <a:lumMod val="95000"/>
                    <a:lumOff val="5000"/>
                  </a:schemeClr>
                </a:solidFill>
              </a:rPr>
              <a:t>trên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thực</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địa</a:t>
            </a:r>
            <a:endParaRPr lang="en-US" altLang="en-US" sz="2400" b="1" dirty="0">
              <a:solidFill>
                <a:schemeClr val="tx1">
                  <a:lumMod val="95000"/>
                  <a:lumOff val="5000"/>
                </a:schemeClr>
              </a:solidFill>
            </a:endParaRPr>
          </a:p>
          <a:p>
            <a:r>
              <a:rPr lang="en-US" altLang="en-US" sz="2400" b="1" dirty="0" err="1">
                <a:solidFill>
                  <a:schemeClr val="tx1">
                    <a:lumMod val="95000"/>
                    <a:lumOff val="5000"/>
                  </a:schemeClr>
                </a:solidFill>
              </a:rPr>
              <a:t>Thước</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tỉ</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lệ</a:t>
            </a:r>
            <a:r>
              <a:rPr lang="en-US" altLang="en-US" sz="2400" b="1" dirty="0">
                <a:solidFill>
                  <a:schemeClr val="tx1">
                    <a:lumMod val="95000"/>
                    <a:lumOff val="5000"/>
                  </a:schemeClr>
                </a:solidFill>
              </a:rPr>
              <a:t> chia </a:t>
            </a:r>
            <a:r>
              <a:rPr lang="en-US" altLang="en-US" sz="2400" b="1" dirty="0" err="1">
                <a:solidFill>
                  <a:schemeClr val="tx1">
                    <a:lumMod val="95000"/>
                    <a:lumOff val="5000"/>
                  </a:schemeClr>
                </a:solidFill>
              </a:rPr>
              <a:t>làm</a:t>
            </a:r>
            <a:r>
              <a:rPr lang="en-US" altLang="en-US" sz="2400" b="1" dirty="0">
                <a:solidFill>
                  <a:schemeClr val="tx1">
                    <a:lumMod val="95000"/>
                    <a:lumOff val="5000"/>
                  </a:schemeClr>
                </a:solidFill>
              </a:rPr>
              <a:t> 4 </a:t>
            </a:r>
            <a:r>
              <a:rPr lang="en-US" altLang="en-US" sz="2400" b="1" dirty="0" err="1">
                <a:solidFill>
                  <a:schemeClr val="tx1">
                    <a:lumMod val="95000"/>
                    <a:lumOff val="5000"/>
                  </a:schemeClr>
                </a:solidFill>
              </a:rPr>
              <a:t>đoạn</a:t>
            </a:r>
            <a:r>
              <a:rPr lang="en-US" altLang="en-US" sz="2400" b="1" dirty="0">
                <a:solidFill>
                  <a:schemeClr val="tx1">
                    <a:lumMod val="95000"/>
                    <a:lumOff val="5000"/>
                  </a:schemeClr>
                </a:solidFill>
              </a:rPr>
              <a:t>.</a:t>
            </a:r>
          </a:p>
          <a:p>
            <a:pPr>
              <a:buFontTx/>
              <a:buChar char="-"/>
            </a:pP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Mỗi</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đoạn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dài</a:t>
            </a:r>
            <a:r>
              <a:rPr lang="en-US" altLang="en-US" sz="2400" b="1" dirty="0">
                <a:solidFill>
                  <a:schemeClr val="tx1">
                    <a:lumMod val="95000"/>
                    <a:lumOff val="5000"/>
                  </a:schemeClr>
                </a:solidFill>
              </a:rPr>
              <a:t> 1cm </a:t>
            </a:r>
            <a:r>
              <a:rPr lang="en-US" altLang="en-US" sz="2400" b="1" dirty="0" err="1">
                <a:solidFill>
                  <a:schemeClr val="tx1">
                    <a:lumMod val="95000"/>
                    <a:lumOff val="5000"/>
                  </a:schemeClr>
                </a:solidFill>
              </a:rPr>
              <a:t>tương</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ứng</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với</a:t>
            </a:r>
            <a:r>
              <a:rPr lang="en-US" altLang="en-US" sz="2400" b="1" dirty="0">
                <a:solidFill>
                  <a:schemeClr val="tx1">
                    <a:lumMod val="95000"/>
                    <a:lumOff val="5000"/>
                  </a:schemeClr>
                </a:solidFill>
              </a:rPr>
              <a:t> 75m </a:t>
            </a:r>
            <a:r>
              <a:rPr lang="en-US" altLang="en-US" sz="2400" b="1" dirty="0" err="1">
                <a:solidFill>
                  <a:schemeClr val="tx1">
                    <a:lumMod val="95000"/>
                    <a:lumOff val="5000"/>
                  </a:schemeClr>
                </a:solidFill>
              </a:rPr>
              <a:t>trên</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thực</a:t>
            </a:r>
            <a:r>
              <a:rPr lang="en-US" altLang="en-US" sz="2400" b="1" dirty="0">
                <a:solidFill>
                  <a:schemeClr val="tx1">
                    <a:lumMod val="95000"/>
                    <a:lumOff val="5000"/>
                  </a:schemeClr>
                </a:solidFill>
              </a:rPr>
              <a:t> </a:t>
            </a:r>
            <a:r>
              <a:rPr lang="en-US" altLang="en-US" sz="2400" b="1" dirty="0" err="1">
                <a:solidFill>
                  <a:schemeClr val="tx1">
                    <a:lumMod val="95000"/>
                    <a:lumOff val="5000"/>
                  </a:schemeClr>
                </a:solidFill>
              </a:rPr>
              <a:t>địa</a:t>
            </a:r>
            <a:endParaRPr lang="en-US" altLang="en-US" sz="2400" b="1" dirty="0">
              <a:solidFill>
                <a:schemeClr val="tx1">
                  <a:lumMod val="95000"/>
                  <a:lumOff val="5000"/>
                </a:schemeClr>
              </a:solidFill>
            </a:endParaRPr>
          </a:p>
          <a:p>
            <a:pPr>
              <a:buFontTx/>
              <a:buChar char="-"/>
            </a:pPr>
            <a:endParaRPr lang="en-US" altLang="en-US" sz="2400" b="1" dirty="0">
              <a:solidFill>
                <a:schemeClr val="tx1">
                  <a:lumMod val="95000"/>
                  <a:lumOff val="5000"/>
                </a:schemeClr>
              </a:solidFill>
            </a:endParaRPr>
          </a:p>
        </p:txBody>
      </p:sp>
    </p:spTree>
    <p:extLst>
      <p:ext uri="{BB962C8B-B14F-4D97-AF65-F5344CB8AC3E}">
        <p14:creationId xmlns:p14="http://schemas.microsoft.com/office/powerpoint/2010/main" val="33714677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450" decel="100000" fill="hold"/>
                                        <p:tgtEl>
                                          <p:spTgt spid="1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par>
                                <p:cTn id="11" presetID="31" presetClass="entr" presetSubtype="0" fill="hold" grpId="1"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 calcmode="lin" valueType="num">
                                      <p:cBhvr>
                                        <p:cTn id="15" dur="500" fill="hold"/>
                                        <p:tgtEl>
                                          <p:spTgt spid="19"/>
                                        </p:tgtEl>
                                        <p:attrNameLst>
                                          <p:attrName>style.rotation</p:attrName>
                                        </p:attrNameLst>
                                      </p:cBhvr>
                                      <p:tavLst>
                                        <p:tav tm="0">
                                          <p:val>
                                            <p:fltVal val="90"/>
                                          </p:val>
                                        </p:tav>
                                        <p:tav tm="100000">
                                          <p:val>
                                            <p:fltVal val="0"/>
                                          </p:val>
                                        </p:tav>
                                      </p:tavLst>
                                    </p:anim>
                                    <p:animEffect transition="in" filter="fade">
                                      <p:cBhvr>
                                        <p:cTn id="16" dur="500"/>
                                        <p:tgtEl>
                                          <p:spTgt spid="19"/>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450" decel="100000" fill="hold"/>
                                        <p:tgtEl>
                                          <p:spTgt spid="20"/>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par>
                                <p:cTn id="23" presetID="31"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style.rotation</p:attrName>
                                        </p:attrNameLst>
                                      </p:cBhvr>
                                      <p:tavLst>
                                        <p:tav tm="0">
                                          <p:val>
                                            <p:fltVal val="90"/>
                                          </p:val>
                                        </p:tav>
                                        <p:tav tm="100000">
                                          <p:val>
                                            <p:fltVal val="0"/>
                                          </p:val>
                                        </p:tav>
                                      </p:tavLst>
                                    </p:anim>
                                    <p:animEffect transition="in" filter="fade">
                                      <p:cBhvr>
                                        <p:cTn id="28" dur="500"/>
                                        <p:tgtEl>
                                          <p:spTgt spid="20"/>
                                        </p:tgtEl>
                                      </p:cBhvr>
                                    </p:animEffect>
                                  </p:childTnLst>
                                </p:cTn>
                              </p:par>
                              <p:par>
                                <p:cTn id="29" presetID="37"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450" decel="100000" fill="hold"/>
                                        <p:tgtEl>
                                          <p:spTgt spid="21"/>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35" presetID="31" presetClass="entr" presetSubtype="0" fill="hold" grpId="1"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 calcmode="lin" valueType="num">
                                      <p:cBhvr>
                                        <p:cTn id="39" dur="500" fill="hold"/>
                                        <p:tgtEl>
                                          <p:spTgt spid="21"/>
                                        </p:tgtEl>
                                        <p:attrNameLst>
                                          <p:attrName>style.rotation</p:attrName>
                                        </p:attrNameLst>
                                      </p:cBhvr>
                                      <p:tavLst>
                                        <p:tav tm="0">
                                          <p:val>
                                            <p:fltVal val="90"/>
                                          </p:val>
                                        </p:tav>
                                        <p:tav tm="100000">
                                          <p:val>
                                            <p:fltVal val="0"/>
                                          </p:val>
                                        </p:tav>
                                      </p:tavLst>
                                    </p:anim>
                                    <p:animEffect transition="in" filter="fade">
                                      <p:cBhvr>
                                        <p:cTn id="40" dur="500"/>
                                        <p:tgtEl>
                                          <p:spTgt spid="21"/>
                                        </p:tgtEl>
                                      </p:cBhvr>
                                    </p:animEffect>
                                  </p:childTnLst>
                                </p:cTn>
                              </p:par>
                              <p:par>
                                <p:cTn id="41" presetID="2" presetClass="entr" presetSubtype="1" fill="hold" grpId="0" nodeType="withEffect">
                                  <p:stCondLst>
                                    <p:cond delay="25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ppt_x"/>
                                          </p:val>
                                        </p:tav>
                                        <p:tav tm="100000">
                                          <p:val>
                                            <p:strVal val="#ppt_x"/>
                                          </p:val>
                                        </p:tav>
                                      </p:tavLst>
                                    </p:anim>
                                    <p:anim calcmode="lin" valueType="num">
                                      <p:cBhvr additive="base">
                                        <p:cTn id="44" dur="75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2" presetClass="entr" presetSubtype="4"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6" y="-21731"/>
            <a:ext cx="12192000" cy="6858000"/>
          </a:xfrm>
          <a:prstGeom prst="rect">
            <a:avLst/>
          </a:prstGeom>
        </p:spPr>
      </p:pic>
      <p:grpSp>
        <p:nvGrpSpPr>
          <p:cNvPr id="2" name="Group 1"/>
          <p:cNvGrpSpPr/>
          <p:nvPr/>
        </p:nvGrpSpPr>
        <p:grpSpPr>
          <a:xfrm>
            <a:off x="7467600" y="0"/>
            <a:ext cx="4724400" cy="4721902"/>
            <a:chOff x="7097842" y="741364"/>
            <a:chExt cx="4724400" cy="5101510"/>
          </a:xfrm>
        </p:grpSpPr>
        <p:pic>
          <p:nvPicPr>
            <p:cNvPr id="4104" name="Picture 8" descr="Ban do mot khu vuc cua thanh pho Da Nang (ti le 17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842" y="741364"/>
              <a:ext cx="4724400" cy="5014913"/>
            </a:xfrm>
            <a:prstGeom prst="rect">
              <a:avLst/>
            </a:prstGeom>
            <a:noFill/>
            <a:extLst>
              <a:ext uri="{909E8E84-426E-40DD-AFC4-6F175D3DCCD1}">
                <a14:hiddenFill xmlns:a14="http://schemas.microsoft.com/office/drawing/2010/main">
                  <a:solidFill>
                    <a:srgbClr val="FFFFFF"/>
                  </a:solidFill>
                </a14:hiddenFill>
              </a:ext>
            </a:extLst>
          </p:spPr>
        </p:pic>
        <p:grpSp>
          <p:nvGrpSpPr>
            <p:cNvPr id="4113" name="Group 17"/>
            <p:cNvGrpSpPr>
              <a:grpSpLocks/>
            </p:cNvGrpSpPr>
            <p:nvPr/>
          </p:nvGrpSpPr>
          <p:grpSpPr bwMode="auto">
            <a:xfrm>
              <a:off x="7153404" y="5136437"/>
              <a:ext cx="2886075" cy="706437"/>
              <a:chOff x="2886" y="3216"/>
              <a:chExt cx="1818" cy="445"/>
            </a:xfrm>
          </p:grpSpPr>
          <p:sp>
            <p:nvSpPr>
              <p:cNvPr id="4110" name="Text Box 14"/>
              <p:cNvSpPr txBox="1">
                <a:spLocks noChangeArrowheads="1"/>
              </p:cNvSpPr>
              <p:nvPr/>
            </p:nvSpPr>
            <p:spPr bwMode="auto">
              <a:xfrm>
                <a:off x="2886" y="3327"/>
                <a:ext cx="10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Tỉ lệ bản đồ :</a:t>
                </a:r>
              </a:p>
            </p:txBody>
          </p:sp>
          <p:sp>
            <p:nvSpPr>
              <p:cNvPr id="4111" name="AutoShape 15"/>
              <p:cNvSpPr>
                <a:spLocks/>
              </p:cNvSpPr>
              <p:nvPr/>
            </p:nvSpPr>
            <p:spPr bwMode="auto">
              <a:xfrm>
                <a:off x="3840" y="3216"/>
                <a:ext cx="96" cy="432"/>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Text Box 16"/>
              <p:cNvSpPr txBox="1">
                <a:spLocks noChangeArrowheads="1"/>
              </p:cNvSpPr>
              <p:nvPr/>
            </p:nvSpPr>
            <p:spPr bwMode="auto">
              <a:xfrm>
                <a:off x="3888" y="3264"/>
                <a:ext cx="816"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err="1">
                    <a:solidFill>
                      <a:srgbClr val="0000FF"/>
                    </a:solidFill>
                  </a:rPr>
                  <a:t>Tỉ</a:t>
                </a:r>
                <a:r>
                  <a:rPr lang="en-US" altLang="en-US" sz="1400" b="1" dirty="0">
                    <a:solidFill>
                      <a:srgbClr val="0000FF"/>
                    </a:solidFill>
                  </a:rPr>
                  <a:t> </a:t>
                </a:r>
                <a:r>
                  <a:rPr lang="en-US" altLang="en-US" sz="1400" b="1" dirty="0" err="1">
                    <a:solidFill>
                      <a:srgbClr val="0000FF"/>
                    </a:solidFill>
                  </a:rPr>
                  <a:t>lệ</a:t>
                </a:r>
                <a:r>
                  <a:rPr lang="en-US" altLang="en-US" sz="1400" b="1" dirty="0">
                    <a:solidFill>
                      <a:srgbClr val="0000FF"/>
                    </a:solidFill>
                  </a:rPr>
                  <a:t> </a:t>
                </a:r>
                <a:r>
                  <a:rPr lang="en-US" altLang="en-US" sz="1400" b="1" dirty="0" err="1">
                    <a:solidFill>
                      <a:srgbClr val="0000FF"/>
                    </a:solidFill>
                  </a:rPr>
                  <a:t>thước</a:t>
                </a:r>
                <a:endParaRPr lang="en-US" altLang="en-US" sz="1400" b="1" dirty="0">
                  <a:solidFill>
                    <a:srgbClr val="0000FF"/>
                  </a:solidFill>
                </a:endParaRPr>
              </a:p>
              <a:p>
                <a:pPr>
                  <a:spcBef>
                    <a:spcPct val="50000"/>
                  </a:spcBef>
                </a:pPr>
                <a:r>
                  <a:rPr lang="en-US" altLang="en-US" sz="1400" b="1" dirty="0" err="1">
                    <a:solidFill>
                      <a:srgbClr val="0000FF"/>
                    </a:solidFill>
                  </a:rPr>
                  <a:t>Tỉ</a:t>
                </a:r>
                <a:r>
                  <a:rPr lang="en-US" altLang="en-US" sz="1400" b="1" dirty="0">
                    <a:solidFill>
                      <a:srgbClr val="0000FF"/>
                    </a:solidFill>
                  </a:rPr>
                  <a:t> </a:t>
                </a:r>
                <a:r>
                  <a:rPr lang="en-US" altLang="en-US" sz="1400" b="1" dirty="0" err="1">
                    <a:solidFill>
                      <a:srgbClr val="0000FF"/>
                    </a:solidFill>
                  </a:rPr>
                  <a:t>lệ</a:t>
                </a:r>
                <a:r>
                  <a:rPr lang="en-US" altLang="en-US" sz="1400" b="1" dirty="0">
                    <a:solidFill>
                      <a:srgbClr val="0000FF"/>
                    </a:solidFill>
                  </a:rPr>
                  <a:t> </a:t>
                </a:r>
                <a:r>
                  <a:rPr lang="en-US" altLang="en-US" sz="1400" b="1" dirty="0" err="1">
                    <a:solidFill>
                      <a:srgbClr val="0000FF"/>
                    </a:solidFill>
                  </a:rPr>
                  <a:t>số</a:t>
                </a:r>
                <a:endParaRPr lang="en-US" altLang="en-US" sz="1400" b="1" dirty="0">
                  <a:solidFill>
                    <a:srgbClr val="0000FF"/>
                  </a:solidFill>
                </a:endParaRPr>
              </a:p>
            </p:txBody>
          </p:sp>
        </p:grpSp>
      </p:grpSp>
      <p:sp>
        <p:nvSpPr>
          <p:cNvPr id="14" name="Rectangle 13">
            <a:extLst>
              <a:ext uri="{FF2B5EF4-FFF2-40B4-BE49-F238E27FC236}">
                <a16:creationId xmlns:a16="http://schemas.microsoft.com/office/drawing/2014/main" id="{004A214D-3257-8846-9C5D-E548C71018A1}"/>
              </a:ext>
            </a:extLst>
          </p:cNvPr>
          <p:cNvSpPr/>
          <p:nvPr/>
        </p:nvSpPr>
        <p:spPr>
          <a:xfrm>
            <a:off x="671397" y="-6491"/>
            <a:ext cx="3043645" cy="678327"/>
          </a:xfrm>
          <a:prstGeom prst="rect">
            <a:avLst/>
          </a:prstGeom>
        </p:spPr>
        <p:txBody>
          <a:bodyPr wrap="square">
            <a:spAutoFit/>
          </a:bodyPr>
          <a:lstStyle/>
          <a:p>
            <a:pPr algn="just">
              <a:lnSpc>
                <a:spcPct val="115000"/>
              </a:lnSpc>
              <a:spcAft>
                <a:spcPts val="800"/>
              </a:spcAft>
            </a:pPr>
            <a:r>
              <a:rPr lang="nl-NL"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Tỉ lệ bản đồ</a:t>
            </a:r>
            <a:endParaRPr lang="x-none" sz="3600" dirty="0">
              <a:solidFill>
                <a:srgbClr val="C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2FB4A2F-6882-49B0-BC90-0E216FA9A935}"/>
              </a:ext>
            </a:extLst>
          </p:cNvPr>
          <p:cNvSpPr txBox="1"/>
          <p:nvPr/>
        </p:nvSpPr>
        <p:spPr>
          <a:xfrm>
            <a:off x="1958710" y="758522"/>
            <a:ext cx="4453285" cy="523220"/>
          </a:xfrm>
          <a:prstGeom prst="rect">
            <a:avLst/>
          </a:prstGeom>
          <a:noFill/>
        </p:spPr>
        <p:txBody>
          <a:bodyPr wrap="square" rtlCol="0">
            <a:spAutoFit/>
          </a:bodyPr>
          <a:lstStyle/>
          <a:p>
            <a:r>
              <a:rPr lang="en-US" sz="2800" b="1" dirty="0" err="1">
                <a:solidFill>
                  <a:srgbClr val="FFC000"/>
                </a:solidFill>
                <a:latin typeface="Arial" panose="020B0604020202020204" pitchFamily="34" charset="0"/>
                <a:cs typeface="Arial" panose="020B0604020202020204" pitchFamily="34" charset="0"/>
              </a:rPr>
              <a:t>Tỉ</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lệ</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bản</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đồ</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là</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gì</a:t>
            </a:r>
            <a:r>
              <a:rPr lang="en-US" sz="2800" b="1" dirty="0">
                <a:solidFill>
                  <a:srgbClr val="FFC000"/>
                </a:solidFill>
                <a:latin typeface="Arial" panose="020B0604020202020204" pitchFamily="34" charset="0"/>
                <a:cs typeface="Arial" panose="020B0604020202020204" pitchFamily="34" charset="0"/>
              </a:rPr>
              <a:t>?</a:t>
            </a:r>
          </a:p>
        </p:txBody>
      </p:sp>
      <p:pic>
        <p:nvPicPr>
          <p:cNvPr id="16" name="Hình ảnh 4">
            <a:extLst>
              <a:ext uri="{FF2B5EF4-FFF2-40B4-BE49-F238E27FC236}">
                <a16:creationId xmlns:a16="http://schemas.microsoft.com/office/drawing/2014/main" id="{AE239D9F-3DD3-41DA-BCD2-2404A824B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171" y="743570"/>
            <a:ext cx="900362" cy="956167"/>
          </a:xfrm>
          <a:prstGeom prst="rect">
            <a:avLst/>
          </a:prstGeom>
        </p:spPr>
      </p:pic>
      <p:grpSp>
        <p:nvGrpSpPr>
          <p:cNvPr id="29" name="组合 7">
            <a:extLst>
              <a:ext uri="{FF2B5EF4-FFF2-40B4-BE49-F238E27FC236}">
                <a16:creationId xmlns:a16="http://schemas.microsoft.com/office/drawing/2014/main" id="{56C518BD-5444-436A-8C7A-4B54AD237733}"/>
              </a:ext>
            </a:extLst>
          </p:cNvPr>
          <p:cNvGrpSpPr/>
          <p:nvPr/>
        </p:nvGrpSpPr>
        <p:grpSpPr>
          <a:xfrm>
            <a:off x="1095171" y="1497838"/>
            <a:ext cx="6190049" cy="1999370"/>
            <a:chOff x="5932317" y="2180154"/>
            <a:chExt cx="3973684" cy="659923"/>
          </a:xfrm>
        </p:grpSpPr>
        <p:pic>
          <p:nvPicPr>
            <p:cNvPr id="30" name="图片 8">
              <a:extLst>
                <a:ext uri="{FF2B5EF4-FFF2-40B4-BE49-F238E27FC236}">
                  <a16:creationId xmlns:a16="http://schemas.microsoft.com/office/drawing/2014/main" id="{D5F47E7E-30CE-4F8C-9E2F-74F50D5C1F6F}"/>
                </a:ext>
              </a:extLst>
            </p:cNvPr>
            <p:cNvPicPr>
              <a:picLocks noChangeAspect="1"/>
            </p:cNvPicPr>
            <p:nvPr/>
          </p:nvPicPr>
          <p:blipFill>
            <a:blip r:embed="rId5"/>
            <a:stretch>
              <a:fillRect/>
            </a:stretch>
          </p:blipFill>
          <p:spPr>
            <a:xfrm>
              <a:off x="5932317" y="2180154"/>
              <a:ext cx="3973684" cy="659923"/>
            </a:xfrm>
            <a:prstGeom prst="rect">
              <a:avLst/>
            </a:prstGeom>
          </p:spPr>
        </p:pic>
        <p:sp>
          <p:nvSpPr>
            <p:cNvPr id="31" name="文本框 9">
              <a:extLst>
                <a:ext uri="{FF2B5EF4-FFF2-40B4-BE49-F238E27FC236}">
                  <a16:creationId xmlns:a16="http://schemas.microsoft.com/office/drawing/2014/main" id="{3B65815C-24FD-43C1-B6F3-D9F5317C2F6C}"/>
                </a:ext>
              </a:extLst>
            </p:cNvPr>
            <p:cNvSpPr txBox="1"/>
            <p:nvPr/>
          </p:nvSpPr>
          <p:spPr>
            <a:xfrm>
              <a:off x="6509043" y="2302877"/>
              <a:ext cx="2838450" cy="461665"/>
            </a:xfrm>
            <a:prstGeom prst="rect">
              <a:avLst/>
            </a:prstGeom>
            <a:noFill/>
          </p:spPr>
          <p:txBody>
            <a:bodyPr wrap="square" rtlCol="0">
              <a:spAutoFit/>
            </a:bodyPr>
            <a:lstStyle/>
            <a:p>
              <a:pPr algn="ctr"/>
              <a:endParaRPr lang="zh-CN" altLang="en-US" sz="2400" dirty="0">
                <a:solidFill>
                  <a:schemeClr val="tx1">
                    <a:lumMod val="65000"/>
                    <a:lumOff val="35000"/>
                  </a:schemeClr>
                </a:solidFill>
                <a:latin typeface="字魂27号-布丁体" panose="00000500000000000000" pitchFamily="2" charset="-122"/>
                <a:ea typeface="字魂27号-布丁体" panose="00000500000000000000" pitchFamily="2" charset="-122"/>
              </a:endParaRPr>
            </a:p>
          </p:txBody>
        </p:sp>
      </p:grpSp>
      <p:grpSp>
        <p:nvGrpSpPr>
          <p:cNvPr id="41" name="Group 40"/>
          <p:cNvGrpSpPr/>
          <p:nvPr/>
        </p:nvGrpSpPr>
        <p:grpSpPr>
          <a:xfrm>
            <a:off x="1095171" y="1914929"/>
            <a:ext cx="7592309" cy="1308152"/>
            <a:chOff x="344798" y="4265298"/>
            <a:chExt cx="11616831" cy="1308152"/>
          </a:xfrm>
        </p:grpSpPr>
        <p:grpSp>
          <p:nvGrpSpPr>
            <p:cNvPr id="42" name="Google Shape;130;p18">
              <a:extLst>
                <a:ext uri="{FF2B5EF4-FFF2-40B4-BE49-F238E27FC236}">
                  <a16:creationId xmlns:a16="http://schemas.microsoft.com/office/drawing/2014/main" id="{DF5DAA6C-9218-4B52-B271-32238B44FBF3}"/>
                </a:ext>
              </a:extLst>
            </p:cNvPr>
            <p:cNvGrpSpPr/>
            <p:nvPr/>
          </p:nvGrpSpPr>
          <p:grpSpPr>
            <a:xfrm>
              <a:off x="344798" y="4265298"/>
              <a:ext cx="2636838" cy="1138238"/>
              <a:chOff x="1455" y="2485"/>
              <a:chExt cx="1661" cy="717"/>
            </a:xfrm>
          </p:grpSpPr>
          <p:sp>
            <p:nvSpPr>
              <p:cNvPr id="47" name="Google Shape;131;p18">
                <a:extLst>
                  <a:ext uri="{FF2B5EF4-FFF2-40B4-BE49-F238E27FC236}">
                    <a16:creationId xmlns:a16="http://schemas.microsoft.com/office/drawing/2014/main" id="{7486A48D-580C-4A9D-8D6C-1BD0D830803B}"/>
                  </a:ext>
                </a:extLst>
              </p:cNvPr>
              <p:cNvSpPr txBox="1"/>
              <p:nvPr/>
            </p:nvSpPr>
            <p:spPr>
              <a:xfrm>
                <a:off x="1817" y="2485"/>
                <a:ext cx="336"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rgbClr val="00B0F0"/>
                    </a:solidFill>
                    <a:latin typeface="Arial"/>
                    <a:ea typeface="Arial"/>
                    <a:cs typeface="Arial"/>
                    <a:sym typeface="Arial"/>
                  </a:rPr>
                  <a:t>1</a:t>
                </a:r>
                <a:endParaRPr sz="2000" b="1">
                  <a:solidFill>
                    <a:srgbClr val="00B0F0"/>
                  </a:solidFill>
                </a:endParaRPr>
              </a:p>
            </p:txBody>
          </p:sp>
          <p:sp>
            <p:nvSpPr>
              <p:cNvPr id="48" name="Google Shape;132;p18">
                <a:extLst>
                  <a:ext uri="{FF2B5EF4-FFF2-40B4-BE49-F238E27FC236}">
                    <a16:creationId xmlns:a16="http://schemas.microsoft.com/office/drawing/2014/main" id="{66030CC0-071F-4093-97BF-161A749D1C63}"/>
                  </a:ext>
                </a:extLst>
              </p:cNvPr>
              <p:cNvSpPr txBox="1"/>
              <p:nvPr/>
            </p:nvSpPr>
            <p:spPr>
              <a:xfrm>
                <a:off x="1570" y="2880"/>
                <a:ext cx="1546" cy="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dirty="0">
                    <a:solidFill>
                      <a:srgbClr val="00B0F0"/>
                    </a:solidFill>
                    <a:latin typeface="Arial"/>
                    <a:ea typeface="Arial"/>
                    <a:cs typeface="Arial"/>
                    <a:sym typeface="Arial"/>
                  </a:rPr>
                  <a:t>7 </a:t>
                </a:r>
                <a:r>
                  <a:rPr lang="en-US" sz="2000" b="1" i="0" u="none" strike="noStrike" cap="none" dirty="0">
                    <a:solidFill>
                      <a:srgbClr val="00B0F0"/>
                    </a:solidFill>
                    <a:latin typeface="Arial"/>
                    <a:ea typeface="Arial"/>
                    <a:cs typeface="Arial"/>
                    <a:sym typeface="Arial"/>
                  </a:rPr>
                  <a:t>500</a:t>
                </a:r>
                <a:endParaRPr sz="2000" b="1" dirty="0">
                  <a:solidFill>
                    <a:srgbClr val="00B0F0"/>
                  </a:solidFill>
                </a:endParaRPr>
              </a:p>
            </p:txBody>
          </p:sp>
          <p:cxnSp>
            <p:nvCxnSpPr>
              <p:cNvPr id="49" name="Google Shape;133;p18">
                <a:extLst>
                  <a:ext uri="{FF2B5EF4-FFF2-40B4-BE49-F238E27FC236}">
                    <a16:creationId xmlns:a16="http://schemas.microsoft.com/office/drawing/2014/main" id="{EE6D9C9C-F51A-414A-A5FD-BE564E7C7B03}"/>
                  </a:ext>
                </a:extLst>
              </p:cNvPr>
              <p:cNvCxnSpPr>
                <a:cxnSpLocks/>
              </p:cNvCxnSpPr>
              <p:nvPr/>
            </p:nvCxnSpPr>
            <p:spPr>
              <a:xfrm>
                <a:off x="1455" y="2810"/>
                <a:ext cx="1091" cy="0"/>
              </a:xfrm>
              <a:prstGeom prst="straightConnector1">
                <a:avLst/>
              </a:prstGeom>
              <a:noFill/>
              <a:ln w="38100" cap="flat" cmpd="sng">
                <a:solidFill>
                  <a:srgbClr val="00B0F0"/>
                </a:solidFill>
                <a:prstDash val="solid"/>
                <a:miter lim="800000"/>
                <a:headEnd type="none" w="med" len="med"/>
                <a:tailEnd type="none" w="med" len="med"/>
              </a:ln>
            </p:spPr>
          </p:cxnSp>
        </p:grpSp>
        <p:sp>
          <p:nvSpPr>
            <p:cNvPr id="43" name="Google Shape;134;p18">
              <a:extLst>
                <a:ext uri="{FF2B5EF4-FFF2-40B4-BE49-F238E27FC236}">
                  <a16:creationId xmlns:a16="http://schemas.microsoft.com/office/drawing/2014/main" id="{2F6FE188-D594-4CE1-A38F-B0562407D02A}"/>
                </a:ext>
              </a:extLst>
            </p:cNvPr>
            <p:cNvSpPr txBox="1"/>
            <p:nvPr/>
          </p:nvSpPr>
          <p:spPr>
            <a:xfrm>
              <a:off x="3979349" y="4330518"/>
              <a:ext cx="7689349" cy="1703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err="1">
                  <a:solidFill>
                    <a:srgbClr val="00B0F0"/>
                  </a:solidFill>
                  <a:latin typeface="Arial"/>
                  <a:ea typeface="Arial"/>
                  <a:cs typeface="Arial"/>
                  <a:sym typeface="Arial"/>
                </a:rPr>
                <a:t>Khoảng</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cách</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trên</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bản</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đồ</a:t>
              </a:r>
              <a:endParaRPr sz="2000" b="1" dirty="0">
                <a:solidFill>
                  <a:srgbClr val="00B0F0"/>
                </a:solidFill>
              </a:endParaRPr>
            </a:p>
          </p:txBody>
        </p:sp>
        <p:cxnSp>
          <p:nvCxnSpPr>
            <p:cNvPr id="44" name="Google Shape;135;p18">
              <a:extLst>
                <a:ext uri="{FF2B5EF4-FFF2-40B4-BE49-F238E27FC236}">
                  <a16:creationId xmlns:a16="http://schemas.microsoft.com/office/drawing/2014/main" id="{0A36F8E8-8D9D-4004-A0E3-EE95B95CD5AD}"/>
                </a:ext>
              </a:extLst>
            </p:cNvPr>
            <p:cNvCxnSpPr>
              <a:cxnSpLocks/>
            </p:cNvCxnSpPr>
            <p:nvPr/>
          </p:nvCxnSpPr>
          <p:spPr>
            <a:xfrm>
              <a:off x="4167562" y="4839525"/>
              <a:ext cx="5422243" cy="488"/>
            </a:xfrm>
            <a:prstGeom prst="straightConnector1">
              <a:avLst/>
            </a:prstGeom>
            <a:noFill/>
            <a:ln w="38100" cap="flat" cmpd="sng">
              <a:solidFill>
                <a:srgbClr val="0070C0"/>
              </a:solidFill>
              <a:prstDash val="solid"/>
              <a:miter lim="800000"/>
              <a:headEnd type="none" w="med" len="med"/>
              <a:tailEnd type="none" w="med" len="med"/>
            </a:ln>
          </p:spPr>
        </p:cxnSp>
        <p:sp>
          <p:nvSpPr>
            <p:cNvPr id="45" name="Google Shape;136;p18">
              <a:extLst>
                <a:ext uri="{FF2B5EF4-FFF2-40B4-BE49-F238E27FC236}">
                  <a16:creationId xmlns:a16="http://schemas.microsoft.com/office/drawing/2014/main" id="{D9C4CF38-75F6-4093-A5C8-E8D68951811D}"/>
                </a:ext>
              </a:extLst>
            </p:cNvPr>
            <p:cNvSpPr txBox="1"/>
            <p:nvPr/>
          </p:nvSpPr>
          <p:spPr>
            <a:xfrm>
              <a:off x="3857700" y="4862262"/>
              <a:ext cx="8103929" cy="7111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err="1">
                  <a:solidFill>
                    <a:srgbClr val="00B0F0"/>
                  </a:solidFill>
                  <a:latin typeface="Arial"/>
                  <a:ea typeface="Arial"/>
                  <a:cs typeface="Arial"/>
                  <a:sym typeface="Arial"/>
                </a:rPr>
                <a:t>Khoảng</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cách</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ngoài</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thực</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tê</a:t>
              </a:r>
              <a:r>
                <a:rPr lang="en-US" sz="2000" b="1" i="0" u="none" strike="noStrike" cap="none" dirty="0">
                  <a:solidFill>
                    <a:srgbClr val="00B0F0"/>
                  </a:solidFill>
                  <a:latin typeface="Arial"/>
                  <a:ea typeface="Arial"/>
                  <a:cs typeface="Arial"/>
                  <a:sym typeface="Arial"/>
                </a:rPr>
                <a:t>́</a:t>
              </a:r>
              <a:endParaRPr sz="2000" b="1" dirty="0">
                <a:solidFill>
                  <a:srgbClr val="00B0F0"/>
                </a:solidFill>
              </a:endParaRPr>
            </a:p>
          </p:txBody>
        </p:sp>
        <p:sp>
          <p:nvSpPr>
            <p:cNvPr id="46" name="Google Shape;137;p18">
              <a:extLst>
                <a:ext uri="{FF2B5EF4-FFF2-40B4-BE49-F238E27FC236}">
                  <a16:creationId xmlns:a16="http://schemas.microsoft.com/office/drawing/2014/main" id="{CE347222-C02A-4E84-A447-30B47420CE1E}"/>
                </a:ext>
              </a:extLst>
            </p:cNvPr>
            <p:cNvSpPr txBox="1"/>
            <p:nvPr/>
          </p:nvSpPr>
          <p:spPr>
            <a:xfrm>
              <a:off x="2142565" y="4541348"/>
              <a:ext cx="2250440" cy="2403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err="1">
                  <a:solidFill>
                    <a:srgbClr val="00B0F0"/>
                  </a:solidFill>
                  <a:latin typeface="Arial"/>
                  <a:ea typeface="Arial"/>
                  <a:cs typeface="Arial"/>
                  <a:sym typeface="Arial"/>
                </a:rPr>
                <a:t>Là</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tỉ</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số</a:t>
              </a:r>
              <a:endParaRPr sz="2000" b="1" dirty="0">
                <a:solidFill>
                  <a:srgbClr val="00B0F0"/>
                </a:solidFill>
              </a:endParaRPr>
            </a:p>
          </p:txBody>
        </p:sp>
      </p:grpSp>
      <p:sp>
        <p:nvSpPr>
          <p:cNvPr id="3" name="Rectangle 2"/>
          <p:cNvSpPr/>
          <p:nvPr/>
        </p:nvSpPr>
        <p:spPr>
          <a:xfrm>
            <a:off x="557940" y="4427134"/>
            <a:ext cx="11174278" cy="1745863"/>
          </a:xfrm>
          <a:prstGeom prst="rect">
            <a:avLst/>
          </a:prstGeom>
        </p:spPr>
        <p:txBody>
          <a:bodyPr wrap="square">
            <a:spAutoFit/>
          </a:bodyPr>
          <a:lstStyle/>
          <a:p>
            <a:pPr algn="just">
              <a:lnSpc>
                <a:spcPct val="115000"/>
              </a:lnSpc>
              <a:spcAft>
                <a:spcPts val="800"/>
              </a:spcAft>
            </a:pPr>
            <a:r>
              <a:rPr lang="nl-NL"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Khái niệm: Tỉ lệ bản đồ cho biết mức độ thu nhỏ của khoảng cách trên bản đồ so với khoảng cách trên thực địa. Để thể hiện tỉ lệ bản đồ người ta dùng tỉ lệ số và tỉ lệ thước</a:t>
            </a:r>
            <a:endParaRPr lang="x-none"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9559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p:cNvPicPr>
            <a:picLocks noChangeAspect="1"/>
          </p:cNvPicPr>
          <p:nvPr/>
        </p:nvPicPr>
        <p:blipFill>
          <a:blip r:embed="rId2"/>
          <a:stretch>
            <a:fillRect/>
          </a:stretch>
        </p:blipFill>
        <p:spPr>
          <a:xfrm>
            <a:off x="456265" y="727740"/>
            <a:ext cx="6289123" cy="2157718"/>
          </a:xfrm>
          <a:prstGeom prst="rect">
            <a:avLst/>
          </a:prstGeom>
        </p:spPr>
      </p:pic>
      <p:pic>
        <p:nvPicPr>
          <p:cNvPr id="6" name="Picture 5">
            <a:extLst>
              <a:ext uri="{FF2B5EF4-FFF2-40B4-BE49-F238E27FC236}">
                <a16:creationId xmlns:a16="http://schemas.microsoft.com/office/drawing/2014/main" id="{A43B8B04-3FD4-4A35-AA66-9972017A2092}"/>
              </a:ext>
            </a:extLst>
          </p:cNvPr>
          <p:cNvPicPr>
            <a:picLocks noChangeAspect="1"/>
          </p:cNvPicPr>
          <p:nvPr/>
        </p:nvPicPr>
        <p:blipFill rotWithShape="1">
          <a:blip r:embed="rId3"/>
          <a:srcRect l="26249" t="26595" r="27333" b="10991"/>
          <a:stretch/>
        </p:blipFill>
        <p:spPr>
          <a:xfrm>
            <a:off x="6745388" y="84118"/>
            <a:ext cx="5152443" cy="4038177"/>
          </a:xfrm>
          <a:prstGeom prst="rect">
            <a:avLst/>
          </a:prstGeom>
        </p:spPr>
      </p:pic>
      <p:sp>
        <p:nvSpPr>
          <p:cNvPr id="8" name="TextBox 7">
            <a:extLst>
              <a:ext uri="{FF2B5EF4-FFF2-40B4-BE49-F238E27FC236}">
                <a16:creationId xmlns:a16="http://schemas.microsoft.com/office/drawing/2014/main" id="{3D7FB237-9470-4562-9407-066EDCA7A6C2}"/>
              </a:ext>
            </a:extLst>
          </p:cNvPr>
          <p:cNvSpPr txBox="1"/>
          <p:nvPr/>
        </p:nvSpPr>
        <p:spPr>
          <a:xfrm>
            <a:off x="6460760" y="4206087"/>
            <a:ext cx="5731239" cy="400110"/>
          </a:xfrm>
          <a:prstGeom prst="rect">
            <a:avLst/>
          </a:prstGeom>
          <a:noFill/>
        </p:spPr>
        <p:txBody>
          <a:bodyPr wrap="square" rtlCol="0">
            <a:spAutoFit/>
          </a:bodyPr>
          <a:lstStyle/>
          <a:p>
            <a:r>
              <a:rPr lang="en-US" sz="2000" i="1" dirty="0" err="1">
                <a:solidFill>
                  <a:srgbClr val="0070C0"/>
                </a:solidFill>
                <a:latin typeface="Arial" panose="020B0604020202020204" pitchFamily="34" charset="0"/>
                <a:cs typeface="Arial" panose="020B0604020202020204" pitchFamily="34" charset="0"/>
              </a:rPr>
              <a:t>Bản</a:t>
            </a:r>
            <a:r>
              <a:rPr lang="en-US" sz="2000" i="1" dirty="0">
                <a:solidFill>
                  <a:srgbClr val="0070C0"/>
                </a:solidFill>
                <a:latin typeface="Arial" panose="020B0604020202020204" pitchFamily="34" charset="0"/>
                <a:cs typeface="Arial" panose="020B0604020202020204" pitchFamily="34" charset="0"/>
              </a:rPr>
              <a:t> </a:t>
            </a:r>
            <a:r>
              <a:rPr lang="en-US" sz="2000" i="1" dirty="0" err="1">
                <a:solidFill>
                  <a:srgbClr val="0070C0"/>
                </a:solidFill>
                <a:latin typeface="Arial" panose="020B0604020202020204" pitchFamily="34" charset="0"/>
                <a:cs typeface="Arial" panose="020B0604020202020204" pitchFamily="34" charset="0"/>
              </a:rPr>
              <a:t>đồ</a:t>
            </a:r>
            <a:r>
              <a:rPr lang="en-US" sz="2000" i="1" dirty="0">
                <a:solidFill>
                  <a:srgbClr val="0070C0"/>
                </a:solidFill>
                <a:latin typeface="Arial" panose="020B0604020202020204" pitchFamily="34" charset="0"/>
                <a:cs typeface="Arial" panose="020B0604020202020204" pitchFamily="34" charset="0"/>
              </a:rPr>
              <a:t> </a:t>
            </a:r>
            <a:r>
              <a:rPr lang="en-US" sz="2000" i="1" dirty="0" err="1">
                <a:solidFill>
                  <a:srgbClr val="0070C0"/>
                </a:solidFill>
                <a:latin typeface="Arial" panose="020B0604020202020204" pitchFamily="34" charset="0"/>
                <a:cs typeface="Arial" panose="020B0604020202020204" pitchFamily="34" charset="0"/>
              </a:rPr>
              <a:t>một</a:t>
            </a:r>
            <a:r>
              <a:rPr lang="en-US" sz="2000" i="1" dirty="0">
                <a:solidFill>
                  <a:srgbClr val="0070C0"/>
                </a:solidFill>
                <a:latin typeface="Arial" panose="020B0604020202020204" pitchFamily="34" charset="0"/>
                <a:cs typeface="Arial" panose="020B0604020202020204" pitchFamily="34" charset="0"/>
              </a:rPr>
              <a:t> </a:t>
            </a:r>
            <a:r>
              <a:rPr lang="en-US" sz="2000" i="1" dirty="0" err="1">
                <a:solidFill>
                  <a:srgbClr val="0070C0"/>
                </a:solidFill>
                <a:latin typeface="Arial" panose="020B0604020202020204" pitchFamily="34" charset="0"/>
                <a:cs typeface="Arial" panose="020B0604020202020204" pitchFamily="34" charset="0"/>
              </a:rPr>
              <a:t>khu</a:t>
            </a:r>
            <a:r>
              <a:rPr lang="en-US" sz="2000" i="1" dirty="0">
                <a:solidFill>
                  <a:srgbClr val="0070C0"/>
                </a:solidFill>
                <a:latin typeface="Arial" panose="020B0604020202020204" pitchFamily="34" charset="0"/>
                <a:cs typeface="Arial" panose="020B0604020202020204" pitchFamily="34" charset="0"/>
              </a:rPr>
              <a:t> </a:t>
            </a:r>
            <a:r>
              <a:rPr lang="en-US" sz="2000" i="1" dirty="0" err="1">
                <a:solidFill>
                  <a:srgbClr val="0070C0"/>
                </a:solidFill>
                <a:latin typeface="Arial" panose="020B0604020202020204" pitchFamily="34" charset="0"/>
                <a:cs typeface="Arial" panose="020B0604020202020204" pitchFamily="34" charset="0"/>
              </a:rPr>
              <a:t>vực</a:t>
            </a:r>
            <a:r>
              <a:rPr lang="en-US" sz="2000" i="1" dirty="0">
                <a:solidFill>
                  <a:srgbClr val="0070C0"/>
                </a:solidFill>
                <a:latin typeface="Arial" panose="020B0604020202020204" pitchFamily="34" charset="0"/>
                <a:cs typeface="Arial" panose="020B0604020202020204" pitchFamily="34" charset="0"/>
              </a:rPr>
              <a:t> </a:t>
            </a:r>
            <a:r>
              <a:rPr lang="en-US" sz="2000" i="1" dirty="0" err="1">
                <a:solidFill>
                  <a:srgbClr val="0070C0"/>
                </a:solidFill>
                <a:latin typeface="Arial" panose="020B0604020202020204" pitchFamily="34" charset="0"/>
                <a:cs typeface="Arial" panose="020B0604020202020204" pitchFamily="34" charset="0"/>
              </a:rPr>
              <a:t>của</a:t>
            </a:r>
            <a:r>
              <a:rPr lang="en-US" sz="2000" i="1" dirty="0">
                <a:solidFill>
                  <a:srgbClr val="0070C0"/>
                </a:solidFill>
                <a:latin typeface="Arial" panose="020B0604020202020204" pitchFamily="34" charset="0"/>
                <a:cs typeface="Arial" panose="020B0604020202020204" pitchFamily="34" charset="0"/>
              </a:rPr>
              <a:t> </a:t>
            </a:r>
            <a:r>
              <a:rPr lang="en-US" sz="2000" i="1" dirty="0" err="1">
                <a:solidFill>
                  <a:srgbClr val="0070C0"/>
                </a:solidFill>
                <a:latin typeface="Arial" panose="020B0604020202020204" pitchFamily="34" charset="0"/>
                <a:cs typeface="Arial" panose="020B0604020202020204" pitchFamily="34" charset="0"/>
              </a:rPr>
              <a:t>Thành</a:t>
            </a:r>
            <a:r>
              <a:rPr lang="en-US" sz="2000" i="1" dirty="0">
                <a:solidFill>
                  <a:srgbClr val="0070C0"/>
                </a:solidFill>
                <a:latin typeface="Arial" panose="020B0604020202020204" pitchFamily="34" charset="0"/>
                <a:cs typeface="Arial" panose="020B0604020202020204" pitchFamily="34" charset="0"/>
              </a:rPr>
              <a:t> </a:t>
            </a:r>
            <a:r>
              <a:rPr lang="en-US" sz="2000" i="1" dirty="0" err="1">
                <a:solidFill>
                  <a:srgbClr val="0070C0"/>
                </a:solidFill>
                <a:latin typeface="Arial" panose="020B0604020202020204" pitchFamily="34" charset="0"/>
                <a:cs typeface="Arial" panose="020B0604020202020204" pitchFamily="34" charset="0"/>
              </a:rPr>
              <a:t>phố</a:t>
            </a:r>
            <a:r>
              <a:rPr lang="en-US" sz="2000" i="1" dirty="0">
                <a:solidFill>
                  <a:srgbClr val="0070C0"/>
                </a:solidFill>
                <a:latin typeface="Arial" panose="020B0604020202020204" pitchFamily="34" charset="0"/>
                <a:cs typeface="Arial" panose="020B0604020202020204" pitchFamily="34" charset="0"/>
              </a:rPr>
              <a:t> </a:t>
            </a:r>
            <a:r>
              <a:rPr lang="en-US" sz="2000" i="1" dirty="0" err="1">
                <a:solidFill>
                  <a:srgbClr val="0070C0"/>
                </a:solidFill>
                <a:latin typeface="Arial" panose="020B0604020202020204" pitchFamily="34" charset="0"/>
                <a:cs typeface="Arial" panose="020B0604020202020204" pitchFamily="34" charset="0"/>
              </a:rPr>
              <a:t>Hồ</a:t>
            </a:r>
            <a:r>
              <a:rPr lang="en-US" sz="2000" i="1" dirty="0">
                <a:solidFill>
                  <a:srgbClr val="0070C0"/>
                </a:solidFill>
                <a:latin typeface="Arial" panose="020B0604020202020204" pitchFamily="34" charset="0"/>
                <a:cs typeface="Arial" panose="020B0604020202020204" pitchFamily="34" charset="0"/>
              </a:rPr>
              <a:t> </a:t>
            </a:r>
            <a:r>
              <a:rPr lang="en-US" sz="2000" i="1" dirty="0" err="1">
                <a:solidFill>
                  <a:srgbClr val="0070C0"/>
                </a:solidFill>
                <a:latin typeface="Arial" panose="020B0604020202020204" pitchFamily="34" charset="0"/>
                <a:cs typeface="Arial" panose="020B0604020202020204" pitchFamily="34" charset="0"/>
              </a:rPr>
              <a:t>Chí</a:t>
            </a:r>
            <a:r>
              <a:rPr lang="en-US" sz="2000" i="1" dirty="0">
                <a:solidFill>
                  <a:srgbClr val="0070C0"/>
                </a:solidFill>
                <a:latin typeface="Arial" panose="020B0604020202020204" pitchFamily="34" charset="0"/>
                <a:cs typeface="Arial" panose="020B0604020202020204" pitchFamily="34" charset="0"/>
              </a:rPr>
              <a:t> Minh</a:t>
            </a:r>
          </a:p>
        </p:txBody>
      </p:sp>
      <p:sp>
        <p:nvSpPr>
          <p:cNvPr id="13" name="Rectangle 12">
            <a:extLst>
              <a:ext uri="{FF2B5EF4-FFF2-40B4-BE49-F238E27FC236}">
                <a16:creationId xmlns:a16="http://schemas.microsoft.com/office/drawing/2014/main" id="{004A214D-3257-8846-9C5D-E548C71018A1}"/>
              </a:ext>
            </a:extLst>
          </p:cNvPr>
          <p:cNvSpPr/>
          <p:nvPr/>
        </p:nvSpPr>
        <p:spPr>
          <a:xfrm>
            <a:off x="823017" y="42660"/>
            <a:ext cx="3043645" cy="678327"/>
          </a:xfrm>
          <a:prstGeom prst="rect">
            <a:avLst/>
          </a:prstGeom>
        </p:spPr>
        <p:txBody>
          <a:bodyPr wrap="square">
            <a:spAutoFit/>
          </a:bodyPr>
          <a:lstStyle/>
          <a:p>
            <a:pPr algn="just">
              <a:lnSpc>
                <a:spcPct val="115000"/>
              </a:lnSpc>
              <a:spcAft>
                <a:spcPts val="800"/>
              </a:spcAft>
            </a:pPr>
            <a:r>
              <a:rPr lang="nl-NL"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Tỉ lệ bản đồ</a:t>
            </a:r>
            <a:endParaRPr lang="x-none" sz="3600"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6413B74-F111-497A-ADDD-E9E237C26376}"/>
              </a:ext>
            </a:extLst>
          </p:cNvPr>
          <p:cNvSpPr txBox="1"/>
          <p:nvPr/>
        </p:nvSpPr>
        <p:spPr>
          <a:xfrm>
            <a:off x="1033521" y="3092047"/>
            <a:ext cx="5666282" cy="954107"/>
          </a:xfrm>
          <a:prstGeom prst="rect">
            <a:avLst/>
          </a:prstGeom>
          <a:solidFill>
            <a:schemeClr val="accent6">
              <a:lumMod val="60000"/>
              <a:lumOff val="40000"/>
            </a:schemeClr>
          </a:solidFill>
        </p:spPr>
        <p:txBody>
          <a:bodyPr wrap="square" rtlCol="0">
            <a:spAutoFit/>
          </a:bodyPr>
          <a:lstStyle/>
          <a:p>
            <a:r>
              <a:rPr lang="en-US" sz="2800" b="1" dirty="0" err="1">
                <a:solidFill>
                  <a:schemeClr val="accent2">
                    <a:lumMod val="75000"/>
                  </a:schemeClr>
                </a:solidFill>
                <a:latin typeface="Arial" panose="020B0604020202020204" pitchFamily="34" charset="0"/>
                <a:cs typeface="Arial" panose="020B0604020202020204" pitchFamily="34" charset="0"/>
              </a:rPr>
              <a:t>Tỉ</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lệ</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bản</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đồ</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cho</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chúng</a:t>
            </a:r>
            <a:r>
              <a:rPr lang="en-US" sz="2800" b="1" dirty="0">
                <a:solidFill>
                  <a:schemeClr val="accent2">
                    <a:lumMod val="75000"/>
                  </a:schemeClr>
                </a:solidFill>
                <a:latin typeface="Arial" panose="020B0604020202020204" pitchFamily="34" charset="0"/>
                <a:cs typeface="Arial" panose="020B0604020202020204" pitchFamily="34" charset="0"/>
              </a:rPr>
              <a:t> ta </a:t>
            </a:r>
            <a:r>
              <a:rPr lang="en-US" sz="2800" b="1" dirty="0" err="1">
                <a:solidFill>
                  <a:schemeClr val="accent2">
                    <a:lumMod val="75000"/>
                  </a:schemeClr>
                </a:solidFill>
                <a:latin typeface="Arial" panose="020B0604020202020204" pitchFamily="34" charset="0"/>
                <a:cs typeface="Arial" panose="020B0604020202020204" pitchFamily="34" charset="0"/>
              </a:rPr>
              <a:t>biết</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điều</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gì</a:t>
            </a:r>
            <a:r>
              <a:rPr lang="en-US" sz="2800" b="1" dirty="0">
                <a:solidFill>
                  <a:schemeClr val="accent2">
                    <a:lumMod val="75000"/>
                  </a:schemeClr>
                </a:solidFill>
                <a:latin typeface="Arial" panose="020B0604020202020204" pitchFamily="34" charset="0"/>
                <a:cs typeface="Arial" panose="020B0604020202020204" pitchFamily="34" charset="0"/>
              </a:rPr>
              <a:t>?</a:t>
            </a:r>
          </a:p>
        </p:txBody>
      </p:sp>
      <p:sp>
        <p:nvSpPr>
          <p:cNvPr id="11" name="Google Shape;147;p19">
            <a:extLst>
              <a:ext uri="{FF2B5EF4-FFF2-40B4-BE49-F238E27FC236}">
                <a16:creationId xmlns:a16="http://schemas.microsoft.com/office/drawing/2014/main" id="{B690F9A5-FBEF-4DC1-B37D-6E172CA57C9D}"/>
              </a:ext>
            </a:extLst>
          </p:cNvPr>
          <p:cNvSpPr txBox="1"/>
          <p:nvPr/>
        </p:nvSpPr>
        <p:spPr>
          <a:xfrm>
            <a:off x="-41294" y="4780846"/>
            <a:ext cx="11884447" cy="13284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CC"/>
              </a:buClr>
              <a:buSzPts val="2400"/>
              <a:buFont typeface="Arial"/>
              <a:buNone/>
            </a:pP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Tỉ</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lệ</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bản</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đồ</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cho</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biết</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mức</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độ</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thu</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nhỏ</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độ</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dài</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giữa</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các</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đối</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tượng</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trên</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bản</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đồ</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so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với</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thực</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tế</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là</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bao</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r>
              <a:rPr lang="en-US" sz="3200" i="0" u="none" strike="noStrike" cap="none" dirty="0" err="1">
                <a:solidFill>
                  <a:schemeClr val="accent6">
                    <a:lumMod val="50000"/>
                  </a:schemeClr>
                </a:solidFill>
                <a:latin typeface="Arial" panose="020B0604020202020204" pitchFamily="34" charset="0"/>
                <a:ea typeface="Arial"/>
                <a:cs typeface="Arial" panose="020B0604020202020204" pitchFamily="34" charset="0"/>
                <a:sym typeface="Arial"/>
              </a:rPr>
              <a:t>nhiêu</a:t>
            </a:r>
            <a:r>
              <a:rPr lang="en-US" sz="320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 </a:t>
            </a:r>
            <a:endParaRPr sz="3200" dirty="0">
              <a:solidFill>
                <a:schemeClr val="accent6">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1057749" y="1184291"/>
            <a:ext cx="5810016" cy="1200329"/>
          </a:xfrm>
          <a:prstGeom prst="rect">
            <a:avLst/>
          </a:prstGeom>
        </p:spPr>
        <p:txBody>
          <a:bodyPr wrap="square">
            <a:spAutoFit/>
          </a:bodyPr>
          <a:lstStyle/>
          <a:p>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Với</a:t>
            </a: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tỉ</a:t>
            </a: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lệ</a:t>
            </a:r>
            <a:r>
              <a:rPr lang="en-US" sz="2400" b="1" dirty="0">
                <a:solidFill>
                  <a:schemeClr val="accent5">
                    <a:lumMod val="50000"/>
                  </a:schemeClr>
                </a:solidFill>
                <a:latin typeface="Arial" panose="020B0604020202020204" pitchFamily="34" charset="0"/>
                <a:cs typeface="Arial" panose="020B0604020202020204" pitchFamily="34" charset="0"/>
              </a:rPr>
              <a:t> 1 : 10 000</a:t>
            </a:r>
          </a:p>
          <a:p>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thì</a:t>
            </a:r>
            <a:r>
              <a:rPr lang="en-US" sz="2400" b="1" dirty="0">
                <a:solidFill>
                  <a:schemeClr val="accent5">
                    <a:lumMod val="50000"/>
                  </a:schemeClr>
                </a:solidFill>
                <a:latin typeface="Arial" panose="020B0604020202020204" pitchFamily="34" charset="0"/>
                <a:cs typeface="Arial" panose="020B0604020202020204" pitchFamily="34" charset="0"/>
              </a:rPr>
              <a:t> 1 cm </a:t>
            </a:r>
            <a:r>
              <a:rPr lang="en-US" sz="2400" b="1" dirty="0" err="1">
                <a:solidFill>
                  <a:schemeClr val="accent5">
                    <a:lumMod val="50000"/>
                  </a:schemeClr>
                </a:solidFill>
                <a:latin typeface="Arial" panose="020B0604020202020204" pitchFamily="34" charset="0"/>
                <a:cs typeface="Arial" panose="020B0604020202020204" pitchFamily="34" charset="0"/>
              </a:rPr>
              <a:t>trên</a:t>
            </a: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bản</a:t>
            </a: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đồ</a:t>
            </a:r>
            <a:r>
              <a:rPr lang="en-US" sz="2400" b="1" dirty="0">
                <a:solidFill>
                  <a:schemeClr val="accent5">
                    <a:lumMod val="50000"/>
                  </a:schemeClr>
                </a:solidFill>
                <a:latin typeface="Arial" panose="020B0604020202020204" pitchFamily="34" charset="0"/>
                <a:cs typeface="Arial" panose="020B0604020202020204" pitchFamily="34" charset="0"/>
              </a:rPr>
              <a:t> t</a:t>
            </a:r>
            <a:r>
              <a:rPr lang="vi-VN" sz="2400" b="1" dirty="0">
                <a:solidFill>
                  <a:schemeClr val="accent5">
                    <a:lumMod val="50000"/>
                  </a:schemeClr>
                </a:solidFill>
                <a:cs typeface="Arial" panose="020B0604020202020204" pitchFamily="34" charset="0"/>
              </a:rPr>
              <a:t>ư</a:t>
            </a:r>
            <a:r>
              <a:rPr lang="en-US" sz="2400" b="1" dirty="0" err="1">
                <a:solidFill>
                  <a:schemeClr val="accent5">
                    <a:lumMod val="50000"/>
                  </a:schemeClr>
                </a:solidFill>
                <a:latin typeface="Arial" panose="020B0604020202020204" pitchFamily="34" charset="0"/>
                <a:cs typeface="Arial" panose="020B0604020202020204" pitchFamily="34" charset="0"/>
              </a:rPr>
              <a:t>ơng</a:t>
            </a: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ứng</a:t>
            </a: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với</a:t>
            </a:r>
            <a:endParaRPr lang="en-US" sz="2400" b="1" dirty="0">
              <a:solidFill>
                <a:schemeClr val="accent5">
                  <a:lumMod val="50000"/>
                </a:schemeClr>
              </a:solidFill>
              <a:latin typeface="Arial" panose="020B0604020202020204" pitchFamily="34" charset="0"/>
              <a:cs typeface="Arial" panose="020B0604020202020204" pitchFamily="34" charset="0"/>
            </a:endParaRPr>
          </a:p>
          <a:p>
            <a:r>
              <a:rPr lang="en-US" sz="2400" b="1" dirty="0">
                <a:solidFill>
                  <a:schemeClr val="accent5">
                    <a:lumMod val="50000"/>
                  </a:schemeClr>
                </a:solidFill>
                <a:latin typeface="Arial" panose="020B0604020202020204" pitchFamily="34" charset="0"/>
                <a:cs typeface="Arial" panose="020B0604020202020204" pitchFamily="34" charset="0"/>
              </a:rPr>
              <a:t>10000 cm </a:t>
            </a:r>
            <a:r>
              <a:rPr lang="en-US" sz="2400" b="1" dirty="0" err="1">
                <a:solidFill>
                  <a:schemeClr val="accent5">
                    <a:lumMod val="50000"/>
                  </a:schemeClr>
                </a:solidFill>
                <a:latin typeface="Arial" panose="020B0604020202020204" pitchFamily="34" charset="0"/>
                <a:cs typeface="Arial" panose="020B0604020202020204" pitchFamily="34" charset="0"/>
              </a:rPr>
              <a:t>trên</a:t>
            </a: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thực</a:t>
            </a: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err="1">
                <a:solidFill>
                  <a:schemeClr val="accent5">
                    <a:lumMod val="50000"/>
                  </a:schemeClr>
                </a:solidFill>
                <a:latin typeface="Arial" panose="020B0604020202020204" pitchFamily="34" charset="0"/>
                <a:cs typeface="Arial" panose="020B0604020202020204" pitchFamily="34" charset="0"/>
              </a:rPr>
              <a:t>địa</a:t>
            </a:r>
            <a:r>
              <a:rPr lang="en-US" sz="2400" b="1" dirty="0">
                <a:solidFill>
                  <a:schemeClr val="accent5">
                    <a:lumMod val="50000"/>
                  </a:schemeClr>
                </a:solidFill>
                <a:latin typeface="Arial" panose="020B0604020202020204" pitchFamily="34" charset="0"/>
                <a:cs typeface="Arial" panose="020B0604020202020204" pitchFamily="34" charset="0"/>
              </a:rPr>
              <a:t>?</a:t>
            </a:r>
            <a:endParaRPr lang="x-none"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F06854E-A78D-4D4B-B67F-67E564E64D95}"/>
              </a:ext>
            </a:extLst>
          </p:cNvPr>
          <p:cNvSpPr/>
          <p:nvPr/>
        </p:nvSpPr>
        <p:spPr>
          <a:xfrm>
            <a:off x="456265" y="4596965"/>
            <a:ext cx="968535" cy="1015663"/>
          </a:xfrm>
          <a:prstGeom prst="rect">
            <a:avLst/>
          </a:prstGeom>
        </p:spPr>
        <p:txBody>
          <a:bodyPr wrap="none">
            <a:spAutoFit/>
          </a:bodyPr>
          <a:lstStyle/>
          <a:p>
            <a:r>
              <a:rPr lang="en-US" altLang="en-US" sz="6000" b="1" dirty="0">
                <a:solidFill>
                  <a:srgbClr val="0000FF"/>
                </a:solidFill>
                <a:cs typeface="Arial" panose="020B0604020202020204" pitchFamily="34" charset="0"/>
                <a:sym typeface="Wingdings 2" panose="05020102010507070707" pitchFamily="18" charset="2"/>
              </a:rPr>
              <a:t></a:t>
            </a:r>
            <a:endParaRPr lang="en-US" sz="6000" dirty="0"/>
          </a:p>
        </p:txBody>
      </p:sp>
      <p:pic>
        <p:nvPicPr>
          <p:cNvPr id="14" name="图片 19"/>
          <p:cNvPicPr>
            <a:picLocks noChangeAspect="1"/>
          </p:cNvPicPr>
          <p:nvPr/>
        </p:nvPicPr>
        <p:blipFill rotWithShape="1">
          <a:blip r:embed="rId4" cstate="screen">
            <a:extLst>
              <a:ext uri="{28A0092B-C50C-407E-A947-70E740481C1C}">
                <a14:useLocalDpi xmlns:a14="http://schemas.microsoft.com/office/drawing/2010/main"/>
              </a:ext>
            </a:extLst>
          </a:blip>
          <a:srcRect r="-3056"/>
          <a:stretch/>
        </p:blipFill>
        <p:spPr>
          <a:xfrm>
            <a:off x="4859582" y="-121294"/>
            <a:ext cx="1601178" cy="1344124"/>
          </a:xfrm>
          <a:prstGeom prst="rect">
            <a:avLst/>
          </a:prstGeom>
        </p:spPr>
      </p:pic>
    </p:spTree>
    <p:extLst>
      <p:ext uri="{BB962C8B-B14F-4D97-AF65-F5344CB8AC3E}">
        <p14:creationId xmlns:p14="http://schemas.microsoft.com/office/powerpoint/2010/main" val="513972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a:extLst>
              <a:ext uri="{FF2B5EF4-FFF2-40B4-BE49-F238E27FC236}">
                <a16:creationId xmlns:a16="http://schemas.microsoft.com/office/drawing/2014/main" id="{8227C1FB-4D52-E446-9D87-86C97D4CF6A8}"/>
              </a:ext>
            </a:extLst>
          </p:cNvPr>
          <p:cNvSpPr/>
          <p:nvPr/>
        </p:nvSpPr>
        <p:spPr>
          <a:xfrm>
            <a:off x="0" y="1336308"/>
            <a:ext cx="3696789" cy="2769005"/>
          </a:xfrm>
          <a:prstGeom prst="cloudCallout">
            <a:avLst>
              <a:gd name="adj1" fmla="val 60584"/>
              <a:gd name="adj2" fmla="val -28110"/>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accent6">
                    <a:lumMod val="50000"/>
                  </a:schemeClr>
                </a:solidFill>
                <a:latin typeface="Times New Roman" panose="02020603050405020304" pitchFamily="18" charset="0"/>
                <a:cs typeface="Times New Roman" panose="02020603050405020304" pitchFamily="18" charset="0"/>
              </a:rPr>
              <a:t>Các </a:t>
            </a:r>
            <a:r>
              <a:rPr lang="en-US" sz="2600" dirty="0" err="1">
                <a:solidFill>
                  <a:schemeClr val="accent6">
                    <a:lumMod val="50000"/>
                  </a:schemeClr>
                </a:solidFill>
                <a:latin typeface="Times New Roman" panose="02020603050405020304" pitchFamily="18" charset="0"/>
                <a:cs typeface="Times New Roman" panose="02020603050405020304" pitchFamily="18" charset="0"/>
              </a:rPr>
              <a:t>bước</a:t>
            </a:r>
            <a:r>
              <a:rPr lang="en-US" sz="2600" dirty="0">
                <a:solidFill>
                  <a:schemeClr val="accent6">
                    <a:lumMod val="50000"/>
                  </a:schemeClr>
                </a:solidFill>
                <a:latin typeface="Times New Roman" panose="02020603050405020304" pitchFamily="18" charset="0"/>
                <a:cs typeface="Times New Roman" panose="02020603050405020304" pitchFamily="18" charset="0"/>
              </a:rPr>
              <a:t> </a:t>
            </a:r>
            <a:r>
              <a:rPr lang="x-none" sz="2600" dirty="0">
                <a:solidFill>
                  <a:schemeClr val="accent6">
                    <a:lumMod val="50000"/>
                  </a:schemeClr>
                </a:solidFill>
                <a:latin typeface="Times New Roman" panose="02020603050405020304" pitchFamily="18" charset="0"/>
                <a:cs typeface="Times New Roman" panose="02020603050405020304" pitchFamily="18" charset="0"/>
              </a:rPr>
              <a:t>tính</a:t>
            </a:r>
            <a:r>
              <a:rPr lang="en-US" sz="2600" dirty="0">
                <a:solidFill>
                  <a:schemeClr val="accent6">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6">
                    <a:lumMod val="50000"/>
                  </a:schemeClr>
                </a:solidFill>
                <a:latin typeface="Times New Roman" panose="02020603050405020304" pitchFamily="18" charset="0"/>
                <a:cs typeface="Times New Roman" panose="02020603050405020304" pitchFamily="18" charset="0"/>
              </a:rPr>
              <a:t>khoảng</a:t>
            </a:r>
            <a:r>
              <a:rPr lang="en-US" sz="2600" dirty="0">
                <a:solidFill>
                  <a:schemeClr val="accent6">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2600" dirty="0">
                <a:solidFill>
                  <a:schemeClr val="accent6">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2600" dirty="0">
                <a:solidFill>
                  <a:schemeClr val="accent6">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sz="2600" dirty="0">
                <a:solidFill>
                  <a:schemeClr val="accent6">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6">
                    <a:lumMod val="50000"/>
                  </a:schemeClr>
                </a:solidFill>
                <a:latin typeface="Times New Roman" panose="02020603050405020304" pitchFamily="18" charset="0"/>
                <a:cs typeface="Times New Roman" panose="02020603050405020304" pitchFamily="18" charset="0"/>
              </a:rPr>
              <a:t>địa</a:t>
            </a:r>
            <a:r>
              <a:rPr lang="en-US" sz="2600" dirty="0">
                <a:solidFill>
                  <a:schemeClr val="accent6">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6">
                    <a:lumMod val="50000"/>
                  </a:schemeClr>
                </a:solidFill>
                <a:latin typeface="Times New Roman" panose="02020603050405020304" pitchFamily="18" charset="0"/>
                <a:cs typeface="Times New Roman" panose="02020603050405020304" pitchFamily="18" charset="0"/>
              </a:rPr>
              <a:t>dựa</a:t>
            </a:r>
            <a:r>
              <a:rPr lang="en-US" sz="2600" dirty="0">
                <a:solidFill>
                  <a:schemeClr val="accent6">
                    <a:lumMod val="50000"/>
                  </a:schemeClr>
                </a:solidFill>
                <a:latin typeface="Times New Roman" panose="02020603050405020304" pitchFamily="18" charset="0"/>
                <a:cs typeface="Times New Roman" panose="02020603050405020304" pitchFamily="18" charset="0"/>
              </a:rPr>
              <a:t> </a:t>
            </a:r>
            <a:r>
              <a:rPr lang="en-US" sz="2600" dirty="0" err="1">
                <a:solidFill>
                  <a:schemeClr val="accent6">
                    <a:lumMod val="50000"/>
                  </a:schemeClr>
                </a:solidFill>
                <a:latin typeface="Times New Roman" panose="02020603050405020304" pitchFamily="18" charset="0"/>
                <a:cs typeface="Times New Roman" panose="02020603050405020304" pitchFamily="18" charset="0"/>
              </a:rPr>
              <a:t>vào</a:t>
            </a:r>
            <a:r>
              <a:rPr lang="x-none" sz="2600" dirty="0">
                <a:solidFill>
                  <a:schemeClr val="accent6">
                    <a:lumMod val="50000"/>
                  </a:schemeClr>
                </a:solidFill>
                <a:latin typeface="Times New Roman" panose="02020603050405020304" pitchFamily="18" charset="0"/>
                <a:cs typeface="Times New Roman" panose="02020603050405020304" pitchFamily="18" charset="0"/>
              </a:rPr>
              <a:t> tỉ lệ bản đồ</a:t>
            </a:r>
          </a:p>
        </p:txBody>
      </p:sp>
      <p:sp>
        <p:nvSpPr>
          <p:cNvPr id="8" name="Rectangle 7">
            <a:extLst>
              <a:ext uri="{FF2B5EF4-FFF2-40B4-BE49-F238E27FC236}">
                <a16:creationId xmlns:a16="http://schemas.microsoft.com/office/drawing/2014/main" id="{1A620056-6FB5-0143-9DB4-E8A864BDE2F6}"/>
              </a:ext>
            </a:extLst>
          </p:cNvPr>
          <p:cNvSpPr/>
          <p:nvPr/>
        </p:nvSpPr>
        <p:spPr>
          <a:xfrm>
            <a:off x="4075612" y="5039332"/>
            <a:ext cx="6096000" cy="325474"/>
          </a:xfrm>
          <a:prstGeom prst="rect">
            <a:avLst/>
          </a:prstGeom>
        </p:spPr>
        <p:txBody>
          <a:bodyPr>
            <a:spAutoFit/>
          </a:bodyPr>
          <a:lstStyle/>
          <a:p>
            <a:pPr algn="just">
              <a:lnSpc>
                <a:spcPct val="115000"/>
              </a:lnSpc>
              <a:spcAft>
                <a:spcPts val="800"/>
              </a:spcAft>
            </a:pP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5DFD1175-6842-5A42-AA87-52C3536445FE}"/>
              </a:ext>
            </a:extLst>
          </p:cNvPr>
          <p:cNvSpPr/>
          <p:nvPr/>
        </p:nvSpPr>
        <p:spPr>
          <a:xfrm>
            <a:off x="4223658" y="0"/>
            <a:ext cx="7968342" cy="409231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Để tính khoảng cách trên thực địa (theo đường chim bay) dựa vào tỉ lệ bản đồ, chúng ta cần thao tác như sau:</a:t>
            </a:r>
            <a:endParaRPr lang="x-none"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 Đo khoảng cách giữa hai điểm trên tờ bản đồ bằng thước kẻ.</a:t>
            </a:r>
            <a:endParaRPr lang="x-none"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 Đọc độ dài đoạn vừa đo trên thước kẻ.</a:t>
            </a:r>
            <a:endParaRPr lang="x-none"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 Dựa vào tỉ lệ bản đồ để tính khoảng cách trên thực địa.</a:t>
            </a:r>
          </a:p>
        </p:txBody>
      </p:sp>
      <p:sp>
        <p:nvSpPr>
          <p:cNvPr id="12" name="Rectangle 11">
            <a:extLst>
              <a:ext uri="{FF2B5EF4-FFF2-40B4-BE49-F238E27FC236}">
                <a16:creationId xmlns:a16="http://schemas.microsoft.com/office/drawing/2014/main" id="{46DBEBDD-8D37-1B4B-82F6-F85C1C5C73ED}"/>
              </a:ext>
            </a:extLst>
          </p:cNvPr>
          <p:cNvSpPr/>
          <p:nvPr/>
        </p:nvSpPr>
        <p:spPr>
          <a:xfrm>
            <a:off x="418869" y="4118311"/>
            <a:ext cx="11116492" cy="2492990"/>
          </a:xfrm>
          <a:prstGeom prst="rect">
            <a:avLst/>
          </a:prstGeom>
        </p:spPr>
        <p:txBody>
          <a:bodyPr wrap="square">
            <a:spAutoFit/>
          </a:bodyPr>
          <a:lstStyle/>
          <a:p>
            <a:r>
              <a:rPr lang="en-US" sz="2600" b="1" dirty="0" err="1">
                <a:latin typeface="Times New Roman" panose="02020603050405020304" pitchFamily="18" charset="0"/>
                <a:cs typeface="Times New Roman" panose="02020603050405020304" pitchFamily="18" charset="0"/>
              </a:rPr>
              <a:t>Ví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a:t>
            </a:r>
            <a:r>
              <a:rPr lang="en-US" sz="2600" dirty="0">
                <a:latin typeface="Times New Roman" panose="02020603050405020304" pitchFamily="18" charset="0"/>
                <a:cs typeface="Times New Roman" panose="02020603050405020304" pitchFamily="18" charset="0"/>
              </a:rPr>
              <a:t> 1 : 2000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5cm.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a:t>
            </a:r>
          </a:p>
          <a:p>
            <a:pPr algn="ct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endParaRPr lang="en-US" sz="2600" dirty="0">
              <a:latin typeface="Times New Roman" panose="02020603050405020304" pitchFamily="18" charset="0"/>
              <a:cs typeface="Times New Roman" panose="02020603050405020304" pitchFamily="18" charset="0"/>
            </a:endParaRPr>
          </a:p>
          <a:p>
            <a:pPr algn="ct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a:t>
            </a:r>
          </a:p>
          <a:p>
            <a:pPr algn="ctr"/>
            <a:r>
              <a:rPr lang="en-US" sz="2600" dirty="0">
                <a:latin typeface="Times New Roman" panose="02020603050405020304" pitchFamily="18" charset="0"/>
                <a:cs typeface="Times New Roman" panose="02020603050405020304" pitchFamily="18" charset="0"/>
              </a:rPr>
              <a:t>5 x 2000 = 10 000 (cm) = 100 m</a:t>
            </a:r>
          </a:p>
          <a:p>
            <a:pPr algn="ctr"/>
            <a:r>
              <a:rPr lang="en-US" sz="2600" dirty="0" err="1">
                <a:latin typeface="Times New Roman" panose="02020603050405020304" pitchFamily="18" charset="0"/>
                <a:cs typeface="Times New Roman" panose="02020603050405020304" pitchFamily="18" charset="0"/>
              </a:rPr>
              <a:t>Đáp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100 m</a:t>
            </a:r>
          </a:p>
        </p:txBody>
      </p:sp>
      <p:sp>
        <p:nvSpPr>
          <p:cNvPr id="7" name="Google Shape;173;p23"/>
          <p:cNvSpPr txBox="1">
            <a:spLocks/>
          </p:cNvSpPr>
          <p:nvPr/>
        </p:nvSpPr>
        <p:spPr>
          <a:xfrm>
            <a:off x="26740" y="107708"/>
            <a:ext cx="4196918" cy="897176"/>
          </a:xfrm>
          <a:prstGeom prst="rect">
            <a:avLst/>
          </a:prstGeom>
          <a:ln w="38100">
            <a:solidFill>
              <a:srgbClr val="FFB600"/>
            </a:solidFill>
          </a:ln>
        </p:spPr>
        <p:txBody>
          <a:bodyPr spcFirstLastPara="1" wrap="square" lIns="121900" tIns="121900" rIns="121900" bIns="121900" anchor="t" anchorCtr="0">
            <a:noAutofit/>
          </a:bodyPr>
          <a:lst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a:lstStyle>
          <a:p>
            <a:pPr algn="ctr">
              <a:spcBef>
                <a:spcPts val="0"/>
              </a:spcBef>
            </a:pPr>
            <a:r>
              <a:rPr lang="en-US" sz="4267" b="1" dirty="0">
                <a:solidFill>
                  <a:srgbClr val="0000FF"/>
                </a:solidFill>
                <a:latin typeface="Times New Roman" panose="02020603050405020304" pitchFamily="18" charset="0"/>
                <a:cs typeface="Times New Roman" panose="02020603050405020304" pitchFamily="18" charset="0"/>
              </a:rPr>
              <a:t>Đọc </a:t>
            </a:r>
            <a:r>
              <a:rPr lang="en-US" sz="4267" b="1" dirty="0" err="1">
                <a:solidFill>
                  <a:srgbClr val="0000FF"/>
                </a:solidFill>
                <a:latin typeface="Times New Roman" panose="02020603050405020304" pitchFamily="18" charset="0"/>
                <a:cs typeface="Times New Roman" panose="02020603050405020304" pitchFamily="18" charset="0"/>
              </a:rPr>
              <a:t>thông</a:t>
            </a:r>
            <a:r>
              <a:rPr lang="en-US" sz="4267" b="1" dirty="0">
                <a:solidFill>
                  <a:srgbClr val="0000FF"/>
                </a:solidFill>
                <a:latin typeface="Times New Roman" panose="02020603050405020304" pitchFamily="18" charset="0"/>
                <a:cs typeface="Times New Roman" panose="02020603050405020304" pitchFamily="18" charset="0"/>
              </a:rPr>
              <a:t> tin</a:t>
            </a:r>
            <a:endParaRPr lang="vi-VN" sz="4267"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647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500"/>
                            </p:stCondLst>
                            <p:childTnLst>
                              <p:par>
                                <p:cTn id="13" presetID="5"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2600" y="372532"/>
            <a:ext cx="11226800" cy="61468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63088" t="11370" r="19404" b="43291"/>
          <a:stretch/>
        </p:blipFill>
        <p:spPr>
          <a:xfrm>
            <a:off x="8914938" y="1921466"/>
            <a:ext cx="2516088" cy="1874966"/>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84636" t="839" r="381" b="75359"/>
          <a:stretch/>
        </p:blipFill>
        <p:spPr>
          <a:xfrm>
            <a:off x="8655883" y="-2957"/>
            <a:ext cx="3505200" cy="1602363"/>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84467" t="23471" r="-966" b="-696"/>
          <a:stretch/>
        </p:blipFill>
        <p:spPr>
          <a:xfrm>
            <a:off x="9652001" y="3402909"/>
            <a:ext cx="2540000" cy="3421222"/>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51915" t="6730" r="36369" b="58266"/>
          <a:stretch/>
        </p:blipFill>
        <p:spPr>
          <a:xfrm>
            <a:off x="4672152" y="2903349"/>
            <a:ext cx="2972831" cy="2555890"/>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t="11757" r="76431"/>
          <a:stretch/>
        </p:blipFill>
        <p:spPr>
          <a:xfrm>
            <a:off x="30917" y="2080238"/>
            <a:ext cx="4353354" cy="4690367"/>
          </a:xfrm>
          <a:prstGeom prst="rect">
            <a:avLst/>
          </a:prstGeom>
        </p:spPr>
      </p:pic>
      <p:pic>
        <p:nvPicPr>
          <p:cNvPr id="32" name="图片 31"/>
          <p:cNvPicPr>
            <a:picLocks noChangeAspect="1"/>
          </p:cNvPicPr>
          <p:nvPr/>
        </p:nvPicPr>
        <p:blipFill rotWithShape="1">
          <a:blip r:embed="rId5">
            <a:extLst>
              <a:ext uri="{28A0092B-C50C-407E-A947-70E740481C1C}">
                <a14:useLocalDpi xmlns:a14="http://schemas.microsoft.com/office/drawing/2010/main" val="0"/>
              </a:ext>
            </a:extLst>
          </a:blip>
          <a:srcRect l="28194" t="23704" r="40139" b="10617"/>
          <a:stretch/>
        </p:blipFill>
        <p:spPr>
          <a:xfrm>
            <a:off x="8339928" y="4101002"/>
            <a:ext cx="2208059" cy="2576068"/>
          </a:xfrm>
          <a:prstGeom prst="rect">
            <a:avLst/>
          </a:prstGeom>
        </p:spPr>
      </p:pic>
      <p:sp>
        <p:nvSpPr>
          <p:cNvPr id="36" name="Hình Bầu dục 3">
            <a:extLst>
              <a:ext uri="{FF2B5EF4-FFF2-40B4-BE49-F238E27FC236}">
                <a16:creationId xmlns:a16="http://schemas.microsoft.com/office/drawing/2014/main" id="{594423DA-4A93-45AD-828B-44EB5C228EF7}"/>
              </a:ext>
            </a:extLst>
          </p:cNvPr>
          <p:cNvSpPr/>
          <p:nvPr/>
        </p:nvSpPr>
        <p:spPr>
          <a:xfrm>
            <a:off x="822910" y="510618"/>
            <a:ext cx="2097664" cy="1911135"/>
          </a:xfrm>
          <a:prstGeom prst="ellipse">
            <a:avLst/>
          </a:prstGeom>
          <a:solidFill>
            <a:schemeClr val="accent4"/>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tx2">
                    <a:lumMod val="75000"/>
                  </a:schemeClr>
                </a:solidFill>
                <a:latin typeface="#9Slide03 AmpleSoft Bold" panose="02000000000000000000" pitchFamily="2" charset="0"/>
              </a:rPr>
              <a:t>3</a:t>
            </a:r>
          </a:p>
        </p:txBody>
      </p:sp>
      <p:sp>
        <p:nvSpPr>
          <p:cNvPr id="37" name="Rectangle 36"/>
          <p:cNvSpPr/>
          <p:nvPr/>
        </p:nvSpPr>
        <p:spPr>
          <a:xfrm>
            <a:off x="2830330" y="2193447"/>
            <a:ext cx="6531340" cy="707886"/>
          </a:xfrm>
          <a:prstGeom prst="rect">
            <a:avLst/>
          </a:prstGeom>
        </p:spPr>
        <p:txBody>
          <a:bodyPr wrap="none">
            <a:spAutoFit/>
          </a:bodyPr>
          <a:lstStyle/>
          <a:p>
            <a:pPr algn="ctr"/>
            <a:r>
              <a:rPr lang="nl-NL" sz="4000" b="1" dirty="0">
                <a:solidFill>
                  <a:srgbClr val="C00000"/>
                </a:solidFill>
              </a:rPr>
              <a:t>TÌM ĐƯỜNG ĐI TRÊN BẢN ĐỒ</a:t>
            </a:r>
            <a:endParaRPr lang="x-none" sz="4000" dirty="0">
              <a:solidFill>
                <a:srgbClr val="C00000"/>
              </a:solidFill>
            </a:endParaRPr>
          </a:p>
        </p:txBody>
      </p:sp>
    </p:spTree>
    <p:extLst>
      <p:ext uri="{BB962C8B-B14F-4D97-AF65-F5344CB8AC3E}">
        <p14:creationId xmlns:p14="http://schemas.microsoft.com/office/powerpoint/2010/main" val="219223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5"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 calcmode="lin" valueType="num">
                                      <p:cBhvr>
                                        <p:cTn id="2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1"/>
                                        </p:tgtEl>
                                        <p:attrNameLst>
                                          <p:attrName>ppt_y</p:attrName>
                                        </p:attrNameLst>
                                      </p:cBhvr>
                                      <p:tavLst>
                                        <p:tav tm="0" fmla="#ppt_y+(sin(-2*pi*(1-$))*-#ppt_x+cos(-2*pi*(1-$))*(1-#ppt_y))*(1-$)">
                                          <p:val>
                                            <p:fltVal val="0"/>
                                          </p:val>
                                        </p:tav>
                                        <p:tav tm="100000">
                                          <p:val>
                                            <p:fltVal val="1"/>
                                          </p:val>
                                        </p:tav>
                                      </p:tavLst>
                                    </p:anim>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554" y="132431"/>
            <a:ext cx="5276538" cy="6481362"/>
          </a:xfrm>
          <a:prstGeom prst="rect">
            <a:avLst/>
          </a:prstGeom>
        </p:spPr>
      </p:pic>
      <p:sp>
        <p:nvSpPr>
          <p:cNvPr id="4" name="Rectangle 3">
            <a:extLst>
              <a:ext uri="{FF2B5EF4-FFF2-40B4-BE49-F238E27FC236}">
                <a16:creationId xmlns:a16="http://schemas.microsoft.com/office/drawing/2014/main" id="{004A214D-3257-8846-9C5D-E548C71018A1}"/>
              </a:ext>
            </a:extLst>
          </p:cNvPr>
          <p:cNvSpPr/>
          <p:nvPr/>
        </p:nvSpPr>
        <p:spPr>
          <a:xfrm>
            <a:off x="181781" y="132431"/>
            <a:ext cx="4899803" cy="523220"/>
          </a:xfrm>
          <a:prstGeom prst="rect">
            <a:avLst/>
          </a:prstGeom>
        </p:spPr>
        <p:txBody>
          <a:bodyPr wrap="none">
            <a:spAutoFit/>
          </a:bodyPr>
          <a:lstStyle/>
          <a:p>
            <a:r>
              <a:rPr lang="nl-NL" sz="2800" b="1" dirty="0">
                <a:solidFill>
                  <a:srgbClr val="C00000"/>
                </a:solidFill>
              </a:rPr>
              <a:t>3 TÌM ĐƯỜNG ĐI TRÊN BẢN ĐỒ</a:t>
            </a:r>
            <a:endParaRPr lang="x-none" sz="2800" dirty="0">
              <a:solidFill>
                <a:srgbClr val="C00000"/>
              </a:solidFill>
            </a:endParaRPr>
          </a:p>
        </p:txBody>
      </p:sp>
      <p:sp>
        <p:nvSpPr>
          <p:cNvPr id="11" name="Rectangle 10"/>
          <p:cNvSpPr/>
          <p:nvPr/>
        </p:nvSpPr>
        <p:spPr>
          <a:xfrm>
            <a:off x="1742083" y="851892"/>
            <a:ext cx="3935319" cy="72555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dẫn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đường</a:t>
            </a:r>
            <a:endParaRPr lang="en-US" sz="2800" dirty="0">
              <a:solidFill>
                <a:srgbClr val="7030A0"/>
              </a:solidFill>
              <a:latin typeface="Times New Roman" panose="02020603050405020304" pitchFamily="18" charset="0"/>
              <a:cs typeface="Times New Roman" panose="02020603050405020304" pitchFamily="18" charset="0"/>
            </a:endParaRPr>
          </a:p>
        </p:txBody>
      </p:sp>
      <p:grpSp>
        <p:nvGrpSpPr>
          <p:cNvPr id="6" name="组合 7"/>
          <p:cNvGrpSpPr/>
          <p:nvPr/>
        </p:nvGrpSpPr>
        <p:grpSpPr>
          <a:xfrm>
            <a:off x="1080938" y="2188614"/>
            <a:ext cx="295836" cy="3886200"/>
            <a:chOff x="4598895" y="1721224"/>
            <a:chExt cx="295836" cy="3886200"/>
          </a:xfrm>
        </p:grpSpPr>
        <p:cxnSp>
          <p:nvCxnSpPr>
            <p:cNvPr id="7" name="直接连接符 3"/>
            <p:cNvCxnSpPr/>
            <p:nvPr/>
          </p:nvCxnSpPr>
          <p:spPr>
            <a:xfrm>
              <a:off x="4733365" y="1721224"/>
              <a:ext cx="0" cy="3886200"/>
            </a:xfrm>
            <a:prstGeom prst="line">
              <a:avLst/>
            </a:prstGeom>
            <a:ln>
              <a:solidFill>
                <a:srgbClr val="EB8F58"/>
              </a:solidFill>
            </a:ln>
          </p:spPr>
          <p:style>
            <a:lnRef idx="1">
              <a:schemeClr val="accent1"/>
            </a:lnRef>
            <a:fillRef idx="0">
              <a:schemeClr val="accent1"/>
            </a:fillRef>
            <a:effectRef idx="0">
              <a:schemeClr val="accent1"/>
            </a:effectRef>
            <a:fontRef idx="minor">
              <a:schemeClr val="tx1"/>
            </a:fontRef>
          </p:style>
        </p:cxnSp>
        <p:sp>
          <p:nvSpPr>
            <p:cNvPr id="8" name="椭圆 4"/>
            <p:cNvSpPr/>
            <p:nvPr/>
          </p:nvSpPr>
          <p:spPr>
            <a:xfrm>
              <a:off x="4598895" y="1956176"/>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5"/>
            <p:cNvSpPr/>
            <p:nvPr/>
          </p:nvSpPr>
          <p:spPr>
            <a:xfrm>
              <a:off x="4598895" y="3340864"/>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6"/>
            <p:cNvSpPr/>
            <p:nvPr/>
          </p:nvSpPr>
          <p:spPr>
            <a:xfrm>
              <a:off x="4598895" y="4760913"/>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Rectangle 1"/>
          <p:cNvSpPr/>
          <p:nvPr/>
        </p:nvSpPr>
        <p:spPr>
          <a:xfrm>
            <a:off x="1511244" y="2275942"/>
            <a:ext cx="4929619" cy="1200329"/>
          </a:xfrm>
          <a:prstGeom prst="rect">
            <a:avLst/>
          </a:prstGeom>
        </p:spPr>
        <p:txBody>
          <a:bodyPr wrap="square">
            <a:spAutoFit/>
          </a:bodyPr>
          <a:lstStyle/>
          <a:p>
            <a:r>
              <a:rPr lang="vi-VN" sz="2400" b="1" dirty="0">
                <a:solidFill>
                  <a:schemeClr val="accent5"/>
                </a:solidFill>
              </a:rPr>
              <a:t>Xác định hướng đi từ Hội trường Thống Nhất đến Nhà hát Thành phố. </a:t>
            </a:r>
            <a:endParaRPr lang="en-US" sz="2400" dirty="0"/>
          </a:p>
        </p:txBody>
      </p:sp>
      <p:sp>
        <p:nvSpPr>
          <p:cNvPr id="3" name="Rectangle 2"/>
          <p:cNvSpPr/>
          <p:nvPr/>
        </p:nvSpPr>
        <p:spPr>
          <a:xfrm>
            <a:off x="1404445" y="3670771"/>
            <a:ext cx="5371109" cy="830997"/>
          </a:xfrm>
          <a:prstGeom prst="rect">
            <a:avLst/>
          </a:prstGeom>
        </p:spPr>
        <p:txBody>
          <a:bodyPr wrap="square">
            <a:spAutoFit/>
          </a:bodyPr>
          <a:lstStyle/>
          <a:p>
            <a:r>
              <a:rPr lang="en-US" sz="2400" b="1" dirty="0">
                <a:solidFill>
                  <a:schemeClr val="accent5"/>
                </a:solidFill>
              </a:rPr>
              <a:t>T</a:t>
            </a:r>
            <a:r>
              <a:rPr lang="vi-VN" sz="2400" b="1" dirty="0">
                <a:solidFill>
                  <a:schemeClr val="accent5"/>
                </a:solidFill>
              </a:rPr>
              <a:t>ừ Nhà hát Thành phố đến chợ Bến Thành.</a:t>
            </a:r>
            <a:endParaRPr lang="en-US" sz="2400" dirty="0"/>
          </a:p>
        </p:txBody>
      </p:sp>
      <p:sp>
        <p:nvSpPr>
          <p:cNvPr id="5" name="Rectangle 4"/>
          <p:cNvSpPr/>
          <p:nvPr/>
        </p:nvSpPr>
        <p:spPr>
          <a:xfrm>
            <a:off x="1466029" y="4835441"/>
            <a:ext cx="4889632" cy="1200329"/>
          </a:xfrm>
          <a:prstGeom prst="rect">
            <a:avLst/>
          </a:prstGeom>
        </p:spPr>
        <p:txBody>
          <a:bodyPr wrap="square">
            <a:spAutoFit/>
          </a:bodyPr>
          <a:lstStyle/>
          <a:p>
            <a:r>
              <a:rPr lang="vi-VN" sz="2400" b="1" dirty="0">
                <a:solidFill>
                  <a:schemeClr val="accent5"/>
                </a:solidFill>
              </a:rPr>
              <a:t>Xác định tuyến đường ngắn nhất để đi từ Hội trường Thống Nhất đến chợ Bến Thành.</a:t>
            </a:r>
            <a:endParaRPr lang="en-US" sz="2400" dirty="0"/>
          </a:p>
        </p:txBody>
      </p:sp>
      <p:pic>
        <p:nvPicPr>
          <p:cNvPr id="14" name="Picture 2" descr="Hình ảnh Dấu Chấm Hỏi, Câu Hỏi, Dấu Chấm Hỏi, Bạc Vector và PNG với nền  trong suốt để tải xuố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1" y="2486783"/>
            <a:ext cx="968351"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rẻ Giơ Tay Trả Lời Một Câu Hỏi Hình ảnh | Định dạng hình ảnh PSD  401460937| vn.lovepi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715" y="5114088"/>
            <a:ext cx="90565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4702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500"/>
                            </p:stCondLst>
                            <p:childTnLst>
                              <p:par>
                                <p:cTn id="13" presetID="26"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80">
                                          <p:stCondLst>
                                            <p:cond delay="0"/>
                                          </p:stCondLst>
                                        </p:cTn>
                                        <p:tgtEl>
                                          <p:spTgt spid="3"/>
                                        </p:tgtEl>
                                      </p:cBhvr>
                                    </p:animEffect>
                                    <p:anim calcmode="lin" valueType="num">
                                      <p:cBhvr>
                                        <p:cTn id="4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gtEl>
                                      </p:cBhvr>
                                      <p:to x="100000" y="60000"/>
                                    </p:animScale>
                                    <p:animScale>
                                      <p:cBhvr>
                                        <p:cTn id="54" dur="166" decel="50000">
                                          <p:stCondLst>
                                            <p:cond delay="676"/>
                                          </p:stCondLst>
                                        </p:cTn>
                                        <p:tgtEl>
                                          <p:spTgt spid="3"/>
                                        </p:tgtEl>
                                      </p:cBhvr>
                                      <p:to x="100000" y="100000"/>
                                    </p:animScale>
                                    <p:animScale>
                                      <p:cBhvr>
                                        <p:cTn id="55" dur="26">
                                          <p:stCondLst>
                                            <p:cond delay="1312"/>
                                          </p:stCondLst>
                                        </p:cTn>
                                        <p:tgtEl>
                                          <p:spTgt spid="3"/>
                                        </p:tgtEl>
                                      </p:cBhvr>
                                      <p:to x="100000" y="80000"/>
                                    </p:animScale>
                                    <p:animScale>
                                      <p:cBhvr>
                                        <p:cTn id="56" dur="166" decel="50000">
                                          <p:stCondLst>
                                            <p:cond delay="1338"/>
                                          </p:stCondLst>
                                        </p:cTn>
                                        <p:tgtEl>
                                          <p:spTgt spid="3"/>
                                        </p:tgtEl>
                                      </p:cBhvr>
                                      <p:to x="100000" y="100000"/>
                                    </p:animScale>
                                    <p:animScale>
                                      <p:cBhvr>
                                        <p:cTn id="57" dur="26">
                                          <p:stCondLst>
                                            <p:cond delay="1642"/>
                                          </p:stCondLst>
                                        </p:cTn>
                                        <p:tgtEl>
                                          <p:spTgt spid="3"/>
                                        </p:tgtEl>
                                      </p:cBhvr>
                                      <p:to x="100000" y="90000"/>
                                    </p:animScale>
                                    <p:animScale>
                                      <p:cBhvr>
                                        <p:cTn id="58" dur="166" decel="50000">
                                          <p:stCondLst>
                                            <p:cond delay="1668"/>
                                          </p:stCondLst>
                                        </p:cTn>
                                        <p:tgtEl>
                                          <p:spTgt spid="3"/>
                                        </p:tgtEl>
                                      </p:cBhvr>
                                      <p:to x="100000" y="100000"/>
                                    </p:animScale>
                                    <p:animScale>
                                      <p:cBhvr>
                                        <p:cTn id="59" dur="26">
                                          <p:stCondLst>
                                            <p:cond delay="1808"/>
                                          </p:stCondLst>
                                        </p:cTn>
                                        <p:tgtEl>
                                          <p:spTgt spid="3"/>
                                        </p:tgtEl>
                                      </p:cBhvr>
                                      <p:to x="100000" y="95000"/>
                                    </p:animScale>
                                    <p:animScale>
                                      <p:cBhvr>
                                        <p:cTn id="60" dur="166" decel="50000">
                                          <p:stCondLst>
                                            <p:cond delay="1834"/>
                                          </p:stCondLst>
                                        </p:cTn>
                                        <p:tgtEl>
                                          <p:spTgt spid="3"/>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80">
                                          <p:stCondLst>
                                            <p:cond delay="0"/>
                                          </p:stCondLst>
                                        </p:cTn>
                                        <p:tgtEl>
                                          <p:spTgt spid="5"/>
                                        </p:tgtEl>
                                      </p:cBhvr>
                                    </p:animEffect>
                                    <p:anim calcmode="lin" valueType="num">
                                      <p:cBhvr>
                                        <p:cTn id="6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gtEl>
                                      </p:cBhvr>
                                      <p:to x="100000" y="60000"/>
                                    </p:animScale>
                                    <p:animScale>
                                      <p:cBhvr>
                                        <p:cTn id="70" dur="166" decel="50000">
                                          <p:stCondLst>
                                            <p:cond delay="676"/>
                                          </p:stCondLst>
                                        </p:cTn>
                                        <p:tgtEl>
                                          <p:spTgt spid="5"/>
                                        </p:tgtEl>
                                      </p:cBhvr>
                                      <p:to x="100000" y="100000"/>
                                    </p:animScale>
                                    <p:animScale>
                                      <p:cBhvr>
                                        <p:cTn id="71" dur="26">
                                          <p:stCondLst>
                                            <p:cond delay="1312"/>
                                          </p:stCondLst>
                                        </p:cTn>
                                        <p:tgtEl>
                                          <p:spTgt spid="5"/>
                                        </p:tgtEl>
                                      </p:cBhvr>
                                      <p:to x="100000" y="80000"/>
                                    </p:animScale>
                                    <p:animScale>
                                      <p:cBhvr>
                                        <p:cTn id="72" dur="166" decel="50000">
                                          <p:stCondLst>
                                            <p:cond delay="1338"/>
                                          </p:stCondLst>
                                        </p:cTn>
                                        <p:tgtEl>
                                          <p:spTgt spid="5"/>
                                        </p:tgtEl>
                                      </p:cBhvr>
                                      <p:to x="100000" y="100000"/>
                                    </p:animScale>
                                    <p:animScale>
                                      <p:cBhvr>
                                        <p:cTn id="73" dur="26">
                                          <p:stCondLst>
                                            <p:cond delay="1642"/>
                                          </p:stCondLst>
                                        </p:cTn>
                                        <p:tgtEl>
                                          <p:spTgt spid="5"/>
                                        </p:tgtEl>
                                      </p:cBhvr>
                                      <p:to x="100000" y="90000"/>
                                    </p:animScale>
                                    <p:animScale>
                                      <p:cBhvr>
                                        <p:cTn id="74" dur="166" decel="50000">
                                          <p:stCondLst>
                                            <p:cond delay="1668"/>
                                          </p:stCondLst>
                                        </p:cTn>
                                        <p:tgtEl>
                                          <p:spTgt spid="5"/>
                                        </p:tgtEl>
                                      </p:cBhvr>
                                      <p:to x="100000" y="100000"/>
                                    </p:animScale>
                                    <p:animScale>
                                      <p:cBhvr>
                                        <p:cTn id="75" dur="26">
                                          <p:stCondLst>
                                            <p:cond delay="1808"/>
                                          </p:stCondLst>
                                        </p:cTn>
                                        <p:tgtEl>
                                          <p:spTgt spid="5"/>
                                        </p:tgtEl>
                                      </p:cBhvr>
                                      <p:to x="100000" y="95000"/>
                                    </p:animScale>
                                    <p:animScale>
                                      <p:cBhvr>
                                        <p:cTn id="76" dur="166" decel="50000">
                                          <p:stCondLst>
                                            <p:cond delay="1834"/>
                                          </p:stCondLst>
                                        </p:cTn>
                                        <p:tgtEl>
                                          <p:spTgt spid="5"/>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down)">
                                      <p:cBhvr>
                                        <p:cTn id="95" dur="580">
                                          <p:stCondLst>
                                            <p:cond delay="0"/>
                                          </p:stCondLst>
                                        </p:cTn>
                                        <p:tgtEl>
                                          <p:spTgt spid="16"/>
                                        </p:tgtEl>
                                      </p:cBhvr>
                                    </p:animEffect>
                                    <p:anim calcmode="lin" valueType="num">
                                      <p:cBhvr>
                                        <p:cTn id="9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1" dur="26">
                                          <p:stCondLst>
                                            <p:cond delay="650"/>
                                          </p:stCondLst>
                                        </p:cTn>
                                        <p:tgtEl>
                                          <p:spTgt spid="16"/>
                                        </p:tgtEl>
                                      </p:cBhvr>
                                      <p:to x="100000" y="60000"/>
                                    </p:animScale>
                                    <p:animScale>
                                      <p:cBhvr>
                                        <p:cTn id="102" dur="166" decel="50000">
                                          <p:stCondLst>
                                            <p:cond delay="676"/>
                                          </p:stCondLst>
                                        </p:cTn>
                                        <p:tgtEl>
                                          <p:spTgt spid="16"/>
                                        </p:tgtEl>
                                      </p:cBhvr>
                                      <p:to x="100000" y="100000"/>
                                    </p:animScale>
                                    <p:animScale>
                                      <p:cBhvr>
                                        <p:cTn id="103" dur="26">
                                          <p:stCondLst>
                                            <p:cond delay="1312"/>
                                          </p:stCondLst>
                                        </p:cTn>
                                        <p:tgtEl>
                                          <p:spTgt spid="16"/>
                                        </p:tgtEl>
                                      </p:cBhvr>
                                      <p:to x="100000" y="80000"/>
                                    </p:animScale>
                                    <p:animScale>
                                      <p:cBhvr>
                                        <p:cTn id="104" dur="166" decel="50000">
                                          <p:stCondLst>
                                            <p:cond delay="1338"/>
                                          </p:stCondLst>
                                        </p:cTn>
                                        <p:tgtEl>
                                          <p:spTgt spid="16"/>
                                        </p:tgtEl>
                                      </p:cBhvr>
                                      <p:to x="100000" y="100000"/>
                                    </p:animScale>
                                    <p:animScale>
                                      <p:cBhvr>
                                        <p:cTn id="105" dur="26">
                                          <p:stCondLst>
                                            <p:cond delay="1642"/>
                                          </p:stCondLst>
                                        </p:cTn>
                                        <p:tgtEl>
                                          <p:spTgt spid="16"/>
                                        </p:tgtEl>
                                      </p:cBhvr>
                                      <p:to x="100000" y="90000"/>
                                    </p:animScale>
                                    <p:animScale>
                                      <p:cBhvr>
                                        <p:cTn id="106" dur="166" decel="50000">
                                          <p:stCondLst>
                                            <p:cond delay="1668"/>
                                          </p:stCondLst>
                                        </p:cTn>
                                        <p:tgtEl>
                                          <p:spTgt spid="16"/>
                                        </p:tgtEl>
                                      </p:cBhvr>
                                      <p:to x="100000" y="100000"/>
                                    </p:animScale>
                                    <p:animScale>
                                      <p:cBhvr>
                                        <p:cTn id="107" dur="26">
                                          <p:stCondLst>
                                            <p:cond delay="1808"/>
                                          </p:stCondLst>
                                        </p:cTn>
                                        <p:tgtEl>
                                          <p:spTgt spid="16"/>
                                        </p:tgtEl>
                                      </p:cBhvr>
                                      <p:to x="100000" y="95000"/>
                                    </p:animScale>
                                    <p:animScale>
                                      <p:cBhvr>
                                        <p:cTn id="10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4" y="-6491"/>
            <a:ext cx="12192000" cy="6858000"/>
          </a:xfrm>
          <a:prstGeom prst="rect">
            <a:avLst/>
          </a:prstGeom>
        </p:spPr>
      </p:pic>
      <p:sp>
        <p:nvSpPr>
          <p:cNvPr id="3" name="Content Placeholder 2"/>
          <p:cNvSpPr>
            <a:spLocks noGrp="1"/>
          </p:cNvSpPr>
          <p:nvPr>
            <p:ph idx="1"/>
          </p:nvPr>
        </p:nvSpPr>
        <p:spPr>
          <a:xfrm>
            <a:off x="1123013" y="1201733"/>
            <a:ext cx="4648200" cy="4584470"/>
          </a:xfrm>
        </p:spPr>
        <p:txBody>
          <a:bodyPr>
            <a:noAutofit/>
          </a:bodyPr>
          <a:lstStyle/>
          <a:p>
            <a:pPr marL="0" indent="0">
              <a:buNone/>
            </a:pPr>
            <a:r>
              <a:rPr lang="vi-VN" sz="2400" dirty="0">
                <a:solidFill>
                  <a:schemeClr val="accent6">
                    <a:lumMod val="50000"/>
                  </a:schemeClr>
                </a:solidFill>
              </a:rPr>
              <a:t>1. </a:t>
            </a:r>
            <a:r>
              <a:rPr lang="vi-VN" sz="2400" u="sng" dirty="0">
                <a:solidFill>
                  <a:schemeClr val="accent6">
                    <a:lumMod val="50000"/>
                  </a:schemeClr>
                </a:solidFill>
              </a:rPr>
              <a:t>Xác định hướng đi</a:t>
            </a:r>
          </a:p>
          <a:p>
            <a:pPr marL="0" indent="0">
              <a:buNone/>
            </a:pPr>
            <a:r>
              <a:rPr lang="vi-VN" sz="2400" dirty="0">
                <a:solidFill>
                  <a:schemeClr val="accent6">
                    <a:lumMod val="50000"/>
                  </a:schemeClr>
                </a:solidFill>
              </a:rPr>
              <a:t>- Hướng đi từ Hội trường Thống Nhất đến Nhà hát Thành phố: đi về hướng đông.</a:t>
            </a:r>
          </a:p>
          <a:p>
            <a:pPr marL="0" indent="0">
              <a:buNone/>
            </a:pPr>
            <a:r>
              <a:rPr lang="vi-VN" sz="2400" dirty="0">
                <a:solidFill>
                  <a:schemeClr val="accent6">
                    <a:lumMod val="50000"/>
                  </a:schemeClr>
                </a:solidFill>
              </a:rPr>
              <a:t>- Hướng đi từ Nhà hát Thành phố đến chợ Bến Thành: đi về hướng tây nam.</a:t>
            </a:r>
          </a:p>
          <a:p>
            <a:pPr marL="0" indent="0">
              <a:buNone/>
            </a:pPr>
            <a:r>
              <a:rPr lang="vi-VN" sz="2400" dirty="0">
                <a:solidFill>
                  <a:schemeClr val="accent6">
                    <a:lumMod val="50000"/>
                  </a:schemeClr>
                </a:solidFill>
              </a:rPr>
              <a:t>2. </a:t>
            </a:r>
            <a:r>
              <a:rPr lang="vi-VN" sz="2400" u="sng" dirty="0">
                <a:solidFill>
                  <a:schemeClr val="accent6">
                    <a:lumMod val="50000"/>
                  </a:schemeClr>
                </a:solidFill>
              </a:rPr>
              <a:t>Tuyến đường ngắn nhất để đi từ Hội trường Thống Nhất đến chợ Bến Thành: </a:t>
            </a:r>
            <a:r>
              <a:rPr lang="vi-VN" sz="2400" dirty="0">
                <a:solidFill>
                  <a:schemeClr val="accent6">
                    <a:lumMod val="50000"/>
                  </a:schemeClr>
                </a:solidFill>
              </a:rPr>
              <a:t>đi đường Nguyễn Trung Trực, sau đó</a:t>
            </a:r>
            <a:r>
              <a:rPr lang="vi-VN" dirty="0">
                <a:solidFill>
                  <a:schemeClr val="accent6">
                    <a:lumMod val="50000"/>
                  </a:schemeClr>
                </a:solidFill>
              </a:rPr>
              <a:t> </a:t>
            </a:r>
            <a:r>
              <a:rPr lang="en-US" dirty="0" err="1">
                <a:solidFill>
                  <a:schemeClr val="accent6">
                    <a:lumMod val="50000"/>
                  </a:schemeClr>
                </a:solidFill>
              </a:rPr>
              <a:t>rẽ</a:t>
            </a:r>
            <a:r>
              <a:rPr lang="vi-VN" dirty="0">
                <a:solidFill>
                  <a:schemeClr val="accent6">
                    <a:lumMod val="50000"/>
                  </a:schemeClr>
                </a:solidFill>
              </a:rPr>
              <a:t> </a:t>
            </a:r>
            <a:r>
              <a:rPr lang="vi-VN" sz="2400" dirty="0">
                <a:solidFill>
                  <a:schemeClr val="accent6">
                    <a:lumMod val="50000"/>
                  </a:schemeClr>
                </a:solidFill>
              </a:rPr>
              <a:t>phải vào</a:t>
            </a:r>
            <a:r>
              <a:rPr lang="en-US" sz="2400" dirty="0">
                <a:solidFill>
                  <a:schemeClr val="accent6">
                    <a:lumMod val="50000"/>
                  </a:schemeClr>
                </a:solidFill>
              </a:rPr>
              <a:t> </a:t>
            </a:r>
            <a:r>
              <a:rPr lang="en-US" dirty="0" err="1">
                <a:solidFill>
                  <a:schemeClr val="accent6">
                    <a:lumMod val="50000"/>
                  </a:schemeClr>
                </a:solidFill>
              </a:rPr>
              <a:t>đường</a:t>
            </a:r>
            <a:r>
              <a:rPr lang="vi-VN" sz="2400" dirty="0">
                <a:solidFill>
                  <a:schemeClr val="accent6">
                    <a:lumMod val="50000"/>
                  </a:schemeClr>
                </a:solidFill>
              </a:rPr>
              <a:t> Lê Thánh Tôn.</a:t>
            </a:r>
            <a:br>
              <a:rPr lang="vi-VN" sz="2400" dirty="0"/>
            </a:br>
            <a:endParaRPr lang="en-US" sz="2400" dirty="0"/>
          </a:p>
        </p:txBody>
      </p:sp>
      <p:pic>
        <p:nvPicPr>
          <p:cNvPr id="4" name="Picture 3">
            <a:extLst>
              <a:ext uri="{FF2B5EF4-FFF2-40B4-BE49-F238E27FC236}">
                <a16:creationId xmlns:a16="http://schemas.microsoft.com/office/drawing/2014/main" id="{CEF3B347-4106-AC46-8F04-6DBE9C958E2D}"/>
              </a:ext>
            </a:extLst>
          </p:cNvPr>
          <p:cNvPicPr>
            <a:picLocks noChangeAspect="1"/>
          </p:cNvPicPr>
          <p:nvPr/>
        </p:nvPicPr>
        <p:blipFill>
          <a:blip r:embed="rId4"/>
          <a:stretch>
            <a:fillRect/>
          </a:stretch>
        </p:blipFill>
        <p:spPr>
          <a:xfrm>
            <a:off x="5771213" y="707718"/>
            <a:ext cx="5711253" cy="5393280"/>
          </a:xfrm>
          <a:prstGeom prst="rect">
            <a:avLst/>
          </a:prstGeom>
        </p:spPr>
      </p:pic>
      <p:sp>
        <p:nvSpPr>
          <p:cNvPr id="5" name="Rectangle 4">
            <a:extLst>
              <a:ext uri="{FF2B5EF4-FFF2-40B4-BE49-F238E27FC236}">
                <a16:creationId xmlns:a16="http://schemas.microsoft.com/office/drawing/2014/main" id="{004A214D-3257-8846-9C5D-E548C71018A1}"/>
              </a:ext>
            </a:extLst>
          </p:cNvPr>
          <p:cNvSpPr/>
          <p:nvPr/>
        </p:nvSpPr>
        <p:spPr>
          <a:xfrm>
            <a:off x="2069466" y="84919"/>
            <a:ext cx="1699504" cy="622799"/>
          </a:xfrm>
          <a:prstGeom prst="rect">
            <a:avLst/>
          </a:prstGeom>
        </p:spPr>
        <p:txBody>
          <a:bodyPr wrap="none">
            <a:spAutoFit/>
          </a:bodyPr>
          <a:lstStyle/>
          <a:p>
            <a:pPr algn="just">
              <a:lnSpc>
                <a:spcPct val="115000"/>
              </a:lnSpc>
              <a:spcAft>
                <a:spcPts val="800"/>
              </a:spcAft>
            </a:pPr>
            <a:r>
              <a:rPr lang="nl-NL"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 luận</a:t>
            </a:r>
            <a:endParaRPr lang="x-none"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23" y="6213803"/>
            <a:ext cx="4461580" cy="289363"/>
          </a:xfrm>
          <a:prstGeom prst="rect">
            <a:avLst/>
          </a:prstGeom>
        </p:spPr>
      </p:pic>
    </p:spTree>
    <p:extLst>
      <p:ext uri="{BB962C8B-B14F-4D97-AF65-F5344CB8AC3E}">
        <p14:creationId xmlns:p14="http://schemas.microsoft.com/office/powerpoint/2010/main" val="294844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pic>
        <p:nvPicPr>
          <p:cNvPr id="49" name="Picture 2" descr="C:\Users\Administrator\Desktop\4499633_211107066366_2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21" y="1175443"/>
            <a:ext cx="4205866" cy="408314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3"/>
          <p:cNvSpPr txBox="1"/>
          <p:nvPr/>
        </p:nvSpPr>
        <p:spPr>
          <a:xfrm rot="20124156">
            <a:off x="1138755" y="1440384"/>
            <a:ext cx="1520406" cy="584775"/>
          </a:xfrm>
          <a:prstGeom prst="rect">
            <a:avLst/>
          </a:prstGeom>
          <a:noFill/>
        </p:spPr>
        <p:txBody>
          <a:bodyPr wrap="square" rtlCol="0">
            <a:spAutoFit/>
          </a:bodyPr>
          <a:lstStyle/>
          <a:p>
            <a:pPr algn="l"/>
            <a:r>
              <a:rPr lang="en-US" altLang="zh-CN" sz="3200" spc="-200" dirty="0" err="1">
                <a:ln w="9525">
                  <a:noFill/>
                </a:ln>
                <a:solidFill>
                  <a:srgbClr val="2E9AD0"/>
                </a:solidFill>
                <a:effectLst>
                  <a:outerShdw blurRad="50800" dist="38100" dir="5400000" algn="t" rotWithShape="0">
                    <a:schemeClr val="bg1">
                      <a:alpha val="69000"/>
                    </a:schemeClr>
                  </a:outerShdw>
                </a:effectLst>
                <a:latin typeface="+mj-lt"/>
                <a:ea typeface="方正卡通简体" pitchFamily="65" charset="-122"/>
              </a:rPr>
              <a:t>Nội</a:t>
            </a:r>
            <a:r>
              <a:rPr lang="en-US" altLang="zh-CN" sz="3200" spc="-200" dirty="0">
                <a:ln w="9525">
                  <a:noFill/>
                </a:ln>
                <a:solidFill>
                  <a:srgbClr val="2E9AD0"/>
                </a:solidFill>
                <a:effectLst>
                  <a:outerShdw blurRad="50800" dist="38100" dir="5400000" algn="t" rotWithShape="0">
                    <a:schemeClr val="bg1">
                      <a:alpha val="69000"/>
                    </a:schemeClr>
                  </a:outerShdw>
                </a:effectLst>
                <a:latin typeface="+mj-lt"/>
                <a:ea typeface="方正卡通简体" pitchFamily="65" charset="-122"/>
              </a:rPr>
              <a:t> dung</a:t>
            </a:r>
            <a:endParaRPr lang="zh-CN" altLang="en-US" sz="3200" spc="-200" dirty="0">
              <a:ln w="9525">
                <a:noFill/>
              </a:ln>
              <a:solidFill>
                <a:srgbClr val="2E9AD0"/>
              </a:solidFill>
              <a:effectLst>
                <a:outerShdw blurRad="50800" dist="38100" dir="5400000" algn="t" rotWithShape="0">
                  <a:schemeClr val="bg1">
                    <a:alpha val="69000"/>
                  </a:schemeClr>
                </a:outerShdw>
              </a:effectLst>
              <a:latin typeface="+mj-lt"/>
              <a:ea typeface="方正卡通简体" pitchFamily="65" charset="-122"/>
            </a:endParaRPr>
          </a:p>
        </p:txBody>
      </p:sp>
      <p:sp>
        <p:nvSpPr>
          <p:cNvPr id="142" name="Freeform 5"/>
          <p:cNvSpPr>
            <a:spLocks/>
          </p:cNvSpPr>
          <p:nvPr/>
        </p:nvSpPr>
        <p:spPr bwMode="auto">
          <a:xfrm>
            <a:off x="3941379" y="1192870"/>
            <a:ext cx="1730619" cy="5620998"/>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zh-CN" altLang="en-US" sz="2400">
              <a:latin typeface="+mj-lt"/>
            </a:endParaRPr>
          </a:p>
        </p:txBody>
      </p:sp>
      <p:grpSp>
        <p:nvGrpSpPr>
          <p:cNvPr id="144" name="组合 143"/>
          <p:cNvGrpSpPr/>
          <p:nvPr/>
        </p:nvGrpSpPr>
        <p:grpSpPr>
          <a:xfrm>
            <a:off x="4400568" y="1308334"/>
            <a:ext cx="751758" cy="729237"/>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mj-lt"/>
                <a:ea typeface="宋体"/>
              </a:endParaRPr>
            </a:p>
          </p:txBody>
        </p:sp>
        <p:sp>
          <p:nvSpPr>
            <p:cNvPr id="148" name="TextBox 147"/>
            <p:cNvSpPr txBox="1"/>
            <p:nvPr/>
          </p:nvSpPr>
          <p:spPr>
            <a:xfrm>
              <a:off x="4474113" y="801513"/>
              <a:ext cx="431528" cy="584776"/>
            </a:xfrm>
            <a:prstGeom prst="rect">
              <a:avLst/>
            </a:prstGeom>
            <a:noFill/>
          </p:spPr>
          <p:txBody>
            <a:bodyPr wrap="none" rtlCol="0">
              <a:spAutoFit/>
            </a:bodyPr>
            <a:lstStyle/>
            <a:p>
              <a:pPr marL="0" lvl="1"/>
              <a:r>
                <a:rPr lang="en-US" altLang="zh-CN" sz="3200" spc="300" dirty="0">
                  <a:solidFill>
                    <a:schemeClr val="bg1"/>
                  </a:solidFill>
                  <a:latin typeface="+mj-lt"/>
                  <a:ea typeface="微软雅黑" pitchFamily="34" charset="-122"/>
                </a:rPr>
                <a:t>1</a:t>
              </a:r>
              <a:endParaRPr lang="zh-CN" altLang="en-US" sz="3200" spc="300" dirty="0">
                <a:solidFill>
                  <a:schemeClr val="bg1"/>
                </a:solidFill>
                <a:latin typeface="+mj-lt"/>
                <a:ea typeface="微软雅黑" pitchFamily="34" charset="-122"/>
              </a:endParaRPr>
            </a:p>
          </p:txBody>
        </p:sp>
      </p:grpSp>
      <p:grpSp>
        <p:nvGrpSpPr>
          <p:cNvPr id="150" name="组合 149"/>
          <p:cNvGrpSpPr/>
          <p:nvPr/>
        </p:nvGrpSpPr>
        <p:grpSpPr>
          <a:xfrm>
            <a:off x="5284588" y="3209309"/>
            <a:ext cx="751758" cy="729237"/>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mj-lt"/>
                <a:ea typeface="宋体"/>
              </a:endParaRPr>
            </a:p>
          </p:txBody>
        </p:sp>
        <p:sp>
          <p:nvSpPr>
            <p:cNvPr id="154" name="TextBox 153"/>
            <p:cNvSpPr txBox="1"/>
            <p:nvPr/>
          </p:nvSpPr>
          <p:spPr>
            <a:xfrm>
              <a:off x="4474113" y="801513"/>
              <a:ext cx="431528" cy="584776"/>
            </a:xfrm>
            <a:prstGeom prst="rect">
              <a:avLst/>
            </a:prstGeom>
            <a:noFill/>
          </p:spPr>
          <p:txBody>
            <a:bodyPr wrap="none" rtlCol="0">
              <a:spAutoFit/>
            </a:bodyPr>
            <a:lstStyle/>
            <a:p>
              <a:pPr marL="0" lvl="1"/>
              <a:r>
                <a:rPr lang="en-US" altLang="zh-CN" sz="3200" spc="300" dirty="0">
                  <a:solidFill>
                    <a:schemeClr val="bg1"/>
                  </a:solidFill>
                  <a:latin typeface="+mj-lt"/>
                  <a:ea typeface="微软雅黑" pitchFamily="34" charset="-122"/>
                </a:rPr>
                <a:t>2</a:t>
              </a:r>
              <a:endParaRPr lang="zh-CN" altLang="en-US" sz="3200" spc="300" dirty="0">
                <a:solidFill>
                  <a:schemeClr val="bg1"/>
                </a:solidFill>
                <a:latin typeface="+mj-lt"/>
                <a:ea typeface="微软雅黑" pitchFamily="34" charset="-122"/>
              </a:endParaRPr>
            </a:p>
          </p:txBody>
        </p:sp>
      </p:grpSp>
      <p:grpSp>
        <p:nvGrpSpPr>
          <p:cNvPr id="156" name="组合 155"/>
          <p:cNvGrpSpPr/>
          <p:nvPr/>
        </p:nvGrpSpPr>
        <p:grpSpPr>
          <a:xfrm>
            <a:off x="4454333" y="5474903"/>
            <a:ext cx="751758" cy="729237"/>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mj-lt"/>
                <a:ea typeface="宋体"/>
              </a:endParaRPr>
            </a:p>
          </p:txBody>
        </p:sp>
        <p:sp>
          <p:nvSpPr>
            <p:cNvPr id="160" name="TextBox 159"/>
            <p:cNvSpPr txBox="1"/>
            <p:nvPr/>
          </p:nvSpPr>
          <p:spPr>
            <a:xfrm>
              <a:off x="4474113" y="801513"/>
              <a:ext cx="431528" cy="584776"/>
            </a:xfrm>
            <a:prstGeom prst="rect">
              <a:avLst/>
            </a:prstGeom>
            <a:noFill/>
          </p:spPr>
          <p:txBody>
            <a:bodyPr wrap="none" rtlCol="0">
              <a:spAutoFit/>
            </a:bodyPr>
            <a:lstStyle/>
            <a:p>
              <a:pPr marL="0" lvl="1"/>
              <a:r>
                <a:rPr lang="en-US" altLang="zh-CN" sz="3200" spc="300" dirty="0">
                  <a:solidFill>
                    <a:schemeClr val="bg1"/>
                  </a:solidFill>
                  <a:latin typeface="+mj-lt"/>
                  <a:ea typeface="微软雅黑" pitchFamily="34" charset="-122"/>
                </a:rPr>
                <a:t>3</a:t>
              </a:r>
              <a:endParaRPr lang="zh-CN" altLang="en-US" sz="3200" spc="300" dirty="0">
                <a:solidFill>
                  <a:schemeClr val="bg1"/>
                </a:solidFill>
                <a:latin typeface="+mj-lt"/>
                <a:ea typeface="微软雅黑" pitchFamily="34" charset="-122"/>
              </a:endParaRPr>
            </a:p>
          </p:txBody>
        </p:sp>
      </p:grpSp>
      <p:sp>
        <p:nvSpPr>
          <p:cNvPr id="37" name="Hình chữ nhật: Góc Tròn 5">
            <a:extLst>
              <a:ext uri="{FF2B5EF4-FFF2-40B4-BE49-F238E27FC236}">
                <a16:creationId xmlns:a16="http://schemas.microsoft.com/office/drawing/2014/main" id="{2EE237BA-1403-48F1-BAAA-1794855A767F}"/>
              </a:ext>
            </a:extLst>
          </p:cNvPr>
          <p:cNvSpPr/>
          <p:nvPr/>
        </p:nvSpPr>
        <p:spPr>
          <a:xfrm>
            <a:off x="6058582" y="3035624"/>
            <a:ext cx="3948913" cy="1448642"/>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dirty="0">
                <a:solidFill>
                  <a:schemeClr val="tx1">
                    <a:lumMod val="95000"/>
                    <a:lumOff val="5000"/>
                  </a:schemeClr>
                </a:solidFill>
                <a:latin typeface="Times New Roman" panose="02020603050405020304" pitchFamily="18" charset="0"/>
                <a:cs typeface="Times New Roman" panose="02020603050405020304" pitchFamily="18" charset="0"/>
              </a:rPr>
              <a:t> </a:t>
            </a:r>
            <a:r>
              <a:rPr lang="nl-NL" sz="4400" b="1" dirty="0">
                <a:solidFill>
                  <a:schemeClr val="tx1">
                    <a:lumMod val="95000"/>
                    <a:lumOff val="5000"/>
                  </a:schemeClr>
                </a:solidFill>
                <a:latin typeface="Times New Roman" panose="02020603050405020304" pitchFamily="18" charset="0"/>
                <a:ea typeface="Calibri" panose="020F0502020204030204" pitchFamily="34" charset="0"/>
              </a:rPr>
              <a:t>Tỉ lệ bản đồ</a:t>
            </a:r>
            <a:endParaRPr lang="en-US" sz="4267"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Hình chữ nhật: Góc Tròn 3">
            <a:extLst>
              <a:ext uri="{FF2B5EF4-FFF2-40B4-BE49-F238E27FC236}">
                <a16:creationId xmlns:a16="http://schemas.microsoft.com/office/drawing/2014/main" id="{2378028A-5A09-4963-99CE-0551AB6D484D}"/>
              </a:ext>
            </a:extLst>
          </p:cNvPr>
          <p:cNvSpPr/>
          <p:nvPr/>
        </p:nvSpPr>
        <p:spPr>
          <a:xfrm>
            <a:off x="5843720" y="898499"/>
            <a:ext cx="4633505" cy="1924605"/>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l-NL" sz="4400" b="1" dirty="0">
                <a:solidFill>
                  <a:schemeClr val="tx1">
                    <a:lumMod val="95000"/>
                    <a:lumOff val="5000"/>
                  </a:schemeClr>
                </a:solidFill>
                <a:latin typeface="Times New Roman" panose="02020603050405020304" pitchFamily="18" charset="0"/>
                <a:ea typeface="Calibri" panose="020F0502020204030204" pitchFamily="34" charset="0"/>
              </a:rPr>
              <a:t>Phương hướng trên bản đồ</a:t>
            </a:r>
            <a:endParaRPr lang="en-US" sz="4267"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Hình chữ nhật: Góc Tròn 5">
            <a:extLst>
              <a:ext uri="{FF2B5EF4-FFF2-40B4-BE49-F238E27FC236}">
                <a16:creationId xmlns:a16="http://schemas.microsoft.com/office/drawing/2014/main" id="{2EE237BA-1403-48F1-BAAA-1794855A767F}"/>
              </a:ext>
            </a:extLst>
          </p:cNvPr>
          <p:cNvSpPr/>
          <p:nvPr/>
        </p:nvSpPr>
        <p:spPr>
          <a:xfrm>
            <a:off x="6058582" y="4869803"/>
            <a:ext cx="3948913" cy="1711719"/>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l-NL" sz="4400" b="1" dirty="0">
                <a:solidFill>
                  <a:schemeClr val="tx1">
                    <a:lumMod val="95000"/>
                    <a:lumOff val="5000"/>
                  </a:schemeClr>
                </a:solidFill>
                <a:latin typeface="Times New Roman" panose="02020603050405020304" pitchFamily="18" charset="0"/>
                <a:ea typeface="Calibri" panose="020F0502020204030204" pitchFamily="34" charset="0"/>
              </a:rPr>
              <a:t>Tìm đường đi trên bản đồ</a:t>
            </a:r>
            <a:endParaRPr lang="en-US" sz="4267"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004A214D-3257-8846-9C5D-E548C71018A1}"/>
              </a:ext>
            </a:extLst>
          </p:cNvPr>
          <p:cNvSpPr/>
          <p:nvPr/>
        </p:nvSpPr>
        <p:spPr>
          <a:xfrm>
            <a:off x="1723926" y="80614"/>
            <a:ext cx="9123651" cy="707886"/>
          </a:xfrm>
          <a:prstGeom prst="rect">
            <a:avLst/>
          </a:prstGeom>
        </p:spPr>
        <p:txBody>
          <a:bodyPr wrap="none">
            <a:spAutoFit/>
          </a:bodyPr>
          <a:lstStyle/>
          <a:p>
            <a:r>
              <a:rPr lang="vi-VN" sz="4000" b="1" dirty="0">
                <a:solidFill>
                  <a:schemeClr val="accent6">
                    <a:lumMod val="50000"/>
                  </a:schemeClr>
                </a:solidFill>
                <a:latin typeface="Times New Roman" panose="02020603050405020304" pitchFamily="18" charset="0"/>
                <a:ea typeface="Calibri" panose="020F0502020204030204" pitchFamily="34" charset="0"/>
              </a:rPr>
              <a:t>Bài 3. TÌM ĐƯỜNG ĐI TRÊN BẢN ĐỒ</a:t>
            </a:r>
            <a:r>
              <a:rPr lang="x-none" sz="4000" dirty="0">
                <a:solidFill>
                  <a:schemeClr val="accent6">
                    <a:lumMod val="50000"/>
                  </a:schemeClr>
                </a:solidFill>
                <a:effectLst/>
              </a:rPr>
              <a:t> </a:t>
            </a:r>
            <a:endParaRPr lang="x-none" sz="4000" dirty="0">
              <a:solidFill>
                <a:schemeClr val="accent6">
                  <a:lumMod val="50000"/>
                </a:schemeClr>
              </a:solidFill>
            </a:endParaRPr>
          </a:p>
        </p:txBody>
      </p:sp>
    </p:spTree>
    <p:extLst>
      <p:ext uri="{BB962C8B-B14F-4D97-AF65-F5344CB8AC3E}">
        <p14:creationId xmlns:p14="http://schemas.microsoft.com/office/powerpoint/2010/main" val="2453061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up)">
                                      <p:cBhvr>
                                        <p:cTn id="17" dur="500"/>
                                        <p:tgtEl>
                                          <p:spTgt spid="142"/>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144"/>
                                        </p:tgtEl>
                                        <p:attrNameLst>
                                          <p:attrName>style.visibility</p:attrName>
                                        </p:attrNameLst>
                                      </p:cBhvr>
                                      <p:to>
                                        <p:strVal val="visible"/>
                                      </p:to>
                                    </p:set>
                                    <p:anim calcmode="lin" valueType="num">
                                      <p:cBhvr additive="base">
                                        <p:cTn id="21" dur="500" fill="hold"/>
                                        <p:tgtEl>
                                          <p:spTgt spid="144"/>
                                        </p:tgtEl>
                                        <p:attrNameLst>
                                          <p:attrName>ppt_x</p:attrName>
                                        </p:attrNameLst>
                                      </p:cBhvr>
                                      <p:tavLst>
                                        <p:tav tm="0">
                                          <p:val>
                                            <p:strVal val="#ppt_x"/>
                                          </p:val>
                                        </p:tav>
                                        <p:tav tm="100000">
                                          <p:val>
                                            <p:strVal val="#ppt_x"/>
                                          </p:val>
                                        </p:tav>
                                      </p:tavLst>
                                    </p:anim>
                                    <p:anim calcmode="lin" valueType="num">
                                      <p:cBhvr additive="base">
                                        <p:cTn id="22" dur="500" fill="hold"/>
                                        <p:tgtEl>
                                          <p:spTgt spid="144"/>
                                        </p:tgtEl>
                                        <p:attrNameLst>
                                          <p:attrName>ppt_y</p:attrName>
                                        </p:attrNameLst>
                                      </p:cBhvr>
                                      <p:tavLst>
                                        <p:tav tm="0">
                                          <p:val>
                                            <p:strVal val="1+#ppt_h/2"/>
                                          </p:val>
                                        </p:tav>
                                        <p:tav tm="100000">
                                          <p:val>
                                            <p:strVal val="#ppt_y"/>
                                          </p:val>
                                        </p:tav>
                                      </p:tavLst>
                                    </p:anim>
                                  </p:childTnLst>
                                </p:cTn>
                              </p:par>
                              <p:par>
                                <p:cTn id="23" presetID="21" presetClass="entr" presetSubtype="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heel(1)">
                                      <p:cBhvr>
                                        <p:cTn id="25" dur="2000"/>
                                        <p:tgtEl>
                                          <p:spTgt spid="38"/>
                                        </p:tgtEl>
                                      </p:cBhvr>
                                    </p:animEffect>
                                  </p:childTnLst>
                                </p:cTn>
                              </p:par>
                            </p:childTnLst>
                          </p:cTn>
                        </p:par>
                        <p:par>
                          <p:cTn id="26" fill="hold">
                            <p:stCondLst>
                              <p:cond delay="4000"/>
                            </p:stCondLst>
                            <p:childTnLst>
                              <p:par>
                                <p:cTn id="27" presetID="2" presetClass="entr" presetSubtype="4" fill="hold" nodeType="afterEffect">
                                  <p:stCondLst>
                                    <p:cond delay="0"/>
                                  </p:stCondLst>
                                  <p:childTnLst>
                                    <p:set>
                                      <p:cBhvr>
                                        <p:cTn id="28" dur="1" fill="hold">
                                          <p:stCondLst>
                                            <p:cond delay="0"/>
                                          </p:stCondLst>
                                        </p:cTn>
                                        <p:tgtEl>
                                          <p:spTgt spid="150"/>
                                        </p:tgtEl>
                                        <p:attrNameLst>
                                          <p:attrName>style.visibility</p:attrName>
                                        </p:attrNameLst>
                                      </p:cBhvr>
                                      <p:to>
                                        <p:strVal val="visible"/>
                                      </p:to>
                                    </p:set>
                                    <p:anim calcmode="lin" valueType="num">
                                      <p:cBhvr additive="base">
                                        <p:cTn id="29" dur="500" fill="hold"/>
                                        <p:tgtEl>
                                          <p:spTgt spid="150"/>
                                        </p:tgtEl>
                                        <p:attrNameLst>
                                          <p:attrName>ppt_x</p:attrName>
                                        </p:attrNameLst>
                                      </p:cBhvr>
                                      <p:tavLst>
                                        <p:tav tm="0">
                                          <p:val>
                                            <p:strVal val="#ppt_x"/>
                                          </p:val>
                                        </p:tav>
                                        <p:tav tm="100000">
                                          <p:val>
                                            <p:strVal val="#ppt_x"/>
                                          </p:val>
                                        </p:tav>
                                      </p:tavLst>
                                    </p:anim>
                                    <p:anim calcmode="lin" valueType="num">
                                      <p:cBhvr additive="base">
                                        <p:cTn id="30" dur="500" fill="hold"/>
                                        <p:tgtEl>
                                          <p:spTgt spid="150"/>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31"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1000" fill="hold"/>
                                        <p:tgtEl>
                                          <p:spTgt spid="37"/>
                                        </p:tgtEl>
                                        <p:attrNameLst>
                                          <p:attrName>ppt_w</p:attrName>
                                        </p:attrNameLst>
                                      </p:cBhvr>
                                      <p:tavLst>
                                        <p:tav tm="0">
                                          <p:val>
                                            <p:fltVal val="0"/>
                                          </p:val>
                                        </p:tav>
                                        <p:tav tm="100000">
                                          <p:val>
                                            <p:strVal val="#ppt_w"/>
                                          </p:val>
                                        </p:tav>
                                      </p:tavLst>
                                    </p:anim>
                                    <p:anim calcmode="lin" valueType="num">
                                      <p:cBhvr>
                                        <p:cTn id="35" dur="1000" fill="hold"/>
                                        <p:tgtEl>
                                          <p:spTgt spid="37"/>
                                        </p:tgtEl>
                                        <p:attrNameLst>
                                          <p:attrName>ppt_h</p:attrName>
                                        </p:attrNameLst>
                                      </p:cBhvr>
                                      <p:tavLst>
                                        <p:tav tm="0">
                                          <p:val>
                                            <p:fltVal val="0"/>
                                          </p:val>
                                        </p:tav>
                                        <p:tav tm="100000">
                                          <p:val>
                                            <p:strVal val="#ppt_h"/>
                                          </p:val>
                                        </p:tav>
                                      </p:tavLst>
                                    </p:anim>
                                    <p:anim calcmode="lin" valueType="num">
                                      <p:cBhvr>
                                        <p:cTn id="36" dur="1000" fill="hold"/>
                                        <p:tgtEl>
                                          <p:spTgt spid="37"/>
                                        </p:tgtEl>
                                        <p:attrNameLst>
                                          <p:attrName>style.rotation</p:attrName>
                                        </p:attrNameLst>
                                      </p:cBhvr>
                                      <p:tavLst>
                                        <p:tav tm="0">
                                          <p:val>
                                            <p:fltVal val="90"/>
                                          </p:val>
                                        </p:tav>
                                        <p:tav tm="100000">
                                          <p:val>
                                            <p:fltVal val="0"/>
                                          </p:val>
                                        </p:tav>
                                      </p:tavLst>
                                    </p:anim>
                                    <p:animEffect transition="in" filter="fade">
                                      <p:cBhvr>
                                        <p:cTn id="37" dur="1000"/>
                                        <p:tgtEl>
                                          <p:spTgt spid="37"/>
                                        </p:tgtEl>
                                      </p:cBhvr>
                                    </p:animEffect>
                                  </p:childTnLst>
                                </p:cTn>
                              </p:par>
                            </p:childTnLst>
                          </p:cTn>
                        </p:par>
                        <p:par>
                          <p:cTn id="38" fill="hold">
                            <p:stCondLst>
                              <p:cond delay="5500"/>
                            </p:stCondLst>
                            <p:childTnLst>
                              <p:par>
                                <p:cTn id="39" presetID="21" presetClass="entr" presetSubtype="1" fill="hold" nodeType="afterEffect">
                                  <p:stCondLst>
                                    <p:cond delay="0"/>
                                  </p:stCondLst>
                                  <p:childTnLst>
                                    <p:set>
                                      <p:cBhvr>
                                        <p:cTn id="40" dur="1" fill="hold">
                                          <p:stCondLst>
                                            <p:cond delay="0"/>
                                          </p:stCondLst>
                                        </p:cTn>
                                        <p:tgtEl>
                                          <p:spTgt spid="156"/>
                                        </p:tgtEl>
                                        <p:attrNameLst>
                                          <p:attrName>style.visibility</p:attrName>
                                        </p:attrNameLst>
                                      </p:cBhvr>
                                      <p:to>
                                        <p:strVal val="visible"/>
                                      </p:to>
                                    </p:set>
                                    <p:animEffect transition="in" filter="wheel(1)">
                                      <p:cBhvr>
                                        <p:cTn id="41" dur="2000"/>
                                        <p:tgtEl>
                                          <p:spTgt spid="156"/>
                                        </p:tgtEl>
                                      </p:cBhvr>
                                    </p:animEffect>
                                  </p:childTnLst>
                                </p:cTn>
                              </p:par>
                            </p:childTnLst>
                          </p:cTn>
                        </p:par>
                        <p:par>
                          <p:cTn id="42" fill="hold">
                            <p:stCondLst>
                              <p:cond delay="7500"/>
                            </p:stCondLst>
                            <p:childTnLst>
                              <p:par>
                                <p:cTn id="43" presetID="53" presetClass="entr" presetSubtype="16"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42" grpId="0" animBg="1"/>
      <p:bldP spid="37" grpId="0" animBg="1"/>
      <p:bldP spid="38"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0"/>
            <a:ext cx="12192000" cy="6858000"/>
          </a:xfrm>
          <a:prstGeom prst="rect">
            <a:avLst/>
          </a:prstGeom>
          <a:solidFill>
            <a:srgbClr val="FA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sp>
        <p:nvSpPr>
          <p:cNvPr id="7" name="矩形 6"/>
          <p:cNvSpPr/>
          <p:nvPr/>
        </p:nvSpPr>
        <p:spPr>
          <a:xfrm>
            <a:off x="482600" y="372532"/>
            <a:ext cx="11226800" cy="61468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84636" t="839" r="381" b="75359"/>
          <a:stretch/>
        </p:blipFill>
        <p:spPr>
          <a:xfrm>
            <a:off x="8686801" y="-19524"/>
            <a:ext cx="3505200" cy="1602363"/>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a:off x="-79187" y="4077325"/>
            <a:ext cx="6536102" cy="2932231"/>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84467" t="23471" r="-966" b="-696"/>
          <a:stretch/>
        </p:blipFill>
        <p:spPr>
          <a:xfrm>
            <a:off x="265729" y="2876525"/>
            <a:ext cx="2732793" cy="3864751"/>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63088" t="11370" r="19404" b="43291"/>
          <a:stretch/>
        </p:blipFill>
        <p:spPr>
          <a:xfrm rot="16804766">
            <a:off x="9132359" y="412833"/>
            <a:ext cx="1768500" cy="1317870"/>
          </a:xfrm>
          <a:prstGeom prst="rect">
            <a:avLst/>
          </a:prstGeom>
        </p:spPr>
      </p:pic>
      <p:sp>
        <p:nvSpPr>
          <p:cNvPr id="3" name="椭圆 2"/>
          <p:cNvSpPr/>
          <p:nvPr/>
        </p:nvSpPr>
        <p:spPr>
          <a:xfrm>
            <a:off x="3481122" y="3020721"/>
            <a:ext cx="788917" cy="748233"/>
          </a:xfrm>
          <a:prstGeom prst="ellipse">
            <a:avLst/>
          </a:prstGeom>
          <a:solidFill>
            <a:srgbClr val="FEBA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ln w="0">
                  <a:solidFill>
                    <a:schemeClr val="tx1"/>
                  </a:solidFill>
                </a:ln>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rPr>
              <a:t>01</a:t>
            </a:r>
            <a:endParaRPr lang="zh-CN" altLang="en-US" sz="2400" dirty="0">
              <a:ln w="0">
                <a:solidFill>
                  <a:schemeClr val="tx1"/>
                </a:solidFill>
              </a:ln>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sp>
        <p:nvSpPr>
          <p:cNvPr id="32" name="椭圆 31"/>
          <p:cNvSpPr/>
          <p:nvPr/>
        </p:nvSpPr>
        <p:spPr>
          <a:xfrm>
            <a:off x="3007572" y="3964082"/>
            <a:ext cx="748233" cy="748233"/>
          </a:xfrm>
          <a:prstGeom prst="ellipse">
            <a:avLst/>
          </a:prstGeom>
          <a:solidFill>
            <a:srgbClr val="FEBA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n w="0">
                  <a:solidFill>
                    <a:schemeClr val="tx1"/>
                  </a:solidFill>
                </a:ln>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rPr>
              <a:t>02</a:t>
            </a:r>
            <a:endParaRPr lang="zh-CN" altLang="en-US" sz="2000" dirty="0">
              <a:ln w="0">
                <a:solidFill>
                  <a:schemeClr val="tx1"/>
                </a:solidFill>
              </a:ln>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sp>
        <p:nvSpPr>
          <p:cNvPr id="46" name="椭圆 45"/>
          <p:cNvSpPr/>
          <p:nvPr/>
        </p:nvSpPr>
        <p:spPr>
          <a:xfrm>
            <a:off x="2841276" y="5410419"/>
            <a:ext cx="748233" cy="748233"/>
          </a:xfrm>
          <a:prstGeom prst="ellipse">
            <a:avLst/>
          </a:prstGeom>
          <a:solidFill>
            <a:srgbClr val="FEBA0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n w="0">
                  <a:solidFill>
                    <a:schemeClr val="tx1"/>
                  </a:solidFill>
                </a:ln>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rPr>
              <a:t>03</a:t>
            </a:r>
            <a:endParaRPr lang="zh-CN" altLang="en-US" sz="2000" dirty="0">
              <a:ln w="0">
                <a:solidFill>
                  <a:schemeClr val="tx1"/>
                </a:solidFill>
              </a:ln>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sp>
        <p:nvSpPr>
          <p:cNvPr id="21" name="Cloud 20">
            <a:extLst>
              <a:ext uri="{FF2B5EF4-FFF2-40B4-BE49-F238E27FC236}">
                <a16:creationId xmlns:a16="http://schemas.microsoft.com/office/drawing/2014/main" id="{035C390B-4A8C-4F08-839A-164418110E2E}"/>
              </a:ext>
            </a:extLst>
          </p:cNvPr>
          <p:cNvSpPr/>
          <p:nvPr/>
        </p:nvSpPr>
        <p:spPr>
          <a:xfrm>
            <a:off x="691370" y="781657"/>
            <a:ext cx="7046624" cy="2181406"/>
          </a:xfrm>
          <a:prstGeom prst="cloud">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5">
                    <a:lumMod val="50000"/>
                  </a:schemeClr>
                </a:solidFill>
                <a:latin typeface="Arial" panose="020B0604020202020204" pitchFamily="34" charset="0"/>
                <a:cs typeface="Arial" panose="020B0604020202020204" pitchFamily="34" charset="0"/>
              </a:rPr>
              <a:t>Nêu</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các</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bước</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tìm</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đường</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đi</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trên</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bản</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đồ</a:t>
            </a:r>
            <a:r>
              <a:rPr lang="en-US" sz="3200" b="1" dirty="0">
                <a:solidFill>
                  <a:schemeClr val="accent5">
                    <a:lumMod val="50000"/>
                  </a:schemeClr>
                </a:solidFill>
                <a:latin typeface="Arial" panose="020B0604020202020204" pitchFamily="34" charset="0"/>
                <a:cs typeface="Arial" panose="020B0604020202020204" pitchFamily="34" charset="0"/>
              </a:rPr>
              <a:t>?</a:t>
            </a:r>
          </a:p>
        </p:txBody>
      </p:sp>
      <p:sp>
        <p:nvSpPr>
          <p:cNvPr id="22" name="Rectangle 21">
            <a:extLst>
              <a:ext uri="{FF2B5EF4-FFF2-40B4-BE49-F238E27FC236}">
                <a16:creationId xmlns:a16="http://schemas.microsoft.com/office/drawing/2014/main" id="{004A214D-3257-8846-9C5D-E548C71018A1}"/>
              </a:ext>
            </a:extLst>
          </p:cNvPr>
          <p:cNvSpPr/>
          <p:nvPr/>
        </p:nvSpPr>
        <p:spPr>
          <a:xfrm>
            <a:off x="599550" y="372532"/>
            <a:ext cx="4899803" cy="523220"/>
          </a:xfrm>
          <a:prstGeom prst="rect">
            <a:avLst/>
          </a:prstGeom>
        </p:spPr>
        <p:txBody>
          <a:bodyPr wrap="none">
            <a:spAutoFit/>
          </a:bodyPr>
          <a:lstStyle/>
          <a:p>
            <a:r>
              <a:rPr lang="nl-NL" sz="2800" b="1" dirty="0">
                <a:solidFill>
                  <a:srgbClr val="C00000"/>
                </a:solidFill>
              </a:rPr>
              <a:t>3 TÌM ĐƯỜNG ĐI TRÊN BẢN ĐỒ</a:t>
            </a:r>
            <a:endParaRPr lang="x-none" sz="2800" dirty="0">
              <a:solidFill>
                <a:srgbClr val="C00000"/>
              </a:solidFill>
            </a:endParaRPr>
          </a:p>
        </p:txBody>
      </p:sp>
      <p:sp>
        <p:nvSpPr>
          <p:cNvPr id="23" name="Arrow: Chevron 4">
            <a:extLst>
              <a:ext uri="{FF2B5EF4-FFF2-40B4-BE49-F238E27FC236}">
                <a16:creationId xmlns:a16="http://schemas.microsoft.com/office/drawing/2014/main" id="{C5B82599-DC8F-4571-8C00-CD5929288F89}"/>
              </a:ext>
            </a:extLst>
          </p:cNvPr>
          <p:cNvSpPr txBox="1"/>
          <p:nvPr/>
        </p:nvSpPr>
        <p:spPr>
          <a:xfrm>
            <a:off x="3749037" y="3682012"/>
            <a:ext cx="7620518" cy="1863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nSpc>
                <a:spcPct val="150000"/>
              </a:lnSpc>
            </a:pP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Tìm</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các</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cung</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đường</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có</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thể</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đi</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chọn</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cung</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đường</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thích</a:t>
            </a:r>
            <a:r>
              <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hợp</a:t>
            </a:r>
            <a:endParaRPr lang="en-U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sp>
        <p:nvSpPr>
          <p:cNvPr id="25" name="Arrow: Chevron 4">
            <a:extLst>
              <a:ext uri="{FF2B5EF4-FFF2-40B4-BE49-F238E27FC236}">
                <a16:creationId xmlns:a16="http://schemas.microsoft.com/office/drawing/2014/main" id="{7AD5A0DF-5257-468F-8A40-F4227CF88023}"/>
              </a:ext>
            </a:extLst>
          </p:cNvPr>
          <p:cNvSpPr txBox="1"/>
          <p:nvPr/>
        </p:nvSpPr>
        <p:spPr>
          <a:xfrm>
            <a:off x="3589509" y="5431264"/>
            <a:ext cx="7996070" cy="874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Dựa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vào</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tỉ</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lệ</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bản</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đồ</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xác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định</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khoảng</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cách</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thực</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tế</a:t>
            </a:r>
            <a:endPar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sp>
        <p:nvSpPr>
          <p:cNvPr id="26" name="Arrow: Chevron 4">
            <a:extLst>
              <a:ext uri="{FF2B5EF4-FFF2-40B4-BE49-F238E27FC236}">
                <a16:creationId xmlns:a16="http://schemas.microsoft.com/office/drawing/2014/main" id="{1F2FCCBF-B86D-42CA-9418-8D070FF8AC29}"/>
              </a:ext>
            </a:extLst>
          </p:cNvPr>
          <p:cNvSpPr txBox="1"/>
          <p:nvPr/>
        </p:nvSpPr>
        <p:spPr>
          <a:xfrm>
            <a:off x="4324456" y="2887200"/>
            <a:ext cx="6963295" cy="991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Xác </a:t>
            </a:r>
            <a:r>
              <a:rPr lang="en-US" sz="2400" b="1"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định</a:t>
            </a:r>
            <a:r>
              <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nơi</a:t>
            </a:r>
            <a:r>
              <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đi</a:t>
            </a:r>
            <a:r>
              <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nơi</a:t>
            </a:r>
            <a:r>
              <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đến</a:t>
            </a:r>
            <a:r>
              <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hướng </a:t>
            </a:r>
            <a:r>
              <a:rPr lang="en-US" sz="2400" b="1"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đi</a:t>
            </a:r>
            <a:r>
              <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trên</a:t>
            </a:r>
            <a:r>
              <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bản</a:t>
            </a:r>
            <a:r>
              <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a:t>
            </a:r>
            <a:r>
              <a:rPr lang="en-US" sz="2400" b="1"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đồ</a:t>
            </a:r>
            <a:endParaRPr lang="en-US" sz="2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398158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5"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1000" fill="hold"/>
                                        <p:tgtEl>
                                          <p:spTgt spid="25"/>
                                        </p:tgtEl>
                                        <p:attrNameLst>
                                          <p:attrName>ppt_w</p:attrName>
                                        </p:attrNameLst>
                                      </p:cBhvr>
                                      <p:tavLst>
                                        <p:tav tm="0">
                                          <p:val>
                                            <p:fltVal val="0"/>
                                          </p:val>
                                        </p:tav>
                                        <p:tav tm="100000">
                                          <p:val>
                                            <p:strVal val="#ppt_w"/>
                                          </p:val>
                                        </p:tav>
                                      </p:tavLst>
                                    </p:anim>
                                    <p:anim calcmode="lin" valueType="num">
                                      <p:cBhvr>
                                        <p:cTn id="62" dur="1000" fill="hold"/>
                                        <p:tgtEl>
                                          <p:spTgt spid="25"/>
                                        </p:tgtEl>
                                        <p:attrNameLst>
                                          <p:attrName>ppt_h</p:attrName>
                                        </p:attrNameLst>
                                      </p:cBhvr>
                                      <p:tavLst>
                                        <p:tav tm="0">
                                          <p:val>
                                            <p:fltVal val="0"/>
                                          </p:val>
                                        </p:tav>
                                        <p:tav tm="100000">
                                          <p:val>
                                            <p:strVal val="#ppt_h"/>
                                          </p:val>
                                        </p:tav>
                                      </p:tavLst>
                                    </p:anim>
                                    <p:anim calcmode="lin" valueType="num">
                                      <p:cBhvr>
                                        <p:cTn id="63" dur="1000" fill="hold"/>
                                        <p:tgtEl>
                                          <p:spTgt spid="25"/>
                                        </p:tgtEl>
                                        <p:attrNameLst>
                                          <p:attrName>style.rotation</p:attrName>
                                        </p:attrNameLst>
                                      </p:cBhvr>
                                      <p:tavLst>
                                        <p:tav tm="0">
                                          <p:val>
                                            <p:fltVal val="90"/>
                                          </p:val>
                                        </p:tav>
                                        <p:tav tm="100000">
                                          <p:val>
                                            <p:fltVal val="0"/>
                                          </p:val>
                                        </p:tav>
                                      </p:tavLst>
                                    </p:anim>
                                    <p:animEffect transition="in" filter="fade">
                                      <p:cBhvr>
                                        <p:cTn id="64" dur="1000"/>
                                        <p:tgtEl>
                                          <p:spTgt spid="2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 calcmode="lin" valueType="num">
                                      <p:cBhvr>
                                        <p:cTn id="69" dur="1000" fill="hold"/>
                                        <p:tgtEl>
                                          <p:spTgt spid="26"/>
                                        </p:tgtEl>
                                        <p:attrNameLst>
                                          <p:attrName>style.rotation</p:attrName>
                                        </p:attrNameLst>
                                      </p:cBhvr>
                                      <p:tavLst>
                                        <p:tav tm="0">
                                          <p:val>
                                            <p:fltVal val="90"/>
                                          </p:val>
                                        </p:tav>
                                        <p:tav tm="100000">
                                          <p:val>
                                            <p:fltVal val="0"/>
                                          </p:val>
                                        </p:tav>
                                      </p:tavLst>
                                    </p:anim>
                                    <p:animEffect transition="in" filter="fade">
                                      <p:cBhvr>
                                        <p:cTn id="7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46" grpId="0" animBg="1"/>
      <p:bldP spid="21" grpId="0" animBg="1"/>
      <p:bldP spid="23"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4" y="-6491"/>
            <a:ext cx="12192000" cy="6858000"/>
          </a:xfrm>
          <a:prstGeom prst="rect">
            <a:avLst/>
          </a:prstGeom>
        </p:spPr>
      </p:pic>
      <p:sp>
        <p:nvSpPr>
          <p:cNvPr id="21" name="TextBox 20">
            <a:extLst>
              <a:ext uri="{FF2B5EF4-FFF2-40B4-BE49-F238E27FC236}">
                <a16:creationId xmlns:a16="http://schemas.microsoft.com/office/drawing/2014/main" id="{A1F9F209-D126-4674-9148-2F47A12E2480}"/>
              </a:ext>
            </a:extLst>
          </p:cNvPr>
          <p:cNvSpPr txBox="1"/>
          <p:nvPr/>
        </p:nvSpPr>
        <p:spPr>
          <a:xfrm>
            <a:off x="1291429" y="1056193"/>
            <a:ext cx="7837582" cy="584775"/>
          </a:xfrm>
          <a:prstGeom prst="rect">
            <a:avLst/>
          </a:prstGeom>
          <a:solidFill>
            <a:schemeClr val="accent5">
              <a:lumMod val="60000"/>
              <a:lumOff val="40000"/>
            </a:schemeClr>
          </a:solidFill>
        </p:spPr>
        <p:txBody>
          <a:bodyPr wrap="square" rtlCol="0">
            <a:spAutoFit/>
          </a:bodyPr>
          <a:lstStyle/>
          <a:p>
            <a:r>
              <a:rPr lang="en-US" sz="3200" b="1" dirty="0">
                <a:solidFill>
                  <a:srgbClr val="00B0F0"/>
                </a:solidFill>
                <a:latin typeface="Arial" panose="020B0604020202020204" pitchFamily="34" charset="0"/>
                <a:cs typeface="Arial" panose="020B0604020202020204" pitchFamily="34" charset="0"/>
              </a:rPr>
              <a:t> </a:t>
            </a:r>
            <a:r>
              <a:rPr lang="en-US" sz="3200" b="1" dirty="0" err="1">
                <a:solidFill>
                  <a:schemeClr val="accent2">
                    <a:lumMod val="50000"/>
                  </a:schemeClr>
                </a:solidFill>
                <a:latin typeface="Arial" panose="020B0604020202020204" pitchFamily="34" charset="0"/>
                <a:cs typeface="Arial" panose="020B0604020202020204" pitchFamily="34" charset="0"/>
              </a:rPr>
              <a:t>Tìm</a:t>
            </a:r>
            <a:r>
              <a:rPr lang="en-US" sz="3200" b="1" dirty="0">
                <a:solidFill>
                  <a:schemeClr val="accent2">
                    <a:lumMod val="50000"/>
                  </a:schemeClr>
                </a:solidFill>
                <a:latin typeface="Arial" panose="020B0604020202020204" pitchFamily="34" charset="0"/>
                <a:cs typeface="Arial" panose="020B0604020202020204" pitchFamily="34" charset="0"/>
              </a:rPr>
              <a:t> đ</a:t>
            </a:r>
            <a:r>
              <a:rPr lang="vi-VN" sz="3200" b="1" dirty="0">
                <a:solidFill>
                  <a:schemeClr val="accent2">
                    <a:lumMod val="50000"/>
                  </a:schemeClr>
                </a:solidFill>
                <a:latin typeface="Arial" panose="020B0604020202020204" pitchFamily="34" charset="0"/>
                <a:cs typeface="Arial" panose="020B0604020202020204" pitchFamily="34" charset="0"/>
              </a:rPr>
              <a:t>ư</a:t>
            </a:r>
            <a:r>
              <a:rPr lang="en-US" sz="3200" b="1" dirty="0" err="1">
                <a:solidFill>
                  <a:schemeClr val="accent2">
                    <a:lumMod val="50000"/>
                  </a:schemeClr>
                </a:solidFill>
                <a:latin typeface="Arial" panose="020B0604020202020204" pitchFamily="34" charset="0"/>
                <a:cs typeface="Arial" panose="020B0604020202020204" pitchFamily="34" charset="0"/>
              </a:rPr>
              <a:t>ờng</a:t>
            </a:r>
            <a:r>
              <a:rPr lang="en-US" sz="3200" b="1" dirty="0">
                <a:solidFill>
                  <a:schemeClr val="accent2">
                    <a:lumMod val="50000"/>
                  </a:schemeClr>
                </a:solidFill>
                <a:latin typeface="Arial" panose="020B0604020202020204" pitchFamily="34" charset="0"/>
                <a:cs typeface="Arial" panose="020B0604020202020204" pitchFamily="34" charset="0"/>
              </a:rPr>
              <a:t> </a:t>
            </a:r>
            <a:r>
              <a:rPr lang="en-US" sz="3200" b="1" dirty="0" err="1">
                <a:solidFill>
                  <a:schemeClr val="accent2">
                    <a:lumMod val="50000"/>
                  </a:schemeClr>
                </a:solidFill>
                <a:latin typeface="Arial" panose="020B0604020202020204" pitchFamily="34" charset="0"/>
                <a:cs typeface="Arial" panose="020B0604020202020204" pitchFamily="34" charset="0"/>
              </a:rPr>
              <a:t>đi</a:t>
            </a:r>
            <a:r>
              <a:rPr lang="en-US" sz="3200" b="1" dirty="0">
                <a:solidFill>
                  <a:schemeClr val="accent2">
                    <a:lumMod val="50000"/>
                  </a:schemeClr>
                </a:solidFill>
                <a:latin typeface="Arial" panose="020B0604020202020204" pitchFamily="34" charset="0"/>
                <a:cs typeface="Arial" panose="020B0604020202020204" pitchFamily="34" charset="0"/>
              </a:rPr>
              <a:t> </a:t>
            </a:r>
            <a:r>
              <a:rPr lang="en-US" sz="3200" b="1" dirty="0" err="1">
                <a:solidFill>
                  <a:schemeClr val="accent2">
                    <a:lumMod val="50000"/>
                  </a:schemeClr>
                </a:solidFill>
                <a:latin typeface="Arial" panose="020B0604020202020204" pitchFamily="34" charset="0"/>
                <a:cs typeface="Arial" panose="020B0604020202020204" pitchFamily="34" charset="0"/>
              </a:rPr>
              <a:t>trên</a:t>
            </a:r>
            <a:r>
              <a:rPr lang="en-US" sz="3200" b="1" dirty="0">
                <a:solidFill>
                  <a:schemeClr val="accent2">
                    <a:lumMod val="50000"/>
                  </a:schemeClr>
                </a:solidFill>
                <a:latin typeface="Arial" panose="020B0604020202020204" pitchFamily="34" charset="0"/>
                <a:cs typeface="Arial" panose="020B0604020202020204" pitchFamily="34" charset="0"/>
              </a:rPr>
              <a:t> google map</a:t>
            </a:r>
          </a:p>
        </p:txBody>
      </p:sp>
      <p:sp>
        <p:nvSpPr>
          <p:cNvPr id="2" name="Rectangle 1">
            <a:extLst>
              <a:ext uri="{FF2B5EF4-FFF2-40B4-BE49-F238E27FC236}">
                <a16:creationId xmlns:a16="http://schemas.microsoft.com/office/drawing/2014/main" id="{3EB9141C-EE80-4C96-992D-2D094520819E}"/>
              </a:ext>
            </a:extLst>
          </p:cNvPr>
          <p:cNvSpPr/>
          <p:nvPr/>
        </p:nvSpPr>
        <p:spPr>
          <a:xfrm>
            <a:off x="1066489" y="1883303"/>
            <a:ext cx="10362901" cy="769441"/>
          </a:xfrm>
          <a:prstGeom prst="rect">
            <a:avLst/>
          </a:prstGeom>
        </p:spPr>
        <p:txBody>
          <a:bodyPr wrap="none">
            <a:spAutoFit/>
          </a:bodyPr>
          <a:lstStyle/>
          <a:p>
            <a:r>
              <a:rPr lang="en-US" sz="4400" dirty="0" err="1">
                <a:solidFill>
                  <a:srgbClr val="FF0000"/>
                </a:solidFill>
                <a:latin typeface="Arial" panose="020B0604020202020204" pitchFamily="34" charset="0"/>
                <a:cs typeface="Arial" panose="020B0604020202020204" pitchFamily="34" charset="0"/>
              </a:rPr>
              <a:t>Trang</a:t>
            </a:r>
            <a:r>
              <a:rPr lang="en-US" sz="4400" dirty="0">
                <a:solidFill>
                  <a:srgbClr val="FF0000"/>
                </a:solidFill>
                <a:latin typeface="Arial" panose="020B0604020202020204" pitchFamily="34" charset="0"/>
                <a:cs typeface="Arial" panose="020B0604020202020204" pitchFamily="34" charset="0"/>
              </a:rPr>
              <a:t> wed: http //www.google.com maps</a:t>
            </a:r>
          </a:p>
        </p:txBody>
      </p:sp>
      <p:pic>
        <p:nvPicPr>
          <p:cNvPr id="4" name="Picture 3" descr="A picture containing text, electronics, computer&#10;&#10;Description automatically generated">
            <a:extLst>
              <a:ext uri="{FF2B5EF4-FFF2-40B4-BE49-F238E27FC236}">
                <a16:creationId xmlns:a16="http://schemas.microsoft.com/office/drawing/2014/main" id="{0BCFACA1-166D-4A57-B457-8104BCA4D490}"/>
              </a:ext>
            </a:extLst>
          </p:cNvPr>
          <p:cNvPicPr>
            <a:picLocks noChangeAspect="1"/>
          </p:cNvPicPr>
          <p:nvPr/>
        </p:nvPicPr>
        <p:blipFill rotWithShape="1">
          <a:blip r:embed="rId3">
            <a:extLst>
              <a:ext uri="{28A0092B-C50C-407E-A947-70E740481C1C}">
                <a14:useLocalDpi xmlns:a14="http://schemas.microsoft.com/office/drawing/2010/main" val="0"/>
              </a:ext>
            </a:extLst>
          </a:blip>
          <a:srcRect r="192" b="9610"/>
          <a:stretch/>
        </p:blipFill>
        <p:spPr>
          <a:xfrm>
            <a:off x="1066490" y="2921347"/>
            <a:ext cx="3956774" cy="3134679"/>
          </a:xfrm>
          <a:prstGeom prst="rect">
            <a:avLst/>
          </a:prstGeom>
        </p:spPr>
      </p:pic>
      <p:pic>
        <p:nvPicPr>
          <p:cNvPr id="26" name="Picture 25" descr="Graphical user interface, application&#10;&#10;Description automatically generated">
            <a:extLst>
              <a:ext uri="{FF2B5EF4-FFF2-40B4-BE49-F238E27FC236}">
                <a16:creationId xmlns:a16="http://schemas.microsoft.com/office/drawing/2014/main" id="{B7497E35-5D5A-4965-B53B-2BCF6A2A638D}"/>
              </a:ext>
            </a:extLst>
          </p:cNvPr>
          <p:cNvPicPr>
            <a:picLocks noChangeAspect="1"/>
          </p:cNvPicPr>
          <p:nvPr/>
        </p:nvPicPr>
        <p:blipFill rotWithShape="1">
          <a:blip r:embed="rId4">
            <a:extLst>
              <a:ext uri="{28A0092B-C50C-407E-A947-70E740481C1C}">
                <a14:useLocalDpi xmlns:a14="http://schemas.microsoft.com/office/drawing/2010/main" val="0"/>
              </a:ext>
            </a:extLst>
          </a:blip>
          <a:srcRect l="15249" r="12112" b="11515"/>
          <a:stretch/>
        </p:blipFill>
        <p:spPr>
          <a:xfrm>
            <a:off x="5023263" y="2642261"/>
            <a:ext cx="2185056" cy="3413765"/>
          </a:xfrm>
          <a:prstGeom prst="rect">
            <a:avLst/>
          </a:prstGeom>
        </p:spPr>
      </p:pic>
      <p:pic>
        <p:nvPicPr>
          <p:cNvPr id="28" name="Picture 27" descr="Graphical user interface, application, website&#10;&#10;Description automatically generated">
            <a:extLst>
              <a:ext uri="{FF2B5EF4-FFF2-40B4-BE49-F238E27FC236}">
                <a16:creationId xmlns:a16="http://schemas.microsoft.com/office/drawing/2014/main" id="{0F04EEA0-3A23-4A0F-8B43-F9AC212314D2}"/>
              </a:ext>
            </a:extLst>
          </p:cNvPr>
          <p:cNvPicPr>
            <a:picLocks noChangeAspect="1"/>
          </p:cNvPicPr>
          <p:nvPr/>
        </p:nvPicPr>
        <p:blipFill rotWithShape="1">
          <a:blip r:embed="rId5">
            <a:extLst>
              <a:ext uri="{28A0092B-C50C-407E-A947-70E740481C1C}">
                <a14:useLocalDpi xmlns:a14="http://schemas.microsoft.com/office/drawing/2010/main" val="0"/>
              </a:ext>
            </a:extLst>
          </a:blip>
          <a:srcRect l="4162" t="6927" r="6009" b="27765"/>
          <a:stretch/>
        </p:blipFill>
        <p:spPr>
          <a:xfrm>
            <a:off x="7469579" y="2957563"/>
            <a:ext cx="3959811" cy="3098463"/>
          </a:xfrm>
          <a:prstGeom prst="rect">
            <a:avLst/>
          </a:prstGeom>
        </p:spPr>
      </p:pic>
      <p:sp>
        <p:nvSpPr>
          <p:cNvPr id="13" name="Cloud 12">
            <a:extLst>
              <a:ext uri="{FF2B5EF4-FFF2-40B4-BE49-F238E27FC236}">
                <a16:creationId xmlns:a16="http://schemas.microsoft.com/office/drawing/2014/main" id="{035C390B-4A8C-4F08-839A-164418110E2E}"/>
              </a:ext>
            </a:extLst>
          </p:cNvPr>
          <p:cNvSpPr/>
          <p:nvPr/>
        </p:nvSpPr>
        <p:spPr>
          <a:xfrm>
            <a:off x="555515" y="1"/>
            <a:ext cx="11384851" cy="741070"/>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latin typeface="Arial" panose="020B0604020202020204" pitchFamily="34" charset="0"/>
                <a:cs typeface="Arial" panose="020B0604020202020204" pitchFamily="34" charset="0"/>
              </a:rPr>
              <a:t>Có</a:t>
            </a:r>
            <a:r>
              <a:rPr lang="en-US" sz="2800" b="1" dirty="0">
                <a:solidFill>
                  <a:schemeClr val="tx1">
                    <a:lumMod val="95000"/>
                    <a:lumOff val="5000"/>
                  </a:schemeClr>
                </a:solidFill>
                <a:latin typeface="Arial" panose="020B0604020202020204" pitchFamily="34" charset="0"/>
                <a:cs typeface="Arial" panose="020B0604020202020204" pitchFamily="34" charset="0"/>
              </a:rPr>
              <a:t> </a:t>
            </a:r>
            <a:r>
              <a:rPr lang="en-US" sz="2800" b="1" dirty="0" err="1">
                <a:solidFill>
                  <a:schemeClr val="tx1">
                    <a:lumMod val="95000"/>
                    <a:lumOff val="5000"/>
                  </a:schemeClr>
                </a:solidFill>
                <a:latin typeface="Arial" panose="020B0604020202020204" pitchFamily="34" charset="0"/>
                <a:cs typeface="Arial" panose="020B0604020202020204" pitchFamily="34" charset="0"/>
              </a:rPr>
              <a:t>thể</a:t>
            </a:r>
            <a:r>
              <a:rPr lang="en-US" sz="2800" b="1" dirty="0">
                <a:solidFill>
                  <a:schemeClr val="tx1">
                    <a:lumMod val="95000"/>
                    <a:lumOff val="5000"/>
                  </a:schemeClr>
                </a:solidFill>
                <a:latin typeface="Arial" panose="020B0604020202020204" pitchFamily="34" charset="0"/>
                <a:cs typeface="Arial" panose="020B0604020202020204" pitchFamily="34" charset="0"/>
              </a:rPr>
              <a:t> </a:t>
            </a:r>
            <a:r>
              <a:rPr lang="en-US" sz="2800" b="1" dirty="0" err="1">
                <a:solidFill>
                  <a:schemeClr val="tx1">
                    <a:lumMod val="95000"/>
                    <a:lumOff val="5000"/>
                  </a:schemeClr>
                </a:solidFill>
                <a:latin typeface="Arial" panose="020B0604020202020204" pitchFamily="34" charset="0"/>
                <a:cs typeface="Arial" panose="020B0604020202020204" pitchFamily="34" charset="0"/>
              </a:rPr>
              <a:t>em</a:t>
            </a:r>
            <a:r>
              <a:rPr lang="en-US" sz="2800" b="1" dirty="0">
                <a:solidFill>
                  <a:schemeClr val="tx1">
                    <a:lumMod val="95000"/>
                    <a:lumOff val="5000"/>
                  </a:schemeClr>
                </a:solidFill>
                <a:latin typeface="Arial" panose="020B0604020202020204" pitchFamily="34" charset="0"/>
                <a:cs typeface="Arial" panose="020B0604020202020204" pitchFamily="34" charset="0"/>
              </a:rPr>
              <a:t> </a:t>
            </a:r>
            <a:r>
              <a:rPr lang="en-US" sz="2800" b="1" dirty="0" err="1">
                <a:solidFill>
                  <a:schemeClr val="tx1">
                    <a:lumMod val="95000"/>
                    <a:lumOff val="5000"/>
                  </a:schemeClr>
                </a:solidFill>
                <a:latin typeface="Arial" panose="020B0604020202020204" pitchFamily="34" charset="0"/>
                <a:cs typeface="Arial" panose="020B0604020202020204" pitchFamily="34" charset="0"/>
              </a:rPr>
              <a:t>chưa</a:t>
            </a:r>
            <a:r>
              <a:rPr lang="en-US" sz="2800" b="1" dirty="0">
                <a:solidFill>
                  <a:schemeClr val="tx1">
                    <a:lumMod val="95000"/>
                    <a:lumOff val="5000"/>
                  </a:schemeClr>
                </a:solidFill>
                <a:latin typeface="Arial" panose="020B0604020202020204" pitchFamily="34" charset="0"/>
                <a:cs typeface="Arial" panose="020B0604020202020204" pitchFamily="34" charset="0"/>
              </a:rPr>
              <a:t> </a:t>
            </a:r>
            <a:r>
              <a:rPr lang="en-US" sz="2800" b="1" dirty="0" err="1">
                <a:solidFill>
                  <a:schemeClr val="tx1">
                    <a:lumMod val="95000"/>
                    <a:lumOff val="5000"/>
                  </a:schemeClr>
                </a:solidFill>
                <a:latin typeface="Arial" panose="020B0604020202020204" pitchFamily="34" charset="0"/>
                <a:cs typeface="Arial" panose="020B0604020202020204" pitchFamily="34" charset="0"/>
              </a:rPr>
              <a:t>biết</a:t>
            </a:r>
            <a:r>
              <a:rPr lang="en-US" sz="2800" b="1" dirty="0">
                <a:solidFill>
                  <a:schemeClr val="tx1">
                    <a:lumMod val="95000"/>
                    <a:lumOff val="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6719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4A214D-3257-8846-9C5D-E548C71018A1}"/>
              </a:ext>
            </a:extLst>
          </p:cNvPr>
          <p:cNvSpPr/>
          <p:nvPr/>
        </p:nvSpPr>
        <p:spPr>
          <a:xfrm>
            <a:off x="4234533" y="217415"/>
            <a:ext cx="2489849" cy="707886"/>
          </a:xfrm>
          <a:prstGeom prst="rect">
            <a:avLst/>
          </a:prstGeom>
        </p:spPr>
        <p:txBody>
          <a:bodyPr wrap="none">
            <a:spAutoFit/>
          </a:bodyPr>
          <a:lstStyle/>
          <a:p>
            <a:r>
              <a:rPr lang="nl-NL" sz="4000" b="1" dirty="0">
                <a:solidFill>
                  <a:srgbClr val="C00000"/>
                </a:solidFill>
              </a:rPr>
              <a:t>LUYỆN TẬP</a:t>
            </a:r>
            <a:endParaRPr lang="x-none" sz="4000" dirty="0">
              <a:solidFill>
                <a:srgbClr val="C00000"/>
              </a:solidFill>
            </a:endParaRPr>
          </a:p>
        </p:txBody>
      </p:sp>
      <p:sp>
        <p:nvSpPr>
          <p:cNvPr id="2" name="Rectangle 1">
            <a:extLst>
              <a:ext uri="{FF2B5EF4-FFF2-40B4-BE49-F238E27FC236}">
                <a16:creationId xmlns:a16="http://schemas.microsoft.com/office/drawing/2014/main" id="{48C03532-957D-A94B-B68F-57EFBCD23213}"/>
              </a:ext>
            </a:extLst>
          </p:cNvPr>
          <p:cNvSpPr/>
          <p:nvPr/>
        </p:nvSpPr>
        <p:spPr>
          <a:xfrm>
            <a:off x="1" y="1564243"/>
            <a:ext cx="7276292" cy="5693866"/>
          </a:xfrm>
          <a:prstGeom prst="rect">
            <a:avLst/>
          </a:prstGeom>
        </p:spPr>
        <p:txBody>
          <a:bodyPr wrap="square">
            <a:spAutoFit/>
          </a:bodyPr>
          <a:lstStyle/>
          <a:p>
            <a:r>
              <a:rPr lang="vi-VN" sz="2600" dirty="0">
                <a:solidFill>
                  <a:schemeClr val="accent6">
                    <a:lumMod val="50000"/>
                  </a:schemeClr>
                </a:solidFill>
                <a:latin typeface="Times New Roman" panose="02020603050405020304" pitchFamily="18" charset="0"/>
                <a:cs typeface="Times New Roman" panose="02020603050405020304" pitchFamily="18" charset="0"/>
              </a:rPr>
              <a:t>Quan sát hình 3.5, em hãy thực hiện những nhiệm vụ sau để đo tính khoảng cách và tìm đường đi trên bản đồ:</a:t>
            </a:r>
          </a:p>
          <a:p>
            <a:r>
              <a:rPr lang="vi-VN" sz="2600" b="1" dirty="0">
                <a:latin typeface="+mj-lt"/>
                <a:cs typeface="Times New Roman" panose="02020603050405020304" pitchFamily="18" charset="0"/>
              </a:rPr>
              <a:t>Câu 1:</a:t>
            </a:r>
            <a:r>
              <a:rPr lang="vi-VN" sz="2600" dirty="0">
                <a:latin typeface="+mj-lt"/>
                <a:cs typeface="Times New Roman" panose="02020603050405020304" pitchFamily="18" charset="0"/>
              </a:rPr>
              <a:t> Cho biết với tỉ lệ 1:10 000 thì 1 cm trên bản đồ tương ứng với bao nhiêu m trên thực địa ?</a:t>
            </a:r>
          </a:p>
          <a:p>
            <a:r>
              <a:rPr lang="vi-VN" sz="2600" b="1" dirty="0">
                <a:latin typeface="+mj-lt"/>
              </a:rPr>
              <a:t>Câu 2:</a:t>
            </a:r>
            <a:r>
              <a:rPr lang="vi-VN" sz="2600" dirty="0">
                <a:latin typeface="+mj-lt"/>
              </a:rPr>
              <a:t> Sử dụng tỉ lệ số hoặc tỉ lệ thước để đo và tính khoảng cách trên thực địa theo đường chim bay giữa các địa điểm sau (đơn vị:m):</a:t>
            </a:r>
          </a:p>
          <a:p>
            <a:r>
              <a:rPr lang="vi-VN" sz="2600" dirty="0">
                <a:latin typeface="+mj-lt"/>
              </a:rPr>
              <a:t>- Khoảng cách từ Bảo tàng Chứng tích chiến tranh đến Uỷ ban Nhân dân Thành phố Hồ Chí Minh. </a:t>
            </a:r>
          </a:p>
          <a:p>
            <a:r>
              <a:rPr lang="vi-VN" sz="2600" dirty="0">
                <a:latin typeface="+mj-lt"/>
              </a:rPr>
              <a:t>- Chiều dài đường Nam Kì Khởi Nghĩa đoạn từ ngã tư với đường Nguyễn Đình Chiểu đến ngã tư với đường Lý Tự Trọng.</a:t>
            </a:r>
            <a:br>
              <a:rPr lang="vi-VN" sz="2800" dirty="0"/>
            </a:br>
            <a:endParaRPr lang="x-none" sz="2600" dirty="0">
              <a:latin typeface="Times New Roman" panose="02020603050405020304" pitchFamily="18" charset="0"/>
              <a:cs typeface="Times New Roman" panose="02020603050405020304" pitchFamily="18" charset="0"/>
            </a:endParaRP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92" y="383841"/>
            <a:ext cx="4811844" cy="6436393"/>
          </a:xfrm>
          <a:prstGeom prst="rect">
            <a:avLst/>
          </a:prstGeom>
        </p:spPr>
      </p:pic>
      <p:sp>
        <p:nvSpPr>
          <p:cNvPr id="10" name="Hộp Văn bản 1">
            <a:extLst>
              <a:ext uri="{FF2B5EF4-FFF2-40B4-BE49-F238E27FC236}">
                <a16:creationId xmlns:a16="http://schemas.microsoft.com/office/drawing/2014/main" id="{F52D1E3E-B413-4910-833D-6D371E555862}"/>
              </a:ext>
            </a:extLst>
          </p:cNvPr>
          <p:cNvSpPr txBox="1"/>
          <p:nvPr/>
        </p:nvSpPr>
        <p:spPr>
          <a:xfrm>
            <a:off x="960641" y="724266"/>
            <a:ext cx="2997937" cy="523220"/>
          </a:xfrm>
          <a:prstGeom prst="rect">
            <a:avLst/>
          </a:prstGeom>
          <a:noFill/>
        </p:spPr>
        <p:txBody>
          <a:bodyPr wrap="none" rtlCol="0">
            <a:spAutoFit/>
          </a:bodyPr>
          <a:lstStyle/>
          <a:p>
            <a:r>
              <a:rPr lang="en-US" sz="2800" dirty="0">
                <a:solidFill>
                  <a:srgbClr val="7030A0"/>
                </a:solidFill>
                <a:latin typeface="Times New Roman" panose="02020603050405020304" pitchFamily="18" charset="0"/>
                <a:cs typeface="Times New Roman" panose="02020603050405020304" pitchFamily="18" charset="0"/>
              </a:rPr>
              <a:t>Hình thức: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nhân</a:t>
            </a:r>
          </a:p>
        </p:txBody>
      </p:sp>
      <p:pic>
        <p:nvPicPr>
          <p:cNvPr id="6" name="Picture 2" descr="Hình ảnh Dấu Chấm Hỏi, Câu Hỏi, Dấu Chấm Hỏi, Bạc Vector và PNG với nền  trong suốt để tải xuố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1" y="67230"/>
            <a:ext cx="968351"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412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4" y="-6491"/>
            <a:ext cx="12192000" cy="6858000"/>
          </a:xfrm>
          <a:prstGeom prst="rect">
            <a:avLst/>
          </a:prstGeom>
        </p:spPr>
      </p:pic>
      <p:sp>
        <p:nvSpPr>
          <p:cNvPr id="4" name="Rectangle 3">
            <a:extLst>
              <a:ext uri="{FF2B5EF4-FFF2-40B4-BE49-F238E27FC236}">
                <a16:creationId xmlns:a16="http://schemas.microsoft.com/office/drawing/2014/main" id="{004A214D-3257-8846-9C5D-E548C71018A1}"/>
              </a:ext>
            </a:extLst>
          </p:cNvPr>
          <p:cNvSpPr/>
          <p:nvPr/>
        </p:nvSpPr>
        <p:spPr>
          <a:xfrm>
            <a:off x="4424673" y="51588"/>
            <a:ext cx="2489849" cy="707886"/>
          </a:xfrm>
          <a:prstGeom prst="rect">
            <a:avLst/>
          </a:prstGeom>
        </p:spPr>
        <p:txBody>
          <a:bodyPr wrap="none">
            <a:spAutoFit/>
          </a:bodyPr>
          <a:lstStyle/>
          <a:p>
            <a:r>
              <a:rPr lang="nl-NL" sz="4000" b="1" dirty="0">
                <a:solidFill>
                  <a:srgbClr val="C00000"/>
                </a:solidFill>
              </a:rPr>
              <a:t>LUYỆN TẬP</a:t>
            </a:r>
            <a:endParaRPr lang="x-none" sz="4000" dirty="0">
              <a:solidFill>
                <a:srgbClr val="C00000"/>
              </a:solidFill>
            </a:endParaRPr>
          </a:p>
        </p:txBody>
      </p:sp>
      <p:sp>
        <p:nvSpPr>
          <p:cNvPr id="2" name="Rectangle 1">
            <a:extLst>
              <a:ext uri="{FF2B5EF4-FFF2-40B4-BE49-F238E27FC236}">
                <a16:creationId xmlns:a16="http://schemas.microsoft.com/office/drawing/2014/main" id="{48C03532-957D-A94B-B68F-57EFBCD23213}"/>
              </a:ext>
            </a:extLst>
          </p:cNvPr>
          <p:cNvSpPr/>
          <p:nvPr/>
        </p:nvSpPr>
        <p:spPr>
          <a:xfrm>
            <a:off x="2945464" y="1169809"/>
            <a:ext cx="7938117" cy="4093428"/>
          </a:xfrm>
          <a:prstGeom prst="rect">
            <a:avLst/>
          </a:prstGeom>
        </p:spPr>
        <p:txBody>
          <a:bodyPr wrap="square">
            <a:spAutoFit/>
          </a:bodyPr>
          <a:lstStyle/>
          <a:p>
            <a:r>
              <a:rPr lang="x-none" sz="2600" b="1" dirty="0">
                <a:latin typeface="Times New Roman" panose="02020603050405020304" pitchFamily="18" charset="0"/>
                <a:ea typeface="Calibri" panose="020F0502020204030204" pitchFamily="34"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a. Các em đo khoảng cách từ Bảo tàng Chứng tích chiến tranh đến Uỷ ban Nhân dân Thành phố Hồ Chí Minh. G</a:t>
            </a:r>
            <a:r>
              <a:rPr lang="en-US" sz="2600" dirty="0" err="1">
                <a:latin typeface="Times New Roman" panose="02020603050405020304" pitchFamily="18" charset="0"/>
                <a:cs typeface="Times New Roman" panose="02020603050405020304" pitchFamily="18" charset="0"/>
              </a:rPr>
              <a:t>ỉa</a:t>
            </a:r>
            <a:r>
              <a:rPr lang="vi-VN" sz="2600" dirty="0">
                <a:latin typeface="Times New Roman" panose="02020603050405020304" pitchFamily="18" charset="0"/>
                <a:cs typeface="Times New Roman" panose="02020603050405020304" pitchFamily="18" charset="0"/>
              </a:rPr>
              <a:t> sử khoảng cách em đo được là a (cm)</a:t>
            </a:r>
          </a:p>
          <a:p>
            <a:r>
              <a:rPr lang="vi-VN" sz="2600" dirty="0">
                <a:latin typeface="Times New Roman" panose="02020603050405020304" pitchFamily="18" charset="0"/>
                <a:cs typeface="Times New Roman" panose="02020603050405020304" pitchFamily="18" charset="0"/>
              </a:rPr>
              <a:t>Tỉ lệ bản đồ 1:10 000 thì 1 cm trên bản đồ ứng với 100m</a:t>
            </a:r>
          </a:p>
          <a:p>
            <a:r>
              <a:rPr lang="vi-VN" sz="2600" dirty="0">
                <a:latin typeface="Times New Roman" panose="02020603050405020304" pitchFamily="18" charset="0"/>
                <a:cs typeface="Times New Roman" panose="02020603050405020304" pitchFamily="18" charset="0"/>
              </a:rPr>
              <a:t>=&gt; a cm trên bản đồ tương ứng với: 100x a (m)</a:t>
            </a:r>
          </a:p>
          <a:p>
            <a:r>
              <a:rPr lang="vi-VN" sz="2600" dirty="0">
                <a:latin typeface="Times New Roman" panose="02020603050405020304" pitchFamily="18" charset="0"/>
                <a:cs typeface="Times New Roman" panose="02020603050405020304" pitchFamily="18" charset="0"/>
              </a:rPr>
              <a:t>b. Chiều dài đường Nam Kì Khởi Nghĩa đoạn từ ngã tư với đường Nguyễn Đình Chiểu đến ngã tư với đường Lý Tự Trọng là b (cm)</a:t>
            </a:r>
          </a:p>
          <a:p>
            <a:r>
              <a:rPr lang="vi-VN" sz="2600" dirty="0">
                <a:latin typeface="Times New Roman" panose="02020603050405020304" pitchFamily="18" charset="0"/>
                <a:cs typeface="Times New Roman" panose="02020603050405020304" pitchFamily="18" charset="0"/>
              </a:rPr>
              <a:t>Tỉ lệ bản đồ 1:10 000 thì 1 cm trên bản đồ ứng với 100m</a:t>
            </a:r>
          </a:p>
          <a:p>
            <a:r>
              <a:rPr lang="vi-VN" sz="2600" dirty="0">
                <a:latin typeface="Times New Roman" panose="02020603050405020304" pitchFamily="18" charset="0"/>
                <a:cs typeface="Times New Roman" panose="02020603050405020304" pitchFamily="18" charset="0"/>
              </a:rPr>
              <a:t>=&gt; b cm trên bản đồ tương ứng với: 100x b (m)</a:t>
            </a:r>
          </a:p>
        </p:txBody>
      </p:sp>
      <p:pic>
        <p:nvPicPr>
          <p:cNvPr id="6" name="Picture 2" descr="https://dethikiemtra.com/img/baigi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31" y="788568"/>
            <a:ext cx="1884451" cy="882953"/>
          </a:xfrm>
          <a:prstGeom prst="rect">
            <a:avLst/>
          </a:prstGeom>
          <a:noFill/>
          <a:extLst>
            <a:ext uri="{909E8E84-426E-40DD-AFC4-6F175D3DCCD1}">
              <a14:hiddenFill xmlns:a14="http://schemas.microsoft.com/office/drawing/2010/main">
                <a:solidFill>
                  <a:srgbClr val="FFFFFF"/>
                </a:solidFill>
              </a14:hiddenFill>
            </a:ext>
          </a:extLst>
        </p:spPr>
      </p:pic>
      <p:sp>
        <p:nvSpPr>
          <p:cNvPr id="7" name="五角星 40"/>
          <p:cNvSpPr/>
          <p:nvPr/>
        </p:nvSpPr>
        <p:spPr>
          <a:xfrm rot="19903756">
            <a:off x="209020" y="2343810"/>
            <a:ext cx="1903615" cy="191276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mj-lt"/>
              </a:rPr>
              <a:t> </a:t>
            </a:r>
            <a:endParaRPr lang="zh-CN" altLang="en-US">
              <a:latin typeface="+mj-lt"/>
            </a:endParaRPr>
          </a:p>
        </p:txBody>
      </p:sp>
      <p:sp>
        <p:nvSpPr>
          <p:cNvPr id="8" name="五角星 41"/>
          <p:cNvSpPr/>
          <p:nvPr/>
        </p:nvSpPr>
        <p:spPr>
          <a:xfrm rot="21380687">
            <a:off x="610130" y="5039395"/>
            <a:ext cx="1101393" cy="1106687"/>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mj-lt"/>
              </a:rPr>
              <a:t> </a:t>
            </a:r>
            <a:endParaRPr lang="zh-CN" altLang="en-US">
              <a:latin typeface="+mj-lt"/>
            </a:endParaRPr>
          </a:p>
        </p:txBody>
      </p:sp>
      <p:sp>
        <p:nvSpPr>
          <p:cNvPr id="9" name="五角星 42"/>
          <p:cNvSpPr/>
          <p:nvPr/>
        </p:nvSpPr>
        <p:spPr>
          <a:xfrm rot="19938392">
            <a:off x="2393506" y="5417643"/>
            <a:ext cx="876476" cy="88068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mj-lt"/>
              </a:rPr>
              <a:t> </a:t>
            </a:r>
            <a:endParaRPr lang="zh-CN" altLang="en-US">
              <a:latin typeface="+mj-lt"/>
            </a:endParaRPr>
          </a:p>
        </p:txBody>
      </p:sp>
      <p:sp>
        <p:nvSpPr>
          <p:cNvPr id="10" name="五角星 43"/>
          <p:cNvSpPr/>
          <p:nvPr/>
        </p:nvSpPr>
        <p:spPr>
          <a:xfrm rot="19938392">
            <a:off x="4072252" y="5739720"/>
            <a:ext cx="876476" cy="88068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mj-lt"/>
              </a:rPr>
              <a:t> </a:t>
            </a:r>
            <a:endParaRPr lang="zh-CN" altLang="en-US">
              <a:latin typeface="+mj-lt"/>
            </a:endParaRPr>
          </a:p>
        </p:txBody>
      </p:sp>
    </p:spTree>
    <p:extLst>
      <p:ext uri="{BB962C8B-B14F-4D97-AF65-F5344CB8AC3E}">
        <p14:creationId xmlns:p14="http://schemas.microsoft.com/office/powerpoint/2010/main" val="2074450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5" cstate="screen">
            <a:extLst>
              <a:ext uri="{28A0092B-C50C-407E-A947-70E740481C1C}">
                <a14:useLocalDpi xmlns:a14="http://schemas.microsoft.com/office/drawing/2010/main"/>
              </a:ext>
            </a:extLst>
          </a:blip>
          <a:srcRect r="-3056"/>
          <a:stretch/>
        </p:blipFill>
        <p:spPr>
          <a:xfrm>
            <a:off x="300997" y="2514152"/>
            <a:ext cx="1601178" cy="1344124"/>
          </a:xfrm>
          <a:prstGeom prst="rect">
            <a:avLst/>
          </a:prstGeom>
        </p:spPr>
      </p:pic>
      <p:pic>
        <p:nvPicPr>
          <p:cNvPr id="21" name="图片 20"/>
          <p:cNvPicPr>
            <a:picLocks noChangeAspect="1"/>
          </p:cNvPicPr>
          <p:nvPr/>
        </p:nvPicPr>
        <p:blipFill rotWithShape="1">
          <a:blip r:embed="rId5" cstate="screen">
            <a:extLst>
              <a:ext uri="{28A0092B-C50C-407E-A947-70E740481C1C}">
                <a14:useLocalDpi xmlns:a14="http://schemas.microsoft.com/office/drawing/2010/main"/>
              </a:ext>
            </a:extLst>
          </a:blip>
          <a:srcRect r="-3056"/>
          <a:stretch/>
        </p:blipFill>
        <p:spPr>
          <a:xfrm>
            <a:off x="10566896" y="-46863"/>
            <a:ext cx="1601178" cy="1344124"/>
          </a:xfrm>
          <a:prstGeom prst="rect">
            <a:avLst/>
          </a:prstGeom>
        </p:spPr>
      </p:pic>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t="11757" r="76431"/>
          <a:stretch/>
        </p:blipFill>
        <p:spPr>
          <a:xfrm>
            <a:off x="382967" y="152210"/>
            <a:ext cx="718619" cy="774250"/>
          </a:xfrm>
          <a:prstGeom prst="rect">
            <a:avLst/>
          </a:prstGeom>
        </p:spPr>
      </p:pic>
      <p:pic>
        <p:nvPicPr>
          <p:cNvPr id="29" name="Picture 2">
            <a:extLst>
              <a:ext uri="{FF2B5EF4-FFF2-40B4-BE49-F238E27FC236}">
                <a16:creationId xmlns:a16="http://schemas.microsoft.com/office/drawing/2014/main" id="{8ECCC288-F99B-324F-991C-8DF3819F6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3931" y="2620348"/>
            <a:ext cx="4330704" cy="39496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2276" y="1073700"/>
            <a:ext cx="5418681" cy="1815882"/>
          </a:xfrm>
          <a:prstGeom prst="rect">
            <a:avLst/>
          </a:prstGeom>
        </p:spPr>
        <p:txBody>
          <a:bodyPr wrap="square">
            <a:spAutoFit/>
          </a:bodyPr>
          <a:lstStyle/>
          <a:p>
            <a:pPr algn="ctr"/>
            <a:r>
              <a:rPr lang="vi-VN" sz="2800" i="1" dirty="0">
                <a:latin typeface="Times New Roman" panose="02020603050405020304" pitchFamily="18" charset="0"/>
                <a:cs typeface="Times New Roman" panose="02020603050405020304" pitchFamily="18" charset="0"/>
              </a:rPr>
              <a:t>Siêu thị ở phía nào của lược đồ? Công viên ở phía nào của lược đồ</a:t>
            </a:r>
            <a:r>
              <a:rPr lang="x-none" sz="2800" i="1">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a:p>
            <a:pPr algn="ctr"/>
            <a:r>
              <a:rPr lang="en-US" sz="2800" i="1" dirty="0" err="1">
                <a:latin typeface="Times New Roman" panose="02020603050405020304" pitchFamily="18" charset="0"/>
                <a:cs typeface="Times New Roman" panose="02020603050405020304" pitchFamily="18" charset="0"/>
              </a:rPr>
              <a:t>Nh</a:t>
            </a:r>
            <a:r>
              <a:rPr lang="vi-VN" sz="2800" i="1" dirty="0">
                <a:latin typeface="Times New Roman" panose="02020603050405020304" pitchFamily="18" charset="0"/>
                <a:cs typeface="Times New Roman" panose="02020603050405020304" pitchFamily="18" charset="0"/>
              </a:rPr>
              <a:t>à bạn An nằm phía nào của lược đồ</a:t>
            </a:r>
            <a:r>
              <a:rPr lang="x-none" sz="2800" i="1">
                <a:latin typeface="Times New Roman" panose="02020603050405020304" pitchFamily="18" charset="0"/>
                <a:cs typeface="Times New Roman" panose="02020603050405020304" pitchFamily="18" charset="0"/>
              </a:rPr>
              <a:t>?</a:t>
            </a:r>
            <a:endParaRPr lang="x-none" sz="2800" i="1" dirty="0">
              <a:latin typeface="Times New Roman" panose="02020603050405020304" pitchFamily="18" charset="0"/>
              <a:cs typeface="Times New Roman" panose="02020603050405020304" pitchFamily="18" charset="0"/>
            </a:endParaRPr>
          </a:p>
        </p:txBody>
      </p:sp>
      <p:sp>
        <p:nvSpPr>
          <p:cNvPr id="30" name="Rectangle 29"/>
          <p:cNvSpPr/>
          <p:nvPr/>
        </p:nvSpPr>
        <p:spPr>
          <a:xfrm>
            <a:off x="1276178" y="34546"/>
            <a:ext cx="3935319" cy="7255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AI NHANH HƠN</a:t>
            </a:r>
          </a:p>
        </p:txBody>
      </p:sp>
      <p:pic>
        <p:nvPicPr>
          <p:cNvPr id="31" name="Hình ảnh 4">
            <a:extLst>
              <a:ext uri="{FF2B5EF4-FFF2-40B4-BE49-F238E27FC236}">
                <a16:creationId xmlns:a16="http://schemas.microsoft.com/office/drawing/2014/main" id="{AE239D9F-3DD3-41DA-BCD2-2404A824BD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42" y="1359856"/>
            <a:ext cx="651522" cy="570744"/>
          </a:xfrm>
          <a:prstGeom prst="rect">
            <a:avLst/>
          </a:prstGeom>
        </p:spPr>
      </p:pic>
      <p:pic>
        <p:nvPicPr>
          <p:cNvPr id="32" name="图片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1677" y="4060628"/>
            <a:ext cx="4289100" cy="2740057"/>
          </a:xfrm>
          <a:prstGeom prst="rect">
            <a:avLst/>
          </a:prstGeom>
        </p:spPr>
      </p:pic>
      <p:grpSp>
        <p:nvGrpSpPr>
          <p:cNvPr id="3" name="组合 4"/>
          <p:cNvGrpSpPr/>
          <p:nvPr/>
        </p:nvGrpSpPr>
        <p:grpSpPr>
          <a:xfrm>
            <a:off x="8770165" y="3365383"/>
            <a:ext cx="2713597" cy="2665260"/>
            <a:chOff x="850474" y="2535019"/>
            <a:chExt cx="2713597" cy="2665260"/>
          </a:xfrm>
        </p:grpSpPr>
        <p:pic>
          <p:nvPicPr>
            <p:cNvPr id="34" name="图片 5"/>
            <p:cNvPicPr>
              <a:picLocks noChangeAspect="1"/>
            </p:cNvPicPr>
            <p:nvPr/>
          </p:nvPicPr>
          <p:blipFill>
            <a:blip r:embed="rId10"/>
            <a:stretch>
              <a:fillRect/>
            </a:stretch>
          </p:blipFill>
          <p:spPr>
            <a:xfrm>
              <a:off x="1114238" y="2535019"/>
              <a:ext cx="2089416" cy="2326850"/>
            </a:xfrm>
            <a:prstGeom prst="rect">
              <a:avLst/>
            </a:prstGeom>
          </p:spPr>
        </p:pic>
        <p:sp>
          <p:nvSpPr>
            <p:cNvPr id="35" name="文本框 6"/>
            <p:cNvSpPr txBox="1"/>
            <p:nvPr/>
          </p:nvSpPr>
          <p:spPr>
            <a:xfrm rot="21230952">
              <a:off x="965544" y="3325557"/>
              <a:ext cx="2598527" cy="461665"/>
            </a:xfrm>
            <a:prstGeom prst="rect">
              <a:avLst/>
            </a:prstGeom>
            <a:noFill/>
          </p:spPr>
          <p:txBody>
            <a:bodyPr wrap="square" rtlCol="0">
              <a:spAutoFit/>
            </a:bodyPr>
            <a:lstStyle/>
            <a:p>
              <a:pPr algn="ctr"/>
              <a:r>
                <a:rPr lang="en-US" altLang="zh-CN" sz="2400" b="1" dirty="0" err="1">
                  <a:solidFill>
                    <a:schemeClr val="accent4">
                      <a:lumMod val="50000"/>
                    </a:schemeClr>
                  </a:solidFill>
                  <a:latin typeface="字魂27号-布丁体" panose="00000500000000000000" pitchFamily="2" charset="-122"/>
                  <a:ea typeface="字魂27号-布丁体" panose="00000500000000000000" pitchFamily="2" charset="-122"/>
                </a:rPr>
                <a:t>Siêu</a:t>
              </a:r>
              <a:r>
                <a:rPr lang="en-US" altLang="zh-CN" sz="2400" b="1" dirty="0">
                  <a:solidFill>
                    <a:schemeClr val="accent4">
                      <a:lumMod val="50000"/>
                    </a:schemeClr>
                  </a:solidFill>
                  <a:latin typeface="字魂27号-布丁体" panose="00000500000000000000" pitchFamily="2" charset="-122"/>
                  <a:ea typeface="字魂27号-布丁体" panose="00000500000000000000" pitchFamily="2" charset="-122"/>
                </a:rPr>
                <a:t> </a:t>
              </a:r>
              <a:r>
                <a:rPr lang="en-US" altLang="zh-CN" sz="2400" b="1" dirty="0" err="1">
                  <a:solidFill>
                    <a:schemeClr val="accent4">
                      <a:lumMod val="50000"/>
                    </a:schemeClr>
                  </a:solidFill>
                  <a:latin typeface="字魂27号-布丁体" panose="00000500000000000000" pitchFamily="2" charset="-122"/>
                  <a:ea typeface="字魂27号-布丁体" panose="00000500000000000000" pitchFamily="2" charset="-122"/>
                </a:rPr>
                <a:t>thị</a:t>
              </a:r>
              <a:endParaRPr lang="zh-CN" altLang="en-US" sz="2400" b="1" dirty="0">
                <a:solidFill>
                  <a:schemeClr val="accent4">
                    <a:lumMod val="50000"/>
                  </a:schemeClr>
                </a:solidFill>
                <a:latin typeface="字魂27号-布丁体" panose="00000500000000000000" pitchFamily="2" charset="-122"/>
                <a:ea typeface="字魂27号-布丁体" panose="00000500000000000000" pitchFamily="2" charset="-122"/>
              </a:endParaRPr>
            </a:p>
          </p:txBody>
        </p:sp>
        <p:sp>
          <p:nvSpPr>
            <p:cNvPr id="36" name="文本框 7"/>
            <p:cNvSpPr txBox="1"/>
            <p:nvPr/>
          </p:nvSpPr>
          <p:spPr>
            <a:xfrm>
              <a:off x="850474" y="4541829"/>
              <a:ext cx="2636702" cy="658450"/>
            </a:xfrm>
            <a:prstGeom prst="rect">
              <a:avLst/>
            </a:prstGeom>
            <a:noFill/>
          </p:spPr>
          <p:txBody>
            <a:bodyPr wrap="square" rtlCol="0">
              <a:spAutoFit/>
            </a:bodyPr>
            <a:lstStyle/>
            <a:p>
              <a:pPr algn="ctr">
                <a:lnSpc>
                  <a:spcPct val="150000"/>
                </a:lnSpc>
              </a:pPr>
              <a:r>
                <a:rPr lang="en-US" altLang="zh-CN" sz="2800" dirty="0">
                  <a:solidFill>
                    <a:srgbClr val="C00000"/>
                  </a:solidFill>
                  <a:latin typeface="包图简圆体" panose="02010601030101010101" pitchFamily="2" charset="-122"/>
                  <a:ea typeface="包图简圆体" panose="02010601030101010101" pitchFamily="2" charset="-122"/>
                </a:rPr>
                <a:t>Phía Đông</a:t>
              </a:r>
              <a:endParaRPr lang="zh-CN" altLang="en-US" sz="2800" dirty="0">
                <a:solidFill>
                  <a:srgbClr val="C00000"/>
                </a:solidFill>
                <a:latin typeface="包图简圆体" panose="02010601030101010101" pitchFamily="2" charset="-122"/>
                <a:ea typeface="包图简圆体" panose="02010601030101010101" pitchFamily="2" charset="-122"/>
              </a:endParaRPr>
            </a:p>
          </p:txBody>
        </p:sp>
      </p:grpSp>
      <p:grpSp>
        <p:nvGrpSpPr>
          <p:cNvPr id="4" name="组合 16"/>
          <p:cNvGrpSpPr/>
          <p:nvPr/>
        </p:nvGrpSpPr>
        <p:grpSpPr>
          <a:xfrm>
            <a:off x="7907504" y="971393"/>
            <a:ext cx="3998399" cy="1918189"/>
            <a:chOff x="3657129" y="3749887"/>
            <a:chExt cx="3647621" cy="1700952"/>
          </a:xfrm>
        </p:grpSpPr>
        <p:pic>
          <p:nvPicPr>
            <p:cNvPr id="42" name="图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2843" y="3749887"/>
              <a:ext cx="2811907" cy="1700952"/>
            </a:xfrm>
            <a:prstGeom prst="rect">
              <a:avLst/>
            </a:prstGeom>
          </p:spPr>
        </p:pic>
        <p:sp>
          <p:nvSpPr>
            <p:cNvPr id="43" name="文本框 18"/>
            <p:cNvSpPr txBox="1"/>
            <p:nvPr/>
          </p:nvSpPr>
          <p:spPr>
            <a:xfrm>
              <a:off x="3657129" y="4024684"/>
              <a:ext cx="3371850" cy="409381"/>
            </a:xfrm>
            <a:prstGeom prst="rect">
              <a:avLst/>
            </a:prstGeom>
            <a:noFill/>
          </p:spPr>
          <p:txBody>
            <a:bodyPr wrap="square" rtlCol="0">
              <a:spAutoFit/>
            </a:bodyPr>
            <a:lstStyle/>
            <a:p>
              <a:pPr algn="ctr"/>
              <a:r>
                <a:rPr lang="en-US" altLang="zh-CN" sz="2400" i="1" dirty="0">
                  <a:solidFill>
                    <a:schemeClr val="accent2">
                      <a:lumMod val="75000"/>
                    </a:schemeClr>
                  </a:solidFill>
                  <a:latin typeface="字魂27号-布丁体" panose="00000500000000000000" pitchFamily="2" charset="-122"/>
                  <a:ea typeface="字魂27号-布丁体" panose="00000500000000000000" pitchFamily="2" charset="-122"/>
                </a:rPr>
                <a:t>Công </a:t>
              </a:r>
              <a:r>
                <a:rPr lang="en-US" altLang="zh-CN" sz="2400" i="1" dirty="0" err="1">
                  <a:solidFill>
                    <a:schemeClr val="accent2">
                      <a:lumMod val="75000"/>
                    </a:schemeClr>
                  </a:solidFill>
                  <a:latin typeface="字魂27号-布丁体" panose="00000500000000000000" pitchFamily="2" charset="-122"/>
                  <a:ea typeface="字魂27号-布丁体" panose="00000500000000000000" pitchFamily="2" charset="-122"/>
                </a:rPr>
                <a:t>viên</a:t>
              </a:r>
              <a:endParaRPr lang="zh-CN" altLang="en-US" sz="2400" i="1" dirty="0">
                <a:solidFill>
                  <a:schemeClr val="accent2">
                    <a:lumMod val="75000"/>
                  </a:schemeClr>
                </a:solidFill>
                <a:latin typeface="字魂27号-布丁体" panose="00000500000000000000" pitchFamily="2" charset="-122"/>
                <a:ea typeface="字魂27号-布丁体" panose="00000500000000000000" pitchFamily="2" charset="-122"/>
              </a:endParaRPr>
            </a:p>
          </p:txBody>
        </p:sp>
        <p:sp>
          <p:nvSpPr>
            <p:cNvPr id="44" name="文本框 19"/>
            <p:cNvSpPr txBox="1"/>
            <p:nvPr/>
          </p:nvSpPr>
          <p:spPr>
            <a:xfrm>
              <a:off x="4316950" y="4591846"/>
              <a:ext cx="2494675" cy="512181"/>
            </a:xfrm>
            <a:prstGeom prst="rect">
              <a:avLst/>
            </a:prstGeom>
            <a:noFill/>
          </p:spPr>
          <p:txBody>
            <a:bodyPr wrap="square" rtlCol="0">
              <a:spAutoFit/>
            </a:bodyPr>
            <a:lstStyle/>
            <a:p>
              <a:pPr algn="ctr">
                <a:lnSpc>
                  <a:spcPct val="150000"/>
                </a:lnSpc>
              </a:pPr>
              <a:r>
                <a:rPr lang="en-US" altLang="zh-CN" sz="2400" dirty="0">
                  <a:solidFill>
                    <a:schemeClr val="accent6">
                      <a:lumMod val="50000"/>
                    </a:schemeClr>
                  </a:solidFill>
                  <a:latin typeface="包图简圆体" panose="02010601030101010101" pitchFamily="2" charset="-122"/>
                  <a:ea typeface="包图简圆体" panose="02010601030101010101" pitchFamily="2" charset="-122"/>
                </a:rPr>
                <a:t>Đông Bắc</a:t>
              </a:r>
              <a:r>
                <a:rPr lang="zh-CN" altLang="en-US" sz="1200" dirty="0">
                  <a:solidFill>
                    <a:schemeClr val="accent6">
                      <a:lumMod val="50000"/>
                    </a:schemeClr>
                  </a:solidFill>
                  <a:latin typeface="包图简圆体" panose="02010601030101010101" pitchFamily="2" charset="-122"/>
                  <a:ea typeface="包图简圆体" panose="02010601030101010101" pitchFamily="2" charset="-122"/>
                </a:rPr>
                <a:t>。</a:t>
              </a:r>
            </a:p>
          </p:txBody>
        </p:sp>
      </p:grpSp>
      <p:sp>
        <p:nvSpPr>
          <p:cNvPr id="22" name="MH_Other_6">
            <a:extLst>
              <a:ext uri="{FF2B5EF4-FFF2-40B4-BE49-F238E27FC236}">
                <a16:creationId xmlns:a16="http://schemas.microsoft.com/office/drawing/2014/main" id="{24E8EBB3-C3CD-4BE2-A1C0-88EC583C5136}"/>
              </a:ext>
            </a:extLst>
          </p:cNvPr>
          <p:cNvSpPr/>
          <p:nvPr>
            <p:custDataLst>
              <p:tags r:id="rId1"/>
            </p:custDataLst>
          </p:nvPr>
        </p:nvSpPr>
        <p:spPr bwMode="auto">
          <a:xfrm rot="18733957" flipH="1">
            <a:off x="7200291" y="1769684"/>
            <a:ext cx="1800225" cy="27622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solidFill>
            <a:schemeClr val="accent6">
              <a:lumMod val="50000"/>
            </a:schemeClr>
          </a:solidFill>
          <a:ln w="19050" cap="flat" cmpd="sng" algn="ctr">
            <a:solidFill>
              <a:srgbClr val="EB8F58"/>
            </a:solidFill>
            <a:prstDash val="sysDot"/>
            <a:headEnd type="diamond" w="med" len="med"/>
            <a:tailEnd type="diamond" w="med" len="med"/>
          </a:ln>
          <a:effectLst/>
        </p:spPr>
        <p:txBody>
          <a:bodyPr anchor="ctr"/>
          <a:lstStyle/>
          <a:p>
            <a:pPr algn="ctr">
              <a:defRPr/>
            </a:pPr>
            <a:endParaRPr lang="zh-CN" altLang="en-US" kern="0">
              <a:solidFill>
                <a:srgbClr val="000000"/>
              </a:solidFill>
            </a:endParaRPr>
          </a:p>
        </p:txBody>
      </p:sp>
      <p:sp>
        <p:nvSpPr>
          <p:cNvPr id="23" name="MH_Other_6">
            <a:extLst>
              <a:ext uri="{FF2B5EF4-FFF2-40B4-BE49-F238E27FC236}">
                <a16:creationId xmlns:a16="http://schemas.microsoft.com/office/drawing/2014/main" id="{24E8EBB3-C3CD-4BE2-A1C0-88EC583C5136}"/>
              </a:ext>
            </a:extLst>
          </p:cNvPr>
          <p:cNvSpPr/>
          <p:nvPr>
            <p:custDataLst>
              <p:tags r:id="rId2"/>
            </p:custDataLst>
          </p:nvPr>
        </p:nvSpPr>
        <p:spPr bwMode="auto">
          <a:xfrm rot="464181" flipH="1">
            <a:off x="7690428" y="4702928"/>
            <a:ext cx="1800225" cy="27622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solidFill>
            <a:schemeClr val="accent6">
              <a:lumMod val="50000"/>
            </a:schemeClr>
          </a:solidFill>
          <a:ln w="19050" cap="flat" cmpd="sng" algn="ctr">
            <a:solidFill>
              <a:srgbClr val="EB8F58"/>
            </a:solidFill>
            <a:prstDash val="sysDot"/>
            <a:headEnd type="diamond" w="med" len="med"/>
            <a:tailEnd type="diamond" w="med" len="med"/>
          </a:ln>
          <a:effectLst/>
        </p:spPr>
        <p:txBody>
          <a:bodyPr anchor="ctr"/>
          <a:lstStyle/>
          <a:p>
            <a:pPr algn="ctr">
              <a:defRPr/>
            </a:pPr>
            <a:endParaRPr lang="zh-CN" altLang="en-US" kern="0">
              <a:solidFill>
                <a:srgbClr val="000000"/>
              </a:solidFill>
            </a:endParaRPr>
          </a:p>
        </p:txBody>
      </p:sp>
      <p:pic>
        <p:nvPicPr>
          <p:cNvPr id="3074" name="Picture 2" descr="East premium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56221" y="4832227"/>
            <a:ext cx="1219200"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16"/>
          <p:cNvGrpSpPr/>
          <p:nvPr/>
        </p:nvGrpSpPr>
        <p:grpSpPr>
          <a:xfrm>
            <a:off x="-97025" y="2514152"/>
            <a:ext cx="3998399" cy="1918189"/>
            <a:chOff x="3657129" y="3749887"/>
            <a:chExt cx="3647621" cy="1700952"/>
          </a:xfrm>
        </p:grpSpPr>
        <p:pic>
          <p:nvPicPr>
            <p:cNvPr id="25" name="图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2843" y="3749887"/>
              <a:ext cx="2811907" cy="1700952"/>
            </a:xfrm>
            <a:prstGeom prst="rect">
              <a:avLst/>
            </a:prstGeom>
          </p:spPr>
        </p:pic>
        <p:sp>
          <p:nvSpPr>
            <p:cNvPr id="26" name="文本框 18"/>
            <p:cNvSpPr txBox="1"/>
            <p:nvPr/>
          </p:nvSpPr>
          <p:spPr>
            <a:xfrm>
              <a:off x="3657129" y="4024684"/>
              <a:ext cx="3371850" cy="409381"/>
            </a:xfrm>
            <a:prstGeom prst="rect">
              <a:avLst/>
            </a:prstGeom>
            <a:noFill/>
          </p:spPr>
          <p:txBody>
            <a:bodyPr wrap="square" rtlCol="0">
              <a:spAutoFit/>
            </a:bodyPr>
            <a:lstStyle/>
            <a:p>
              <a:pPr algn="ctr"/>
              <a:r>
                <a:rPr lang="en-US" altLang="zh-CN" sz="2400" i="1" dirty="0">
                  <a:solidFill>
                    <a:schemeClr val="accent2">
                      <a:lumMod val="75000"/>
                    </a:schemeClr>
                  </a:solidFill>
                  <a:latin typeface="字魂27号-布丁体" panose="00000500000000000000" pitchFamily="2" charset="-122"/>
                  <a:ea typeface="字魂27号-布丁体" panose="00000500000000000000" pitchFamily="2" charset="-122"/>
                </a:rPr>
                <a:t>Công </a:t>
              </a:r>
              <a:r>
                <a:rPr lang="en-US" altLang="zh-CN" sz="2400" i="1" dirty="0" err="1">
                  <a:solidFill>
                    <a:schemeClr val="accent2">
                      <a:lumMod val="75000"/>
                    </a:schemeClr>
                  </a:solidFill>
                  <a:latin typeface="字魂27号-布丁体" panose="00000500000000000000" pitchFamily="2" charset="-122"/>
                  <a:ea typeface="字魂27号-布丁体" panose="00000500000000000000" pitchFamily="2" charset="-122"/>
                </a:rPr>
                <a:t>viên</a:t>
              </a:r>
              <a:endParaRPr lang="zh-CN" altLang="en-US" sz="2400" i="1" dirty="0">
                <a:solidFill>
                  <a:schemeClr val="accent2">
                    <a:lumMod val="75000"/>
                  </a:schemeClr>
                </a:solidFill>
                <a:latin typeface="字魂27号-布丁体" panose="00000500000000000000" pitchFamily="2" charset="-122"/>
                <a:ea typeface="字魂27号-布丁体" panose="00000500000000000000" pitchFamily="2" charset="-122"/>
              </a:endParaRPr>
            </a:p>
          </p:txBody>
        </p:sp>
        <p:sp>
          <p:nvSpPr>
            <p:cNvPr id="28" name="文本框 19"/>
            <p:cNvSpPr txBox="1"/>
            <p:nvPr/>
          </p:nvSpPr>
          <p:spPr>
            <a:xfrm>
              <a:off x="4316950" y="4591846"/>
              <a:ext cx="2494675" cy="573133"/>
            </a:xfrm>
            <a:prstGeom prst="rect">
              <a:avLst/>
            </a:prstGeom>
            <a:noFill/>
          </p:spPr>
          <p:txBody>
            <a:bodyPr wrap="square" rtlCol="0">
              <a:spAutoFit/>
            </a:bodyPr>
            <a:lstStyle/>
            <a:p>
              <a:pPr algn="ctr">
                <a:lnSpc>
                  <a:spcPct val="150000"/>
                </a:lnSpc>
              </a:pPr>
              <a:r>
                <a:rPr lang="vi-VN" altLang="zh-CN" sz="2400" dirty="0">
                  <a:solidFill>
                    <a:schemeClr val="accent6">
                      <a:lumMod val="50000"/>
                    </a:schemeClr>
                  </a:solidFill>
                  <a:latin typeface="包图简圆体" panose="02010601030101010101" pitchFamily="2" charset="-122"/>
                  <a:ea typeface="包图简圆体" panose="02010601030101010101" pitchFamily="2" charset="-122"/>
                </a:rPr>
                <a:t>Tây</a:t>
              </a:r>
              <a:r>
                <a:rPr lang="en-US" altLang="zh-CN" sz="2400" dirty="0">
                  <a:solidFill>
                    <a:schemeClr val="accent6">
                      <a:lumMod val="50000"/>
                    </a:schemeClr>
                  </a:solidFill>
                  <a:latin typeface="包图简圆体" panose="02010601030101010101" pitchFamily="2" charset="-122"/>
                  <a:ea typeface="包图简圆体" panose="02010601030101010101" pitchFamily="2" charset="-122"/>
                </a:rPr>
                <a:t> Bắc</a:t>
              </a:r>
              <a:r>
                <a:rPr lang="zh-CN" altLang="en-US" sz="1200" dirty="0">
                  <a:solidFill>
                    <a:schemeClr val="accent6">
                      <a:lumMod val="50000"/>
                    </a:schemeClr>
                  </a:solidFill>
                  <a:latin typeface="包图简圆体" panose="02010601030101010101" pitchFamily="2" charset="-122"/>
                  <a:ea typeface="包图简圆体" panose="02010601030101010101" pitchFamily="2" charset="-122"/>
                </a:rPr>
                <a:t>。</a:t>
              </a:r>
            </a:p>
          </p:txBody>
        </p:sp>
      </p:grpSp>
      <p:sp>
        <p:nvSpPr>
          <p:cNvPr id="33" name="MH_Other_6">
            <a:extLst>
              <a:ext uri="{FF2B5EF4-FFF2-40B4-BE49-F238E27FC236}">
                <a16:creationId xmlns:a16="http://schemas.microsoft.com/office/drawing/2014/main" id="{24E8EBB3-C3CD-4BE2-A1C0-88EC583C5136}"/>
              </a:ext>
            </a:extLst>
          </p:cNvPr>
          <p:cNvSpPr/>
          <p:nvPr>
            <p:custDataLst>
              <p:tags r:id="rId3"/>
            </p:custDataLst>
          </p:nvPr>
        </p:nvSpPr>
        <p:spPr bwMode="auto">
          <a:xfrm rot="9701254" flipH="1">
            <a:off x="2698970" y="3099865"/>
            <a:ext cx="1800225" cy="27622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solidFill>
            <a:schemeClr val="accent6">
              <a:lumMod val="50000"/>
            </a:schemeClr>
          </a:solidFill>
          <a:ln w="19050" cap="flat" cmpd="sng" algn="ctr">
            <a:solidFill>
              <a:srgbClr val="EB8F58"/>
            </a:solidFill>
            <a:prstDash val="sysDot"/>
            <a:headEnd type="diamond" w="med" len="med"/>
            <a:tailEnd type="diamond" w="med" len="med"/>
          </a:ln>
          <a:effectLst/>
        </p:spPr>
        <p:txBody>
          <a:bodyPr anchor="ctr"/>
          <a:lstStyle/>
          <a:p>
            <a:pPr algn="ctr">
              <a:defRPr/>
            </a:pPr>
            <a:endParaRPr lang="zh-CN" altLang="en-US" kern="0">
              <a:solidFill>
                <a:srgbClr val="000000"/>
              </a:solidFill>
            </a:endParaRPr>
          </a:p>
        </p:txBody>
      </p:sp>
    </p:spTree>
    <p:extLst>
      <p:ext uri="{BB962C8B-B14F-4D97-AF65-F5344CB8AC3E}">
        <p14:creationId xmlns:p14="http://schemas.microsoft.com/office/powerpoint/2010/main" val="22321379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000"/>
                                        <p:tgtEl>
                                          <p:spTgt spid="30"/>
                                        </p:tgtEl>
                                      </p:cBhvr>
                                    </p:animEffect>
                                  </p:childTnLst>
                                </p:cTn>
                              </p:par>
                              <p:par>
                                <p:cTn id="11" presetID="42"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16" presetClass="entr" presetSubtype="21"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16" presetClass="entr" presetSubtype="21"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par>
                                <p:cTn id="58" presetID="42" presetClass="entr" presetSubtype="0" fill="hold" nodeType="withEffect">
                                  <p:stCondLst>
                                    <p:cond delay="0"/>
                                  </p:stCondLst>
                                  <p:childTnLst>
                                    <p:set>
                                      <p:cBhvr>
                                        <p:cTn id="59" dur="1" fill="hold">
                                          <p:stCondLst>
                                            <p:cond delay="0"/>
                                          </p:stCondLst>
                                        </p:cTn>
                                        <p:tgtEl>
                                          <p:spTgt spid="3074"/>
                                        </p:tgtEl>
                                        <p:attrNameLst>
                                          <p:attrName>style.visibility</p:attrName>
                                        </p:attrNameLst>
                                      </p:cBhvr>
                                      <p:to>
                                        <p:strVal val="visible"/>
                                      </p:to>
                                    </p:set>
                                    <p:animEffect transition="in" filter="fade">
                                      <p:cBhvr>
                                        <p:cTn id="60" dur="1000"/>
                                        <p:tgtEl>
                                          <p:spTgt spid="3074"/>
                                        </p:tgtEl>
                                      </p:cBhvr>
                                    </p:animEffect>
                                    <p:anim calcmode="lin" valueType="num">
                                      <p:cBhvr>
                                        <p:cTn id="61" dur="1000" fill="hold"/>
                                        <p:tgtEl>
                                          <p:spTgt spid="3074"/>
                                        </p:tgtEl>
                                        <p:attrNameLst>
                                          <p:attrName>ppt_x</p:attrName>
                                        </p:attrNameLst>
                                      </p:cBhvr>
                                      <p:tavLst>
                                        <p:tav tm="0">
                                          <p:val>
                                            <p:strVal val="#ppt_x"/>
                                          </p:val>
                                        </p:tav>
                                        <p:tav tm="100000">
                                          <p:val>
                                            <p:strVal val="#ppt_x"/>
                                          </p:val>
                                        </p:tav>
                                      </p:tavLst>
                                    </p:anim>
                                    <p:anim calcmode="lin" valueType="num">
                                      <p:cBhvr>
                                        <p:cTn id="62"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P spid="22" grpId="0" animBg="1"/>
      <p:bldP spid="23"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5"/>
            <a:ext cx="10515600" cy="1325563"/>
          </a:xfrm>
        </p:spPr>
        <p:txBody>
          <a:bodyPr/>
          <a:lstStyle/>
          <a:p>
            <a:pPr algn="ctr"/>
            <a:r>
              <a:rPr lang="vi-VN" dirty="0"/>
              <a:t>CÂU HỎI TRẮC NGHIỆM</a:t>
            </a:r>
            <a:endParaRPr lang="en-US" dirty="0"/>
          </a:p>
        </p:txBody>
      </p:sp>
      <p:sp>
        <p:nvSpPr>
          <p:cNvPr id="3" name="Content Placeholder 2"/>
          <p:cNvSpPr>
            <a:spLocks noGrp="1"/>
          </p:cNvSpPr>
          <p:nvPr>
            <p:ph idx="1"/>
          </p:nvPr>
        </p:nvSpPr>
        <p:spPr>
          <a:xfrm>
            <a:off x="457200" y="1249680"/>
            <a:ext cx="11140440" cy="4927283"/>
          </a:xfrm>
        </p:spPr>
        <p:txBody>
          <a:bodyPr>
            <a:normAutofit fontScale="85000" lnSpcReduction="20000"/>
          </a:bodyPr>
          <a:lstStyle/>
          <a:p>
            <a:pPr>
              <a:buNone/>
            </a:pPr>
            <a:r>
              <a:rPr lang="en-US" sz="3900" dirty="0" err="1">
                <a:latin typeface="Times New Roman" pitchFamily="18" charset="0"/>
                <a:cs typeface="Times New Roman" pitchFamily="18" charset="0"/>
              </a:rPr>
              <a:t>Câu</a:t>
            </a:r>
            <a:r>
              <a:rPr lang="en-US" sz="3900" dirty="0">
                <a:latin typeface="Times New Roman" pitchFamily="18" charset="0"/>
                <a:cs typeface="Times New Roman" pitchFamily="18" charset="0"/>
              </a:rPr>
              <a:t> 1.Đâu</a:t>
            </a:r>
            <a:r>
              <a:rPr lang="vi-VN" sz="3900" dirty="0">
                <a:latin typeface="Times New Roman" pitchFamily="18" charset="0"/>
                <a:cs typeface="Times New Roman" pitchFamily="18" charset="0"/>
              </a:rPr>
              <a:t> </a:t>
            </a:r>
            <a:r>
              <a:rPr lang="en-US" sz="3900" b="1" dirty="0" err="1">
                <a:latin typeface="Times New Roman" pitchFamily="18" charset="0"/>
                <a:cs typeface="Times New Roman" pitchFamily="18" charset="0"/>
              </a:rPr>
              <a:t>không</a:t>
            </a:r>
            <a:r>
              <a:rPr lang="vi-VN" sz="3900" b="1" dirty="0">
                <a:latin typeface="Times New Roman" pitchFamily="18" charset="0"/>
                <a:cs typeface="Times New Roman" pitchFamily="18" charset="0"/>
              </a:rPr>
              <a:t> </a:t>
            </a:r>
            <a:r>
              <a:rPr lang="en-US" sz="3900" dirty="0" err="1">
                <a:latin typeface="Times New Roman" pitchFamily="18" charset="0"/>
                <a:cs typeface="Times New Roman" pitchFamily="18" charset="0"/>
              </a:rPr>
              <a:t>phải</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là</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hướng</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chính</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trên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bản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đồ</a:t>
            </a:r>
            <a:r>
              <a:rPr lang="en-US" sz="3900" dirty="0">
                <a:latin typeface="Times New Roman" pitchFamily="18" charset="0"/>
                <a:cs typeface="Times New Roman" pitchFamily="18" charset="0"/>
              </a:rPr>
              <a:t>?</a:t>
            </a:r>
          </a:p>
          <a:p>
            <a:pPr>
              <a:buNone/>
            </a:pPr>
            <a:r>
              <a:rPr lang="en-US" sz="3900" dirty="0">
                <a:latin typeface="Times New Roman" pitchFamily="18" charset="0"/>
                <a:cs typeface="Times New Roman" pitchFamily="18" charset="0"/>
              </a:rPr>
              <a:t>A. </a:t>
            </a:r>
            <a:r>
              <a:rPr lang="en-US" sz="3900" dirty="0" err="1">
                <a:latin typeface="Times New Roman" pitchFamily="18" charset="0"/>
                <a:cs typeface="Times New Roman" pitchFamily="18" charset="0"/>
              </a:rPr>
              <a:t>Đông</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Bắc</a:t>
            </a:r>
            <a:r>
              <a:rPr lang="en-US" sz="3900" dirty="0">
                <a:latin typeface="Times New Roman" pitchFamily="18" charset="0"/>
                <a:cs typeface="Times New Roman" pitchFamily="18" charset="0"/>
              </a:rPr>
              <a:t>.</a:t>
            </a:r>
            <a:r>
              <a:rPr lang="vi-VN" sz="3900" dirty="0">
                <a:latin typeface="Times New Roman" pitchFamily="18" charset="0"/>
                <a:cs typeface="Times New Roman" pitchFamily="18" charset="0"/>
              </a:rPr>
              <a:t>           </a:t>
            </a:r>
            <a:r>
              <a:rPr lang="en-US" sz="3900" dirty="0">
                <a:latin typeface="Times New Roman" pitchFamily="18" charset="0"/>
                <a:cs typeface="Times New Roman" pitchFamily="18" charset="0"/>
              </a:rPr>
              <a:t>B. </a:t>
            </a:r>
            <a:r>
              <a:rPr lang="en-US" sz="3900" dirty="0" err="1">
                <a:latin typeface="Times New Roman" pitchFamily="18" charset="0"/>
                <a:cs typeface="Times New Roman" pitchFamily="18" charset="0"/>
              </a:rPr>
              <a:t>Bắc</a:t>
            </a:r>
            <a:r>
              <a:rPr lang="en-US" sz="3900" dirty="0">
                <a:latin typeface="Times New Roman" pitchFamily="18" charset="0"/>
                <a:cs typeface="Times New Roman" pitchFamily="18" charset="0"/>
              </a:rPr>
              <a:t>.              C. Nam.              D. </a:t>
            </a:r>
            <a:r>
              <a:rPr lang="en-US" sz="3900" dirty="0" err="1">
                <a:latin typeface="Times New Roman" pitchFamily="18" charset="0"/>
                <a:cs typeface="Times New Roman" pitchFamily="18" charset="0"/>
              </a:rPr>
              <a:t>Tây</a:t>
            </a:r>
            <a:r>
              <a:rPr lang="en-US" sz="3900" dirty="0">
                <a:latin typeface="Times New Roman" pitchFamily="18" charset="0"/>
                <a:cs typeface="Times New Roman" pitchFamily="18" charset="0"/>
              </a:rPr>
              <a:t>.</a:t>
            </a:r>
          </a:p>
          <a:p>
            <a:pPr>
              <a:buNone/>
            </a:pPr>
            <a:r>
              <a:rPr lang="en-US" sz="3900" dirty="0" err="1">
                <a:latin typeface="Times New Roman" pitchFamily="18" charset="0"/>
                <a:cs typeface="Times New Roman" pitchFamily="18" charset="0"/>
              </a:rPr>
              <a:t>Câu</a:t>
            </a:r>
            <a:r>
              <a:rPr lang="en-US" sz="3900" dirty="0">
                <a:latin typeface="Times New Roman" pitchFamily="18" charset="0"/>
                <a:cs typeface="Times New Roman" pitchFamily="18" charset="0"/>
              </a:rPr>
              <a:t> </a:t>
            </a:r>
            <a:r>
              <a:rPr lang="vi-VN" sz="3900" dirty="0">
                <a:latin typeface="Times New Roman" pitchFamily="18" charset="0"/>
                <a:cs typeface="Times New Roman" pitchFamily="18" charset="0"/>
              </a:rPr>
              <a:t>2</a:t>
            </a:r>
            <a:r>
              <a:rPr lang="en-US" sz="3900" dirty="0">
                <a:latin typeface="Times New Roman" pitchFamily="18" charset="0"/>
                <a:cs typeface="Times New Roman" pitchFamily="18" charset="0"/>
              </a:rPr>
              <a:t>.Theo </a:t>
            </a:r>
            <a:r>
              <a:rPr lang="en-US" sz="3900" dirty="0" err="1">
                <a:latin typeface="Times New Roman" pitchFamily="18" charset="0"/>
                <a:cs typeface="Times New Roman" pitchFamily="18" charset="0"/>
              </a:rPr>
              <a:t>quy</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ước</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phần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chính</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giữa</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bản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đồ</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là</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trung</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tâm</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phía</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trên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kinh</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tuyến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chỉ</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hướng</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nào</a:t>
            </a:r>
            <a:r>
              <a:rPr lang="en-US" sz="3900" dirty="0">
                <a:latin typeface="Times New Roman" pitchFamily="18" charset="0"/>
                <a:cs typeface="Times New Roman" pitchFamily="18" charset="0"/>
              </a:rPr>
              <a:t>?</a:t>
            </a:r>
          </a:p>
          <a:p>
            <a:pPr>
              <a:buNone/>
            </a:pPr>
            <a:r>
              <a:rPr lang="en-US" sz="3900" dirty="0">
                <a:latin typeface="Times New Roman" pitchFamily="18" charset="0"/>
                <a:cs typeface="Times New Roman" pitchFamily="18" charset="0"/>
              </a:rPr>
              <a:t>A. </a:t>
            </a:r>
            <a:r>
              <a:rPr lang="en-US" sz="3900" dirty="0" err="1">
                <a:latin typeface="Times New Roman" pitchFamily="18" charset="0"/>
                <a:cs typeface="Times New Roman" pitchFamily="18" charset="0"/>
              </a:rPr>
              <a:t>Bắc</a:t>
            </a:r>
            <a:r>
              <a:rPr lang="en-US" sz="3900" dirty="0">
                <a:latin typeface="Times New Roman" pitchFamily="18" charset="0"/>
                <a:cs typeface="Times New Roman" pitchFamily="18" charset="0"/>
              </a:rPr>
              <a:t>.                     B. Nam.       </a:t>
            </a:r>
            <a:r>
              <a:rPr lang="vi-VN" sz="3900" dirty="0">
                <a:latin typeface="Times New Roman" pitchFamily="18" charset="0"/>
                <a:cs typeface="Times New Roman" pitchFamily="18" charset="0"/>
              </a:rPr>
              <a:t>     </a:t>
            </a:r>
            <a:r>
              <a:rPr lang="en-US" sz="3900" dirty="0">
                <a:latin typeface="Times New Roman" pitchFamily="18" charset="0"/>
                <a:cs typeface="Times New Roman" pitchFamily="18" charset="0"/>
              </a:rPr>
              <a:t> C. </a:t>
            </a:r>
            <a:r>
              <a:rPr lang="en-US" sz="3900" dirty="0" err="1">
                <a:latin typeface="Times New Roman" pitchFamily="18" charset="0"/>
                <a:cs typeface="Times New Roman" pitchFamily="18" charset="0"/>
              </a:rPr>
              <a:t>Đông</a:t>
            </a:r>
            <a:r>
              <a:rPr lang="en-US" sz="3900" dirty="0">
                <a:latin typeface="Times New Roman" pitchFamily="18" charset="0"/>
                <a:cs typeface="Times New Roman" pitchFamily="18" charset="0"/>
              </a:rPr>
              <a:t>.</a:t>
            </a:r>
            <a:r>
              <a:rPr lang="vi-VN" sz="3900" dirty="0">
                <a:latin typeface="Times New Roman" pitchFamily="18" charset="0"/>
                <a:cs typeface="Times New Roman" pitchFamily="18" charset="0"/>
              </a:rPr>
              <a:t>            </a:t>
            </a:r>
            <a:r>
              <a:rPr lang="en-US" sz="3900" dirty="0">
                <a:latin typeface="Times New Roman" pitchFamily="18" charset="0"/>
                <a:cs typeface="Times New Roman" pitchFamily="18" charset="0"/>
              </a:rPr>
              <a:t>D. </a:t>
            </a:r>
            <a:r>
              <a:rPr lang="en-US" sz="3900" dirty="0" err="1">
                <a:latin typeface="Times New Roman" pitchFamily="18" charset="0"/>
                <a:cs typeface="Times New Roman" pitchFamily="18" charset="0"/>
              </a:rPr>
              <a:t>Tây</a:t>
            </a:r>
            <a:r>
              <a:rPr lang="en-US" sz="3900" dirty="0">
                <a:latin typeface="Times New Roman" pitchFamily="18" charset="0"/>
                <a:cs typeface="Times New Roman" pitchFamily="18" charset="0"/>
              </a:rPr>
              <a:t>.</a:t>
            </a:r>
          </a:p>
          <a:p>
            <a:pPr>
              <a:buNone/>
            </a:pPr>
            <a:r>
              <a:rPr lang="en-US" sz="3900" dirty="0" err="1">
                <a:latin typeface="Times New Roman" pitchFamily="18" charset="0"/>
                <a:cs typeface="Times New Roman" pitchFamily="18" charset="0"/>
              </a:rPr>
              <a:t>Câu</a:t>
            </a:r>
            <a:r>
              <a:rPr lang="en-US" sz="3900" dirty="0">
                <a:latin typeface="Times New Roman" pitchFamily="18" charset="0"/>
                <a:cs typeface="Times New Roman" pitchFamily="18" charset="0"/>
              </a:rPr>
              <a:t> </a:t>
            </a:r>
            <a:r>
              <a:rPr lang="vi-VN" sz="3900" dirty="0">
                <a:latin typeface="Times New Roman" pitchFamily="18" charset="0"/>
                <a:cs typeface="Times New Roman" pitchFamily="18" charset="0"/>
              </a:rPr>
              <a:t>4</a:t>
            </a:r>
            <a:r>
              <a:rPr lang="en-US" sz="3900" dirty="0">
                <a:latin typeface="Times New Roman" pitchFamily="18" charset="0"/>
                <a:cs typeface="Times New Roman" pitchFamily="18" charset="0"/>
              </a:rPr>
              <a:t>.Theo </a:t>
            </a:r>
            <a:r>
              <a:rPr lang="en-US" sz="3900" dirty="0" err="1">
                <a:latin typeface="Times New Roman" pitchFamily="18" charset="0"/>
                <a:cs typeface="Times New Roman" pitchFamily="18" charset="0"/>
              </a:rPr>
              <a:t>quy</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ước</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phần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chính</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giữa</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bản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đồ</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là</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trung</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tâm</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bên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phải</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vĩ</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tuyến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chỉ</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hướng</a:t>
            </a:r>
            <a:endParaRPr lang="en-US" sz="3900" dirty="0">
              <a:latin typeface="Times New Roman" pitchFamily="18" charset="0"/>
              <a:cs typeface="Times New Roman" pitchFamily="18" charset="0"/>
            </a:endParaRPr>
          </a:p>
          <a:p>
            <a:pPr>
              <a:buNone/>
            </a:pPr>
            <a:r>
              <a:rPr lang="en-US" sz="3900" dirty="0">
                <a:latin typeface="Times New Roman" pitchFamily="18" charset="0"/>
                <a:cs typeface="Times New Roman" pitchFamily="18" charset="0"/>
              </a:rPr>
              <a:t>A. </a:t>
            </a:r>
            <a:r>
              <a:rPr lang="en-US" sz="3900" dirty="0" err="1">
                <a:latin typeface="Times New Roman" pitchFamily="18" charset="0"/>
                <a:cs typeface="Times New Roman" pitchFamily="18" charset="0"/>
              </a:rPr>
              <a:t>Đông</a:t>
            </a:r>
            <a:r>
              <a:rPr lang="en-US" sz="3900" dirty="0">
                <a:latin typeface="Times New Roman" pitchFamily="18" charset="0"/>
                <a:cs typeface="Times New Roman" pitchFamily="18" charset="0"/>
              </a:rPr>
              <a:t>.</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B.Tây</a:t>
            </a:r>
            <a:r>
              <a:rPr lang="en-US" sz="3900" dirty="0">
                <a:latin typeface="Times New Roman" pitchFamily="18" charset="0"/>
                <a:cs typeface="Times New Roman" pitchFamily="18" charset="0"/>
              </a:rPr>
              <a:t>.               C. Nam.              D. </a:t>
            </a:r>
            <a:r>
              <a:rPr lang="en-US" sz="3900" dirty="0" err="1">
                <a:latin typeface="Times New Roman" pitchFamily="18" charset="0"/>
                <a:cs typeface="Times New Roman" pitchFamily="18" charset="0"/>
              </a:rPr>
              <a:t>Bắc</a:t>
            </a:r>
            <a:r>
              <a:rPr lang="en-US" sz="3900" dirty="0">
                <a:latin typeface="Times New Roman" pitchFamily="18" charset="0"/>
                <a:cs typeface="Times New Roman" pitchFamily="18" charset="0"/>
              </a:rPr>
              <a:t>.</a:t>
            </a:r>
          </a:p>
          <a:p>
            <a:pPr>
              <a:buNone/>
            </a:pPr>
            <a:r>
              <a:rPr lang="en-US" sz="3900" dirty="0" err="1">
                <a:latin typeface="Times New Roman" pitchFamily="18" charset="0"/>
                <a:cs typeface="Times New Roman" pitchFamily="18" charset="0"/>
              </a:rPr>
              <a:t>Câu</a:t>
            </a:r>
            <a:r>
              <a:rPr lang="en-US" sz="3900" dirty="0">
                <a:latin typeface="Times New Roman" pitchFamily="18" charset="0"/>
                <a:cs typeface="Times New Roman" pitchFamily="18" charset="0"/>
              </a:rPr>
              <a:t> </a:t>
            </a:r>
            <a:r>
              <a:rPr lang="vi-VN" sz="3900" dirty="0">
                <a:latin typeface="Times New Roman" pitchFamily="18" charset="0"/>
                <a:cs typeface="Times New Roman" pitchFamily="18" charset="0"/>
              </a:rPr>
              <a:t>5</a:t>
            </a:r>
            <a:r>
              <a:rPr lang="en-US" sz="3900" dirty="0">
                <a:latin typeface="Times New Roman" pitchFamily="18" charset="0"/>
                <a:cs typeface="Times New Roman" pitchFamily="18" charset="0"/>
              </a:rPr>
              <a:t>.</a:t>
            </a:r>
            <a:r>
              <a:rPr lang="en-US" sz="3900" dirty="0" err="1">
                <a:latin typeface="Times New Roman" pitchFamily="18" charset="0"/>
                <a:cs typeface="Times New Roman" pitchFamily="18" charset="0"/>
              </a:rPr>
              <a:t>Trên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bản</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đồ</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tỉ</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lệ</a:t>
            </a:r>
            <a:r>
              <a:rPr lang="en-US" sz="3900" dirty="0">
                <a:latin typeface="Times New Roman" pitchFamily="18" charset="0"/>
                <a:cs typeface="Times New Roman" pitchFamily="18" charset="0"/>
              </a:rPr>
              <a:t> 1 : 2000 </a:t>
            </a:r>
            <a:r>
              <a:rPr lang="en-US" sz="3900" dirty="0" err="1">
                <a:latin typeface="Times New Roman" pitchFamily="18" charset="0"/>
                <a:cs typeface="Times New Roman" pitchFamily="18" charset="0"/>
              </a:rPr>
              <a:t>khoảng</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cách</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giữa</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hai</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điểm</a:t>
            </a:r>
            <a:r>
              <a:rPr lang="en-US" sz="3900" dirty="0">
                <a:latin typeface="Times New Roman" pitchFamily="18" charset="0"/>
                <a:cs typeface="Times New Roman" pitchFamily="18" charset="0"/>
              </a:rPr>
              <a:t> A </a:t>
            </a:r>
            <a:r>
              <a:rPr lang="en-US" sz="3900" dirty="0" err="1">
                <a:latin typeface="Times New Roman" pitchFamily="18" charset="0"/>
                <a:cs typeface="Times New Roman" pitchFamily="18" charset="0"/>
              </a:rPr>
              <a:t>và</a:t>
            </a:r>
            <a:r>
              <a:rPr lang="en-US" sz="3900" dirty="0">
                <a:latin typeface="Times New Roman" pitchFamily="18" charset="0"/>
                <a:cs typeface="Times New Roman" pitchFamily="18" charset="0"/>
              </a:rPr>
              <a:t> B </a:t>
            </a:r>
            <a:r>
              <a:rPr lang="en-US" sz="3900" dirty="0" err="1">
                <a:latin typeface="Times New Roman" pitchFamily="18" charset="0"/>
                <a:cs typeface="Times New Roman" pitchFamily="18" charset="0"/>
              </a:rPr>
              <a:t>là</a:t>
            </a:r>
            <a:r>
              <a:rPr lang="en-US" sz="3900" dirty="0">
                <a:latin typeface="Times New Roman" pitchFamily="18" charset="0"/>
                <a:cs typeface="Times New Roman" pitchFamily="18" charset="0"/>
              </a:rPr>
              <a:t> 5cm. </a:t>
            </a:r>
            <a:r>
              <a:rPr lang="en-US" sz="3900" dirty="0" err="1">
                <a:latin typeface="Times New Roman" pitchFamily="18" charset="0"/>
                <a:cs typeface="Times New Roman" pitchFamily="18" charset="0"/>
              </a:rPr>
              <a:t>Tính</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khoảng</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cách</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hai</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điểm</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đó</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ngoài</a:t>
            </a:r>
            <a:r>
              <a:rPr lang="vi-VN"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thực</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tế</a:t>
            </a:r>
            <a:r>
              <a:rPr lang="en-US" sz="3900" dirty="0">
                <a:latin typeface="Times New Roman" pitchFamily="18" charset="0"/>
                <a:cs typeface="Times New Roman" pitchFamily="18" charset="0"/>
              </a:rPr>
              <a:t>?</a:t>
            </a:r>
          </a:p>
          <a:p>
            <a:pPr>
              <a:buNone/>
            </a:pPr>
            <a:r>
              <a:rPr lang="en-US" sz="3900" dirty="0">
                <a:latin typeface="Times New Roman" pitchFamily="18" charset="0"/>
                <a:cs typeface="Times New Roman" pitchFamily="18" charset="0"/>
              </a:rPr>
              <a:t>A.100000m.</a:t>
            </a:r>
            <a:r>
              <a:rPr lang="vi-VN" sz="3900" dirty="0">
                <a:latin typeface="Times New Roman" pitchFamily="18" charset="0"/>
                <a:cs typeface="Times New Roman" pitchFamily="18" charset="0"/>
              </a:rPr>
              <a:t>             </a:t>
            </a:r>
            <a:r>
              <a:rPr lang="en-US" sz="3900" dirty="0">
                <a:latin typeface="Times New Roman" pitchFamily="18" charset="0"/>
                <a:cs typeface="Times New Roman" pitchFamily="18" charset="0"/>
              </a:rPr>
              <a:t>B.10000m.        C.1000m.	</a:t>
            </a:r>
            <a:r>
              <a:rPr lang="vi-VN" sz="3900" dirty="0">
                <a:latin typeface="Times New Roman" pitchFamily="18" charset="0"/>
                <a:cs typeface="Times New Roman" pitchFamily="18" charset="0"/>
              </a:rPr>
              <a:t>       </a:t>
            </a:r>
            <a:r>
              <a:rPr lang="en-US" sz="3900" dirty="0">
                <a:latin typeface="Times New Roman" pitchFamily="18" charset="0"/>
                <a:cs typeface="Times New Roman" pitchFamily="18" charset="0"/>
              </a:rPr>
              <a:t>D.100m.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817277" y="343299"/>
            <a:ext cx="718619" cy="774250"/>
          </a:xfrm>
          <a:prstGeom prst="rect">
            <a:avLst/>
          </a:prstGeom>
        </p:spPr>
      </p:pic>
      <p:pic>
        <p:nvPicPr>
          <p:cNvPr id="6" name="图片 5"/>
          <p:cNvPicPr>
            <a:picLocks noChangeAspect="1"/>
          </p:cNvPicPr>
          <p:nvPr/>
        </p:nvPicPr>
        <p:blipFill>
          <a:blip r:embed="rId3"/>
          <a:stretch>
            <a:fillRect/>
          </a:stretch>
        </p:blipFill>
        <p:spPr>
          <a:xfrm>
            <a:off x="3052518" y="472191"/>
            <a:ext cx="7433694" cy="6385809"/>
          </a:xfrm>
          <a:prstGeom prst="rect">
            <a:avLst/>
          </a:prstGeom>
        </p:spPr>
      </p:pic>
      <p:sp>
        <p:nvSpPr>
          <p:cNvPr id="7" name="文本框 6"/>
          <p:cNvSpPr txBox="1"/>
          <p:nvPr/>
        </p:nvSpPr>
        <p:spPr>
          <a:xfrm rot="21149693">
            <a:off x="3822578" y="1577299"/>
            <a:ext cx="5077647" cy="461665"/>
          </a:xfrm>
          <a:prstGeom prst="rect">
            <a:avLst/>
          </a:prstGeom>
          <a:noFill/>
        </p:spPr>
        <p:txBody>
          <a:bodyPr wrap="square" rtlCol="0">
            <a:spAutoFit/>
          </a:bodyPr>
          <a:lstStyle/>
          <a:p>
            <a:pPr algn="ctr"/>
            <a:r>
              <a:rPr lang="vi-VN" sz="2400" dirty="0">
                <a:solidFill>
                  <a:srgbClr val="C00000"/>
                </a:solidFill>
              </a:rPr>
              <a:t>Sử dụng bản đồ du lịch Việt Nam</a:t>
            </a:r>
            <a:endParaRPr lang="zh-CN" altLang="en-US" sz="2400" dirty="0">
              <a:solidFill>
                <a:srgbClr val="C00000"/>
              </a:solidFill>
              <a:latin typeface="字魂27号-布丁体" panose="00000500000000000000" pitchFamily="2" charset="-122"/>
              <a:ea typeface="字魂27号-布丁体" panose="00000500000000000000" pitchFamily="2" charset="-122"/>
            </a:endParaRPr>
          </a:p>
        </p:txBody>
      </p:sp>
      <p:sp>
        <p:nvSpPr>
          <p:cNvPr id="8" name="文本框 7"/>
          <p:cNvSpPr txBox="1"/>
          <p:nvPr/>
        </p:nvSpPr>
        <p:spPr>
          <a:xfrm rot="21149693">
            <a:off x="3631526" y="2703074"/>
            <a:ext cx="6614017" cy="2308324"/>
          </a:xfrm>
          <a:prstGeom prst="rect">
            <a:avLst/>
          </a:prstGeom>
          <a:noFill/>
        </p:spPr>
        <p:txBody>
          <a:bodyPr wrap="square" rtlCol="0">
            <a:spAutoFit/>
          </a:bodyPr>
          <a:lstStyle/>
          <a:p>
            <a:r>
              <a:rPr lang="en-US" sz="2400" dirty="0"/>
              <a:t>L</a:t>
            </a:r>
            <a:r>
              <a:rPr lang="vi-VN" sz="2400" dirty="0"/>
              <a:t>ên kế hoạch cho một chuyến đi chơi trong ba ngày. Hãy chọn các điểm dừng chân và </a:t>
            </a:r>
            <a:r>
              <a:rPr lang="en-US" sz="2400" dirty="0" err="1"/>
              <a:t>ghi</a:t>
            </a:r>
            <a:r>
              <a:rPr lang="en-US" sz="2400" dirty="0"/>
              <a:t> </a:t>
            </a:r>
            <a:r>
              <a:rPr lang="en-US" sz="2400" dirty="0" err="1"/>
              <a:t>chép</a:t>
            </a:r>
            <a:r>
              <a:rPr lang="vi-VN" sz="2400" dirty="0"/>
              <a:t> cụ thể cho chuyến đi. Hãy chọn phương tiện di chuyển, nơi em dự định tham quan, nghỉ đêm, món ăn sẽ thưởng thức,... Hãy nêu rõ những lí do lựa chọn của em</a:t>
            </a:r>
            <a:endParaRPr lang="vi-VN" sz="2400" dirty="0">
              <a:cs typeface="Times New Roman" panose="02020603050405020304" pitchFamily="18" charset="0"/>
            </a:endParaRPr>
          </a:p>
        </p:txBody>
      </p:sp>
      <p:pic>
        <p:nvPicPr>
          <p:cNvPr id="4" name="图片 3"/>
          <p:cNvPicPr>
            <a:picLocks noChangeAspect="1"/>
          </p:cNvPicPr>
          <p:nvPr/>
        </p:nvPicPr>
        <p:blipFill rotWithShape="1">
          <a:blip r:embed="rId4" cstate="screen">
            <a:extLst>
              <a:ext uri="{28A0092B-C50C-407E-A947-70E740481C1C}">
                <a14:useLocalDpi xmlns:a14="http://schemas.microsoft.com/office/drawing/2010/main"/>
              </a:ext>
            </a:extLst>
          </a:blip>
          <a:srcRect l="28644" t="12777" r="31386" b="20000"/>
          <a:stretch/>
        </p:blipFill>
        <p:spPr>
          <a:xfrm>
            <a:off x="146657" y="1615118"/>
            <a:ext cx="3244200" cy="3848513"/>
          </a:xfrm>
          <a:prstGeom prst="rect">
            <a:avLst/>
          </a:prstGeom>
        </p:spPr>
      </p:pic>
      <p:sp>
        <p:nvSpPr>
          <p:cNvPr id="9" name="Rectangle 8">
            <a:extLst>
              <a:ext uri="{FF2B5EF4-FFF2-40B4-BE49-F238E27FC236}">
                <a16:creationId xmlns:a16="http://schemas.microsoft.com/office/drawing/2014/main" id="{004A214D-3257-8846-9C5D-E548C71018A1}"/>
              </a:ext>
            </a:extLst>
          </p:cNvPr>
          <p:cNvSpPr/>
          <p:nvPr/>
        </p:nvSpPr>
        <p:spPr>
          <a:xfrm>
            <a:off x="1699481" y="343299"/>
            <a:ext cx="2549031" cy="707886"/>
          </a:xfrm>
          <a:prstGeom prst="rect">
            <a:avLst/>
          </a:prstGeom>
        </p:spPr>
        <p:txBody>
          <a:bodyPr wrap="none">
            <a:spAutoFit/>
          </a:bodyPr>
          <a:lstStyle/>
          <a:p>
            <a:r>
              <a:rPr lang="nl-NL" sz="4000" b="1" dirty="0">
                <a:solidFill>
                  <a:srgbClr val="C00000"/>
                </a:solidFill>
              </a:rPr>
              <a:t>VẬN DỤNG</a:t>
            </a:r>
            <a:endParaRPr lang="x-none" sz="4000" dirty="0">
              <a:solidFill>
                <a:srgbClr val="C00000"/>
              </a:solidFill>
            </a:endParaRPr>
          </a:p>
        </p:txBody>
      </p:sp>
      <p:grpSp>
        <p:nvGrpSpPr>
          <p:cNvPr id="10" name="组合 17"/>
          <p:cNvGrpSpPr/>
          <p:nvPr/>
        </p:nvGrpSpPr>
        <p:grpSpPr>
          <a:xfrm>
            <a:off x="8411636" y="458554"/>
            <a:ext cx="1758017" cy="1758017"/>
            <a:chOff x="1307468" y="3117751"/>
            <a:chExt cx="1758424" cy="1758424"/>
          </a:xfrm>
        </p:grpSpPr>
        <p:grpSp>
          <p:nvGrpSpPr>
            <p:cNvPr id="11" name="组合 18"/>
            <p:cNvGrpSpPr/>
            <p:nvPr/>
          </p:nvGrpSpPr>
          <p:grpSpPr>
            <a:xfrm>
              <a:off x="1307468" y="3117751"/>
              <a:ext cx="1758424" cy="1758424"/>
              <a:chOff x="1307468" y="3117751"/>
              <a:chExt cx="1758424" cy="1758424"/>
            </a:xfrm>
          </p:grpSpPr>
          <p:grpSp>
            <p:nvGrpSpPr>
              <p:cNvPr id="13" name="íŝḷîḍè"/>
              <p:cNvGrpSpPr/>
              <p:nvPr/>
            </p:nvGrpSpPr>
            <p:grpSpPr>
              <a:xfrm flipH="1">
                <a:off x="1524829" y="3370752"/>
                <a:ext cx="1501885" cy="1501879"/>
                <a:chOff x="953424" y="1486519"/>
                <a:chExt cx="2228412" cy="2228408"/>
              </a:xfrm>
              <a:solidFill>
                <a:schemeClr val="accent1"/>
              </a:solidFill>
            </p:grpSpPr>
            <p:sp>
              <p:nvSpPr>
                <p:cNvPr id="15" name="ïṣḻídé"/>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3946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latin typeface="Elsie" panose="02000000000000000000" charset="0"/>
                  </a:endParaRPr>
                </a:p>
              </p:txBody>
            </p:sp>
            <p:sp>
              <p:nvSpPr>
                <p:cNvPr id="16" name="íśḷïḍê"/>
                <p:cNvSpPr/>
                <p:nvPr/>
              </p:nvSpPr>
              <p:spPr>
                <a:xfrm>
                  <a:off x="1376346" y="1909439"/>
                  <a:ext cx="1382568" cy="1382568"/>
                </a:xfrm>
                <a:prstGeom prst="ellipse">
                  <a:avLst/>
                </a:prstGeom>
                <a:solidFill>
                  <a:srgbClr val="53946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grpSp>
          <p:sp>
            <p:nvSpPr>
              <p:cNvPr id="14" name="îṩḻïḍê"/>
              <p:cNvSpPr/>
              <p:nvPr/>
            </p:nvSpPr>
            <p:spPr>
              <a:xfrm>
                <a:off x="1307468" y="3117751"/>
                <a:ext cx="1758424" cy="1758424"/>
              </a:xfrm>
              <a:prstGeom prst="arc">
                <a:avLst>
                  <a:gd name="adj1" fmla="val 11101589"/>
                  <a:gd name="adj2" fmla="val 18700949"/>
                </a:avLst>
              </a:prstGeom>
              <a:ln w="28575" cap="rnd">
                <a:solidFill>
                  <a:schemeClr val="bg1">
                    <a:lumMod val="50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latin typeface="Elsie" panose="02000000000000000000" charset="0"/>
                </a:endParaRPr>
              </a:p>
            </p:txBody>
          </p:sp>
        </p:grpSp>
        <p:sp>
          <p:nvSpPr>
            <p:cNvPr id="12" name="iŝlîďè"/>
            <p:cNvSpPr/>
            <p:nvPr/>
          </p:nvSpPr>
          <p:spPr bwMode="auto">
            <a:xfrm>
              <a:off x="2029648" y="3889147"/>
              <a:ext cx="492247" cy="465088"/>
            </a:xfrm>
            <a:custGeom>
              <a:avLst/>
              <a:gdLst/>
              <a:ahLst/>
              <a:cxnLst>
                <a:cxn ang="0">
                  <a:pos x="59" y="0"/>
                </a:cxn>
                <a:cxn ang="0">
                  <a:pos x="53" y="6"/>
                </a:cxn>
                <a:cxn ang="0">
                  <a:pos x="15" y="27"/>
                </a:cxn>
                <a:cxn ang="0">
                  <a:pos x="13" y="28"/>
                </a:cxn>
                <a:cxn ang="0">
                  <a:pos x="5" y="68"/>
                </a:cxn>
                <a:cxn ang="0">
                  <a:pos x="56" y="50"/>
                </a:cxn>
                <a:cxn ang="0">
                  <a:pos x="62" y="71"/>
                </a:cxn>
                <a:cxn ang="0">
                  <a:pos x="59" y="74"/>
                </a:cxn>
                <a:cxn ang="0">
                  <a:pos x="0" y="74"/>
                </a:cxn>
                <a:cxn ang="0">
                  <a:pos x="0" y="25"/>
                </a:cxn>
                <a:cxn ang="0">
                  <a:pos x="0" y="24"/>
                </a:cxn>
                <a:cxn ang="0">
                  <a:pos x="13" y="0"/>
                </a:cxn>
                <a:cxn ang="0">
                  <a:pos x="9" y="50"/>
                </a:cxn>
                <a:cxn ang="0">
                  <a:pos x="16" y="45"/>
                </a:cxn>
                <a:cxn ang="0">
                  <a:pos x="18" y="56"/>
                </a:cxn>
                <a:cxn ang="0">
                  <a:pos x="18" y="60"/>
                </a:cxn>
                <a:cxn ang="0">
                  <a:pos x="28" y="61"/>
                </a:cxn>
                <a:cxn ang="0">
                  <a:pos x="39" y="63"/>
                </a:cxn>
                <a:cxn ang="0">
                  <a:pos x="32" y="58"/>
                </a:cxn>
                <a:cxn ang="0">
                  <a:pos x="26" y="58"/>
                </a:cxn>
                <a:cxn ang="0">
                  <a:pos x="26" y="56"/>
                </a:cxn>
                <a:cxn ang="0">
                  <a:pos x="29" y="47"/>
                </a:cxn>
                <a:cxn ang="0">
                  <a:pos x="19" y="51"/>
                </a:cxn>
                <a:cxn ang="0">
                  <a:pos x="20" y="42"/>
                </a:cxn>
                <a:cxn ang="0">
                  <a:pos x="15" y="8"/>
                </a:cxn>
                <a:cxn ang="0">
                  <a:pos x="12" y="25"/>
                </a:cxn>
                <a:cxn ang="0">
                  <a:pos x="41" y="40"/>
                </a:cxn>
                <a:cxn ang="0">
                  <a:pos x="40" y="52"/>
                </a:cxn>
                <a:cxn ang="0">
                  <a:pos x="41" y="57"/>
                </a:cxn>
                <a:cxn ang="0">
                  <a:pos x="44" y="55"/>
                </a:cxn>
                <a:cxn ang="0">
                  <a:pos x="41" y="40"/>
                </a:cxn>
                <a:cxn ang="0">
                  <a:pos x="70" y="9"/>
                </a:cxn>
                <a:cxn ang="0">
                  <a:pos x="60" y="9"/>
                </a:cxn>
                <a:cxn ang="0">
                  <a:pos x="71" y="16"/>
                </a:cxn>
                <a:cxn ang="0">
                  <a:pos x="64" y="34"/>
                </a:cxn>
                <a:cxn ang="0">
                  <a:pos x="77" y="16"/>
                </a:cxn>
                <a:cxn ang="0">
                  <a:pos x="76" y="14"/>
                </a:cxn>
                <a:cxn ang="0">
                  <a:pos x="58" y="11"/>
                </a:cxn>
                <a:cxn ang="0">
                  <a:pos x="54" y="44"/>
                </a:cxn>
                <a:cxn ang="0">
                  <a:pos x="58" y="11"/>
                </a:cxn>
              </a:cxnLst>
              <a:rect l="0" t="0" r="r" b="b"/>
              <a:pathLst>
                <a:path w="78" h="74">
                  <a:moveTo>
                    <a:pt x="15" y="0"/>
                  </a:moveTo>
                  <a:cubicBezTo>
                    <a:pt x="59" y="0"/>
                    <a:pt x="59" y="0"/>
                    <a:pt x="59" y="0"/>
                  </a:cubicBezTo>
                  <a:cubicBezTo>
                    <a:pt x="62" y="0"/>
                    <a:pt x="62" y="0"/>
                    <a:pt x="62" y="0"/>
                  </a:cubicBezTo>
                  <a:cubicBezTo>
                    <a:pt x="53" y="6"/>
                    <a:pt x="53" y="6"/>
                    <a:pt x="53" y="6"/>
                  </a:cubicBezTo>
                  <a:cubicBezTo>
                    <a:pt x="18" y="6"/>
                    <a:pt x="18" y="6"/>
                    <a:pt x="18" y="6"/>
                  </a:cubicBezTo>
                  <a:cubicBezTo>
                    <a:pt x="15" y="27"/>
                    <a:pt x="15" y="27"/>
                    <a:pt x="15" y="27"/>
                  </a:cubicBezTo>
                  <a:cubicBezTo>
                    <a:pt x="14" y="28"/>
                    <a:pt x="14" y="28"/>
                    <a:pt x="14" y="28"/>
                  </a:cubicBezTo>
                  <a:cubicBezTo>
                    <a:pt x="13" y="28"/>
                    <a:pt x="13" y="28"/>
                    <a:pt x="13" y="28"/>
                  </a:cubicBezTo>
                  <a:cubicBezTo>
                    <a:pt x="5" y="27"/>
                    <a:pt x="5" y="27"/>
                    <a:pt x="5" y="27"/>
                  </a:cubicBezTo>
                  <a:cubicBezTo>
                    <a:pt x="5" y="68"/>
                    <a:pt x="5" y="68"/>
                    <a:pt x="5" y="68"/>
                  </a:cubicBezTo>
                  <a:cubicBezTo>
                    <a:pt x="56" y="68"/>
                    <a:pt x="56" y="68"/>
                    <a:pt x="56" y="68"/>
                  </a:cubicBezTo>
                  <a:cubicBezTo>
                    <a:pt x="56" y="50"/>
                    <a:pt x="56" y="50"/>
                    <a:pt x="56" y="50"/>
                  </a:cubicBezTo>
                  <a:cubicBezTo>
                    <a:pt x="62" y="43"/>
                    <a:pt x="62" y="43"/>
                    <a:pt x="62" y="43"/>
                  </a:cubicBezTo>
                  <a:cubicBezTo>
                    <a:pt x="62" y="71"/>
                    <a:pt x="62" y="71"/>
                    <a:pt x="62" y="71"/>
                  </a:cubicBezTo>
                  <a:cubicBezTo>
                    <a:pt x="62" y="74"/>
                    <a:pt x="62" y="74"/>
                    <a:pt x="62" y="74"/>
                  </a:cubicBezTo>
                  <a:cubicBezTo>
                    <a:pt x="59" y="74"/>
                    <a:pt x="59" y="74"/>
                    <a:pt x="59" y="74"/>
                  </a:cubicBezTo>
                  <a:cubicBezTo>
                    <a:pt x="3" y="74"/>
                    <a:pt x="3" y="74"/>
                    <a:pt x="3" y="74"/>
                  </a:cubicBezTo>
                  <a:cubicBezTo>
                    <a:pt x="0" y="74"/>
                    <a:pt x="0" y="74"/>
                    <a:pt x="0" y="74"/>
                  </a:cubicBezTo>
                  <a:cubicBezTo>
                    <a:pt x="0" y="71"/>
                    <a:pt x="0" y="71"/>
                    <a:pt x="0" y="71"/>
                  </a:cubicBezTo>
                  <a:cubicBezTo>
                    <a:pt x="0" y="25"/>
                    <a:pt x="0" y="25"/>
                    <a:pt x="0" y="25"/>
                  </a:cubicBezTo>
                  <a:cubicBezTo>
                    <a:pt x="0" y="24"/>
                    <a:pt x="0" y="24"/>
                    <a:pt x="0" y="24"/>
                  </a:cubicBezTo>
                  <a:cubicBezTo>
                    <a:pt x="0" y="24"/>
                    <a:pt x="0" y="24"/>
                    <a:pt x="0" y="24"/>
                  </a:cubicBezTo>
                  <a:cubicBezTo>
                    <a:pt x="12" y="2"/>
                    <a:pt x="12" y="2"/>
                    <a:pt x="12" y="2"/>
                  </a:cubicBezTo>
                  <a:cubicBezTo>
                    <a:pt x="13" y="0"/>
                    <a:pt x="13" y="0"/>
                    <a:pt x="13" y="0"/>
                  </a:cubicBezTo>
                  <a:cubicBezTo>
                    <a:pt x="15" y="0"/>
                    <a:pt x="15" y="0"/>
                    <a:pt x="15" y="0"/>
                  </a:cubicBezTo>
                  <a:close/>
                  <a:moveTo>
                    <a:pt x="9" y="50"/>
                  </a:moveTo>
                  <a:cubicBezTo>
                    <a:pt x="13" y="52"/>
                    <a:pt x="13" y="52"/>
                    <a:pt x="13" y="52"/>
                  </a:cubicBezTo>
                  <a:cubicBezTo>
                    <a:pt x="13" y="51"/>
                    <a:pt x="16" y="42"/>
                    <a:pt x="16" y="45"/>
                  </a:cubicBezTo>
                  <a:cubicBezTo>
                    <a:pt x="16" y="48"/>
                    <a:pt x="14" y="52"/>
                    <a:pt x="15" y="54"/>
                  </a:cubicBezTo>
                  <a:cubicBezTo>
                    <a:pt x="15" y="56"/>
                    <a:pt x="16" y="57"/>
                    <a:pt x="18" y="56"/>
                  </a:cubicBezTo>
                  <a:cubicBezTo>
                    <a:pt x="19" y="56"/>
                    <a:pt x="20" y="55"/>
                    <a:pt x="21" y="55"/>
                  </a:cubicBezTo>
                  <a:cubicBezTo>
                    <a:pt x="20" y="57"/>
                    <a:pt x="18" y="58"/>
                    <a:pt x="18" y="60"/>
                  </a:cubicBezTo>
                  <a:cubicBezTo>
                    <a:pt x="17" y="62"/>
                    <a:pt x="18" y="63"/>
                    <a:pt x="20" y="64"/>
                  </a:cubicBezTo>
                  <a:cubicBezTo>
                    <a:pt x="23" y="65"/>
                    <a:pt x="26" y="63"/>
                    <a:pt x="28" y="61"/>
                  </a:cubicBezTo>
                  <a:cubicBezTo>
                    <a:pt x="28" y="61"/>
                    <a:pt x="28" y="61"/>
                    <a:pt x="29" y="61"/>
                  </a:cubicBezTo>
                  <a:cubicBezTo>
                    <a:pt x="31" y="64"/>
                    <a:pt x="39" y="63"/>
                    <a:pt x="39" y="63"/>
                  </a:cubicBezTo>
                  <a:cubicBezTo>
                    <a:pt x="39" y="59"/>
                    <a:pt x="39" y="59"/>
                    <a:pt x="39" y="59"/>
                  </a:cubicBezTo>
                  <a:cubicBezTo>
                    <a:pt x="39" y="59"/>
                    <a:pt x="32" y="60"/>
                    <a:pt x="32" y="58"/>
                  </a:cubicBezTo>
                  <a:cubicBezTo>
                    <a:pt x="32" y="56"/>
                    <a:pt x="30" y="56"/>
                    <a:pt x="29" y="56"/>
                  </a:cubicBezTo>
                  <a:cubicBezTo>
                    <a:pt x="28" y="56"/>
                    <a:pt x="27" y="57"/>
                    <a:pt x="26" y="58"/>
                  </a:cubicBezTo>
                  <a:cubicBezTo>
                    <a:pt x="25" y="58"/>
                    <a:pt x="23" y="59"/>
                    <a:pt x="22" y="60"/>
                  </a:cubicBezTo>
                  <a:cubicBezTo>
                    <a:pt x="23" y="59"/>
                    <a:pt x="25" y="57"/>
                    <a:pt x="26" y="56"/>
                  </a:cubicBezTo>
                  <a:cubicBezTo>
                    <a:pt x="28" y="53"/>
                    <a:pt x="30" y="51"/>
                    <a:pt x="30" y="50"/>
                  </a:cubicBezTo>
                  <a:cubicBezTo>
                    <a:pt x="31" y="48"/>
                    <a:pt x="30" y="47"/>
                    <a:pt x="29" y="47"/>
                  </a:cubicBezTo>
                  <a:cubicBezTo>
                    <a:pt x="27" y="46"/>
                    <a:pt x="25" y="48"/>
                    <a:pt x="22" y="49"/>
                  </a:cubicBezTo>
                  <a:cubicBezTo>
                    <a:pt x="21" y="50"/>
                    <a:pt x="20" y="51"/>
                    <a:pt x="19" y="51"/>
                  </a:cubicBezTo>
                  <a:cubicBezTo>
                    <a:pt x="19" y="50"/>
                    <a:pt x="19" y="47"/>
                    <a:pt x="20" y="45"/>
                  </a:cubicBezTo>
                  <a:cubicBezTo>
                    <a:pt x="20" y="44"/>
                    <a:pt x="20" y="42"/>
                    <a:pt x="20" y="42"/>
                  </a:cubicBezTo>
                  <a:cubicBezTo>
                    <a:pt x="23" y="25"/>
                    <a:pt x="9" y="50"/>
                    <a:pt x="9" y="50"/>
                  </a:cubicBezTo>
                  <a:close/>
                  <a:moveTo>
                    <a:pt x="15" y="8"/>
                  </a:moveTo>
                  <a:cubicBezTo>
                    <a:pt x="6" y="24"/>
                    <a:pt x="6" y="24"/>
                    <a:pt x="6" y="24"/>
                  </a:cubicBezTo>
                  <a:cubicBezTo>
                    <a:pt x="12" y="25"/>
                    <a:pt x="12" y="25"/>
                    <a:pt x="12" y="25"/>
                  </a:cubicBezTo>
                  <a:cubicBezTo>
                    <a:pt x="15" y="8"/>
                    <a:pt x="15" y="8"/>
                    <a:pt x="15" y="8"/>
                  </a:cubicBezTo>
                  <a:close/>
                  <a:moveTo>
                    <a:pt x="41" y="40"/>
                  </a:moveTo>
                  <a:cubicBezTo>
                    <a:pt x="39" y="52"/>
                    <a:pt x="39" y="52"/>
                    <a:pt x="39" y="52"/>
                  </a:cubicBezTo>
                  <a:cubicBezTo>
                    <a:pt x="40" y="52"/>
                    <a:pt x="40" y="52"/>
                    <a:pt x="40" y="52"/>
                  </a:cubicBezTo>
                  <a:cubicBezTo>
                    <a:pt x="39" y="56"/>
                    <a:pt x="39" y="56"/>
                    <a:pt x="39" y="56"/>
                  </a:cubicBezTo>
                  <a:cubicBezTo>
                    <a:pt x="41" y="57"/>
                    <a:pt x="41" y="57"/>
                    <a:pt x="41" y="57"/>
                  </a:cubicBezTo>
                  <a:cubicBezTo>
                    <a:pt x="43" y="54"/>
                    <a:pt x="43" y="54"/>
                    <a:pt x="43" y="54"/>
                  </a:cubicBezTo>
                  <a:cubicBezTo>
                    <a:pt x="44" y="55"/>
                    <a:pt x="44" y="55"/>
                    <a:pt x="44" y="55"/>
                  </a:cubicBezTo>
                  <a:cubicBezTo>
                    <a:pt x="53" y="47"/>
                    <a:pt x="53" y="47"/>
                    <a:pt x="53" y="47"/>
                  </a:cubicBezTo>
                  <a:cubicBezTo>
                    <a:pt x="41" y="40"/>
                    <a:pt x="41" y="40"/>
                    <a:pt x="41" y="40"/>
                  </a:cubicBezTo>
                  <a:close/>
                  <a:moveTo>
                    <a:pt x="71" y="10"/>
                  </a:moveTo>
                  <a:cubicBezTo>
                    <a:pt x="70" y="9"/>
                    <a:pt x="70" y="9"/>
                    <a:pt x="70" y="9"/>
                  </a:cubicBezTo>
                  <a:cubicBezTo>
                    <a:pt x="66" y="6"/>
                    <a:pt x="66" y="6"/>
                    <a:pt x="66" y="6"/>
                  </a:cubicBezTo>
                  <a:cubicBezTo>
                    <a:pt x="60" y="9"/>
                    <a:pt x="60" y="9"/>
                    <a:pt x="60" y="9"/>
                  </a:cubicBezTo>
                  <a:cubicBezTo>
                    <a:pt x="65" y="12"/>
                    <a:pt x="65" y="12"/>
                    <a:pt x="65" y="12"/>
                  </a:cubicBezTo>
                  <a:cubicBezTo>
                    <a:pt x="71" y="16"/>
                    <a:pt x="71" y="16"/>
                    <a:pt x="71" y="16"/>
                  </a:cubicBezTo>
                  <a:cubicBezTo>
                    <a:pt x="73" y="17"/>
                    <a:pt x="73" y="17"/>
                    <a:pt x="73" y="17"/>
                  </a:cubicBezTo>
                  <a:cubicBezTo>
                    <a:pt x="71" y="23"/>
                    <a:pt x="68" y="29"/>
                    <a:pt x="64" y="34"/>
                  </a:cubicBezTo>
                  <a:cubicBezTo>
                    <a:pt x="67" y="37"/>
                    <a:pt x="67" y="37"/>
                    <a:pt x="67" y="37"/>
                  </a:cubicBezTo>
                  <a:cubicBezTo>
                    <a:pt x="72" y="31"/>
                    <a:pt x="76" y="24"/>
                    <a:pt x="77" y="16"/>
                  </a:cubicBezTo>
                  <a:cubicBezTo>
                    <a:pt x="78" y="15"/>
                    <a:pt x="78" y="15"/>
                    <a:pt x="78" y="15"/>
                  </a:cubicBezTo>
                  <a:cubicBezTo>
                    <a:pt x="76" y="14"/>
                    <a:pt x="76" y="14"/>
                    <a:pt x="76" y="14"/>
                  </a:cubicBezTo>
                  <a:cubicBezTo>
                    <a:pt x="71" y="10"/>
                    <a:pt x="71" y="10"/>
                    <a:pt x="71" y="10"/>
                  </a:cubicBezTo>
                  <a:close/>
                  <a:moveTo>
                    <a:pt x="58" y="11"/>
                  </a:moveTo>
                  <a:cubicBezTo>
                    <a:pt x="51" y="19"/>
                    <a:pt x="46" y="28"/>
                    <a:pt x="43" y="38"/>
                  </a:cubicBezTo>
                  <a:cubicBezTo>
                    <a:pt x="47" y="40"/>
                    <a:pt x="50" y="42"/>
                    <a:pt x="54" y="44"/>
                  </a:cubicBezTo>
                  <a:cubicBezTo>
                    <a:pt x="61" y="36"/>
                    <a:pt x="66" y="27"/>
                    <a:pt x="70" y="18"/>
                  </a:cubicBezTo>
                  <a:cubicBezTo>
                    <a:pt x="66" y="16"/>
                    <a:pt x="62" y="13"/>
                    <a:pt x="58" y="11"/>
                  </a:cubicBezTo>
                  <a:close/>
                </a:path>
              </a:pathLst>
            </a:custGeom>
            <a:solidFill>
              <a:schemeClr val="bg1"/>
            </a:solidFill>
            <a:ln w="9525">
              <a:noFill/>
              <a:round/>
            </a:ln>
          </p:spPr>
          <p:txBody>
            <a:bodyPr anchor="ctr"/>
            <a:lstStyle/>
            <a:p>
              <a:pPr algn="ctr"/>
              <a:endParaRPr dirty="0">
                <a:latin typeface="Elsie" panose="02000000000000000000" charset="0"/>
              </a:endParaRPr>
            </a:p>
          </p:txBody>
        </p:sp>
      </p:grpSp>
      <p:grpSp>
        <p:nvGrpSpPr>
          <p:cNvPr id="17" name="组合 2"/>
          <p:cNvGrpSpPr/>
          <p:nvPr/>
        </p:nvGrpSpPr>
        <p:grpSpPr>
          <a:xfrm>
            <a:off x="9915318" y="4439528"/>
            <a:ext cx="2123379" cy="2240874"/>
            <a:chOff x="2908059" y="3560684"/>
            <a:chExt cx="2123871" cy="2241393"/>
          </a:xfrm>
        </p:grpSpPr>
        <p:grpSp>
          <p:nvGrpSpPr>
            <p:cNvPr id="18" name="组合 3"/>
            <p:cNvGrpSpPr/>
            <p:nvPr/>
          </p:nvGrpSpPr>
          <p:grpSpPr>
            <a:xfrm>
              <a:off x="2908059" y="3560684"/>
              <a:ext cx="2123871" cy="2241393"/>
              <a:chOff x="2908059" y="3560684"/>
              <a:chExt cx="2123871" cy="2241393"/>
            </a:xfrm>
          </p:grpSpPr>
          <p:grpSp>
            <p:nvGrpSpPr>
              <p:cNvPr id="20" name="ïSľîḋè"/>
              <p:cNvGrpSpPr/>
              <p:nvPr/>
            </p:nvGrpSpPr>
            <p:grpSpPr>
              <a:xfrm rot="342038" flipH="1">
                <a:off x="2915614" y="3560684"/>
                <a:ext cx="2011487" cy="2011485"/>
                <a:chOff x="953424" y="1486518"/>
                <a:chExt cx="2228412" cy="2228408"/>
              </a:xfrm>
              <a:solidFill>
                <a:schemeClr val="accent2"/>
              </a:solidFill>
            </p:grpSpPr>
            <p:sp>
              <p:nvSpPr>
                <p:cNvPr id="22" name="ïsľíḓé"/>
                <p:cNvSpPr/>
                <p:nvPr/>
              </p:nvSpPr>
              <p:spPr>
                <a:xfrm>
                  <a:off x="953424" y="1486518"/>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3946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latin typeface="Elsie" panose="02000000000000000000" charset="0"/>
                  </a:endParaRPr>
                </a:p>
              </p:txBody>
            </p:sp>
            <p:sp>
              <p:nvSpPr>
                <p:cNvPr id="23" name="ïşḷiḓê"/>
                <p:cNvSpPr/>
                <p:nvPr/>
              </p:nvSpPr>
              <p:spPr>
                <a:xfrm>
                  <a:off x="1376346" y="1909439"/>
                  <a:ext cx="1382568" cy="1382568"/>
                </a:xfrm>
                <a:prstGeom prst="ellipse">
                  <a:avLst/>
                </a:prstGeom>
                <a:solidFill>
                  <a:srgbClr val="53946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grpSp>
          <p:sp>
            <p:nvSpPr>
              <p:cNvPr id="21" name="îṣļïḍè"/>
              <p:cNvSpPr/>
              <p:nvPr/>
            </p:nvSpPr>
            <p:spPr>
              <a:xfrm flipV="1">
                <a:off x="2908059" y="3678206"/>
                <a:ext cx="2123871" cy="2123871"/>
              </a:xfrm>
              <a:prstGeom prst="arc">
                <a:avLst>
                  <a:gd name="adj1" fmla="val 13730012"/>
                  <a:gd name="adj2" fmla="val 256323"/>
                </a:avLst>
              </a:prstGeom>
              <a:ln w="28575" cap="rnd">
                <a:solidFill>
                  <a:schemeClr val="bg1">
                    <a:lumMod val="50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latin typeface="Elsie" panose="02000000000000000000" charset="0"/>
                </a:endParaRPr>
              </a:p>
            </p:txBody>
          </p:sp>
        </p:grpSp>
        <p:sp>
          <p:nvSpPr>
            <p:cNvPr id="19" name="íŝḻiďè"/>
            <p:cNvSpPr/>
            <p:nvPr/>
          </p:nvSpPr>
          <p:spPr bwMode="auto">
            <a:xfrm>
              <a:off x="3621603" y="4232898"/>
              <a:ext cx="599509" cy="667060"/>
            </a:xfrm>
            <a:custGeom>
              <a:avLst/>
              <a:gdLst/>
              <a:ahLst/>
              <a:cxnLst>
                <a:cxn ang="0">
                  <a:pos x="45" y="81"/>
                </a:cxn>
                <a:cxn ang="0">
                  <a:pos x="52" y="71"/>
                </a:cxn>
                <a:cxn ang="0">
                  <a:pos x="51" y="66"/>
                </a:cxn>
                <a:cxn ang="0">
                  <a:pos x="40" y="55"/>
                </a:cxn>
                <a:cxn ang="0">
                  <a:pos x="35" y="54"/>
                </a:cxn>
                <a:cxn ang="0">
                  <a:pos x="28" y="59"/>
                </a:cxn>
                <a:cxn ang="0">
                  <a:pos x="16" y="31"/>
                </a:cxn>
                <a:cxn ang="0">
                  <a:pos x="24" y="27"/>
                </a:cxn>
                <a:cxn ang="0">
                  <a:pos x="25" y="22"/>
                </a:cxn>
                <a:cxn ang="0">
                  <a:pos x="21" y="6"/>
                </a:cxn>
                <a:cxn ang="0">
                  <a:pos x="17" y="3"/>
                </a:cxn>
                <a:cxn ang="0">
                  <a:pos x="5" y="4"/>
                </a:cxn>
                <a:cxn ang="0">
                  <a:pos x="0" y="9"/>
                </a:cxn>
                <a:cxn ang="0">
                  <a:pos x="39" y="83"/>
                </a:cxn>
                <a:cxn ang="0">
                  <a:pos x="45" y="81"/>
                </a:cxn>
                <a:cxn ang="0">
                  <a:pos x="41" y="47"/>
                </a:cxn>
                <a:cxn ang="0">
                  <a:pos x="29" y="47"/>
                </a:cxn>
                <a:cxn ang="0">
                  <a:pos x="30" y="44"/>
                </a:cxn>
                <a:cxn ang="0">
                  <a:pos x="37" y="33"/>
                </a:cxn>
                <a:cxn ang="0">
                  <a:pos x="38" y="28"/>
                </a:cxn>
                <a:cxn ang="0">
                  <a:pos x="37" y="26"/>
                </a:cxn>
                <a:cxn ang="0">
                  <a:pos x="36" y="27"/>
                </a:cxn>
                <a:cxn ang="0">
                  <a:pos x="36" y="31"/>
                </a:cxn>
                <a:cxn ang="0">
                  <a:pos x="31" y="31"/>
                </a:cxn>
                <a:cxn ang="0">
                  <a:pos x="31" y="27"/>
                </a:cxn>
                <a:cxn ang="0">
                  <a:pos x="38" y="23"/>
                </a:cxn>
                <a:cxn ang="0">
                  <a:pos x="43" y="24"/>
                </a:cxn>
                <a:cxn ang="0">
                  <a:pos x="43" y="30"/>
                </a:cxn>
                <a:cxn ang="0">
                  <a:pos x="42" y="32"/>
                </a:cxn>
                <a:cxn ang="0">
                  <a:pos x="35" y="44"/>
                </a:cxn>
                <a:cxn ang="0">
                  <a:pos x="42" y="44"/>
                </a:cxn>
                <a:cxn ang="0">
                  <a:pos x="41" y="47"/>
                </a:cxn>
                <a:cxn ang="0">
                  <a:pos x="57" y="44"/>
                </a:cxn>
                <a:cxn ang="0">
                  <a:pos x="54" y="44"/>
                </a:cxn>
                <a:cxn ang="0">
                  <a:pos x="54" y="47"/>
                </a:cxn>
                <a:cxn ang="0">
                  <a:pos x="49" y="47"/>
                </a:cxn>
                <a:cxn ang="0">
                  <a:pos x="49" y="44"/>
                </a:cxn>
                <a:cxn ang="0">
                  <a:pos x="42" y="44"/>
                </a:cxn>
                <a:cxn ang="0">
                  <a:pos x="43" y="40"/>
                </a:cxn>
                <a:cxn ang="0">
                  <a:pos x="50" y="23"/>
                </a:cxn>
                <a:cxn ang="0">
                  <a:pos x="57" y="23"/>
                </a:cxn>
                <a:cxn ang="0">
                  <a:pos x="55" y="40"/>
                </a:cxn>
                <a:cxn ang="0">
                  <a:pos x="57" y="40"/>
                </a:cxn>
                <a:cxn ang="0">
                  <a:pos x="57" y="44"/>
                </a:cxn>
                <a:cxn ang="0">
                  <a:pos x="50" y="40"/>
                </a:cxn>
                <a:cxn ang="0">
                  <a:pos x="47" y="40"/>
                </a:cxn>
                <a:cxn ang="0">
                  <a:pos x="51" y="31"/>
                </a:cxn>
                <a:cxn ang="0">
                  <a:pos x="50" y="40"/>
                </a:cxn>
                <a:cxn ang="0">
                  <a:pos x="39" y="0"/>
                </a:cxn>
                <a:cxn ang="0">
                  <a:pos x="65" y="10"/>
                </a:cxn>
                <a:cxn ang="0">
                  <a:pos x="76" y="36"/>
                </a:cxn>
                <a:cxn ang="0">
                  <a:pos x="65" y="62"/>
                </a:cxn>
                <a:cxn ang="0">
                  <a:pos x="59" y="67"/>
                </a:cxn>
                <a:cxn ang="0">
                  <a:pos x="57" y="65"/>
                </a:cxn>
                <a:cxn ang="0">
                  <a:pos x="53" y="61"/>
                </a:cxn>
                <a:cxn ang="0">
                  <a:pos x="59" y="56"/>
                </a:cxn>
                <a:cxn ang="0">
                  <a:pos x="68" y="36"/>
                </a:cxn>
                <a:cxn ang="0">
                  <a:pos x="59" y="16"/>
                </a:cxn>
                <a:cxn ang="0">
                  <a:pos x="39" y="8"/>
                </a:cxn>
                <a:cxn ang="0">
                  <a:pos x="29" y="10"/>
                </a:cxn>
                <a:cxn ang="0">
                  <a:pos x="27" y="5"/>
                </a:cxn>
                <a:cxn ang="0">
                  <a:pos x="26" y="2"/>
                </a:cxn>
                <a:cxn ang="0">
                  <a:pos x="39" y="0"/>
                </a:cxn>
              </a:cxnLst>
              <a:rect l="0" t="0" r="r" b="b"/>
              <a:pathLst>
                <a:path w="76" h="85">
                  <a:moveTo>
                    <a:pt x="45" y="81"/>
                  </a:moveTo>
                  <a:cubicBezTo>
                    <a:pt x="47" y="78"/>
                    <a:pt x="50" y="75"/>
                    <a:pt x="52" y="71"/>
                  </a:cubicBezTo>
                  <a:cubicBezTo>
                    <a:pt x="53" y="70"/>
                    <a:pt x="53" y="68"/>
                    <a:pt x="51" y="66"/>
                  </a:cubicBezTo>
                  <a:cubicBezTo>
                    <a:pt x="47" y="63"/>
                    <a:pt x="43" y="59"/>
                    <a:pt x="40" y="55"/>
                  </a:cubicBezTo>
                  <a:cubicBezTo>
                    <a:pt x="38" y="54"/>
                    <a:pt x="36" y="53"/>
                    <a:pt x="35" y="54"/>
                  </a:cubicBezTo>
                  <a:cubicBezTo>
                    <a:pt x="32" y="56"/>
                    <a:pt x="30" y="57"/>
                    <a:pt x="28" y="59"/>
                  </a:cubicBezTo>
                  <a:cubicBezTo>
                    <a:pt x="20" y="46"/>
                    <a:pt x="18" y="40"/>
                    <a:pt x="16" y="31"/>
                  </a:cubicBezTo>
                  <a:cubicBezTo>
                    <a:pt x="19" y="29"/>
                    <a:pt x="21" y="28"/>
                    <a:pt x="24" y="27"/>
                  </a:cubicBezTo>
                  <a:cubicBezTo>
                    <a:pt x="25" y="26"/>
                    <a:pt x="26" y="24"/>
                    <a:pt x="25" y="22"/>
                  </a:cubicBezTo>
                  <a:cubicBezTo>
                    <a:pt x="24" y="17"/>
                    <a:pt x="22" y="12"/>
                    <a:pt x="21" y="6"/>
                  </a:cubicBezTo>
                  <a:cubicBezTo>
                    <a:pt x="20" y="4"/>
                    <a:pt x="19" y="3"/>
                    <a:pt x="17" y="3"/>
                  </a:cubicBezTo>
                  <a:cubicBezTo>
                    <a:pt x="13" y="4"/>
                    <a:pt x="9" y="4"/>
                    <a:pt x="5" y="4"/>
                  </a:cubicBezTo>
                  <a:cubicBezTo>
                    <a:pt x="1" y="5"/>
                    <a:pt x="0" y="6"/>
                    <a:pt x="0" y="9"/>
                  </a:cubicBezTo>
                  <a:cubicBezTo>
                    <a:pt x="2" y="40"/>
                    <a:pt x="14" y="69"/>
                    <a:pt x="39" y="83"/>
                  </a:cubicBezTo>
                  <a:cubicBezTo>
                    <a:pt x="42" y="85"/>
                    <a:pt x="43" y="85"/>
                    <a:pt x="45" y="81"/>
                  </a:cubicBezTo>
                  <a:close/>
                  <a:moveTo>
                    <a:pt x="41" y="47"/>
                  </a:moveTo>
                  <a:cubicBezTo>
                    <a:pt x="29" y="47"/>
                    <a:pt x="29" y="47"/>
                    <a:pt x="29" y="47"/>
                  </a:cubicBezTo>
                  <a:cubicBezTo>
                    <a:pt x="30" y="44"/>
                    <a:pt x="30" y="44"/>
                    <a:pt x="30" y="44"/>
                  </a:cubicBezTo>
                  <a:cubicBezTo>
                    <a:pt x="37" y="33"/>
                    <a:pt x="37" y="33"/>
                    <a:pt x="37" y="33"/>
                  </a:cubicBezTo>
                  <a:cubicBezTo>
                    <a:pt x="38" y="32"/>
                    <a:pt x="38" y="30"/>
                    <a:pt x="38" y="28"/>
                  </a:cubicBezTo>
                  <a:cubicBezTo>
                    <a:pt x="38" y="27"/>
                    <a:pt x="38" y="26"/>
                    <a:pt x="37" y="26"/>
                  </a:cubicBezTo>
                  <a:cubicBezTo>
                    <a:pt x="37" y="26"/>
                    <a:pt x="36" y="27"/>
                    <a:pt x="36" y="27"/>
                  </a:cubicBezTo>
                  <a:cubicBezTo>
                    <a:pt x="36" y="31"/>
                    <a:pt x="36" y="31"/>
                    <a:pt x="36" y="31"/>
                  </a:cubicBezTo>
                  <a:cubicBezTo>
                    <a:pt x="31" y="31"/>
                    <a:pt x="31" y="31"/>
                    <a:pt x="31" y="31"/>
                  </a:cubicBezTo>
                  <a:cubicBezTo>
                    <a:pt x="31" y="27"/>
                    <a:pt x="31" y="27"/>
                    <a:pt x="31" y="27"/>
                  </a:cubicBezTo>
                  <a:cubicBezTo>
                    <a:pt x="32" y="24"/>
                    <a:pt x="34" y="23"/>
                    <a:pt x="38" y="23"/>
                  </a:cubicBezTo>
                  <a:cubicBezTo>
                    <a:pt x="40" y="23"/>
                    <a:pt x="42" y="23"/>
                    <a:pt x="43" y="24"/>
                  </a:cubicBezTo>
                  <a:cubicBezTo>
                    <a:pt x="43" y="26"/>
                    <a:pt x="43" y="27"/>
                    <a:pt x="43" y="30"/>
                  </a:cubicBezTo>
                  <a:cubicBezTo>
                    <a:pt x="43" y="31"/>
                    <a:pt x="43" y="32"/>
                    <a:pt x="42" y="32"/>
                  </a:cubicBezTo>
                  <a:cubicBezTo>
                    <a:pt x="35" y="44"/>
                    <a:pt x="35" y="44"/>
                    <a:pt x="35" y="44"/>
                  </a:cubicBezTo>
                  <a:cubicBezTo>
                    <a:pt x="42" y="44"/>
                    <a:pt x="42" y="44"/>
                    <a:pt x="42" y="44"/>
                  </a:cubicBezTo>
                  <a:cubicBezTo>
                    <a:pt x="41" y="47"/>
                    <a:pt x="41" y="47"/>
                    <a:pt x="41" y="47"/>
                  </a:cubicBezTo>
                  <a:close/>
                  <a:moveTo>
                    <a:pt x="57" y="44"/>
                  </a:moveTo>
                  <a:cubicBezTo>
                    <a:pt x="54" y="44"/>
                    <a:pt x="54" y="44"/>
                    <a:pt x="54" y="44"/>
                  </a:cubicBezTo>
                  <a:cubicBezTo>
                    <a:pt x="54" y="47"/>
                    <a:pt x="54" y="47"/>
                    <a:pt x="54" y="47"/>
                  </a:cubicBezTo>
                  <a:cubicBezTo>
                    <a:pt x="49" y="47"/>
                    <a:pt x="49" y="47"/>
                    <a:pt x="49" y="47"/>
                  </a:cubicBezTo>
                  <a:cubicBezTo>
                    <a:pt x="49" y="44"/>
                    <a:pt x="49" y="44"/>
                    <a:pt x="49" y="44"/>
                  </a:cubicBezTo>
                  <a:cubicBezTo>
                    <a:pt x="42" y="44"/>
                    <a:pt x="42" y="44"/>
                    <a:pt x="42" y="44"/>
                  </a:cubicBezTo>
                  <a:cubicBezTo>
                    <a:pt x="43" y="40"/>
                    <a:pt x="43" y="40"/>
                    <a:pt x="43" y="40"/>
                  </a:cubicBezTo>
                  <a:cubicBezTo>
                    <a:pt x="50" y="23"/>
                    <a:pt x="50" y="23"/>
                    <a:pt x="50" y="23"/>
                  </a:cubicBezTo>
                  <a:cubicBezTo>
                    <a:pt x="57" y="23"/>
                    <a:pt x="57" y="23"/>
                    <a:pt x="57" y="23"/>
                  </a:cubicBezTo>
                  <a:cubicBezTo>
                    <a:pt x="55" y="40"/>
                    <a:pt x="55" y="40"/>
                    <a:pt x="55" y="40"/>
                  </a:cubicBezTo>
                  <a:cubicBezTo>
                    <a:pt x="57" y="40"/>
                    <a:pt x="57" y="40"/>
                    <a:pt x="57" y="40"/>
                  </a:cubicBezTo>
                  <a:cubicBezTo>
                    <a:pt x="57" y="44"/>
                    <a:pt x="57" y="44"/>
                    <a:pt x="57" y="44"/>
                  </a:cubicBezTo>
                  <a:close/>
                  <a:moveTo>
                    <a:pt x="50" y="40"/>
                  </a:moveTo>
                  <a:cubicBezTo>
                    <a:pt x="47" y="40"/>
                    <a:pt x="47" y="40"/>
                    <a:pt x="47" y="40"/>
                  </a:cubicBezTo>
                  <a:cubicBezTo>
                    <a:pt x="51" y="31"/>
                    <a:pt x="51" y="31"/>
                    <a:pt x="51" y="31"/>
                  </a:cubicBezTo>
                  <a:cubicBezTo>
                    <a:pt x="50" y="40"/>
                    <a:pt x="50" y="40"/>
                    <a:pt x="50" y="40"/>
                  </a:cubicBezTo>
                  <a:close/>
                  <a:moveTo>
                    <a:pt x="39" y="0"/>
                  </a:moveTo>
                  <a:cubicBezTo>
                    <a:pt x="49" y="0"/>
                    <a:pt x="59" y="4"/>
                    <a:pt x="65" y="10"/>
                  </a:cubicBezTo>
                  <a:cubicBezTo>
                    <a:pt x="72" y="17"/>
                    <a:pt x="76" y="26"/>
                    <a:pt x="76" y="36"/>
                  </a:cubicBezTo>
                  <a:cubicBezTo>
                    <a:pt x="76" y="46"/>
                    <a:pt x="72" y="56"/>
                    <a:pt x="65" y="62"/>
                  </a:cubicBezTo>
                  <a:cubicBezTo>
                    <a:pt x="63" y="64"/>
                    <a:pt x="61" y="66"/>
                    <a:pt x="59" y="67"/>
                  </a:cubicBezTo>
                  <a:cubicBezTo>
                    <a:pt x="59" y="66"/>
                    <a:pt x="58" y="66"/>
                    <a:pt x="57" y="65"/>
                  </a:cubicBezTo>
                  <a:cubicBezTo>
                    <a:pt x="53" y="61"/>
                    <a:pt x="53" y="61"/>
                    <a:pt x="53" y="61"/>
                  </a:cubicBezTo>
                  <a:cubicBezTo>
                    <a:pt x="56" y="60"/>
                    <a:pt x="58" y="58"/>
                    <a:pt x="59" y="56"/>
                  </a:cubicBezTo>
                  <a:cubicBezTo>
                    <a:pt x="64" y="51"/>
                    <a:pt x="68" y="44"/>
                    <a:pt x="68" y="36"/>
                  </a:cubicBezTo>
                  <a:cubicBezTo>
                    <a:pt x="68" y="28"/>
                    <a:pt x="64" y="21"/>
                    <a:pt x="59" y="16"/>
                  </a:cubicBezTo>
                  <a:cubicBezTo>
                    <a:pt x="54" y="11"/>
                    <a:pt x="47" y="8"/>
                    <a:pt x="39" y="8"/>
                  </a:cubicBezTo>
                  <a:cubicBezTo>
                    <a:pt x="36" y="8"/>
                    <a:pt x="32" y="9"/>
                    <a:pt x="29" y="10"/>
                  </a:cubicBezTo>
                  <a:cubicBezTo>
                    <a:pt x="27" y="5"/>
                    <a:pt x="27" y="5"/>
                    <a:pt x="27" y="5"/>
                  </a:cubicBezTo>
                  <a:cubicBezTo>
                    <a:pt x="27" y="4"/>
                    <a:pt x="26" y="3"/>
                    <a:pt x="26" y="2"/>
                  </a:cubicBezTo>
                  <a:cubicBezTo>
                    <a:pt x="30" y="1"/>
                    <a:pt x="34" y="0"/>
                    <a:pt x="39" y="0"/>
                  </a:cubicBezTo>
                  <a:close/>
                </a:path>
              </a:pathLst>
            </a:custGeom>
            <a:solidFill>
              <a:schemeClr val="bg1"/>
            </a:solidFill>
            <a:ln w="9525">
              <a:noFill/>
              <a:round/>
            </a:ln>
          </p:spPr>
          <p:txBody>
            <a:bodyPr anchor="ctr"/>
            <a:lstStyle/>
            <a:p>
              <a:pPr algn="ctr"/>
              <a:endParaRPr dirty="0">
                <a:latin typeface="Elsie" panose="02000000000000000000" charset="0"/>
              </a:endParaRPr>
            </a:p>
          </p:txBody>
        </p:sp>
      </p:gr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4920" y="342526"/>
            <a:ext cx="892664" cy="892664"/>
          </a:xfrm>
          <a:prstGeom prst="rect">
            <a:avLst/>
          </a:prstGeom>
        </p:spPr>
      </p:pic>
      <p:pic>
        <p:nvPicPr>
          <p:cNvPr id="2050" name="Picture 2" descr="Dish premium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570" y="2122522"/>
            <a:ext cx="1487228" cy="148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8970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45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 presetClass="entr" presetSubtype="4" fill="hold" nodeType="after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additive="base">
                                        <p:cTn id="47" dur="500" fill="hold"/>
                                        <p:tgtEl>
                                          <p:spTgt spid="2050"/>
                                        </p:tgtEl>
                                        <p:attrNameLst>
                                          <p:attrName>ppt_x</p:attrName>
                                        </p:attrNameLst>
                                      </p:cBhvr>
                                      <p:tavLst>
                                        <p:tav tm="0">
                                          <p:val>
                                            <p:strVal val="#ppt_x"/>
                                          </p:val>
                                        </p:tav>
                                        <p:tav tm="100000">
                                          <p:val>
                                            <p:strVal val="#ppt_x"/>
                                          </p:val>
                                        </p:tav>
                                      </p:tavLst>
                                    </p:anim>
                                    <p:anim calcmode="lin" valueType="num">
                                      <p:cBhvr additive="base">
                                        <p:cTn id="4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37026">
            <a:extLst>
              <a:ext uri="{FF2B5EF4-FFF2-40B4-BE49-F238E27FC236}">
                <a16:creationId xmlns:a16="http://schemas.microsoft.com/office/drawing/2014/main"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92588"/>
            <a:ext cx="11978640" cy="676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FC743C29-5B31-4A88-8D74-CF4747B708CE}"/>
              </a:ext>
            </a:extLst>
          </p:cNvPr>
          <p:cNvSpPr txBox="1">
            <a:spLocks noChangeArrowheads="1"/>
          </p:cNvSpPr>
          <p:nvPr/>
        </p:nvSpPr>
        <p:spPr bwMode="auto">
          <a:xfrm rot="219488">
            <a:off x="2930525" y="2397950"/>
            <a:ext cx="68707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dirty="0" err="1">
                <a:solidFill>
                  <a:srgbClr val="C91603"/>
                </a:solidFill>
                <a:latin typeface="Times New Roman" panose="02020603050405020304" pitchFamily="18" charset="0"/>
              </a:rPr>
              <a:t>Cảm</a:t>
            </a:r>
            <a:r>
              <a:rPr lang="en-US" altLang="vi-VN" b="1" dirty="0">
                <a:solidFill>
                  <a:srgbClr val="C91603"/>
                </a:solidFill>
                <a:latin typeface="Times New Roman" panose="02020603050405020304" pitchFamily="18" charset="0"/>
              </a:rPr>
              <a:t> </a:t>
            </a:r>
            <a:r>
              <a:rPr lang="vi-VN" altLang="vi-VN" b="1" dirty="0">
                <a:solidFill>
                  <a:srgbClr val="C91603"/>
                </a:solidFill>
                <a:latin typeface="Times New Roman" panose="02020603050405020304" pitchFamily="18" charset="0"/>
              </a:rPr>
              <a:t>ơ</a:t>
            </a:r>
            <a:r>
              <a:rPr lang="en-US" altLang="vi-VN" b="1" dirty="0">
                <a:solidFill>
                  <a:srgbClr val="C91603"/>
                </a:solidFill>
                <a:latin typeface="Times New Roman" panose="02020603050405020304" pitchFamily="18" charset="0"/>
              </a:rPr>
              <a:t>n </a:t>
            </a:r>
            <a:r>
              <a:rPr lang="en-US" altLang="vi-VN" b="1" dirty="0" err="1">
                <a:solidFill>
                  <a:srgbClr val="C91603"/>
                </a:solidFill>
                <a:latin typeface="Times New Roman" panose="02020603050405020304" pitchFamily="18" charset="0"/>
              </a:rPr>
              <a:t>quý</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thầy</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cô</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và</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các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em</a:t>
            </a:r>
            <a:r>
              <a:rPr lang="en-US" altLang="vi-VN" b="1" dirty="0">
                <a:solidFill>
                  <a:srgbClr val="C91603"/>
                </a:solidFill>
                <a:latin typeface="Times New Roman" panose="02020603050405020304" pitchFamily="18" charset="0"/>
              </a:rPr>
              <a:t>,</a:t>
            </a:r>
          </a:p>
          <a:p>
            <a:pPr algn="ctr">
              <a:spcBef>
                <a:spcPct val="50000"/>
              </a:spcBef>
              <a:buFontTx/>
              <a:buNone/>
            </a:pPr>
            <a:r>
              <a:rPr lang="en-US" altLang="vi-VN" b="1" dirty="0" err="1">
                <a:solidFill>
                  <a:srgbClr val="C91603"/>
                </a:solidFill>
                <a:latin typeface="Times New Roman" panose="02020603050405020304" pitchFamily="18" charset="0"/>
              </a:rPr>
              <a:t>Chúc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quý</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thầy</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cô</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và</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các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em</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sức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khỏe</a:t>
            </a:r>
            <a:r>
              <a:rPr lang="en-US" altLang="vi-VN" b="1" dirty="0">
                <a:solidFill>
                  <a:srgbClr val="C91603"/>
                </a:solidFill>
                <a:latin typeface="Times New Roman" panose="02020603050405020304" pitchFamily="18" charset="0"/>
              </a:rPr>
              <a:t>! </a:t>
            </a:r>
          </a:p>
          <a:p>
            <a:pPr algn="ctr">
              <a:spcBef>
                <a:spcPct val="50000"/>
              </a:spcBef>
              <a:buFontTx/>
              <a:buNone/>
            </a:pPr>
            <a:endParaRPr lang="en-US" altLang="vi-VN" b="1" dirty="0">
              <a:solidFill>
                <a:srgbClr val="C91603"/>
              </a:solidFill>
              <a:latin typeface="Times New Roman" panose="02020603050405020304" pitchFamily="18" charset="0"/>
            </a:endParaRPr>
          </a:p>
        </p:txBody>
      </p:sp>
    </p:spTree>
    <p:extLst>
      <p:ext uri="{BB962C8B-B14F-4D97-AF65-F5344CB8AC3E}">
        <p14:creationId xmlns:p14="http://schemas.microsoft.com/office/powerpoint/2010/main" val="2748923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circle(in)">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591" y="46343"/>
            <a:ext cx="8809795" cy="1935747"/>
          </a:xfrm>
          <a:prstGeom prst="rect">
            <a:avLst/>
          </a:prstGeom>
        </p:spPr>
      </p:pic>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998" y="220355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776714" y="295761"/>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863" y="295761"/>
            <a:ext cx="673100" cy="6731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575560" y="3494382"/>
            <a:ext cx="9193553" cy="2123658"/>
          </a:xfrm>
          <a:prstGeom prst="rect">
            <a:avLst/>
          </a:prstGeom>
          <a:solidFill>
            <a:schemeClr val="accent6"/>
          </a:solidFill>
        </p:spPr>
        <p:txBody>
          <a:bodyPr wrap="square">
            <a:spAutoFit/>
          </a:bodyPr>
          <a:lstStyle/>
          <a:p>
            <a:pPr algn="ctr"/>
            <a:r>
              <a:rPr lang="nl-NL" sz="7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nl-NL" sz="6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Phương hướng trên bản đồ</a:t>
            </a:r>
            <a:endParaRPr lang="en-US" sz="6000" dirty="0">
              <a:solidFill>
                <a:schemeClr val="bg1"/>
              </a:solidFill>
            </a:endParaRPr>
          </a:p>
        </p:txBody>
      </p:sp>
      <p:sp>
        <p:nvSpPr>
          <p:cNvPr id="18" name="Hình Bầu dục 3">
            <a:extLst>
              <a:ext uri="{FF2B5EF4-FFF2-40B4-BE49-F238E27FC236}">
                <a16:creationId xmlns:a16="http://schemas.microsoft.com/office/drawing/2014/main" id="{594423DA-4A93-45AD-828B-44EB5C228EF7}"/>
              </a:ext>
            </a:extLst>
          </p:cNvPr>
          <p:cNvSpPr/>
          <p:nvPr/>
        </p:nvSpPr>
        <p:spPr>
          <a:xfrm>
            <a:off x="730998" y="3975390"/>
            <a:ext cx="1607617" cy="1629196"/>
          </a:xfrm>
          <a:prstGeom prst="ellipse">
            <a:avLst/>
          </a:prstGeom>
          <a:solidFill>
            <a:schemeClr val="accent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9Slide03 AmpleSoft Bold" panose="02000000000000000000" pitchFamily="2" charset="0"/>
              </a:rPr>
              <a:t>1</a:t>
            </a:r>
          </a:p>
        </p:txBody>
      </p:sp>
      <p:sp>
        <p:nvSpPr>
          <p:cNvPr id="8" name="Rectangle 7">
            <a:extLst>
              <a:ext uri="{FF2B5EF4-FFF2-40B4-BE49-F238E27FC236}">
                <a16:creationId xmlns:a16="http://schemas.microsoft.com/office/drawing/2014/main" id="{004A214D-3257-8846-9C5D-E548C71018A1}"/>
              </a:ext>
            </a:extLst>
          </p:cNvPr>
          <p:cNvSpPr/>
          <p:nvPr/>
        </p:nvSpPr>
        <p:spPr>
          <a:xfrm>
            <a:off x="2272566" y="1924654"/>
            <a:ext cx="9123651" cy="707886"/>
          </a:xfrm>
          <a:prstGeom prst="rect">
            <a:avLst/>
          </a:prstGeom>
        </p:spPr>
        <p:txBody>
          <a:bodyPr wrap="none">
            <a:spAutoFit/>
          </a:bodyPr>
          <a:lstStyle/>
          <a:p>
            <a:r>
              <a:rPr lang="vi-VN" sz="4000" b="1" dirty="0">
                <a:solidFill>
                  <a:schemeClr val="accent6">
                    <a:lumMod val="50000"/>
                  </a:schemeClr>
                </a:solidFill>
                <a:latin typeface="Times New Roman" panose="02020603050405020304" pitchFamily="18" charset="0"/>
                <a:ea typeface="Calibri" panose="020F0502020204030204" pitchFamily="34" charset="0"/>
              </a:rPr>
              <a:t>Bài 3. TÌM ĐƯỜNG ĐI TRÊN BẢN ĐỒ</a:t>
            </a:r>
            <a:r>
              <a:rPr lang="x-none" sz="4000" dirty="0">
                <a:solidFill>
                  <a:schemeClr val="accent6">
                    <a:lumMod val="50000"/>
                  </a:schemeClr>
                </a:solidFill>
                <a:effectLst/>
              </a:rPr>
              <a:t> </a:t>
            </a:r>
            <a:endParaRPr lang="x-none" sz="4000" dirty="0">
              <a:solidFill>
                <a:schemeClr val="accent6">
                  <a:lumMod val="50000"/>
                </a:schemeClr>
              </a:solidFill>
            </a:endParaRPr>
          </a:p>
        </p:txBody>
      </p:sp>
    </p:spTree>
    <p:extLst>
      <p:ext uri="{BB962C8B-B14F-4D97-AF65-F5344CB8AC3E}">
        <p14:creationId xmlns:p14="http://schemas.microsoft.com/office/powerpoint/2010/main" val="3025471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 calcmode="lin" valueType="num">
                                      <p:cBhvr>
                                        <p:cTn id="7" dur="3250" fill="hold"/>
                                        <p:tgtEl>
                                          <p:spTgt spid="5"/>
                                        </p:tgtEl>
                                        <p:attrNameLst>
                                          <p:attrName>ppt_w</p:attrName>
                                        </p:attrNameLst>
                                      </p:cBhvr>
                                      <p:tavLst>
                                        <p:tav tm="0">
                                          <p:val>
                                            <p:fltVal val="0"/>
                                          </p:val>
                                        </p:tav>
                                        <p:tav tm="100000">
                                          <p:val>
                                            <p:strVal val="#ppt_w"/>
                                          </p:val>
                                        </p:tav>
                                      </p:tavLst>
                                    </p:anim>
                                    <p:anim calcmode="lin" valueType="num">
                                      <p:cBhvr>
                                        <p:cTn id="8" dur="3250" fill="hold"/>
                                        <p:tgtEl>
                                          <p:spTgt spid="5"/>
                                        </p:tgtEl>
                                        <p:attrNameLst>
                                          <p:attrName>ppt_h</p:attrName>
                                        </p:attrNameLst>
                                      </p:cBhvr>
                                      <p:tavLst>
                                        <p:tav tm="0">
                                          <p:val>
                                            <p:fltVal val="0"/>
                                          </p:val>
                                        </p:tav>
                                        <p:tav tm="100000">
                                          <p:val>
                                            <p:strVal val="#ppt_h"/>
                                          </p:val>
                                        </p:tav>
                                      </p:tavLst>
                                    </p:anim>
                                    <p:animEffect transition="in" filter="fade">
                                      <p:cBhvr>
                                        <p:cTn id="9" dur="3250"/>
                                        <p:tgtEl>
                                          <p:spTgt spid="5"/>
                                        </p:tgtEl>
                                      </p:cBhvr>
                                    </p:animEffect>
                                    <p:anim calcmode="lin" valueType="num">
                                      <p:cBhvr>
                                        <p:cTn id="10" dur="3250" fill="hold"/>
                                        <p:tgtEl>
                                          <p:spTgt spid="5"/>
                                        </p:tgtEl>
                                        <p:attrNameLst>
                                          <p:attrName>ppt_x</p:attrName>
                                        </p:attrNameLst>
                                      </p:cBhvr>
                                      <p:tavLst>
                                        <p:tav tm="0">
                                          <p:val>
                                            <p:fltVal val="0.5"/>
                                          </p:val>
                                        </p:tav>
                                        <p:tav tm="100000">
                                          <p:val>
                                            <p:strVal val="#ppt_x"/>
                                          </p:val>
                                        </p:tav>
                                      </p:tavLst>
                                    </p:anim>
                                    <p:anim calcmode="lin" valueType="num">
                                      <p:cBhvr>
                                        <p:cTn id="11" dur="3250" fill="hold"/>
                                        <p:tgtEl>
                                          <p:spTgt spid="5"/>
                                        </p:tgtEl>
                                        <p:attrNameLst>
                                          <p:attrName>ppt_y</p:attrName>
                                        </p:attrNameLst>
                                      </p:cBhvr>
                                      <p:tavLst>
                                        <p:tav tm="0">
                                          <p:val>
                                            <p:fltVal val="0.5"/>
                                          </p:val>
                                        </p:tav>
                                        <p:tav tm="100000">
                                          <p:val>
                                            <p:strVal val="#ppt_y"/>
                                          </p:val>
                                        </p:tav>
                                      </p:tavLst>
                                    </p:anim>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7" dur="4500" fill="hold"/>
                                        <p:tgtEl>
                                          <p:spTgt spid="16"/>
                                        </p:tgtEl>
                                        <p:attrNameLst>
                                          <p:attrName>ppt_x</p:attrName>
                                          <p:attrName>ppt_y</p:attrName>
                                        </p:attrNameLst>
                                      </p:cBhvr>
                                      <p:rCtr x="53819" y="-39321"/>
                                    </p:animMotion>
                                  </p:childTnLst>
                                </p:cTn>
                              </p:par>
                            </p:childTnLst>
                          </p:cTn>
                        </p:par>
                        <p:par>
                          <p:cTn id="18" fill="hold">
                            <p:stCondLst>
                              <p:cond delay="565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6150"/>
                            </p:stCondLst>
                            <p:childTnLst>
                              <p:par>
                                <p:cTn id="24" presetID="26"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80">
                                          <p:stCondLst>
                                            <p:cond delay="0"/>
                                          </p:stCondLst>
                                        </p:cTn>
                                        <p:tgtEl>
                                          <p:spTgt spid="17"/>
                                        </p:tgtEl>
                                      </p:cBhvr>
                                    </p:animEffect>
                                    <p:anim calcmode="lin" valueType="num">
                                      <p:cBhvr>
                                        <p:cTn id="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2" dur="26">
                                          <p:stCondLst>
                                            <p:cond delay="650"/>
                                          </p:stCondLst>
                                        </p:cTn>
                                        <p:tgtEl>
                                          <p:spTgt spid="17"/>
                                        </p:tgtEl>
                                      </p:cBhvr>
                                      <p:to x="100000" y="60000"/>
                                    </p:animScale>
                                    <p:animScale>
                                      <p:cBhvr>
                                        <p:cTn id="33" dur="166" decel="50000">
                                          <p:stCondLst>
                                            <p:cond delay="676"/>
                                          </p:stCondLst>
                                        </p:cTn>
                                        <p:tgtEl>
                                          <p:spTgt spid="17"/>
                                        </p:tgtEl>
                                      </p:cBhvr>
                                      <p:to x="100000" y="100000"/>
                                    </p:animScale>
                                    <p:animScale>
                                      <p:cBhvr>
                                        <p:cTn id="34" dur="26">
                                          <p:stCondLst>
                                            <p:cond delay="1312"/>
                                          </p:stCondLst>
                                        </p:cTn>
                                        <p:tgtEl>
                                          <p:spTgt spid="17"/>
                                        </p:tgtEl>
                                      </p:cBhvr>
                                      <p:to x="100000" y="80000"/>
                                    </p:animScale>
                                    <p:animScale>
                                      <p:cBhvr>
                                        <p:cTn id="35" dur="166" decel="50000">
                                          <p:stCondLst>
                                            <p:cond delay="1338"/>
                                          </p:stCondLst>
                                        </p:cTn>
                                        <p:tgtEl>
                                          <p:spTgt spid="17"/>
                                        </p:tgtEl>
                                      </p:cBhvr>
                                      <p:to x="100000" y="100000"/>
                                    </p:animScale>
                                    <p:animScale>
                                      <p:cBhvr>
                                        <p:cTn id="36" dur="26">
                                          <p:stCondLst>
                                            <p:cond delay="1642"/>
                                          </p:stCondLst>
                                        </p:cTn>
                                        <p:tgtEl>
                                          <p:spTgt spid="17"/>
                                        </p:tgtEl>
                                      </p:cBhvr>
                                      <p:to x="100000" y="90000"/>
                                    </p:animScale>
                                    <p:animScale>
                                      <p:cBhvr>
                                        <p:cTn id="37" dur="166" decel="50000">
                                          <p:stCondLst>
                                            <p:cond delay="1668"/>
                                          </p:stCondLst>
                                        </p:cTn>
                                        <p:tgtEl>
                                          <p:spTgt spid="17"/>
                                        </p:tgtEl>
                                      </p:cBhvr>
                                      <p:to x="100000" y="100000"/>
                                    </p:animScale>
                                    <p:animScale>
                                      <p:cBhvr>
                                        <p:cTn id="38" dur="26">
                                          <p:stCondLst>
                                            <p:cond delay="1808"/>
                                          </p:stCondLst>
                                        </p:cTn>
                                        <p:tgtEl>
                                          <p:spTgt spid="17"/>
                                        </p:tgtEl>
                                      </p:cBhvr>
                                      <p:to x="100000" y="95000"/>
                                    </p:animScale>
                                    <p:animScale>
                                      <p:cBhvr>
                                        <p:cTn id="39"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135"/>
            <a:ext cx="12192000"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376" y="3753321"/>
            <a:ext cx="6818251" cy="2934101"/>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636" t="839" r="381" b="75359"/>
          <a:stretch/>
        </p:blipFill>
        <p:spPr>
          <a:xfrm flipH="1">
            <a:off x="0" y="0"/>
            <a:ext cx="3505200" cy="1602363"/>
          </a:xfrm>
          <a:prstGeom prst="rect">
            <a:avLst/>
          </a:prstGeom>
        </p:spPr>
      </p:pic>
      <p:grpSp>
        <p:nvGrpSpPr>
          <p:cNvPr id="9" name="Group 8"/>
          <p:cNvGrpSpPr/>
          <p:nvPr/>
        </p:nvGrpSpPr>
        <p:grpSpPr>
          <a:xfrm>
            <a:off x="6792360" y="987261"/>
            <a:ext cx="4817292" cy="3509120"/>
            <a:chOff x="6505854" y="1731703"/>
            <a:chExt cx="6056388" cy="4974558"/>
          </a:xfrm>
        </p:grpSpPr>
        <p:grpSp>
          <p:nvGrpSpPr>
            <p:cNvPr id="12" name="Group 11"/>
            <p:cNvGrpSpPr/>
            <p:nvPr/>
          </p:nvGrpSpPr>
          <p:grpSpPr>
            <a:xfrm>
              <a:off x="6505854" y="1731703"/>
              <a:ext cx="5875746" cy="4974558"/>
              <a:chOff x="255974" y="1442720"/>
              <a:chExt cx="5875746" cy="4974558"/>
            </a:xfrm>
          </p:grpSpPr>
          <p:cxnSp>
            <p:nvCxnSpPr>
              <p:cNvPr id="14" name="Straight Arrow Connector 13">
                <a:extLst>
                  <a:ext uri="{FF2B5EF4-FFF2-40B4-BE49-F238E27FC236}">
                    <a16:creationId xmlns:a16="http://schemas.microsoft.com/office/drawing/2014/main" id="{D3C50174-DE0D-4742-A9C9-5809A15E30E2}"/>
                  </a:ext>
                </a:extLst>
              </p:cNvPr>
              <p:cNvCxnSpPr>
                <a:cxnSpLocks/>
              </p:cNvCxnSpPr>
              <p:nvPr/>
            </p:nvCxnSpPr>
            <p:spPr>
              <a:xfrm>
                <a:off x="1178560" y="3586480"/>
                <a:ext cx="3434080" cy="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622F5C-AC2F-48A0-89B2-A79A599D49F6}"/>
                  </a:ext>
                </a:extLst>
              </p:cNvPr>
              <p:cNvCxnSpPr>
                <a:cxnSpLocks/>
              </p:cNvCxnSpPr>
              <p:nvPr/>
            </p:nvCxnSpPr>
            <p:spPr>
              <a:xfrm>
                <a:off x="2886711" y="1849120"/>
                <a:ext cx="0" cy="337312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65DF0FD-2525-4DC9-82B2-EB5ED70C9E06}"/>
                  </a:ext>
                </a:extLst>
              </p:cNvPr>
              <p:cNvCxnSpPr>
                <a:cxnSpLocks/>
              </p:cNvCxnSpPr>
              <p:nvPr/>
            </p:nvCxnSpPr>
            <p:spPr>
              <a:xfrm flipV="1">
                <a:off x="1687831" y="2387600"/>
                <a:ext cx="2396489" cy="236220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92A8F56-883E-4131-9C95-241EF90177A3}"/>
                  </a:ext>
                </a:extLst>
              </p:cNvPr>
              <p:cNvSpPr txBox="1"/>
              <p:nvPr/>
            </p:nvSpPr>
            <p:spPr>
              <a:xfrm>
                <a:off x="2600960" y="1442720"/>
                <a:ext cx="92456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Bắc</a:t>
                </a:r>
              </a:p>
            </p:txBody>
          </p:sp>
          <p:cxnSp>
            <p:nvCxnSpPr>
              <p:cNvPr id="18" name="Straight Arrow Connector 17">
                <a:extLst>
                  <a:ext uri="{FF2B5EF4-FFF2-40B4-BE49-F238E27FC236}">
                    <a16:creationId xmlns:a16="http://schemas.microsoft.com/office/drawing/2014/main" id="{79F11D25-6EDA-4ACA-9BB0-02D251886C1C}"/>
                  </a:ext>
                </a:extLst>
              </p:cNvPr>
              <p:cNvCxnSpPr>
                <a:cxnSpLocks/>
              </p:cNvCxnSpPr>
              <p:nvPr/>
            </p:nvCxnSpPr>
            <p:spPr>
              <a:xfrm>
                <a:off x="1697355" y="2387600"/>
                <a:ext cx="2396489" cy="242824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E897A44-BC85-454A-AD40-9DEC7A004B2C}"/>
                  </a:ext>
                </a:extLst>
              </p:cNvPr>
              <p:cNvSpPr txBox="1"/>
              <p:nvPr/>
            </p:nvSpPr>
            <p:spPr>
              <a:xfrm>
                <a:off x="4242435" y="1964452"/>
                <a:ext cx="1559494"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ĐôngBắc</a:t>
                </a:r>
                <a:endParaRPr lang="en-US" sz="20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6A6F3C2-808F-4958-AB92-DE2E63664AEC}"/>
                  </a:ext>
                </a:extLst>
              </p:cNvPr>
              <p:cNvSpPr txBox="1"/>
              <p:nvPr/>
            </p:nvSpPr>
            <p:spPr>
              <a:xfrm>
                <a:off x="255974" y="1952975"/>
                <a:ext cx="1758886"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Bắc</a:t>
                </a:r>
              </a:p>
            </p:txBody>
          </p:sp>
          <p:sp>
            <p:nvSpPr>
              <p:cNvPr id="21" name="TextBox 20">
                <a:extLst>
                  <a:ext uri="{FF2B5EF4-FFF2-40B4-BE49-F238E27FC236}">
                    <a16:creationId xmlns:a16="http://schemas.microsoft.com/office/drawing/2014/main" id="{CEE4EBF6-EFC9-468B-99FB-36D6B9DFF0D9}"/>
                  </a:ext>
                </a:extLst>
              </p:cNvPr>
              <p:cNvSpPr txBox="1"/>
              <p:nvPr/>
            </p:nvSpPr>
            <p:spPr>
              <a:xfrm>
                <a:off x="361431" y="3420543"/>
                <a:ext cx="1458591"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endParaRPr lang="en-US" sz="2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4DB8512-14E6-4C6B-A52B-79BA56E62E70}"/>
                  </a:ext>
                </a:extLst>
              </p:cNvPr>
              <p:cNvSpPr txBox="1"/>
              <p:nvPr/>
            </p:nvSpPr>
            <p:spPr>
              <a:xfrm>
                <a:off x="488632" y="4686905"/>
                <a:ext cx="1751226"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Nam</a:t>
                </a:r>
              </a:p>
            </p:txBody>
          </p:sp>
          <p:sp>
            <p:nvSpPr>
              <p:cNvPr id="23" name="TextBox 22">
                <a:extLst>
                  <a:ext uri="{FF2B5EF4-FFF2-40B4-BE49-F238E27FC236}">
                    <a16:creationId xmlns:a16="http://schemas.microsoft.com/office/drawing/2014/main" id="{96D4F736-106C-406E-BA84-6A8F4B086E49}"/>
                  </a:ext>
                </a:extLst>
              </p:cNvPr>
              <p:cNvSpPr txBox="1"/>
              <p:nvPr/>
            </p:nvSpPr>
            <p:spPr>
              <a:xfrm>
                <a:off x="2333944" y="5288280"/>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Nam</a:t>
                </a:r>
              </a:p>
            </p:txBody>
          </p:sp>
          <p:sp>
            <p:nvSpPr>
              <p:cNvPr id="24" name="TextBox 23">
                <a:extLst>
                  <a:ext uri="{FF2B5EF4-FFF2-40B4-BE49-F238E27FC236}">
                    <a16:creationId xmlns:a16="http://schemas.microsoft.com/office/drawing/2014/main" id="{0D37C6A8-A693-443E-B15A-519FA965D672}"/>
                  </a:ext>
                </a:extLst>
              </p:cNvPr>
              <p:cNvSpPr txBox="1"/>
              <p:nvPr/>
            </p:nvSpPr>
            <p:spPr>
              <a:xfrm>
                <a:off x="4184978" y="4749801"/>
                <a:ext cx="1946742" cy="5671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 Nam</a:t>
                </a:r>
              </a:p>
            </p:txBody>
          </p:sp>
          <p:sp>
            <p:nvSpPr>
              <p:cNvPr id="25" name="TextBox 24">
                <a:extLst>
                  <a:ext uri="{FF2B5EF4-FFF2-40B4-BE49-F238E27FC236}">
                    <a16:creationId xmlns:a16="http://schemas.microsoft.com/office/drawing/2014/main" id="{6F43FB58-BB51-4B5C-AAB0-BA164001B8FB}"/>
                  </a:ext>
                </a:extLst>
              </p:cNvPr>
              <p:cNvSpPr txBox="1"/>
              <p:nvPr/>
            </p:nvSpPr>
            <p:spPr>
              <a:xfrm>
                <a:off x="958535" y="5762818"/>
                <a:ext cx="5173185" cy="654460"/>
              </a:xfrm>
              <a:prstGeom prst="rect">
                <a:avLst/>
              </a:prstGeom>
              <a:noFill/>
            </p:spPr>
            <p:txBody>
              <a:bodyPr wrap="square" rtlCol="0">
                <a:spAutoFit/>
              </a:bodyPr>
              <a:lstStyle/>
              <a:p>
                <a:r>
                  <a:rPr lang="en-US" sz="2000" i="1" dirty="0">
                    <a:solidFill>
                      <a:srgbClr val="0070C0"/>
                    </a:solidFill>
                    <a:latin typeface="Arial" panose="020B0604020202020204" pitchFamily="34" charset="0"/>
                    <a:cs typeface="Arial" panose="020B0604020202020204" pitchFamily="34" charset="0"/>
                  </a:rPr>
                  <a:t> </a:t>
                </a:r>
                <a:r>
                  <a:rPr lang="en-US" sz="2400" i="1" dirty="0">
                    <a:solidFill>
                      <a:srgbClr val="0070C0"/>
                    </a:solidFill>
                    <a:latin typeface="Arial" panose="020B0604020202020204" pitchFamily="34" charset="0"/>
                    <a:cs typeface="Arial" panose="020B0604020202020204" pitchFamily="34" charset="0"/>
                  </a:rPr>
                  <a:t>Hình 3.1. Các hướng </a:t>
                </a:r>
                <a:r>
                  <a:rPr lang="en-US" sz="2400" i="1" dirty="0" err="1">
                    <a:solidFill>
                      <a:srgbClr val="0070C0"/>
                    </a:solidFill>
                    <a:latin typeface="Arial" panose="020B0604020202020204" pitchFamily="34" charset="0"/>
                    <a:cs typeface="Arial" panose="020B0604020202020204" pitchFamily="34" charset="0"/>
                  </a:rPr>
                  <a:t>chính</a:t>
                </a:r>
                <a:endParaRPr lang="en-US" sz="2400" i="1" dirty="0">
                  <a:solidFill>
                    <a:srgbClr val="0070C0"/>
                  </a:solidFill>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20B4B09D-7F25-4C8E-97E0-585BA39F455B}"/>
                </a:ext>
              </a:extLst>
            </p:cNvPr>
            <p:cNvSpPr txBox="1"/>
            <p:nvPr/>
          </p:nvSpPr>
          <p:spPr>
            <a:xfrm>
              <a:off x="11103651" y="3624607"/>
              <a:ext cx="145859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a:t>
              </a:r>
            </a:p>
          </p:txBody>
        </p:sp>
      </p:grpSp>
      <p:sp>
        <p:nvSpPr>
          <p:cNvPr id="4" name="Rectangle 3"/>
          <p:cNvSpPr/>
          <p:nvPr/>
        </p:nvSpPr>
        <p:spPr>
          <a:xfrm>
            <a:off x="1702843" y="1228140"/>
            <a:ext cx="4453166" cy="1815882"/>
          </a:xfrm>
          <a:prstGeom prst="rect">
            <a:avLst/>
          </a:prstGeom>
        </p:spPr>
        <p:txBody>
          <a:bodyPr wrap="square">
            <a:spAutoFit/>
          </a:bodyPr>
          <a:lstStyle/>
          <a:p>
            <a:pPr algn="just"/>
            <a:r>
              <a:rPr lang="en-US" sz="2800" i="1" dirty="0">
                <a:latin typeface="Times New Roman" panose="02020603050405020304" pitchFamily="18" charset="0"/>
                <a:cs typeface="Times New Roman" panose="02020603050405020304" pitchFamily="18" charset="0"/>
              </a:rPr>
              <a:t>Dựa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3.1,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hướng </a:t>
            </a:r>
            <a:r>
              <a:rPr lang="en-US" sz="2800" i="1" dirty="0" err="1">
                <a:latin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hướng </a:t>
            </a:r>
            <a:r>
              <a:rPr lang="en-US" sz="2800" i="1" dirty="0" err="1">
                <a:latin typeface="Times New Roman" panose="02020603050405020304" pitchFamily="18" charset="0"/>
                <a:cs typeface="Times New Roman" panose="02020603050405020304" pitchFamily="18" charset="0"/>
              </a:rPr>
              <a:t>trung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a:t>
            </a:r>
          </a:p>
        </p:txBody>
      </p:sp>
      <p:sp>
        <p:nvSpPr>
          <p:cNvPr id="26" name="Rectangle 25">
            <a:extLst>
              <a:ext uri="{FF2B5EF4-FFF2-40B4-BE49-F238E27FC236}">
                <a16:creationId xmlns:a16="http://schemas.microsoft.com/office/drawing/2014/main" id="{F36E0CB7-D68F-3D48-AD10-A72E104B7E74}"/>
              </a:ext>
            </a:extLst>
          </p:cNvPr>
          <p:cNvSpPr/>
          <p:nvPr/>
        </p:nvSpPr>
        <p:spPr>
          <a:xfrm>
            <a:off x="109091" y="72423"/>
            <a:ext cx="9344848" cy="800219"/>
          </a:xfrm>
          <a:prstGeom prst="rect">
            <a:avLst/>
          </a:prstGeom>
        </p:spPr>
        <p:txBody>
          <a:bodyPr wrap="square">
            <a:spAutoFit/>
          </a:bodyPr>
          <a:lstStyle/>
          <a:p>
            <a:pPr algn="just">
              <a:lnSpc>
                <a:spcPct val="115000"/>
              </a:lnSpc>
              <a:spcAft>
                <a:spcPts val="800"/>
              </a:spcAft>
            </a:pPr>
            <a:r>
              <a:rPr lang="nl-NL"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Phương hướng trên bản đồ</a:t>
            </a:r>
            <a:endParaRPr lang="x-none"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0089" y="707754"/>
            <a:ext cx="3267241" cy="523220"/>
          </a:xfrm>
          <a:prstGeom prst="rect">
            <a:avLst/>
          </a:prstGeom>
        </p:spPr>
        <p:txBody>
          <a:bodyPr wrap="none">
            <a:spAutoFit/>
          </a:bodyPr>
          <a:lstStyle/>
          <a:p>
            <a:r>
              <a:rPr lang="en-US" sz="2800" b="1" dirty="0">
                <a:solidFill>
                  <a:srgbClr val="7030A0"/>
                </a:solidFill>
                <a:latin typeface="Times New Roman" panose="02020603050405020304" pitchFamily="18" charset="0"/>
                <a:cs typeface="Times New Roman" panose="02020603050405020304" pitchFamily="18" charset="0"/>
              </a:rPr>
              <a:t>Hình thức: </a:t>
            </a:r>
            <a:r>
              <a:rPr lang="en-US" sz="2800" b="1" dirty="0" err="1">
                <a:solidFill>
                  <a:srgbClr val="7030A0"/>
                </a:solidFill>
                <a:latin typeface="Times New Roman" panose="02020603050405020304" pitchFamily="18" charset="0"/>
                <a:cs typeface="Times New Roman" panose="02020603050405020304" pitchFamily="18" charset="0"/>
              </a:rPr>
              <a:t>Cá</a:t>
            </a:r>
            <a:r>
              <a:rPr lang="en-US" sz="2800" b="1" dirty="0">
                <a:solidFill>
                  <a:srgbClr val="7030A0"/>
                </a:solidFill>
                <a:latin typeface="Times New Roman" panose="02020603050405020304" pitchFamily="18" charset="0"/>
                <a:cs typeface="Times New Roman" panose="02020603050405020304" pitchFamily="18" charset="0"/>
              </a:rPr>
              <a:t> nhân</a:t>
            </a:r>
          </a:p>
        </p:txBody>
      </p:sp>
      <p:pic>
        <p:nvPicPr>
          <p:cNvPr id="27" name="Hình ảnh 4">
            <a:extLst>
              <a:ext uri="{FF2B5EF4-FFF2-40B4-BE49-F238E27FC236}">
                <a16:creationId xmlns:a16="http://schemas.microsoft.com/office/drawing/2014/main" id="{AE239D9F-3DD3-41DA-BCD2-2404A824BD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376" y="884288"/>
            <a:ext cx="900362" cy="900362"/>
          </a:xfrm>
          <a:prstGeom prst="rect">
            <a:avLst/>
          </a:prstGeom>
        </p:spPr>
      </p:pic>
    </p:spTree>
    <p:extLst>
      <p:ext uri="{BB962C8B-B14F-4D97-AF65-F5344CB8AC3E}">
        <p14:creationId xmlns:p14="http://schemas.microsoft.com/office/powerpoint/2010/main" val="1362847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gtEl>
                                        <p:attrNameLst>
                                          <p:attrName>style.color</p:attrName>
                                        </p:attrNameLst>
                                      </p:cBhvr>
                                      <p:to>
                                        <a:schemeClr val="bg1"/>
                                      </p:to>
                                    </p:animClr>
                                    <p:animClr clrSpc="rgb" dir="cw">
                                      <p:cBhvr>
                                        <p:cTn id="14" dur="250" autoRev="1" fill="remove"/>
                                        <p:tgtEl>
                                          <p:spTgt spid="3"/>
                                        </p:tgtEl>
                                        <p:attrNameLst>
                                          <p:attrName>fillcolor</p:attrName>
                                        </p:attrNameLst>
                                      </p:cBhvr>
                                      <p:to>
                                        <a:schemeClr val="bg1"/>
                                      </p:to>
                                    </p:animClr>
                                    <p:set>
                                      <p:cBhvr>
                                        <p:cTn id="15" dur="250" autoRev="1" fill="remove"/>
                                        <p:tgtEl>
                                          <p:spTgt spid="3"/>
                                        </p:tgtEl>
                                        <p:attrNameLst>
                                          <p:attrName>fill.type</p:attrName>
                                        </p:attrNameLst>
                                      </p:cBhvr>
                                      <p:to>
                                        <p:strVal val="solid"/>
                                      </p:to>
                                    </p:set>
                                    <p:set>
                                      <p:cBhvr>
                                        <p:cTn id="16" dur="250" autoRev="1" fill="remove"/>
                                        <p:tgtEl>
                                          <p:spTgt spid="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par>
                                <p:cTn id="31" presetID="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grpSp>
        <p:nvGrpSpPr>
          <p:cNvPr id="4" name="组合 3">
            <a:extLst>
              <a:ext uri="{FF2B5EF4-FFF2-40B4-BE49-F238E27FC236}">
                <a16:creationId xmlns:a16="http://schemas.microsoft.com/office/drawing/2014/main" id="{53CB73C9-907F-430E-BC14-D8307DB43957}"/>
              </a:ext>
            </a:extLst>
          </p:cNvPr>
          <p:cNvGrpSpPr/>
          <p:nvPr/>
        </p:nvGrpSpPr>
        <p:grpSpPr>
          <a:xfrm>
            <a:off x="421564" y="2160824"/>
            <a:ext cx="4689617" cy="822217"/>
            <a:chOff x="891857" y="2206678"/>
            <a:chExt cx="3673972" cy="647220"/>
          </a:xfrm>
        </p:grpSpPr>
        <p:pic>
          <p:nvPicPr>
            <p:cNvPr id="5" name="图片 4">
              <a:extLst>
                <a:ext uri="{FF2B5EF4-FFF2-40B4-BE49-F238E27FC236}">
                  <a16:creationId xmlns:a16="http://schemas.microsoft.com/office/drawing/2014/main" id="{845715D2-1E98-4F83-9247-27B8494B0541}"/>
                </a:ext>
              </a:extLst>
            </p:cNvPr>
            <p:cNvPicPr>
              <a:picLocks noChangeAspect="1"/>
            </p:cNvPicPr>
            <p:nvPr/>
          </p:nvPicPr>
          <p:blipFill>
            <a:blip r:embed="rId3">
              <a:duotone>
                <a:prstClr val="black"/>
                <a:schemeClr val="accent2">
                  <a:tint val="45000"/>
                  <a:satMod val="400000"/>
                </a:schemeClr>
              </a:duotone>
            </a:blip>
            <a:stretch>
              <a:fillRect/>
            </a:stretch>
          </p:blipFill>
          <p:spPr>
            <a:xfrm>
              <a:off x="891857" y="2206678"/>
              <a:ext cx="3155592" cy="647220"/>
            </a:xfrm>
            <a:prstGeom prst="rect">
              <a:avLst/>
            </a:prstGeom>
          </p:spPr>
        </p:pic>
        <p:sp>
          <p:nvSpPr>
            <p:cNvPr id="6" name="文本框 5">
              <a:extLst>
                <a:ext uri="{FF2B5EF4-FFF2-40B4-BE49-F238E27FC236}">
                  <a16:creationId xmlns:a16="http://schemas.microsoft.com/office/drawing/2014/main" id="{4281FA08-DC51-4041-99B1-0767A0573AF9}"/>
                </a:ext>
              </a:extLst>
            </p:cNvPr>
            <p:cNvSpPr txBox="1"/>
            <p:nvPr/>
          </p:nvSpPr>
          <p:spPr>
            <a:xfrm>
              <a:off x="1727379" y="2277967"/>
              <a:ext cx="2838450" cy="400110"/>
            </a:xfrm>
            <a:prstGeom prst="rect">
              <a:avLst/>
            </a:prstGeom>
            <a:noFill/>
          </p:spPr>
          <p:txBody>
            <a:bodyPr wrap="square" rtlCol="0">
              <a:spAutoFit/>
            </a:bodyPr>
            <a:lstStyle/>
            <a:p>
              <a:pPr algn="ctr"/>
              <a:endParaRPr lang="zh-CN" altLang="en-US" sz="2000" b="1" dirty="0">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grpSp>
      <p:grpSp>
        <p:nvGrpSpPr>
          <p:cNvPr id="7" name="组合 6">
            <a:extLst>
              <a:ext uri="{FF2B5EF4-FFF2-40B4-BE49-F238E27FC236}">
                <a16:creationId xmlns:a16="http://schemas.microsoft.com/office/drawing/2014/main" id="{28F0C1A8-1546-4D17-AF4B-498BBE5EC242}"/>
              </a:ext>
            </a:extLst>
          </p:cNvPr>
          <p:cNvGrpSpPr/>
          <p:nvPr/>
        </p:nvGrpSpPr>
        <p:grpSpPr>
          <a:xfrm>
            <a:off x="230797" y="4341114"/>
            <a:ext cx="4218700" cy="820918"/>
            <a:chOff x="1568808" y="3248745"/>
            <a:chExt cx="3155592" cy="647220"/>
          </a:xfrm>
        </p:grpSpPr>
        <p:pic>
          <p:nvPicPr>
            <p:cNvPr id="8" name="图片 7">
              <a:extLst>
                <a:ext uri="{FF2B5EF4-FFF2-40B4-BE49-F238E27FC236}">
                  <a16:creationId xmlns:a16="http://schemas.microsoft.com/office/drawing/2014/main" id="{29C56252-4D15-4990-A5ED-148C6A587F0A}"/>
                </a:ext>
              </a:extLst>
            </p:cNvPr>
            <p:cNvPicPr>
              <a:picLocks noChangeAspect="1"/>
            </p:cNvPicPr>
            <p:nvPr/>
          </p:nvPicPr>
          <p:blipFill>
            <a:blip r:embed="rId3">
              <a:duotone>
                <a:prstClr val="black"/>
                <a:schemeClr val="accent2">
                  <a:tint val="45000"/>
                  <a:satMod val="400000"/>
                </a:schemeClr>
              </a:duotone>
            </a:blip>
            <a:stretch>
              <a:fillRect/>
            </a:stretch>
          </p:blipFill>
          <p:spPr>
            <a:xfrm>
              <a:off x="1568808" y="3248745"/>
              <a:ext cx="3155592" cy="647220"/>
            </a:xfrm>
            <a:prstGeom prst="rect">
              <a:avLst/>
            </a:prstGeom>
          </p:spPr>
        </p:pic>
        <p:sp>
          <p:nvSpPr>
            <p:cNvPr id="9" name="文本框 8">
              <a:extLst>
                <a:ext uri="{FF2B5EF4-FFF2-40B4-BE49-F238E27FC236}">
                  <a16:creationId xmlns:a16="http://schemas.microsoft.com/office/drawing/2014/main" id="{54A024C7-6F6D-4180-A5F5-2798BF541512}"/>
                </a:ext>
              </a:extLst>
            </p:cNvPr>
            <p:cNvSpPr txBox="1"/>
            <p:nvPr/>
          </p:nvSpPr>
          <p:spPr>
            <a:xfrm>
              <a:off x="1727379" y="3372300"/>
              <a:ext cx="2838450" cy="412512"/>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Các hướng </a:t>
              </a:r>
              <a:r>
                <a:rPr lang="en-US" sz="2800" b="1" dirty="0" err="1">
                  <a:solidFill>
                    <a:srgbClr val="002060"/>
                  </a:solidFill>
                  <a:latin typeface="Times New Roman" panose="02020603050405020304" pitchFamily="18" charset="0"/>
                  <a:cs typeface="Times New Roman" panose="02020603050405020304" pitchFamily="18" charset="0"/>
                </a:rPr>
                <a:t>trung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000" dirty="0">
                  <a:solidFill>
                    <a:srgbClr val="002060"/>
                  </a:solidFill>
                  <a:latin typeface="Times New Roman" panose="02020603050405020304" pitchFamily="18" charset="0"/>
                  <a:cs typeface="Times New Roman" panose="02020603050405020304" pitchFamily="18" charset="0"/>
                </a:rPr>
                <a:t>:</a:t>
              </a:r>
              <a:endParaRPr lang="zh-CN" altLang="en-US" sz="2000" b="1" dirty="0">
                <a:solidFill>
                  <a:srgbClr val="002060"/>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grpSp>
      <p:sp>
        <p:nvSpPr>
          <p:cNvPr id="13" name="矩形 12">
            <a:extLst>
              <a:ext uri="{FF2B5EF4-FFF2-40B4-BE49-F238E27FC236}">
                <a16:creationId xmlns:a16="http://schemas.microsoft.com/office/drawing/2014/main" id="{52C8E5F9-62E4-4769-8F5C-BB475DB1DA32}"/>
              </a:ext>
            </a:extLst>
          </p:cNvPr>
          <p:cNvSpPr/>
          <p:nvPr/>
        </p:nvSpPr>
        <p:spPr>
          <a:xfrm>
            <a:off x="4632164" y="2236461"/>
            <a:ext cx="1545513" cy="1815882"/>
          </a:xfrm>
          <a:prstGeom prst="rect">
            <a:avLst/>
          </a:prstGeom>
        </p:spPr>
        <p:txBody>
          <a:bodyPr wrap="square">
            <a:spAutoFit/>
          </a:bodyPr>
          <a:lstStyle/>
          <a:p>
            <a:pPr marL="285750" indent="-285750">
              <a:buFontTx/>
              <a:buChar char="-"/>
            </a:pPr>
            <a:r>
              <a:rPr lang="en-US" sz="2800" dirty="0">
                <a:solidFill>
                  <a:schemeClr val="accent2">
                    <a:lumMod val="50000"/>
                  </a:schemeClr>
                </a:solidFill>
                <a:latin typeface="Times New Roman" panose="02020603050405020304" pitchFamily="18" charset="0"/>
                <a:cs typeface="Times New Roman" panose="02020603050405020304" pitchFamily="18" charset="0"/>
              </a:rPr>
              <a:t>Bắc</a:t>
            </a:r>
          </a:p>
          <a:p>
            <a:pPr marL="285750" indent="-285750">
              <a:buFontTx/>
              <a:buChar char="-"/>
            </a:pPr>
            <a:r>
              <a:rPr lang="en-US" sz="2800" dirty="0">
                <a:solidFill>
                  <a:schemeClr val="accent2">
                    <a:lumMod val="50000"/>
                  </a:schemeClr>
                </a:solidFill>
                <a:latin typeface="Times New Roman" panose="02020603050405020304" pitchFamily="18" charset="0"/>
                <a:cs typeface="Times New Roman" panose="02020603050405020304" pitchFamily="18" charset="0"/>
              </a:rPr>
              <a:t>Nam</a:t>
            </a:r>
          </a:p>
          <a:p>
            <a:pPr marL="285750" indent="-285750">
              <a:buFontTx/>
              <a:buChar char="-"/>
            </a:pPr>
            <a:r>
              <a:rPr lang="en-US" sz="2800" dirty="0">
                <a:solidFill>
                  <a:schemeClr val="accent2">
                    <a:lumMod val="50000"/>
                  </a:schemeClr>
                </a:solidFill>
                <a:latin typeface="Times New Roman" panose="02020603050405020304" pitchFamily="18" charset="0"/>
                <a:cs typeface="Times New Roman" panose="02020603050405020304" pitchFamily="18" charset="0"/>
              </a:rPr>
              <a:t>Đông </a:t>
            </a:r>
          </a:p>
          <a:p>
            <a:pPr marL="285750" indent="-285750">
              <a:buFontTx/>
              <a:buChar char="-"/>
            </a:pPr>
            <a:r>
              <a:rPr lang="en-US" sz="2800" dirty="0" err="1">
                <a:solidFill>
                  <a:schemeClr val="accent2">
                    <a:lumMod val="50000"/>
                  </a:schemeClr>
                </a:solidFill>
                <a:latin typeface="Times New Roman" panose="02020603050405020304" pitchFamily="18" charset="0"/>
                <a:cs typeface="Times New Roman" panose="02020603050405020304" pitchFamily="18" charset="0"/>
              </a:rPr>
              <a:t>Tây</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E06C41E5-F9C1-47EC-A159-EE213564D20C}"/>
              </a:ext>
            </a:extLst>
          </p:cNvPr>
          <p:cNvSpPr/>
          <p:nvPr/>
        </p:nvSpPr>
        <p:spPr>
          <a:xfrm>
            <a:off x="4574019" y="4381747"/>
            <a:ext cx="2218341" cy="1815882"/>
          </a:xfrm>
          <a:prstGeom prst="rect">
            <a:avLst/>
          </a:prstGeom>
        </p:spPr>
        <p:txBody>
          <a:bodyPr wrap="square">
            <a:spAutoFit/>
          </a:bodyPr>
          <a:lstStyle/>
          <a:p>
            <a:pPr marL="285750" indent="-285750">
              <a:buFontTx/>
              <a:buChar char="-"/>
            </a:pPr>
            <a:r>
              <a:rPr lang="en-US" sz="2800" dirty="0">
                <a:solidFill>
                  <a:schemeClr val="accent2">
                    <a:lumMod val="75000"/>
                  </a:schemeClr>
                </a:solidFill>
                <a:latin typeface="Times New Roman" panose="02020603050405020304" pitchFamily="18" charset="0"/>
                <a:cs typeface="Times New Roman" panose="02020603050405020304" pitchFamily="18" charset="0"/>
              </a:rPr>
              <a:t>Đông Bắc</a:t>
            </a:r>
          </a:p>
          <a:p>
            <a:pPr marL="285750" indent="-285750">
              <a:buFontTx/>
              <a:buChar char="-"/>
            </a:pPr>
            <a:r>
              <a:rPr lang="en-US" sz="2800" dirty="0" err="1">
                <a:solidFill>
                  <a:schemeClr val="accent2">
                    <a:lumMod val="75000"/>
                  </a:schemeClr>
                </a:solidFill>
                <a:latin typeface="Times New Roman" panose="02020603050405020304" pitchFamily="18" charset="0"/>
                <a:cs typeface="Times New Roman" panose="02020603050405020304" pitchFamily="18" charset="0"/>
              </a:rPr>
              <a:t>Tây</a:t>
            </a:r>
            <a:r>
              <a:rPr lang="en-US" sz="2800" dirty="0">
                <a:solidFill>
                  <a:schemeClr val="accent2">
                    <a:lumMod val="75000"/>
                  </a:schemeClr>
                </a:solidFill>
                <a:latin typeface="Times New Roman" panose="02020603050405020304" pitchFamily="18" charset="0"/>
                <a:cs typeface="Times New Roman" panose="02020603050405020304" pitchFamily="18" charset="0"/>
              </a:rPr>
              <a:t> Bắc </a:t>
            </a:r>
          </a:p>
          <a:p>
            <a:pPr marL="285750" indent="-285750">
              <a:buFontTx/>
              <a:buChar char="-"/>
            </a:pPr>
            <a:r>
              <a:rPr lang="en-US" sz="2800" dirty="0">
                <a:solidFill>
                  <a:schemeClr val="accent2">
                    <a:lumMod val="75000"/>
                  </a:schemeClr>
                </a:solidFill>
                <a:latin typeface="Times New Roman" panose="02020603050405020304" pitchFamily="18" charset="0"/>
                <a:cs typeface="Times New Roman" panose="02020603050405020304" pitchFamily="18" charset="0"/>
              </a:rPr>
              <a:t>Đông Nam </a:t>
            </a:r>
          </a:p>
          <a:p>
            <a:pPr marL="285750" indent="-285750">
              <a:buFontTx/>
              <a:buChar char="-"/>
            </a:pPr>
            <a:r>
              <a:rPr lang="en-US" sz="2800" dirty="0" err="1">
                <a:solidFill>
                  <a:schemeClr val="accent2">
                    <a:lumMod val="75000"/>
                  </a:schemeClr>
                </a:solidFill>
                <a:latin typeface="Times New Roman" panose="02020603050405020304" pitchFamily="18" charset="0"/>
                <a:cs typeface="Times New Roman" panose="02020603050405020304" pitchFamily="18" charset="0"/>
              </a:rPr>
              <a:t>Tây</a:t>
            </a:r>
            <a:r>
              <a:rPr lang="en-US" sz="2800" dirty="0">
                <a:solidFill>
                  <a:schemeClr val="accent2">
                    <a:lumMod val="75000"/>
                  </a:schemeClr>
                </a:solidFill>
                <a:latin typeface="Times New Roman" panose="02020603050405020304" pitchFamily="18" charset="0"/>
                <a:cs typeface="Times New Roman" panose="02020603050405020304" pitchFamily="18" charset="0"/>
              </a:rPr>
              <a:t> Nam.</a:t>
            </a:r>
          </a:p>
        </p:txBody>
      </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512" y="749032"/>
            <a:ext cx="718619" cy="774250"/>
          </a:xfrm>
          <a:prstGeom prst="rect">
            <a:avLst/>
          </a:prstGeom>
        </p:spPr>
      </p:pic>
      <p:sp>
        <p:nvSpPr>
          <p:cNvPr id="17" name="文本框 16"/>
          <p:cNvSpPr txBox="1"/>
          <p:nvPr/>
        </p:nvSpPr>
        <p:spPr>
          <a:xfrm>
            <a:off x="1663934" y="813720"/>
            <a:ext cx="2968229" cy="584775"/>
          </a:xfrm>
          <a:prstGeom prst="rect">
            <a:avLst/>
          </a:prstGeom>
          <a:noFill/>
        </p:spPr>
        <p:txBody>
          <a:bodyPr wrap="square" rtlCol="0">
            <a:spAutoFit/>
          </a:bodyPr>
          <a:lstStyle/>
          <a:p>
            <a:pPr algn="dist"/>
            <a:r>
              <a:rPr lang="en-US" altLang="zh-CN" sz="3200" dirty="0" err="1">
                <a:ln w="25400">
                  <a:noFill/>
                </a:ln>
                <a:solidFill>
                  <a:srgbClr val="7030A0"/>
                </a:solidFill>
                <a:latin typeface="Times New Roman" panose="02020603050405020304" pitchFamily="18" charset="0"/>
                <a:ea typeface="字魂27号-布丁体" panose="00000500000000000000" pitchFamily="2" charset="-122"/>
                <a:cs typeface="Times New Roman" panose="02020603050405020304" pitchFamily="18" charset="0"/>
              </a:rPr>
              <a:t>Phươnghướng</a:t>
            </a:r>
            <a:endParaRPr lang="zh-CN" altLang="en-US" sz="3200" dirty="0">
              <a:ln w="25400">
                <a:noFill/>
              </a:ln>
              <a:solidFill>
                <a:srgbClr val="7030A0"/>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18" name="Rectangle 17">
            <a:extLst>
              <a:ext uri="{FF2B5EF4-FFF2-40B4-BE49-F238E27FC236}">
                <a16:creationId xmlns:a16="http://schemas.microsoft.com/office/drawing/2014/main" id="{F36E0CB7-D68F-3D48-AD10-A72E104B7E74}"/>
              </a:ext>
            </a:extLst>
          </p:cNvPr>
          <p:cNvSpPr/>
          <p:nvPr/>
        </p:nvSpPr>
        <p:spPr>
          <a:xfrm>
            <a:off x="647737" y="134674"/>
            <a:ext cx="4584033" cy="587853"/>
          </a:xfrm>
          <a:prstGeom prst="rect">
            <a:avLst/>
          </a:prstGeom>
        </p:spPr>
        <p:txBody>
          <a:bodyPr wrap="square">
            <a:spAutoFit/>
          </a:bodyPr>
          <a:lstStyle/>
          <a:p>
            <a:pPr algn="just">
              <a:lnSpc>
                <a:spcPct val="115000"/>
              </a:lnSpc>
              <a:spcAft>
                <a:spcPts val="800"/>
              </a:spcAft>
            </a:pPr>
            <a:r>
              <a:rPr lang="nl-N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Phương hướng trên bản đồ</a:t>
            </a:r>
            <a:endParaRPr lang="x-none"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922937" y="2294904"/>
            <a:ext cx="3025187" cy="523220"/>
          </a:xfrm>
          <a:prstGeom prst="rect">
            <a:avLst/>
          </a:prstGeom>
        </p:spPr>
        <p:txBody>
          <a:bodyPr wrap="none">
            <a:spAutoFit/>
          </a:bodyPr>
          <a:lstStyle/>
          <a:p>
            <a:r>
              <a:rPr lang="en-US" sz="2800" b="1" dirty="0">
                <a:solidFill>
                  <a:srgbClr val="002060"/>
                </a:solidFill>
                <a:latin typeface="Times New Roman" panose="02020603050405020304" pitchFamily="18" charset="0"/>
                <a:cs typeface="Times New Roman" panose="02020603050405020304" pitchFamily="18" charset="0"/>
              </a:rPr>
              <a:t>Các hướng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endParaRPr>
          </a:p>
        </p:txBody>
      </p:sp>
      <p:grpSp>
        <p:nvGrpSpPr>
          <p:cNvPr id="19" name="Group 18"/>
          <p:cNvGrpSpPr/>
          <p:nvPr/>
        </p:nvGrpSpPr>
        <p:grpSpPr>
          <a:xfrm>
            <a:off x="6792360" y="987261"/>
            <a:ext cx="4817292" cy="3789884"/>
            <a:chOff x="6505854" y="1731703"/>
            <a:chExt cx="6056388" cy="5372571"/>
          </a:xfrm>
        </p:grpSpPr>
        <p:grpSp>
          <p:nvGrpSpPr>
            <p:cNvPr id="20" name="Group 19"/>
            <p:cNvGrpSpPr/>
            <p:nvPr/>
          </p:nvGrpSpPr>
          <p:grpSpPr>
            <a:xfrm>
              <a:off x="6505854" y="1731703"/>
              <a:ext cx="5875746" cy="5372571"/>
              <a:chOff x="255974" y="1442720"/>
              <a:chExt cx="5875746" cy="5372571"/>
            </a:xfrm>
          </p:grpSpPr>
          <p:cxnSp>
            <p:nvCxnSpPr>
              <p:cNvPr id="22" name="Straight Arrow Connector 21">
                <a:extLst>
                  <a:ext uri="{FF2B5EF4-FFF2-40B4-BE49-F238E27FC236}">
                    <a16:creationId xmlns:a16="http://schemas.microsoft.com/office/drawing/2014/main" id="{D3C50174-DE0D-4742-A9C9-5809A15E30E2}"/>
                  </a:ext>
                </a:extLst>
              </p:cNvPr>
              <p:cNvCxnSpPr>
                <a:cxnSpLocks/>
              </p:cNvCxnSpPr>
              <p:nvPr/>
            </p:nvCxnSpPr>
            <p:spPr>
              <a:xfrm>
                <a:off x="1178560" y="3586480"/>
                <a:ext cx="3434080" cy="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2622F5C-AC2F-48A0-89B2-A79A599D49F6}"/>
                  </a:ext>
                </a:extLst>
              </p:cNvPr>
              <p:cNvCxnSpPr>
                <a:cxnSpLocks/>
              </p:cNvCxnSpPr>
              <p:nvPr/>
            </p:nvCxnSpPr>
            <p:spPr>
              <a:xfrm>
                <a:off x="2886711" y="1849120"/>
                <a:ext cx="0" cy="337312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65DF0FD-2525-4DC9-82B2-EB5ED70C9E06}"/>
                  </a:ext>
                </a:extLst>
              </p:cNvPr>
              <p:cNvCxnSpPr>
                <a:cxnSpLocks/>
              </p:cNvCxnSpPr>
              <p:nvPr/>
            </p:nvCxnSpPr>
            <p:spPr>
              <a:xfrm flipV="1">
                <a:off x="1687831" y="2387600"/>
                <a:ext cx="2396489" cy="236220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92A8F56-883E-4131-9C95-241EF90177A3}"/>
                  </a:ext>
                </a:extLst>
              </p:cNvPr>
              <p:cNvSpPr txBox="1"/>
              <p:nvPr/>
            </p:nvSpPr>
            <p:spPr>
              <a:xfrm>
                <a:off x="2600960" y="1442720"/>
                <a:ext cx="92456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Bắc</a:t>
                </a:r>
              </a:p>
            </p:txBody>
          </p:sp>
          <p:cxnSp>
            <p:nvCxnSpPr>
              <p:cNvPr id="26" name="Straight Arrow Connector 25">
                <a:extLst>
                  <a:ext uri="{FF2B5EF4-FFF2-40B4-BE49-F238E27FC236}">
                    <a16:creationId xmlns:a16="http://schemas.microsoft.com/office/drawing/2014/main" id="{79F11D25-6EDA-4ACA-9BB0-02D251886C1C}"/>
                  </a:ext>
                </a:extLst>
              </p:cNvPr>
              <p:cNvCxnSpPr>
                <a:cxnSpLocks/>
              </p:cNvCxnSpPr>
              <p:nvPr/>
            </p:nvCxnSpPr>
            <p:spPr>
              <a:xfrm>
                <a:off x="1697355" y="2387600"/>
                <a:ext cx="2396489" cy="242824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897A44-BC85-454A-AD40-9DEC7A004B2C}"/>
                  </a:ext>
                </a:extLst>
              </p:cNvPr>
              <p:cNvSpPr txBox="1"/>
              <p:nvPr/>
            </p:nvSpPr>
            <p:spPr>
              <a:xfrm>
                <a:off x="4242435" y="1964452"/>
                <a:ext cx="1559494"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ĐôngBắc</a:t>
                </a:r>
                <a:endParaRPr lang="en-US" sz="2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6A6F3C2-808F-4958-AB92-DE2E63664AEC}"/>
                  </a:ext>
                </a:extLst>
              </p:cNvPr>
              <p:cNvSpPr txBox="1"/>
              <p:nvPr/>
            </p:nvSpPr>
            <p:spPr>
              <a:xfrm>
                <a:off x="255974" y="1952975"/>
                <a:ext cx="1758886"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Bắc</a:t>
                </a:r>
              </a:p>
            </p:txBody>
          </p:sp>
          <p:sp>
            <p:nvSpPr>
              <p:cNvPr id="29" name="TextBox 28">
                <a:extLst>
                  <a:ext uri="{FF2B5EF4-FFF2-40B4-BE49-F238E27FC236}">
                    <a16:creationId xmlns:a16="http://schemas.microsoft.com/office/drawing/2014/main" id="{CEE4EBF6-EFC9-468B-99FB-36D6B9DFF0D9}"/>
                  </a:ext>
                </a:extLst>
              </p:cNvPr>
              <p:cNvSpPr txBox="1"/>
              <p:nvPr/>
            </p:nvSpPr>
            <p:spPr>
              <a:xfrm>
                <a:off x="361431" y="3420543"/>
                <a:ext cx="1458591"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endParaRPr lang="en-US"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DB8512-14E6-4C6B-A52B-79BA56E62E70}"/>
                  </a:ext>
                </a:extLst>
              </p:cNvPr>
              <p:cNvSpPr txBox="1"/>
              <p:nvPr/>
            </p:nvSpPr>
            <p:spPr>
              <a:xfrm>
                <a:off x="488632" y="4686905"/>
                <a:ext cx="1751226"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Nam</a:t>
                </a:r>
              </a:p>
            </p:txBody>
          </p:sp>
          <p:sp>
            <p:nvSpPr>
              <p:cNvPr id="31" name="TextBox 30">
                <a:extLst>
                  <a:ext uri="{FF2B5EF4-FFF2-40B4-BE49-F238E27FC236}">
                    <a16:creationId xmlns:a16="http://schemas.microsoft.com/office/drawing/2014/main" id="{96D4F736-106C-406E-BA84-6A8F4B086E49}"/>
                  </a:ext>
                </a:extLst>
              </p:cNvPr>
              <p:cNvSpPr txBox="1"/>
              <p:nvPr/>
            </p:nvSpPr>
            <p:spPr>
              <a:xfrm>
                <a:off x="2333944" y="5288280"/>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Nam</a:t>
                </a:r>
              </a:p>
            </p:txBody>
          </p:sp>
          <p:sp>
            <p:nvSpPr>
              <p:cNvPr id="32" name="TextBox 31">
                <a:extLst>
                  <a:ext uri="{FF2B5EF4-FFF2-40B4-BE49-F238E27FC236}">
                    <a16:creationId xmlns:a16="http://schemas.microsoft.com/office/drawing/2014/main" id="{0D37C6A8-A693-443E-B15A-519FA965D672}"/>
                  </a:ext>
                </a:extLst>
              </p:cNvPr>
              <p:cNvSpPr txBox="1"/>
              <p:nvPr/>
            </p:nvSpPr>
            <p:spPr>
              <a:xfrm>
                <a:off x="4184978" y="4749801"/>
                <a:ext cx="1946742" cy="5671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 Nam</a:t>
                </a:r>
              </a:p>
            </p:txBody>
          </p:sp>
          <p:sp>
            <p:nvSpPr>
              <p:cNvPr id="33" name="TextBox 32">
                <a:extLst>
                  <a:ext uri="{FF2B5EF4-FFF2-40B4-BE49-F238E27FC236}">
                    <a16:creationId xmlns:a16="http://schemas.microsoft.com/office/drawing/2014/main" id="{6F43FB58-BB51-4B5C-AAB0-BA164001B8FB}"/>
                  </a:ext>
                </a:extLst>
              </p:cNvPr>
              <p:cNvSpPr txBox="1"/>
              <p:nvPr/>
            </p:nvSpPr>
            <p:spPr>
              <a:xfrm>
                <a:off x="412525" y="6160831"/>
                <a:ext cx="5173185" cy="654460"/>
              </a:xfrm>
              <a:prstGeom prst="rect">
                <a:avLst/>
              </a:prstGeom>
              <a:noFill/>
            </p:spPr>
            <p:txBody>
              <a:bodyPr wrap="square" rtlCol="0">
                <a:spAutoFit/>
              </a:bodyPr>
              <a:lstStyle/>
              <a:p>
                <a:r>
                  <a:rPr lang="en-US" sz="2000" i="1" dirty="0">
                    <a:solidFill>
                      <a:srgbClr val="0070C0"/>
                    </a:solidFill>
                    <a:latin typeface="Arial" panose="020B0604020202020204" pitchFamily="34" charset="0"/>
                    <a:cs typeface="Arial" panose="020B0604020202020204" pitchFamily="34" charset="0"/>
                  </a:rPr>
                  <a:t> </a:t>
                </a:r>
                <a:r>
                  <a:rPr lang="en-US" sz="2400" i="1" dirty="0">
                    <a:solidFill>
                      <a:srgbClr val="0070C0"/>
                    </a:solidFill>
                    <a:latin typeface="Arial" panose="020B0604020202020204" pitchFamily="34" charset="0"/>
                    <a:cs typeface="Arial" panose="020B0604020202020204" pitchFamily="34" charset="0"/>
                  </a:rPr>
                  <a:t>Hình 3.1. Các hướng </a:t>
                </a:r>
                <a:r>
                  <a:rPr lang="en-US" sz="2400" i="1" dirty="0" err="1">
                    <a:solidFill>
                      <a:srgbClr val="0070C0"/>
                    </a:solidFill>
                    <a:latin typeface="Arial" panose="020B0604020202020204" pitchFamily="34" charset="0"/>
                    <a:cs typeface="Arial" panose="020B0604020202020204" pitchFamily="34" charset="0"/>
                  </a:rPr>
                  <a:t>chính</a:t>
                </a:r>
                <a:endParaRPr lang="en-US" sz="2400" i="1" dirty="0">
                  <a:solidFill>
                    <a:srgbClr val="0070C0"/>
                  </a:solidFill>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20B4B09D-7F25-4C8E-97E0-585BA39F455B}"/>
                </a:ext>
              </a:extLst>
            </p:cNvPr>
            <p:cNvSpPr txBox="1"/>
            <p:nvPr/>
          </p:nvSpPr>
          <p:spPr>
            <a:xfrm>
              <a:off x="11103651" y="3624607"/>
              <a:ext cx="145859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a:t>
              </a:r>
            </a:p>
          </p:txBody>
        </p:sp>
      </p:grpSp>
    </p:spTree>
    <p:extLst>
      <p:ext uri="{BB962C8B-B14F-4D97-AF65-F5344CB8AC3E}">
        <p14:creationId xmlns:p14="http://schemas.microsoft.com/office/powerpoint/2010/main" val="1541416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iterate type="lt">
                                    <p:tmPct val="5333"/>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iterate type="lt">
                                    <p:tmPct val="5333"/>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57" y="3360895"/>
            <a:ext cx="1912527" cy="3235159"/>
          </a:xfrm>
          <a:prstGeom prst="rect">
            <a:avLst/>
          </a:prstGeom>
        </p:spPr>
      </p:pic>
      <p:grpSp>
        <p:nvGrpSpPr>
          <p:cNvPr id="8" name="组合 7"/>
          <p:cNvGrpSpPr/>
          <p:nvPr/>
        </p:nvGrpSpPr>
        <p:grpSpPr>
          <a:xfrm>
            <a:off x="1969211" y="2567322"/>
            <a:ext cx="295836" cy="3886200"/>
            <a:chOff x="4598895" y="1721224"/>
            <a:chExt cx="295836" cy="3886200"/>
          </a:xfrm>
        </p:grpSpPr>
        <p:cxnSp>
          <p:nvCxnSpPr>
            <p:cNvPr id="4" name="直接连接符 3"/>
            <p:cNvCxnSpPr/>
            <p:nvPr/>
          </p:nvCxnSpPr>
          <p:spPr>
            <a:xfrm>
              <a:off x="4733365" y="1721224"/>
              <a:ext cx="0" cy="3886200"/>
            </a:xfrm>
            <a:prstGeom prst="line">
              <a:avLst/>
            </a:prstGeom>
            <a:ln>
              <a:solidFill>
                <a:srgbClr val="EB8F58"/>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598895" y="1956176"/>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98895" y="3340864"/>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598895" y="4760913"/>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2415944" y="2676945"/>
            <a:ext cx="5926399" cy="584775"/>
          </a:xfrm>
          <a:prstGeom prst="rect">
            <a:avLst/>
          </a:prstGeom>
          <a:noFill/>
        </p:spPr>
        <p:txBody>
          <a:bodyPr wrap="square" rtlCol="0">
            <a:spAutoFit/>
          </a:bodyPr>
          <a:lstStyle/>
          <a:p>
            <a:r>
              <a:rPr lang="en-US" altLang="zh-CN" sz="32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Phần </a:t>
            </a:r>
            <a:r>
              <a:rPr lang="en-US" altLang="zh-CN" sz="3200" dirty="0" err="1">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giữa</a:t>
            </a:r>
            <a:r>
              <a:rPr lang="en-US" altLang="zh-CN" sz="32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200" dirty="0" err="1">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bản</a:t>
            </a:r>
            <a:r>
              <a:rPr lang="en-US" altLang="zh-CN" sz="32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200" dirty="0" err="1">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đồ</a:t>
            </a:r>
            <a:r>
              <a:rPr lang="en-US" altLang="zh-CN" sz="32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200" dirty="0" err="1">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là</a:t>
            </a:r>
            <a:r>
              <a:rPr lang="en-US" altLang="zh-CN" sz="32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200" dirty="0" err="1">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trung</a:t>
            </a:r>
            <a:r>
              <a:rPr lang="en-US" altLang="zh-CN" sz="32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200" dirty="0" err="1">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rPr>
              <a:t>tâm</a:t>
            </a:r>
            <a:endParaRPr lang="zh-CN" altLang="en-US" sz="32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10" name="文本框 9"/>
          <p:cNvSpPr txBox="1"/>
          <p:nvPr/>
        </p:nvSpPr>
        <p:spPr>
          <a:xfrm>
            <a:off x="2393779" y="3694201"/>
            <a:ext cx="5948565" cy="1547475"/>
          </a:xfrm>
          <a:prstGeom prst="rect">
            <a:avLst/>
          </a:prstGeom>
          <a:noFill/>
        </p:spPr>
        <p:txBody>
          <a:bodyPr wrap="square" rtlCol="0">
            <a:spAutoFit/>
          </a:bodyPr>
          <a:lstStyle/>
          <a:p>
            <a:pPr>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Phía</a:t>
            </a:r>
            <a:r>
              <a:rPr lang="vi-VN" sz="2800" dirty="0">
                <a:latin typeface="Times New Roman" panose="02020603050405020304" pitchFamily="18" charset="0"/>
                <a:ea typeface="Calibri" panose="020F0502020204030204" pitchFamily="34" charset="0"/>
                <a:cs typeface="Times New Roman" panose="02020603050405020304" pitchFamily="18" charset="0"/>
              </a:rPr>
              <a:t> trên của các kinh tuyến chỉ hướng bắc,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phía</a:t>
            </a:r>
            <a:r>
              <a:rPr lang="vi-VN" sz="2800" dirty="0">
                <a:latin typeface="Times New Roman" panose="02020603050405020304" pitchFamily="18" charset="0"/>
                <a:ea typeface="Calibri" panose="020F0502020204030204" pitchFamily="34" charset="0"/>
                <a:cs typeface="Times New Roman" panose="02020603050405020304" pitchFamily="18" charset="0"/>
              </a:rPr>
              <a:t> 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tuyến</a:t>
            </a:r>
            <a:r>
              <a:rPr lang="vi-VN" sz="2800" dirty="0">
                <a:latin typeface="Times New Roman" panose="02020603050405020304" pitchFamily="18" charset="0"/>
                <a:ea typeface="Calibri" panose="020F0502020204030204" pitchFamily="34" charset="0"/>
                <a:cs typeface="Times New Roman" panose="02020603050405020304" pitchFamily="18" charset="0"/>
              </a:rPr>
              <a:t> chỉ hướng nam.</a:t>
            </a:r>
            <a:endParaRPr lang="x-non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文本框 11"/>
          <p:cNvSpPr txBox="1"/>
          <p:nvPr/>
        </p:nvSpPr>
        <p:spPr>
          <a:xfrm>
            <a:off x="2474582" y="5202762"/>
            <a:ext cx="6428251" cy="1189108"/>
          </a:xfrm>
          <a:prstGeom prst="rect">
            <a:avLst/>
          </a:prstGeom>
          <a:noFill/>
        </p:spPr>
        <p:txBody>
          <a:bodyPr wrap="square" rtlCol="0">
            <a:spAutoFit/>
          </a:bodyPr>
          <a:lstStyle/>
          <a:p>
            <a:pPr algn="just">
              <a:lnSpc>
                <a:spcPct val="115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a:t>
            </a:r>
            <a:r>
              <a:rPr lang="vi-VN" sz="3200" dirty="0">
                <a:latin typeface="Times New Roman" panose="02020603050405020304" pitchFamily="18" charset="0"/>
                <a:ea typeface="Calibri" panose="020F0502020204030204" pitchFamily="34" charset="0"/>
                <a:cs typeface="Times New Roman" panose="02020603050405020304" pitchFamily="18" charset="0"/>
              </a:rPr>
              <a:t>ên trái của </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vĩ tuyến chỉ hướng tây, đầu bên phải chỉ hướng đông.</a:t>
            </a:r>
            <a:endParaRPr lang="x-none"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164479" y="1858667"/>
            <a:ext cx="718619" cy="774250"/>
          </a:xfrm>
          <a:prstGeom prst="rect">
            <a:avLst/>
          </a:prstGeom>
        </p:spPr>
      </p:pic>
      <p:sp>
        <p:nvSpPr>
          <p:cNvPr id="16" name="文本框 15"/>
          <p:cNvSpPr txBox="1"/>
          <p:nvPr/>
        </p:nvSpPr>
        <p:spPr>
          <a:xfrm>
            <a:off x="883098" y="747268"/>
            <a:ext cx="7724772" cy="461665"/>
          </a:xfrm>
          <a:prstGeom prst="rect">
            <a:avLst/>
          </a:prstGeom>
          <a:noFill/>
        </p:spPr>
        <p:txBody>
          <a:bodyPr wrap="square" rtlCol="0">
            <a:spAutoFit/>
          </a:bodyPr>
          <a:lstStyle/>
          <a:p>
            <a:pPr algn="ctr"/>
            <a:r>
              <a:rPr lang="en-US" sz="2400" dirty="0">
                <a:solidFill>
                  <a:srgbClr val="002060"/>
                </a:solidFill>
                <a:latin typeface="Arial" panose="020B0604020202020204" pitchFamily="34" charset="0"/>
                <a:cs typeface="Arial" panose="020B0604020202020204" pitchFamily="34" charset="0"/>
              </a:rPr>
              <a:t>Dựa </a:t>
            </a:r>
            <a:r>
              <a:rPr lang="en-US" sz="2400" dirty="0" err="1">
                <a:solidFill>
                  <a:srgbClr val="002060"/>
                </a:solidFill>
                <a:latin typeface="Arial" panose="020B0604020202020204" pitchFamily="34" charset="0"/>
                <a:cs typeface="Arial" panose="020B0604020202020204" pitchFamily="34" charset="0"/>
              </a:rPr>
              <a:t>vào</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đâu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để</a:t>
            </a:r>
            <a:r>
              <a:rPr lang="en-US" sz="2400" dirty="0">
                <a:solidFill>
                  <a:srgbClr val="002060"/>
                </a:solidFill>
                <a:latin typeface="Arial" panose="020B0604020202020204" pitchFamily="34" charset="0"/>
                <a:cs typeface="Arial" panose="020B0604020202020204" pitchFamily="34" charset="0"/>
              </a:rPr>
              <a:t> xác </a:t>
            </a:r>
            <a:r>
              <a:rPr lang="en-US" sz="2400" dirty="0" err="1">
                <a:solidFill>
                  <a:srgbClr val="002060"/>
                </a:solidFill>
                <a:latin typeface="Arial" panose="020B0604020202020204" pitchFamily="34" charset="0"/>
                <a:cs typeface="Arial" panose="020B0604020202020204" pitchFamily="34" charset="0"/>
              </a:rPr>
              <a:t>định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a:t>
            </a:r>
            <a:r>
              <a:rPr lang="vi-VN" sz="2400" dirty="0">
                <a:solidFill>
                  <a:srgbClr val="002060"/>
                </a:solidFill>
                <a:cs typeface="Arial" panose="020B0604020202020204" pitchFamily="34" charset="0"/>
              </a:rPr>
              <a:t>ư</a:t>
            </a:r>
            <a:r>
              <a:rPr lang="en-US" sz="2400" dirty="0" err="1">
                <a:solidFill>
                  <a:srgbClr val="002060"/>
                </a:solidFill>
                <a:latin typeface="Arial" panose="020B0604020202020204" pitchFamily="34" charset="0"/>
                <a:cs typeface="Arial" panose="020B0604020202020204" pitchFamily="34" charset="0"/>
              </a:rPr>
              <a:t>ơng</a:t>
            </a:r>
            <a:r>
              <a:rPr lang="en-US" sz="2400" dirty="0">
                <a:solidFill>
                  <a:srgbClr val="002060"/>
                </a:solidFill>
                <a:latin typeface="Arial" panose="020B0604020202020204" pitchFamily="34" charset="0"/>
                <a:cs typeface="Arial" panose="020B0604020202020204" pitchFamily="34" charset="0"/>
              </a:rPr>
              <a:t> h</a:t>
            </a:r>
            <a:r>
              <a:rPr lang="vi-VN" sz="2400" dirty="0">
                <a:solidFill>
                  <a:srgbClr val="002060"/>
                </a:solidFill>
                <a:cs typeface="Arial" panose="020B0604020202020204" pitchFamily="34" charset="0"/>
              </a:rPr>
              <a:t>ư</a:t>
            </a:r>
            <a:r>
              <a:rPr lang="en-US" sz="2400" dirty="0" err="1">
                <a:solidFill>
                  <a:srgbClr val="002060"/>
                </a:solidFill>
                <a:latin typeface="Arial" panose="020B0604020202020204" pitchFamily="34" charset="0"/>
                <a:cs typeface="Arial" panose="020B0604020202020204" pitchFamily="34" charset="0"/>
              </a:rPr>
              <a:t>ớng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trên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bản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đồ</a:t>
            </a:r>
            <a:r>
              <a:rPr lang="en-US" sz="2400" dirty="0">
                <a:solidFill>
                  <a:srgbClr val="002060"/>
                </a:solidFill>
                <a:latin typeface="Arial" panose="020B0604020202020204" pitchFamily="34" charset="0"/>
                <a:cs typeface="Arial" panose="020B0604020202020204" pitchFamily="34" charset="0"/>
              </a:rPr>
              <a:t>?</a:t>
            </a:r>
          </a:p>
        </p:txBody>
      </p:sp>
      <p:sp>
        <p:nvSpPr>
          <p:cNvPr id="17" name="Rectangle 16">
            <a:extLst>
              <a:ext uri="{FF2B5EF4-FFF2-40B4-BE49-F238E27FC236}">
                <a16:creationId xmlns:a16="http://schemas.microsoft.com/office/drawing/2014/main" id="{F36E0CB7-D68F-3D48-AD10-A72E104B7E74}"/>
              </a:ext>
            </a:extLst>
          </p:cNvPr>
          <p:cNvSpPr/>
          <p:nvPr/>
        </p:nvSpPr>
        <p:spPr>
          <a:xfrm>
            <a:off x="48131" y="193593"/>
            <a:ext cx="4584033" cy="587853"/>
          </a:xfrm>
          <a:prstGeom prst="rect">
            <a:avLst/>
          </a:prstGeom>
        </p:spPr>
        <p:txBody>
          <a:bodyPr wrap="square">
            <a:spAutoFit/>
          </a:bodyPr>
          <a:lstStyle/>
          <a:p>
            <a:pPr algn="just">
              <a:lnSpc>
                <a:spcPct val="115000"/>
              </a:lnSpc>
              <a:spcAft>
                <a:spcPts val="800"/>
              </a:spcAft>
            </a:pPr>
            <a:r>
              <a:rPr lang="nl-N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Phương hướng trên bản đồ</a:t>
            </a:r>
            <a:endParaRPr lang="x-none"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Hình ảnh 11">
            <a:extLst>
              <a:ext uri="{FF2B5EF4-FFF2-40B4-BE49-F238E27FC236}">
                <a16:creationId xmlns:a16="http://schemas.microsoft.com/office/drawing/2014/main" id="{BFDFC918-411B-4BF4-8F8B-A43DD3010190}"/>
              </a:ext>
            </a:extLst>
          </p:cNvPr>
          <p:cNvPicPr/>
          <p:nvPr/>
        </p:nvPicPr>
        <p:blipFill>
          <a:blip r:embed="rId4" cstate="print">
            <a:extLst>
              <a:ext uri="{28A0092B-C50C-407E-A947-70E740481C1C}">
                <a14:useLocalDpi xmlns:a14="http://schemas.microsoft.com/office/drawing/2010/main" val="0"/>
              </a:ext>
            </a:extLst>
          </a:blip>
          <a:srcRect l="3590" t="2695" r="7755" b="3758"/>
          <a:stretch>
            <a:fillRect/>
          </a:stretch>
        </p:blipFill>
        <p:spPr bwMode="auto">
          <a:xfrm>
            <a:off x="8607869" y="73223"/>
            <a:ext cx="3429234" cy="4320476"/>
          </a:xfrm>
          <a:prstGeom prst="rect">
            <a:avLst/>
          </a:prstGeom>
          <a:noFill/>
          <a:ln>
            <a:noFill/>
          </a:ln>
        </p:spPr>
      </p:pic>
      <p:pic>
        <p:nvPicPr>
          <p:cNvPr id="19" name="Hình ảnh 4">
            <a:extLst>
              <a:ext uri="{FF2B5EF4-FFF2-40B4-BE49-F238E27FC236}">
                <a16:creationId xmlns:a16="http://schemas.microsoft.com/office/drawing/2014/main" id="{AE239D9F-3DD3-41DA-BCD2-2404A824BD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937" y="746199"/>
            <a:ext cx="651522" cy="651522"/>
          </a:xfrm>
          <a:prstGeom prst="rect">
            <a:avLst/>
          </a:prstGeom>
        </p:spPr>
      </p:pic>
      <p:pic>
        <p:nvPicPr>
          <p:cNvPr id="21" name="图片 7">
            <a:extLst>
              <a:ext uri="{FF2B5EF4-FFF2-40B4-BE49-F238E27FC236}">
                <a16:creationId xmlns:a16="http://schemas.microsoft.com/office/drawing/2014/main" id="{29C56252-4D15-4990-A5ED-148C6A587F0A}"/>
              </a:ext>
            </a:extLst>
          </p:cNvPr>
          <p:cNvPicPr>
            <a:picLocks noChangeAspect="1"/>
          </p:cNvPicPr>
          <p:nvPr/>
        </p:nvPicPr>
        <p:blipFill>
          <a:blip r:embed="rId6">
            <a:duotone>
              <a:prstClr val="black"/>
              <a:schemeClr val="accent2">
                <a:tint val="45000"/>
                <a:satMod val="400000"/>
              </a:schemeClr>
            </a:duotone>
          </a:blip>
          <a:stretch>
            <a:fillRect/>
          </a:stretch>
        </p:blipFill>
        <p:spPr>
          <a:xfrm>
            <a:off x="883098" y="1354934"/>
            <a:ext cx="6475299" cy="931607"/>
          </a:xfrm>
          <a:prstGeom prst="rect">
            <a:avLst/>
          </a:prstGeom>
        </p:spPr>
      </p:pic>
      <p:sp>
        <p:nvSpPr>
          <p:cNvPr id="3" name="Rectangle 2"/>
          <p:cNvSpPr/>
          <p:nvPr/>
        </p:nvSpPr>
        <p:spPr>
          <a:xfrm>
            <a:off x="883097" y="1635715"/>
            <a:ext cx="6306031" cy="482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6">
                    <a:lumMod val="50000"/>
                  </a:schemeClr>
                </a:solidFill>
              </a:rPr>
              <a:t>Sử</a:t>
            </a:r>
            <a:r>
              <a:rPr lang="en-US" sz="2400" dirty="0">
                <a:solidFill>
                  <a:schemeClr val="accent6">
                    <a:lumMod val="50000"/>
                  </a:schemeClr>
                </a:solidFill>
              </a:rPr>
              <a:t> </a:t>
            </a:r>
            <a:r>
              <a:rPr lang="en-US" sz="2400" dirty="0" err="1">
                <a:solidFill>
                  <a:schemeClr val="accent6">
                    <a:lumMod val="50000"/>
                  </a:schemeClr>
                </a:solidFill>
              </a:rPr>
              <a:t>dụng</a:t>
            </a:r>
            <a:r>
              <a:rPr lang="en-US" sz="2400" dirty="0">
                <a:solidFill>
                  <a:schemeClr val="accent6">
                    <a:lumMod val="50000"/>
                  </a:schemeClr>
                </a:solidFill>
              </a:rPr>
              <a:t> </a:t>
            </a:r>
            <a:r>
              <a:rPr lang="en-US" sz="2400" dirty="0" err="1">
                <a:solidFill>
                  <a:schemeClr val="accent6">
                    <a:lumMod val="50000"/>
                  </a:schemeClr>
                </a:solidFill>
              </a:rPr>
              <a:t>hệ</a:t>
            </a:r>
            <a:r>
              <a:rPr lang="en-US" sz="2400" dirty="0">
                <a:solidFill>
                  <a:schemeClr val="accent6">
                    <a:lumMod val="50000"/>
                  </a:schemeClr>
                </a:solidFill>
              </a:rPr>
              <a:t> </a:t>
            </a:r>
            <a:r>
              <a:rPr lang="en-US" sz="2400" dirty="0" err="1">
                <a:solidFill>
                  <a:schemeClr val="accent6">
                    <a:lumMod val="50000"/>
                  </a:schemeClr>
                </a:solidFill>
              </a:rPr>
              <a:t>thống</a:t>
            </a:r>
            <a:r>
              <a:rPr lang="en-US" sz="2400" dirty="0">
                <a:solidFill>
                  <a:schemeClr val="accent6">
                    <a:lumMod val="50000"/>
                  </a:schemeClr>
                </a:solidFill>
              </a:rPr>
              <a:t> </a:t>
            </a:r>
            <a:r>
              <a:rPr lang="en-US" sz="2400" dirty="0" err="1">
                <a:solidFill>
                  <a:schemeClr val="accent6">
                    <a:lumMod val="50000"/>
                  </a:schemeClr>
                </a:solidFill>
              </a:rPr>
              <a:t>kinh</a:t>
            </a:r>
            <a:r>
              <a:rPr lang="en-US" sz="2400" dirty="0">
                <a:solidFill>
                  <a:schemeClr val="accent6">
                    <a:lumMod val="50000"/>
                  </a:schemeClr>
                </a:solidFill>
              </a:rPr>
              <a:t> </a:t>
            </a:r>
            <a:r>
              <a:rPr lang="en-US" sz="2400" dirty="0" err="1">
                <a:solidFill>
                  <a:schemeClr val="accent6">
                    <a:lumMod val="50000"/>
                  </a:schemeClr>
                </a:solidFill>
              </a:rPr>
              <a:t>tuyến</a:t>
            </a:r>
            <a:r>
              <a:rPr lang="en-US" sz="2400" dirty="0">
                <a:solidFill>
                  <a:schemeClr val="accent6">
                    <a:lumMod val="50000"/>
                  </a:schemeClr>
                </a:solidFill>
              </a:rPr>
              <a:t>, </a:t>
            </a:r>
            <a:r>
              <a:rPr lang="en-US" sz="2400" dirty="0" err="1">
                <a:solidFill>
                  <a:schemeClr val="accent6">
                    <a:lumMod val="50000"/>
                  </a:schemeClr>
                </a:solidFill>
              </a:rPr>
              <a:t>vĩ</a:t>
            </a:r>
            <a:r>
              <a:rPr lang="en-US" sz="2400" dirty="0">
                <a:solidFill>
                  <a:schemeClr val="accent6">
                    <a:lumMod val="50000"/>
                  </a:schemeClr>
                </a:solidFill>
              </a:rPr>
              <a:t> </a:t>
            </a:r>
            <a:r>
              <a:rPr lang="en-US" sz="2400" dirty="0" err="1">
                <a:solidFill>
                  <a:schemeClr val="accent6">
                    <a:lumMod val="50000"/>
                  </a:schemeClr>
                </a:solidFill>
              </a:rPr>
              <a:t>tuyến</a:t>
            </a:r>
            <a:r>
              <a:rPr lang="en-US" sz="2400" dirty="0">
                <a:solidFill>
                  <a:schemeClr val="accent6">
                    <a:lumMod val="50000"/>
                  </a:schemeClr>
                </a:solidFill>
              </a:rPr>
              <a:t> qui </a:t>
            </a:r>
            <a:r>
              <a:rPr lang="en-US" sz="2400" dirty="0" err="1">
                <a:solidFill>
                  <a:schemeClr val="accent6">
                    <a:lumMod val="50000"/>
                  </a:schemeClr>
                </a:solidFill>
              </a:rPr>
              <a:t>ước</a:t>
            </a:r>
            <a:r>
              <a:rPr lang="en-US" sz="2400" dirty="0">
                <a:solidFill>
                  <a:schemeClr val="accent6">
                    <a:lumMod val="50000"/>
                  </a:schemeClr>
                </a:solidFill>
              </a:rPr>
              <a:t> </a:t>
            </a:r>
            <a:r>
              <a:rPr lang="en-US" sz="2400" dirty="0" err="1">
                <a:solidFill>
                  <a:schemeClr val="accent6">
                    <a:lumMod val="50000"/>
                  </a:schemeClr>
                </a:solidFill>
              </a:rPr>
              <a:t>như</a:t>
            </a:r>
            <a:r>
              <a:rPr lang="en-US" sz="2400" dirty="0">
                <a:solidFill>
                  <a:schemeClr val="accent6">
                    <a:lumMod val="50000"/>
                  </a:schemeClr>
                </a:solidFill>
              </a:rPr>
              <a:t> </a:t>
            </a:r>
            <a:r>
              <a:rPr lang="en-US" sz="2400" dirty="0" err="1">
                <a:solidFill>
                  <a:schemeClr val="accent6">
                    <a:lumMod val="50000"/>
                  </a:schemeClr>
                </a:solidFill>
              </a:rPr>
              <a:t>sau</a:t>
            </a:r>
            <a:r>
              <a:rPr lang="en-US" sz="2400" dirty="0">
                <a:solidFill>
                  <a:schemeClr val="accent6">
                    <a:lumMod val="50000"/>
                  </a:schemeClr>
                </a:solidFill>
              </a:rPr>
              <a:t>:</a:t>
            </a:r>
          </a:p>
        </p:txBody>
      </p:sp>
      <p:pic>
        <p:nvPicPr>
          <p:cNvPr id="22" name="Hình ảnh 5">
            <a:extLst>
              <a:ext uri="{FF2B5EF4-FFF2-40B4-BE49-F238E27FC236}">
                <a16:creationId xmlns:a16="http://schemas.microsoft.com/office/drawing/2014/main" id="{8AAFC737-3F0D-4155-B866-22F212656D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966" y="2410797"/>
            <a:ext cx="881018" cy="825954"/>
          </a:xfrm>
          <a:prstGeom prst="rect">
            <a:avLst/>
          </a:prstGeom>
        </p:spPr>
      </p:pic>
    </p:spTree>
    <p:extLst>
      <p:ext uri="{BB962C8B-B14F-4D97-AF65-F5344CB8AC3E}">
        <p14:creationId xmlns:p14="http://schemas.microsoft.com/office/powerpoint/2010/main" val="11903497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1500"/>
                            </p:stCondLst>
                            <p:childTnLst>
                              <p:par>
                                <p:cTn id="32" presetID="16" presetClass="entr" presetSubtype="42"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outHorizontal)">
                                      <p:cBhvr>
                                        <p:cTn id="34" dur="500"/>
                                        <p:tgtEl>
                                          <p:spTgt spid="8"/>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par>
                                <p:cTn id="47" presetID="16" presetClass="entr" presetSubtype="21"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r="-261"/>
          <a:stretch/>
        </p:blipFill>
        <p:spPr>
          <a:xfrm flipH="1">
            <a:off x="310752" y="4203409"/>
            <a:ext cx="2552369" cy="2556280"/>
          </a:xfrm>
          <a:prstGeom prst="rect">
            <a:avLst/>
          </a:prstGeom>
        </p:spPr>
      </p:pic>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6981" y="1781374"/>
            <a:ext cx="5159403" cy="2638519"/>
          </a:xfrm>
          <a:prstGeom prst="rect">
            <a:avLst/>
          </a:prstGeom>
        </p:spPr>
      </p:pic>
      <p:sp>
        <p:nvSpPr>
          <p:cNvPr id="4" name="文本框 3"/>
          <p:cNvSpPr txBox="1"/>
          <p:nvPr/>
        </p:nvSpPr>
        <p:spPr>
          <a:xfrm>
            <a:off x="310752" y="2620242"/>
            <a:ext cx="3641511" cy="1200329"/>
          </a:xfrm>
          <a:prstGeom prst="rect">
            <a:avLst/>
          </a:prstGeom>
          <a:noFill/>
        </p:spPr>
        <p:txBody>
          <a:bodyPr wrap="square" rtlCol="0">
            <a:spAutoFit/>
          </a:bodyPr>
          <a:lstStyle/>
          <a:p>
            <a:pPr algn="ctr"/>
            <a:r>
              <a:rPr lang="en-US" sz="2400" dirty="0">
                <a:latin typeface="Times New Roman" panose="02020603050405020304" pitchFamily="18" charset="0"/>
                <a:ea typeface="Calibri" panose="020F0502020204030204" pitchFamily="34" charset="0"/>
                <a:cs typeface="Times New Roman" panose="02020603050405020304" pitchFamily="18" charset="0"/>
              </a:rPr>
              <a:t>Đối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tuyến</a:t>
            </a:r>
            <a:endParaRPr lang="zh-CN" altLang="en-US" sz="2400" b="1" dirty="0">
              <a:solidFill>
                <a:schemeClr val="tx1">
                  <a:lumMod val="95000"/>
                  <a:lumOff val="5000"/>
                </a:schemeClr>
              </a:solidFill>
              <a:latin typeface="华康少女文字W5" panose="040F0509000000000000" pitchFamily="81" charset="-122"/>
              <a:ea typeface="华康少女文字W5" panose="040F0509000000000000" pitchFamily="81" charset="-122"/>
            </a:endParaRP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434573" y="748125"/>
            <a:ext cx="718619" cy="774250"/>
          </a:xfrm>
          <a:prstGeom prst="rect">
            <a:avLst/>
          </a:prstGeom>
        </p:spPr>
      </p:pic>
      <p:sp>
        <p:nvSpPr>
          <p:cNvPr id="8" name="Rectangle 7">
            <a:extLst>
              <a:ext uri="{FF2B5EF4-FFF2-40B4-BE49-F238E27FC236}">
                <a16:creationId xmlns:a16="http://schemas.microsoft.com/office/drawing/2014/main" id="{F36E0CB7-D68F-3D48-AD10-A72E104B7E74}"/>
              </a:ext>
            </a:extLst>
          </p:cNvPr>
          <p:cNvSpPr/>
          <p:nvPr/>
        </p:nvSpPr>
        <p:spPr>
          <a:xfrm>
            <a:off x="183042" y="57726"/>
            <a:ext cx="4584033" cy="587853"/>
          </a:xfrm>
          <a:prstGeom prst="rect">
            <a:avLst/>
          </a:prstGeom>
        </p:spPr>
        <p:txBody>
          <a:bodyPr wrap="square">
            <a:spAutoFit/>
          </a:bodyPr>
          <a:lstStyle/>
          <a:p>
            <a:pPr algn="just">
              <a:lnSpc>
                <a:spcPct val="115000"/>
              </a:lnSpc>
              <a:spcAft>
                <a:spcPts val="800"/>
              </a:spcAft>
            </a:pPr>
            <a:r>
              <a:rPr lang="nl-N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Phương hướng trên bản đồ</a:t>
            </a:r>
            <a:endParaRPr lang="x-none"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18741" y="781446"/>
            <a:ext cx="2435383" cy="957413"/>
          </a:xfrm>
          <a:prstGeom prst="rect">
            <a:avLst/>
          </a:prstGeom>
          <a:solidFill>
            <a:schemeClr val="accent6">
              <a:lumMod val="75000"/>
            </a:schemeClr>
          </a:soli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20589" y="883992"/>
            <a:ext cx="2233535" cy="60045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a:solidFill>
                  <a:schemeClr val="bg1"/>
                </a:solidFill>
              </a:rPr>
              <a:t>Lưu</a:t>
            </a:r>
            <a:r>
              <a:rPr lang="en-US" sz="3600" b="1" i="1" dirty="0">
                <a:solidFill>
                  <a:schemeClr val="bg1"/>
                </a:solidFill>
              </a:rPr>
              <a:t> ý</a:t>
            </a:r>
          </a:p>
        </p:txBody>
      </p:sp>
      <p:graphicFrame>
        <p:nvGraphicFramePr>
          <p:cNvPr id="12" name="Diagram 11"/>
          <p:cNvGraphicFramePr/>
          <p:nvPr>
            <p:extLst>
              <p:ext uri="{D42A27DB-BD31-4B8C-83A1-F6EECF244321}">
                <p14:modId xmlns:p14="http://schemas.microsoft.com/office/powerpoint/2010/main" val="1292854555"/>
              </p:ext>
            </p:extLst>
          </p:nvPr>
        </p:nvGraphicFramePr>
        <p:xfrm>
          <a:off x="4493389" y="459666"/>
          <a:ext cx="4380603" cy="48087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2">
            <a:extLst>
              <a:ext uri="{FF2B5EF4-FFF2-40B4-BE49-F238E27FC236}">
                <a16:creationId xmlns:a16="http://schemas.microsoft.com/office/drawing/2014/main" id="{2BB0FB1B-DAB4-4468-B48D-364AD9221C4A}"/>
              </a:ext>
            </a:extLst>
          </p:cNvPr>
          <p:cNvPicPr>
            <a:picLocks noChangeAspect="1"/>
          </p:cNvPicPr>
          <p:nvPr/>
        </p:nvPicPr>
        <p:blipFill rotWithShape="1">
          <a:blip r:embed="rId10"/>
          <a:srcRect l="55226" t="66049" r="34955" b="16918"/>
          <a:stretch/>
        </p:blipFill>
        <p:spPr>
          <a:xfrm>
            <a:off x="4822422" y="952916"/>
            <a:ext cx="580511" cy="828458"/>
          </a:xfrm>
          <a:prstGeom prst="rect">
            <a:avLst/>
          </a:prstGeom>
          <a:noFill/>
          <a:ln>
            <a:noFill/>
          </a:ln>
        </p:spPr>
      </p:pic>
      <p:grpSp>
        <p:nvGrpSpPr>
          <p:cNvPr id="15" name="组合 7"/>
          <p:cNvGrpSpPr/>
          <p:nvPr/>
        </p:nvGrpSpPr>
        <p:grpSpPr>
          <a:xfrm>
            <a:off x="8937663" y="952916"/>
            <a:ext cx="295836" cy="3886200"/>
            <a:chOff x="4598895" y="1721224"/>
            <a:chExt cx="295836" cy="3886200"/>
          </a:xfrm>
        </p:grpSpPr>
        <p:cxnSp>
          <p:nvCxnSpPr>
            <p:cNvPr id="16" name="直接连接符 3"/>
            <p:cNvCxnSpPr/>
            <p:nvPr/>
          </p:nvCxnSpPr>
          <p:spPr>
            <a:xfrm>
              <a:off x="4733365" y="1721224"/>
              <a:ext cx="0" cy="3886200"/>
            </a:xfrm>
            <a:prstGeom prst="line">
              <a:avLst/>
            </a:prstGeom>
            <a:ln>
              <a:solidFill>
                <a:srgbClr val="EB8F58"/>
              </a:solidFill>
            </a:ln>
          </p:spPr>
          <p:style>
            <a:lnRef idx="1">
              <a:schemeClr val="accent1"/>
            </a:lnRef>
            <a:fillRef idx="0">
              <a:schemeClr val="accent1"/>
            </a:fillRef>
            <a:effectRef idx="0">
              <a:schemeClr val="accent1"/>
            </a:effectRef>
            <a:fontRef idx="minor">
              <a:schemeClr val="tx1"/>
            </a:fontRef>
          </p:style>
        </p:cxnSp>
        <p:sp>
          <p:nvSpPr>
            <p:cNvPr id="17" name="椭圆 4"/>
            <p:cNvSpPr/>
            <p:nvPr/>
          </p:nvSpPr>
          <p:spPr>
            <a:xfrm>
              <a:off x="4598895" y="1956176"/>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5"/>
            <p:cNvSpPr/>
            <p:nvPr/>
          </p:nvSpPr>
          <p:spPr>
            <a:xfrm>
              <a:off x="4598895" y="3340864"/>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6"/>
            <p:cNvSpPr/>
            <p:nvPr/>
          </p:nvSpPr>
          <p:spPr>
            <a:xfrm>
              <a:off x="4598895" y="4760913"/>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Picture 20">
            <a:extLst>
              <a:ext uri="{FF2B5EF4-FFF2-40B4-BE49-F238E27FC236}">
                <a16:creationId xmlns:a16="http://schemas.microsoft.com/office/drawing/2014/main" id="{2BB0FB1B-DAB4-4468-B48D-364AD9221C4A}"/>
              </a:ext>
            </a:extLst>
          </p:cNvPr>
          <p:cNvPicPr>
            <a:picLocks noChangeAspect="1"/>
          </p:cNvPicPr>
          <p:nvPr/>
        </p:nvPicPr>
        <p:blipFill rotWithShape="1">
          <a:blip r:embed="rId10"/>
          <a:srcRect l="55226" t="66049" r="34955" b="16918"/>
          <a:stretch/>
        </p:blipFill>
        <p:spPr>
          <a:xfrm>
            <a:off x="9797479" y="81852"/>
            <a:ext cx="1992114" cy="2070563"/>
          </a:xfrm>
          <a:prstGeom prst="rect">
            <a:avLst/>
          </a:prstGeom>
        </p:spPr>
      </p:pic>
      <p:pic>
        <p:nvPicPr>
          <p:cNvPr id="22" name="Picture 21">
            <a:extLst>
              <a:ext uri="{FF2B5EF4-FFF2-40B4-BE49-F238E27FC236}">
                <a16:creationId xmlns:a16="http://schemas.microsoft.com/office/drawing/2014/main" id="{0EB86FAC-766B-45A1-AA04-CFC15BD9735B}"/>
              </a:ext>
            </a:extLst>
          </p:cNvPr>
          <p:cNvPicPr>
            <a:picLocks noChangeAspect="1"/>
          </p:cNvPicPr>
          <p:nvPr/>
        </p:nvPicPr>
        <p:blipFill rotWithShape="1">
          <a:blip r:embed="rId10"/>
          <a:srcRect l="67021" t="65789" r="28127" b="18154"/>
          <a:stretch/>
        </p:blipFill>
        <p:spPr>
          <a:xfrm>
            <a:off x="5202153" y="2449861"/>
            <a:ext cx="533218" cy="743044"/>
          </a:xfrm>
          <a:prstGeom prst="rect">
            <a:avLst/>
          </a:prstGeom>
        </p:spPr>
      </p:pic>
      <p:sp>
        <p:nvSpPr>
          <p:cNvPr id="23" name="TextBox 22">
            <a:extLst>
              <a:ext uri="{FF2B5EF4-FFF2-40B4-BE49-F238E27FC236}">
                <a16:creationId xmlns:a16="http://schemas.microsoft.com/office/drawing/2014/main" id="{6F47382D-36F4-4AA4-B353-CD0A8A360BEC}"/>
              </a:ext>
            </a:extLst>
          </p:cNvPr>
          <p:cNvSpPr txBox="1"/>
          <p:nvPr/>
        </p:nvSpPr>
        <p:spPr>
          <a:xfrm>
            <a:off x="8718239" y="5481549"/>
            <a:ext cx="3473761" cy="461665"/>
          </a:xfrm>
          <a:prstGeom prst="rect">
            <a:avLst/>
          </a:prstGeom>
          <a:noFill/>
        </p:spPr>
        <p:txBody>
          <a:bodyPr wrap="square" rtlCol="0">
            <a:spAutoFit/>
          </a:bodyPr>
          <a:lstStyle/>
          <a:p>
            <a:pPr algn="ctr"/>
            <a:r>
              <a:rPr lang="en-US" sz="2400" i="1" dirty="0">
                <a:solidFill>
                  <a:srgbClr val="0070C0"/>
                </a:solidFill>
                <a:latin typeface="Arial" panose="020B0604020202020204" pitchFamily="34" charset="0"/>
                <a:cs typeface="Arial" panose="020B0604020202020204" pitchFamily="34" charset="0"/>
              </a:rPr>
              <a:t> Mũi </a:t>
            </a:r>
            <a:r>
              <a:rPr lang="en-US" sz="2400" i="1" dirty="0" err="1">
                <a:solidFill>
                  <a:srgbClr val="0070C0"/>
                </a:solidFill>
                <a:latin typeface="Arial" panose="020B0604020202020204" pitchFamily="34" charset="0"/>
                <a:cs typeface="Arial" panose="020B0604020202020204" pitchFamily="34" charset="0"/>
              </a:rPr>
              <a:t>tên</a:t>
            </a:r>
            <a:r>
              <a:rPr lang="en-US" sz="2400" i="1" dirty="0">
                <a:solidFill>
                  <a:srgbClr val="0070C0"/>
                </a:solidFill>
                <a:latin typeface="Arial" panose="020B0604020202020204" pitchFamily="34" charset="0"/>
                <a:cs typeface="Arial" panose="020B0604020202020204" pitchFamily="34" charset="0"/>
              </a:rPr>
              <a:t> </a:t>
            </a:r>
            <a:r>
              <a:rPr lang="en-US" sz="2400" i="1" dirty="0" err="1">
                <a:solidFill>
                  <a:srgbClr val="0070C0"/>
                </a:solidFill>
                <a:latin typeface="Arial" panose="020B0604020202020204" pitchFamily="34" charset="0"/>
                <a:cs typeface="Arial" panose="020B0604020202020204" pitchFamily="34" charset="0"/>
              </a:rPr>
              <a:t>chỉ</a:t>
            </a:r>
            <a:r>
              <a:rPr lang="en-US" sz="2400" i="1" dirty="0">
                <a:solidFill>
                  <a:srgbClr val="0070C0"/>
                </a:solidFill>
                <a:latin typeface="Arial" panose="020B0604020202020204" pitchFamily="34" charset="0"/>
                <a:cs typeface="Arial" panose="020B0604020202020204" pitchFamily="34" charset="0"/>
              </a:rPr>
              <a:t> hướng </a:t>
            </a:r>
            <a:r>
              <a:rPr lang="en-US" sz="2400" i="1" dirty="0" err="1">
                <a:solidFill>
                  <a:srgbClr val="0070C0"/>
                </a:solidFill>
                <a:latin typeface="Arial" panose="020B0604020202020204" pitchFamily="34" charset="0"/>
                <a:cs typeface="Arial" panose="020B0604020202020204" pitchFamily="34" charset="0"/>
              </a:rPr>
              <a:t>bắc</a:t>
            </a:r>
            <a:endParaRPr lang="en-US" sz="2400" i="1" dirty="0">
              <a:solidFill>
                <a:srgbClr val="0070C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F44EF94-D01D-4663-8CEC-B94D765C66C7}"/>
              </a:ext>
            </a:extLst>
          </p:cNvPr>
          <p:cNvSpPr txBox="1"/>
          <p:nvPr/>
        </p:nvSpPr>
        <p:spPr>
          <a:xfrm>
            <a:off x="9652793" y="2031330"/>
            <a:ext cx="2200470" cy="461665"/>
          </a:xfrm>
          <a:prstGeom prst="rect">
            <a:avLst/>
          </a:prstGeom>
          <a:noFill/>
        </p:spPr>
        <p:txBody>
          <a:bodyPr wrap="square" rtlCol="0">
            <a:spAutoFit/>
          </a:bodyPr>
          <a:lstStyle/>
          <a:p>
            <a:r>
              <a:rPr lang="en-US" sz="2400" i="1" dirty="0">
                <a:solidFill>
                  <a:srgbClr val="0070C0"/>
                </a:solidFill>
                <a:latin typeface="Arial" panose="020B0604020202020204" pitchFamily="34" charset="0"/>
                <a:cs typeface="Arial" panose="020B0604020202020204" pitchFamily="34" charset="0"/>
              </a:rPr>
              <a:t>Kim </a:t>
            </a:r>
            <a:r>
              <a:rPr lang="en-US" sz="2400" i="1" dirty="0" err="1">
                <a:solidFill>
                  <a:srgbClr val="0070C0"/>
                </a:solidFill>
                <a:latin typeface="Arial" panose="020B0604020202020204" pitchFamily="34" charset="0"/>
                <a:cs typeface="Arial" panose="020B0604020202020204" pitchFamily="34" charset="0"/>
              </a:rPr>
              <a:t>chỉ</a:t>
            </a:r>
            <a:r>
              <a:rPr lang="en-US" sz="2400" i="1" dirty="0">
                <a:solidFill>
                  <a:srgbClr val="0070C0"/>
                </a:solidFill>
                <a:latin typeface="Arial" panose="020B0604020202020204" pitchFamily="34" charset="0"/>
                <a:cs typeface="Arial" panose="020B0604020202020204" pitchFamily="34" charset="0"/>
              </a:rPr>
              <a:t> </a:t>
            </a:r>
            <a:r>
              <a:rPr lang="en-US" sz="2400" i="1" dirty="0" err="1">
                <a:solidFill>
                  <a:srgbClr val="0070C0"/>
                </a:solidFill>
                <a:latin typeface="Arial" panose="020B0604020202020204" pitchFamily="34" charset="0"/>
                <a:cs typeface="Arial" panose="020B0604020202020204" pitchFamily="34" charset="0"/>
              </a:rPr>
              <a:t>nam</a:t>
            </a:r>
            <a:endParaRPr lang="en-US" sz="2400" i="1" dirty="0">
              <a:solidFill>
                <a:srgbClr val="0070C0"/>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0EB86FAC-766B-45A1-AA04-CFC15BD9735B}"/>
              </a:ext>
            </a:extLst>
          </p:cNvPr>
          <p:cNvPicPr>
            <a:picLocks noChangeAspect="1"/>
          </p:cNvPicPr>
          <p:nvPr/>
        </p:nvPicPr>
        <p:blipFill rotWithShape="1">
          <a:blip r:embed="rId10"/>
          <a:srcRect l="67021" t="65789" r="28127" b="18154"/>
          <a:stretch/>
        </p:blipFill>
        <p:spPr>
          <a:xfrm>
            <a:off x="10170556" y="2794848"/>
            <a:ext cx="1164944" cy="2445890"/>
          </a:xfrm>
          <a:prstGeom prst="rect">
            <a:avLst/>
          </a:prstGeom>
        </p:spPr>
      </p:pic>
    </p:spTree>
    <p:extLst>
      <p:ext uri="{BB962C8B-B14F-4D97-AF65-F5344CB8AC3E}">
        <p14:creationId xmlns:p14="http://schemas.microsoft.com/office/powerpoint/2010/main" val="188012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6"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par>
                          <p:cTn id="34" fill="hold">
                            <p:stCondLst>
                              <p:cond delay="6500"/>
                            </p:stCondLst>
                            <p:childTnLst>
                              <p:par>
                                <p:cTn id="35" presetID="26"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par>
                                <p:cTn id="51" presetID="42" presetClass="entr" presetSubtype="0"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1000" fill="hold"/>
                                        <p:tgtEl>
                                          <p:spTgt spid="2"/>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31"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par>
                                <p:cTn id="63" presetID="31"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fltVal val="0"/>
                                          </p:val>
                                        </p:tav>
                                        <p:tav tm="100000">
                                          <p:val>
                                            <p:strVal val="#ppt_w"/>
                                          </p:val>
                                        </p:tav>
                                      </p:tavLst>
                                    </p:anim>
                                    <p:anim calcmode="lin" valueType="num">
                                      <p:cBhvr>
                                        <p:cTn id="66" dur="1000" fill="hold"/>
                                        <p:tgtEl>
                                          <p:spTgt spid="13"/>
                                        </p:tgtEl>
                                        <p:attrNameLst>
                                          <p:attrName>ppt_h</p:attrName>
                                        </p:attrNameLst>
                                      </p:cBhvr>
                                      <p:tavLst>
                                        <p:tav tm="0">
                                          <p:val>
                                            <p:fltVal val="0"/>
                                          </p:val>
                                        </p:tav>
                                        <p:tav tm="100000">
                                          <p:val>
                                            <p:strVal val="#ppt_h"/>
                                          </p:val>
                                        </p:tav>
                                      </p:tavLst>
                                    </p:anim>
                                    <p:anim calcmode="lin" valueType="num">
                                      <p:cBhvr>
                                        <p:cTn id="67" dur="1000" fill="hold"/>
                                        <p:tgtEl>
                                          <p:spTgt spid="13"/>
                                        </p:tgtEl>
                                        <p:attrNameLst>
                                          <p:attrName>style.rotation</p:attrName>
                                        </p:attrNameLst>
                                      </p:cBhvr>
                                      <p:tavLst>
                                        <p:tav tm="0">
                                          <p:val>
                                            <p:fltVal val="90"/>
                                          </p:val>
                                        </p:tav>
                                        <p:tav tm="100000">
                                          <p:val>
                                            <p:fltVal val="0"/>
                                          </p:val>
                                        </p:tav>
                                      </p:tavLst>
                                    </p:anim>
                                    <p:animEffect transition="in" filter="fade">
                                      <p:cBhvr>
                                        <p:cTn id="68" dur="1000"/>
                                        <p:tgtEl>
                                          <p:spTgt spid="13"/>
                                        </p:tgtEl>
                                      </p:cBhvr>
                                    </p:animEffect>
                                  </p:childTnLst>
                                </p:cTn>
                              </p:par>
                              <p:par>
                                <p:cTn id="69" presetID="3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ppt_w</p:attrName>
                                        </p:attrNameLst>
                                      </p:cBhvr>
                                      <p:tavLst>
                                        <p:tav tm="0">
                                          <p:val>
                                            <p:fltVal val="0"/>
                                          </p:val>
                                        </p:tav>
                                        <p:tav tm="100000">
                                          <p:val>
                                            <p:strVal val="#ppt_w"/>
                                          </p:val>
                                        </p:tav>
                                      </p:tavLst>
                                    </p:anim>
                                    <p:anim calcmode="lin" valueType="num">
                                      <p:cBhvr>
                                        <p:cTn id="72" dur="1000" fill="hold"/>
                                        <p:tgtEl>
                                          <p:spTgt spid="15"/>
                                        </p:tgtEl>
                                        <p:attrNameLst>
                                          <p:attrName>ppt_h</p:attrName>
                                        </p:attrNameLst>
                                      </p:cBhvr>
                                      <p:tavLst>
                                        <p:tav tm="0">
                                          <p:val>
                                            <p:fltVal val="0"/>
                                          </p:val>
                                        </p:tav>
                                        <p:tav tm="100000">
                                          <p:val>
                                            <p:strVal val="#ppt_h"/>
                                          </p:val>
                                        </p:tav>
                                      </p:tavLst>
                                    </p:anim>
                                    <p:anim calcmode="lin" valueType="num">
                                      <p:cBhvr>
                                        <p:cTn id="73" dur="1000" fill="hold"/>
                                        <p:tgtEl>
                                          <p:spTgt spid="15"/>
                                        </p:tgtEl>
                                        <p:attrNameLst>
                                          <p:attrName>style.rotation</p:attrName>
                                        </p:attrNameLst>
                                      </p:cBhvr>
                                      <p:tavLst>
                                        <p:tav tm="0">
                                          <p:val>
                                            <p:fltVal val="90"/>
                                          </p:val>
                                        </p:tav>
                                        <p:tav tm="100000">
                                          <p:val>
                                            <p:fltVal val="0"/>
                                          </p:val>
                                        </p:tav>
                                      </p:tavLst>
                                    </p:anim>
                                    <p:animEffect transition="in" filter="fade">
                                      <p:cBhvr>
                                        <p:cTn id="74" dur="1000"/>
                                        <p:tgtEl>
                                          <p:spTgt spid="15"/>
                                        </p:tgtEl>
                                      </p:cBhvr>
                                    </p:animEffect>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 calcmode="lin" valueType="num">
                                      <p:cBhvr>
                                        <p:cTn id="80" dur="1000" fill="hold"/>
                                        <p:tgtEl>
                                          <p:spTgt spid="21"/>
                                        </p:tgtEl>
                                        <p:attrNameLst>
                                          <p:attrName>style.rotation</p:attrName>
                                        </p:attrNameLst>
                                      </p:cBhvr>
                                      <p:tavLst>
                                        <p:tav tm="0">
                                          <p:val>
                                            <p:fltVal val="90"/>
                                          </p:val>
                                        </p:tav>
                                        <p:tav tm="100000">
                                          <p:val>
                                            <p:fltVal val="0"/>
                                          </p:val>
                                        </p:tav>
                                      </p:tavLst>
                                    </p:anim>
                                    <p:animEffect transition="in" filter="fade">
                                      <p:cBhvr>
                                        <p:cTn id="81" dur="1000"/>
                                        <p:tgtEl>
                                          <p:spTgt spid="21"/>
                                        </p:tgtEl>
                                      </p:cBhvr>
                                    </p:animEffect>
                                  </p:childTnLst>
                                </p:cTn>
                              </p:par>
                              <p:par>
                                <p:cTn id="82" presetID="31" presetClass="entr" presetSubtype="0"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ppt_w</p:attrName>
                                        </p:attrNameLst>
                                      </p:cBhvr>
                                      <p:tavLst>
                                        <p:tav tm="0">
                                          <p:val>
                                            <p:fltVal val="0"/>
                                          </p:val>
                                        </p:tav>
                                        <p:tav tm="100000">
                                          <p:val>
                                            <p:strVal val="#ppt_w"/>
                                          </p:val>
                                        </p:tav>
                                      </p:tavLst>
                                    </p:anim>
                                    <p:anim calcmode="lin" valueType="num">
                                      <p:cBhvr>
                                        <p:cTn id="85" dur="1000" fill="hold"/>
                                        <p:tgtEl>
                                          <p:spTgt spid="22"/>
                                        </p:tgtEl>
                                        <p:attrNameLst>
                                          <p:attrName>ppt_h</p:attrName>
                                        </p:attrNameLst>
                                      </p:cBhvr>
                                      <p:tavLst>
                                        <p:tav tm="0">
                                          <p:val>
                                            <p:fltVal val="0"/>
                                          </p:val>
                                        </p:tav>
                                        <p:tav tm="100000">
                                          <p:val>
                                            <p:strVal val="#ppt_h"/>
                                          </p:val>
                                        </p:tav>
                                      </p:tavLst>
                                    </p:anim>
                                    <p:anim calcmode="lin" valueType="num">
                                      <p:cBhvr>
                                        <p:cTn id="86" dur="1000" fill="hold"/>
                                        <p:tgtEl>
                                          <p:spTgt spid="22"/>
                                        </p:tgtEl>
                                        <p:attrNameLst>
                                          <p:attrName>style.rotation</p:attrName>
                                        </p:attrNameLst>
                                      </p:cBhvr>
                                      <p:tavLst>
                                        <p:tav tm="0">
                                          <p:val>
                                            <p:fltVal val="90"/>
                                          </p:val>
                                        </p:tav>
                                        <p:tav tm="100000">
                                          <p:val>
                                            <p:fltVal val="0"/>
                                          </p:val>
                                        </p:tav>
                                      </p:tavLst>
                                    </p:anim>
                                    <p:animEffect transition="in" filter="fade">
                                      <p:cBhvr>
                                        <p:cTn id="87" dur="1000"/>
                                        <p:tgtEl>
                                          <p:spTgt spid="22"/>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fltVal val="0"/>
                                          </p:val>
                                        </p:tav>
                                        <p:tav tm="100000">
                                          <p:val>
                                            <p:strVal val="#ppt_w"/>
                                          </p:val>
                                        </p:tav>
                                      </p:tavLst>
                                    </p:anim>
                                    <p:anim calcmode="lin" valueType="num">
                                      <p:cBhvr>
                                        <p:cTn id="91" dur="1000" fill="hold"/>
                                        <p:tgtEl>
                                          <p:spTgt spid="23"/>
                                        </p:tgtEl>
                                        <p:attrNameLst>
                                          <p:attrName>ppt_h</p:attrName>
                                        </p:attrNameLst>
                                      </p:cBhvr>
                                      <p:tavLst>
                                        <p:tav tm="0">
                                          <p:val>
                                            <p:fltVal val="0"/>
                                          </p:val>
                                        </p:tav>
                                        <p:tav tm="100000">
                                          <p:val>
                                            <p:strVal val="#ppt_h"/>
                                          </p:val>
                                        </p:tav>
                                      </p:tavLst>
                                    </p:anim>
                                    <p:anim calcmode="lin" valueType="num">
                                      <p:cBhvr>
                                        <p:cTn id="92" dur="1000" fill="hold"/>
                                        <p:tgtEl>
                                          <p:spTgt spid="23"/>
                                        </p:tgtEl>
                                        <p:attrNameLst>
                                          <p:attrName>style.rotation</p:attrName>
                                        </p:attrNameLst>
                                      </p:cBhvr>
                                      <p:tavLst>
                                        <p:tav tm="0">
                                          <p:val>
                                            <p:fltVal val="90"/>
                                          </p:val>
                                        </p:tav>
                                        <p:tav tm="100000">
                                          <p:val>
                                            <p:fltVal val="0"/>
                                          </p:val>
                                        </p:tav>
                                      </p:tavLst>
                                    </p:anim>
                                    <p:animEffect transition="in" filter="fade">
                                      <p:cBhvr>
                                        <p:cTn id="93" dur="1000"/>
                                        <p:tgtEl>
                                          <p:spTgt spid="23"/>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90"/>
                                          </p:val>
                                        </p:tav>
                                        <p:tav tm="100000">
                                          <p:val>
                                            <p:fltVal val="0"/>
                                          </p:val>
                                        </p:tav>
                                      </p:tavLst>
                                    </p:anim>
                                    <p:animEffect transition="in" filter="fade">
                                      <p:cBhvr>
                                        <p:cTn id="99" dur="1000"/>
                                        <p:tgtEl>
                                          <p:spTgt spid="24"/>
                                        </p:tgtEl>
                                      </p:cBhvr>
                                    </p:animEffect>
                                  </p:childTnLst>
                                </p:cTn>
                              </p:par>
                            </p:childTnLst>
                          </p:cTn>
                        </p:par>
                        <p:par>
                          <p:cTn id="100" fill="hold">
                            <p:stCondLst>
                              <p:cond delay="10500"/>
                            </p:stCondLst>
                            <p:childTnLst>
                              <p:par>
                                <p:cTn id="101" presetID="31" presetClass="entr" presetSubtype="0"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1000" fill="hold"/>
                                        <p:tgtEl>
                                          <p:spTgt spid="25"/>
                                        </p:tgtEl>
                                        <p:attrNameLst>
                                          <p:attrName>ppt_w</p:attrName>
                                        </p:attrNameLst>
                                      </p:cBhvr>
                                      <p:tavLst>
                                        <p:tav tm="0">
                                          <p:val>
                                            <p:fltVal val="0"/>
                                          </p:val>
                                        </p:tav>
                                        <p:tav tm="100000">
                                          <p:val>
                                            <p:strVal val="#ppt_w"/>
                                          </p:val>
                                        </p:tav>
                                      </p:tavLst>
                                    </p:anim>
                                    <p:anim calcmode="lin" valueType="num">
                                      <p:cBhvr>
                                        <p:cTn id="104" dur="1000" fill="hold"/>
                                        <p:tgtEl>
                                          <p:spTgt spid="25"/>
                                        </p:tgtEl>
                                        <p:attrNameLst>
                                          <p:attrName>ppt_h</p:attrName>
                                        </p:attrNameLst>
                                      </p:cBhvr>
                                      <p:tavLst>
                                        <p:tav tm="0">
                                          <p:val>
                                            <p:fltVal val="0"/>
                                          </p:val>
                                        </p:tav>
                                        <p:tav tm="100000">
                                          <p:val>
                                            <p:strVal val="#ppt_h"/>
                                          </p:val>
                                        </p:tav>
                                      </p:tavLst>
                                    </p:anim>
                                    <p:anim calcmode="lin" valueType="num">
                                      <p:cBhvr>
                                        <p:cTn id="105" dur="1000" fill="hold"/>
                                        <p:tgtEl>
                                          <p:spTgt spid="25"/>
                                        </p:tgtEl>
                                        <p:attrNameLst>
                                          <p:attrName>style.rotation</p:attrName>
                                        </p:attrNameLst>
                                      </p:cBhvr>
                                      <p:tavLst>
                                        <p:tav tm="0">
                                          <p:val>
                                            <p:fltVal val="90"/>
                                          </p:val>
                                        </p:tav>
                                        <p:tav tm="100000">
                                          <p:val>
                                            <p:fltVal val="0"/>
                                          </p:val>
                                        </p:tav>
                                      </p:tavLst>
                                    </p:anim>
                                    <p:animEffect transition="in" filter="fade">
                                      <p:cBhvr>
                                        <p:cTn id="10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Graphic spid="12" grpId="0">
        <p:bldAsOne/>
      </p:bldGraphic>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4" cstate="screen">
            <a:extLst>
              <a:ext uri="{28A0092B-C50C-407E-A947-70E740481C1C}">
                <a14:useLocalDpi xmlns:a14="http://schemas.microsoft.com/office/drawing/2010/main"/>
              </a:ext>
            </a:extLst>
          </a:blip>
          <a:srcRect r="-3056"/>
          <a:stretch/>
        </p:blipFill>
        <p:spPr>
          <a:xfrm>
            <a:off x="300997" y="2514152"/>
            <a:ext cx="1601178" cy="1344124"/>
          </a:xfrm>
          <a:prstGeom prst="rect">
            <a:avLst/>
          </a:prstGeom>
        </p:spPr>
      </p:pic>
      <p:pic>
        <p:nvPicPr>
          <p:cNvPr id="21" name="图片 20"/>
          <p:cNvPicPr>
            <a:picLocks noChangeAspect="1"/>
          </p:cNvPicPr>
          <p:nvPr/>
        </p:nvPicPr>
        <p:blipFill rotWithShape="1">
          <a:blip r:embed="rId4" cstate="screen">
            <a:extLst>
              <a:ext uri="{28A0092B-C50C-407E-A947-70E740481C1C}">
                <a14:useLocalDpi xmlns:a14="http://schemas.microsoft.com/office/drawing/2010/main"/>
              </a:ext>
            </a:extLst>
          </a:blip>
          <a:srcRect r="-3056"/>
          <a:stretch/>
        </p:blipFill>
        <p:spPr>
          <a:xfrm>
            <a:off x="10566896" y="-46863"/>
            <a:ext cx="1601178" cy="1344124"/>
          </a:xfrm>
          <a:prstGeom prst="rect">
            <a:avLst/>
          </a:prstGeom>
        </p:spPr>
      </p:pic>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t="11757" r="76431"/>
          <a:stretch/>
        </p:blipFill>
        <p:spPr>
          <a:xfrm>
            <a:off x="382967" y="152210"/>
            <a:ext cx="718619" cy="774250"/>
          </a:xfrm>
          <a:prstGeom prst="rect">
            <a:avLst/>
          </a:prstGeom>
        </p:spPr>
      </p:pic>
      <p:pic>
        <p:nvPicPr>
          <p:cNvPr id="29" name="Picture 2">
            <a:extLst>
              <a:ext uri="{FF2B5EF4-FFF2-40B4-BE49-F238E27FC236}">
                <a16:creationId xmlns:a16="http://schemas.microsoft.com/office/drawing/2014/main" id="{8ECCC288-F99B-324F-991C-8DF3819F6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3931" y="2620348"/>
            <a:ext cx="4330704" cy="39496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2276" y="1440681"/>
            <a:ext cx="5418681" cy="954107"/>
          </a:xfrm>
          <a:prstGeom prst="rect">
            <a:avLst/>
          </a:prstGeom>
        </p:spPr>
        <p:txBody>
          <a:bodyPr wrap="square">
            <a:spAutoFit/>
          </a:bodyPr>
          <a:lstStyle/>
          <a:p>
            <a:pPr algn="ctr"/>
            <a:r>
              <a:rPr lang="vi-VN" sz="2800" i="1" dirty="0">
                <a:latin typeface="Times New Roman" panose="02020603050405020304" pitchFamily="18" charset="0"/>
                <a:cs typeface="Times New Roman" panose="02020603050405020304" pitchFamily="18" charset="0"/>
              </a:rPr>
              <a:t>Siêu thị ở phía nào của lược đồ? Công viên ở phía nào của lược đồ</a:t>
            </a:r>
            <a:r>
              <a:rPr lang="x-none" sz="2800" i="1" dirty="0">
                <a:latin typeface="Times New Roman" panose="02020603050405020304" pitchFamily="18" charset="0"/>
                <a:cs typeface="Times New Roman" panose="02020603050405020304" pitchFamily="18" charset="0"/>
              </a:rPr>
              <a:t> ?</a:t>
            </a:r>
          </a:p>
        </p:txBody>
      </p:sp>
      <p:sp>
        <p:nvSpPr>
          <p:cNvPr id="30" name="Rectangle 29"/>
          <p:cNvSpPr/>
          <p:nvPr/>
        </p:nvSpPr>
        <p:spPr>
          <a:xfrm>
            <a:off x="1276178" y="354586"/>
            <a:ext cx="3935319" cy="7255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AI NHANH HƠN</a:t>
            </a:r>
          </a:p>
        </p:txBody>
      </p:sp>
      <p:pic>
        <p:nvPicPr>
          <p:cNvPr id="31" name="Hình ảnh 4">
            <a:extLst>
              <a:ext uri="{FF2B5EF4-FFF2-40B4-BE49-F238E27FC236}">
                <a16:creationId xmlns:a16="http://schemas.microsoft.com/office/drawing/2014/main" id="{AE239D9F-3DD3-41DA-BCD2-2404A824BD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342" y="1359856"/>
            <a:ext cx="651522" cy="570744"/>
          </a:xfrm>
          <a:prstGeom prst="rect">
            <a:avLst/>
          </a:prstGeom>
        </p:spPr>
      </p:pic>
      <p:pic>
        <p:nvPicPr>
          <p:cNvPr id="32" name="图片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61677" y="4060628"/>
            <a:ext cx="4289100" cy="2740057"/>
          </a:xfrm>
          <a:prstGeom prst="rect">
            <a:avLst/>
          </a:prstGeom>
        </p:spPr>
      </p:pic>
      <p:grpSp>
        <p:nvGrpSpPr>
          <p:cNvPr id="33" name="组合 4"/>
          <p:cNvGrpSpPr/>
          <p:nvPr/>
        </p:nvGrpSpPr>
        <p:grpSpPr>
          <a:xfrm>
            <a:off x="8770165" y="3365383"/>
            <a:ext cx="2713597" cy="2985300"/>
            <a:chOff x="850474" y="2535019"/>
            <a:chExt cx="2713597" cy="2985300"/>
          </a:xfrm>
        </p:grpSpPr>
        <p:pic>
          <p:nvPicPr>
            <p:cNvPr id="34" name="图片 5"/>
            <p:cNvPicPr>
              <a:picLocks noChangeAspect="1"/>
            </p:cNvPicPr>
            <p:nvPr/>
          </p:nvPicPr>
          <p:blipFill>
            <a:blip r:embed="rId9"/>
            <a:stretch>
              <a:fillRect/>
            </a:stretch>
          </p:blipFill>
          <p:spPr>
            <a:xfrm>
              <a:off x="1114238" y="2535019"/>
              <a:ext cx="2089416" cy="2326850"/>
            </a:xfrm>
            <a:prstGeom prst="rect">
              <a:avLst/>
            </a:prstGeom>
          </p:spPr>
        </p:pic>
        <p:sp>
          <p:nvSpPr>
            <p:cNvPr id="35" name="文本框 6"/>
            <p:cNvSpPr txBox="1"/>
            <p:nvPr/>
          </p:nvSpPr>
          <p:spPr>
            <a:xfrm rot="21230952">
              <a:off x="965544" y="3325557"/>
              <a:ext cx="2598527" cy="461665"/>
            </a:xfrm>
            <a:prstGeom prst="rect">
              <a:avLst/>
            </a:prstGeom>
            <a:noFill/>
          </p:spPr>
          <p:txBody>
            <a:bodyPr wrap="square" rtlCol="0">
              <a:spAutoFit/>
            </a:bodyPr>
            <a:lstStyle/>
            <a:p>
              <a:pPr algn="ctr"/>
              <a:r>
                <a:rPr lang="en-US" altLang="zh-CN" sz="2400" b="1" dirty="0" err="1">
                  <a:solidFill>
                    <a:schemeClr val="accent4">
                      <a:lumMod val="50000"/>
                    </a:schemeClr>
                  </a:solidFill>
                  <a:latin typeface="字魂27号-布丁体" panose="00000500000000000000" pitchFamily="2" charset="-122"/>
                  <a:ea typeface="字魂27号-布丁体" panose="00000500000000000000" pitchFamily="2" charset="-122"/>
                </a:rPr>
                <a:t>Siêu</a:t>
              </a:r>
              <a:r>
                <a:rPr lang="en-US" altLang="zh-CN" sz="2400" b="1" dirty="0">
                  <a:solidFill>
                    <a:schemeClr val="accent4">
                      <a:lumMod val="50000"/>
                    </a:schemeClr>
                  </a:solidFill>
                  <a:latin typeface="字魂27号-布丁体" panose="00000500000000000000" pitchFamily="2" charset="-122"/>
                  <a:ea typeface="字魂27号-布丁体" panose="00000500000000000000" pitchFamily="2" charset="-122"/>
                </a:rPr>
                <a:t> </a:t>
              </a:r>
              <a:r>
                <a:rPr lang="en-US" altLang="zh-CN" sz="2400" b="1" dirty="0" err="1">
                  <a:solidFill>
                    <a:schemeClr val="accent4">
                      <a:lumMod val="50000"/>
                    </a:schemeClr>
                  </a:solidFill>
                  <a:latin typeface="字魂27号-布丁体" panose="00000500000000000000" pitchFamily="2" charset="-122"/>
                  <a:ea typeface="字魂27号-布丁体" panose="00000500000000000000" pitchFamily="2" charset="-122"/>
                </a:rPr>
                <a:t>thị</a:t>
              </a:r>
              <a:endParaRPr lang="zh-CN" altLang="en-US" sz="2400" b="1" dirty="0">
                <a:solidFill>
                  <a:schemeClr val="accent4">
                    <a:lumMod val="50000"/>
                  </a:schemeClr>
                </a:solidFill>
                <a:latin typeface="字魂27号-布丁体" panose="00000500000000000000" pitchFamily="2" charset="-122"/>
                <a:ea typeface="字魂27号-布丁体" panose="00000500000000000000" pitchFamily="2" charset="-122"/>
              </a:endParaRPr>
            </a:p>
          </p:txBody>
        </p:sp>
        <p:sp>
          <p:nvSpPr>
            <p:cNvPr id="36" name="文本框 7"/>
            <p:cNvSpPr txBox="1"/>
            <p:nvPr/>
          </p:nvSpPr>
          <p:spPr>
            <a:xfrm>
              <a:off x="850474" y="4861869"/>
              <a:ext cx="2636702" cy="658450"/>
            </a:xfrm>
            <a:prstGeom prst="rect">
              <a:avLst/>
            </a:prstGeom>
            <a:noFill/>
          </p:spPr>
          <p:txBody>
            <a:bodyPr wrap="square" rtlCol="0">
              <a:spAutoFit/>
            </a:bodyPr>
            <a:lstStyle/>
            <a:p>
              <a:pPr algn="ctr">
                <a:lnSpc>
                  <a:spcPct val="150000"/>
                </a:lnSpc>
              </a:pPr>
              <a:r>
                <a:rPr lang="en-US" altLang="zh-CN" sz="2800" dirty="0">
                  <a:solidFill>
                    <a:srgbClr val="C00000"/>
                  </a:solidFill>
                  <a:latin typeface="包图简圆体" panose="02010601030101010101" pitchFamily="2" charset="-122"/>
                  <a:ea typeface="包图简圆体" panose="02010601030101010101" pitchFamily="2" charset="-122"/>
                </a:rPr>
                <a:t>Phía Đông</a:t>
              </a:r>
              <a:endParaRPr lang="zh-CN" altLang="en-US" sz="2800" dirty="0">
                <a:solidFill>
                  <a:srgbClr val="C00000"/>
                </a:solidFill>
                <a:latin typeface="包图简圆体" panose="02010601030101010101" pitchFamily="2" charset="-122"/>
                <a:ea typeface="包图简圆体" panose="02010601030101010101" pitchFamily="2" charset="-122"/>
              </a:endParaRPr>
            </a:p>
          </p:txBody>
        </p:sp>
      </p:grpSp>
      <p:grpSp>
        <p:nvGrpSpPr>
          <p:cNvPr id="41" name="组合 16"/>
          <p:cNvGrpSpPr/>
          <p:nvPr/>
        </p:nvGrpSpPr>
        <p:grpSpPr>
          <a:xfrm>
            <a:off x="7907504" y="971393"/>
            <a:ext cx="3998399" cy="1918189"/>
            <a:chOff x="3657129" y="3749887"/>
            <a:chExt cx="3647621" cy="1700952"/>
          </a:xfrm>
        </p:grpSpPr>
        <p:pic>
          <p:nvPicPr>
            <p:cNvPr id="42" name="图片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2843" y="3749887"/>
              <a:ext cx="2811907" cy="1700952"/>
            </a:xfrm>
            <a:prstGeom prst="rect">
              <a:avLst/>
            </a:prstGeom>
          </p:spPr>
        </p:pic>
        <p:sp>
          <p:nvSpPr>
            <p:cNvPr id="43" name="文本框 18"/>
            <p:cNvSpPr txBox="1"/>
            <p:nvPr/>
          </p:nvSpPr>
          <p:spPr>
            <a:xfrm>
              <a:off x="3657129" y="4024684"/>
              <a:ext cx="3371850" cy="409381"/>
            </a:xfrm>
            <a:prstGeom prst="rect">
              <a:avLst/>
            </a:prstGeom>
            <a:noFill/>
          </p:spPr>
          <p:txBody>
            <a:bodyPr wrap="square" rtlCol="0">
              <a:spAutoFit/>
            </a:bodyPr>
            <a:lstStyle/>
            <a:p>
              <a:pPr algn="ctr"/>
              <a:r>
                <a:rPr lang="en-US" altLang="zh-CN" sz="2400" i="1" dirty="0">
                  <a:solidFill>
                    <a:schemeClr val="accent2">
                      <a:lumMod val="75000"/>
                    </a:schemeClr>
                  </a:solidFill>
                  <a:latin typeface="字魂27号-布丁体" panose="00000500000000000000" pitchFamily="2" charset="-122"/>
                  <a:ea typeface="字魂27号-布丁体" panose="00000500000000000000" pitchFamily="2" charset="-122"/>
                </a:rPr>
                <a:t>Công </a:t>
              </a:r>
              <a:r>
                <a:rPr lang="en-US" altLang="zh-CN" sz="2400" i="1" dirty="0" err="1">
                  <a:solidFill>
                    <a:schemeClr val="accent2">
                      <a:lumMod val="75000"/>
                    </a:schemeClr>
                  </a:solidFill>
                  <a:latin typeface="字魂27号-布丁体" panose="00000500000000000000" pitchFamily="2" charset="-122"/>
                  <a:ea typeface="字魂27号-布丁体" panose="00000500000000000000" pitchFamily="2" charset="-122"/>
                </a:rPr>
                <a:t>viên</a:t>
              </a:r>
              <a:endParaRPr lang="zh-CN" altLang="en-US" sz="2400" i="1" dirty="0">
                <a:solidFill>
                  <a:schemeClr val="accent2">
                    <a:lumMod val="75000"/>
                  </a:schemeClr>
                </a:solidFill>
                <a:latin typeface="字魂27号-布丁体" panose="00000500000000000000" pitchFamily="2" charset="-122"/>
                <a:ea typeface="字魂27号-布丁体" panose="00000500000000000000" pitchFamily="2" charset="-122"/>
              </a:endParaRPr>
            </a:p>
          </p:txBody>
        </p:sp>
        <p:sp>
          <p:nvSpPr>
            <p:cNvPr id="44" name="文本框 19"/>
            <p:cNvSpPr txBox="1"/>
            <p:nvPr/>
          </p:nvSpPr>
          <p:spPr>
            <a:xfrm>
              <a:off x="4316950" y="4591846"/>
              <a:ext cx="2494675" cy="512181"/>
            </a:xfrm>
            <a:prstGeom prst="rect">
              <a:avLst/>
            </a:prstGeom>
            <a:noFill/>
          </p:spPr>
          <p:txBody>
            <a:bodyPr wrap="square" rtlCol="0">
              <a:spAutoFit/>
            </a:bodyPr>
            <a:lstStyle/>
            <a:p>
              <a:pPr algn="ctr">
                <a:lnSpc>
                  <a:spcPct val="150000"/>
                </a:lnSpc>
              </a:pPr>
              <a:r>
                <a:rPr lang="en-US" altLang="zh-CN" sz="2400" dirty="0">
                  <a:solidFill>
                    <a:schemeClr val="accent6">
                      <a:lumMod val="50000"/>
                    </a:schemeClr>
                  </a:solidFill>
                  <a:latin typeface="包图简圆体" panose="02010601030101010101" pitchFamily="2" charset="-122"/>
                  <a:ea typeface="包图简圆体" panose="02010601030101010101" pitchFamily="2" charset="-122"/>
                </a:rPr>
                <a:t>Đông Bắc</a:t>
              </a:r>
              <a:r>
                <a:rPr lang="zh-CN" altLang="en-US" sz="1200" dirty="0">
                  <a:solidFill>
                    <a:schemeClr val="accent6">
                      <a:lumMod val="50000"/>
                    </a:schemeClr>
                  </a:solidFill>
                  <a:latin typeface="包图简圆体" panose="02010601030101010101" pitchFamily="2" charset="-122"/>
                  <a:ea typeface="包图简圆体" panose="02010601030101010101" pitchFamily="2" charset="-122"/>
                </a:rPr>
                <a:t>。</a:t>
              </a:r>
            </a:p>
          </p:txBody>
        </p:sp>
      </p:grpSp>
      <p:sp>
        <p:nvSpPr>
          <p:cNvPr id="22" name="MH_Other_6">
            <a:extLst>
              <a:ext uri="{FF2B5EF4-FFF2-40B4-BE49-F238E27FC236}">
                <a16:creationId xmlns:a16="http://schemas.microsoft.com/office/drawing/2014/main" id="{24E8EBB3-C3CD-4BE2-A1C0-88EC583C5136}"/>
              </a:ext>
            </a:extLst>
          </p:cNvPr>
          <p:cNvSpPr/>
          <p:nvPr>
            <p:custDataLst>
              <p:tags r:id="rId1"/>
            </p:custDataLst>
          </p:nvPr>
        </p:nvSpPr>
        <p:spPr bwMode="auto">
          <a:xfrm rot="18733957" flipH="1">
            <a:off x="7200291" y="1769684"/>
            <a:ext cx="1800225" cy="27622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solidFill>
            <a:schemeClr val="accent6">
              <a:lumMod val="50000"/>
            </a:schemeClr>
          </a:solidFill>
          <a:ln w="19050" cap="flat" cmpd="sng" algn="ctr">
            <a:solidFill>
              <a:srgbClr val="EB8F58"/>
            </a:solidFill>
            <a:prstDash val="sysDot"/>
            <a:headEnd type="diamond" w="med" len="med"/>
            <a:tailEnd type="diamond" w="med" len="med"/>
          </a:ln>
          <a:effectLst/>
        </p:spPr>
        <p:txBody>
          <a:bodyPr anchor="ctr"/>
          <a:lstStyle/>
          <a:p>
            <a:pPr algn="ctr">
              <a:defRPr/>
            </a:pPr>
            <a:endParaRPr lang="zh-CN" altLang="en-US" kern="0">
              <a:solidFill>
                <a:srgbClr val="000000"/>
              </a:solidFill>
            </a:endParaRPr>
          </a:p>
        </p:txBody>
      </p:sp>
      <p:sp>
        <p:nvSpPr>
          <p:cNvPr id="23" name="MH_Other_6">
            <a:extLst>
              <a:ext uri="{FF2B5EF4-FFF2-40B4-BE49-F238E27FC236}">
                <a16:creationId xmlns:a16="http://schemas.microsoft.com/office/drawing/2014/main" id="{24E8EBB3-C3CD-4BE2-A1C0-88EC583C5136}"/>
              </a:ext>
            </a:extLst>
          </p:cNvPr>
          <p:cNvSpPr/>
          <p:nvPr>
            <p:custDataLst>
              <p:tags r:id="rId2"/>
            </p:custDataLst>
          </p:nvPr>
        </p:nvSpPr>
        <p:spPr bwMode="auto">
          <a:xfrm rot="464181" flipH="1">
            <a:off x="7690428" y="4702928"/>
            <a:ext cx="1800225" cy="27622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solidFill>
            <a:schemeClr val="accent6">
              <a:lumMod val="50000"/>
            </a:schemeClr>
          </a:solidFill>
          <a:ln w="19050" cap="flat" cmpd="sng" algn="ctr">
            <a:solidFill>
              <a:srgbClr val="EB8F58"/>
            </a:solidFill>
            <a:prstDash val="sysDot"/>
            <a:headEnd type="diamond" w="med" len="med"/>
            <a:tailEnd type="diamond" w="med" len="med"/>
          </a:ln>
          <a:effectLst/>
        </p:spPr>
        <p:txBody>
          <a:bodyPr anchor="ctr"/>
          <a:lstStyle/>
          <a:p>
            <a:pPr algn="ctr">
              <a:defRPr/>
            </a:pPr>
            <a:endParaRPr lang="zh-CN" altLang="en-US" kern="0">
              <a:solidFill>
                <a:srgbClr val="000000"/>
              </a:solidFill>
            </a:endParaRPr>
          </a:p>
        </p:txBody>
      </p:sp>
      <p:pic>
        <p:nvPicPr>
          <p:cNvPr id="3074" name="Picture 2" descr="East premium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56221" y="4832227"/>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1379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000"/>
                                        <p:tgtEl>
                                          <p:spTgt spid="30"/>
                                        </p:tgtEl>
                                      </p:cBhvr>
                                    </p:animEffect>
                                  </p:childTnLst>
                                </p:cTn>
                              </p:par>
                              <p:par>
                                <p:cTn id="11" presetID="42"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16" presetClass="entr" presetSubtype="21"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arn(inVertical)">
                                      <p:cBhvr>
                                        <p:cTn id="38" dur="500"/>
                                        <p:tgtEl>
                                          <p:spTgt spid="41"/>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16" presetClass="entr" presetSubtype="21"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par>
                                <p:cTn id="58" presetID="42" presetClass="entr" presetSubtype="0" fill="hold" nodeType="withEffect">
                                  <p:stCondLst>
                                    <p:cond delay="0"/>
                                  </p:stCondLst>
                                  <p:childTnLst>
                                    <p:set>
                                      <p:cBhvr>
                                        <p:cTn id="59" dur="1" fill="hold">
                                          <p:stCondLst>
                                            <p:cond delay="0"/>
                                          </p:stCondLst>
                                        </p:cTn>
                                        <p:tgtEl>
                                          <p:spTgt spid="3074"/>
                                        </p:tgtEl>
                                        <p:attrNameLst>
                                          <p:attrName>style.visibility</p:attrName>
                                        </p:attrNameLst>
                                      </p:cBhvr>
                                      <p:to>
                                        <p:strVal val="visible"/>
                                      </p:to>
                                    </p:set>
                                    <p:animEffect transition="in" filter="fade">
                                      <p:cBhvr>
                                        <p:cTn id="60" dur="1000"/>
                                        <p:tgtEl>
                                          <p:spTgt spid="3074"/>
                                        </p:tgtEl>
                                      </p:cBhvr>
                                    </p:animEffect>
                                    <p:anim calcmode="lin" valueType="num">
                                      <p:cBhvr>
                                        <p:cTn id="61" dur="1000" fill="hold"/>
                                        <p:tgtEl>
                                          <p:spTgt spid="3074"/>
                                        </p:tgtEl>
                                        <p:attrNameLst>
                                          <p:attrName>ppt_x</p:attrName>
                                        </p:attrNameLst>
                                      </p:cBhvr>
                                      <p:tavLst>
                                        <p:tav tm="0">
                                          <p:val>
                                            <p:strVal val="#ppt_x"/>
                                          </p:val>
                                        </p:tav>
                                        <p:tav tm="100000">
                                          <p:val>
                                            <p:strVal val="#ppt_x"/>
                                          </p:val>
                                        </p:tav>
                                      </p:tavLst>
                                    </p:anim>
                                    <p:anim calcmode="lin" valueType="num">
                                      <p:cBhvr>
                                        <p:cTn id="62"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sp>
        <p:nvSpPr>
          <p:cNvPr id="16" name="Hộp Văn bản 1">
            <a:extLst>
              <a:ext uri="{FF2B5EF4-FFF2-40B4-BE49-F238E27FC236}">
                <a16:creationId xmlns:a16="http://schemas.microsoft.com/office/drawing/2014/main" id="{F52D1E3E-B413-4910-833D-6D371E555862}"/>
              </a:ext>
            </a:extLst>
          </p:cNvPr>
          <p:cNvSpPr txBox="1"/>
          <p:nvPr/>
        </p:nvSpPr>
        <p:spPr>
          <a:xfrm>
            <a:off x="874536" y="197095"/>
            <a:ext cx="5168403" cy="523220"/>
          </a:xfrm>
          <a:prstGeom prst="rect">
            <a:avLst/>
          </a:prstGeom>
          <a:noFill/>
        </p:spPr>
        <p:txBody>
          <a:bodyPr wrap="none" rtlCol="0">
            <a:spAutoFit/>
          </a:bodyPr>
          <a:lstStyle/>
          <a:p>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thành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tập</a:t>
            </a:r>
            <a:r>
              <a:rPr lang="en-US" sz="2800" dirty="0">
                <a:solidFill>
                  <a:srgbClr val="7030A0"/>
                </a:solidFill>
                <a:latin typeface="Times New Roman" panose="02020603050405020304" pitchFamily="18" charset="0"/>
                <a:cs typeface="Times New Roman" panose="02020603050405020304" pitchFamily="18" charset="0"/>
              </a:rPr>
              <a:t> SGK </a:t>
            </a:r>
            <a:r>
              <a:rPr lang="en-US" sz="2800" dirty="0" err="1">
                <a:solidFill>
                  <a:srgbClr val="7030A0"/>
                </a:solidFill>
                <a:latin typeface="Times New Roman" panose="02020603050405020304" pitchFamily="18" charset="0"/>
                <a:cs typeface="Times New Roman" panose="02020603050405020304" pitchFamily="18" charset="0"/>
              </a:rPr>
              <a:t>trang</a:t>
            </a:r>
            <a:r>
              <a:rPr lang="en-US" sz="2800" dirty="0">
                <a:solidFill>
                  <a:srgbClr val="7030A0"/>
                </a:solidFill>
                <a:latin typeface="Times New Roman" panose="02020603050405020304" pitchFamily="18" charset="0"/>
                <a:cs typeface="Times New Roman" panose="02020603050405020304" pitchFamily="18" charset="0"/>
              </a:rPr>
              <a:t> 120</a:t>
            </a:r>
          </a:p>
        </p:txBody>
      </p:sp>
      <p:pic>
        <p:nvPicPr>
          <p:cNvPr id="2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475" y="720315"/>
            <a:ext cx="5104636" cy="5120392"/>
          </a:xfrm>
          <a:prstGeom prst="rect">
            <a:avLst/>
          </a:prstGeom>
        </p:spPr>
      </p:pic>
      <p:grpSp>
        <p:nvGrpSpPr>
          <p:cNvPr id="8" name="组合 7"/>
          <p:cNvGrpSpPr/>
          <p:nvPr/>
        </p:nvGrpSpPr>
        <p:grpSpPr>
          <a:xfrm>
            <a:off x="1009967" y="2307393"/>
            <a:ext cx="337572" cy="3886200"/>
            <a:chOff x="4557159" y="1721224"/>
            <a:chExt cx="337572" cy="3886200"/>
          </a:xfrm>
        </p:grpSpPr>
        <p:cxnSp>
          <p:nvCxnSpPr>
            <p:cNvPr id="9" name="直接连接符 3"/>
            <p:cNvCxnSpPr/>
            <p:nvPr/>
          </p:nvCxnSpPr>
          <p:spPr>
            <a:xfrm>
              <a:off x="4733365" y="1721224"/>
              <a:ext cx="0" cy="3886200"/>
            </a:xfrm>
            <a:prstGeom prst="line">
              <a:avLst/>
            </a:prstGeom>
            <a:ln>
              <a:solidFill>
                <a:srgbClr val="EB8F58"/>
              </a:solidFill>
            </a:ln>
          </p:spPr>
          <p:style>
            <a:lnRef idx="1">
              <a:schemeClr val="accent1"/>
            </a:lnRef>
            <a:fillRef idx="0">
              <a:schemeClr val="accent1"/>
            </a:fillRef>
            <a:effectRef idx="0">
              <a:schemeClr val="accent1"/>
            </a:effectRef>
            <a:fontRef idx="minor">
              <a:schemeClr val="tx1"/>
            </a:fontRef>
          </p:style>
        </p:cxnSp>
        <p:sp>
          <p:nvSpPr>
            <p:cNvPr id="10" name="椭圆 4"/>
            <p:cNvSpPr/>
            <p:nvPr/>
          </p:nvSpPr>
          <p:spPr>
            <a:xfrm>
              <a:off x="4598895" y="1956176"/>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5"/>
            <p:cNvSpPr/>
            <p:nvPr/>
          </p:nvSpPr>
          <p:spPr>
            <a:xfrm>
              <a:off x="4557159" y="3984458"/>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8"/>
          <p:cNvSpPr txBox="1"/>
          <p:nvPr/>
        </p:nvSpPr>
        <p:spPr>
          <a:xfrm>
            <a:off x="1416085" y="2400247"/>
            <a:ext cx="4942452" cy="1938992"/>
          </a:xfrm>
          <a:prstGeom prst="rect">
            <a:avLst/>
          </a:prstGeom>
          <a:noFill/>
        </p:spPr>
        <p:txBody>
          <a:bodyPr wrap="square" rtlCol="0">
            <a:spAutoFit/>
          </a:bodyPr>
          <a:lstStyle/>
          <a:p>
            <a:r>
              <a:rPr lang="en-US" sz="2400" dirty="0">
                <a:solidFill>
                  <a:schemeClr val="tx1">
                    <a:lumMod val="95000"/>
                    <a:lumOff val="5000"/>
                  </a:schemeClr>
                </a:solidFill>
                <a:latin typeface="OpenSans"/>
              </a:rPr>
              <a:t>- </a:t>
            </a:r>
            <a:r>
              <a:rPr lang="vi-VN" sz="2400" dirty="0">
                <a:solidFill>
                  <a:schemeClr val="tx1">
                    <a:lumMod val="95000"/>
                    <a:lumOff val="5000"/>
                  </a:schemeClr>
                </a:solidFill>
                <a:latin typeface="OpenSans"/>
              </a:rPr>
              <a:t>Xác định vị trí của Hội trường Thống Nhất (Dinh Độc Lập),</a:t>
            </a:r>
            <a:r>
              <a:rPr lang="en-US" sz="2400" dirty="0">
                <a:solidFill>
                  <a:schemeClr val="tx1">
                    <a:lumMod val="95000"/>
                    <a:lumOff val="5000"/>
                  </a:schemeClr>
                </a:solidFill>
                <a:latin typeface="OpenSans"/>
              </a:rPr>
              <a:t> </a:t>
            </a:r>
            <a:r>
              <a:rPr lang="vi-VN" sz="2400" dirty="0">
                <a:solidFill>
                  <a:schemeClr val="tx1">
                    <a:lumMod val="95000"/>
                    <a:lumOff val="5000"/>
                  </a:schemeClr>
                </a:solidFill>
                <a:latin typeface="OpenSans"/>
              </a:rPr>
              <a:t>chợ Bến Thành, Nhà hát Thành phố và Nhà thờ Đức Bà.</a:t>
            </a:r>
            <a:endParaRPr lang="x-none" sz="24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zh-CN" altLang="en-US" sz="24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17" name="文本框 11"/>
          <p:cNvSpPr txBox="1"/>
          <p:nvPr/>
        </p:nvSpPr>
        <p:spPr>
          <a:xfrm>
            <a:off x="1361081" y="4462803"/>
            <a:ext cx="5556394" cy="1569660"/>
          </a:xfrm>
          <a:prstGeom prst="rect">
            <a:avLst/>
          </a:prstGeom>
          <a:noFill/>
        </p:spPr>
        <p:txBody>
          <a:bodyPr wrap="square" rtlCol="0">
            <a:spAutoFit/>
          </a:bodyPr>
          <a:lstStyle/>
          <a:p>
            <a:r>
              <a:rPr lang="vi-VN" sz="2400" dirty="0">
                <a:solidFill>
                  <a:schemeClr val="tx1">
                    <a:lumMod val="95000"/>
                    <a:lumOff val="5000"/>
                  </a:schemeClr>
                </a:solidFill>
                <a:latin typeface="OpenSans"/>
              </a:rPr>
              <a:t>- Cho biết Bảo tàng Thành phố Hồ Chí Minh ở phía nào của Hội trường Thống Nhất? Bảo tàng Thành phố Hồ Chí Minh ở phía nào của chợ Bến Thành?</a:t>
            </a:r>
            <a:endParaRPr lang="en-US" sz="2400" dirty="0">
              <a:solidFill>
                <a:schemeClr val="tx1">
                  <a:lumMod val="95000"/>
                  <a:lumOff val="5000"/>
                </a:schemeClr>
              </a:solidFill>
            </a:endParaRPr>
          </a:p>
        </p:txBody>
      </p:sp>
      <p:sp>
        <p:nvSpPr>
          <p:cNvPr id="2" name="Rectangle 1"/>
          <p:cNvSpPr/>
          <p:nvPr/>
        </p:nvSpPr>
        <p:spPr>
          <a:xfrm>
            <a:off x="1009967" y="1033853"/>
            <a:ext cx="4386492" cy="830997"/>
          </a:xfrm>
          <a:prstGeom prst="rect">
            <a:avLst/>
          </a:prstGeom>
        </p:spPr>
        <p:txBody>
          <a:bodyPr wrap="square">
            <a:spAutoFit/>
          </a:bodyPr>
          <a:lstStyle/>
          <a:p>
            <a:r>
              <a:rPr lang="vi-VN" sz="2400" dirty="0">
                <a:solidFill>
                  <a:srgbClr val="0070C0"/>
                </a:solidFill>
                <a:latin typeface="OpenSans"/>
              </a:rPr>
              <a:t>Dựa vào thông tin trong bài và quan sát hình 3.4, em hãy:</a:t>
            </a:r>
            <a:endParaRPr lang="en-US" sz="2400" dirty="0">
              <a:solidFill>
                <a:srgbClr val="0070C0"/>
              </a:solidFill>
            </a:endParaRPr>
          </a:p>
        </p:txBody>
      </p:sp>
      <p:pic>
        <p:nvPicPr>
          <p:cNvPr id="23" name="Picture 20" descr="Hình ảnh Hai Sinh Viên Học Cùng Nhau, đọc Hiểu, Học Tập, Vui Mừng miễn phí  tải tập tin PNG PSDComment và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536" y="777044"/>
            <a:ext cx="131286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953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par>
                                <p:cTn id="12" presetID="6" presetClass="entr" presetSubtype="16"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par>
                          <p:cTn id="15" fill="hold">
                            <p:stCondLst>
                              <p:cond delay="20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object type=&quot;2&quot; unique_id=&quot;10061&quot;&gt;&lt;object type=&quot;3&quot; unique_id=&quot;10070&quot;&gt;&lt;property id=&quot;20148&quot; value=&quot;5&quot;/&gt;&lt;property id=&quot;20300&quot; value=&quot;Slide 20&quot;/&gt;&lt;property id=&quot;20307&quot; value=&quot;269&quot;/&gt;&lt;/object&gt;&lt;object type=&quot;3&quot; unique_id=&quot;10072&quot;&gt;&lt;property id=&quot;20148&quot; value=&quot;5&quot;/&gt;&lt;property id=&quot;20300&quot; value=&quot;Slide 22&quot;/&gt;&lt;property id=&quot;20307&quot; value=&quot;268&quot;/&gt;&lt;/object&gt;&lt;object type=&quot;3&quot; unique_id=&quot;10074&quot;&gt;&lt;property id=&quot;20148&quot; value=&quot;5&quot;/&gt;&lt;property id=&quot;20300&quot; value=&quot;Slide 26&quot;/&gt;&lt;property id=&quot;20307&quot; value=&quot;271&quot;/&gt;&lt;/object&gt;&lt;object type=&quot;3&quot; unique_id=&quot;10075&quot;&gt;&lt;property id=&quot;20148&quot; value=&quot;5&quot;/&gt;&lt;property id=&quot;20300&quot; value=&quot;Slide 27&quot;/&gt;&lt;property id=&quot;20307&quot; value=&quot;272&quot;/&gt;&lt;/object&gt;&lt;object type=&quot;3&quot; unique_id=&quot;15602&quot;&gt;&lt;property id=&quot;20148&quot; value=&quot;5&quot;/&gt;&lt;property id=&quot;20300&quot; value=&quot;Slide 3&quot;/&gt;&lt;property id=&quot;20307&quot; value=&quot;277&quot;/&gt;&lt;/object&gt;&lt;object type=&quot;3&quot; unique_id=&quot;15763&quot;&gt;&lt;property id=&quot;20148&quot; value=&quot;5&quot;/&gt;&lt;property id=&quot;20300&quot; value=&quot;Slide 23&quot;/&gt;&lt;property id=&quot;20307&quot; value=&quot;285&quot;/&gt;&lt;/object&gt;&lt;object type=&quot;3&quot; unique_id=&quot;18136&quot;&gt;&lt;property id=&quot;20148&quot; value=&quot;5&quot;/&gt;&lt;property id=&quot;20300&quot; value=&quot;Slide 25&quot;/&gt;&lt;property id=&quot;20307&quot; value=&quot;296&quot;/&gt;&lt;/object&gt;&lt;object type=&quot;3&quot; unique_id=&quot;18323&quot;&gt;&lt;property id=&quot;20148&quot; value=&quot;5&quot;/&gt;&lt;property id=&quot;20300&quot; value=&quot;Slide 16&quot;/&gt;&lt;property id=&quot;20307&quot; value=&quot;297&quot;/&gt;&lt;/object&gt;&lt;object type=&quot;3&quot; unique_id=&quot;18324&quot;&gt;&lt;property id=&quot;20148&quot; value=&quot;5&quot;/&gt;&lt;property id=&quot;20300&quot; value=&quot;Slide 17&quot;/&gt;&lt;property id=&quot;20307&quot; value=&quot;299&quot;/&gt;&lt;/object&gt;&lt;object type=&quot;3&quot; unique_id=&quot;19125&quot;&gt;&lt;property id=&quot;20148&quot; value=&quot;5&quot;/&gt;&lt;property id=&quot;20300&quot; value=&quot;Slide 18&quot;/&gt;&lt;property id=&quot;20307&quot; value=&quot;304&quot;/&gt;&lt;/object&gt;&lt;object type=&quot;3&quot; unique_id=&quot;19126&quot;&gt;&lt;property id=&quot;20148&quot; value=&quot;5&quot;/&gt;&lt;property id=&quot;20300&quot; value=&quot;Slide 19&quot;/&gt;&lt;property id=&quot;20307&quot; value=&quot;305&quot;/&gt;&lt;/object&gt;&lt;object type=&quot;3&quot; unique_id=&quot;19553&quot;&gt;&lt;property id=&quot;20148&quot; value=&quot;5&quot;/&gt;&lt;property id=&quot;20300&quot; value=&quot;Slide 2&quot;/&gt;&lt;property id=&quot;20307&quot; value=&quot;309&quot;/&gt;&lt;/object&gt;&lt;object type=&quot;3&quot; unique_id=&quot;19554&quot;&gt;&lt;property id=&quot;20148&quot; value=&quot;5&quot;/&gt;&lt;property id=&quot;20300&quot; value=&quot;Slide 4&quot;/&gt;&lt;property id=&quot;20307&quot; value=&quot;307&quot;/&gt;&lt;/object&gt;&lt;object type=&quot;3&quot; unique_id=&quot;19555&quot;&gt;&lt;property id=&quot;20148&quot; value=&quot;5&quot;/&gt;&lt;property id=&quot;20300&quot; value=&quot;Slide 5&quot;/&gt;&lt;property id=&quot;20307&quot; value=&quot;310&quot;/&gt;&lt;/object&gt;&lt;object type=&quot;3&quot; unique_id=&quot;19556&quot;&gt;&lt;property id=&quot;20148&quot; value=&quot;5&quot;/&gt;&lt;property id=&quot;20300&quot; value=&quot;Slide 29&quot;/&gt;&lt;property id=&quot;20307&quot; value=&quot;306&quot;/&gt;&lt;/object&gt;&lt;object type=&quot;3&quot; unique_id=&quot;19708&quot;&gt;&lt;property id=&quot;20148&quot; value=&quot;5&quot;/&gt;&lt;property id=&quot;20300&quot; value=&quot;Slide 15&quot;/&gt;&lt;property id=&quot;20307&quot; value=&quot;311&quot;/&gt;&lt;/object&gt;&lt;object type=&quot;3&quot; unique_id=&quot;19894&quot;&gt;&lt;property id=&quot;20148&quot; value=&quot;5&quot;/&gt;&lt;property id=&quot;20300&quot; value=&quot;Slide 6&quot;/&gt;&lt;property id=&quot;20307&quot; value=&quot;313&quot;/&gt;&lt;/object&gt;&lt;object type=&quot;3&quot; unique_id=&quot;19895&quot;&gt;&lt;property id=&quot;20148&quot; value=&quot;5&quot;/&gt;&lt;property id=&quot;20300&quot; value=&quot;Slide 7&quot;/&gt;&lt;property id=&quot;20307&quot; value=&quot;314&quot;/&gt;&lt;/object&gt;&lt;object type=&quot;3&quot; unique_id=&quot;19896&quot;&gt;&lt;property id=&quot;20148&quot; value=&quot;5&quot;/&gt;&lt;property id=&quot;20300&quot; value=&quot;Slide 8&quot;/&gt;&lt;property id=&quot;20307&quot; value=&quot;315&quot;/&gt;&lt;/object&gt;&lt;object type=&quot;3&quot; unique_id=&quot;19897&quot;&gt;&lt;property id=&quot;20148&quot; value=&quot;5&quot;/&gt;&lt;property id=&quot;20300&quot; value=&quot;Slide 9&quot;/&gt;&lt;property id=&quot;20307&quot; value=&quot;316&quot;/&gt;&lt;/object&gt;&lt;object type=&quot;3&quot; unique_id=&quot;19995&quot;&gt;&lt;property id=&quot;20148&quot; value=&quot;5&quot;/&gt;&lt;property id=&quot;20300&quot; value=&quot;Slide 10&quot;/&gt;&lt;property id=&quot;20307&quot; value=&quot;317&quot;/&gt;&lt;/object&gt;&lt;object type=&quot;3&quot; unique_id=&quot;20059&quot;&gt;&lt;property id=&quot;20148&quot; value=&quot;5&quot;/&gt;&lt;property id=&quot;20300&quot; value=&quot;Slide 11&quot;/&gt;&lt;property id=&quot;20307&quot; value=&quot;318&quot;/&gt;&lt;/object&gt;&lt;object type=&quot;3&quot; unique_id=&quot;20248&quot;&gt;&lt;property id=&quot;20148&quot; value=&quot;5&quot;/&gt;&lt;property id=&quot;20300&quot; value=&quot;Slide 12&quot;/&gt;&lt;property id=&quot;20307&quot; value=&quot;319&quot;/&gt;&lt;/object&gt;&lt;object type=&quot;3&quot; unique_id=&quot;20249&quot;&gt;&lt;property id=&quot;20148&quot; value=&quot;5&quot;/&gt;&lt;property id=&quot;20300&quot; value=&quot;Slide 13&quot;/&gt;&lt;property id=&quot;20307&quot; value=&quot;320&quot;/&gt;&lt;/object&gt;&lt;object type=&quot;3&quot; unique_id=&quot;20523&quot;&gt;&lt;property id=&quot;20148&quot; value=&quot;5&quot;/&gt;&lt;property id=&quot;20300&quot; value=&quot;Slide 21&quot;/&gt;&lt;property id=&quot;20307&quot; value=&quot;321&quot;/&gt;&lt;/object&gt;&lt;object type=&quot;3&quot; unique_id=&quot;20524&quot;&gt;&lt;property id=&quot;20148&quot; value=&quot;5&quot;/&gt;&lt;property id=&quot;20300&quot; value=&quot;Slide 24&quot;/&gt;&lt;property id=&quot;20307&quot; value=&quot;322&quot;/&gt;&lt;/object&gt;&lt;object type=&quot;3&quot; unique_id=&quot;20525&quot;&gt;&lt;property id=&quot;20148&quot; value=&quot;5&quot;/&gt;&lt;property id=&quot;20300&quot; value=&quot;Slide 28&quot;/&gt;&lt;property id=&quot;20307&quot; value=&quot;323&quot;/&gt;&lt;/object&gt;&lt;object type=&quot;3&quot; unique_id=&quot;20704&quot;&gt;&lt;property id=&quot;20148&quot; value=&quot;5&quot;/&gt;&lt;property id=&quot;20300&quot; value=&quot;Slide 1&quot;/&gt;&lt;property id=&quot;20307&quot; value=&quot;324&quot;/&gt;&lt;/object&gt;&lt;object type=&quot;3&quot; unique_id=&quot;21078&quot;&gt;&lt;property id=&quot;20148&quot; value=&quot;5&quot;/&gt;&lt;property id=&quot;20300&quot; value=&quot;Slide 14&quot;/&gt;&lt;property id=&quot;20307&quot; value=&quot;325&quot;/&gt;&lt;/object&gt;&lt;/object&gt;&lt;object type=&quot;8&quot; unique_id=&quot;10093&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H" val="20170802080717"/>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70802080717"/>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70802080717"/>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70802080717"/>
  <p:tag name="MH_LIBRARY" val="GRAPHIC"/>
  <p:tag name="MH_TYPE" val="Other"/>
  <p:tag name="MH_ORDER" val="6"/>
</p:tagLst>
</file>

<file path=ppt/tags/tag6.xml><?xml version="1.0" encoding="utf-8"?>
<p:tagLst xmlns:a="http://schemas.openxmlformats.org/drawingml/2006/main" xmlns:r="http://schemas.openxmlformats.org/officeDocument/2006/relationships" xmlns:p="http://schemas.openxmlformats.org/presentationml/2006/main">
  <p:tag name="MH" val="20170802080717"/>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802080717"/>
  <p:tag name="MH_LIBRARY" val="GRAPHIC"/>
  <p:tag name="MH_TYPE" val="Other"/>
  <p:tag name="MH_ORDER"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1667</Words>
  <Application>Microsoft Office PowerPoint</Application>
  <PresentationFormat>Widescreen</PresentationFormat>
  <Paragraphs>208</Paragraphs>
  <Slides>27</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#9Slide03 AmpleSoft Bold</vt:lpstr>
      <vt:lpstr>Arial</vt:lpstr>
      <vt:lpstr>Calibri</vt:lpstr>
      <vt:lpstr>Calibri Light</vt:lpstr>
      <vt:lpstr>等线</vt:lpstr>
      <vt:lpstr>Elsie</vt:lpstr>
      <vt:lpstr>OpenSans</vt:lpstr>
      <vt:lpstr>Times New Roman</vt:lpstr>
      <vt:lpstr>Verdana</vt:lpstr>
      <vt:lpstr>包图简圆体</vt:lpstr>
      <vt:lpstr>华康少女文字W5</vt:lpstr>
      <vt:lpstr>字魂27号-布丁体</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TRẮC NGHIỆM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135</cp:revision>
  <dcterms:created xsi:type="dcterms:W3CDTF">2021-07-30T12:20:44Z</dcterms:created>
  <dcterms:modified xsi:type="dcterms:W3CDTF">2023-10-16T07:23:14Z</dcterms:modified>
</cp:coreProperties>
</file>