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8" r:id="rId3"/>
    <p:sldId id="261" r:id="rId4"/>
    <p:sldId id="260" r:id="rId5"/>
    <p:sldId id="269" r:id="rId6"/>
    <p:sldId id="262" r:id="rId7"/>
    <p:sldId id="264" r:id="rId8"/>
    <p:sldId id="266" r:id="rId9"/>
    <p:sldId id="268" r:id="rId10"/>
    <p:sldId id="270" r:id="rId11"/>
    <p:sldId id="271" r:id="rId12"/>
    <p:sldId id="281" r:id="rId13"/>
    <p:sldId id="280" r:id="rId14"/>
    <p:sldId id="282" r:id="rId15"/>
    <p:sldId id="274" r:id="rId16"/>
    <p:sldId id="276" r:id="rId17"/>
    <p:sldId id="283"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p:scale>
          <a:sx n="100" d="100"/>
          <a:sy n="100" d="100"/>
        </p:scale>
        <p:origin x="-1050" y="-7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17/04/2025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17/04/2025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17/04/2025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17/04/2025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17/04/2025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948" y="-2113591"/>
            <a:ext cx="14014579" cy="11858625"/>
          </a:xfrm>
          <a:prstGeom prst="rect">
            <a:avLst/>
          </a:prstGeom>
        </p:spPr>
      </p:pic>
      <p:sp>
        <p:nvSpPr>
          <p:cNvPr id="18" name="TextBox 17"/>
          <p:cNvSpPr txBox="1"/>
          <p:nvPr/>
        </p:nvSpPr>
        <p:spPr>
          <a:xfrm>
            <a:off x="5978901" y="1080338"/>
            <a:ext cx="184731" cy="923330"/>
          </a:xfrm>
          <a:prstGeom prst="rect">
            <a:avLst/>
          </a:prstGeom>
          <a:noFill/>
        </p:spPr>
        <p:txBody>
          <a:bodyPr wrap="none" rtlCol="0">
            <a:spAutoFit/>
          </a:bodyPr>
          <a:lstStyle/>
          <a:p>
            <a:pPr algn="ctr"/>
            <a:endParaRPr lang="vi-VN" sz="5400" b="1" dirty="0" smtClean="0">
              <a:ln>
                <a:solidFill>
                  <a:schemeClr val="bg1"/>
                </a:solidFill>
              </a:ln>
              <a:solidFill>
                <a:srgbClr val="FF0000"/>
              </a:solidFill>
              <a:latin typeface="+mj-lt"/>
              <a:cs typeface="Times New Roman" panose="02020603050405020304" pitchFamily="18" charset="0"/>
            </a:endParaRPr>
          </a:p>
        </p:txBody>
      </p:sp>
      <p:sp>
        <p:nvSpPr>
          <p:cNvPr id="19" name="TextBox 18"/>
          <p:cNvSpPr txBox="1"/>
          <p:nvPr/>
        </p:nvSpPr>
        <p:spPr>
          <a:xfrm>
            <a:off x="373020" y="1546067"/>
            <a:ext cx="11306629" cy="3785652"/>
          </a:xfrm>
          <a:prstGeom prst="rect">
            <a:avLst/>
          </a:prstGeom>
          <a:noFill/>
          <a:ln>
            <a:noFill/>
          </a:ln>
        </p:spPr>
        <p:txBody>
          <a:bodyPr wrap="square" rtlCol="0">
            <a:spAutoFit/>
          </a:bodyPr>
          <a:lstStyle/>
          <a:p>
            <a:pPr algn="ctr"/>
            <a:r>
              <a:rPr lang="vi-VN" sz="4800" b="1" dirty="0" smtClean="0">
                <a:ln w="15875">
                  <a:solidFill>
                    <a:schemeClr val="tx2">
                      <a:lumMod val="40000"/>
                      <a:lumOff val="60000"/>
                    </a:schemeClr>
                  </a:solidFill>
                </a:ln>
                <a:latin typeface="Times New Roman" panose="02020603050405020304" pitchFamily="18" charset="0"/>
                <a:cs typeface="Times New Roman" panose="02020603050405020304" pitchFamily="18" charset="0"/>
              </a:rPr>
              <a:t>Chương 1: </a:t>
            </a:r>
          </a:p>
          <a:p>
            <a:pPr algn="ctr"/>
            <a:r>
              <a:rPr lang="vi-VN" sz="4800" b="1" dirty="0" smtClean="0">
                <a:ln w="15875">
                  <a:solidFill>
                    <a:schemeClr val="tx2">
                      <a:lumMod val="40000"/>
                      <a:lumOff val="60000"/>
                    </a:schemeClr>
                  </a:solidFill>
                </a:ln>
                <a:latin typeface="Times New Roman" panose="02020603050405020304" pitchFamily="18" charset="0"/>
                <a:cs typeface="Times New Roman" panose="02020603050405020304" pitchFamily="18" charset="0"/>
              </a:rPr>
              <a:t>BẢN ĐỒ- PHƯƠNG TIỆN THỂ HIỆN BỀ MẶT TRÁI ĐẤT</a:t>
            </a:r>
          </a:p>
          <a:p>
            <a:pPr algn="ctr"/>
            <a:r>
              <a:rPr lang="vi-VN" sz="4800" b="1" dirty="0" smtClean="0">
                <a:ln w="15875">
                  <a:solidFill>
                    <a:schemeClr val="tx2">
                      <a:lumMod val="40000"/>
                      <a:lumOff val="60000"/>
                    </a:schemeClr>
                  </a:solidFill>
                </a:ln>
                <a:solidFill>
                  <a:srgbClr val="7030A0"/>
                </a:solidFill>
                <a:latin typeface="Times New Roman" panose="02020603050405020304" pitchFamily="18" charset="0"/>
                <a:cs typeface="Times New Roman" panose="02020603050405020304" pitchFamily="18" charset="0"/>
              </a:rPr>
              <a:t>Tiết 2+3-</a:t>
            </a:r>
            <a:r>
              <a:rPr lang="en-US" sz="4800" b="1" dirty="0" smtClean="0">
                <a:ln w="15875">
                  <a:solidFill>
                    <a:schemeClr val="tx2">
                      <a:lumMod val="40000"/>
                      <a:lumOff val="60000"/>
                    </a:schemeClr>
                  </a:solidFill>
                </a:ln>
                <a:solidFill>
                  <a:srgbClr val="7030A0"/>
                </a:solidFill>
                <a:latin typeface="Times New Roman" panose="02020603050405020304" pitchFamily="18" charset="0"/>
                <a:cs typeface="Times New Roman" panose="02020603050405020304" pitchFamily="18" charset="0"/>
              </a:rPr>
              <a:t>B</a:t>
            </a:r>
            <a:r>
              <a:rPr lang="vi-VN" sz="4800" b="1" dirty="0" smtClean="0">
                <a:ln w="15875">
                  <a:solidFill>
                    <a:schemeClr val="tx2">
                      <a:lumMod val="40000"/>
                      <a:lumOff val="60000"/>
                    </a:schemeClr>
                  </a:solidFill>
                </a:ln>
                <a:solidFill>
                  <a:srgbClr val="7030A0"/>
                </a:solidFill>
                <a:latin typeface="Times New Roman" panose="02020603050405020304" pitchFamily="18" charset="0"/>
                <a:cs typeface="Times New Roman" panose="02020603050405020304" pitchFamily="18" charset="0"/>
              </a:rPr>
              <a:t>ài</a:t>
            </a:r>
            <a:r>
              <a:rPr lang="en-US" sz="4800" b="1" dirty="0" smtClean="0">
                <a:ln w="15875">
                  <a:solidFill>
                    <a:schemeClr val="tx2">
                      <a:lumMod val="40000"/>
                      <a:lumOff val="60000"/>
                    </a:schemeClr>
                  </a:solidFill>
                </a:ln>
                <a:solidFill>
                  <a:srgbClr val="7030A0"/>
                </a:solidFill>
                <a:latin typeface="Times New Roman" panose="02020603050405020304" pitchFamily="18" charset="0"/>
                <a:cs typeface="Times New Roman" panose="02020603050405020304" pitchFamily="18" charset="0"/>
              </a:rPr>
              <a:t> 1: HỆ THỐNG KINH, </a:t>
            </a:r>
            <a:endParaRPr lang="vi-VN" sz="4800" b="1" dirty="0" smtClean="0">
              <a:ln w="15875">
                <a:solidFill>
                  <a:schemeClr val="tx2">
                    <a:lumMod val="40000"/>
                    <a:lumOff val="60000"/>
                  </a:schemeClr>
                </a:solidFill>
              </a:ln>
              <a:solidFill>
                <a:srgbClr val="7030A0"/>
              </a:solidFill>
              <a:latin typeface="Times New Roman" panose="02020603050405020304" pitchFamily="18" charset="0"/>
              <a:cs typeface="Times New Roman" panose="02020603050405020304" pitchFamily="18" charset="0"/>
            </a:endParaRPr>
          </a:p>
          <a:p>
            <a:pPr algn="ctr"/>
            <a:r>
              <a:rPr lang="en-US" sz="4800" b="1" dirty="0" smtClean="0">
                <a:ln w="15875">
                  <a:solidFill>
                    <a:schemeClr val="tx2">
                      <a:lumMod val="40000"/>
                      <a:lumOff val="60000"/>
                    </a:schemeClr>
                  </a:solidFill>
                </a:ln>
                <a:solidFill>
                  <a:srgbClr val="7030A0"/>
                </a:solidFill>
                <a:latin typeface="Times New Roman" panose="02020603050405020304" pitchFamily="18" charset="0"/>
                <a:cs typeface="Times New Roman" panose="02020603050405020304" pitchFamily="18" charset="0"/>
              </a:rPr>
              <a:t>VĨ</a:t>
            </a:r>
            <a:r>
              <a:rPr lang="vi-VN" sz="4800" b="1" dirty="0" smtClean="0">
                <a:ln w="15875">
                  <a:solidFill>
                    <a:schemeClr val="tx2">
                      <a:lumMod val="40000"/>
                      <a:lumOff val="60000"/>
                    </a:schemeClr>
                  </a:solidFill>
                </a:ln>
                <a:solidFill>
                  <a:srgbClr val="7030A0"/>
                </a:solidFill>
                <a:latin typeface="Times New Roman" panose="02020603050405020304" pitchFamily="18" charset="0"/>
                <a:cs typeface="Times New Roman" panose="02020603050405020304" pitchFamily="18" charset="0"/>
              </a:rPr>
              <a:t> </a:t>
            </a:r>
            <a:r>
              <a:rPr lang="en-US" sz="4800" b="1" dirty="0" smtClean="0">
                <a:ln w="15875">
                  <a:solidFill>
                    <a:schemeClr val="tx2">
                      <a:lumMod val="40000"/>
                      <a:lumOff val="60000"/>
                    </a:schemeClr>
                  </a:solidFill>
                </a:ln>
                <a:solidFill>
                  <a:srgbClr val="7030A0"/>
                </a:solidFill>
                <a:latin typeface="Times New Roman" panose="02020603050405020304" pitchFamily="18" charset="0"/>
                <a:cs typeface="Times New Roman" panose="02020603050405020304" pitchFamily="18" charset="0"/>
              </a:rPr>
              <a:t>TUYẾN VÀ 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2955450" y="5615057"/>
            <a:ext cx="6192144" cy="707886"/>
          </a:xfrm>
          <a:prstGeom prst="rect">
            <a:avLst/>
          </a:prstGeom>
        </p:spPr>
        <p:txBody>
          <a:bodyPr wrap="none">
            <a:spAutoFit/>
          </a:bodyPr>
          <a:lstStyle/>
          <a:p>
            <a:pPr lvl="0"/>
            <a:r>
              <a:rPr lang="en-US" sz="4000" b="1" dirty="0" err="1">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Giáo</a:t>
            </a:r>
            <a:r>
              <a:rPr lang="en-US" sz="4000" b="1" dirty="0">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viên</a:t>
            </a:r>
            <a:r>
              <a:rPr lang="en-US" sz="4000" b="1" dirty="0" smtClean="0">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Trần</a:t>
            </a:r>
            <a:r>
              <a:rPr lang="en-US" sz="4000" b="1" dirty="0" smtClean="0">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Thị</a:t>
            </a:r>
            <a:r>
              <a:rPr lang="en-US" sz="4000" b="1" dirty="0" smtClean="0">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Hương</a:t>
            </a:r>
            <a:endParaRPr lang="en-US" sz="4000" b="1" dirty="0">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nodePh="1">
                                  <p:stCondLst>
                                    <p:cond delay="0"/>
                                  </p:stCondLst>
                                  <p:endCondLst>
                                    <p:cond evt="begin" delay="0">
                                      <p:tn val="18"/>
                                    </p:cond>
                                  </p:end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779060"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5007525"/>
          </a:xfrm>
          <a:prstGeom prst="rect">
            <a:avLst/>
          </a:prstGeom>
          <a:noFill/>
        </p:spPr>
        <p:txBody>
          <a:bodyPr wrap="square" rtlCol="0">
            <a:spAutoFit/>
          </a:bodyPr>
          <a:lstStyle/>
          <a:p>
            <a:pPr algn="ctr">
              <a:lnSpc>
                <a:spcPct val="115000"/>
              </a:lnSpc>
              <a:spcAft>
                <a:spcPts val="1000"/>
              </a:spcAft>
            </a:pPr>
            <a:r>
              <a:rPr lang="en-US" sz="3200" b="1">
                <a:solidFill>
                  <a:srgbClr val="FF0000"/>
                </a:solidFill>
                <a:latin typeface="Times New Roman"/>
                <a:ea typeface="Calibri"/>
                <a:cs typeface="Times New Roman"/>
              </a:rPr>
              <a:t>NHIỆM VỤ </a:t>
            </a:r>
            <a:r>
              <a:rPr lang="en-US" sz="3200" b="1" smtClean="0">
                <a:solidFill>
                  <a:srgbClr val="FF0000"/>
                </a:solidFill>
                <a:latin typeface="Times New Roman"/>
                <a:ea typeface="Calibri"/>
                <a:cs typeface="Times New Roman"/>
              </a:rPr>
              <a:t>1</a:t>
            </a:r>
            <a:endParaRPr lang="en-US" sz="3200" b="1" smtClean="0">
              <a:solidFill>
                <a:srgbClr val="0070C0"/>
              </a:solidFill>
              <a:latin typeface="Times New Roman"/>
              <a:ea typeface="Calibri"/>
              <a:cs typeface="Times New Roman"/>
            </a:endParaRPr>
          </a:p>
          <a:p>
            <a:pPr algn="just">
              <a:lnSpc>
                <a:spcPct val="115000"/>
              </a:lnSpc>
              <a:spcAft>
                <a:spcPts val="1000"/>
              </a:spcAft>
            </a:pPr>
            <a:r>
              <a:rPr lang="en-US" sz="3200" b="1" smtClean="0">
                <a:solidFill>
                  <a:srgbClr val="0070C0"/>
                </a:solidFill>
                <a:latin typeface="Times New Roman"/>
                <a:ea typeface="Calibri"/>
                <a:cs typeface="Times New Roman"/>
              </a:rPr>
              <a:t>Đọc </a:t>
            </a:r>
            <a:r>
              <a:rPr lang="en-US" sz="3200" b="1">
                <a:solidFill>
                  <a:srgbClr val="0070C0"/>
                </a:solidFill>
                <a:latin typeface="Times New Roman"/>
                <a:ea typeface="Calibri"/>
                <a:cs typeface="Times New Roman"/>
              </a:rPr>
              <a:t>nội dung kênh chữ trong mục II </a:t>
            </a:r>
            <a:r>
              <a:rPr lang="en-US" sz="3200" b="1" smtClean="0">
                <a:solidFill>
                  <a:srgbClr val="0070C0"/>
                </a:solidFill>
                <a:latin typeface="Times New Roman"/>
                <a:ea typeface="Calibri"/>
                <a:cs typeface="Times New Roman"/>
              </a:rPr>
              <a:t>SGK, trả lời 2 câu </a:t>
            </a:r>
            <a:r>
              <a:rPr lang="en-US" sz="3200" b="1">
                <a:solidFill>
                  <a:srgbClr val="0070C0"/>
                </a:solidFill>
                <a:latin typeface="Times New Roman"/>
                <a:ea typeface="Calibri"/>
                <a:cs typeface="Times New Roman"/>
              </a:rPr>
              <a:t>hỏi:</a:t>
            </a:r>
            <a:endParaRPr lang="en-US" sz="3200">
              <a:solidFill>
                <a:srgbClr val="0070C0"/>
              </a:solidFill>
              <a:latin typeface="Calibri"/>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1. Tọa độ địa lí của một điểm trên quả Địa Cầu/bản đồ được xác định như thế nào?</a:t>
            </a:r>
            <a:endParaRPr lang="en-US" sz="3200">
              <a:solidFill>
                <a:srgbClr val="0070C0"/>
              </a:solidFill>
              <a:latin typeface="Calibri"/>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2. Khi xác định tọa độ địa lí của một điểm cần lưu ý điều gì?</a:t>
            </a:r>
            <a:endParaRPr lang="en-US" sz="3200">
              <a:solidFill>
                <a:srgbClr val="0070C0"/>
              </a:solidFill>
              <a:effectLst/>
              <a:latin typeface="Calibri"/>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179" y="1195467"/>
            <a:ext cx="5303818" cy="53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684057" cy="589181"/>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3211135"/>
          </a:xfrm>
          <a:prstGeom prst="rect">
            <a:avLst/>
          </a:prstGeom>
          <a:noFill/>
        </p:spPr>
        <p:txBody>
          <a:bodyPr wrap="square" rtlCol="0">
            <a:spAutoFit/>
          </a:bodyPr>
          <a:lstStyle/>
          <a:p>
            <a:pPr algn="just">
              <a:lnSpc>
                <a:spcPct val="115000"/>
              </a:lnSpc>
              <a:spcAft>
                <a:spcPts val="1000"/>
              </a:spcAft>
            </a:pP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Kinh</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độ</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của</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một</a:t>
            </a:r>
            <a:r>
              <a:rPr lang="en-US" sz="2400" b="1" dirty="0">
                <a:solidFill>
                  <a:prstClr val="white"/>
                </a:solidFill>
                <a:latin typeface="Times New Roman"/>
                <a:ea typeface="Calibri"/>
                <a:cs typeface="Times New Roman"/>
              </a:rPr>
              <a:t> </a:t>
            </a:r>
            <a:r>
              <a:rPr lang="en-US" sz="2400" b="1" dirty="0" err="1" smtClean="0">
                <a:solidFill>
                  <a:prstClr val="white"/>
                </a:solidFill>
                <a:latin typeface="Times New Roman"/>
                <a:ea typeface="Calibri"/>
                <a:cs typeface="Times New Roman"/>
              </a:rPr>
              <a:t>điểm</a:t>
            </a:r>
            <a:r>
              <a:rPr lang="vi-VN" sz="2400" b="1" dirty="0">
                <a:solidFill>
                  <a:prstClr val="white"/>
                </a:solidFill>
                <a:latin typeface="Times New Roman"/>
                <a:ea typeface="Calibri"/>
                <a:cs typeface="Times New Roman"/>
              </a:rPr>
              <a:t> </a:t>
            </a:r>
            <a:r>
              <a:rPr lang="vi-VN" sz="2400" b="1" dirty="0" smtClean="0">
                <a:solidFill>
                  <a:prstClr val="white"/>
                </a:solidFill>
                <a:latin typeface="Times New Roman"/>
                <a:ea typeface="Calibri"/>
                <a:cs typeface="Times New Roman"/>
              </a:rPr>
              <a:t>là</a:t>
            </a:r>
            <a:r>
              <a:rPr lang="en-US" sz="2400" b="1" dirty="0" smtClean="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khoảng</a:t>
            </a:r>
            <a:r>
              <a:rPr lang="en-US" sz="2400" b="1" dirty="0">
                <a:solidFill>
                  <a:prstClr val="white"/>
                </a:solidFill>
                <a:latin typeface="Times New Roman"/>
                <a:ea typeface="Calibri"/>
                <a:cs typeface="Times New Roman"/>
              </a:rPr>
              <a:t> </a:t>
            </a:r>
            <a:r>
              <a:rPr lang="en-US" sz="2400" b="1" dirty="0" err="1" smtClean="0">
                <a:solidFill>
                  <a:prstClr val="white"/>
                </a:solidFill>
                <a:latin typeface="Times New Roman"/>
                <a:ea typeface="Calibri"/>
                <a:cs typeface="Times New Roman"/>
              </a:rPr>
              <a:t>cách</a:t>
            </a:r>
            <a:r>
              <a:rPr lang="en-US" sz="2400" b="1" dirty="0" smtClean="0">
                <a:solidFill>
                  <a:prstClr val="white"/>
                </a:solidFill>
                <a:latin typeface="Times New Roman"/>
                <a:ea typeface="Calibri"/>
                <a:cs typeface="Times New Roman"/>
              </a:rPr>
              <a:t> </a:t>
            </a:r>
            <a:r>
              <a:rPr lang="en-US" sz="2400" b="1" dirty="0" err="1" smtClean="0">
                <a:solidFill>
                  <a:prstClr val="white"/>
                </a:solidFill>
                <a:latin typeface="Times New Roman"/>
                <a:ea typeface="Calibri"/>
                <a:cs typeface="Times New Roman"/>
              </a:rPr>
              <a:t>bằng</a:t>
            </a:r>
            <a:r>
              <a:rPr lang="vi-VN" sz="2400" b="1" dirty="0" smtClean="0">
                <a:solidFill>
                  <a:prstClr val="white"/>
                </a:solidFill>
                <a:latin typeface="Times New Roman"/>
                <a:ea typeface="Calibri"/>
                <a:cs typeface="Times New Roman"/>
              </a:rPr>
              <a:t> số</a:t>
            </a:r>
            <a:r>
              <a:rPr lang="vi-VN" sz="2400" b="1" dirty="0">
                <a:solidFill>
                  <a:prstClr val="white"/>
                </a:solidFill>
                <a:latin typeface="Times New Roman"/>
                <a:ea typeface="Calibri"/>
                <a:cs typeface="Times New Roman"/>
              </a:rPr>
              <a:t> </a:t>
            </a:r>
            <a:r>
              <a:rPr lang="en-US" sz="2400" b="1" dirty="0" err="1" smtClean="0">
                <a:solidFill>
                  <a:prstClr val="white"/>
                </a:solidFill>
                <a:latin typeface="Times New Roman"/>
                <a:ea typeface="Calibri"/>
                <a:cs typeface="Times New Roman"/>
              </a:rPr>
              <a:t>độ</a:t>
            </a:r>
            <a:r>
              <a:rPr lang="en-US" sz="2400" b="1" dirty="0" smtClean="0">
                <a:solidFill>
                  <a:prstClr val="white"/>
                </a:solidFill>
                <a:latin typeface="Times New Roman"/>
                <a:ea typeface="Calibri"/>
                <a:cs typeface="Times New Roman"/>
              </a:rPr>
              <a:t> </a:t>
            </a:r>
            <a:r>
              <a:rPr lang="en-US" sz="2400" b="1" dirty="0" err="1" smtClean="0">
                <a:solidFill>
                  <a:prstClr val="white"/>
                </a:solidFill>
                <a:latin typeface="Times New Roman"/>
                <a:ea typeface="Calibri"/>
                <a:cs typeface="Times New Roman"/>
              </a:rPr>
              <a:t>từ</a:t>
            </a:r>
            <a:r>
              <a:rPr lang="en-US" sz="2400" b="1" dirty="0" smtClean="0">
                <a:solidFill>
                  <a:prstClr val="white"/>
                </a:solidFill>
                <a:latin typeface="Times New Roman"/>
                <a:ea typeface="Calibri"/>
                <a:cs typeface="Times New Roman"/>
              </a:rPr>
              <a:t> </a:t>
            </a:r>
            <a:r>
              <a:rPr lang="vi-VN" sz="2400" b="1" dirty="0" smtClean="0">
                <a:solidFill>
                  <a:prstClr val="white"/>
                </a:solidFill>
                <a:latin typeface="Times New Roman"/>
                <a:ea typeface="Calibri"/>
                <a:cs typeface="Times New Roman"/>
              </a:rPr>
              <a:t>địa </a:t>
            </a:r>
            <a:r>
              <a:rPr lang="en-US" sz="2400" b="1" dirty="0" err="1" smtClean="0">
                <a:solidFill>
                  <a:prstClr val="white"/>
                </a:solidFill>
                <a:latin typeface="Times New Roman"/>
                <a:ea typeface="Calibri"/>
                <a:cs typeface="Times New Roman"/>
              </a:rPr>
              <a:t>điểm</a:t>
            </a:r>
            <a:r>
              <a:rPr lang="en-US" sz="2400" b="1" dirty="0" smtClean="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đó</a:t>
            </a:r>
            <a:r>
              <a:rPr lang="en-US" sz="2400" b="1" dirty="0">
                <a:solidFill>
                  <a:prstClr val="white"/>
                </a:solidFill>
                <a:latin typeface="Times New Roman"/>
                <a:ea typeface="Calibri"/>
                <a:cs typeface="Times New Roman"/>
              </a:rPr>
              <a:t> </a:t>
            </a:r>
            <a:r>
              <a:rPr lang="vi-VN" sz="2400" b="1" dirty="0" smtClean="0">
                <a:solidFill>
                  <a:prstClr val="white"/>
                </a:solidFill>
                <a:latin typeface="Times New Roman"/>
                <a:ea typeface="Calibri"/>
                <a:cs typeface="Times New Roman"/>
              </a:rPr>
              <a:t>đến </a:t>
            </a:r>
            <a:r>
              <a:rPr lang="en-US" sz="2400" b="1" dirty="0" err="1" smtClean="0">
                <a:solidFill>
                  <a:prstClr val="white"/>
                </a:solidFill>
                <a:latin typeface="Times New Roman"/>
                <a:ea typeface="Calibri"/>
                <a:cs typeface="Times New Roman"/>
              </a:rPr>
              <a:t>kinh</a:t>
            </a:r>
            <a:r>
              <a:rPr lang="en-US" sz="2400" b="1" dirty="0" smtClean="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tuyến</a:t>
            </a:r>
            <a:r>
              <a:rPr lang="en-US" sz="2400" b="1" dirty="0">
                <a:solidFill>
                  <a:prstClr val="white"/>
                </a:solidFill>
                <a:latin typeface="Times New Roman"/>
                <a:ea typeface="Calibri"/>
                <a:cs typeface="Times New Roman"/>
              </a:rPr>
              <a:t> </a:t>
            </a:r>
            <a:r>
              <a:rPr lang="en-US" sz="2400" b="1" dirty="0" err="1" smtClean="0">
                <a:solidFill>
                  <a:prstClr val="white"/>
                </a:solidFill>
                <a:latin typeface="Times New Roman"/>
                <a:ea typeface="Calibri"/>
                <a:cs typeface="Times New Roman"/>
              </a:rPr>
              <a:t>gốc</a:t>
            </a:r>
            <a:r>
              <a:rPr lang="en-US" sz="2400" b="1" dirty="0" smtClean="0">
                <a:solidFill>
                  <a:prstClr val="white"/>
                </a:solidFill>
                <a:latin typeface="Times New Roman"/>
                <a:ea typeface="Calibri"/>
                <a:cs typeface="Times New Roman"/>
              </a:rPr>
              <a:t>.</a:t>
            </a:r>
            <a:endParaRPr lang="en-US" sz="2400" b="1" dirty="0">
              <a:solidFill>
                <a:prstClr val="white"/>
              </a:solidFill>
              <a:latin typeface="Calibri"/>
              <a:ea typeface="Calibri"/>
              <a:cs typeface="Times New Roman"/>
            </a:endParaRPr>
          </a:p>
          <a:p>
            <a:pPr algn="just">
              <a:lnSpc>
                <a:spcPct val="115000"/>
              </a:lnSpc>
              <a:spcAft>
                <a:spcPts val="1000"/>
              </a:spcAft>
            </a:pP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Vĩ</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độ</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của</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một</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điểm</a:t>
            </a:r>
            <a:r>
              <a:rPr lang="en-US" sz="2400" b="1" dirty="0">
                <a:solidFill>
                  <a:prstClr val="white"/>
                </a:solidFill>
                <a:latin typeface="Times New Roman"/>
                <a:ea typeface="Calibri"/>
                <a:cs typeface="Times New Roman"/>
              </a:rPr>
              <a:t>: </a:t>
            </a:r>
            <a:r>
              <a:rPr lang="vi-VN" sz="2400" b="1" dirty="0">
                <a:solidFill>
                  <a:prstClr val="white"/>
                </a:solidFill>
                <a:latin typeface="Times New Roman"/>
                <a:ea typeface="Calibri"/>
                <a:cs typeface="Times New Roman"/>
              </a:rPr>
              <a:t>là</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khoảng</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cách</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bằng</a:t>
            </a:r>
            <a:r>
              <a:rPr lang="vi-VN" sz="2400" b="1" dirty="0">
                <a:solidFill>
                  <a:prstClr val="white"/>
                </a:solidFill>
                <a:latin typeface="Times New Roman"/>
                <a:ea typeface="Calibri"/>
                <a:cs typeface="Times New Roman"/>
              </a:rPr>
              <a:t> số </a:t>
            </a:r>
            <a:r>
              <a:rPr lang="en-US" sz="2400" b="1" dirty="0" err="1" smtClean="0">
                <a:solidFill>
                  <a:prstClr val="white"/>
                </a:solidFill>
                <a:latin typeface="Times New Roman"/>
                <a:ea typeface="Calibri"/>
                <a:cs typeface="Times New Roman"/>
              </a:rPr>
              <a:t>độ</a:t>
            </a:r>
            <a:r>
              <a:rPr lang="vi-VN" sz="2400" b="1" dirty="0" smtClean="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từ</a:t>
            </a:r>
            <a:r>
              <a:rPr lang="en-US" sz="2400" b="1" dirty="0">
                <a:solidFill>
                  <a:prstClr val="white"/>
                </a:solidFill>
                <a:latin typeface="Times New Roman"/>
                <a:ea typeface="Calibri"/>
                <a:cs typeface="Times New Roman"/>
              </a:rPr>
              <a:t> </a:t>
            </a:r>
            <a:r>
              <a:rPr lang="vi-VN" sz="2400" b="1" dirty="0" smtClean="0">
                <a:solidFill>
                  <a:prstClr val="white"/>
                </a:solidFill>
                <a:latin typeface="Times New Roman"/>
                <a:ea typeface="Calibri"/>
                <a:cs typeface="Times New Roman"/>
              </a:rPr>
              <a:t>địa </a:t>
            </a:r>
            <a:r>
              <a:rPr lang="en-US" sz="2400" b="1" dirty="0" err="1" smtClean="0">
                <a:solidFill>
                  <a:prstClr val="white"/>
                </a:solidFill>
                <a:latin typeface="Times New Roman"/>
                <a:ea typeface="Calibri"/>
                <a:cs typeface="Times New Roman"/>
              </a:rPr>
              <a:t>điểm</a:t>
            </a:r>
            <a:r>
              <a:rPr lang="en-US" sz="2400" b="1" dirty="0" smtClean="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đó</a:t>
            </a:r>
            <a:r>
              <a:rPr lang="en-US" sz="2400" b="1" dirty="0">
                <a:solidFill>
                  <a:prstClr val="white"/>
                </a:solidFill>
                <a:latin typeface="Times New Roman"/>
                <a:ea typeface="Calibri"/>
                <a:cs typeface="Times New Roman"/>
              </a:rPr>
              <a:t> </a:t>
            </a:r>
            <a:r>
              <a:rPr lang="vi-VN" sz="2400" b="1" dirty="0">
                <a:solidFill>
                  <a:prstClr val="white"/>
                </a:solidFill>
                <a:latin typeface="Times New Roman"/>
                <a:ea typeface="Calibri"/>
                <a:cs typeface="Times New Roman"/>
              </a:rPr>
              <a:t>đến vĩ</a:t>
            </a:r>
            <a:r>
              <a:rPr lang="en-US" sz="2400" b="1" dirty="0" smtClean="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tuyến</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gốc</a:t>
            </a:r>
            <a:r>
              <a:rPr lang="en-US" sz="2400" b="1" dirty="0">
                <a:solidFill>
                  <a:prstClr val="white"/>
                </a:solidFill>
                <a:latin typeface="Times New Roman"/>
                <a:ea typeface="Calibri"/>
                <a:cs typeface="Times New Roman"/>
              </a:rPr>
              <a:t>.</a:t>
            </a:r>
            <a:endParaRPr lang="en-US" sz="2400" b="1" dirty="0">
              <a:solidFill>
                <a:prstClr val="white"/>
              </a:solidFill>
              <a:latin typeface="Calibri"/>
              <a:ea typeface="Calibri"/>
              <a:cs typeface="Times New Roman"/>
            </a:endParaRPr>
          </a:p>
          <a:p>
            <a:r>
              <a:rPr lang="en-US" sz="2400" b="1" dirty="0" smtClean="0">
                <a:solidFill>
                  <a:prstClr val="white"/>
                </a:solidFill>
                <a:latin typeface="Times New Roman"/>
                <a:ea typeface="Calibri"/>
              </a:rPr>
              <a:t>- </a:t>
            </a:r>
            <a:r>
              <a:rPr lang="en-US" sz="2400" b="1" dirty="0" err="1">
                <a:solidFill>
                  <a:prstClr val="white"/>
                </a:solidFill>
                <a:latin typeface="Times New Roman"/>
                <a:ea typeface="Calibri"/>
              </a:rPr>
              <a:t>Tọa</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độ</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địa</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lí</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của</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một</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điểm</a:t>
            </a:r>
            <a:r>
              <a:rPr lang="en-US" sz="2400" b="1">
                <a:solidFill>
                  <a:prstClr val="white"/>
                </a:solidFill>
                <a:latin typeface="Times New Roman"/>
                <a:ea typeface="Calibri"/>
              </a:rPr>
              <a:t>: </a:t>
            </a:r>
            <a:r>
              <a:rPr lang="vi-VN" sz="2400" b="1" dirty="0" err="1">
                <a:solidFill>
                  <a:prstClr val="white"/>
                </a:solidFill>
                <a:latin typeface="Times New Roman"/>
                <a:ea typeface="Calibri"/>
              </a:rPr>
              <a:t>N</a:t>
            </a:r>
            <a:r>
              <a:rPr lang="en-US" sz="2400" b="1" smtClean="0">
                <a:solidFill>
                  <a:prstClr val="white"/>
                </a:solidFill>
                <a:latin typeface="Times New Roman"/>
                <a:ea typeface="Calibri"/>
              </a:rPr>
              <a:t>ơi </a:t>
            </a:r>
            <a:r>
              <a:rPr lang="en-US" sz="2400" b="1" dirty="0" err="1">
                <a:solidFill>
                  <a:prstClr val="white"/>
                </a:solidFill>
                <a:latin typeface="Times New Roman"/>
                <a:ea typeface="Calibri"/>
              </a:rPr>
              <a:t>giao</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nhau</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giữa</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kinh</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độ</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và</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vĩ</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độ</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của</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điểm</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đó</a:t>
            </a:r>
            <a:r>
              <a:rPr lang="en-US" sz="2400" b="1" dirty="0" smtClean="0">
                <a:solidFill>
                  <a:prstClr val="white"/>
                </a:solidFill>
                <a:latin typeface="Times New Roman"/>
                <a:ea typeface="Calibri"/>
              </a:rPr>
              <a:t>.</a:t>
            </a:r>
          </a:p>
          <a:p>
            <a:pPr algn="just">
              <a:lnSpc>
                <a:spcPct val="115000"/>
              </a:lnSpc>
              <a:spcAft>
                <a:spcPts val="1000"/>
              </a:spcAft>
            </a:pPr>
            <a:r>
              <a:rPr lang="nl-NL" sz="2400" b="1" dirty="0" smtClean="0">
                <a:solidFill>
                  <a:prstClr val="white"/>
                </a:solidFill>
                <a:latin typeface="Times New Roman"/>
                <a:ea typeface="Calibri"/>
                <a:cs typeface="Times New Roman"/>
              </a:rPr>
              <a:t>         </a:t>
            </a:r>
            <a:endParaRPr lang="en-US" sz="2400" b="1" dirty="0">
              <a:solidFill>
                <a:prstClr val="white"/>
              </a:solidFill>
              <a:latin typeface="Calibri"/>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085" y="1161792"/>
            <a:ext cx="5303838"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940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779060"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4312976"/>
          </a:xfrm>
          <a:prstGeom prst="rect">
            <a:avLst/>
          </a:prstGeom>
          <a:noFill/>
        </p:spPr>
        <p:txBody>
          <a:bodyPr wrap="square" rtlCol="0">
            <a:spAutoFit/>
          </a:bodyPr>
          <a:lstStyle/>
          <a:p>
            <a:pPr algn="ctr">
              <a:lnSpc>
                <a:spcPct val="115000"/>
              </a:lnSpc>
              <a:spcAft>
                <a:spcPts val="1000"/>
              </a:spcAft>
            </a:pPr>
            <a:r>
              <a:rPr lang="en-US" sz="3200" b="1" dirty="0">
                <a:solidFill>
                  <a:srgbClr val="FF0000"/>
                </a:solidFill>
                <a:latin typeface="Times New Roman"/>
                <a:ea typeface="Calibri"/>
                <a:cs typeface="Times New Roman"/>
              </a:rPr>
              <a:t>NHIỆM VỤ 2</a:t>
            </a:r>
            <a:endParaRPr lang="en-US" sz="3200" b="1" dirty="0" smtClean="0">
              <a:solidFill>
                <a:srgbClr val="0070C0"/>
              </a:solidFill>
              <a:latin typeface="Times New Roman"/>
              <a:ea typeface="Calibri"/>
              <a:cs typeface="Times New Roman"/>
            </a:endParaRPr>
          </a:p>
          <a:p>
            <a:pPr algn="just">
              <a:lnSpc>
                <a:spcPct val="115000"/>
              </a:lnSpc>
              <a:spcAft>
                <a:spcPts val="1000"/>
              </a:spcAft>
            </a:pPr>
            <a:r>
              <a:rPr lang="en-US" sz="3200" b="1" dirty="0" err="1">
                <a:solidFill>
                  <a:srgbClr val="0070C0"/>
                </a:solidFill>
                <a:latin typeface="Times New Roman"/>
                <a:ea typeface="Calibri"/>
                <a:cs typeface="Times New Roman"/>
              </a:rPr>
              <a:t>Quan</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sát</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hình</a:t>
            </a:r>
            <a:r>
              <a:rPr lang="en-US" sz="3200" b="1" dirty="0">
                <a:solidFill>
                  <a:srgbClr val="0070C0"/>
                </a:solidFill>
                <a:latin typeface="Times New Roman"/>
                <a:ea typeface="Calibri"/>
                <a:cs typeface="Times New Roman"/>
              </a:rPr>
              <a:t> 1.2 </a:t>
            </a:r>
            <a:r>
              <a:rPr lang="en-US" sz="3200" b="1" dirty="0" err="1">
                <a:solidFill>
                  <a:srgbClr val="0070C0"/>
                </a:solidFill>
                <a:latin typeface="Times New Roman"/>
                <a:ea typeface="Calibri"/>
                <a:cs typeface="Times New Roman"/>
              </a:rPr>
              <a:t>và</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đọc</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thông</a:t>
            </a:r>
            <a:r>
              <a:rPr lang="en-US" sz="3200" b="1" dirty="0">
                <a:solidFill>
                  <a:srgbClr val="0070C0"/>
                </a:solidFill>
                <a:latin typeface="Times New Roman"/>
                <a:ea typeface="Calibri"/>
                <a:cs typeface="Times New Roman"/>
              </a:rPr>
              <a:t> tin </a:t>
            </a:r>
            <a:r>
              <a:rPr lang="en-US" sz="3200" b="1" dirty="0" err="1">
                <a:solidFill>
                  <a:srgbClr val="0070C0"/>
                </a:solidFill>
                <a:latin typeface="Times New Roman"/>
                <a:ea typeface="Calibri"/>
                <a:cs typeface="Times New Roman"/>
              </a:rPr>
              <a:t>trong</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mục</a:t>
            </a:r>
            <a:r>
              <a:rPr lang="en-US" sz="3200" b="1" dirty="0">
                <a:solidFill>
                  <a:srgbClr val="0070C0"/>
                </a:solidFill>
                <a:latin typeface="Times New Roman"/>
                <a:ea typeface="Calibri"/>
                <a:cs typeface="Times New Roman"/>
              </a:rPr>
              <a:t> II, </a:t>
            </a:r>
            <a:r>
              <a:rPr lang="en-US" sz="3200" b="1" dirty="0" err="1">
                <a:solidFill>
                  <a:srgbClr val="0070C0"/>
                </a:solidFill>
                <a:latin typeface="Times New Roman"/>
                <a:ea typeface="Calibri"/>
                <a:cs typeface="Times New Roman"/>
              </a:rPr>
              <a:t>em</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hãy</a:t>
            </a:r>
            <a:r>
              <a:rPr lang="en-US" sz="3200" b="1" dirty="0">
                <a:solidFill>
                  <a:srgbClr val="0070C0"/>
                </a:solidFill>
                <a:latin typeface="Times New Roman"/>
                <a:ea typeface="Calibri"/>
                <a:cs typeface="Times New Roman"/>
              </a:rPr>
              <a:t>:</a:t>
            </a:r>
            <a:endParaRPr lang="en-US" sz="2400" dirty="0">
              <a:solidFill>
                <a:srgbClr val="0070C0"/>
              </a:solidFill>
              <a:latin typeface="Calibri"/>
              <a:ea typeface="Calibri"/>
              <a:cs typeface="Times New Roman"/>
            </a:endParaRPr>
          </a:p>
          <a:p>
            <a:pPr algn="just">
              <a:lnSpc>
                <a:spcPct val="115000"/>
              </a:lnSpc>
              <a:spcAft>
                <a:spcPts val="1000"/>
              </a:spcAft>
            </a:pPr>
            <a:r>
              <a:rPr lang="en-US" sz="3200" b="1" dirty="0" smtClean="0">
                <a:solidFill>
                  <a:srgbClr val="0070C0"/>
                </a:solidFill>
                <a:latin typeface="Times New Roman"/>
                <a:ea typeface="Calibri"/>
                <a:cs typeface="Times New Roman"/>
              </a:rPr>
              <a:t>1. </a:t>
            </a:r>
            <a:r>
              <a:rPr lang="en-US" sz="3200" b="1" dirty="0" err="1" smtClean="0">
                <a:solidFill>
                  <a:srgbClr val="0070C0"/>
                </a:solidFill>
                <a:latin typeface="Times New Roman"/>
                <a:ea typeface="Calibri"/>
                <a:cs typeface="Times New Roman"/>
              </a:rPr>
              <a:t>Xác</a:t>
            </a:r>
            <a:r>
              <a:rPr lang="en-US" sz="3200" b="1" dirty="0" smtClean="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định</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tọa</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độ</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địa</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lí</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các</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điểm</a:t>
            </a:r>
            <a:r>
              <a:rPr lang="en-US" sz="3200" b="1" dirty="0">
                <a:solidFill>
                  <a:srgbClr val="0070C0"/>
                </a:solidFill>
                <a:latin typeface="Times New Roman"/>
                <a:ea typeface="Calibri"/>
                <a:cs typeface="Times New Roman"/>
              </a:rPr>
              <a:t> A,B,C,D </a:t>
            </a:r>
            <a:r>
              <a:rPr lang="en-US" sz="3200" b="1" dirty="0" err="1">
                <a:solidFill>
                  <a:srgbClr val="0070C0"/>
                </a:solidFill>
                <a:latin typeface="Times New Roman"/>
                <a:ea typeface="Calibri"/>
                <a:cs typeface="Times New Roman"/>
              </a:rPr>
              <a:t>và</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ghi</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ra</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tọa</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độ</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địa</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lí</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các</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điểm</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đó</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trong</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vở</a:t>
            </a:r>
            <a:r>
              <a:rPr lang="en-US" sz="3200" b="1" dirty="0">
                <a:solidFill>
                  <a:srgbClr val="0070C0"/>
                </a:solidFill>
                <a:latin typeface="Times New Roman"/>
                <a:ea typeface="Calibri"/>
                <a:cs typeface="Times New Roman"/>
              </a:rPr>
              <a:t>/</a:t>
            </a:r>
            <a:r>
              <a:rPr lang="en-US" sz="3200" b="1" dirty="0" err="1">
                <a:solidFill>
                  <a:srgbClr val="0070C0"/>
                </a:solidFill>
                <a:latin typeface="Times New Roman"/>
                <a:ea typeface="Calibri"/>
                <a:cs typeface="Times New Roman"/>
              </a:rPr>
              <a:t>tài</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liệu</a:t>
            </a:r>
            <a:r>
              <a:rPr lang="en-US" sz="3200" b="1" dirty="0">
                <a:solidFill>
                  <a:srgbClr val="0070C0"/>
                </a:solidFill>
                <a:latin typeface="Times New Roman"/>
                <a:ea typeface="Calibri"/>
                <a:cs typeface="Times New Roman"/>
              </a:rPr>
              <a:t> HS/</a:t>
            </a:r>
            <a:r>
              <a:rPr lang="en-US" sz="3200" b="1" dirty="0" err="1">
                <a:solidFill>
                  <a:srgbClr val="0070C0"/>
                </a:solidFill>
                <a:latin typeface="Times New Roman"/>
                <a:ea typeface="Calibri"/>
                <a:cs typeface="Times New Roman"/>
              </a:rPr>
              <a:t>giấy</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nháp</a:t>
            </a:r>
            <a:r>
              <a:rPr lang="en-US" sz="3200" b="1" dirty="0" smtClean="0">
                <a:solidFill>
                  <a:srgbClr val="0070C0"/>
                </a:solidFill>
                <a:latin typeface="Times New Roman"/>
                <a:ea typeface="Calibri"/>
                <a:cs typeface="Times New Roman"/>
              </a:rPr>
              <a:t>,...</a:t>
            </a:r>
            <a:r>
              <a:rPr lang="vi-VN" sz="3200" b="1" dirty="0" smtClean="0">
                <a:solidFill>
                  <a:srgbClr val="0070C0"/>
                </a:solidFill>
                <a:latin typeface="Times New Roman"/>
                <a:ea typeface="Calibri"/>
                <a:cs typeface="Times New Roman"/>
              </a:rPr>
              <a:t> ?</a:t>
            </a:r>
            <a:endParaRPr lang="en-US" sz="2400" dirty="0">
              <a:solidFill>
                <a:srgbClr val="0070C0"/>
              </a:solidFill>
              <a:effectLst/>
              <a:latin typeface="Calibri"/>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179" y="1195467"/>
            <a:ext cx="5303818" cy="53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5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684057" cy="589181"/>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3216265"/>
          </a:xfrm>
          <a:prstGeom prst="rect">
            <a:avLst/>
          </a:prstGeom>
          <a:noFill/>
        </p:spPr>
        <p:txBody>
          <a:bodyPr wrap="square" rtlCol="0">
            <a:spAutoFit/>
          </a:bodyPr>
          <a:lstStyle/>
          <a:p>
            <a:pPr algn="just">
              <a:lnSpc>
                <a:spcPct val="115000"/>
              </a:lnSpc>
              <a:spcAft>
                <a:spcPts val="1000"/>
              </a:spcAft>
            </a:pPr>
            <a:r>
              <a:rPr lang="nl-NL" sz="4000" b="1" dirty="0" smtClean="0">
                <a:solidFill>
                  <a:srgbClr val="0070C0"/>
                </a:solidFill>
                <a:latin typeface="Times New Roman" pitchFamily="18" charset="0"/>
                <a:ea typeface="Calibri"/>
                <a:cs typeface="Times New Roman" pitchFamily="18" charset="0"/>
              </a:rPr>
              <a:t>         A </a:t>
            </a:r>
            <a:r>
              <a:rPr lang="nl-NL" sz="4000" b="1" dirty="0">
                <a:solidFill>
                  <a:srgbClr val="0070C0"/>
                </a:solidFill>
                <a:latin typeface="Times New Roman" pitchFamily="18" charset="0"/>
                <a:ea typeface="Calibri"/>
                <a:cs typeface="Times New Roman" pitchFamily="18" charset="0"/>
              </a:rPr>
              <a:t>(80</a:t>
            </a:r>
            <a:r>
              <a:rPr lang="nl-NL" sz="4000" b="1" baseline="30000" dirty="0">
                <a:solidFill>
                  <a:srgbClr val="0070C0"/>
                </a:solidFill>
                <a:latin typeface="Times New Roman" pitchFamily="18" charset="0"/>
                <a:ea typeface="Calibri"/>
                <a:cs typeface="Times New Roman" pitchFamily="18" charset="0"/>
              </a:rPr>
              <a:t>0 </a:t>
            </a:r>
            <a:r>
              <a:rPr lang="nl-NL" sz="4000" b="1" dirty="0" smtClean="0">
                <a:solidFill>
                  <a:srgbClr val="0070C0"/>
                </a:solidFill>
                <a:latin typeface="Times New Roman" pitchFamily="18" charset="0"/>
                <a:ea typeface="Calibri"/>
                <a:cs typeface="Times New Roman" pitchFamily="18" charset="0"/>
              </a:rPr>
              <a:t>T</a:t>
            </a:r>
            <a:r>
              <a:rPr lang="vi-VN" sz="4000" b="1" smtClean="0">
                <a:solidFill>
                  <a:srgbClr val="0070C0"/>
                </a:solidFill>
                <a:latin typeface="Times New Roman" pitchFamily="18" charset="0"/>
                <a:ea typeface="Calibri"/>
                <a:cs typeface="Times New Roman" pitchFamily="18" charset="0"/>
              </a:rPr>
              <a:t>,</a:t>
            </a:r>
            <a:r>
              <a:rPr lang="nl-NL" sz="4000" b="1" smtClean="0">
                <a:solidFill>
                  <a:srgbClr val="0070C0"/>
                </a:solidFill>
                <a:latin typeface="Times New Roman" pitchFamily="18" charset="0"/>
                <a:ea typeface="Calibri"/>
                <a:cs typeface="Times New Roman" pitchFamily="18" charset="0"/>
              </a:rPr>
              <a:t> </a:t>
            </a:r>
            <a:r>
              <a:rPr lang="nl-NL" sz="4000" b="1" dirty="0">
                <a:solidFill>
                  <a:srgbClr val="0070C0"/>
                </a:solidFill>
                <a:latin typeface="Times New Roman" pitchFamily="18" charset="0"/>
                <a:ea typeface="Calibri"/>
                <a:cs typeface="Times New Roman" pitchFamily="18" charset="0"/>
              </a:rPr>
              <a:t>40</a:t>
            </a:r>
            <a:r>
              <a:rPr lang="nl-NL" sz="4000" b="1" baseline="30000" dirty="0">
                <a:solidFill>
                  <a:srgbClr val="0070C0"/>
                </a:solidFill>
                <a:latin typeface="Times New Roman" pitchFamily="18" charset="0"/>
                <a:ea typeface="Calibri"/>
                <a:cs typeface="Times New Roman" pitchFamily="18" charset="0"/>
              </a:rPr>
              <a:t>0</a:t>
            </a:r>
            <a:r>
              <a:rPr lang="nl-NL" sz="4000" b="1" dirty="0">
                <a:solidFill>
                  <a:srgbClr val="0070C0"/>
                </a:solidFill>
                <a:latin typeface="Times New Roman" pitchFamily="18" charset="0"/>
                <a:ea typeface="Calibri"/>
                <a:cs typeface="Times New Roman" pitchFamily="18" charset="0"/>
              </a:rPr>
              <a:t>B</a:t>
            </a:r>
            <a:r>
              <a:rPr lang="nl-NL" sz="4000" b="1" dirty="0" smtClean="0">
                <a:solidFill>
                  <a:srgbClr val="0070C0"/>
                </a:solidFill>
                <a:latin typeface="Times New Roman" pitchFamily="18" charset="0"/>
                <a:ea typeface="Calibri"/>
                <a:cs typeface="Times New Roman" pitchFamily="18" charset="0"/>
              </a:rPr>
              <a:t>)</a:t>
            </a:r>
            <a:endParaRPr lang="en-US" sz="4000" b="1" dirty="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nl-NL" sz="4000" b="1" dirty="0">
                <a:solidFill>
                  <a:srgbClr val="0070C0"/>
                </a:solidFill>
                <a:latin typeface="Times New Roman" pitchFamily="18" charset="0"/>
                <a:ea typeface="Calibri"/>
                <a:cs typeface="Times New Roman" pitchFamily="18" charset="0"/>
              </a:rPr>
              <a:t>         B (40</a:t>
            </a:r>
            <a:r>
              <a:rPr lang="nl-NL" sz="4000" b="1" baseline="30000" dirty="0">
                <a:solidFill>
                  <a:srgbClr val="0070C0"/>
                </a:solidFill>
                <a:latin typeface="Times New Roman" pitchFamily="18" charset="0"/>
                <a:ea typeface="Calibri"/>
                <a:cs typeface="Times New Roman" pitchFamily="18" charset="0"/>
              </a:rPr>
              <a:t>0</a:t>
            </a:r>
            <a:r>
              <a:rPr lang="nl-NL" sz="4000" b="1" dirty="0">
                <a:solidFill>
                  <a:srgbClr val="0070C0"/>
                </a:solidFill>
                <a:latin typeface="Times New Roman" pitchFamily="18" charset="0"/>
                <a:ea typeface="Calibri"/>
                <a:cs typeface="Times New Roman" pitchFamily="18" charset="0"/>
              </a:rPr>
              <a:t> Đ, 20</a:t>
            </a:r>
            <a:r>
              <a:rPr lang="nl-NL" sz="4000" b="1" baseline="30000" dirty="0">
                <a:solidFill>
                  <a:srgbClr val="0070C0"/>
                </a:solidFill>
                <a:latin typeface="Times New Roman" pitchFamily="18" charset="0"/>
                <a:ea typeface="Calibri"/>
                <a:cs typeface="Times New Roman" pitchFamily="18" charset="0"/>
              </a:rPr>
              <a:t>0</a:t>
            </a:r>
            <a:r>
              <a:rPr lang="nl-NL" sz="4000" b="1" dirty="0">
                <a:solidFill>
                  <a:srgbClr val="0070C0"/>
                </a:solidFill>
                <a:latin typeface="Times New Roman" pitchFamily="18" charset="0"/>
                <a:ea typeface="Calibri"/>
                <a:cs typeface="Times New Roman" pitchFamily="18" charset="0"/>
              </a:rPr>
              <a:t>B</a:t>
            </a:r>
            <a:r>
              <a:rPr lang="nl-NL" sz="4000" b="1" dirty="0" smtClean="0">
                <a:solidFill>
                  <a:srgbClr val="0070C0"/>
                </a:solidFill>
                <a:latin typeface="Times New Roman" pitchFamily="18" charset="0"/>
                <a:ea typeface="Calibri"/>
                <a:cs typeface="Times New Roman" pitchFamily="18" charset="0"/>
              </a:rPr>
              <a:t>)</a:t>
            </a:r>
            <a:endParaRPr lang="en-US" sz="4000" b="1" dirty="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nl-NL" sz="4000" b="1" dirty="0">
                <a:solidFill>
                  <a:srgbClr val="0070C0"/>
                </a:solidFill>
                <a:latin typeface="Times New Roman" pitchFamily="18" charset="0"/>
                <a:ea typeface="Calibri"/>
                <a:cs typeface="Times New Roman" pitchFamily="18" charset="0"/>
              </a:rPr>
              <a:t>         C (20</a:t>
            </a:r>
            <a:r>
              <a:rPr lang="nl-NL" sz="4000" b="1" baseline="30000" dirty="0">
                <a:solidFill>
                  <a:srgbClr val="0070C0"/>
                </a:solidFill>
                <a:latin typeface="Times New Roman" pitchFamily="18" charset="0"/>
                <a:ea typeface="Calibri"/>
                <a:cs typeface="Times New Roman" pitchFamily="18" charset="0"/>
              </a:rPr>
              <a:t>0 </a:t>
            </a:r>
            <a:r>
              <a:rPr lang="nl-NL" sz="4000" b="1" dirty="0">
                <a:solidFill>
                  <a:srgbClr val="0070C0"/>
                </a:solidFill>
                <a:latin typeface="Times New Roman" pitchFamily="18" charset="0"/>
                <a:ea typeface="Calibri"/>
                <a:cs typeface="Times New Roman" pitchFamily="18" charset="0"/>
              </a:rPr>
              <a:t>Đ, </a:t>
            </a:r>
            <a:r>
              <a:rPr lang="nl-NL" sz="4000" b="1" dirty="0" smtClean="0">
                <a:solidFill>
                  <a:srgbClr val="0070C0"/>
                </a:solidFill>
                <a:latin typeface="Times New Roman" pitchFamily="18" charset="0"/>
                <a:ea typeface="Calibri"/>
                <a:cs typeface="Times New Roman" pitchFamily="18" charset="0"/>
              </a:rPr>
              <a:t>40</a:t>
            </a:r>
            <a:r>
              <a:rPr lang="nl-NL" sz="4000" b="1" baseline="30000" dirty="0" smtClean="0">
                <a:solidFill>
                  <a:srgbClr val="0070C0"/>
                </a:solidFill>
                <a:latin typeface="Times New Roman" pitchFamily="18" charset="0"/>
                <a:ea typeface="Calibri"/>
                <a:cs typeface="Times New Roman" pitchFamily="18" charset="0"/>
              </a:rPr>
              <a:t>0</a:t>
            </a:r>
            <a:r>
              <a:rPr lang="nl-NL" sz="4000" b="1" dirty="0" smtClean="0">
                <a:solidFill>
                  <a:srgbClr val="0070C0"/>
                </a:solidFill>
                <a:latin typeface="Times New Roman" pitchFamily="18" charset="0"/>
                <a:ea typeface="Calibri"/>
                <a:cs typeface="Times New Roman" pitchFamily="18" charset="0"/>
              </a:rPr>
              <a:t>N</a:t>
            </a:r>
            <a:r>
              <a:rPr lang="nl-NL" sz="4000" b="1" dirty="0">
                <a:solidFill>
                  <a:srgbClr val="0070C0"/>
                </a:solidFill>
                <a:latin typeface="Times New Roman" pitchFamily="18" charset="0"/>
                <a:ea typeface="Calibri"/>
                <a:cs typeface="Times New Roman" pitchFamily="18" charset="0"/>
              </a:rPr>
              <a:t>)</a:t>
            </a:r>
            <a:endParaRPr lang="en-US" sz="4000" b="1" dirty="0">
              <a:solidFill>
                <a:srgbClr val="0070C0"/>
              </a:solidFill>
              <a:latin typeface="Times New Roman" pitchFamily="18" charset="0"/>
              <a:ea typeface="Calibri"/>
              <a:cs typeface="Times New Roman" pitchFamily="18" charset="0"/>
            </a:endParaRPr>
          </a:p>
          <a:p>
            <a:r>
              <a:rPr lang="nl-NL" sz="4000" b="1" dirty="0">
                <a:solidFill>
                  <a:srgbClr val="0070C0"/>
                </a:solidFill>
                <a:latin typeface="Times New Roman" pitchFamily="18" charset="0"/>
                <a:ea typeface="Calibri"/>
                <a:cs typeface="Times New Roman" pitchFamily="18" charset="0"/>
              </a:rPr>
              <a:t>         D (40</a:t>
            </a:r>
            <a:r>
              <a:rPr lang="nl-NL" sz="4000" b="1" baseline="30000" dirty="0">
                <a:solidFill>
                  <a:srgbClr val="0070C0"/>
                </a:solidFill>
                <a:latin typeface="Times New Roman" pitchFamily="18" charset="0"/>
                <a:ea typeface="Calibri"/>
                <a:cs typeface="Times New Roman" pitchFamily="18" charset="0"/>
              </a:rPr>
              <a:t>0 </a:t>
            </a:r>
            <a:r>
              <a:rPr lang="nl-NL" sz="4000" b="1" dirty="0">
                <a:solidFill>
                  <a:srgbClr val="0070C0"/>
                </a:solidFill>
                <a:latin typeface="Times New Roman" pitchFamily="18" charset="0"/>
                <a:ea typeface="Calibri"/>
                <a:cs typeface="Times New Roman" pitchFamily="18" charset="0"/>
              </a:rPr>
              <a:t>T, 20</a:t>
            </a:r>
            <a:r>
              <a:rPr lang="nl-NL" sz="4000" b="1" baseline="30000" dirty="0">
                <a:solidFill>
                  <a:srgbClr val="0070C0"/>
                </a:solidFill>
                <a:latin typeface="Times New Roman" pitchFamily="18" charset="0"/>
                <a:ea typeface="Calibri"/>
                <a:cs typeface="Times New Roman" pitchFamily="18" charset="0"/>
              </a:rPr>
              <a:t>0</a:t>
            </a:r>
            <a:r>
              <a:rPr lang="nl-NL" sz="4000" b="1" dirty="0">
                <a:solidFill>
                  <a:srgbClr val="0070C0"/>
                </a:solidFill>
                <a:latin typeface="Times New Roman" pitchFamily="18" charset="0"/>
                <a:ea typeface="Calibri"/>
                <a:cs typeface="Times New Roman" pitchFamily="18" charset="0"/>
              </a:rPr>
              <a:t>N)</a:t>
            </a:r>
            <a:endParaRPr lang="en-US" sz="4000" b="1" dirty="0">
              <a:solidFill>
                <a:srgbClr val="0070C0"/>
              </a:solidFill>
              <a:latin typeface="Times New Roman" pitchFamily="18" charset="0"/>
              <a:ea typeface="Calibri"/>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3906" y="310791"/>
            <a:ext cx="6148017" cy="619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39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1083374"/>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a:ea typeface="Calibri"/>
                <a:cs typeface="Times New Roman"/>
              </a:rPr>
              <a:t>Bài tập 1</a:t>
            </a:r>
            <a:r>
              <a:rPr lang="en-US" sz="2800" b="1">
                <a:solidFill>
                  <a:srgbClr val="FF0000"/>
                </a:solidFill>
                <a:latin typeface="Times New Roman"/>
                <a:ea typeface="Calibri"/>
                <a:cs typeface="Times New Roman"/>
              </a:rPr>
              <a:t>. </a:t>
            </a:r>
            <a:r>
              <a:rPr lang="en-US" sz="2800" b="1">
                <a:solidFill>
                  <a:schemeClr val="bg1"/>
                </a:solidFill>
                <a:latin typeface="Times New Roman"/>
                <a:ea typeface="Calibri"/>
                <a:cs typeface="Times New Roman"/>
              </a:rPr>
              <a:t>Cho biết nếu vẽ các đường kinh tuyến, vĩ tuyến cách nhau </a:t>
            </a:r>
            <a:r>
              <a:rPr lang="nl-NL" sz="2800" b="1">
                <a:solidFill>
                  <a:schemeClr val="bg1"/>
                </a:solidFill>
                <a:latin typeface="Times New Roman"/>
                <a:ea typeface="Calibri"/>
                <a:cs typeface="Times New Roman"/>
              </a:rPr>
              <a:t>1</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 thì trên quả địa cầu có bao nhiêu kinh tuyến, vĩ tuyến.</a:t>
            </a:r>
            <a:endParaRPr lang="en-US" sz="2800" b="1">
              <a:solidFill>
                <a:schemeClr val="bg1"/>
              </a:solidFill>
              <a:effectLst/>
              <a:latin typeface="Calibri"/>
              <a:ea typeface="Calibri"/>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046" y="2006930"/>
            <a:ext cx="5668047"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ectangle 97"/>
          <p:cNvSpPr/>
          <p:nvPr/>
        </p:nvSpPr>
        <p:spPr>
          <a:xfrm>
            <a:off x="389195" y="2262696"/>
            <a:ext cx="5676251" cy="3065455"/>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kinh tuyến thì có 360 kinh tuyến.</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 </a:t>
            </a:r>
            <a:r>
              <a:rPr lang="en-US" sz="2400" i="1">
                <a:solidFill>
                  <a:schemeClr val="bg1"/>
                </a:solidFill>
                <a:latin typeface="Times New Roman" pitchFamily="18" charset="0"/>
                <a:ea typeface="Calibri"/>
                <a:cs typeface="Times New Roman" pitchFamily="18" charset="0"/>
              </a:rPr>
              <a:t>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vĩ tuyến thì có:</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Bắc</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Nam</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Vĩ tuyến 0</a:t>
            </a:r>
            <a:r>
              <a:rPr lang="nl-NL" sz="2400" i="1" baseline="30000">
                <a:solidFill>
                  <a:schemeClr val="bg1"/>
                </a:solidFill>
                <a:latin typeface="Times New Roman" pitchFamily="18" charset="0"/>
                <a:ea typeface="Calibri"/>
                <a:cs typeface="Times New Roman" pitchFamily="18" charset="0"/>
              </a:rPr>
              <a:t>0</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--&gt; Vậy có tất cả 181 vĩ tuyến</a:t>
            </a:r>
            <a:endParaRPr lang="en-US" sz="2400" i="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randombar(horizontal)">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a:t>
            </a:r>
            <a:r>
              <a:rPr lang="en-US" sz="2800" b="1" smtClean="0">
                <a:solidFill>
                  <a:srgbClr val="FF0000"/>
                </a:solidFill>
                <a:latin typeface="Times New Roman"/>
                <a:ea typeface="Calibri"/>
                <a:cs typeface="Times New Roman"/>
              </a:rPr>
              <a:t>2. </a:t>
            </a:r>
            <a:endParaRPr lang="en-US">
              <a:solidFill>
                <a:prstClr val="black"/>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248" y="1095133"/>
            <a:ext cx="7592074" cy="54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5279" y="1741564"/>
            <a:ext cx="3491078" cy="2569934"/>
          </a:xfrm>
          <a:prstGeom prst="rect">
            <a:avLst/>
          </a:prstGeom>
        </p:spPr>
        <p:txBody>
          <a:bodyPr wrap="square">
            <a:spAutoFit/>
          </a:bodyPr>
          <a:lstStyle/>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(1) Vòng cực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(2) Chí tuyến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(3) Xích đạo</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(4) Chí tuyến nam</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(5) Vòng cực nam</a:t>
            </a:r>
            <a:endParaRPr lang="en-US" sz="2800" b="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5465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circle(in)">
                                      <p:cBhvr>
                                        <p:cTn id="10" dur="2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3</a:t>
            </a:r>
            <a:r>
              <a:rPr lang="en-US" sz="2800" b="1" smtClean="0">
                <a:solidFill>
                  <a:srgbClr val="FF0000"/>
                </a:solidFill>
                <a:latin typeface="Times New Roman"/>
                <a:ea typeface="Calibri"/>
                <a:cs typeface="Times New Roman"/>
              </a:rPr>
              <a:t>. </a:t>
            </a:r>
            <a:endParaRPr lang="en-US">
              <a:solidFill>
                <a:prstClr val="black"/>
              </a:solidFill>
            </a:endParaRPr>
          </a:p>
        </p:txBody>
      </p:sp>
      <p:sp>
        <p:nvSpPr>
          <p:cNvPr id="14" name="Rectangle 13"/>
          <p:cNvSpPr/>
          <p:nvPr/>
        </p:nvSpPr>
        <p:spPr>
          <a:xfrm>
            <a:off x="475279" y="1618353"/>
            <a:ext cx="3075443" cy="3250121"/>
          </a:xfrm>
          <a:prstGeom prst="rect">
            <a:avLst/>
          </a:prstGeom>
        </p:spPr>
        <p:txBody>
          <a:bodyPr wrap="square">
            <a:spAutoFit/>
          </a:bodyPr>
          <a:lstStyle/>
          <a:p>
            <a:pPr algn="just">
              <a:lnSpc>
                <a:spcPct val="115000"/>
              </a:lnSpc>
              <a:spcAft>
                <a:spcPts val="600"/>
              </a:spcAft>
            </a:pPr>
            <a:r>
              <a:rPr lang="nl-NL" sz="2400" b="1" dirty="0">
                <a:solidFill>
                  <a:prstClr val="white"/>
                </a:solidFill>
                <a:latin typeface="Times New Roman"/>
                <a:ea typeface="Calibri"/>
                <a:cs typeface="Times New Roman"/>
              </a:rPr>
              <a:t>A </a:t>
            </a:r>
            <a:r>
              <a:rPr lang="nl-NL" sz="2400" b="1" dirty="0" smtClean="0">
                <a:solidFill>
                  <a:prstClr val="white"/>
                </a:solidFill>
                <a:latin typeface="Times New Roman"/>
                <a:ea typeface="Calibri"/>
                <a:cs typeface="Times New Roman"/>
              </a:rPr>
              <a:t>(130</a:t>
            </a:r>
            <a:r>
              <a:rPr lang="nl-NL" sz="2400" b="1" baseline="30000" dirty="0" smtClean="0">
                <a:solidFill>
                  <a:prstClr val="white"/>
                </a:solidFill>
                <a:latin typeface="Times New Roman"/>
                <a:ea typeface="Calibri"/>
                <a:cs typeface="Times New Roman"/>
              </a:rPr>
              <a:t>0 </a:t>
            </a:r>
            <a:r>
              <a:rPr lang="nl-NL" sz="2400" b="1" dirty="0" smtClean="0">
                <a:solidFill>
                  <a:prstClr val="white"/>
                </a:solidFill>
                <a:latin typeface="Times New Roman"/>
                <a:ea typeface="Calibri"/>
                <a:cs typeface="Times New Roman"/>
              </a:rPr>
              <a:t>Đ, 10</a:t>
            </a:r>
            <a:r>
              <a:rPr lang="nl-NL" sz="2400" b="1" baseline="30000" dirty="0" smtClean="0">
                <a:solidFill>
                  <a:prstClr val="white"/>
                </a:solidFill>
                <a:latin typeface="Times New Roman"/>
                <a:ea typeface="Calibri"/>
                <a:cs typeface="Times New Roman"/>
              </a:rPr>
              <a:t>0</a:t>
            </a:r>
            <a:r>
              <a:rPr lang="nl-NL" sz="2400" b="1" dirty="0" smtClean="0">
                <a:solidFill>
                  <a:prstClr val="white"/>
                </a:solidFill>
                <a:latin typeface="Times New Roman"/>
                <a:ea typeface="Calibri"/>
                <a:cs typeface="Times New Roman"/>
              </a:rPr>
              <a:t>B</a:t>
            </a:r>
            <a:r>
              <a:rPr lang="nl-NL" sz="2400" b="1" dirty="0">
                <a:solidFill>
                  <a:prstClr val="white"/>
                </a:solidFill>
                <a:latin typeface="Times New Roman"/>
                <a:ea typeface="Calibri"/>
                <a:cs typeface="Times New Roman"/>
              </a:rPr>
              <a:t>)</a:t>
            </a:r>
            <a:endParaRPr lang="en-US" sz="2400" b="1" dirty="0">
              <a:solidFill>
                <a:prstClr val="white"/>
              </a:solidFill>
              <a:latin typeface="Calibri"/>
              <a:ea typeface="Calibri"/>
              <a:cs typeface="Times New Roman"/>
            </a:endParaRPr>
          </a:p>
          <a:p>
            <a:pPr algn="just">
              <a:lnSpc>
                <a:spcPct val="115000"/>
              </a:lnSpc>
              <a:spcAft>
                <a:spcPts val="600"/>
              </a:spcAft>
            </a:pPr>
            <a:r>
              <a:rPr lang="nl-NL" sz="2400" b="1" dirty="0" smtClean="0">
                <a:solidFill>
                  <a:prstClr val="white"/>
                </a:solidFill>
                <a:latin typeface="Times New Roman"/>
                <a:ea typeface="Calibri"/>
                <a:cs typeface="Times New Roman"/>
              </a:rPr>
              <a:t>B (110</a:t>
            </a:r>
            <a:r>
              <a:rPr lang="nl-NL" sz="2400" b="1" baseline="30000" dirty="0" smtClean="0">
                <a:solidFill>
                  <a:prstClr val="white"/>
                </a:solidFill>
                <a:latin typeface="Times New Roman"/>
                <a:ea typeface="Calibri"/>
                <a:cs typeface="Times New Roman"/>
              </a:rPr>
              <a:t>0</a:t>
            </a:r>
            <a:r>
              <a:rPr lang="vi-VN" sz="2400" b="1" baseline="30000" dirty="0" smtClean="0">
                <a:solidFill>
                  <a:prstClr val="white"/>
                </a:solidFill>
                <a:latin typeface="Times New Roman"/>
                <a:ea typeface="Calibri"/>
                <a:cs typeface="Times New Roman"/>
              </a:rPr>
              <a:t> </a:t>
            </a:r>
            <a:r>
              <a:rPr lang="nl-NL" sz="2400" b="1" dirty="0">
                <a:solidFill>
                  <a:prstClr val="white"/>
                </a:solidFill>
                <a:latin typeface="Times New Roman"/>
                <a:ea typeface="Calibri"/>
                <a:cs typeface="Times New Roman"/>
              </a:rPr>
              <a:t>Đ, </a:t>
            </a:r>
            <a:r>
              <a:rPr lang="nl-NL" sz="2400" b="1" dirty="0" smtClean="0">
                <a:solidFill>
                  <a:prstClr val="white"/>
                </a:solidFill>
                <a:latin typeface="Times New Roman"/>
                <a:ea typeface="Calibri"/>
                <a:cs typeface="Times New Roman"/>
              </a:rPr>
              <a:t>10</a:t>
            </a:r>
            <a:r>
              <a:rPr lang="nl-NL" sz="2400" b="1" baseline="30000" dirty="0" smtClean="0">
                <a:solidFill>
                  <a:prstClr val="white"/>
                </a:solidFill>
                <a:latin typeface="Times New Roman"/>
                <a:ea typeface="Calibri"/>
                <a:cs typeface="Times New Roman"/>
              </a:rPr>
              <a:t>0</a:t>
            </a:r>
            <a:r>
              <a:rPr lang="nl-NL" sz="2400" b="1" dirty="0" smtClean="0">
                <a:solidFill>
                  <a:prstClr val="white"/>
                </a:solidFill>
                <a:latin typeface="Times New Roman"/>
                <a:ea typeface="Calibri"/>
                <a:cs typeface="Times New Roman"/>
              </a:rPr>
              <a:t>B</a:t>
            </a:r>
            <a:r>
              <a:rPr lang="nl-NL" sz="2400" b="1" dirty="0">
                <a:solidFill>
                  <a:prstClr val="white"/>
                </a:solidFill>
                <a:latin typeface="Times New Roman"/>
                <a:ea typeface="Calibri"/>
                <a:cs typeface="Times New Roman"/>
              </a:rPr>
              <a:t>)</a:t>
            </a:r>
            <a:endParaRPr lang="en-US" sz="2400" b="1" dirty="0">
              <a:solidFill>
                <a:prstClr val="white"/>
              </a:solidFill>
              <a:latin typeface="Calibri"/>
              <a:ea typeface="Calibri"/>
              <a:cs typeface="Times New Roman"/>
            </a:endParaRPr>
          </a:p>
          <a:p>
            <a:pPr>
              <a:spcAft>
                <a:spcPts val="600"/>
              </a:spcAft>
            </a:pPr>
            <a:r>
              <a:rPr lang="nl-NL" sz="2400" b="1" dirty="0" smtClean="0">
                <a:solidFill>
                  <a:prstClr val="white"/>
                </a:solidFill>
                <a:latin typeface="Times New Roman"/>
                <a:ea typeface="Calibri"/>
              </a:rPr>
              <a:t>C (130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Đ</a:t>
            </a:r>
            <a:r>
              <a:rPr lang="nl-NL" sz="2400" b="1" dirty="0">
                <a:solidFill>
                  <a:prstClr val="white"/>
                </a:solidFill>
                <a:latin typeface="Times New Roman"/>
                <a:ea typeface="Calibri"/>
              </a:rPr>
              <a:t>, </a:t>
            </a:r>
            <a:r>
              <a:rPr lang="nl-NL" sz="2400" b="1" dirty="0" smtClean="0">
                <a:solidFill>
                  <a:prstClr val="white"/>
                </a:solidFill>
                <a:latin typeface="Times New Roman"/>
                <a:ea typeface="Calibri"/>
              </a:rPr>
              <a:t>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a:t>
            </a:r>
          </a:p>
          <a:p>
            <a:pPr>
              <a:spcAft>
                <a:spcPts val="600"/>
              </a:spcAft>
            </a:pPr>
            <a:r>
              <a:rPr lang="nl-NL" sz="2400" b="1" dirty="0" smtClean="0">
                <a:solidFill>
                  <a:prstClr val="white"/>
                </a:solidFill>
                <a:latin typeface="Times New Roman"/>
                <a:ea typeface="Calibri"/>
              </a:rPr>
              <a:t>D (120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Đ, 10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N)</a:t>
            </a:r>
            <a:endParaRPr lang="nl-NL" sz="2400" b="1" dirty="0">
              <a:solidFill>
                <a:prstClr val="white"/>
              </a:solidFill>
              <a:latin typeface="Times New Roman"/>
              <a:ea typeface="Calibri"/>
            </a:endParaRPr>
          </a:p>
          <a:p>
            <a:pPr>
              <a:spcAft>
                <a:spcPts val="600"/>
              </a:spcAft>
            </a:pPr>
            <a:r>
              <a:rPr lang="nl-NL" sz="2400" b="1" dirty="0" smtClean="0">
                <a:solidFill>
                  <a:prstClr val="white"/>
                </a:solidFill>
                <a:latin typeface="Times New Roman"/>
                <a:ea typeface="Calibri"/>
              </a:rPr>
              <a:t>Đ (140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Đ, 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a:t>
            </a:r>
          </a:p>
          <a:p>
            <a:pPr lvl="0">
              <a:spcAft>
                <a:spcPts val="600"/>
              </a:spcAft>
            </a:pPr>
            <a:r>
              <a:rPr lang="nl-NL" sz="2400" b="1" dirty="0" smtClean="0">
                <a:solidFill>
                  <a:prstClr val="white"/>
                </a:solidFill>
                <a:latin typeface="Times New Roman"/>
                <a:ea typeface="Calibri"/>
              </a:rPr>
              <a:t>E </a:t>
            </a:r>
            <a:r>
              <a:rPr lang="nl-NL" sz="2400" b="1" dirty="0">
                <a:solidFill>
                  <a:prstClr val="white"/>
                </a:solidFill>
                <a:latin typeface="Times New Roman"/>
                <a:ea typeface="Calibri"/>
              </a:rPr>
              <a:t>(</a:t>
            </a:r>
            <a:r>
              <a:rPr lang="nl-NL" sz="2400" b="1" dirty="0" smtClean="0">
                <a:solidFill>
                  <a:prstClr val="white"/>
                </a:solidFill>
                <a:latin typeface="Times New Roman"/>
                <a:ea typeface="Calibri"/>
              </a:rPr>
              <a:t>130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Đ</a:t>
            </a:r>
            <a:r>
              <a:rPr lang="nl-NL" sz="2400" b="1" dirty="0">
                <a:solidFill>
                  <a:prstClr val="white"/>
                </a:solidFill>
                <a:latin typeface="Times New Roman"/>
                <a:ea typeface="Calibri"/>
              </a:rPr>
              <a:t>, </a:t>
            </a:r>
            <a:r>
              <a:rPr lang="nl-NL" sz="2400" b="1" dirty="0" smtClean="0">
                <a:solidFill>
                  <a:prstClr val="white"/>
                </a:solidFill>
                <a:latin typeface="Times New Roman"/>
                <a:ea typeface="Calibri"/>
              </a:rPr>
              <a:t>15</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B)</a:t>
            </a:r>
            <a:endParaRPr lang="nl-NL" sz="2400" b="1" dirty="0">
              <a:solidFill>
                <a:prstClr val="white"/>
              </a:solidFill>
              <a:latin typeface="Times New Roman"/>
              <a:ea typeface="Calibri"/>
            </a:endParaRPr>
          </a:p>
          <a:p>
            <a:pPr lvl="0">
              <a:spcAft>
                <a:spcPts val="600"/>
              </a:spcAft>
            </a:pPr>
            <a:r>
              <a:rPr lang="nl-NL" sz="2400" b="1" dirty="0" smtClean="0">
                <a:solidFill>
                  <a:prstClr val="white"/>
                </a:solidFill>
                <a:latin typeface="Times New Roman"/>
                <a:ea typeface="Calibri"/>
              </a:rPr>
              <a:t>G </a:t>
            </a:r>
            <a:r>
              <a:rPr lang="nl-NL" sz="2400" b="1" dirty="0">
                <a:solidFill>
                  <a:prstClr val="white"/>
                </a:solidFill>
                <a:latin typeface="Times New Roman"/>
                <a:ea typeface="Calibri"/>
              </a:rPr>
              <a:t>(</a:t>
            </a:r>
            <a:r>
              <a:rPr lang="nl-NL" sz="2400" b="1" dirty="0" smtClean="0">
                <a:solidFill>
                  <a:prstClr val="white"/>
                </a:solidFill>
                <a:latin typeface="Times New Roman"/>
                <a:ea typeface="Calibri"/>
              </a:rPr>
              <a:t>125</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Đ</a:t>
            </a:r>
            <a:r>
              <a:rPr lang="nl-NL" sz="2400" b="1" dirty="0">
                <a:solidFill>
                  <a:prstClr val="white"/>
                </a:solidFill>
                <a:latin typeface="Times New Roman"/>
                <a:ea typeface="Calibri"/>
              </a:rPr>
              <a:t>, 0</a:t>
            </a:r>
            <a:r>
              <a:rPr lang="nl-NL" sz="2400" b="1" baseline="30000" dirty="0">
                <a:solidFill>
                  <a:prstClr val="white"/>
                </a:solidFill>
                <a:latin typeface="Times New Roman"/>
                <a:ea typeface="Calibri"/>
              </a:rPr>
              <a:t>0</a:t>
            </a:r>
            <a:r>
              <a:rPr lang="nl-NL" sz="2400" b="1" dirty="0" smtClean="0">
                <a:solidFill>
                  <a:prstClr val="white"/>
                </a:solidFill>
                <a:latin typeface="Times New Roman"/>
                <a:ea typeface="Calibri"/>
              </a:rPr>
              <a:t>)</a:t>
            </a:r>
            <a:endParaRPr lang="nl-NL" sz="2400" b="1" dirty="0">
              <a:solidFill>
                <a:prstClr val="white"/>
              </a:solidFill>
              <a:latin typeface="Times New Roman"/>
              <a:ea typeface="Calibri"/>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779" y="797817"/>
            <a:ext cx="7012296" cy="57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32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ircle(in)">
                                      <p:cBhvr>
                                        <p:cTn id="17" dur="20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circle(in)">
                                      <p:cBhvr>
                                        <p:cTn id="22" dur="20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circle(in)">
                                      <p:cBhvr>
                                        <p:cTn id="27" dur="2000"/>
                                        <p:tgtEl>
                                          <p:spTgt spid="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circle(in)">
                                      <p:cBhvr>
                                        <p:cTn id="32" dur="2000"/>
                                        <p:tgtEl>
                                          <p:spTgt spid="1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xEl>
                                              <p:pRg st="4" end="4"/>
                                            </p:txEl>
                                          </p:spTgt>
                                        </p:tgtEl>
                                        <p:attrNameLst>
                                          <p:attrName>style.visibility</p:attrName>
                                        </p:attrNameLst>
                                      </p:cBhvr>
                                      <p:to>
                                        <p:strVal val="visible"/>
                                      </p:to>
                                    </p:set>
                                    <p:animEffect transition="in" filter="circle(in)">
                                      <p:cBhvr>
                                        <p:cTn id="37" dur="2000"/>
                                        <p:tgtEl>
                                          <p:spTgt spid="1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4">
                                            <p:txEl>
                                              <p:pRg st="5" end="5"/>
                                            </p:txEl>
                                          </p:spTgt>
                                        </p:tgtEl>
                                        <p:attrNameLst>
                                          <p:attrName>style.visibility</p:attrName>
                                        </p:attrNameLst>
                                      </p:cBhvr>
                                      <p:to>
                                        <p:strVal val="visible"/>
                                      </p:to>
                                    </p:set>
                                    <p:animEffect transition="in" filter="circle(in)">
                                      <p:cBhvr>
                                        <p:cTn id="42" dur="2000"/>
                                        <p:tgtEl>
                                          <p:spTgt spid="1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4">
                                            <p:txEl>
                                              <p:pRg st="6" end="6"/>
                                            </p:txEl>
                                          </p:spTgt>
                                        </p:tgtEl>
                                        <p:attrNameLst>
                                          <p:attrName>style.visibility</p:attrName>
                                        </p:attrNameLst>
                                      </p:cBhvr>
                                      <p:to>
                                        <p:strVal val="visible"/>
                                      </p:to>
                                    </p:set>
                                    <p:animEffect transition="in" filter="circle(in)">
                                      <p:cBhvr>
                                        <p:cTn id="47" dur="20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1699331" y="1348120"/>
            <a:ext cx="8917209" cy="2428357"/>
          </a:xfrm>
          <a:prstGeom prst="rect">
            <a:avLst/>
          </a:prstGeom>
        </p:spPr>
        <p:txBody>
          <a:bodyPr wrap="square">
            <a:spAutoFit/>
          </a:bodyPr>
          <a:lstStyle/>
          <a:p>
            <a:pPr indent="457200" algn="ctr">
              <a:lnSpc>
                <a:spcPct val="115000"/>
              </a:lnSpc>
              <a:spcAft>
                <a:spcPts val="0"/>
              </a:spcAft>
            </a:pPr>
            <a:r>
              <a:rPr lang="en-US" sz="4400" b="1" dirty="0" err="1">
                <a:solidFill>
                  <a:srgbClr val="00B0F0"/>
                </a:solidFill>
                <a:latin typeface="Times New Roman"/>
                <a:ea typeface="Calibri"/>
                <a:cs typeface="Times New Roman"/>
              </a:rPr>
              <a:t>Tra</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cứu</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thông</a:t>
            </a:r>
            <a:r>
              <a:rPr lang="en-US" sz="4400" b="1" dirty="0">
                <a:solidFill>
                  <a:srgbClr val="00B0F0"/>
                </a:solidFill>
                <a:latin typeface="Times New Roman"/>
                <a:ea typeface="Calibri"/>
                <a:cs typeface="Times New Roman"/>
              </a:rPr>
              <a:t> tin, </a:t>
            </a:r>
            <a:r>
              <a:rPr lang="en-US" sz="4400" b="1" dirty="0" err="1">
                <a:solidFill>
                  <a:srgbClr val="00B0F0"/>
                </a:solidFill>
                <a:latin typeface="Times New Roman"/>
                <a:ea typeface="Calibri"/>
                <a:cs typeface="Times New Roman"/>
              </a:rPr>
              <a:t>ghi</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tọa</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độ</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địa</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lí</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các</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điểm</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cực</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Bắc</a:t>
            </a:r>
            <a:r>
              <a:rPr lang="en-US" sz="4400" b="1" dirty="0">
                <a:solidFill>
                  <a:srgbClr val="00B0F0"/>
                </a:solidFill>
                <a:latin typeface="Times New Roman"/>
                <a:ea typeface="Calibri"/>
                <a:cs typeface="Times New Roman"/>
              </a:rPr>
              <a:t>, Nam, </a:t>
            </a:r>
            <a:r>
              <a:rPr lang="en-US" sz="4400" b="1" dirty="0" err="1">
                <a:solidFill>
                  <a:srgbClr val="00B0F0"/>
                </a:solidFill>
                <a:latin typeface="Times New Roman"/>
                <a:ea typeface="Calibri"/>
                <a:cs typeface="Times New Roman"/>
              </a:rPr>
              <a:t>Đông</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Tây</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trên</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phần</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đất</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liền</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nước</a:t>
            </a:r>
            <a:r>
              <a:rPr lang="en-US" sz="4400" b="1" dirty="0">
                <a:solidFill>
                  <a:srgbClr val="00B0F0"/>
                </a:solidFill>
                <a:latin typeface="Times New Roman"/>
                <a:ea typeface="Calibri"/>
                <a:cs typeface="Times New Roman"/>
              </a:rPr>
              <a:t> </a:t>
            </a:r>
            <a:r>
              <a:rPr lang="en-US" sz="4400" b="1" dirty="0" smtClean="0">
                <a:solidFill>
                  <a:srgbClr val="00B0F0"/>
                </a:solidFill>
                <a:latin typeface="Times New Roman"/>
                <a:ea typeface="Calibri"/>
                <a:cs typeface="Times New Roman"/>
              </a:rPr>
              <a:t>ta</a:t>
            </a:r>
            <a:r>
              <a:rPr lang="vi-VN" sz="4400" b="1" dirty="0" smtClean="0">
                <a:solidFill>
                  <a:srgbClr val="00B0F0"/>
                </a:solidFill>
                <a:latin typeface="Times New Roman"/>
                <a:ea typeface="Calibri"/>
                <a:cs typeface="Times New Roman"/>
              </a:rPr>
              <a:t> ?</a:t>
            </a:r>
            <a:endParaRPr lang="en-US" sz="4400" dirty="0">
              <a:solidFill>
                <a:srgbClr val="00B0F0"/>
              </a:solidFill>
              <a:effectLst/>
              <a:latin typeface="Calibri"/>
              <a:ea typeface="Calibri"/>
              <a:cs typeface="Times New Roman"/>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645920" y="1539240"/>
            <a:ext cx="4407641" cy="584775"/>
          </a:xfrm>
          <a:prstGeom prst="rect">
            <a:avLst/>
          </a:prstGeom>
          <a:noFill/>
        </p:spPr>
        <p:txBody>
          <a:bodyPr wrap="square" rtlCol="0">
            <a:spAutoFit/>
          </a:bodyPr>
          <a:lstStyle/>
          <a:p>
            <a:r>
              <a:rPr lang="vi-VN" sz="3200" b="1" dirty="0" smtClean="0">
                <a:effectLst>
                  <a:glow rad="63500">
                    <a:schemeClr val="accent2">
                      <a:satMod val="175000"/>
                      <a:alpha val="40000"/>
                    </a:schemeClr>
                  </a:glow>
                </a:effectLst>
                <a:latin typeface="+mj-lt"/>
                <a:cs typeface="Times New Roman" panose="02020603050405020304" pitchFamily="18" charset="0"/>
              </a:rPr>
              <a:t>CHÀO CÁC EM</a:t>
            </a:r>
            <a:endParaRPr lang="vi-VN" sz="3200" b="1" dirty="0">
              <a:effectLst>
                <a:glow rad="63500">
                  <a:schemeClr val="accent2">
                    <a:satMod val="175000"/>
                    <a:alpha val="40000"/>
                  </a:schemeClr>
                </a:glow>
              </a:effectLst>
              <a:latin typeface="+mj-lt"/>
              <a:cs typeface="Times New Roman" panose="02020603050405020304" pitchFamily="18" charset="0"/>
            </a:endParaRPr>
          </a:p>
        </p:txBody>
      </p:sp>
      <p:sp>
        <p:nvSpPr>
          <p:cNvPr id="10" name="TextBox 9"/>
          <p:cNvSpPr txBox="1"/>
          <p:nvPr/>
        </p:nvSpPr>
        <p:spPr>
          <a:xfrm>
            <a:off x="5999797" y="2455275"/>
            <a:ext cx="5285999" cy="584775"/>
          </a:xfrm>
          <a:prstGeom prst="rect">
            <a:avLst/>
          </a:prstGeom>
          <a:noFill/>
        </p:spPr>
        <p:txBody>
          <a:bodyPr wrap="none" rtlCol="0">
            <a:spAutoFit/>
          </a:bodyPr>
          <a:lstStyle/>
          <a:p>
            <a:r>
              <a:rPr lang="en-US" sz="3200" b="1" dirty="0">
                <a:effectLst>
                  <a:glow rad="101600">
                    <a:schemeClr val="accent2">
                      <a:satMod val="175000"/>
                      <a:alpha val="40000"/>
                    </a:schemeClr>
                  </a:glow>
                </a:effectLst>
                <a:latin typeface="Times New Roman" panose="02020603050405020304" pitchFamily="18" charset="0"/>
                <a:cs typeface="Times New Roman" panose="02020603050405020304" pitchFamily="18" charset="0"/>
              </a:rPr>
              <a:t>CHÚC CÁC EM HỌC TỐT!</a:t>
            </a:r>
            <a:endParaRPr lang="vi-VN" sz="3200" b="1" dirty="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1380133"/>
            <a:ext cx="7148945"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610692"/>
            <a:ext cx="3731017"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96392"/>
              <a:ext cx="426973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97750" y="2288756"/>
            <a:ext cx="4773168" cy="3194721"/>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srgbClr val="0070C0"/>
                </a:solidFill>
                <a:latin typeface="汉仪喵魂体W" panose="00020600040101010101" pitchFamily="18" charset="-122"/>
                <a:ea typeface="汉仪喵魂体W" panose="00020600040101010101" pitchFamily="18" charset="-122"/>
              </a:rPr>
              <a:t>Ngày nay, các con tàu ra khơi đều có gắn các thiết bị định vị để thông báo vị trí của con tàu. Vậy dựa vào đâu để người ta xác định được vị trí của con tàu khi đang lênh đênh trên biển?</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3"/>
            <a:ext cx="4432173" cy="30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35290" y="2959841"/>
            <a:ext cx="4464684" cy="620959"/>
            <a:chOff x="3682690" y="2338141"/>
            <a:chExt cx="4464684"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82690" y="2338141"/>
              <a:ext cx="4464684"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a:t>
              </a:r>
              <a:r>
                <a:rPr lang="en-US" altLang="zh-CN" sz="2800" smtClean="0">
                  <a:solidFill>
                    <a:prstClr val="white"/>
                  </a:solidFill>
                  <a:latin typeface="汉仪喵魂体W" panose="00020600040101010101" pitchFamily="18" charset="-122"/>
                  <a:ea typeface="汉仪喵魂体W" panose="00020600040101010101" pitchFamily="18" charset="-122"/>
                </a:rPr>
                <a:t>.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4044679" y="3905866"/>
            <a:ext cx="7245894" cy="1695111"/>
            <a:chOff x="2292079" y="2385641"/>
            <a:chExt cx="7245894" cy="1695111"/>
          </a:xfrm>
        </p:grpSpPr>
        <p:sp>
          <p:nvSpPr>
            <p:cNvPr id="28" name="Freeform 5"/>
            <p:cNvSpPr/>
            <p:nvPr/>
          </p:nvSpPr>
          <p:spPr bwMode="auto">
            <a:xfrm>
              <a:off x="5194465" y="2810532"/>
              <a:ext cx="2042394" cy="983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593186" y="2385641"/>
              <a:ext cx="2643673"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sp>
          <p:nvSpPr>
            <p:cNvPr id="20" name="文本框 28"/>
            <p:cNvSpPr txBox="1"/>
            <p:nvPr/>
          </p:nvSpPr>
          <p:spPr>
            <a:xfrm>
              <a:off x="2292079" y="3408964"/>
              <a:ext cx="7245894"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sp>
          <p:nvSpPr>
            <p:cNvPr id="22" name="Freeform 5"/>
            <p:cNvSpPr/>
            <p:nvPr/>
          </p:nvSpPr>
          <p:spPr bwMode="auto">
            <a:xfrm>
              <a:off x="4081792" y="3932184"/>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grpSp>
      <p:grpSp>
        <p:nvGrpSpPr>
          <p:cNvPr id="19" name="Group 15"/>
          <p:cNvGrpSpPr>
            <a:grpSpLocks noChangeAspect="1"/>
          </p:cNvGrpSpPr>
          <p:nvPr/>
        </p:nvGrpSpPr>
        <p:grpSpPr bwMode="auto">
          <a:xfrm>
            <a:off x="2568575" y="259429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1030797" y="339810"/>
            <a:ext cx="10699724" cy="2308324"/>
          </a:xfrm>
          <a:prstGeom prst="rect">
            <a:avLst/>
          </a:prstGeom>
          <a:noFill/>
        </p:spPr>
        <p:txBody>
          <a:bodyPr wrap="none" rtlCol="0">
            <a:spAutoFit/>
          </a:bodyPr>
          <a:lstStyle/>
          <a:p>
            <a:pPr algn="ctr"/>
            <a:r>
              <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rPr>
              <a:t>CHƯƠNG I: BẢN ĐỒ- PHƯƠNG TIỆN THỂ HIỆN </a:t>
            </a:r>
          </a:p>
          <a:p>
            <a:pPr algn="ctr"/>
            <a:r>
              <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rPr>
              <a:t>BỀ MẶT TRÁI ĐẤT </a:t>
            </a:r>
          </a:p>
          <a:p>
            <a:pPr algn="ctr"/>
            <a:r>
              <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rPr>
              <a:t>Tiết </a:t>
            </a:r>
            <a:r>
              <a:rPr lang="en-US" altLang="zh-CN" sz="3600" b="1" dirty="0" smtClean="0">
                <a:solidFill>
                  <a:srgbClr val="FFE88B"/>
                </a:solidFill>
                <a:latin typeface="Times New Roman" pitchFamily="18" charset="0"/>
                <a:ea typeface="汉仪喵魂体W" panose="00020600040101010101" pitchFamily="18" charset="-122"/>
                <a:cs typeface="Times New Roman" pitchFamily="18" charset="0"/>
              </a:rPr>
              <a:t>2</a:t>
            </a:r>
            <a:r>
              <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rPr>
              <a:t>+</a:t>
            </a:r>
            <a:r>
              <a:rPr lang="en-US" altLang="zh-CN" sz="3600" b="1" dirty="0" smtClean="0">
                <a:solidFill>
                  <a:srgbClr val="FFE88B"/>
                </a:solidFill>
                <a:latin typeface="Times New Roman" pitchFamily="18" charset="0"/>
                <a:ea typeface="汉仪喵魂体W" panose="00020600040101010101" pitchFamily="18" charset="-122"/>
                <a:cs typeface="Times New Roman" pitchFamily="18" charset="0"/>
              </a:rPr>
              <a:t>3</a:t>
            </a:r>
            <a:r>
              <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rPr>
              <a:t>-</a:t>
            </a:r>
            <a:r>
              <a:rPr lang="en-US" altLang="zh-CN" sz="3600" b="1" dirty="0" smtClean="0">
                <a:solidFill>
                  <a:srgbClr val="FFE88B"/>
                </a:solidFill>
                <a:latin typeface="Times New Roman" pitchFamily="18" charset="0"/>
                <a:ea typeface="汉仪喵魂体W" panose="00020600040101010101" pitchFamily="18" charset="-122"/>
                <a:cs typeface="Times New Roman" pitchFamily="18" charset="0"/>
              </a:rPr>
              <a:t>B</a:t>
            </a:r>
            <a:r>
              <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rPr>
              <a:t>ài</a:t>
            </a:r>
            <a:r>
              <a:rPr lang="en-US" altLang="zh-CN" sz="3600" b="1" dirty="0" smtClean="0">
                <a:solidFill>
                  <a:srgbClr val="FFE88B"/>
                </a:solidFill>
                <a:latin typeface="Times New Roman" pitchFamily="18" charset="0"/>
                <a:ea typeface="汉仪喵魂体W" panose="00020600040101010101" pitchFamily="18" charset="-122"/>
                <a:cs typeface="Times New Roman" pitchFamily="18" charset="0"/>
              </a:rPr>
              <a:t> 1: </a:t>
            </a:r>
            <a:endPar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endParaRPr>
          </a:p>
          <a:p>
            <a:pPr algn="ctr"/>
            <a:r>
              <a:rPr lang="en-US" altLang="zh-CN" sz="3600" b="1" dirty="0" smtClean="0">
                <a:solidFill>
                  <a:srgbClr val="FFE88B"/>
                </a:solidFill>
                <a:latin typeface="Times New Roman" pitchFamily="18" charset="0"/>
                <a:ea typeface="汉仪喵魂体W" panose="00020600040101010101" pitchFamily="18" charset="-122"/>
                <a:cs typeface="Times New Roman" pitchFamily="18" charset="0"/>
              </a:rPr>
              <a:t>HỆ THỐNG KINH, VĨ TUYẾN VÀ TỌA ĐỘ ĐỊA LÍ</a:t>
            </a:r>
            <a:endParaRPr lang="zh-CN" altLang="en-US" sz="3600" b="1" dirty="0">
              <a:solidFill>
                <a:srgbClr val="FFE88B"/>
              </a:solidFill>
              <a:latin typeface="Times New Roman" pitchFamily="18" charset="0"/>
              <a:ea typeface="汉仪喵魂体W" panose="00020600040101010101" pitchFamily="18" charset="-122"/>
              <a:cs typeface="Times New Roman" pitchFamily="18" charset="0"/>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35290" y="2959841"/>
            <a:ext cx="4464684" cy="620959"/>
            <a:chOff x="3682690" y="2338141"/>
            <a:chExt cx="4464684"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82690" y="2338141"/>
              <a:ext cx="4464684"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a:t>
              </a:r>
              <a:r>
                <a:rPr lang="en-US" altLang="zh-CN" sz="2800" smtClean="0">
                  <a:solidFill>
                    <a:prstClr val="white"/>
                  </a:solidFill>
                  <a:latin typeface="汉仪喵魂体W" panose="00020600040101010101" pitchFamily="18" charset="-122"/>
                  <a:ea typeface="汉仪喵魂体W" panose="00020600040101010101" pitchFamily="18" charset="-122"/>
                </a:rPr>
                <a:t>.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39" y="1721670"/>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a:t>
              </a:r>
              <a:r>
                <a:rPr lang="en-US" altLang="zh-CN" sz="3200" smtClean="0">
                  <a:solidFill>
                    <a:prstClr val="white"/>
                  </a:solidFill>
                  <a:latin typeface="汉仪喵魂体W" panose="00020600040101010101" pitchFamily="18" charset="-122"/>
                  <a:ea typeface="汉仪喵魂体W" panose="00020600040101010101" pitchFamily="18" charset="-122"/>
                </a:rPr>
                <a:t>.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98154" y="2502323"/>
            <a:ext cx="4363685" cy="1865126"/>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5"/>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09" y="5402625"/>
            <a:ext cx="6198437" cy="1200329"/>
          </a:xfrm>
          <a:prstGeom prst="rect">
            <a:avLst/>
          </a:prstGeom>
          <a:noFill/>
        </p:spPr>
        <p:txBody>
          <a:bodyPr wrap="square" rtlCol="0">
            <a:spAutoFit/>
          </a:bodyPr>
          <a:lstStyle/>
          <a:p>
            <a:pPr algn="just"/>
            <a:r>
              <a:rPr lang="en-US" sz="3600" b="1">
                <a:solidFill>
                  <a:srgbClr val="0070C0"/>
                </a:solidFill>
                <a:latin typeface="Times New Roman"/>
                <a:ea typeface="Calibri"/>
              </a:rPr>
              <a:t>? Em hãy nhận xét về hình dạng quả Địa </a:t>
            </a:r>
            <a:r>
              <a:rPr lang="en-US" sz="3600" b="1" smtClean="0">
                <a:solidFill>
                  <a:srgbClr val="0070C0"/>
                </a:solidFill>
                <a:latin typeface="Times New Roman"/>
                <a:ea typeface="Calibri"/>
              </a:rPr>
              <a:t>Cầu</a:t>
            </a:r>
            <a:endParaRPr lang="en-US" sz="36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92926" y="1301426"/>
            <a:ext cx="6238020" cy="4980851"/>
          </a:xfrm>
          <a:prstGeom prst="rect">
            <a:avLst/>
          </a:prstGeom>
        </p:spPr>
        <p:txBody>
          <a:bodyPr wrap="square">
            <a:spAutoFit/>
          </a:bodyPr>
          <a:lstStyle/>
          <a:p>
            <a:pPr algn="just">
              <a:lnSpc>
                <a:spcPct val="115000"/>
              </a:lnSpc>
              <a:spcAft>
                <a:spcPts val="1000"/>
              </a:spcAft>
            </a:pPr>
            <a:r>
              <a:rPr lang="en-US" sz="2400" b="1">
                <a:solidFill>
                  <a:srgbClr val="0070C0"/>
                </a:solidFill>
                <a:latin typeface="Times New Roman"/>
                <a:ea typeface="Calibri"/>
                <a:cs typeface="Times New Roman"/>
              </a:rPr>
              <a:t>Quan sát hình 1.1 và đọc thông tin trong mục I, em hãy xác định các đối tượng sau: </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1</a:t>
            </a:r>
            <a:r>
              <a:rPr lang="en-US" sz="2400" b="1">
                <a:solidFill>
                  <a:srgbClr val="0070C0"/>
                </a:solidFill>
                <a:latin typeface="Times New Roman"/>
                <a:ea typeface="Calibri"/>
                <a:cs typeface="Times New Roman"/>
              </a:rPr>
              <a:t>. Xác định:</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     + </a:t>
            </a:r>
            <a:r>
              <a:rPr lang="en-US" sz="2400" b="1">
                <a:solidFill>
                  <a:srgbClr val="0070C0"/>
                </a:solidFill>
                <a:latin typeface="Times New Roman"/>
                <a:ea typeface="Calibri"/>
                <a:cs typeface="Times New Roman"/>
              </a:rPr>
              <a:t>kinh tuyến gốc, các kinh tuyến Đông, các kinh tuyến tây.</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     + </a:t>
            </a:r>
            <a:r>
              <a:rPr lang="en-US" sz="2400" b="1">
                <a:solidFill>
                  <a:srgbClr val="0070C0"/>
                </a:solidFill>
                <a:latin typeface="Times New Roman"/>
                <a:ea typeface="Calibri"/>
                <a:cs typeface="Times New Roman"/>
              </a:rPr>
              <a:t>vĩ tuyến gốc (xích đạo), vĩ tuyến bắc, vĩ tuyến nam.</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     + </a:t>
            </a:r>
            <a:r>
              <a:rPr lang="en-US" sz="2400" b="1">
                <a:solidFill>
                  <a:srgbClr val="0070C0"/>
                </a:solidFill>
                <a:latin typeface="Times New Roman"/>
                <a:ea typeface="Calibri"/>
                <a:cs typeface="Times New Roman"/>
              </a:rPr>
              <a:t>bán cầu bắc, bán cầu nam</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pitchFamily="18" charset="0"/>
                <a:ea typeface="Calibri"/>
                <a:cs typeface="Times New Roman" pitchFamily="18" charset="0"/>
              </a:rPr>
              <a:t>2</a:t>
            </a:r>
            <a:r>
              <a:rPr lang="en-US" sz="2400" b="1">
                <a:solidFill>
                  <a:srgbClr val="0070C0"/>
                </a:solidFill>
                <a:latin typeface="Times New Roman" pitchFamily="18" charset="0"/>
                <a:ea typeface="Calibri"/>
                <a:cs typeface="Times New Roman" pitchFamily="18" charset="0"/>
              </a:rPr>
              <a:t>. So sánh độ dài các đường kinh tuyến với nhau và độ dài các đường vĩ tuyến với nhau.</a:t>
            </a:r>
            <a:endParaRPr lang="en-US" sz="2400">
              <a:solidFill>
                <a:srgbClr val="0070C0"/>
              </a:solidFill>
              <a:effectLst/>
              <a:latin typeface="Times New Roman" pitchFamily="18" charset="0"/>
              <a:ea typeface="Calibri"/>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935" y="1959427"/>
            <a:ext cx="5141812" cy="456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2" name="Table 1"/>
          <p:cNvGraphicFramePr>
            <a:graphicFrameLocks noGrp="1"/>
          </p:cNvGraphicFramePr>
          <p:nvPr>
            <p:extLst>
              <p:ext uri="{D42A27DB-BD31-4B8C-83A1-F6EECF244321}">
                <p14:modId xmlns:p14="http://schemas.microsoft.com/office/powerpoint/2010/main" val="187056582"/>
              </p:ext>
            </p:extLst>
          </p:nvPr>
        </p:nvGraphicFramePr>
        <p:xfrm>
          <a:off x="359562" y="1881968"/>
          <a:ext cx="4651825" cy="4637584"/>
        </p:xfrm>
        <a:graphic>
          <a:graphicData uri="http://schemas.openxmlformats.org/drawingml/2006/table">
            <a:tbl>
              <a:tblPr firstRow="1" firstCol="1" bandRow="1"/>
              <a:tblGrid>
                <a:gridCol w="2325431"/>
                <a:gridCol w="2326394"/>
              </a:tblGrid>
              <a:tr h="421599">
                <a:tc>
                  <a:txBody>
                    <a:bodyPr/>
                    <a:lstStyle/>
                    <a:p>
                      <a:pPr algn="ctr">
                        <a:lnSpc>
                          <a:spcPct val="115000"/>
                        </a:lnSpc>
                        <a:spcAft>
                          <a:spcPts val="0"/>
                        </a:spcAft>
                      </a:pPr>
                      <a:r>
                        <a:rPr lang="en-US" sz="2000" b="1">
                          <a:solidFill>
                            <a:schemeClr val="bg1"/>
                          </a:solidFill>
                          <a:effectLst/>
                          <a:latin typeface="Times New Roman"/>
                          <a:ea typeface="Calibri"/>
                          <a:cs typeface="Times New Roman"/>
                        </a:rPr>
                        <a:t>Kinh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1"/>
                          </a:solidFill>
                          <a:effectLst/>
                          <a:latin typeface="Times New Roman"/>
                          <a:ea typeface="Calibri"/>
                          <a:cs typeface="Times New Roman"/>
                        </a:rPr>
                        <a:t>Vĩ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gốc:.....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gốc:.....</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Tây:.....</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Bắc:.....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Đông:.....</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Nam:.....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KT:.....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VT:.....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676913" y="1403468"/>
            <a:ext cx="3526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ea typeface="Calibri" pitchFamily="34" charset="0"/>
                <a:cs typeface="Times New Roman" pitchFamily="18" charset="0"/>
              </a:rPr>
              <a:t>PHIẾU HỌC TẬP SỐ 1</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784" y="1236874"/>
            <a:ext cx="5933378" cy="52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9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125558"/>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a:t>
              </a:r>
              <a:r>
                <a:rPr lang="en-US" altLang="zh-CN" sz="3200" smtClean="0">
                  <a:solidFill>
                    <a:prstClr val="white"/>
                  </a:solidFill>
                  <a:latin typeface="汉仪喵魂体W" panose="00020600040101010101" pitchFamily="18" charset="-122"/>
                  <a:ea typeface="汉仪喵魂体W" panose="00020600040101010101" pitchFamily="18" charset="-122"/>
                </a:rPr>
                <a:t>.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6" name="Table 5"/>
          <p:cNvGraphicFramePr>
            <a:graphicFrameLocks noGrp="1"/>
          </p:cNvGraphicFramePr>
          <p:nvPr>
            <p:extLst>
              <p:ext uri="{D42A27DB-BD31-4B8C-83A1-F6EECF244321}">
                <p14:modId xmlns:p14="http://schemas.microsoft.com/office/powerpoint/2010/main" val="1084417777"/>
              </p:ext>
            </p:extLst>
          </p:nvPr>
        </p:nvGraphicFramePr>
        <p:xfrm>
          <a:off x="270445" y="719666"/>
          <a:ext cx="11640508" cy="5740244"/>
        </p:xfrm>
        <a:graphic>
          <a:graphicData uri="http://schemas.openxmlformats.org/drawingml/2006/table">
            <a:tbl>
              <a:tblPr firstRow="1" bandRow="1">
                <a:tableStyleId>{F5AB1C69-6EDB-4FF4-983F-18BD219EF322}</a:tableStyleId>
              </a:tblPr>
              <a:tblGrid>
                <a:gridCol w="2057119"/>
                <a:gridCol w="3763135"/>
                <a:gridCol w="2020148"/>
                <a:gridCol w="3800106"/>
              </a:tblGrid>
              <a:tr h="840701">
                <a:tc gridSpan="2">
                  <a:txBody>
                    <a:bodyPr/>
                    <a:lstStyle/>
                    <a:p>
                      <a:pPr algn="ctr"/>
                      <a:r>
                        <a:rPr lang="en-US" sz="2400" dirty="0" err="1" smtClean="0">
                          <a:solidFill>
                            <a:schemeClr val="bg1"/>
                          </a:solidFill>
                          <a:latin typeface="Times New Roman" pitchFamily="18" charset="0"/>
                          <a:cs typeface="Times New Roman" pitchFamily="18" charset="0"/>
                        </a:rPr>
                        <a:t>Kinh</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tuyến</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c gridSpan="2">
                  <a:txBody>
                    <a:bodyPr/>
                    <a:lstStyle/>
                    <a:p>
                      <a:pPr algn="ctr"/>
                      <a:r>
                        <a:rPr lang="en-US" sz="2400" smtClean="0">
                          <a:solidFill>
                            <a:schemeClr val="bg1"/>
                          </a:solidFill>
                          <a:latin typeface="Times New Roman" pitchFamily="18" charset="0"/>
                          <a:cs typeface="Times New Roman" pitchFamily="18" charset="0"/>
                        </a:rPr>
                        <a:t>Vĩ</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r>
              <a:tr h="840701">
                <a:tc>
                  <a:txBody>
                    <a:bodyPr/>
                    <a:lstStyle/>
                    <a:p>
                      <a:r>
                        <a:rPr lang="en-US" sz="2400" smtClean="0">
                          <a:solidFill>
                            <a:schemeClr val="bg1"/>
                          </a:solidFill>
                          <a:latin typeface="Times New Roman" pitchFamily="18" charset="0"/>
                          <a:cs typeface="Times New Roman" pitchFamily="18" charset="0"/>
                        </a:rPr>
                        <a:t>Khái niệm: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Khái niệm:</a:t>
                      </a:r>
                    </a:p>
                    <a:p>
                      <a:endParaRPr lang="en-US" sz="2400" smtClean="0">
                        <a:solidFill>
                          <a:schemeClr val="bg1"/>
                        </a:solidFill>
                        <a:latin typeface="Times New Roman" pitchFamily="18" charset="0"/>
                        <a:cs typeface="Times New Roman" pitchFamily="18" charset="0"/>
                      </a:endParaRPr>
                    </a:p>
                    <a:p>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vi-VN" sz="2400" i="1" dirty="0" smtClean="0">
                          <a:solidFill>
                            <a:prstClr val="white"/>
                          </a:solidFill>
                          <a:latin typeface="Times New Roman" pitchFamily="18" charset="0"/>
                          <a:ea typeface="Calibri"/>
                          <a:cs typeface="Times New Roman" pitchFamily="18" charset="0"/>
                        </a:rPr>
                        <a:t>Kinh tuyến </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gốc</a:t>
                      </a:r>
                      <a:r>
                        <a:rPr lang="en-US"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vi-VN" sz="2400" i="1" dirty="0" smtClean="0">
                          <a:solidFill>
                            <a:prstClr val="white"/>
                          </a:solidFill>
                          <a:latin typeface="Times New Roman" pitchFamily="18" charset="0"/>
                          <a:ea typeface="Calibri"/>
                          <a:cs typeface="Times New Roman" pitchFamily="18" charset="0"/>
                        </a:rPr>
                        <a:t>Vĩ tuyến </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gốc</a:t>
                      </a:r>
                      <a:r>
                        <a:rPr lang="en-US"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r>
              <a:tr h="840701">
                <a:tc>
                  <a:txBody>
                    <a:bodyPr/>
                    <a:lstStyle/>
                    <a:p>
                      <a:r>
                        <a:rPr lang="vi-VN" sz="2400" i="1" dirty="0" smtClean="0">
                          <a:solidFill>
                            <a:prstClr val="white"/>
                          </a:solidFill>
                          <a:latin typeface="Times New Roman" pitchFamily="18" charset="0"/>
                          <a:ea typeface="Calibri"/>
                          <a:cs typeface="Times New Roman" pitchFamily="18" charset="0"/>
                        </a:rPr>
                        <a:t>Kinh tuyến </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Tây</a:t>
                      </a:r>
                      <a:r>
                        <a:rPr lang="en-US"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vi-VN" sz="2400" i="1" dirty="0" smtClean="0">
                          <a:solidFill>
                            <a:prstClr val="white"/>
                          </a:solidFill>
                          <a:latin typeface="Times New Roman" pitchFamily="18" charset="0"/>
                          <a:ea typeface="Calibri"/>
                          <a:cs typeface="Times New Roman" pitchFamily="18" charset="0"/>
                        </a:rPr>
                        <a:t>Vĩ tuyến </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Bắc</a:t>
                      </a:r>
                      <a:r>
                        <a:rPr lang="en-US"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vi-VN" sz="2400" i="1" dirty="0" smtClean="0">
                          <a:solidFill>
                            <a:prstClr val="white"/>
                          </a:solidFill>
                          <a:latin typeface="Times New Roman" pitchFamily="18" charset="0"/>
                          <a:ea typeface="Calibri"/>
                          <a:cs typeface="Times New Roman" pitchFamily="18" charset="0"/>
                        </a:rPr>
                        <a:t>Kinh tuyến </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Đông</a:t>
                      </a:r>
                      <a:r>
                        <a:rPr lang="en-US"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i="1" dirty="0" smtClean="0">
                          <a:solidFill>
                            <a:prstClr val="white"/>
                          </a:solidFill>
                          <a:latin typeface="Times New Roman" pitchFamily="18" charset="0"/>
                          <a:ea typeface="Calibri"/>
                          <a:cs typeface="Times New Roman" pitchFamily="18" charset="0"/>
                        </a:rPr>
                        <a:t>Vĩ tuyến </a:t>
                      </a:r>
                      <a:r>
                        <a:rPr lang="en-US" sz="2400" dirty="0" smtClean="0">
                          <a:solidFill>
                            <a:schemeClr val="bg1"/>
                          </a:solidFill>
                          <a:latin typeface="Times New Roman" pitchFamily="18" charset="0"/>
                          <a:cs typeface="Times New Roman" pitchFamily="18" charset="0"/>
                        </a:rPr>
                        <a:t>Nam: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965328">
                <a:tc>
                  <a:txBody>
                    <a:bodyPr/>
                    <a:lstStyle/>
                    <a:p>
                      <a:r>
                        <a:rPr lang="vi-VN" sz="2400" dirty="0" smtClean="0">
                          <a:solidFill>
                            <a:schemeClr val="bg1"/>
                          </a:solidFill>
                          <a:latin typeface="Times New Roman" pitchFamily="18" charset="0"/>
                          <a:cs typeface="Times New Roman" pitchFamily="18" charset="0"/>
                        </a:rPr>
                        <a:t>So sánh độ dài các đường </a:t>
                      </a:r>
                      <a:r>
                        <a:rPr lang="vi-VN" sz="2400" i="0" dirty="0" smtClean="0">
                          <a:solidFill>
                            <a:prstClr val="white"/>
                          </a:solidFill>
                          <a:latin typeface="Times New Roman" pitchFamily="18" charset="0"/>
                          <a:cs typeface="Times New Roman" pitchFamily="18" charset="0"/>
                        </a:rPr>
                        <a:t>k</a:t>
                      </a:r>
                      <a:r>
                        <a:rPr lang="vi-VN" sz="2400" i="0" dirty="0" smtClean="0">
                          <a:solidFill>
                            <a:prstClr val="white"/>
                          </a:solidFill>
                          <a:latin typeface="Times New Roman" pitchFamily="18" charset="0"/>
                          <a:ea typeface="Calibri"/>
                          <a:cs typeface="Times New Roman" pitchFamily="18" charset="0"/>
                        </a:rPr>
                        <a:t>inh tuyến </a:t>
                      </a:r>
                      <a:r>
                        <a:rPr lang="vi-VN" sz="2400" i="0" dirty="0" smtClean="0">
                          <a:solidFill>
                            <a:schemeClr val="bg1"/>
                          </a:solidFill>
                          <a:latin typeface="Times New Roman" pitchFamily="18" charset="0"/>
                          <a:cs typeface="Times New Roman" pitchFamily="18" charset="0"/>
                        </a:rPr>
                        <a:t>: </a:t>
                      </a:r>
                      <a:endParaRPr lang="en-US" sz="2400" i="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dirty="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dirty="0" smtClean="0">
                          <a:solidFill>
                            <a:schemeClr val="bg1"/>
                          </a:solidFill>
                          <a:latin typeface="Times New Roman" pitchFamily="18" charset="0"/>
                          <a:cs typeface="Times New Roman" pitchFamily="18" charset="0"/>
                        </a:rPr>
                        <a:t>So sánh độ dài các đường </a:t>
                      </a:r>
                      <a:r>
                        <a:rPr lang="vi-VN" sz="2400" i="1" dirty="0" smtClean="0">
                          <a:solidFill>
                            <a:prstClr val="white"/>
                          </a:solidFill>
                          <a:latin typeface="Times New Roman" pitchFamily="18" charset="0"/>
                          <a:cs typeface="Times New Roman" pitchFamily="18" charset="0"/>
                        </a:rPr>
                        <a:t>v</a:t>
                      </a:r>
                      <a:r>
                        <a:rPr lang="vi-VN" sz="2400" i="1" dirty="0" smtClean="0">
                          <a:solidFill>
                            <a:prstClr val="white"/>
                          </a:solidFill>
                          <a:latin typeface="Times New Roman" pitchFamily="18" charset="0"/>
                          <a:ea typeface="Calibri"/>
                          <a:cs typeface="Times New Roman" pitchFamily="18" charset="0"/>
                        </a:rPr>
                        <a:t>ĩ tuyến </a:t>
                      </a:r>
                      <a:r>
                        <a:rPr lang="vi-VN"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bl>
          </a:graphicData>
        </a:graphic>
      </p:graphicFrame>
      <p:sp>
        <p:nvSpPr>
          <p:cNvPr id="7" name="TextBox 6"/>
          <p:cNvSpPr txBox="1"/>
          <p:nvPr/>
        </p:nvSpPr>
        <p:spPr>
          <a:xfrm>
            <a:off x="2363192" y="1638798"/>
            <a:ext cx="3657597" cy="1200329"/>
          </a:xfrm>
          <a:prstGeom prst="rect">
            <a:avLst/>
          </a:prstGeom>
          <a:noFill/>
        </p:spPr>
        <p:txBody>
          <a:bodyPr wrap="square" rtlCol="0">
            <a:spAutoFit/>
          </a:bodyPr>
          <a:lstStyle/>
          <a:p>
            <a:pPr lvl="0" algn="just"/>
            <a:r>
              <a:rPr lang="vi-VN" sz="2400" i="1" dirty="0">
                <a:solidFill>
                  <a:prstClr val="white"/>
                </a:solidFill>
                <a:latin typeface="Times New Roman" pitchFamily="18" charset="0"/>
                <a:ea typeface="Calibri"/>
                <a:cs typeface="Times New Roman" pitchFamily="18" charset="0"/>
              </a:rPr>
              <a:t>Kinh tuyến</a:t>
            </a:r>
            <a:r>
              <a:rPr lang="vi-VN" sz="2400" i="1" dirty="0" smtClean="0">
                <a:solidFill>
                  <a:prstClr val="white"/>
                </a:solidFill>
                <a:latin typeface="Times New Roman" pitchFamily="18" charset="0"/>
                <a:cs typeface="Times New Roman" pitchFamily="18" charset="0"/>
              </a:rPr>
              <a:t> </a:t>
            </a:r>
            <a:r>
              <a:rPr lang="vi-VN" sz="2400" i="1" dirty="0">
                <a:solidFill>
                  <a:prstClr val="white"/>
                </a:solidFill>
                <a:latin typeface="Times New Roman" pitchFamily="18" charset="0"/>
                <a:cs typeface="Times New Roman" pitchFamily="18" charset="0"/>
              </a:rPr>
              <a:t>là các</a:t>
            </a:r>
            <a:r>
              <a:rPr lang="vi-VN" sz="2400" i="1" dirty="0" smtClean="0">
                <a:solidFill>
                  <a:prstClr val="white"/>
                </a:solidFill>
                <a:latin typeface="Times New Roman" pitchFamily="18" charset="0"/>
                <a:cs typeface="Times New Roman" pitchFamily="18" charset="0"/>
              </a:rPr>
              <a:t> </a:t>
            </a:r>
            <a:r>
              <a:rPr lang="vi-VN" sz="2400" i="1" dirty="0">
                <a:solidFill>
                  <a:prstClr val="white"/>
                </a:solidFill>
                <a:latin typeface="Times New Roman" pitchFamily="18" charset="0"/>
                <a:cs typeface="Times New Roman" pitchFamily="18" charset="0"/>
              </a:rPr>
              <a:t>đường tròn nối 2 cực trên bề mặt quả Địa Cầu</a:t>
            </a:r>
          </a:p>
        </p:txBody>
      </p:sp>
      <p:sp>
        <p:nvSpPr>
          <p:cNvPr id="8" name="TextBox 7"/>
          <p:cNvSpPr txBox="1"/>
          <p:nvPr/>
        </p:nvSpPr>
        <p:spPr>
          <a:xfrm>
            <a:off x="2363192" y="2766959"/>
            <a:ext cx="3645722" cy="830997"/>
          </a:xfrm>
          <a:prstGeom prst="rect">
            <a:avLst/>
          </a:prstGeom>
          <a:noFill/>
        </p:spPr>
        <p:txBody>
          <a:bodyPr wrap="square" rtlCol="0">
            <a:spAutoFit/>
          </a:bodyPr>
          <a:lstStyle/>
          <a:p>
            <a:pPr lvl="0" algn="just"/>
            <a:r>
              <a:rPr lang="vi-VN" sz="2400" i="1" dirty="0" smtClean="0">
                <a:solidFill>
                  <a:prstClr val="white"/>
                </a:solidFill>
                <a:latin typeface="Times New Roman" pitchFamily="18" charset="0"/>
                <a:ea typeface="Calibri"/>
                <a:cs typeface="Times New Roman" pitchFamily="18" charset="0"/>
              </a:rPr>
              <a:t>Kinh tuyến </a:t>
            </a:r>
            <a:r>
              <a:rPr lang="nl-NL" sz="2400" i="1" dirty="0" smtClean="0">
                <a:solidFill>
                  <a:prstClr val="white"/>
                </a:solidFill>
                <a:latin typeface="Times New Roman" pitchFamily="18" charset="0"/>
                <a:ea typeface="Calibri"/>
                <a:cs typeface="Times New Roman" pitchFamily="18" charset="0"/>
              </a:rPr>
              <a:t>0</a:t>
            </a:r>
            <a:r>
              <a:rPr lang="nl-NL" sz="2400" i="1" baseline="30000" dirty="0" smtClean="0">
                <a:solidFill>
                  <a:prstClr val="white"/>
                </a:solidFill>
                <a:latin typeface="Times New Roman" pitchFamily="18" charset="0"/>
                <a:ea typeface="Calibri"/>
                <a:cs typeface="Times New Roman" pitchFamily="18" charset="0"/>
              </a:rPr>
              <a:t>0</a:t>
            </a:r>
            <a:r>
              <a:rPr lang="vi-VN" sz="2400" i="1" dirty="0" smtClean="0">
                <a:solidFill>
                  <a:prstClr val="white"/>
                </a:solidFill>
                <a:latin typeface="Times New Roman" pitchFamily="18" charset="0"/>
                <a:cs typeface="Times New Roman" pitchFamily="18" charset="0"/>
              </a:rPr>
              <a:t> </a:t>
            </a:r>
            <a:r>
              <a:rPr lang="vi-VN" sz="2400" i="1" dirty="0">
                <a:solidFill>
                  <a:prstClr val="white"/>
                </a:solidFill>
                <a:latin typeface="Times New Roman" pitchFamily="18" charset="0"/>
                <a:cs typeface="Times New Roman" pitchFamily="18" charset="0"/>
              </a:rPr>
              <a:t>(đi qua đài thiên văn </a:t>
            </a:r>
            <a:r>
              <a:rPr lang="vi-VN" sz="2400" i="1" dirty="0" smtClean="0">
                <a:solidFill>
                  <a:prstClr val="white"/>
                </a:solidFill>
                <a:latin typeface="Times New Roman" pitchFamily="18" charset="0"/>
                <a:cs typeface="Times New Roman" pitchFamily="18" charset="0"/>
              </a:rPr>
              <a:t>Grin-uých- </a:t>
            </a:r>
            <a:r>
              <a:rPr lang="vi-VN" sz="2400" i="1" dirty="0">
                <a:solidFill>
                  <a:prstClr val="white"/>
                </a:solidFill>
                <a:latin typeface="Times New Roman" pitchFamily="18" charset="0"/>
                <a:cs typeface="Times New Roman" pitchFamily="18" charset="0"/>
              </a:rPr>
              <a:t>Anh)</a:t>
            </a:r>
          </a:p>
        </p:txBody>
      </p:sp>
      <p:sp>
        <p:nvSpPr>
          <p:cNvPr id="9" name="TextBox 8"/>
          <p:cNvSpPr txBox="1"/>
          <p:nvPr/>
        </p:nvSpPr>
        <p:spPr>
          <a:xfrm>
            <a:off x="2375067" y="3610106"/>
            <a:ext cx="3645722" cy="830997"/>
          </a:xfrm>
          <a:prstGeom prst="rect">
            <a:avLst/>
          </a:prstGeom>
          <a:noFill/>
        </p:spPr>
        <p:txBody>
          <a:bodyPr wrap="square" rtlCol="0">
            <a:spAutoFit/>
          </a:bodyPr>
          <a:lstStyle/>
          <a:p>
            <a:pPr lvl="0" algn="just"/>
            <a:r>
              <a:rPr lang="vi-VN" sz="2400" i="1" dirty="0" smtClean="0">
                <a:solidFill>
                  <a:prstClr val="white"/>
                </a:solidFill>
                <a:latin typeface="Times New Roman" pitchFamily="18" charset="0"/>
                <a:ea typeface="Calibri"/>
                <a:cs typeface="Times New Roman" pitchFamily="18" charset="0"/>
              </a:rPr>
              <a:t>Là </a:t>
            </a:r>
            <a:r>
              <a:rPr lang="en-US" sz="2400" i="1" dirty="0" err="1" smtClean="0">
                <a:solidFill>
                  <a:prstClr val="white"/>
                </a:solidFill>
                <a:latin typeface="Times New Roman" pitchFamily="18" charset="0"/>
                <a:ea typeface="Calibri"/>
                <a:cs typeface="Times New Roman" pitchFamily="18" charset="0"/>
              </a:rPr>
              <a:t>những</a:t>
            </a:r>
            <a:r>
              <a:rPr lang="en-US" sz="2400" i="1" dirty="0" smtClean="0">
                <a:solidFill>
                  <a:prstClr val="white"/>
                </a:solidFill>
                <a:latin typeface="Times New Roman" pitchFamily="18" charset="0"/>
                <a:ea typeface="Calibri"/>
                <a:cs typeface="Times New Roman" pitchFamily="18" charset="0"/>
              </a:rPr>
              <a:t> </a:t>
            </a:r>
            <a:r>
              <a:rPr lang="vi-VN" sz="2400" i="1" dirty="0" smtClean="0">
                <a:solidFill>
                  <a:prstClr val="white"/>
                </a:solidFill>
                <a:latin typeface="Times New Roman" pitchFamily="18" charset="0"/>
                <a:ea typeface="Calibri"/>
                <a:cs typeface="Times New Roman" pitchFamily="18" charset="0"/>
              </a:rPr>
              <a:t>kinh </a:t>
            </a:r>
            <a:r>
              <a:rPr lang="vi-VN" sz="2400" i="1" dirty="0">
                <a:solidFill>
                  <a:prstClr val="white"/>
                </a:solidFill>
                <a:latin typeface="Times New Roman" pitchFamily="18" charset="0"/>
                <a:ea typeface="Calibri"/>
                <a:cs typeface="Times New Roman" pitchFamily="18" charset="0"/>
              </a:rPr>
              <a:t>tuyến</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nằm</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bên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trái</a:t>
            </a:r>
            <a:r>
              <a:rPr lang="en-US" sz="2400" i="1" dirty="0">
                <a:solidFill>
                  <a:prstClr val="white"/>
                </a:solidFill>
                <a:latin typeface="Times New Roman" pitchFamily="18" charset="0"/>
                <a:ea typeface="Calibri"/>
                <a:cs typeface="Times New Roman" pitchFamily="18" charset="0"/>
              </a:rPr>
              <a:t> </a:t>
            </a:r>
            <a:r>
              <a:rPr lang="vi-VN" sz="2400" i="1" smtClean="0">
                <a:solidFill>
                  <a:prstClr val="white"/>
                </a:solidFill>
                <a:latin typeface="Times New Roman" pitchFamily="18" charset="0"/>
                <a:ea typeface="Calibri"/>
                <a:cs typeface="Times New Roman" pitchFamily="18" charset="0"/>
              </a:rPr>
              <a:t>kinh </a:t>
            </a:r>
            <a:r>
              <a:rPr lang="vi-VN" sz="2400" i="1" dirty="0">
                <a:solidFill>
                  <a:prstClr val="white"/>
                </a:solidFill>
                <a:latin typeface="Times New Roman" pitchFamily="18" charset="0"/>
                <a:ea typeface="Calibri"/>
                <a:cs typeface="Times New Roman" pitchFamily="18" charset="0"/>
              </a:rPr>
              <a:t>tuyến</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gốc</a:t>
            </a:r>
            <a:endParaRPr lang="en-US" sz="2400" i="1" dirty="0">
              <a:solidFill>
                <a:prstClr val="white"/>
              </a:solidFill>
              <a:latin typeface="Times New Roman" pitchFamily="18" charset="0"/>
              <a:cs typeface="Times New Roman" pitchFamily="18" charset="0"/>
            </a:endParaRPr>
          </a:p>
        </p:txBody>
      </p:sp>
      <p:sp>
        <p:nvSpPr>
          <p:cNvPr id="10" name="TextBox 9"/>
          <p:cNvSpPr txBox="1"/>
          <p:nvPr/>
        </p:nvSpPr>
        <p:spPr>
          <a:xfrm>
            <a:off x="2351317" y="4382008"/>
            <a:ext cx="3657597" cy="941796"/>
          </a:xfrm>
          <a:prstGeom prst="rect">
            <a:avLst/>
          </a:prstGeom>
          <a:noFill/>
        </p:spPr>
        <p:txBody>
          <a:bodyPr wrap="square" rtlCol="0">
            <a:spAutoFit/>
          </a:bodyPr>
          <a:lstStyle/>
          <a:p>
            <a:pPr lvl="0" algn="just">
              <a:lnSpc>
                <a:spcPct val="115000"/>
              </a:lnSpc>
              <a:defRPr/>
            </a:pPr>
            <a:r>
              <a:rPr lang="vi-VN" sz="2400" i="1" dirty="0" smtClean="0">
                <a:solidFill>
                  <a:prstClr val="white"/>
                </a:solidFill>
                <a:latin typeface="Times New Roman" pitchFamily="18" charset="0"/>
                <a:ea typeface="Calibri"/>
                <a:cs typeface="Times New Roman" pitchFamily="18" charset="0"/>
              </a:rPr>
              <a:t>Là </a:t>
            </a:r>
            <a:r>
              <a:rPr lang="en-US" sz="2400" i="1" dirty="0" err="1" smtClean="0">
                <a:solidFill>
                  <a:prstClr val="white"/>
                </a:solidFill>
                <a:latin typeface="Times New Roman" pitchFamily="18" charset="0"/>
                <a:ea typeface="Calibri"/>
                <a:cs typeface="Times New Roman" pitchFamily="18" charset="0"/>
              </a:rPr>
              <a:t>những</a:t>
            </a:r>
            <a:r>
              <a:rPr lang="en-US" sz="2400" i="1" dirty="0" smtClean="0">
                <a:solidFill>
                  <a:prstClr val="white"/>
                </a:solidFill>
                <a:latin typeface="Times New Roman" pitchFamily="18" charset="0"/>
                <a:ea typeface="Calibri"/>
                <a:cs typeface="Times New Roman" pitchFamily="18" charset="0"/>
              </a:rPr>
              <a:t> </a:t>
            </a:r>
            <a:r>
              <a:rPr lang="vi-VN" sz="2400" i="1" dirty="0" smtClean="0">
                <a:solidFill>
                  <a:prstClr val="white"/>
                </a:solidFill>
                <a:latin typeface="Times New Roman" pitchFamily="18" charset="0"/>
                <a:ea typeface="Calibri"/>
                <a:cs typeface="Times New Roman" pitchFamily="18" charset="0"/>
              </a:rPr>
              <a:t>kinh </a:t>
            </a:r>
            <a:r>
              <a:rPr lang="vi-VN" sz="2400" i="1" dirty="0">
                <a:solidFill>
                  <a:prstClr val="white"/>
                </a:solidFill>
                <a:latin typeface="Times New Roman" pitchFamily="18" charset="0"/>
                <a:ea typeface="Calibri"/>
                <a:cs typeface="Times New Roman" pitchFamily="18" charset="0"/>
              </a:rPr>
              <a:t>tuyến</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nằm</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bên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phải</a:t>
            </a:r>
            <a:r>
              <a:rPr lang="en-US" sz="2400" i="1" dirty="0">
                <a:solidFill>
                  <a:prstClr val="white"/>
                </a:solidFill>
                <a:latin typeface="Times New Roman" pitchFamily="18" charset="0"/>
                <a:ea typeface="Calibri"/>
                <a:cs typeface="Times New Roman" pitchFamily="18" charset="0"/>
              </a:rPr>
              <a:t> </a:t>
            </a:r>
            <a:r>
              <a:rPr lang="vi-VN" sz="2400" i="1" dirty="0" smtClean="0">
                <a:solidFill>
                  <a:prstClr val="white"/>
                </a:solidFill>
                <a:latin typeface="Times New Roman" pitchFamily="18" charset="0"/>
                <a:ea typeface="Calibri"/>
                <a:cs typeface="Times New Roman" pitchFamily="18" charset="0"/>
              </a:rPr>
              <a:t>kinh </a:t>
            </a:r>
            <a:r>
              <a:rPr lang="vi-VN" sz="2400" i="1" dirty="0">
                <a:solidFill>
                  <a:prstClr val="white"/>
                </a:solidFill>
                <a:latin typeface="Times New Roman" pitchFamily="18" charset="0"/>
                <a:ea typeface="Calibri"/>
                <a:cs typeface="Times New Roman" pitchFamily="18" charset="0"/>
              </a:rPr>
              <a:t>tuyến </a:t>
            </a:r>
            <a:r>
              <a:rPr lang="en-US" sz="2400" i="1" dirty="0" err="1" smtClean="0">
                <a:solidFill>
                  <a:prstClr val="white"/>
                </a:solidFill>
                <a:latin typeface="Times New Roman" pitchFamily="18" charset="0"/>
                <a:ea typeface="Calibri"/>
                <a:cs typeface="Times New Roman" pitchFamily="18" charset="0"/>
              </a:rPr>
              <a:t>gốc</a:t>
            </a:r>
            <a:endParaRPr lang="en-US" sz="2400" i="1" dirty="0">
              <a:solidFill>
                <a:prstClr val="white"/>
              </a:solidFill>
              <a:latin typeface="Times New Roman" pitchFamily="18" charset="0"/>
              <a:ea typeface="Calibri"/>
              <a:cs typeface="Times New Roman" pitchFamily="18" charset="0"/>
            </a:endParaRPr>
          </a:p>
        </p:txBody>
      </p:sp>
      <p:sp>
        <p:nvSpPr>
          <p:cNvPr id="11" name="TextBox 10"/>
          <p:cNvSpPr txBox="1"/>
          <p:nvPr/>
        </p:nvSpPr>
        <p:spPr>
          <a:xfrm>
            <a:off x="2363192" y="5237030"/>
            <a:ext cx="3645722" cy="483017"/>
          </a:xfrm>
          <a:prstGeom prst="rect">
            <a:avLst/>
          </a:prstGeom>
          <a:noFill/>
        </p:spPr>
        <p:txBody>
          <a:bodyPr wrap="square" rtlCol="0">
            <a:spAutoFit/>
          </a:bodyPr>
          <a:lstStyle/>
          <a:p>
            <a:pPr lvl="0" algn="just">
              <a:lnSpc>
                <a:spcPct val="115000"/>
              </a:lnSpc>
              <a:defRPr/>
            </a:pPr>
            <a:r>
              <a:rPr lang="vi-VN" sz="2400" i="1" dirty="0">
                <a:solidFill>
                  <a:prstClr val="white"/>
                </a:solidFill>
                <a:latin typeface="Times New Roman" pitchFamily="18" charset="0"/>
                <a:ea typeface="Calibri"/>
                <a:cs typeface="Times New Roman" pitchFamily="18" charset="0"/>
              </a:rPr>
              <a:t>B</a:t>
            </a:r>
            <a:r>
              <a:rPr lang="en-US" sz="2400" i="1" dirty="0" err="1" smtClean="0">
                <a:solidFill>
                  <a:prstClr val="white"/>
                </a:solidFill>
                <a:latin typeface="Times New Roman" pitchFamily="18" charset="0"/>
                <a:ea typeface="Calibri"/>
                <a:cs typeface="Times New Roman" pitchFamily="18" charset="0"/>
              </a:rPr>
              <a:t>ằng</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nhau</a:t>
            </a:r>
            <a:endParaRPr lang="en-US" sz="2400" i="1" dirty="0">
              <a:solidFill>
                <a:prstClr val="white"/>
              </a:solidFill>
              <a:latin typeface="Times New Roman" pitchFamily="18" charset="0"/>
              <a:ea typeface="Calibri"/>
              <a:cs typeface="Times New Roman" pitchFamily="18" charset="0"/>
            </a:endParaRPr>
          </a:p>
        </p:txBody>
      </p:sp>
      <p:sp>
        <p:nvSpPr>
          <p:cNvPr id="12" name="TextBox 11"/>
          <p:cNvSpPr txBox="1"/>
          <p:nvPr/>
        </p:nvSpPr>
        <p:spPr>
          <a:xfrm>
            <a:off x="8134597" y="1484423"/>
            <a:ext cx="3740728" cy="1366528"/>
          </a:xfrm>
          <a:prstGeom prst="rect">
            <a:avLst/>
          </a:prstGeom>
          <a:noFill/>
        </p:spPr>
        <p:txBody>
          <a:bodyPr wrap="square" rtlCol="0">
            <a:spAutoFit/>
          </a:bodyPr>
          <a:lstStyle/>
          <a:p>
            <a:pPr lvl="0" algn="just">
              <a:lnSpc>
                <a:spcPct val="115000"/>
              </a:lnSpc>
              <a:defRPr/>
            </a:pPr>
            <a:r>
              <a:rPr lang="vi-VN" sz="2400" i="1" dirty="0">
                <a:solidFill>
                  <a:prstClr val="white"/>
                </a:solidFill>
                <a:latin typeface="Times New Roman" pitchFamily="18" charset="0"/>
                <a:ea typeface="Calibri"/>
                <a:cs typeface="Times New Roman" pitchFamily="18" charset="0"/>
              </a:rPr>
              <a:t>Vĩ tuyến</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là</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vòng</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tròn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bao</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quanh</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quả</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Địa</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Cầu</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và</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vuông</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góc</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với</a:t>
            </a:r>
            <a:r>
              <a:rPr lang="en-US" sz="2400" i="1" dirty="0">
                <a:solidFill>
                  <a:prstClr val="white"/>
                </a:solidFill>
                <a:latin typeface="Times New Roman" pitchFamily="18" charset="0"/>
                <a:ea typeface="Calibri"/>
                <a:cs typeface="Times New Roman" pitchFamily="18" charset="0"/>
              </a:rPr>
              <a:t> </a:t>
            </a:r>
            <a:r>
              <a:rPr lang="vi-VN" sz="2400" i="1" dirty="0" smtClean="0">
                <a:solidFill>
                  <a:prstClr val="white"/>
                </a:solidFill>
                <a:latin typeface="Times New Roman" pitchFamily="18" charset="0"/>
                <a:ea typeface="Calibri"/>
                <a:cs typeface="Times New Roman" pitchFamily="18" charset="0"/>
              </a:rPr>
              <a:t>kinh </a:t>
            </a:r>
            <a:r>
              <a:rPr lang="vi-VN" sz="2400" i="1" dirty="0">
                <a:solidFill>
                  <a:prstClr val="white"/>
                </a:solidFill>
                <a:latin typeface="Times New Roman" pitchFamily="18" charset="0"/>
                <a:ea typeface="Calibri"/>
                <a:cs typeface="Times New Roman" pitchFamily="18" charset="0"/>
              </a:rPr>
              <a:t>tuyến </a:t>
            </a:r>
            <a:endParaRPr lang="en-US" sz="2400" i="1" dirty="0">
              <a:solidFill>
                <a:prstClr val="white"/>
              </a:solidFill>
              <a:latin typeface="Times New Roman" pitchFamily="18" charset="0"/>
              <a:ea typeface="Calibri"/>
              <a:cs typeface="Times New Roman" pitchFamily="18" charset="0"/>
            </a:endParaRPr>
          </a:p>
        </p:txBody>
      </p:sp>
      <p:sp>
        <p:nvSpPr>
          <p:cNvPr id="13" name="TextBox 12"/>
          <p:cNvSpPr txBox="1"/>
          <p:nvPr/>
        </p:nvSpPr>
        <p:spPr>
          <a:xfrm>
            <a:off x="8087100" y="2766959"/>
            <a:ext cx="3325091" cy="461665"/>
          </a:xfrm>
          <a:prstGeom prst="rect">
            <a:avLst/>
          </a:prstGeom>
          <a:noFill/>
        </p:spPr>
        <p:txBody>
          <a:bodyPr wrap="square" rtlCol="0">
            <a:spAutoFit/>
          </a:bodyPr>
          <a:lstStyle/>
          <a:p>
            <a:pPr lvl="0" algn="just"/>
            <a:r>
              <a:rPr lang="vi-VN" sz="2400" i="1" dirty="0" smtClean="0">
                <a:solidFill>
                  <a:prstClr val="white"/>
                </a:solidFill>
                <a:latin typeface="Times New Roman" pitchFamily="18" charset="0"/>
                <a:ea typeface="Calibri"/>
                <a:cs typeface="Times New Roman" pitchFamily="18" charset="0"/>
              </a:rPr>
              <a:t>Vĩ tuyến </a:t>
            </a:r>
            <a:r>
              <a:rPr lang="nl-NL" sz="2400" i="1" dirty="0" smtClean="0">
                <a:solidFill>
                  <a:prstClr val="white"/>
                </a:solidFill>
                <a:latin typeface="Times New Roman" pitchFamily="18" charset="0"/>
                <a:ea typeface="Calibri"/>
                <a:cs typeface="Times New Roman" pitchFamily="18" charset="0"/>
              </a:rPr>
              <a:t>0</a:t>
            </a:r>
            <a:r>
              <a:rPr lang="nl-NL" sz="2400" i="1" baseline="30000" dirty="0" smtClean="0">
                <a:solidFill>
                  <a:prstClr val="white"/>
                </a:solidFill>
                <a:latin typeface="Times New Roman" pitchFamily="18" charset="0"/>
                <a:ea typeface="Calibri"/>
                <a:cs typeface="Times New Roman" pitchFamily="18" charset="0"/>
              </a:rPr>
              <a:t>0 </a:t>
            </a:r>
            <a:r>
              <a:rPr lang="nl-NL" sz="2400" i="1" dirty="0">
                <a:solidFill>
                  <a:prstClr val="white"/>
                </a:solidFill>
                <a:latin typeface="Times New Roman" pitchFamily="18" charset="0"/>
                <a:ea typeface="Calibri"/>
                <a:cs typeface="Times New Roman" pitchFamily="18" charset="0"/>
              </a:rPr>
              <a:t>(xích đạo)</a:t>
            </a:r>
            <a:endParaRPr lang="en-US" sz="2400" i="1" dirty="0">
              <a:solidFill>
                <a:prstClr val="white"/>
              </a:solidFill>
              <a:latin typeface="Times New Roman" pitchFamily="18" charset="0"/>
              <a:cs typeface="Times New Roman" pitchFamily="18" charset="0"/>
            </a:endParaRPr>
          </a:p>
        </p:txBody>
      </p:sp>
      <p:sp>
        <p:nvSpPr>
          <p:cNvPr id="14" name="TextBox 13"/>
          <p:cNvSpPr txBox="1"/>
          <p:nvPr/>
        </p:nvSpPr>
        <p:spPr>
          <a:xfrm>
            <a:off x="8110847" y="3538581"/>
            <a:ext cx="3740728" cy="941796"/>
          </a:xfrm>
          <a:prstGeom prst="rect">
            <a:avLst/>
          </a:prstGeom>
          <a:noFill/>
        </p:spPr>
        <p:txBody>
          <a:bodyPr wrap="square" rtlCol="0">
            <a:spAutoFit/>
          </a:bodyPr>
          <a:lstStyle/>
          <a:p>
            <a:pPr lvl="0" algn="just">
              <a:lnSpc>
                <a:spcPct val="115000"/>
              </a:lnSpc>
              <a:defRPr/>
            </a:pPr>
            <a:r>
              <a:rPr lang="vi-VN" sz="2400" i="1" dirty="0" smtClean="0">
                <a:solidFill>
                  <a:prstClr val="white"/>
                </a:solidFill>
                <a:latin typeface="Times New Roman" pitchFamily="18" charset="0"/>
                <a:ea typeface="Calibri"/>
                <a:cs typeface="Times New Roman" pitchFamily="18" charset="0"/>
              </a:rPr>
              <a:t>Là </a:t>
            </a:r>
            <a:r>
              <a:rPr lang="en-US" sz="2400" i="1" dirty="0" err="1" smtClean="0">
                <a:solidFill>
                  <a:prstClr val="white"/>
                </a:solidFill>
                <a:latin typeface="Times New Roman" pitchFamily="18" charset="0"/>
                <a:ea typeface="Calibri"/>
                <a:cs typeface="Times New Roman" pitchFamily="18" charset="0"/>
              </a:rPr>
              <a:t>những</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vĩ</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tuyến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nằm</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từ</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xích</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đạo</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đến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cực</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Bắc</a:t>
            </a:r>
            <a:endParaRPr lang="en-US" sz="2400" i="1" dirty="0">
              <a:solidFill>
                <a:prstClr val="white"/>
              </a:solidFill>
              <a:latin typeface="Times New Roman" pitchFamily="18" charset="0"/>
              <a:ea typeface="Calibri"/>
              <a:cs typeface="Times New Roman" pitchFamily="18" charset="0"/>
            </a:endParaRPr>
          </a:p>
        </p:txBody>
      </p:sp>
      <p:sp>
        <p:nvSpPr>
          <p:cNvPr id="15" name="TextBox 14"/>
          <p:cNvSpPr txBox="1"/>
          <p:nvPr/>
        </p:nvSpPr>
        <p:spPr>
          <a:xfrm>
            <a:off x="8146476" y="4417633"/>
            <a:ext cx="3728849" cy="941796"/>
          </a:xfrm>
          <a:prstGeom prst="rect">
            <a:avLst/>
          </a:prstGeom>
          <a:noFill/>
        </p:spPr>
        <p:txBody>
          <a:bodyPr wrap="square" rtlCol="0">
            <a:spAutoFit/>
          </a:bodyPr>
          <a:lstStyle/>
          <a:p>
            <a:pPr lvl="0" algn="just">
              <a:lnSpc>
                <a:spcPct val="115000"/>
              </a:lnSpc>
              <a:defRPr/>
            </a:pPr>
            <a:r>
              <a:rPr lang="vi-VN" sz="2400" i="1" dirty="0" smtClean="0">
                <a:solidFill>
                  <a:prstClr val="white"/>
                </a:solidFill>
                <a:latin typeface="Times New Roman" pitchFamily="18" charset="0"/>
                <a:ea typeface="Calibri"/>
                <a:cs typeface="Times New Roman" pitchFamily="18" charset="0"/>
              </a:rPr>
              <a:t>Là </a:t>
            </a:r>
            <a:r>
              <a:rPr lang="en-US" sz="2400" i="1" dirty="0" err="1" smtClean="0">
                <a:solidFill>
                  <a:prstClr val="white"/>
                </a:solidFill>
                <a:latin typeface="Times New Roman" pitchFamily="18" charset="0"/>
                <a:ea typeface="Calibri"/>
                <a:cs typeface="Times New Roman" pitchFamily="18" charset="0"/>
              </a:rPr>
              <a:t>những</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vĩ</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tuyến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nằm</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từ</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xích</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đạo</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đến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cực</a:t>
            </a:r>
            <a:r>
              <a:rPr lang="en-US" sz="2400" i="1" dirty="0">
                <a:solidFill>
                  <a:prstClr val="white"/>
                </a:solidFill>
                <a:latin typeface="Times New Roman" pitchFamily="18" charset="0"/>
                <a:ea typeface="Calibri"/>
                <a:cs typeface="Times New Roman" pitchFamily="18" charset="0"/>
              </a:rPr>
              <a:t> Nam</a:t>
            </a:r>
          </a:p>
        </p:txBody>
      </p:sp>
      <p:sp>
        <p:nvSpPr>
          <p:cNvPr id="16" name="TextBox 15"/>
          <p:cNvSpPr txBox="1"/>
          <p:nvPr/>
        </p:nvSpPr>
        <p:spPr>
          <a:xfrm>
            <a:off x="8134602" y="5296405"/>
            <a:ext cx="3740723" cy="941796"/>
          </a:xfrm>
          <a:prstGeom prst="rect">
            <a:avLst/>
          </a:prstGeom>
          <a:noFill/>
        </p:spPr>
        <p:txBody>
          <a:bodyPr wrap="square" rtlCol="0">
            <a:spAutoFit/>
          </a:bodyPr>
          <a:lstStyle/>
          <a:p>
            <a:pPr lvl="0" algn="just">
              <a:lnSpc>
                <a:spcPct val="115000"/>
              </a:lnSpc>
              <a:defRPr/>
            </a:pPr>
            <a:r>
              <a:rPr lang="vi-VN" sz="2400" i="1" dirty="0">
                <a:solidFill>
                  <a:prstClr val="white"/>
                </a:solidFill>
                <a:latin typeface="Times New Roman" pitchFamily="18" charset="0"/>
                <a:ea typeface="Calibri"/>
                <a:cs typeface="Times New Roman" pitchFamily="18" charset="0"/>
              </a:rPr>
              <a:t>G</a:t>
            </a:r>
            <a:r>
              <a:rPr lang="en-US" sz="2400" i="1" dirty="0" err="1" smtClean="0">
                <a:solidFill>
                  <a:prstClr val="white"/>
                </a:solidFill>
                <a:latin typeface="Times New Roman" pitchFamily="18" charset="0"/>
                <a:ea typeface="Calibri"/>
                <a:cs typeface="Times New Roman" pitchFamily="18" charset="0"/>
              </a:rPr>
              <a:t>iảm</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dần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từ</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xích</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đạo</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về</a:t>
            </a:r>
            <a:r>
              <a:rPr lang="en-US" sz="2400" i="1" dirty="0">
                <a:solidFill>
                  <a:prstClr val="white"/>
                </a:solidFill>
                <a:latin typeface="Times New Roman" pitchFamily="18" charset="0"/>
                <a:ea typeface="Calibri"/>
                <a:cs typeface="Times New Roman" pitchFamily="18" charset="0"/>
              </a:rPr>
              <a:t> 2 </a:t>
            </a:r>
            <a:r>
              <a:rPr lang="en-US" sz="2400" i="1" dirty="0" err="1">
                <a:solidFill>
                  <a:prstClr val="white"/>
                </a:solidFill>
                <a:latin typeface="Times New Roman" pitchFamily="18" charset="0"/>
                <a:ea typeface="Calibri"/>
                <a:cs typeface="Times New Roman" pitchFamily="18" charset="0"/>
              </a:rPr>
              <a:t>cực</a:t>
            </a:r>
            <a:endParaRPr lang="en-US" sz="2400" i="1" dirty="0">
              <a:solidFill>
                <a:prstClr val="white"/>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8830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834392" y="3905866"/>
            <a:ext cx="3672000" cy="573459"/>
            <a:chOff x="4081792" y="2385641"/>
            <a:chExt cx="3672000"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593187" y="2385641"/>
              <a:ext cx="2643673"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TotalTime>
  <Words>1012</Words>
  <Application>Microsoft Office PowerPoint</Application>
  <PresentationFormat>Custom</PresentationFormat>
  <Paragraphs>134</Paragraphs>
  <Slides>17</Slides>
  <Notes>16</Notes>
  <HiddenSlides>0</HiddenSlides>
  <MMClips>2</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86</cp:revision>
  <dcterms:created xsi:type="dcterms:W3CDTF">2020-11-02T15:38:20Z</dcterms:created>
  <dcterms:modified xsi:type="dcterms:W3CDTF">2025-04-17T02:55:43Z</dcterms:modified>
</cp:coreProperties>
</file>