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5" r:id="rId2"/>
    <p:sldId id="357" r:id="rId3"/>
    <p:sldId id="334" r:id="rId4"/>
    <p:sldId id="418" r:id="rId5"/>
    <p:sldId id="419" r:id="rId6"/>
    <p:sldId id="420" r:id="rId7"/>
    <p:sldId id="421" r:id="rId8"/>
    <p:sldId id="422" r:id="rId9"/>
    <p:sldId id="423" r:id="rId10"/>
    <p:sldId id="424" r:id="rId11"/>
    <p:sldId id="426" r:id="rId12"/>
    <p:sldId id="425" r:id="rId13"/>
    <p:sldId id="427" r:id="rId14"/>
    <p:sldId id="429" r:id="rId15"/>
    <p:sldId id="428" r:id="rId16"/>
    <p:sldId id="430" r:id="rId17"/>
    <p:sldId id="431" r:id="rId18"/>
    <p:sldId id="432" r:id="rId19"/>
    <p:sldId id="433" r:id="rId20"/>
    <p:sldId id="417" r:id="rId21"/>
    <p:sldId id="434" r:id="rId22"/>
    <p:sldId id="436" r:id="rId23"/>
    <p:sldId id="437" r:id="rId24"/>
    <p:sldId id="438" r:id="rId25"/>
    <p:sldId id="4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9C0C24"/>
    <a:srgbClr val="0000FF"/>
    <a:srgbClr val="006600"/>
    <a:srgbClr val="0000CC"/>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0" d="100"/>
          <a:sy n="70" d="100"/>
        </p:scale>
        <p:origin x="56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1/9/2025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1/9/2025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272;&#432;&#7901;ng%20truy&#7873;n%203%20tia%20s&#225;ng%20&#273;&#7863;c%20bi&#7879;t%20qua%20Th&#7845;u%20k&#237;nh%20h&#7897;i%20t&#7909;.mp4"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Th&#237;%20nghi&#7879;m%20th&#7845;u%20k&#237;nh%20h&#7897;i%20t&#7909;%20v&#224;%20ph&#226;n%20k&#236;%20v&#7899;i%20&#225;nh%20s&#225;ng%20tr&#7855;ng.mp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1: </a:t>
            </a:r>
            <a:r>
              <a:rPr lang="en-US" sz="4400" b="1" dirty="0" err="1">
                <a:solidFill>
                  <a:srgbClr val="0000FF"/>
                </a:solidFill>
                <a:latin typeface="Times New Roman" pitchFamily="18" charset="0"/>
                <a:cs typeface="Times New Roman" pitchFamily="18" charset="0"/>
              </a:rPr>
              <a:t>NĂNG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LƯỢNG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2: </a:t>
            </a:r>
            <a:r>
              <a:rPr lang="en-US" sz="4000" b="1" dirty="0" err="1">
                <a:solidFill>
                  <a:srgbClr val="0000FF"/>
                </a:solidFill>
                <a:latin typeface="Times New Roman" pitchFamily="18" charset="0"/>
                <a:cs typeface="Times New Roman" pitchFamily="18" charset="0"/>
              </a:rPr>
              <a:t>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SÁNG</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5: </a:t>
            </a:r>
            <a:r>
              <a:rPr lang="en-US" sz="3600" b="1" dirty="0" err="1">
                <a:solidFill>
                  <a:srgbClr val="0000FF"/>
                </a:solidFill>
                <a:latin typeface="Times New Roman" pitchFamily="18" charset="0"/>
                <a:cs typeface="Times New Roman" pitchFamily="18" charset="0"/>
              </a:rPr>
              <a:t>SỰ</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KHÚC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SÁNG</a:t>
            </a:r>
            <a:r>
              <a:rPr lang="en-US" sz="3600" b="1" dirty="0">
                <a:solidFill>
                  <a:srgbClr val="0000FF"/>
                </a:solidFill>
                <a:latin typeface="Times New Roman" pitchFamily="18" charset="0"/>
                <a:cs typeface="Times New Roman" pitchFamily="18" charset="0"/>
              </a:rPr>
              <a:t> QUA </a:t>
            </a:r>
            <a:r>
              <a:rPr lang="en-US" sz="3600" b="1" dirty="0" err="1">
                <a:solidFill>
                  <a:srgbClr val="0000FF"/>
                </a:solidFill>
                <a:latin typeface="Times New Roman" pitchFamily="18" charset="0"/>
                <a:cs typeface="Times New Roman" pitchFamily="18" charset="0"/>
              </a:rPr>
              <a:t>THẤU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KÍNH</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THẤU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bởi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1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a:t>
            </a:r>
            <a:endParaRPr lang="en-US" sz="2800"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10957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hội</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hội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1" name="Rectangle 3"/>
          <p:cNvSpPr>
            <a:spLocks noChangeArrowheads="1"/>
          </p:cNvSpPr>
          <p:nvPr/>
        </p:nvSpPr>
        <p:spPr bwMode="auto">
          <a:xfrm>
            <a:off x="0" y="2971426"/>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2" name="Rectangle 3"/>
          <p:cNvSpPr>
            <a:spLocks noChangeArrowheads="1"/>
          </p:cNvSpPr>
          <p:nvPr/>
        </p:nvSpPr>
        <p:spPr bwMode="auto">
          <a:xfrm>
            <a:off x="0" y="383852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Nguyên</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lí</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hoạt</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3" name="Rectangle 3"/>
          <p:cNvSpPr>
            <a:spLocks noChangeArrowheads="1"/>
          </p:cNvSpPr>
          <p:nvPr/>
        </p:nvSpPr>
        <p:spPr bwMode="auto">
          <a:xfrm>
            <a:off x="0" y="426419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đáy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về</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phía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xứng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hội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Rectangle 3"/>
          <p:cNvSpPr>
            <a:spLocks noChangeArrowheads="1"/>
          </p:cNvSpPr>
          <p:nvPr/>
        </p:nvSpPr>
        <p:spPr bwMode="auto">
          <a:xfrm>
            <a:off x="0" y="511028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lăng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đáy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xứng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594585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quang</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tâm</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024790" y="445047"/>
            <a:ext cx="9853448" cy="3505868"/>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4)">
                                      <p:cBhvr>
                                        <p:cTn id="12" dur="1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1000"/>
                                        <p:tgtEl>
                                          <p:spTgt spid="14"/>
                                        </p:tgtEl>
                                      </p:cBhvr>
                                    </p:animEffect>
                                  </p:childTnLst>
                                </p:cTn>
                              </p:par>
                            </p:childTnLst>
                          </p:cTn>
                        </p:par>
                        <p:par>
                          <p:cTn id="23" fill="hold">
                            <p:stCondLst>
                              <p:cond delay="1000"/>
                            </p:stCondLst>
                            <p:childTnLst>
                              <p:par>
                                <p:cTn id="24" presetID="53" presetClass="exit" presetSubtype="0" fill="hold" nodeType="afterEffect">
                                  <p:stCondLst>
                                    <p:cond delay="0"/>
                                  </p:stCondLst>
                                  <p:childTnLst>
                                    <p:anim calcmode="lin" valueType="num">
                                      <p:cBhvr>
                                        <p:cTn id="25" dur="1000"/>
                                        <p:tgtEl>
                                          <p:spTgt spid="9218"/>
                                        </p:tgtEl>
                                        <p:attrNameLst>
                                          <p:attrName>ppt_w</p:attrName>
                                        </p:attrNameLst>
                                      </p:cBhvr>
                                      <p:tavLst>
                                        <p:tav tm="0">
                                          <p:val>
                                            <p:strVal val="ppt_w"/>
                                          </p:val>
                                        </p:tav>
                                        <p:tav tm="100000">
                                          <p:val>
                                            <p:fltVal val="0"/>
                                          </p:val>
                                        </p:tav>
                                      </p:tavLst>
                                    </p:anim>
                                    <p:anim calcmode="lin" valueType="num">
                                      <p:cBhvr>
                                        <p:cTn id="26" dur="1000"/>
                                        <p:tgtEl>
                                          <p:spTgt spid="9218"/>
                                        </p:tgtEl>
                                        <p:attrNameLst>
                                          <p:attrName>ppt_h</p:attrName>
                                        </p:attrNameLst>
                                      </p:cBhvr>
                                      <p:tavLst>
                                        <p:tav tm="0">
                                          <p:val>
                                            <p:strVal val="ppt_h"/>
                                          </p:val>
                                        </p:tav>
                                        <p:tav tm="100000">
                                          <p:val>
                                            <p:fltVal val="0"/>
                                          </p:val>
                                        </p:tav>
                                      </p:tavLst>
                                    </p:anim>
                                    <p:animEffect transition="out" filter="fade">
                                      <p:cBhvr>
                                        <p:cTn id="27" dur="1000"/>
                                        <p:tgtEl>
                                          <p:spTgt spid="9218"/>
                                        </p:tgtEl>
                                      </p:cBhvr>
                                    </p:animEffect>
                                    <p:set>
                                      <p:cBhvr>
                                        <p:cTn id="28" dur="1" fill="hold">
                                          <p:stCondLst>
                                            <p:cond delay="999"/>
                                          </p:stCondLst>
                                        </p:cTn>
                                        <p:tgtEl>
                                          <p:spTgt spid="92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4)">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764649" y="409905"/>
            <a:ext cx="8427351" cy="5833241"/>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 y="1694778"/>
            <a:ext cx="4111899" cy="3271345"/>
          </a:xfrm>
          <a:prstGeom prst="rect">
            <a:avLst/>
          </a:prstGeom>
          <a:noFill/>
          <a:ln w="9525">
            <a:noFill/>
            <a:miter lim="800000"/>
            <a:headEnd/>
            <a:tailEnd/>
          </a:ln>
          <a:effectLst/>
        </p:spPr>
      </p:pic>
      <p:sp>
        <p:nvSpPr>
          <p:cNvPr id="7" name="TextBox 6"/>
          <p:cNvSpPr txBox="1"/>
          <p:nvPr/>
        </p:nvSpPr>
        <p:spPr>
          <a:xfrm>
            <a:off x="6936829" y="3610304"/>
            <a:ext cx="2128344"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Quang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tâm</a:t>
            </a:r>
            <a:endParaRPr lang="en-US" sz="2800" b="1" dirty="0">
              <a:solidFill>
                <a:srgbClr val="FF00FF"/>
              </a:solidFill>
              <a:latin typeface="Times New Roman" pitchFamily="18" charset="0"/>
              <a:cs typeface="Times New Roman" pitchFamily="18" charset="0"/>
            </a:endParaRPr>
          </a:p>
        </p:txBody>
      </p:sp>
      <p:cxnSp>
        <p:nvCxnSpPr>
          <p:cNvPr id="9" name="Straight Arrow Connector 8"/>
          <p:cNvCxnSpPr>
            <a:stCxn id="7" idx="0"/>
          </p:cNvCxnSpPr>
          <p:nvPr/>
        </p:nvCxnSpPr>
        <p:spPr>
          <a:xfrm rot="16200000" flipV="1">
            <a:off x="6365328" y="1974631"/>
            <a:ext cx="1245476" cy="202587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011511" y="2333297"/>
            <a:ext cx="2236075" cy="128751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1573" y="357352"/>
            <a:ext cx="2128344"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Trục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chính</a:t>
            </a:r>
            <a:endParaRPr lang="en-US" sz="2800" b="1"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rot="10800000" flipV="1">
            <a:off x="5927835" y="861848"/>
            <a:ext cx="2036381" cy="825061"/>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58962" y="856592"/>
            <a:ext cx="2335921" cy="79878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2000"/>
                                        <p:tgtEl>
                                          <p:spTgt spid="9"/>
                                        </p:tgtEl>
                                      </p:cBhvr>
                                    </p:animEffect>
                                  </p:childTnLst>
                                </p:cTn>
                              </p:par>
                              <p:par>
                                <p:cTn id="19" presetID="18" presetClass="entr" presetSubtype="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2000"/>
                                        <p:tgtEl>
                                          <p:spTgt spid="13"/>
                                        </p:tgtEl>
                                      </p:cBhvr>
                                    </p:animEffect>
                                  </p:childTnLst>
                                </p:cTn>
                              </p:par>
                              <p:par>
                                <p:cTn id="33" presetID="18" presetClass="entr" presetSubtype="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Right)">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0243"/>
                                        </p:tgtEl>
                                        <p:attrNameLst>
                                          <p:attrName>style.visibility</p:attrName>
                                        </p:attrNameLst>
                                      </p:cBhvr>
                                      <p:to>
                                        <p:strVal val="visible"/>
                                      </p:to>
                                    </p:set>
                                    <p:anim calcmode="lin" valueType="num">
                                      <p:cBhvr>
                                        <p:cTn id="40" dur="1000" fill="hold"/>
                                        <p:tgtEl>
                                          <p:spTgt spid="10243"/>
                                        </p:tgtEl>
                                        <p:attrNameLst>
                                          <p:attrName>ppt_w</p:attrName>
                                        </p:attrNameLst>
                                      </p:cBhvr>
                                      <p:tavLst>
                                        <p:tav tm="0">
                                          <p:val>
                                            <p:fltVal val="0"/>
                                          </p:val>
                                        </p:tav>
                                        <p:tav tm="100000">
                                          <p:val>
                                            <p:strVal val="#ppt_w"/>
                                          </p:val>
                                        </p:tav>
                                      </p:tavLst>
                                    </p:anim>
                                    <p:anim calcmode="lin" valueType="num">
                                      <p:cBhvr>
                                        <p:cTn id="41" dur="1000" fill="hold"/>
                                        <p:tgtEl>
                                          <p:spTgt spid="10243"/>
                                        </p:tgtEl>
                                        <p:attrNameLst>
                                          <p:attrName>ppt_h</p:attrName>
                                        </p:attrNameLst>
                                      </p:cBhvr>
                                      <p:tavLst>
                                        <p:tav tm="0">
                                          <p:val>
                                            <p:fltVal val="0"/>
                                          </p:val>
                                        </p:tav>
                                        <p:tav tm="100000">
                                          <p:val>
                                            <p:strVal val="#ppt_h"/>
                                          </p:val>
                                        </p:tav>
                                      </p:tavLst>
                                    </p:anim>
                                    <p:anim calcmode="lin" valueType="num">
                                      <p:cBhvr>
                                        <p:cTn id="42" dur="1000" fill="hold"/>
                                        <p:tgtEl>
                                          <p:spTgt spid="10243"/>
                                        </p:tgtEl>
                                        <p:attrNameLst>
                                          <p:attrName>style.rotation</p:attrName>
                                        </p:attrNameLst>
                                      </p:cBhvr>
                                      <p:tavLst>
                                        <p:tav tm="0">
                                          <p:val>
                                            <p:fltVal val="360"/>
                                          </p:val>
                                        </p:tav>
                                        <p:tav tm="100000">
                                          <p:val>
                                            <p:fltVal val="0"/>
                                          </p:val>
                                        </p:tav>
                                      </p:tavLst>
                                    </p:anim>
                                    <p:animEffect transition="in" filter="fade">
                                      <p:cBhvr>
                                        <p:cTn id="43"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THẤU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Nguyên</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lí</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hoạt</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477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b="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quang</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tâm</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6" name="Rectangle 3"/>
          <p:cNvSpPr>
            <a:spLocks noChangeArrowheads="1"/>
          </p:cNvSpPr>
          <p:nvPr/>
        </p:nvSpPr>
        <p:spPr bwMode="auto">
          <a:xfrm>
            <a:off x="0" y="168916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vuông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2540499"/>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Quang</a:t>
            </a:r>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tâm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trên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sao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cho</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đều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thẳng</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624018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TIA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4011996" y="3242116"/>
            <a:ext cx="5429250" cy="2990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4)">
                                      <p:cBhvr>
                                        <p:cTn id="12" dur="1000"/>
                                        <p:tgtEl>
                                          <p:spTgt spid="17"/>
                                        </p:tgtEl>
                                      </p:cBhvr>
                                    </p:animEffect>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900" decel="100000" fill="hold"/>
                                        <p:tgtEl>
                                          <p:spTgt spid="1126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266"/>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4)">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action="ppaction://hlinkfile"/>
          </p:cNvPr>
          <p:cNvPicPr>
            <a:picLocks noChangeAspect="1" noChangeArrowheads="1"/>
          </p:cNvPicPr>
          <p:nvPr/>
        </p:nvPicPr>
        <p:blipFill>
          <a:blip r:embed="rId3"/>
          <a:srcRect/>
          <a:stretch>
            <a:fillRect/>
          </a:stretch>
        </p:blipFill>
        <p:spPr bwMode="auto">
          <a:xfrm>
            <a:off x="914427" y="0"/>
            <a:ext cx="10311319" cy="685800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1844588" y="0"/>
            <a:ext cx="8414093" cy="5959366"/>
          </a:xfrm>
          <a:prstGeom prst="rect">
            <a:avLst/>
          </a:prstGeom>
          <a:noFill/>
          <a:ln w="9525">
            <a:noFill/>
            <a:miter lim="800000"/>
            <a:headEnd/>
            <a:tailEnd/>
          </a:ln>
          <a:effectLst/>
        </p:spPr>
      </p:pic>
      <p:cxnSp>
        <p:nvCxnSpPr>
          <p:cNvPr id="6" name="Straight Connector 5"/>
          <p:cNvCxnSpPr/>
          <p:nvPr/>
        </p:nvCxnSpPr>
        <p:spPr>
          <a:xfrm>
            <a:off x="6479628" y="6258910"/>
            <a:ext cx="44774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5021" y="6589986"/>
            <a:ext cx="7457089"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000"/>
                                        <p:tgtEl>
                                          <p:spTgt spid="6"/>
                                        </p:tgtEl>
                                      </p:cBhvr>
                                    </p:animEffect>
                                  </p:childTnLst>
                                </p:cTn>
                              </p:par>
                            </p:childTnLst>
                          </p:cTn>
                        </p:par>
                        <p:par>
                          <p:cTn id="22" fill="hold">
                            <p:stCondLst>
                              <p:cond delay="1000"/>
                            </p:stCondLst>
                            <p:childTnLst>
                              <p:par>
                                <p:cTn id="23" presetID="18" presetClass="entr" presetSubtype="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320650" y="2585545"/>
            <a:ext cx="5871350" cy="4272455"/>
          </a:xfrm>
          <a:prstGeom prst="rect">
            <a:avLst/>
          </a:prstGeom>
          <a:noFill/>
          <a:ln w="9525">
            <a:noFill/>
            <a:miter lim="800000"/>
            <a:headEnd/>
            <a:tailEnd/>
          </a:ln>
          <a:effectLst/>
        </p:spPr>
      </p:pic>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THẤU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3"/>
          <p:cNvSpPr>
            <a:spLocks noChangeArrowheads="1"/>
          </p:cNvSpPr>
          <p:nvPr/>
        </p:nvSpPr>
        <p:spPr bwMode="auto">
          <a:xfrm>
            <a:off x="0" y="12792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Tia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quang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tâm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thì</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truyền</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thẳng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84837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SỰ</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SỐ</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TIA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13" name="Rectangle 3"/>
          <p:cNvSpPr>
            <a:spLocks noChangeArrowheads="1"/>
          </p:cNvSpPr>
          <p:nvPr/>
        </p:nvSpPr>
        <p:spPr bwMode="auto">
          <a:xfrm>
            <a:off x="0" y="1715436"/>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Tia </a:t>
            </a:r>
            <a:r>
              <a:rPr kumimoji="0" lang="en-US" sz="280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thì</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ló</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dài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ló</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qua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tiêu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Rectangle 3"/>
          <p:cNvSpPr>
            <a:spLocks noChangeArrowheads="1"/>
          </p:cNvSpPr>
          <p:nvPr/>
        </p:nvSpPr>
        <p:spPr bwMode="auto">
          <a:xfrm>
            <a:off x="0" y="2561518"/>
            <a:ext cx="618008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Tiêu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cắt</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kéo</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dài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cắt</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nhau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ló</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ứng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với</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trục</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9" name="Rectangle 3"/>
          <p:cNvSpPr>
            <a:spLocks noChangeArrowheads="1"/>
          </p:cNvSpPr>
          <p:nvPr/>
        </p:nvSpPr>
        <p:spPr bwMode="auto">
          <a:xfrm>
            <a:off x="1" y="4258940"/>
            <a:ext cx="6211613"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Tiêu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cự</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khoảng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cách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từ</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quang</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tâm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đến</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tiêu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điểm</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0" name="Oval 19"/>
          <p:cNvSpPr/>
          <p:nvPr/>
        </p:nvSpPr>
        <p:spPr>
          <a:xfrm>
            <a:off x="10704788" y="3499945"/>
            <a:ext cx="378373" cy="378373"/>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41477" y="5638801"/>
            <a:ext cx="378373" cy="378373"/>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9175531" y="3704897"/>
            <a:ext cx="1781503" cy="1588"/>
          </a:xfrm>
          <a:prstGeom prst="straightConnector1">
            <a:avLst/>
          </a:prstGeom>
          <a:ln w="38100">
            <a:solidFill>
              <a:srgbClr val="FF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67543" y="5812281"/>
            <a:ext cx="1781503" cy="1588"/>
          </a:xfrm>
          <a:prstGeom prst="straightConnector1">
            <a:avLst/>
          </a:prstGeom>
          <a:ln w="38100">
            <a:solidFill>
              <a:srgbClr val="FF00FF"/>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4)">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repeatCount="300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repeatCount="300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4)">
                                      <p:cBhvr>
                                        <p:cTn id="32" dur="1000"/>
                                        <p:tgtEl>
                                          <p:spTgt spid="19"/>
                                        </p:tgtEl>
                                      </p:cBhvr>
                                    </p:animEffect>
                                  </p:childTnLst>
                                </p:cTn>
                              </p:par>
                              <p:par>
                                <p:cTn id="33" presetID="53" presetClass="exit" presetSubtype="0" fill="hold" grpId="1" nodeType="withEffect">
                                  <p:stCondLst>
                                    <p:cond delay="0"/>
                                  </p:stCondLst>
                                  <p:childTnLst>
                                    <p:anim calcmode="lin" valueType="num">
                                      <p:cBhvr>
                                        <p:cTn id="34" dur="1000"/>
                                        <p:tgtEl>
                                          <p:spTgt spid="21"/>
                                        </p:tgtEl>
                                        <p:attrNameLst>
                                          <p:attrName>ppt_w</p:attrName>
                                        </p:attrNameLst>
                                      </p:cBhvr>
                                      <p:tavLst>
                                        <p:tav tm="0">
                                          <p:val>
                                            <p:strVal val="ppt_w"/>
                                          </p:val>
                                        </p:tav>
                                        <p:tav tm="100000">
                                          <p:val>
                                            <p:fltVal val="0"/>
                                          </p:val>
                                        </p:tav>
                                      </p:tavLst>
                                    </p:anim>
                                    <p:anim calcmode="lin" valueType="num">
                                      <p:cBhvr>
                                        <p:cTn id="35" dur="1000"/>
                                        <p:tgtEl>
                                          <p:spTgt spid="21"/>
                                        </p:tgtEl>
                                        <p:attrNameLst>
                                          <p:attrName>ppt_h</p:attrName>
                                        </p:attrNameLst>
                                      </p:cBhvr>
                                      <p:tavLst>
                                        <p:tav tm="0">
                                          <p:val>
                                            <p:strVal val="ppt_h"/>
                                          </p:val>
                                        </p:tav>
                                        <p:tav tm="100000">
                                          <p:val>
                                            <p:fltVal val="0"/>
                                          </p:val>
                                        </p:tav>
                                      </p:tavLst>
                                    </p:anim>
                                    <p:animEffect transition="out" filter="fade">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1000"/>
                                        <p:tgtEl>
                                          <p:spTgt spid="20"/>
                                        </p:tgtEl>
                                        <p:attrNameLst>
                                          <p:attrName>ppt_w</p:attrName>
                                        </p:attrNameLst>
                                      </p:cBhvr>
                                      <p:tavLst>
                                        <p:tav tm="0">
                                          <p:val>
                                            <p:strVal val="ppt_w"/>
                                          </p:val>
                                        </p:tav>
                                        <p:tav tm="100000">
                                          <p:val>
                                            <p:fltVal val="0"/>
                                          </p:val>
                                        </p:tav>
                                      </p:tavLst>
                                    </p:anim>
                                    <p:anim calcmode="lin" valueType="num">
                                      <p:cBhvr>
                                        <p:cTn id="40" dur="1000"/>
                                        <p:tgtEl>
                                          <p:spTgt spid="20"/>
                                        </p:tgtEl>
                                        <p:attrNameLst>
                                          <p:attrName>ppt_h</p:attrName>
                                        </p:attrNameLst>
                                      </p:cBhvr>
                                      <p:tavLst>
                                        <p:tav tm="0">
                                          <p:val>
                                            <p:strVal val="ppt_h"/>
                                          </p:val>
                                        </p:tav>
                                        <p:tav tm="100000">
                                          <p:val>
                                            <p:fltVal val="0"/>
                                          </p:val>
                                        </p:tav>
                                      </p:tavLst>
                                    </p:anim>
                                    <p:animEffect transition="out" filter="fade">
                                      <p:cBhvr>
                                        <p:cTn id="41" dur="1000"/>
                                        <p:tgtEl>
                                          <p:spTgt spid="20"/>
                                        </p:tgtEl>
                                      </p:cBhvr>
                                    </p:animEffect>
                                    <p:set>
                                      <p:cBhvr>
                                        <p:cTn id="42" dur="1" fill="hold">
                                          <p:stCondLst>
                                            <p:cond delay="9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repeatCount="300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repeatCount="300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9" grpId="0"/>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3610413" y="0"/>
            <a:ext cx="4850091" cy="6858000"/>
          </a:xfrm>
          <a:prstGeom prst="rect">
            <a:avLst/>
          </a:prstGeom>
          <a:noFill/>
          <a:ln w="9525">
            <a:noFill/>
            <a:miter lim="800000"/>
            <a:headEnd/>
            <a:tailEnd/>
          </a:ln>
          <a:effectLst/>
        </p:spPr>
      </p:pic>
      <p:grpSp>
        <p:nvGrpSpPr>
          <p:cNvPr id="15" name="Group 14"/>
          <p:cNvGrpSpPr/>
          <p:nvPr/>
        </p:nvGrpSpPr>
        <p:grpSpPr>
          <a:xfrm>
            <a:off x="4288222" y="4020206"/>
            <a:ext cx="1749972" cy="1589"/>
            <a:chOff x="4288222" y="4020206"/>
            <a:chExt cx="1749972" cy="1589"/>
          </a:xfrm>
        </p:grpSpPr>
        <p:cxnSp>
          <p:nvCxnSpPr>
            <p:cNvPr id="12" name="Straight Connector 11"/>
            <p:cNvCxnSpPr/>
            <p:nvPr/>
          </p:nvCxnSpPr>
          <p:spPr>
            <a:xfrm>
              <a:off x="4288222" y="4020206"/>
              <a:ext cx="174997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19752" y="4020207"/>
              <a:ext cx="86710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2102049">
            <a:off x="4440624" y="3967653"/>
            <a:ext cx="1749972" cy="1589"/>
            <a:chOff x="4288222" y="4020206"/>
            <a:chExt cx="1749972" cy="1589"/>
          </a:xfrm>
        </p:grpSpPr>
        <p:cxnSp>
          <p:nvCxnSpPr>
            <p:cNvPr id="17" name="Straight Connector 16"/>
            <p:cNvCxnSpPr/>
            <p:nvPr/>
          </p:nvCxnSpPr>
          <p:spPr>
            <a:xfrm>
              <a:off x="4288222" y="4020206"/>
              <a:ext cx="174997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19752" y="4020207"/>
              <a:ext cx="86710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1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12197471" cy="3358055"/>
          </a:xfrm>
          <a:prstGeom prst="rect">
            <a:avLst/>
          </a:prstGeom>
          <a:noFill/>
          <a:ln w="9525">
            <a:noFill/>
            <a:miter lim="800000"/>
            <a:headEnd/>
            <a:tailEnd/>
          </a:ln>
          <a:effectLst/>
        </p:spPr>
      </p:pic>
      <p:sp>
        <p:nvSpPr>
          <p:cNvPr id="10" name="Rectangle 9"/>
          <p:cNvSpPr/>
          <p:nvPr/>
        </p:nvSpPr>
        <p:spPr>
          <a:xfrm>
            <a:off x="0" y="3519128"/>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Dựa vào hình biểu diễn ta thấy, tia ló có phương loe rộng trên đường truyền nên thấu kính là thấu kính phân kì.</a:t>
            </a:r>
            <a:endParaRPr lang="en-US" sz="3200" dirty="0">
              <a:solidFill>
                <a:srgbClr val="FF00FF"/>
              </a:solidFill>
              <a:latin typeface="Times New Roman" pitchFamily="18" charset="0"/>
              <a:cs typeface="Times New Roman" pitchFamily="18" charset="0"/>
            </a:endParaRPr>
          </a:p>
        </p:txBody>
      </p:sp>
      <p:sp>
        <p:nvSpPr>
          <p:cNvPr id="11" name="Rectangle 10"/>
          <p:cNvSpPr/>
          <p:nvPr/>
        </p:nvSpPr>
        <p:spPr>
          <a:xfrm>
            <a:off x="0" y="4619322"/>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Ta kéo dài tia ló sao cho đường kéo dài cắt trục chính, cắt trục chính tại đâu thì đó là tiêu điểm F.</a:t>
            </a:r>
            <a:endParaRPr lang="en-US" sz="3200" dirty="0">
              <a:solidFill>
                <a:srgbClr val="FF00FF"/>
              </a:solidFill>
              <a:latin typeface="Times New Roman" pitchFamily="18" charset="0"/>
              <a:cs typeface="Times New Roman" pitchFamily="18" charset="0"/>
            </a:endParaRPr>
          </a:p>
        </p:txBody>
      </p:sp>
      <p:cxnSp>
        <p:nvCxnSpPr>
          <p:cNvPr id="15" name="Straight Connector 14"/>
          <p:cNvCxnSpPr/>
          <p:nvPr/>
        </p:nvCxnSpPr>
        <p:spPr>
          <a:xfrm rot="10800000" flipV="1">
            <a:off x="9128224" y="1308537"/>
            <a:ext cx="536039" cy="378381"/>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07525" y="1734198"/>
            <a:ext cx="378373"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F</a:t>
            </a:r>
          </a:p>
        </p:txBody>
      </p:sp>
      <p:sp>
        <p:nvSpPr>
          <p:cNvPr id="19" name="Oval 18"/>
          <p:cNvSpPr/>
          <p:nvPr/>
        </p:nvSpPr>
        <p:spPr>
          <a:xfrm>
            <a:off x="9033639" y="1623846"/>
            <a:ext cx="110359" cy="17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Effect transition="in" filter="fade">
                                      <p:cBhvr>
                                        <p:cTn id="9" dur="1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repeatCount="300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31046"/>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Do chiết suất của thấu kính phụ thuộc vào màu sắc ánh sáng nên tiêu cự f của thấu kính phụ thuộc vào màu sắc ánh sáng chiếu tới nó.</a:t>
            </a:r>
            <a:endParaRPr lang="en-US" sz="3200" dirty="0">
              <a:solidFill>
                <a:srgbClr val="FF00FF"/>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3358056" y="0"/>
            <a:ext cx="5344510" cy="358180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36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7529"/>
            <a:ext cx="12192000" cy="2677656"/>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Thấu kính Fresnel là một loại thấu kính có bề mặt ghép lại từ các phần của mặt cầu, nhờ vào cấu trúc đặc biệt này, thấu kính Fresnel không chỉ giúp giảm trọng lượng và kích thước của thấu kính, giúp giảm lượng ánh sáng bị hấp thụ mà vẫn giữ được các tính chất khúc xạ cần thiết. Chùm sáng ló ra khỏi thấu kính trở nên rộng hơn, định hướng một cách hiệu quả và có cường độ sáng tương đối ổn định trên toàn bộ bề rộng của chùm sáng.</a:t>
            </a:r>
            <a:endParaRPr lang="en-US" sz="2800" dirty="0">
              <a:solidFill>
                <a:srgbClr val="FF00FF"/>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1072088" y="0"/>
            <a:ext cx="9963150" cy="41243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126128" y="409903"/>
            <a:ext cx="4177862" cy="5583318"/>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a:stretch>
            <a:fillRect/>
          </a:stretch>
        </p:blipFill>
        <p:spPr bwMode="auto">
          <a:xfrm>
            <a:off x="4452215" y="536019"/>
            <a:ext cx="7498809" cy="547802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Effect transition="in" filter="fade">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nodeType="clickEffect">
                                  <p:stCondLst>
                                    <p:cond delay="0"/>
                                  </p:stCondLst>
                                  <p:childTnLst>
                                    <p:anim calcmode="lin" valueType="num">
                                      <p:cBhvr>
                                        <p:cTn id="20" dur="1000"/>
                                        <p:tgtEl>
                                          <p:spTgt spid="17410"/>
                                        </p:tgtEl>
                                        <p:attrNameLst>
                                          <p:attrName>ppt_w</p:attrName>
                                        </p:attrNameLst>
                                      </p:cBhvr>
                                      <p:tavLst>
                                        <p:tav tm="0">
                                          <p:val>
                                            <p:strVal val="ppt_w"/>
                                          </p:val>
                                        </p:tav>
                                        <p:tav tm="100000">
                                          <p:val>
                                            <p:fltVal val="0"/>
                                          </p:val>
                                        </p:tav>
                                      </p:tavLst>
                                    </p:anim>
                                    <p:anim calcmode="lin" valueType="num">
                                      <p:cBhvr>
                                        <p:cTn id="21" dur="1000"/>
                                        <p:tgtEl>
                                          <p:spTgt spid="17410"/>
                                        </p:tgtEl>
                                        <p:attrNameLst>
                                          <p:attrName>ppt_h</p:attrName>
                                        </p:attrNameLst>
                                      </p:cBhvr>
                                      <p:tavLst>
                                        <p:tav tm="0">
                                          <p:val>
                                            <p:strVal val="ppt_h"/>
                                          </p:val>
                                        </p:tav>
                                        <p:tav tm="100000">
                                          <p:val>
                                            <p:fltVal val="0"/>
                                          </p:val>
                                        </p:tav>
                                      </p:tavLst>
                                    </p:anim>
                                    <p:animEffect transition="out" filter="fade">
                                      <p:cBhvr>
                                        <p:cTn id="22" dur="1000"/>
                                        <p:tgtEl>
                                          <p:spTgt spid="17410"/>
                                        </p:tgtEl>
                                      </p:cBhvr>
                                    </p:animEffect>
                                    <p:set>
                                      <p:cBhvr>
                                        <p:cTn id="23" dur="1" fill="hold">
                                          <p:stCondLst>
                                            <p:cond delay="999"/>
                                          </p:stCondLst>
                                        </p:cTn>
                                        <p:tgtEl>
                                          <p:spTgt spid="17410"/>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1000"/>
                                        <p:tgtEl>
                                          <p:spTgt spid="11"/>
                                        </p:tgtEl>
                                        <p:attrNameLst>
                                          <p:attrName>ppt_w</p:attrName>
                                        </p:attrNameLst>
                                      </p:cBhvr>
                                      <p:tavLst>
                                        <p:tav tm="0">
                                          <p:val>
                                            <p:strVal val="ppt_w"/>
                                          </p:val>
                                        </p:tav>
                                        <p:tav tm="100000">
                                          <p:val>
                                            <p:fltVal val="0"/>
                                          </p:val>
                                        </p:tav>
                                      </p:tavLst>
                                    </p:anim>
                                    <p:anim calcmode="lin" valueType="num">
                                      <p:cBhvr>
                                        <p:cTn id="26" dur="1000"/>
                                        <p:tgtEl>
                                          <p:spTgt spid="11"/>
                                        </p:tgtEl>
                                        <p:attrNameLst>
                                          <p:attrName>ppt_h</p:attrName>
                                        </p:attrNameLst>
                                      </p:cBhvr>
                                      <p:tavLst>
                                        <p:tav tm="0">
                                          <p:val>
                                            <p:strVal val="ppt_h"/>
                                          </p:val>
                                        </p:tav>
                                        <p:tav tm="100000">
                                          <p:val>
                                            <p:fltVal val="0"/>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17411"/>
                                        </p:tgtEl>
                                        <p:attrNameLst>
                                          <p:attrName>style.visibility</p:attrName>
                                        </p:attrNameLst>
                                      </p:cBhvr>
                                      <p:to>
                                        <p:strVal val="visible"/>
                                      </p:to>
                                    </p:set>
                                    <p:anim calcmode="lin" valueType="num">
                                      <p:cBhvr>
                                        <p:cTn id="31" dur="1000" fill="hold"/>
                                        <p:tgtEl>
                                          <p:spTgt spid="17411"/>
                                        </p:tgtEl>
                                        <p:attrNameLst>
                                          <p:attrName>ppt_w</p:attrName>
                                        </p:attrNameLst>
                                      </p:cBhvr>
                                      <p:tavLst>
                                        <p:tav tm="0">
                                          <p:val>
                                            <p:fltVal val="0"/>
                                          </p:val>
                                        </p:tav>
                                        <p:tav tm="100000">
                                          <p:val>
                                            <p:strVal val="#ppt_w"/>
                                          </p:val>
                                        </p:tav>
                                      </p:tavLst>
                                    </p:anim>
                                    <p:anim calcmode="lin" valueType="num">
                                      <p:cBhvr>
                                        <p:cTn id="32" dur="1000" fill="hold"/>
                                        <p:tgtEl>
                                          <p:spTgt spid="17411"/>
                                        </p:tgtEl>
                                        <p:attrNameLst>
                                          <p:attrName>ppt_h</p:attrName>
                                        </p:attrNameLst>
                                      </p:cBhvr>
                                      <p:tavLst>
                                        <p:tav tm="0">
                                          <p:val>
                                            <p:fltVal val="0"/>
                                          </p:val>
                                        </p:tav>
                                        <p:tav tm="100000">
                                          <p:val>
                                            <p:strVal val="#ppt_h"/>
                                          </p:val>
                                        </p:tav>
                                      </p:tavLst>
                                    </p:anim>
                                    <p:animEffect transition="in" filter="fade">
                                      <p:cBhvr>
                                        <p:cTn id="33" dur="1000"/>
                                        <p:tgtEl>
                                          <p:spTgt spid="17411"/>
                                        </p:tgtEl>
                                      </p:cBhvr>
                                    </p:animEffect>
                                  </p:childTnLst>
                                </p:cTn>
                              </p:par>
                              <p:par>
                                <p:cTn id="34" presetID="53" presetClass="entr" presetSubtype="0" fill="hold" nodeType="withEffect">
                                  <p:stCondLst>
                                    <p:cond delay="0"/>
                                  </p:stCondLst>
                                  <p:childTnLst>
                                    <p:set>
                                      <p:cBhvr>
                                        <p:cTn id="35" dur="1" fill="hold">
                                          <p:stCondLst>
                                            <p:cond delay="0"/>
                                          </p:stCondLst>
                                        </p:cTn>
                                        <p:tgtEl>
                                          <p:spTgt spid="17412"/>
                                        </p:tgtEl>
                                        <p:attrNameLst>
                                          <p:attrName>style.visibility</p:attrName>
                                        </p:attrNameLst>
                                      </p:cBhvr>
                                      <p:to>
                                        <p:strVal val="visible"/>
                                      </p:to>
                                    </p:set>
                                    <p:anim calcmode="lin" valueType="num">
                                      <p:cBhvr>
                                        <p:cTn id="36" dur="1000" fill="hold"/>
                                        <p:tgtEl>
                                          <p:spTgt spid="17412"/>
                                        </p:tgtEl>
                                        <p:attrNameLst>
                                          <p:attrName>ppt_w</p:attrName>
                                        </p:attrNameLst>
                                      </p:cBhvr>
                                      <p:tavLst>
                                        <p:tav tm="0">
                                          <p:val>
                                            <p:fltVal val="0"/>
                                          </p:val>
                                        </p:tav>
                                        <p:tav tm="100000">
                                          <p:val>
                                            <p:strVal val="#ppt_w"/>
                                          </p:val>
                                        </p:tav>
                                      </p:tavLst>
                                    </p:anim>
                                    <p:anim calcmode="lin" valueType="num">
                                      <p:cBhvr>
                                        <p:cTn id="37" dur="1000" fill="hold"/>
                                        <p:tgtEl>
                                          <p:spTgt spid="17412"/>
                                        </p:tgtEl>
                                        <p:attrNameLst>
                                          <p:attrName>ppt_h</p:attrName>
                                        </p:attrNameLst>
                                      </p:cBhvr>
                                      <p:tavLst>
                                        <p:tav tm="0">
                                          <p:val>
                                            <p:fltVal val="0"/>
                                          </p:val>
                                        </p:tav>
                                        <p:tav tm="100000">
                                          <p:val>
                                            <p:strVal val="#ppt_h"/>
                                          </p:val>
                                        </p:tav>
                                      </p:tavLst>
                                    </p:anim>
                                    <p:animEffect transition="in" filter="fade">
                                      <p:cBhvr>
                                        <p:cTn id="38"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1608132"/>
            <a:ext cx="12161914" cy="372066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635058"/>
            <a:ext cx="12184732" cy="364643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36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849"/>
            <a:ext cx="12192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1:</a:t>
            </a:r>
            <a:r>
              <a:rPr lang="vi-VN" sz="2600" dirty="0"/>
              <a:t> </a:t>
            </a:r>
            <a:r>
              <a:rPr lang="vi-VN" sz="2600" dirty="0">
                <a:solidFill>
                  <a:srgbClr val="FF0000"/>
                </a:solidFill>
                <a:latin typeface="+mj-lt"/>
              </a:rPr>
              <a:t>Dùng thấu kính hội tụ để chắn chùm ánh sáng mặt trời (chùm sáng song song). Nếu sau thấu kính không có vật chắn sáng thì</a:t>
            </a:r>
          </a:p>
          <a:p>
            <a:pPr algn="just"/>
            <a:r>
              <a:rPr lang="vi-VN" sz="2600" dirty="0">
                <a:solidFill>
                  <a:srgbClr val="FF0000"/>
                </a:solidFill>
                <a:latin typeface="+mj-lt"/>
              </a:rPr>
              <a:t>A. chùm sáng ló hội tụ tại một điểm và dừng lại ở đó.</a:t>
            </a:r>
          </a:p>
          <a:p>
            <a:pPr algn="just"/>
            <a:r>
              <a:rPr lang="vi-VN" sz="2600" dirty="0">
                <a:solidFill>
                  <a:srgbClr val="FF0000"/>
                </a:solidFill>
                <a:latin typeface="+mj-lt"/>
              </a:rPr>
              <a:t>B. chùm sáng ló hội tụ tại một điểm, sau đó lại phân kì ra xa.</a:t>
            </a:r>
          </a:p>
          <a:p>
            <a:pPr algn="just"/>
            <a:r>
              <a:rPr lang="vi-VN" sz="2600" dirty="0">
                <a:solidFill>
                  <a:srgbClr val="FF0000"/>
                </a:solidFill>
                <a:latin typeface="+mj-lt"/>
              </a:rPr>
              <a:t>C. chùm sáng ló phân kì ra xa, sau đó lại đi song song.</a:t>
            </a:r>
          </a:p>
          <a:p>
            <a:pPr algn="just"/>
            <a:r>
              <a:rPr lang="vi-VN" sz="2600" dirty="0">
                <a:solidFill>
                  <a:srgbClr val="FF0000"/>
                </a:solidFill>
                <a:latin typeface="+mj-lt"/>
              </a:rPr>
              <a:t>D. chùm sáng ló hội tụ, sau đó lại đi song song ra xa. </a:t>
            </a:r>
            <a:endParaRPr lang="en-US" sz="2600" dirty="0">
              <a:solidFill>
                <a:srgbClr val="FF0000"/>
              </a:solidFill>
              <a:latin typeface="+mj-lt"/>
            </a:endParaRPr>
          </a:p>
          <a:p>
            <a:pPr algn="just"/>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2:</a:t>
            </a:r>
            <a:r>
              <a:rPr lang="vi-VN" sz="2600" dirty="0">
                <a:solidFill>
                  <a:srgbClr val="FF0000"/>
                </a:solidFill>
                <a:latin typeface="+mj-lt"/>
              </a:rPr>
              <a:t> Phát biểu nào sau đây sai?</a:t>
            </a:r>
          </a:p>
          <a:p>
            <a:pPr algn="just"/>
            <a:r>
              <a:rPr lang="vi-VN" sz="2600" dirty="0">
                <a:solidFill>
                  <a:srgbClr val="FF0000"/>
                </a:solidFill>
                <a:latin typeface="+mj-lt"/>
              </a:rPr>
              <a:t>A. Thấu kính thuỷ tinh có rìa mỏng đặt trong không khí có tác dụng hội tụ ánh sáng. B. Thấu kính thuỷ tinh có rìa dày đặt trong không khí có tác dụng phân kì ánh sáng. C. Thấu kính hội tụ luôn tạo ra chùm sáng ló hội tụ sau thấu kính.</a:t>
            </a:r>
          </a:p>
          <a:p>
            <a:pPr algn="just"/>
            <a:r>
              <a:rPr lang="vi-VN" sz="2600" dirty="0">
                <a:solidFill>
                  <a:srgbClr val="FF0000"/>
                </a:solidFill>
                <a:latin typeface="+mj-lt"/>
              </a:rPr>
              <a:t>D. Thấu kính phân kì luôn tạo ra chùm sáng ló phân kì sau thấu kính.</a:t>
            </a:r>
          </a:p>
          <a:p>
            <a:pPr algn="just"/>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a:t>
            </a:r>
            <a:r>
              <a:rPr lang="vi-VN" sz="2600" dirty="0">
                <a:solidFill>
                  <a:srgbClr val="FF0000"/>
                </a:solidFill>
                <a:latin typeface="+mj-lt"/>
              </a:rPr>
              <a:t> Phát biểu nào sau đây đúng?</a:t>
            </a:r>
          </a:p>
          <a:p>
            <a:pPr algn="just"/>
            <a:r>
              <a:rPr lang="vi-VN" sz="2600" dirty="0">
                <a:solidFill>
                  <a:srgbClr val="FF0000"/>
                </a:solidFill>
                <a:latin typeface="+mj-lt"/>
              </a:rPr>
              <a:t>A. Kính lúp là một thấu kính hội tụ. </a:t>
            </a:r>
            <a:r>
              <a:rPr lang="en-US" sz="2600" dirty="0">
                <a:solidFill>
                  <a:srgbClr val="FF0000"/>
                </a:solidFill>
                <a:latin typeface="+mj-lt"/>
              </a:rPr>
              <a:t>		</a:t>
            </a:r>
          </a:p>
          <a:p>
            <a:pPr algn="just"/>
            <a:r>
              <a:rPr lang="vi-VN" sz="2600" dirty="0">
                <a:solidFill>
                  <a:srgbClr val="FF0000"/>
                </a:solidFill>
                <a:latin typeface="+mj-lt"/>
              </a:rPr>
              <a:t>B. Kính đeo mắt luôn là thấu kính.</a:t>
            </a:r>
          </a:p>
          <a:p>
            <a:pPr algn="just"/>
            <a:r>
              <a:rPr lang="vi-VN" sz="2600" dirty="0">
                <a:solidFill>
                  <a:srgbClr val="FF0000"/>
                </a:solidFill>
                <a:latin typeface="+mj-lt"/>
              </a:rPr>
              <a:t>C. Kính tiềm vọng được làm từ thấu kính.</a:t>
            </a:r>
            <a:endParaRPr lang="en-US" sz="2600" dirty="0">
              <a:solidFill>
                <a:srgbClr val="FF0000"/>
              </a:solidFill>
              <a:latin typeface="+mj-lt"/>
            </a:endParaRPr>
          </a:p>
          <a:p>
            <a:pPr algn="just"/>
            <a:r>
              <a:rPr lang="vi-VN" sz="2600" dirty="0">
                <a:solidFill>
                  <a:srgbClr val="FF0000"/>
                </a:solidFill>
                <a:latin typeface="+mj-lt"/>
              </a:rPr>
              <a:t>D. Thấu kính phân kì có thể được dùng làm kính lúp.</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84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4:</a:t>
            </a:r>
            <a:r>
              <a:rPr lang="vi-VN" sz="26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Em hãy ghép ô chữ ở cột A với ô chữ ở cột B để được phát biểu đúng.</a:t>
            </a:r>
            <a:endParaRPr lang="vi-VN" sz="2600" dirty="0">
              <a:solidFill>
                <a:srgbClr val="FF0000"/>
              </a:solidFill>
              <a:latin typeface="Times New Roman" pitchFamily="18" charset="0"/>
              <a:cs typeface="Times New Roman" pitchFamily="18" charset="0"/>
            </a:endParaRP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87429" y="893074"/>
          <a:ext cx="11794363" cy="5724732"/>
        </p:xfrm>
        <a:graphic>
          <a:graphicData uri="http://schemas.openxmlformats.org/drawingml/2006/table">
            <a:tbl>
              <a:tblPr firstRow="1" bandRow="1">
                <a:tableStyleId>{5C22544A-7EE6-4342-B048-85BDC9FD1C3A}</a:tableStyleId>
              </a:tblPr>
              <a:tblGrid>
                <a:gridCol w="2744957">
                  <a:extLst>
                    <a:ext uri="{9D8B030D-6E8A-4147-A177-3AD203B41FA5}">
                      <a16:colId xmlns:a16="http://schemas.microsoft.com/office/drawing/2014/main" val="20000"/>
                    </a:ext>
                  </a:extLst>
                </a:gridCol>
                <a:gridCol w="9049406">
                  <a:extLst>
                    <a:ext uri="{9D8B030D-6E8A-4147-A177-3AD203B41FA5}">
                      <a16:colId xmlns:a16="http://schemas.microsoft.com/office/drawing/2014/main" val="20001"/>
                    </a:ext>
                  </a:extLst>
                </a:gridCol>
              </a:tblGrid>
              <a:tr h="576366">
                <a:tc>
                  <a:txBody>
                    <a:bodyPr/>
                    <a:lstStyle/>
                    <a:p>
                      <a:pPr algn="ctr"/>
                      <a:r>
                        <a:rPr lang="en-US" sz="2700" dirty="0" err="1">
                          <a:latin typeface="Times New Roman" pitchFamily="18" charset="0"/>
                          <a:cs typeface="Times New Roman" pitchFamily="18" charset="0"/>
                        </a:rPr>
                        <a:t>Cột</a:t>
                      </a:r>
                      <a:r>
                        <a:rPr lang="en-US" sz="2700" baseline="0" dirty="0">
                          <a:latin typeface="Times New Roman" pitchFamily="18" charset="0"/>
                          <a:cs typeface="Times New Roman" pitchFamily="18" charset="0"/>
                        </a:rPr>
                        <a:t> A</a:t>
                      </a:r>
                      <a:endParaRPr lang="en-US" sz="2700" dirty="0">
                        <a:latin typeface="Times New Roman" pitchFamily="18" charset="0"/>
                        <a:cs typeface="Times New Roman" pitchFamily="18" charset="0"/>
                      </a:endParaRPr>
                    </a:p>
                  </a:txBody>
                  <a:tcPr/>
                </a:tc>
                <a:tc>
                  <a:txBody>
                    <a:bodyPr/>
                    <a:lstStyle/>
                    <a:p>
                      <a:pPr algn="ctr"/>
                      <a:r>
                        <a:rPr lang="en-US" sz="2700" dirty="0" err="1">
                          <a:latin typeface="Times New Roman" pitchFamily="18" charset="0"/>
                          <a:cs typeface="Times New Roman" pitchFamily="18" charset="0"/>
                        </a:rPr>
                        <a:t>Cột</a:t>
                      </a:r>
                      <a:r>
                        <a:rPr lang="en-US" sz="2700" baseline="0" dirty="0">
                          <a:latin typeface="Times New Roman" pitchFamily="18" charset="0"/>
                          <a:cs typeface="Times New Roman" pitchFamily="18" charset="0"/>
                        </a:rPr>
                        <a:t> B</a:t>
                      </a:r>
                      <a:endParaRPr lang="en-US" sz="27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76366">
                <a:tc>
                  <a:txBody>
                    <a:bodyPr/>
                    <a:lstStyle/>
                    <a:p>
                      <a:pPr algn="just" rtl="0"/>
                      <a:r>
                        <a:rPr lang="en-US" sz="2700" b="0" i="0" u="none" strike="noStrike" kern="1200" dirty="0">
                          <a:solidFill>
                            <a:srgbClr val="FF00FF"/>
                          </a:solidFill>
                          <a:latin typeface="Times New Roman" pitchFamily="18" charset="0"/>
                          <a:ea typeface="+mn-ea"/>
                          <a:cs typeface="Times New Roman" pitchFamily="18" charset="0"/>
                        </a:rPr>
                        <a:t>1. </a:t>
                      </a:r>
                      <a:r>
                        <a:rPr lang="en-US" sz="2700" b="0" i="0" u="none" strike="noStrike" kern="1200" dirty="0" err="1">
                          <a:solidFill>
                            <a:srgbClr val="FF00FF"/>
                          </a:solidFill>
                          <a:latin typeface="Times New Roman" pitchFamily="18" charset="0"/>
                          <a:ea typeface="+mn-ea"/>
                          <a:cs typeface="Times New Roman" pitchFamily="18" charset="0"/>
                        </a:rPr>
                        <a:t>Thấu</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kính</a:t>
                      </a:r>
                      <a:endParaRPr lang="en-US" sz="2700" dirty="0">
                        <a:solidFill>
                          <a:srgbClr val="FF00FF"/>
                        </a:solidFill>
                        <a:latin typeface="Times New Roman" pitchFamily="18" charset="0"/>
                        <a:cs typeface="Times New Roman" pitchFamily="18" charset="0"/>
                      </a:endParaRPr>
                    </a:p>
                  </a:txBody>
                  <a:tcPr/>
                </a:tc>
                <a:tc>
                  <a:txBody>
                    <a:bodyPr/>
                    <a:lstStyle/>
                    <a:p>
                      <a:pPr algn="just"/>
                      <a:r>
                        <a:rPr lang="en-US" sz="2700" b="0" i="0" u="none" strike="noStrike" kern="1200" dirty="0">
                          <a:solidFill>
                            <a:srgbClr val="FF00FF"/>
                          </a:solidFill>
                          <a:latin typeface="Times New Roman" pitchFamily="18" charset="0"/>
                          <a:ea typeface="+mn-ea"/>
                          <a:cs typeface="Times New Roman" pitchFamily="18" charset="0"/>
                        </a:rPr>
                        <a:t>a) </a:t>
                      </a:r>
                      <a:r>
                        <a:rPr lang="en-US" sz="2700" b="0" i="0" u="none" strike="noStrike" kern="1200" dirty="0" err="1">
                          <a:solidFill>
                            <a:srgbClr val="FF00FF"/>
                          </a:solidFill>
                          <a:latin typeface="Times New Roman" pitchFamily="18" charset="0"/>
                          <a:ea typeface="+mn-ea"/>
                          <a:cs typeface="Times New Roman" pitchFamily="18" charset="0"/>
                        </a:rPr>
                        <a:t>có</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tác</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dụng</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tập</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trung</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ánh</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sáng</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mặt</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trời</a:t>
                      </a:r>
                      <a:r>
                        <a:rPr lang="en-US" sz="2700" b="0" i="0" u="none" strike="noStrike" kern="1200" baseline="0" dirty="0">
                          <a:solidFill>
                            <a:srgbClr val="FF00FF"/>
                          </a:solidFill>
                          <a:latin typeface="Times New Roman" pitchFamily="18" charset="0"/>
                          <a:ea typeface="+mn-ea"/>
                          <a:cs typeface="Times New Roman" pitchFamily="18" charset="0"/>
                        </a:rPr>
                        <a:t> </a:t>
                      </a:r>
                      <a:r>
                        <a:rPr lang="en-US" sz="2700" b="0" i="0" u="none" strike="noStrike" kern="1200" baseline="0" dirty="0" err="1">
                          <a:solidFill>
                            <a:srgbClr val="FF00FF"/>
                          </a:solidFill>
                          <a:latin typeface="Times New Roman" pitchFamily="18" charset="0"/>
                          <a:ea typeface="+mn-ea"/>
                          <a:cs typeface="Times New Roman" pitchFamily="18" charset="0"/>
                        </a:rPr>
                        <a:t>là</a:t>
                      </a:r>
                      <a:r>
                        <a:rPr lang="en-US" sz="2700" b="0" i="0" u="none" strike="noStrike" kern="1200" baseline="0" dirty="0">
                          <a:solidFill>
                            <a:srgbClr val="FF00FF"/>
                          </a:solidFill>
                          <a:latin typeface="Times New Roman" pitchFamily="18" charset="0"/>
                          <a:ea typeface="+mn-ea"/>
                          <a:cs typeface="Times New Roman" pitchFamily="18" charset="0"/>
                        </a:rPr>
                        <a:t> </a:t>
                      </a:r>
                      <a:r>
                        <a:rPr lang="en-US" sz="2700" b="0" i="0" u="none" strike="noStrike" kern="1200" baseline="0" dirty="0" err="1">
                          <a:solidFill>
                            <a:srgbClr val="FF00FF"/>
                          </a:solidFill>
                          <a:latin typeface="Times New Roman" pitchFamily="18" charset="0"/>
                          <a:ea typeface="+mn-ea"/>
                          <a:cs typeface="Times New Roman" pitchFamily="18" charset="0"/>
                        </a:rPr>
                        <a:t>thấu</a:t>
                      </a:r>
                      <a:r>
                        <a:rPr lang="en-US" sz="2700" b="0" i="0" u="none" strike="noStrike" kern="1200" baseline="0" dirty="0">
                          <a:solidFill>
                            <a:srgbClr val="FF00FF"/>
                          </a:solidFill>
                          <a:latin typeface="Times New Roman" pitchFamily="18" charset="0"/>
                          <a:ea typeface="+mn-ea"/>
                          <a:cs typeface="Times New Roman" pitchFamily="18" charset="0"/>
                        </a:rPr>
                        <a:t> </a:t>
                      </a:r>
                      <a:r>
                        <a:rPr lang="en-US" sz="2700" b="0" i="0" u="none" strike="noStrike" kern="1200" baseline="0" dirty="0" err="1">
                          <a:solidFill>
                            <a:srgbClr val="FF00FF"/>
                          </a:solidFill>
                          <a:latin typeface="Times New Roman" pitchFamily="18" charset="0"/>
                          <a:ea typeface="+mn-ea"/>
                          <a:cs typeface="Times New Roman" pitchFamily="18" charset="0"/>
                        </a:rPr>
                        <a:t>kính</a:t>
                      </a:r>
                      <a:r>
                        <a:rPr lang="en-US" sz="2700" b="0" i="0" u="none" strike="noStrike" kern="1200" baseline="0" dirty="0">
                          <a:solidFill>
                            <a:srgbClr val="FF00FF"/>
                          </a:solidFill>
                          <a:latin typeface="Times New Roman" pitchFamily="18" charset="0"/>
                          <a:ea typeface="+mn-ea"/>
                          <a:cs typeface="Times New Roman" pitchFamily="18" charset="0"/>
                        </a:rPr>
                        <a:t> </a:t>
                      </a:r>
                      <a:r>
                        <a:rPr lang="en-US" sz="2700" b="0" i="0" u="none" strike="noStrike" kern="1200" baseline="0" dirty="0" err="1">
                          <a:solidFill>
                            <a:srgbClr val="FF00FF"/>
                          </a:solidFill>
                          <a:latin typeface="Times New Roman" pitchFamily="18" charset="0"/>
                          <a:ea typeface="+mn-ea"/>
                          <a:cs typeface="Times New Roman" pitchFamily="18" charset="0"/>
                        </a:rPr>
                        <a:t>hội</a:t>
                      </a:r>
                      <a:r>
                        <a:rPr lang="en-US" sz="2700" b="0" i="0" u="none" strike="noStrike" kern="1200" baseline="0" dirty="0">
                          <a:solidFill>
                            <a:srgbClr val="FF00FF"/>
                          </a:solidFill>
                          <a:latin typeface="Times New Roman" pitchFamily="18" charset="0"/>
                          <a:ea typeface="+mn-ea"/>
                          <a:cs typeface="Times New Roman" pitchFamily="18" charset="0"/>
                        </a:rPr>
                        <a:t> </a:t>
                      </a:r>
                      <a:r>
                        <a:rPr lang="en-US" sz="2700" b="0" i="0" u="none" strike="noStrike" kern="1200" baseline="0" dirty="0" err="1">
                          <a:solidFill>
                            <a:srgbClr val="FF00FF"/>
                          </a:solidFill>
                          <a:latin typeface="Times New Roman" pitchFamily="18" charset="0"/>
                          <a:ea typeface="+mn-ea"/>
                          <a:cs typeface="Times New Roman" pitchFamily="18" charset="0"/>
                        </a:rPr>
                        <a:t>tụ</a:t>
                      </a:r>
                      <a:endParaRPr lang="en-US" sz="27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76366">
                <a:tc>
                  <a:txBody>
                    <a:bodyPr/>
                    <a:lstStyle/>
                    <a:p>
                      <a:pPr algn="just" rtl="0"/>
                      <a:r>
                        <a:rPr lang="en-US" sz="2700" b="0" i="0" u="none" strike="noStrike" kern="1200" dirty="0">
                          <a:solidFill>
                            <a:srgbClr val="FF00FF"/>
                          </a:solidFill>
                          <a:latin typeface="Times New Roman" pitchFamily="18" charset="0"/>
                          <a:ea typeface="+mn-ea"/>
                          <a:cs typeface="Times New Roman" pitchFamily="18" charset="0"/>
                        </a:rPr>
                        <a:t>2. </a:t>
                      </a:r>
                      <a:r>
                        <a:rPr lang="en-US" sz="2700" b="0" i="0" u="none" strike="noStrike" kern="1200" dirty="0" err="1">
                          <a:solidFill>
                            <a:srgbClr val="FF00FF"/>
                          </a:solidFill>
                          <a:latin typeface="Times New Roman" pitchFamily="18" charset="0"/>
                          <a:ea typeface="+mn-ea"/>
                          <a:cs typeface="Times New Roman" pitchFamily="18" charset="0"/>
                        </a:rPr>
                        <a:t>Quang</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tâm</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của</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thấu</a:t>
                      </a:r>
                      <a:r>
                        <a:rPr lang="en-US" sz="2700" b="0" i="0" u="none" strike="noStrike" kern="1200" dirty="0">
                          <a:solidFill>
                            <a:srgbClr val="FF00FF"/>
                          </a:solidFill>
                          <a:latin typeface="Times New Roman" pitchFamily="18" charset="0"/>
                          <a:ea typeface="+mn-ea"/>
                          <a:cs typeface="Times New Roman" pitchFamily="18" charset="0"/>
                        </a:rPr>
                        <a:t> </a:t>
                      </a:r>
                      <a:r>
                        <a:rPr lang="en-US" sz="2700" b="0" i="0" u="none" strike="noStrike" kern="1200" dirty="0" err="1">
                          <a:solidFill>
                            <a:srgbClr val="FF00FF"/>
                          </a:solidFill>
                          <a:latin typeface="Times New Roman" pitchFamily="18" charset="0"/>
                          <a:ea typeface="+mn-ea"/>
                          <a:cs typeface="Times New Roman" pitchFamily="18" charset="0"/>
                        </a:rPr>
                        <a:t>kính</a:t>
                      </a:r>
                      <a:endParaRPr lang="en-US" sz="2700" b="0" dirty="0">
                        <a:solidFill>
                          <a:srgbClr val="FF00FF"/>
                        </a:solidFill>
                        <a:latin typeface="Times New Roman" pitchFamily="18" charset="0"/>
                        <a:cs typeface="Times New Roman" pitchFamily="18" charset="0"/>
                      </a:endParaRPr>
                    </a:p>
                  </a:txBody>
                  <a:tcPr/>
                </a:tc>
                <a:tc>
                  <a:txBody>
                    <a:bodyPr/>
                    <a:lstStyle/>
                    <a:p>
                      <a:pPr algn="just" rtl="0"/>
                      <a:r>
                        <a:rPr lang="vi-VN" sz="2700" b="0" i="0" u="none" strike="noStrike" kern="1200" dirty="0">
                          <a:solidFill>
                            <a:schemeClr val="dk1"/>
                          </a:solidFill>
                          <a:latin typeface="+mn-lt"/>
                          <a:ea typeface="+mn-ea"/>
                          <a:cs typeface="+mn-cs"/>
                        </a:rPr>
                        <a:t> </a:t>
                      </a:r>
                      <a:r>
                        <a:rPr lang="vi-VN" sz="2700" b="0" i="0" u="none" strike="noStrike" kern="1200" dirty="0">
                          <a:solidFill>
                            <a:srgbClr val="FF00FF"/>
                          </a:solidFill>
                          <a:latin typeface="Times New Roman" pitchFamily="18" charset="0"/>
                          <a:ea typeface="+mn-ea"/>
                          <a:cs typeface="Times New Roman" pitchFamily="18" charset="0"/>
                        </a:rPr>
                        <a:t>b) cho chùm sáng ló phân kì nếu chùm sáng tới</a:t>
                      </a:r>
                      <a:r>
                        <a:rPr lang="en-US" sz="2700" b="0" i="0" u="none" strike="noStrike" kern="1200" dirty="0">
                          <a:solidFill>
                            <a:srgbClr val="FF00FF"/>
                          </a:solidFill>
                          <a:latin typeface="Times New Roman" pitchFamily="18" charset="0"/>
                          <a:ea typeface="+mn-ea"/>
                          <a:cs typeface="Times New Roman" pitchFamily="18" charset="0"/>
                        </a:rPr>
                        <a:t> </a:t>
                      </a:r>
                      <a:r>
                        <a:rPr lang="vi-VN" sz="2700" b="0" i="0" u="none" strike="noStrike" kern="1200" dirty="0">
                          <a:solidFill>
                            <a:srgbClr val="FF00FF"/>
                          </a:solidFill>
                          <a:latin typeface="Times New Roman" pitchFamily="18" charset="0"/>
                          <a:ea typeface="+mn-ea"/>
                          <a:cs typeface="Times New Roman" pitchFamily="18" charset="0"/>
                        </a:rPr>
                        <a:t>song song.</a:t>
                      </a:r>
                      <a:endParaRPr lang="vi-VN" sz="2700" b="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76366">
                <a:tc>
                  <a:txBody>
                    <a:bodyPr/>
                    <a:lstStyle/>
                    <a:p>
                      <a:pPr algn="just" rtl="0"/>
                      <a:r>
                        <a:rPr lang="en-US" sz="2700" b="0" i="0" u="none" strike="noStrike" kern="1200" dirty="0">
                          <a:solidFill>
                            <a:srgbClr val="FF00FF"/>
                          </a:solidFill>
                          <a:latin typeface="Times New Roman" pitchFamily="18" charset="0"/>
                          <a:ea typeface="+mn-ea"/>
                          <a:cs typeface="Times New Roman" pitchFamily="18" charset="0"/>
                        </a:rPr>
                        <a:t>3</a:t>
                      </a:r>
                      <a:r>
                        <a:rPr lang="vi-VN" sz="2700" b="0" i="0" u="none" strike="noStrike" kern="1200" dirty="0">
                          <a:solidFill>
                            <a:srgbClr val="FF00FF"/>
                          </a:solidFill>
                          <a:latin typeface="Times New Roman" pitchFamily="18" charset="0"/>
                          <a:ea typeface="+mn-ea"/>
                          <a:cs typeface="Times New Roman" pitchFamily="18" charset="0"/>
                        </a:rPr>
                        <a:t>. Thấu kính phân kì</a:t>
                      </a:r>
                      <a:endParaRPr lang="vi-VN" sz="2700" b="0" dirty="0">
                        <a:solidFill>
                          <a:srgbClr val="FF00FF"/>
                        </a:solidFill>
                        <a:latin typeface="Times New Roman" pitchFamily="18" charset="0"/>
                        <a:cs typeface="Times New Roman" pitchFamily="18" charset="0"/>
                      </a:endParaRPr>
                    </a:p>
                  </a:txBody>
                  <a:tcPr/>
                </a:tc>
                <a:tc>
                  <a:txBody>
                    <a:bodyPr/>
                    <a:lstStyle/>
                    <a:p>
                      <a:pPr algn="just" rtl="0"/>
                      <a:r>
                        <a:rPr lang="vi-VN" sz="2700" b="0" i="0" u="none" strike="noStrike" kern="1200" dirty="0">
                          <a:solidFill>
                            <a:srgbClr val="FF00FF"/>
                          </a:solidFill>
                          <a:latin typeface="Times New Roman" pitchFamily="18" charset="0"/>
                          <a:ea typeface="+mn-ea"/>
                          <a:cs typeface="Times New Roman" pitchFamily="18" charset="0"/>
                        </a:rPr>
                        <a:t>c) là giao điểm của chùm sáng ló ứng với chùm</a:t>
                      </a:r>
                      <a:r>
                        <a:rPr lang="en-US" sz="2700" b="0" i="0" u="none" strike="noStrike" kern="1200" dirty="0">
                          <a:solidFill>
                            <a:srgbClr val="FF00FF"/>
                          </a:solidFill>
                          <a:latin typeface="Times New Roman" pitchFamily="18" charset="0"/>
                          <a:ea typeface="+mn-ea"/>
                          <a:cs typeface="Times New Roman" pitchFamily="18" charset="0"/>
                        </a:rPr>
                        <a:t> </a:t>
                      </a:r>
                      <a:r>
                        <a:rPr lang="vi-VN" sz="2700" b="0" i="0" u="none" strike="noStrike" kern="1200" dirty="0">
                          <a:solidFill>
                            <a:srgbClr val="FF00FF"/>
                          </a:solidFill>
                          <a:latin typeface="Times New Roman" pitchFamily="18" charset="0"/>
                          <a:ea typeface="+mn-ea"/>
                          <a:cs typeface="Times New Roman" pitchFamily="18" charset="0"/>
                        </a:rPr>
                        <a:t>tới song song với trục chính.</a:t>
                      </a:r>
                      <a:endParaRPr lang="vi-VN" sz="2700" b="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76366">
                <a:tc>
                  <a:txBody>
                    <a:bodyPr/>
                    <a:lstStyle/>
                    <a:p>
                      <a:pPr algn="just" rtl="0"/>
                      <a:r>
                        <a:rPr lang="vi-VN" sz="2700" b="0" i="0" u="none" strike="noStrike" kern="1200" dirty="0">
                          <a:solidFill>
                            <a:srgbClr val="FF00FF"/>
                          </a:solidFill>
                          <a:latin typeface="Times New Roman" pitchFamily="18" charset="0"/>
                          <a:ea typeface="+mn-ea"/>
                          <a:cs typeface="Times New Roman" pitchFamily="18" charset="0"/>
                        </a:rPr>
                        <a:t>4. Trục chính của thấu kính</a:t>
                      </a:r>
                      <a:endParaRPr lang="vi-VN" sz="2700" b="0" dirty="0">
                        <a:solidFill>
                          <a:srgbClr val="FF00FF"/>
                        </a:solidFill>
                        <a:latin typeface="Times New Roman" pitchFamily="18" charset="0"/>
                        <a:cs typeface="Times New Roman" pitchFamily="18" charset="0"/>
                      </a:endParaRPr>
                    </a:p>
                  </a:txBody>
                  <a:tcPr/>
                </a:tc>
                <a:tc>
                  <a:txBody>
                    <a:bodyPr/>
                    <a:lstStyle/>
                    <a:p>
                      <a:pPr algn="just" rtl="0"/>
                      <a:r>
                        <a:rPr lang="vi-VN" sz="2700" b="0" i="0" u="none" strike="noStrike" kern="1200" dirty="0">
                          <a:solidFill>
                            <a:srgbClr val="FF00FF"/>
                          </a:solidFill>
                          <a:latin typeface="Times New Roman" pitchFamily="18" charset="0"/>
                          <a:ea typeface="+mn-ea"/>
                          <a:cs typeface="Times New Roman" pitchFamily="18" charset="0"/>
                        </a:rPr>
                        <a:t>d) là một khối trong suốt, giới hạn bởi hai mặt cong hoặc một mặt phẳng, một mặt cong. </a:t>
                      </a:r>
                      <a:endParaRPr lang="en-US" sz="270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76366">
                <a:tc>
                  <a:txBody>
                    <a:bodyPr/>
                    <a:lstStyle/>
                    <a:p>
                      <a:pPr algn="just"/>
                      <a:r>
                        <a:rPr lang="vi-VN" sz="2700" b="0" i="0" u="none" strike="noStrike" kern="1200" dirty="0">
                          <a:solidFill>
                            <a:srgbClr val="FF00FF"/>
                          </a:solidFill>
                          <a:latin typeface="Times New Roman" pitchFamily="18" charset="0"/>
                          <a:ea typeface="+mn-ea"/>
                          <a:cs typeface="Times New Roman" pitchFamily="18" charset="0"/>
                        </a:rPr>
                        <a:t>5. Tiêu điểm của thấu kính hội tụ</a:t>
                      </a:r>
                      <a:endParaRPr lang="en-US" sz="2700" dirty="0">
                        <a:solidFill>
                          <a:srgbClr val="FF00FF"/>
                        </a:solidFill>
                        <a:latin typeface="Times New Roman" pitchFamily="18" charset="0"/>
                        <a:cs typeface="Times New Roman" pitchFamily="18" charset="0"/>
                      </a:endParaRPr>
                    </a:p>
                  </a:txBody>
                  <a:tcPr/>
                </a:tc>
                <a:tc>
                  <a:txBody>
                    <a:bodyPr/>
                    <a:lstStyle/>
                    <a:p>
                      <a:pPr algn="just" rtl="0"/>
                      <a:r>
                        <a:rPr lang="vi-VN" sz="2700" b="0" i="0" u="none" strike="noStrike" kern="1200" dirty="0">
                          <a:solidFill>
                            <a:srgbClr val="FF00FF"/>
                          </a:solidFill>
                          <a:latin typeface="Times New Roman" pitchFamily="18" charset="0"/>
                          <a:ea typeface="+mn-ea"/>
                          <a:cs typeface="Times New Roman" pitchFamily="18" charset="0"/>
                        </a:rPr>
                        <a:t>e) là điểm ở trong th</a:t>
                      </a:r>
                      <a:r>
                        <a:rPr lang="en-US" sz="2700" b="0" i="0" u="none" strike="noStrike" kern="1200" dirty="0">
                          <a:solidFill>
                            <a:srgbClr val="FF00FF"/>
                          </a:solidFill>
                          <a:latin typeface="Times New Roman" pitchFamily="18" charset="0"/>
                          <a:ea typeface="+mn-ea"/>
                          <a:cs typeface="Times New Roman" pitchFamily="18" charset="0"/>
                        </a:rPr>
                        <a:t>ấ</a:t>
                      </a:r>
                      <a:r>
                        <a:rPr lang="vi-VN" sz="2700" b="0" i="0" u="none" strike="noStrike" kern="1200" dirty="0">
                          <a:solidFill>
                            <a:srgbClr val="FF00FF"/>
                          </a:solidFill>
                          <a:latin typeface="Times New Roman" pitchFamily="18" charset="0"/>
                          <a:ea typeface="+mn-ea"/>
                          <a:cs typeface="Times New Roman" pitchFamily="18" charset="0"/>
                        </a:rPr>
                        <a:t>u kính mà mọi tia sáng tới thấu kính đi qua điểm đó đều truyền th</a:t>
                      </a:r>
                      <a:r>
                        <a:rPr lang="en-US" sz="2700" b="0" i="0" u="none" strike="noStrike" kern="1200" dirty="0">
                          <a:solidFill>
                            <a:srgbClr val="FF00FF"/>
                          </a:solidFill>
                          <a:latin typeface="Times New Roman" pitchFamily="18" charset="0"/>
                          <a:ea typeface="+mn-ea"/>
                          <a:cs typeface="Times New Roman" pitchFamily="18" charset="0"/>
                        </a:rPr>
                        <a:t>ẳ</a:t>
                      </a:r>
                      <a:r>
                        <a:rPr lang="vi-VN" sz="2700" b="0" i="0" u="none" strike="noStrike" kern="1200" dirty="0">
                          <a:solidFill>
                            <a:srgbClr val="FF00FF"/>
                          </a:solidFill>
                          <a:latin typeface="Times New Roman" pitchFamily="18" charset="0"/>
                          <a:ea typeface="+mn-ea"/>
                          <a:cs typeface="Times New Roman" pitchFamily="18" charset="0"/>
                        </a:rPr>
                        <a:t>ng</a:t>
                      </a:r>
                      <a:r>
                        <a:rPr lang="en-US" sz="2700" b="0" i="0" u="none" strike="noStrike" kern="1200" dirty="0">
                          <a:solidFill>
                            <a:srgbClr val="FF00FF"/>
                          </a:solidFill>
                          <a:latin typeface="Times New Roman" pitchFamily="18" charset="0"/>
                          <a:ea typeface="+mn-ea"/>
                          <a:cs typeface="Times New Roman" pitchFamily="18" charset="0"/>
                        </a:rPr>
                        <a:t>.</a:t>
                      </a:r>
                      <a:endParaRPr lang="vi-VN" sz="2700" b="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76366">
                <a:tc>
                  <a:txBody>
                    <a:bodyPr/>
                    <a:lstStyle/>
                    <a:p>
                      <a:endParaRPr lang="en-US" sz="2700" dirty="0">
                        <a:solidFill>
                          <a:srgbClr val="FF00FF"/>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700" b="0" i="0" u="none" strike="noStrike" kern="1200" dirty="0">
                          <a:solidFill>
                            <a:srgbClr val="FF00FF"/>
                          </a:solidFill>
                          <a:latin typeface="Times New Roman" pitchFamily="18" charset="0"/>
                          <a:ea typeface="+mn-ea"/>
                          <a:cs typeface="Times New Roman" pitchFamily="18" charset="0"/>
                        </a:rPr>
                        <a:t>f) là đường thẳng đi qua quang tâm của thấu kính và nối tâm của hai mặt cầu giới hạn thấu kính.</a:t>
                      </a:r>
                      <a:endParaRPr lang="vi-VN" sz="2700" b="0" dirty="0">
                        <a:solidFill>
                          <a:srgbClr val="FF00FF"/>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849"/>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5:</a:t>
            </a:r>
            <a:r>
              <a:rPr lang="vi-VN" sz="2600" dirty="0"/>
              <a:t> </a:t>
            </a:r>
            <a:r>
              <a:rPr lang="vi-VN" sz="2800" dirty="0">
                <a:solidFill>
                  <a:srgbClr val="FF0000"/>
                </a:solidFill>
                <a:latin typeface="Times New Roman" pitchFamily="18" charset="0"/>
                <a:cs typeface="Times New Roman" pitchFamily="18" charset="0"/>
              </a:rPr>
              <a:t>Phát biểu nào sau đây sai?</a:t>
            </a:r>
          </a:p>
          <a:p>
            <a:pPr algn="just"/>
            <a:r>
              <a:rPr lang="vi-VN" sz="2800" dirty="0">
                <a:solidFill>
                  <a:srgbClr val="FF0000"/>
                </a:solidFill>
                <a:latin typeface="Times New Roman" pitchFamily="18" charset="0"/>
                <a:cs typeface="Times New Roman" pitchFamily="18" charset="0"/>
              </a:rPr>
              <a:t>A. Mọi tia sáng tới song song với trục chính của thấu kính đều hội tụ tại tiêu điểm</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của thấu kính.</a:t>
            </a:r>
          </a:p>
          <a:p>
            <a:pPr algn="just"/>
            <a:r>
              <a:rPr lang="vi-VN" sz="2800" dirty="0">
                <a:solidFill>
                  <a:srgbClr val="FF0000"/>
                </a:solidFill>
                <a:latin typeface="Times New Roman" pitchFamily="18" charset="0"/>
                <a:cs typeface="Times New Roman" pitchFamily="18" charset="0"/>
              </a:rPr>
              <a:t>B. Mọi tia sáng qua quang tâm của thấu kính đều truyền thẳng.</a:t>
            </a:r>
          </a:p>
          <a:p>
            <a:pPr algn="just"/>
            <a:r>
              <a:rPr lang="vi-VN" sz="2800" dirty="0">
                <a:solidFill>
                  <a:srgbClr val="FF0000"/>
                </a:solidFill>
                <a:latin typeface="Times New Roman" pitchFamily="18" charset="0"/>
                <a:cs typeface="Times New Roman" pitchFamily="18" charset="0"/>
              </a:rPr>
              <a:t>C. Tia sáng tới song song với trục chính của thấu kính hội tụ sẽ cho tia ló đi qua tiêu</a:t>
            </a:r>
          </a:p>
          <a:p>
            <a:pPr algn="just"/>
            <a:r>
              <a:rPr lang="vi-VN" sz="2800" dirty="0">
                <a:solidFill>
                  <a:srgbClr val="FF0000"/>
                </a:solidFill>
                <a:latin typeface="Times New Roman" pitchFamily="18" charset="0"/>
                <a:cs typeface="Times New Roman" pitchFamily="18" charset="0"/>
              </a:rPr>
              <a:t>điểm của thấu kính.</a:t>
            </a:r>
          </a:p>
          <a:p>
            <a:pPr algn="just"/>
            <a:r>
              <a:rPr lang="vi-VN" sz="2800" dirty="0">
                <a:solidFill>
                  <a:srgbClr val="FF0000"/>
                </a:solidFill>
                <a:latin typeface="Times New Roman" pitchFamily="18" charset="0"/>
                <a:cs typeface="Times New Roman" pitchFamily="18" charset="0"/>
              </a:rPr>
              <a:t>D. Tia sáng tới song song với trục chính của thấu kính phân kì sẽ cho tia ló có đườn</a:t>
            </a:r>
            <a:r>
              <a:rPr lang="en-US" sz="2800" dirty="0">
                <a:solidFill>
                  <a:srgbClr val="FF0000"/>
                </a:solidFill>
                <a:latin typeface="Times New Roman" pitchFamily="18" charset="0"/>
                <a:cs typeface="Times New Roman" pitchFamily="18" charset="0"/>
              </a:rPr>
              <a:t>g</a:t>
            </a:r>
            <a:r>
              <a:rPr lang="vi-VN" sz="2800" dirty="0">
                <a:solidFill>
                  <a:srgbClr val="FF0000"/>
                </a:solidFill>
                <a:latin typeface="Times New Roman" pitchFamily="18" charset="0"/>
                <a:cs typeface="Times New Roman" pitchFamily="18" charset="0"/>
              </a:rPr>
              <a:t> kéo dài đi qua tiêu điểm của thấu kính.</a:t>
            </a:r>
            <a:endParaRPr lang="vi-VN" sz="2600" dirty="0">
              <a:solidFill>
                <a:srgbClr val="FF0000"/>
              </a:solidFill>
              <a:latin typeface="Times New Roman" pitchFamily="18" charset="0"/>
              <a:cs typeface="Times New Roman" pitchFamily="18" charset="0"/>
            </a:endParaRP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6: </a:t>
            </a:r>
            <a:r>
              <a:rPr lang="vi-VN" sz="2600" dirty="0">
                <a:solidFill>
                  <a:srgbClr val="FF0000"/>
                </a:solidFill>
                <a:latin typeface="Times New Roman" pitchFamily="18" charset="0"/>
                <a:cs typeface="Times New Roman" pitchFamily="18" charset="0"/>
              </a:rPr>
              <a:t>a) Trong các phát biểu sau đây, phát biểu nào đúng (Đ), phát biểu nào là sai (S).</a:t>
            </a:r>
          </a:p>
        </p:txBody>
      </p:sp>
      <p:graphicFrame>
        <p:nvGraphicFramePr>
          <p:cNvPr id="4" name="Table 3"/>
          <p:cNvGraphicFramePr>
            <a:graphicFrameLocks noGrp="1"/>
          </p:cNvGraphicFramePr>
          <p:nvPr/>
        </p:nvGraphicFramePr>
        <p:xfrm>
          <a:off x="0" y="593534"/>
          <a:ext cx="12192000" cy="57607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916510">
                  <a:extLst>
                    <a:ext uri="{9D8B030D-6E8A-4147-A177-3AD203B41FA5}">
                      <a16:colId xmlns:a16="http://schemas.microsoft.com/office/drawing/2014/main" val="20001"/>
                    </a:ext>
                  </a:extLst>
                </a:gridCol>
                <a:gridCol w="630621">
                  <a:extLst>
                    <a:ext uri="{9D8B030D-6E8A-4147-A177-3AD203B41FA5}">
                      <a16:colId xmlns:a16="http://schemas.microsoft.com/office/drawing/2014/main" val="20002"/>
                    </a:ext>
                  </a:extLst>
                </a:gridCol>
                <a:gridCol w="730469">
                  <a:extLst>
                    <a:ext uri="{9D8B030D-6E8A-4147-A177-3AD203B41FA5}">
                      <a16:colId xmlns:a16="http://schemas.microsoft.com/office/drawing/2014/main" val="20003"/>
                    </a:ext>
                  </a:extLst>
                </a:gridCol>
              </a:tblGrid>
              <a:tr h="370840">
                <a:tc>
                  <a:txBody>
                    <a:bodyPr/>
                    <a:lstStyle/>
                    <a:p>
                      <a:pPr algn="ctr"/>
                      <a:r>
                        <a:rPr lang="en-US" sz="2400" dirty="0" err="1">
                          <a:latin typeface="Times New Roman" pitchFamily="18" charset="0"/>
                          <a:cs typeface="Times New Roman" pitchFamily="18" charset="0"/>
                        </a:rPr>
                        <a:t>STT</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Phát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biểu</a:t>
                      </a:r>
                      <a:endParaRPr lang="en-US" sz="240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Đ</a:t>
                      </a:r>
                    </a:p>
                  </a:txBody>
                  <a:tcPr/>
                </a:tc>
                <a:tc>
                  <a:txBody>
                    <a:bodyPr/>
                    <a:lstStyle/>
                    <a:p>
                      <a:pPr algn="ctr"/>
                      <a:r>
                        <a:rPr lang="en-US" sz="2400" dirty="0">
                          <a:latin typeface="Times New Roman" pitchFamily="18" charset="0"/>
                          <a:cs typeface="Times New Roman" pitchFamily="18" charset="0"/>
                        </a:rPr>
                        <a:t>S</a:t>
                      </a:r>
                    </a:p>
                  </a:txBody>
                  <a:tcPr/>
                </a:tc>
                <a:extLst>
                  <a:ext uri="{0D108BD9-81ED-4DB2-BD59-A6C34878D82A}">
                    <a16:rowId xmlns:a16="http://schemas.microsoft.com/office/drawing/2014/main" val="10000"/>
                  </a:ext>
                </a:extLst>
              </a:tr>
              <a:tr h="370840">
                <a:tc>
                  <a:txBody>
                    <a:bodyPr/>
                    <a:lstStyle/>
                    <a:p>
                      <a:pPr algn="ctr"/>
                      <a:r>
                        <a:rPr lang="en-US" sz="2600" dirty="0">
                          <a:latin typeface="Times New Roman" pitchFamily="18" charset="0"/>
                          <a:cs typeface="Times New Roman" pitchFamily="18" charset="0"/>
                        </a:rPr>
                        <a:t>1</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Tia sáng trắng đi trùng với trục chính tới thấu kính sẽ cho tia ló bị gãy</a:t>
                      </a:r>
                      <a:r>
                        <a:rPr lang="en-US" sz="2600" b="0" i="0" u="none" strike="noStrike" kern="1200" dirty="0">
                          <a:solidFill>
                            <a:srgbClr val="FF0000"/>
                          </a:solidFill>
                          <a:latin typeface="Times New Roman" pitchFamily="18" charset="0"/>
                          <a:ea typeface="+mn-ea"/>
                          <a:cs typeface="Times New Roman" pitchFamily="18" charset="0"/>
                        </a:rPr>
                        <a:t> </a:t>
                      </a:r>
                      <a:r>
                        <a:rPr lang="vi-VN" sz="2600" b="0" i="0" u="none" strike="noStrike" kern="1200" dirty="0">
                          <a:solidFill>
                            <a:srgbClr val="FF0000"/>
                          </a:solidFill>
                          <a:latin typeface="Times New Roman" pitchFamily="18" charset="0"/>
                          <a:ea typeface="+mn-ea"/>
                          <a:cs typeface="Times New Roman" pitchFamily="18" charset="0"/>
                        </a:rPr>
                        <a:t>khúc tại vị trí quang tâm.</a:t>
                      </a:r>
                      <a:endParaRPr lang="vi-VN" sz="26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2600" dirty="0">
                          <a:latin typeface="Times New Roman" pitchFamily="18" charset="0"/>
                          <a:cs typeface="Times New Roman" pitchFamily="18" charset="0"/>
                        </a:rPr>
                        <a:t>2</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Tia sáng đơn sắc đi song song với trục chính tới thấu kính hội tụ sẽ</a:t>
                      </a:r>
                      <a:r>
                        <a:rPr lang="en-US" sz="2600" b="0" i="0" u="none" strike="noStrike" kern="1200" dirty="0">
                          <a:solidFill>
                            <a:srgbClr val="FF0000"/>
                          </a:solidFill>
                          <a:latin typeface="Times New Roman" pitchFamily="18" charset="0"/>
                          <a:ea typeface="+mn-ea"/>
                          <a:cs typeface="Times New Roman" pitchFamily="18" charset="0"/>
                        </a:rPr>
                        <a:t> </a:t>
                      </a:r>
                      <a:r>
                        <a:rPr lang="vi-VN" sz="2600" b="0" i="0" u="none" strike="noStrike" kern="1200" dirty="0">
                          <a:solidFill>
                            <a:srgbClr val="FF0000"/>
                          </a:solidFill>
                          <a:latin typeface="Times New Roman" pitchFamily="18" charset="0"/>
                          <a:ea typeface="+mn-ea"/>
                          <a:cs typeface="Times New Roman" pitchFamily="18" charset="0"/>
                        </a:rPr>
                        <a:t>cho tia ló cắt trục chính tại tiêu điểm.</a:t>
                      </a:r>
                      <a:endParaRPr lang="vi-VN" sz="26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sz="2600" dirty="0">
                          <a:latin typeface="Times New Roman" pitchFamily="18" charset="0"/>
                          <a:cs typeface="Times New Roman" pitchFamily="18" charset="0"/>
                        </a:rPr>
                        <a:t>3</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 Với một thấu kính đặt trong không khí, tiêu cự của thấu kính không</a:t>
                      </a:r>
                      <a:r>
                        <a:rPr lang="en-US" sz="2600" b="0" i="0" u="none" strike="noStrike" kern="1200" dirty="0">
                          <a:solidFill>
                            <a:srgbClr val="FF0000"/>
                          </a:solidFill>
                          <a:latin typeface="Times New Roman" pitchFamily="18" charset="0"/>
                          <a:ea typeface="+mn-ea"/>
                          <a:cs typeface="Times New Roman" pitchFamily="18" charset="0"/>
                        </a:rPr>
                        <a:t> </a:t>
                      </a:r>
                      <a:r>
                        <a:rPr lang="vi-VN" sz="2600" b="0" i="0" u="none" strike="noStrike" kern="1200" dirty="0">
                          <a:solidFill>
                            <a:srgbClr val="FF0000"/>
                          </a:solidFill>
                          <a:latin typeface="Times New Roman" pitchFamily="18" charset="0"/>
                          <a:ea typeface="+mn-ea"/>
                          <a:cs typeface="Times New Roman" pitchFamily="18" charset="0"/>
                        </a:rPr>
                        <a:t>phụ thuộc vào màu sắc của ánh sáng chiếu tới.</a:t>
                      </a:r>
                      <a:endParaRPr lang="vi-VN" sz="26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en-US" sz="2600" dirty="0">
                          <a:latin typeface="Times New Roman" pitchFamily="18" charset="0"/>
                          <a:cs typeface="Times New Roman" pitchFamily="18" charset="0"/>
                        </a:rPr>
                        <a:t>4</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Chùm ánh sáng mặt trời chi</a:t>
                      </a:r>
                      <a:r>
                        <a:rPr lang="en-US" sz="2600" b="0" i="0" u="none" strike="noStrike" kern="1200" dirty="0">
                          <a:solidFill>
                            <a:srgbClr val="FF0000"/>
                          </a:solidFill>
                          <a:latin typeface="Times New Roman" pitchFamily="18" charset="0"/>
                          <a:ea typeface="+mn-ea"/>
                          <a:cs typeface="Times New Roman" pitchFamily="18" charset="0"/>
                        </a:rPr>
                        <a:t>ế</a:t>
                      </a:r>
                      <a:r>
                        <a:rPr lang="vi-VN" sz="2600" b="0" i="0" u="none" strike="noStrike" kern="1200" dirty="0">
                          <a:solidFill>
                            <a:srgbClr val="FF0000"/>
                          </a:solidFill>
                          <a:latin typeface="Times New Roman" pitchFamily="18" charset="0"/>
                          <a:ea typeface="+mn-ea"/>
                          <a:cs typeface="Times New Roman" pitchFamily="18" charset="0"/>
                        </a:rPr>
                        <a:t>u song song với trục chính của thấu kính hội tụ sẽ hội tụ tại tiêu điểm của thấu kính.</a:t>
                      </a:r>
                      <a:endParaRPr lang="en-US" sz="260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ctr"/>
                      <a:r>
                        <a:rPr lang="en-US" sz="2600" dirty="0">
                          <a:latin typeface="Times New Roman" pitchFamily="18" charset="0"/>
                          <a:cs typeface="Times New Roman" pitchFamily="18" charset="0"/>
                        </a:rPr>
                        <a:t>5</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Chùm ánh sáng mặt trời chiếu song song với trục chính của thấu kính phân kì </a:t>
                      </a:r>
                      <a:r>
                        <a:rPr lang="en-US" sz="2600" b="0" i="0" u="none" strike="noStrike" kern="1200" dirty="0">
                          <a:solidFill>
                            <a:srgbClr val="FF0000"/>
                          </a:solidFill>
                          <a:latin typeface="Times New Roman" pitchFamily="18" charset="0"/>
                          <a:ea typeface="+mn-ea"/>
                          <a:cs typeface="Times New Roman" pitchFamily="18" charset="0"/>
                        </a:rPr>
                        <a:t>s</a:t>
                      </a:r>
                      <a:r>
                        <a:rPr lang="vi-VN" sz="2600" b="0" i="0" u="none" strike="noStrike" kern="1200" dirty="0">
                          <a:solidFill>
                            <a:srgbClr val="FF0000"/>
                          </a:solidFill>
                          <a:latin typeface="Times New Roman" pitchFamily="18" charset="0"/>
                          <a:ea typeface="+mn-ea"/>
                          <a:cs typeface="Times New Roman" pitchFamily="18" charset="0"/>
                        </a:rPr>
                        <a:t>ẽ tập trung năng lượng ánh sáng tại tiêu điểm của thấu kính. </a:t>
                      </a:r>
                      <a:endParaRPr lang="vi-VN" sz="2600" b="0" dirty="0">
                        <a:solidFill>
                          <a:srgbClr val="FF0000"/>
                        </a:solidFill>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gn="ctr"/>
                      <a:r>
                        <a:rPr lang="en-US" sz="2600" dirty="0">
                          <a:latin typeface="Times New Roman" pitchFamily="18" charset="0"/>
                          <a:cs typeface="Times New Roman" pitchFamily="18" charset="0"/>
                        </a:rPr>
                        <a:t>6</a:t>
                      </a:r>
                    </a:p>
                  </a:txBody>
                  <a:tcPr/>
                </a:tc>
                <a:tc>
                  <a:txBody>
                    <a:bodyPr/>
                    <a:lstStyle/>
                    <a:p>
                      <a:pPr algn="just" rtl="0"/>
                      <a:r>
                        <a:rPr lang="vi-VN" sz="2600" b="0" i="0" u="none" strike="noStrike" kern="1200" dirty="0">
                          <a:solidFill>
                            <a:srgbClr val="FF0000"/>
                          </a:solidFill>
                          <a:latin typeface="Times New Roman" pitchFamily="18" charset="0"/>
                          <a:ea typeface="+mn-ea"/>
                          <a:cs typeface="Times New Roman" pitchFamily="18" charset="0"/>
                        </a:rPr>
                        <a:t>Khi ánh sáng truyền qua thấu kính, năng lượng của chùm sáng ló bằng năng lượng của chùm sáng tới.</a:t>
                      </a:r>
                      <a:endParaRPr lang="vi-VN" sz="2600" b="0" dirty="0">
                        <a:solidFill>
                          <a:srgbClr val="FF0000"/>
                        </a:solidFill>
                        <a:latin typeface="Times New Roman" pitchFamily="18" charset="0"/>
                        <a:cs typeface="Times New Roman" pitchFamily="18" charset="0"/>
                      </a:endParaRPr>
                    </a:p>
                  </a:txBody>
                  <a:tcPr/>
                </a:tc>
                <a:tc>
                  <a:txBody>
                    <a:bodyPr/>
                    <a:lstStyle/>
                    <a:p>
                      <a:endParaRPr lang="en-US" sz="240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0" y="6409838"/>
            <a:ext cx="12192000" cy="492443"/>
          </a:xfrm>
          <a:prstGeom prst="rect">
            <a:avLst/>
          </a:prstGeom>
        </p:spPr>
        <p:txBody>
          <a:bodyPr wrap="square">
            <a:spAutoFit/>
          </a:bodyPr>
          <a:lstStyle/>
          <a:p>
            <a:r>
              <a:rPr lang="vi-VN" sz="2600" dirty="0">
                <a:solidFill>
                  <a:srgbClr val="FF0000"/>
                </a:solidFill>
                <a:latin typeface="Times New Roman" pitchFamily="18" charset="0"/>
                <a:cs typeface="Times New Roman" pitchFamily="18" charset="0"/>
              </a:rPr>
              <a:t>b) Nếu phát biểu sai, viết lại để được phát biểu đúng.</a:t>
            </a:r>
            <a:endParaRPr lang="en-US" sz="2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849"/>
            <a:ext cx="7614745"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7:</a:t>
            </a:r>
            <a:r>
              <a:rPr lang="vi-VN" sz="2800" dirty="0"/>
              <a:t> </a:t>
            </a:r>
            <a:r>
              <a:rPr lang="vi-VN" sz="2800" dirty="0">
                <a:solidFill>
                  <a:srgbClr val="FF0000"/>
                </a:solidFill>
                <a:latin typeface="Times New Roman" pitchFamily="18" charset="0"/>
                <a:cs typeface="Times New Roman" pitchFamily="18" charset="0"/>
              </a:rPr>
              <a:t>Thấu kính hội tụ được coi như ghép từ nhiều lăng kính có đáy hướng về phía trục chính MN của thấu kính như hình 5.1.</a:t>
            </a:r>
          </a:p>
          <a:p>
            <a:pPr algn="just"/>
            <a:r>
              <a:rPr lang="vi-VN" sz="2800" dirty="0">
                <a:solidFill>
                  <a:srgbClr val="FF0000"/>
                </a:solidFill>
                <a:latin typeface="Times New Roman" pitchFamily="18" charset="0"/>
                <a:cs typeface="Times New Roman" pitchFamily="18" charset="0"/>
              </a:rPr>
              <a:t>Nếu dùng một tia sáng trắng, chiếu song song với trục chính đến thấu kính thì chùm tia ló sẽ có đặc điểm gì? Em hãy dùng hình vẽ để giải thích.</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8:</a:t>
            </a:r>
            <a:r>
              <a:rPr lang="vi-VN" sz="2800" dirty="0">
                <a:solidFill>
                  <a:srgbClr val="FF0000"/>
                </a:solidFill>
                <a:latin typeface="Times New Roman" pitchFamily="18" charset="0"/>
                <a:cs typeface="Times New Roman" pitchFamily="18" charset="0"/>
              </a:rPr>
              <a:t> Ở hình 5.2, xy là trục đối xứng của thiết bị khúc xạ ánh sáng (lăng kính hoặc thấu kính) được đặt trong hộp kín. Hộp có hai khe hẹp để ánh sáng vào và ra khỏi hộp. Dùng đèn laser chiếu vào một khe hẹp trên hộp kín thì thấy tia ló ra ở khe đối diện như hình 5.2.</a:t>
            </a:r>
          </a:p>
          <a:p>
            <a:pPr algn="just"/>
            <a:r>
              <a:rPr lang="vi-VN" sz="2800" dirty="0">
                <a:solidFill>
                  <a:srgbClr val="FF0000"/>
                </a:solidFill>
                <a:latin typeface="Times New Roman" pitchFamily="18" charset="0"/>
                <a:cs typeface="Times New Roman" pitchFamily="18" charset="0"/>
              </a:rPr>
              <a:t>Thiết bị được đặt trong hộp có hình dạng như thế nào? Em hãy dùng hình vẽ để giải thích.</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7756633" y="448168"/>
            <a:ext cx="3158469" cy="2436922"/>
          </a:xfrm>
          <a:prstGeom prst="rect">
            <a:avLst/>
          </a:prstGeom>
          <a:noFill/>
          <a:ln w="9525">
            <a:noFill/>
            <a:miter lim="800000"/>
            <a:headEnd/>
            <a:tailEnd/>
          </a:ln>
          <a:effectLst/>
        </p:spPr>
      </p:pic>
      <p:pic>
        <p:nvPicPr>
          <p:cNvPr id="19459" name="Picture 3" descr="C:\Users\AsuS\Desktop\Capture.PNG"/>
          <p:cNvPicPr>
            <a:picLocks noChangeAspect="1" noChangeArrowheads="1"/>
          </p:cNvPicPr>
          <p:nvPr/>
        </p:nvPicPr>
        <p:blipFill>
          <a:blip r:embed="rId3"/>
          <a:srcRect/>
          <a:stretch>
            <a:fillRect/>
          </a:stretch>
        </p:blipFill>
        <p:spPr bwMode="auto">
          <a:xfrm>
            <a:off x="7654652" y="3100715"/>
            <a:ext cx="4537348" cy="3365019"/>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357849"/>
            <a:ext cx="761474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9:</a:t>
            </a:r>
            <a:r>
              <a:rPr lang="vi-VN" sz="2800" dirty="0">
                <a:solidFill>
                  <a:srgbClr val="FF0000"/>
                </a:solidFill>
                <a:latin typeface="+mj-lt"/>
              </a:rPr>
              <a:t> Ở hình 5.3, xy là trục đối xứng của thiết bị khúc xạ ánh sáng (lăng kính hoặc thấu kính) được đặt trong hộp kín. Hộp có bốn khe hẹp đối diện để ánh sáng vào và ra khỏi hộp. Dùng đèn chiếu hai tia laser chiếu vào hai khe hẹp trên hộp kín thì thấy các tia ló ra ở khe đối diện như hình 5.3.</a:t>
            </a:r>
          </a:p>
          <a:p>
            <a:pPr algn="just"/>
            <a:r>
              <a:rPr lang="vi-VN" sz="2800" dirty="0">
                <a:solidFill>
                  <a:srgbClr val="FF0000"/>
                </a:solidFill>
                <a:latin typeface="+mj-lt"/>
              </a:rPr>
              <a:t>Thiết bị được đặt trong hộp có hình dạng như thế nào? Em hãy dùng hình vẽ để giải thích.</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a:t>
            </a:r>
            <a:r>
              <a:rPr lang="vi-VN" sz="2800" dirty="0">
                <a:solidFill>
                  <a:srgbClr val="FF0000"/>
                </a:solidFill>
                <a:latin typeface="+mj-lt"/>
              </a:rPr>
              <a:t> Chiếu một chùm ba tia laser song song tới một thấu kính hội tụ thứ nhất có tiêu cự f</a:t>
            </a:r>
            <a:r>
              <a:rPr lang="en-US" sz="2800" baseline="-25000" dirty="0">
                <a:solidFill>
                  <a:srgbClr val="FF0000"/>
                </a:solidFill>
                <a:latin typeface="+mj-lt"/>
              </a:rPr>
              <a:t>1</a:t>
            </a:r>
            <a:r>
              <a:rPr lang="vi-VN" sz="2800" dirty="0">
                <a:solidFill>
                  <a:srgbClr val="FF0000"/>
                </a:solidFill>
                <a:latin typeface="+mj-lt"/>
              </a:rPr>
              <a:t> = 12 cm như hình 5.4. Cần phải đặt một thấu kính hội tụ thứ hai có tiêu cự f</a:t>
            </a:r>
            <a:r>
              <a:rPr lang="en-US" sz="2800" baseline="-25000" dirty="0">
                <a:solidFill>
                  <a:srgbClr val="FF0000"/>
                </a:solidFill>
                <a:latin typeface="+mj-lt"/>
              </a:rPr>
              <a:t>2</a:t>
            </a:r>
            <a:r>
              <a:rPr lang="vi-VN" sz="2800" dirty="0">
                <a:solidFill>
                  <a:srgbClr val="FF0000"/>
                </a:solidFill>
                <a:latin typeface="+mj-lt"/>
              </a:rPr>
              <a:t>=8 cm như thế nào để chùm tia ló ở thấu kính thứ nhất chiếu tới thấu kính thứ hai cho chùm tia ló vẫn là chùm sáng song song? Dùng hình vẽ để giải thích cách làm.</a:t>
            </a:r>
          </a:p>
        </p:txBody>
      </p:sp>
      <p:sp>
        <p:nvSpPr>
          <p:cNvPr id="5" name="TextBox 4"/>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pic>
        <p:nvPicPr>
          <p:cNvPr id="20482" name="Picture 2" descr="C:\Users\AsuS\Desktop\Capture.PNG"/>
          <p:cNvPicPr>
            <a:picLocks noChangeAspect="1" noChangeArrowheads="1"/>
          </p:cNvPicPr>
          <p:nvPr/>
        </p:nvPicPr>
        <p:blipFill>
          <a:blip r:embed="rId2"/>
          <a:srcRect/>
          <a:stretch>
            <a:fillRect/>
          </a:stretch>
        </p:blipFill>
        <p:spPr bwMode="auto">
          <a:xfrm>
            <a:off x="7697791" y="491686"/>
            <a:ext cx="4494209" cy="3150147"/>
          </a:xfrm>
          <a:prstGeom prst="rect">
            <a:avLst/>
          </a:prstGeom>
          <a:noFill/>
        </p:spPr>
      </p:pic>
      <p:pic>
        <p:nvPicPr>
          <p:cNvPr id="20483" name="Picture 3"/>
          <p:cNvPicPr>
            <a:picLocks noChangeAspect="1" noChangeArrowheads="1"/>
          </p:cNvPicPr>
          <p:nvPr/>
        </p:nvPicPr>
        <p:blipFill>
          <a:blip r:embed="rId3"/>
          <a:srcRect/>
          <a:stretch>
            <a:fillRect/>
          </a:stretch>
        </p:blipFill>
        <p:spPr bwMode="auto">
          <a:xfrm>
            <a:off x="7725103" y="4004951"/>
            <a:ext cx="4466897" cy="285305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THẤU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bởi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1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a:t>
            </a:r>
            <a:endParaRPr lang="en-US" sz="2800" dirty="0">
              <a:solidFill>
                <a:srgbClr val="0000FF"/>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2825477" y="2371725"/>
            <a:ext cx="6162675" cy="4486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42024"/>
            <a:ext cx="12192000" cy="1569660"/>
          </a:xfrm>
          <a:prstGeom prst="rect">
            <a:avLst/>
          </a:prstGeom>
          <a:noFill/>
        </p:spPr>
        <p:txBody>
          <a:bodyPr wrap="square" rtlCol="0">
            <a:spAutoFit/>
          </a:bodyPr>
          <a:lstStyle/>
          <a:p>
            <a:pPr algn="just"/>
            <a:r>
              <a:rPr lang="vi-VN" sz="3200" dirty="0">
                <a:solidFill>
                  <a:srgbClr val="FF00FF"/>
                </a:solidFill>
                <a:latin typeface="Times New Roman" pitchFamily="18" charset="0"/>
                <a:cs typeface="Times New Roman" pitchFamily="18" charset="0"/>
              </a:rPr>
              <a:t>Một số thấu kính phổ biến được sử dụng trong đời sống hàng ngày: Kính cận</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lão</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lúp</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hiển vi</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Ống kính máy ảnh</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áp tròng</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 Kính mát</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hồng ngoại</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Kính chống tia UV</a:t>
            </a:r>
            <a:r>
              <a:rPr lang="en-US" sz="3200" dirty="0">
                <a:solidFill>
                  <a:srgbClr val="FF00FF"/>
                </a:solidFill>
                <a:latin typeface="Times New Roman" pitchFamily="18" charset="0"/>
                <a:cs typeface="Times New Roman" pitchFamily="18" charset="0"/>
              </a:rPr>
              <a:t>, …</a:t>
            </a:r>
            <a:endParaRPr lang="en-US" sz="3200" dirty="0"/>
          </a:p>
        </p:txBody>
      </p:sp>
      <p:pic>
        <p:nvPicPr>
          <p:cNvPr id="3074" name="Picture 2"/>
          <p:cNvPicPr>
            <a:picLocks noChangeAspect="1" noChangeArrowheads="1"/>
          </p:cNvPicPr>
          <p:nvPr/>
        </p:nvPicPr>
        <p:blipFill>
          <a:blip r:embed="rId2"/>
          <a:srcRect/>
          <a:stretch>
            <a:fillRect/>
          </a:stretch>
        </p:blipFill>
        <p:spPr bwMode="auto">
          <a:xfrm>
            <a:off x="3074280" y="236483"/>
            <a:ext cx="5988155" cy="353147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48688" y="-1"/>
            <a:ext cx="6822921" cy="685800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0" y="1191464"/>
            <a:ext cx="12156774" cy="46260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iterate type="lt">
                                    <p:tmPct val="0"/>
                                  </p:iterate>
                                  <p:childTnLst>
                                    <p:animEffect transition="out" filter="fade">
                                      <p:cBhvr>
                                        <p:cTn id="22" dur="1000"/>
                                        <p:tgtEl>
                                          <p:spTgt spid="3074"/>
                                        </p:tgtEl>
                                      </p:cBhvr>
                                    </p:animEffect>
                                    <p:anim calcmode="lin" valueType="num">
                                      <p:cBhvr>
                                        <p:cTn id="23" dur="1000"/>
                                        <p:tgtEl>
                                          <p:spTgt spid="3074"/>
                                        </p:tgtEl>
                                        <p:attrNameLst>
                                          <p:attrName>ppt_x</p:attrName>
                                        </p:attrNameLst>
                                      </p:cBhvr>
                                      <p:tavLst>
                                        <p:tav tm="0">
                                          <p:val>
                                            <p:strVal val="ppt_x"/>
                                          </p:val>
                                        </p:tav>
                                        <p:tav tm="100000">
                                          <p:val>
                                            <p:strVal val="ppt_x"/>
                                          </p:val>
                                        </p:tav>
                                      </p:tavLst>
                                    </p:anim>
                                    <p:anim calcmode="lin" valueType="num">
                                      <p:cBhvr>
                                        <p:cTn id="24" dur="100" decel="100000"/>
                                        <p:tgtEl>
                                          <p:spTgt spid="307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3074"/>
                                        </p:tgtEl>
                                        <p:attrNameLst>
                                          <p:attrName>ppt_y</p:attrName>
                                        </p:attrNameLst>
                                      </p:cBhvr>
                                      <p:tavLst>
                                        <p:tav tm="0">
                                          <p:val>
                                            <p:strVal val="ppt_y"/>
                                          </p:val>
                                        </p:tav>
                                        <p:tav tm="100000">
                                          <p:val>
                                            <p:strVal val="ppt_y+1"/>
                                          </p:val>
                                        </p:tav>
                                      </p:tavLst>
                                    </p:anim>
                                    <p:set>
                                      <p:cBhvr>
                                        <p:cTn id="26" dur="1" fill="hold">
                                          <p:stCondLst>
                                            <p:cond delay="999"/>
                                          </p:stCondLst>
                                        </p:cTn>
                                        <p:tgtEl>
                                          <p:spTgt spid="3074"/>
                                        </p:tgtEl>
                                        <p:attrNameLst>
                                          <p:attrName>style.visibility</p:attrName>
                                        </p:attrNameLst>
                                      </p:cBhvr>
                                      <p:to>
                                        <p:strVal val="hidden"/>
                                      </p:to>
                                    </p:set>
                                  </p:childTnLst>
                                </p:cTn>
                              </p:par>
                              <p:par>
                                <p:cTn id="27" presetID="37" presetClass="exit" presetSubtype="0" fill="hold" grpId="1" nodeType="withEffect">
                                  <p:stCondLst>
                                    <p:cond delay="0"/>
                                  </p:stCondLst>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23" presetClass="entr" presetSubtype="16" fill="hold" nodeType="with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p:cTn id="35" dur="1000" fill="hold"/>
                                        <p:tgtEl>
                                          <p:spTgt spid="3075"/>
                                        </p:tgtEl>
                                        <p:attrNameLst>
                                          <p:attrName>ppt_w</p:attrName>
                                        </p:attrNameLst>
                                      </p:cBhvr>
                                      <p:tavLst>
                                        <p:tav tm="0">
                                          <p:val>
                                            <p:fltVal val="0"/>
                                          </p:val>
                                        </p:tav>
                                        <p:tav tm="100000">
                                          <p:val>
                                            <p:strVal val="#ppt_w"/>
                                          </p:val>
                                        </p:tav>
                                      </p:tavLst>
                                    </p:anim>
                                    <p:anim calcmode="lin" valueType="num">
                                      <p:cBhvr>
                                        <p:cTn id="36" dur="10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nodeType="clickEffect">
                                  <p:stCondLst>
                                    <p:cond delay="0"/>
                                  </p:stCondLst>
                                  <p:childTnLst>
                                    <p:animEffect transition="out" filter="wipe(down)">
                                      <p:cBhvr>
                                        <p:cTn id="40" dur="1000"/>
                                        <p:tgtEl>
                                          <p:spTgt spid="3075"/>
                                        </p:tgtEl>
                                      </p:cBhvr>
                                    </p:animEffect>
                                    <p:set>
                                      <p:cBhvr>
                                        <p:cTn id="41" dur="1" fill="hold">
                                          <p:stCondLst>
                                            <p:cond delay="999"/>
                                          </p:stCondLst>
                                        </p:cTn>
                                        <p:tgtEl>
                                          <p:spTgt spid="3075"/>
                                        </p:tgtEl>
                                        <p:attrNameLst>
                                          <p:attrName>style.visibility</p:attrName>
                                        </p:attrNameLst>
                                      </p:cBhvr>
                                      <p:to>
                                        <p:strVal val="hidden"/>
                                      </p:to>
                                    </p:set>
                                  </p:childTnLst>
                                </p:cTn>
                              </p:par>
                              <p:par>
                                <p:cTn id="42" presetID="23" presetClass="entr" presetSubtype="16"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 calcmode="lin" valueType="num">
                                      <p:cBhvr>
                                        <p:cTn id="44" dur="1000" fill="hold"/>
                                        <p:tgtEl>
                                          <p:spTgt spid="3076"/>
                                        </p:tgtEl>
                                        <p:attrNameLst>
                                          <p:attrName>ppt_w</p:attrName>
                                        </p:attrNameLst>
                                      </p:cBhvr>
                                      <p:tavLst>
                                        <p:tav tm="0">
                                          <p:val>
                                            <p:fltVal val="0"/>
                                          </p:val>
                                        </p:tav>
                                        <p:tav tm="100000">
                                          <p:val>
                                            <p:strVal val="#ppt_w"/>
                                          </p:val>
                                        </p:tav>
                                      </p:tavLst>
                                    </p:anim>
                                    <p:anim calcmode="lin" valueType="num">
                                      <p:cBhvr>
                                        <p:cTn id="45" dur="10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a:srcRect/>
          <a:stretch>
            <a:fillRect/>
          </a:stretch>
        </p:blipFill>
        <p:spPr bwMode="auto">
          <a:xfrm>
            <a:off x="378384" y="0"/>
            <a:ext cx="11445766" cy="678511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 y="-1"/>
            <a:ext cx="6533283" cy="334229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0" y="3543382"/>
            <a:ext cx="6574221" cy="33146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8203364" y="1261233"/>
            <a:ext cx="3988636" cy="4256690"/>
          </a:xfrm>
          <a:prstGeom prst="rect">
            <a:avLst/>
          </a:prstGeom>
          <a:noFill/>
          <a:ln w="9525">
            <a:noFill/>
            <a:miter lim="800000"/>
            <a:headEnd/>
            <a:tailEnd/>
          </a:ln>
          <a:effectLst/>
        </p:spPr>
      </p:pic>
      <p:sp>
        <p:nvSpPr>
          <p:cNvPr id="6" name="Rectangle 3"/>
          <p:cNvSpPr>
            <a:spLocks noChangeArrowheads="1"/>
          </p:cNvSpPr>
          <p:nvPr/>
        </p:nvSpPr>
        <p:spPr bwMode="auto">
          <a:xfrm>
            <a:off x="6621518" y="695928"/>
            <a:ext cx="1087819"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en-US" sz="2800" b="1"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kính</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phân</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kì</a:t>
            </a:r>
            <a:endParaRPr lang="en-US" sz="2800" b="1" dirty="0">
              <a:solidFill>
                <a:srgbClr val="FF00FF"/>
              </a:solidFill>
              <a:latin typeface="Times New Roman" pitchFamily="18" charset="0"/>
              <a:cs typeface="Times New Roman" pitchFamily="18" charset="0"/>
            </a:endParaRPr>
          </a:p>
        </p:txBody>
      </p:sp>
      <p:sp>
        <p:nvSpPr>
          <p:cNvPr id="7" name="Rectangle 3"/>
          <p:cNvSpPr>
            <a:spLocks noChangeArrowheads="1"/>
          </p:cNvSpPr>
          <p:nvPr/>
        </p:nvSpPr>
        <p:spPr bwMode="auto">
          <a:xfrm>
            <a:off x="6679325" y="4490172"/>
            <a:ext cx="108781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en-US" sz="2800" b="1"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kính</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hội</a:t>
            </a:r>
            <a:r>
              <a:rPr kumimoji="0" lang="en-US" sz="2800" b="1" i="0"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tụ</a:t>
            </a:r>
            <a:endParaRPr lang="en-US" sz="28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Effect transition="in" filter="fade">
                                      <p:cBhvr>
                                        <p:cTn id="17" dur="1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 calcmode="lin" valueType="num">
                                      <p:cBhvr>
                                        <p:cTn id="22" dur="1000" fill="hold"/>
                                        <p:tgtEl>
                                          <p:spTgt spid="5123"/>
                                        </p:tgtEl>
                                        <p:attrNameLst>
                                          <p:attrName>ppt_w</p:attrName>
                                        </p:attrNameLst>
                                      </p:cBhvr>
                                      <p:tavLst>
                                        <p:tav tm="0">
                                          <p:val>
                                            <p:fltVal val="0"/>
                                          </p:val>
                                        </p:tav>
                                        <p:tav tm="100000">
                                          <p:val>
                                            <p:strVal val="#ppt_w"/>
                                          </p:val>
                                        </p:tav>
                                      </p:tavLst>
                                    </p:anim>
                                    <p:anim calcmode="lin" valueType="num">
                                      <p:cBhvr>
                                        <p:cTn id="23" dur="1000" fill="hold"/>
                                        <p:tgtEl>
                                          <p:spTgt spid="5123"/>
                                        </p:tgtEl>
                                        <p:attrNameLst>
                                          <p:attrName>ppt_h</p:attrName>
                                        </p:attrNameLst>
                                      </p:cBhvr>
                                      <p:tavLst>
                                        <p:tav tm="0">
                                          <p:val>
                                            <p:fltVal val="0"/>
                                          </p:val>
                                        </p:tav>
                                        <p:tav tm="100000">
                                          <p:val>
                                            <p:strVal val="#ppt_h"/>
                                          </p:val>
                                        </p:tav>
                                      </p:tavLst>
                                    </p:anim>
                                    <p:anim calcmode="lin" valueType="num">
                                      <p:cBhvr>
                                        <p:cTn id="24" dur="1000" fill="hold"/>
                                        <p:tgtEl>
                                          <p:spTgt spid="5123"/>
                                        </p:tgtEl>
                                        <p:attrNameLst>
                                          <p:attrName>style.rotation</p:attrName>
                                        </p:attrNameLst>
                                      </p:cBhvr>
                                      <p:tavLst>
                                        <p:tav tm="0">
                                          <p:val>
                                            <p:fltVal val="360"/>
                                          </p:val>
                                        </p:tav>
                                        <p:tav tm="100000">
                                          <p:val>
                                            <p:fltVal val="0"/>
                                          </p:val>
                                        </p:tav>
                                      </p:tavLst>
                                    </p:anim>
                                    <p:animEffect transition="in" filter="fade">
                                      <p:cBhvr>
                                        <p:cTn id="25" dur="1000"/>
                                        <p:tgtEl>
                                          <p:spTgt spid="512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4)">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5: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KHÚC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QUA </a:t>
            </a:r>
            <a:r>
              <a:rPr lang="en-US" sz="2800" b="1" dirty="0" err="1">
                <a:solidFill>
                  <a:srgbClr val="FF00FF"/>
                </a:solidFill>
                <a:latin typeface="Times New Roman" pitchFamily="18" charset="0"/>
                <a:cs typeface="Times New Roman" pitchFamily="18" charset="0"/>
              </a:rPr>
              <a:t>THẤU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KÍNH</a:t>
            </a:r>
            <a:r>
              <a:rPr lang="en-US" sz="2800" b="1" dirty="0">
                <a:solidFill>
                  <a:srgbClr val="FF00FF"/>
                </a:solidFill>
                <a:latin typeface="Times New Roman" pitchFamily="18" charset="0"/>
                <a:cs typeface="Times New Roman" pitchFamily="18" charset="0"/>
              </a:rPr>
              <a: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THẤU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308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Các</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loại</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6349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khối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suốt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bởi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hai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hoặc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1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cong.</a:t>
            </a:r>
            <a:endParaRPr lang="en-US" sz="2800"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10957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mỏng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hội</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hội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tụ</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sp>
        <p:nvSpPr>
          <p:cNvPr id="11" name="Rectangle 3"/>
          <p:cNvSpPr>
            <a:spLocks noChangeArrowheads="1"/>
          </p:cNvSpPr>
          <p:nvPr/>
        </p:nvSpPr>
        <p:spPr bwMode="auto">
          <a:xfrm>
            <a:off x="0" y="2971426"/>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rìa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hơn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phần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đặt</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không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khí</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b="1" i="1"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1"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Thấu</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kính</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có</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phân</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kì</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chùm</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song song.</a:t>
            </a:r>
            <a:endParaRPr lang="en-US" sz="2800" dirty="0">
              <a:solidFill>
                <a:srgbClr val="00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2781331" y="3918366"/>
            <a:ext cx="6851430" cy="29396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4569000"/>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vi-VN" sz="2800" dirty="0">
                <a:solidFill>
                  <a:srgbClr val="FF00FF"/>
                </a:solidFill>
                <a:latin typeface="Times New Roman" pitchFamily="18" charset="0"/>
                <a:ea typeface="Times New Roman" pitchFamily="18" charset="0"/>
                <a:cs typeface="Times New Roman" pitchFamily="18" charset="0"/>
              </a:rPr>
              <a:t>Kính lúp ở hình 5.1 là thấu kính hội tụ.Vì kính lúp là thấu kính hội tụ, nên khi ánh sáng đi qua nó sẽ hội tụ tại 1 điểm và chiếu sáng lên một diện tích nhỏ hơn, làm tăng cường năng lượng tại điểm tập trung và tạo ra nhiệt độ cao hơn, từ đó có thể làm cháy lá khô.</a:t>
            </a:r>
            <a:endParaRPr lang="en-US" sz="2800"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31532" y="-1"/>
            <a:ext cx="12111247" cy="447740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36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456900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vi-VN" sz="3200" dirty="0">
                <a:solidFill>
                  <a:srgbClr val="FF00FF"/>
                </a:solidFill>
                <a:latin typeface="Times New Roman" pitchFamily="18" charset="0"/>
                <a:ea typeface="Times New Roman" pitchFamily="18" charset="0"/>
                <a:cs typeface="Times New Roman" pitchFamily="18" charset="0"/>
              </a:rPr>
              <a:t>Bạn bị cận đang đeo thấu kính phân kì.</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3074277" y="0"/>
            <a:ext cx="6004511" cy="36418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2648</TotalTime>
  <Words>2075</Words>
  <Application>Microsoft Office PowerPoint</Application>
  <PresentationFormat>Widescreen</PresentationFormat>
  <Paragraphs>112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Windows 10</cp:lastModifiedBy>
  <cp:revision>547</cp:revision>
  <dcterms:created xsi:type="dcterms:W3CDTF">2022-07-11T10:05:56Z</dcterms:created>
  <dcterms:modified xsi:type="dcterms:W3CDTF">2025-01-09T01:03:54Z</dcterms:modified>
</cp:coreProperties>
</file>