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33" r:id="rId2"/>
    <p:sldId id="335" r:id="rId3"/>
    <p:sldId id="357" r:id="rId4"/>
    <p:sldId id="334" r:id="rId5"/>
    <p:sldId id="418" r:id="rId6"/>
    <p:sldId id="419" r:id="rId7"/>
    <p:sldId id="420" r:id="rId8"/>
    <p:sldId id="422" r:id="rId9"/>
    <p:sldId id="423" r:id="rId10"/>
    <p:sldId id="424" r:id="rId11"/>
    <p:sldId id="425" r:id="rId12"/>
    <p:sldId id="427" r:id="rId13"/>
    <p:sldId id="428" r:id="rId14"/>
    <p:sldId id="426" r:id="rId15"/>
    <p:sldId id="429" r:id="rId16"/>
    <p:sldId id="430" r:id="rId17"/>
    <p:sldId id="431" r:id="rId18"/>
    <p:sldId id="432" r:id="rId19"/>
    <p:sldId id="433" r:id="rId20"/>
    <p:sldId id="434" r:id="rId21"/>
    <p:sldId id="435" r:id="rId22"/>
    <p:sldId id="436" r:id="rId23"/>
    <p:sldId id="437" r:id="rId24"/>
    <p:sldId id="438" r:id="rId25"/>
    <p:sldId id="417" r:id="rId26"/>
    <p:sldId id="439" r:id="rId27"/>
    <p:sldId id="440" r:id="rId28"/>
    <p:sldId id="441" r:id="rId29"/>
    <p:sldId id="443" r:id="rId30"/>
    <p:sldId id="442" r:id="rId31"/>
    <p:sldId id="444" r:id="rId32"/>
    <p:sldId id="44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9C0C24"/>
    <a:srgbClr val="0000FF"/>
    <a:srgbClr val="006600"/>
    <a:srgbClr val="0000CC"/>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p:scale>
          <a:sx n="117" d="100"/>
          <a:sy n="117" d="100"/>
        </p:scale>
        <p:origin x="-108"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16/04/2025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A308FB-1498-7B9A-946F-62E1B0251D58}"/>
              </a:ext>
            </a:extLst>
          </p:cNvPr>
          <p:cNvSpPr>
            <a:spLocks noGrp="1"/>
          </p:cNvSpPr>
          <p:nvPr>
            <p:ph type="dt" sz="half" idx="10"/>
          </p:nvPr>
        </p:nvSpPr>
        <p:spPr/>
        <p:txBody>
          <a:bodyPr/>
          <a:lstStyle/>
          <a:p>
            <a:fld id="{5C547B41-D574-4D99-8733-CDF2B4333776}" type="datetimeFigureOut">
              <a:rPr lang="en-US" smtClean="0"/>
              <a:pPr/>
              <a:t>16/04/2025</a:t>
            </a:fld>
            <a:endParaRPr lang="en-US"/>
          </a:p>
        </p:txBody>
      </p:sp>
      <p:sp>
        <p:nvSpPr>
          <p:cNvPr id="5" name="Footer Placeholder 4">
            <a:extLst>
              <a:ext uri="{FF2B5EF4-FFF2-40B4-BE49-F238E27FC236}">
                <a16:creationId xmlns:a16="http://schemas.microsoft.com/office/drawing/2014/main" xmlns=""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353-18A1-E62E-F0E7-0D1DB37C746D}"/>
              </a:ext>
            </a:extLst>
          </p:cNvPr>
          <p:cNvSpPr>
            <a:spLocks noGrp="1"/>
          </p:cNvSpPr>
          <p:nvPr>
            <p:ph type="dt" sz="half" idx="10"/>
          </p:nvPr>
        </p:nvSpPr>
        <p:spPr/>
        <p:txBody>
          <a:bodyPr/>
          <a:lstStyle/>
          <a:p>
            <a:fld id="{5C547B41-D574-4D99-8733-CDF2B4333776}" type="datetimeFigureOut">
              <a:rPr lang="en-US" smtClean="0"/>
              <a:pPr/>
              <a:t>16/04/2025</a:t>
            </a:fld>
            <a:endParaRPr lang="en-US"/>
          </a:p>
        </p:txBody>
      </p:sp>
      <p:sp>
        <p:nvSpPr>
          <p:cNvPr id="5" name="Footer Placeholder 4">
            <a:extLst>
              <a:ext uri="{FF2B5EF4-FFF2-40B4-BE49-F238E27FC236}">
                <a16:creationId xmlns:a16="http://schemas.microsoft.com/office/drawing/2014/main" xmlns=""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68DFEF-F563-6ADA-AE7D-EA7B9CBD9BA3}"/>
              </a:ext>
            </a:extLst>
          </p:cNvPr>
          <p:cNvSpPr>
            <a:spLocks noGrp="1"/>
          </p:cNvSpPr>
          <p:nvPr>
            <p:ph type="dt" sz="half" idx="10"/>
          </p:nvPr>
        </p:nvSpPr>
        <p:spPr/>
        <p:txBody>
          <a:bodyPr/>
          <a:lstStyle/>
          <a:p>
            <a:fld id="{5C547B41-D574-4D99-8733-CDF2B4333776}" type="datetimeFigureOut">
              <a:rPr lang="en-US" smtClean="0"/>
              <a:pPr/>
              <a:t>16/04/2025</a:t>
            </a:fld>
            <a:endParaRPr lang="en-US"/>
          </a:p>
        </p:txBody>
      </p:sp>
      <p:sp>
        <p:nvSpPr>
          <p:cNvPr id="5" name="Footer Placeholder 4">
            <a:extLst>
              <a:ext uri="{FF2B5EF4-FFF2-40B4-BE49-F238E27FC236}">
                <a16:creationId xmlns:a16="http://schemas.microsoft.com/office/drawing/2014/main" xmlns=""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F51C-A686-C9EF-6705-2D21B90A814C}"/>
              </a:ext>
            </a:extLst>
          </p:cNvPr>
          <p:cNvSpPr>
            <a:spLocks noGrp="1"/>
          </p:cNvSpPr>
          <p:nvPr>
            <p:ph type="dt" sz="half" idx="10"/>
          </p:nvPr>
        </p:nvSpPr>
        <p:spPr/>
        <p:txBody>
          <a:bodyPr/>
          <a:lstStyle/>
          <a:p>
            <a:fld id="{5C547B41-D574-4D99-8733-CDF2B4333776}" type="datetimeFigureOut">
              <a:rPr lang="en-US" smtClean="0"/>
              <a:pPr/>
              <a:t>16/04/2025</a:t>
            </a:fld>
            <a:endParaRPr lang="en-US"/>
          </a:p>
        </p:txBody>
      </p:sp>
      <p:sp>
        <p:nvSpPr>
          <p:cNvPr id="5" name="Footer Placeholder 4">
            <a:extLst>
              <a:ext uri="{FF2B5EF4-FFF2-40B4-BE49-F238E27FC236}">
                <a16:creationId xmlns:a16="http://schemas.microsoft.com/office/drawing/2014/main" xmlns=""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A1E298-89A3-8D15-25E9-03DFDEE533DC}"/>
              </a:ext>
            </a:extLst>
          </p:cNvPr>
          <p:cNvSpPr>
            <a:spLocks noGrp="1"/>
          </p:cNvSpPr>
          <p:nvPr>
            <p:ph type="dt" sz="half" idx="10"/>
          </p:nvPr>
        </p:nvSpPr>
        <p:spPr/>
        <p:txBody>
          <a:bodyPr/>
          <a:lstStyle/>
          <a:p>
            <a:fld id="{5C547B41-D574-4D99-8733-CDF2B4333776}" type="datetimeFigureOut">
              <a:rPr lang="en-US" smtClean="0"/>
              <a:pPr/>
              <a:t>16/04/2025</a:t>
            </a:fld>
            <a:endParaRPr lang="en-US"/>
          </a:p>
        </p:txBody>
      </p:sp>
      <p:sp>
        <p:nvSpPr>
          <p:cNvPr id="5" name="Footer Placeholder 4">
            <a:extLst>
              <a:ext uri="{FF2B5EF4-FFF2-40B4-BE49-F238E27FC236}">
                <a16:creationId xmlns:a16="http://schemas.microsoft.com/office/drawing/2014/main" xmlns=""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06D9F4-C35F-E5D4-C980-AF9C8B965E7C}"/>
              </a:ext>
            </a:extLst>
          </p:cNvPr>
          <p:cNvSpPr>
            <a:spLocks noGrp="1"/>
          </p:cNvSpPr>
          <p:nvPr>
            <p:ph type="dt" sz="half" idx="10"/>
          </p:nvPr>
        </p:nvSpPr>
        <p:spPr/>
        <p:txBody>
          <a:bodyPr/>
          <a:lstStyle/>
          <a:p>
            <a:fld id="{5C547B41-D574-4D99-8733-CDF2B4333776}" type="datetimeFigureOut">
              <a:rPr lang="en-US" smtClean="0"/>
              <a:pPr/>
              <a:t>16/04/2025</a:t>
            </a:fld>
            <a:endParaRPr lang="en-US"/>
          </a:p>
        </p:txBody>
      </p:sp>
      <p:sp>
        <p:nvSpPr>
          <p:cNvPr id="6" name="Footer Placeholder 5">
            <a:extLst>
              <a:ext uri="{FF2B5EF4-FFF2-40B4-BE49-F238E27FC236}">
                <a16:creationId xmlns:a16="http://schemas.microsoft.com/office/drawing/2014/main" xmlns=""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7046D3-876D-4C5B-45C3-7A78EAF1461A}"/>
              </a:ext>
            </a:extLst>
          </p:cNvPr>
          <p:cNvSpPr>
            <a:spLocks noGrp="1"/>
          </p:cNvSpPr>
          <p:nvPr>
            <p:ph type="dt" sz="half" idx="10"/>
          </p:nvPr>
        </p:nvSpPr>
        <p:spPr/>
        <p:txBody>
          <a:bodyPr/>
          <a:lstStyle/>
          <a:p>
            <a:fld id="{5C547B41-D574-4D99-8733-CDF2B4333776}" type="datetimeFigureOut">
              <a:rPr lang="en-US" smtClean="0"/>
              <a:pPr/>
              <a:t>16/04/2025</a:t>
            </a:fld>
            <a:endParaRPr lang="en-US"/>
          </a:p>
        </p:txBody>
      </p:sp>
      <p:sp>
        <p:nvSpPr>
          <p:cNvPr id="8" name="Footer Placeholder 7">
            <a:extLst>
              <a:ext uri="{FF2B5EF4-FFF2-40B4-BE49-F238E27FC236}">
                <a16:creationId xmlns:a16="http://schemas.microsoft.com/office/drawing/2014/main" xmlns=""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7C2031-2CC5-7BA1-98FD-2403904DC528}"/>
              </a:ext>
            </a:extLst>
          </p:cNvPr>
          <p:cNvSpPr>
            <a:spLocks noGrp="1"/>
          </p:cNvSpPr>
          <p:nvPr>
            <p:ph type="dt" sz="half" idx="10"/>
          </p:nvPr>
        </p:nvSpPr>
        <p:spPr/>
        <p:txBody>
          <a:bodyPr/>
          <a:lstStyle/>
          <a:p>
            <a:fld id="{5C547B41-D574-4D99-8733-CDF2B4333776}" type="datetimeFigureOut">
              <a:rPr lang="en-US" smtClean="0"/>
              <a:pPr/>
              <a:t>16/04/2025</a:t>
            </a:fld>
            <a:endParaRPr lang="en-US"/>
          </a:p>
        </p:txBody>
      </p:sp>
      <p:sp>
        <p:nvSpPr>
          <p:cNvPr id="4" name="Footer Placeholder 3">
            <a:extLst>
              <a:ext uri="{FF2B5EF4-FFF2-40B4-BE49-F238E27FC236}">
                <a16:creationId xmlns:a16="http://schemas.microsoft.com/office/drawing/2014/main" xmlns=""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F85CE8-8581-2F50-4DAF-FC03F1FDF7FE}"/>
              </a:ext>
            </a:extLst>
          </p:cNvPr>
          <p:cNvSpPr>
            <a:spLocks noGrp="1"/>
          </p:cNvSpPr>
          <p:nvPr>
            <p:ph type="dt" sz="half" idx="10"/>
          </p:nvPr>
        </p:nvSpPr>
        <p:spPr/>
        <p:txBody>
          <a:bodyPr/>
          <a:lstStyle/>
          <a:p>
            <a:fld id="{5C547B41-D574-4D99-8733-CDF2B4333776}" type="datetimeFigureOut">
              <a:rPr lang="en-US" smtClean="0"/>
              <a:pPr/>
              <a:t>16/04/2025</a:t>
            </a:fld>
            <a:endParaRPr lang="en-US"/>
          </a:p>
        </p:txBody>
      </p:sp>
      <p:sp>
        <p:nvSpPr>
          <p:cNvPr id="3" name="Footer Placeholder 2">
            <a:extLst>
              <a:ext uri="{FF2B5EF4-FFF2-40B4-BE49-F238E27FC236}">
                <a16:creationId xmlns:a16="http://schemas.microsoft.com/office/drawing/2014/main" xmlns=""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C2C796-6882-D4E3-AA7F-532004367F89}"/>
              </a:ext>
            </a:extLst>
          </p:cNvPr>
          <p:cNvSpPr>
            <a:spLocks noGrp="1"/>
          </p:cNvSpPr>
          <p:nvPr>
            <p:ph type="dt" sz="half" idx="10"/>
          </p:nvPr>
        </p:nvSpPr>
        <p:spPr/>
        <p:txBody>
          <a:bodyPr/>
          <a:lstStyle/>
          <a:p>
            <a:fld id="{5C547B41-D574-4D99-8733-CDF2B4333776}" type="datetimeFigureOut">
              <a:rPr lang="en-US" smtClean="0"/>
              <a:pPr/>
              <a:t>16/04/2025</a:t>
            </a:fld>
            <a:endParaRPr lang="en-US"/>
          </a:p>
        </p:txBody>
      </p:sp>
      <p:sp>
        <p:nvSpPr>
          <p:cNvPr id="6" name="Footer Placeholder 5">
            <a:extLst>
              <a:ext uri="{FF2B5EF4-FFF2-40B4-BE49-F238E27FC236}">
                <a16:creationId xmlns:a16="http://schemas.microsoft.com/office/drawing/2014/main" xmlns=""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2E887-1386-15D9-5ECB-2E2384DFF0F1}"/>
              </a:ext>
            </a:extLst>
          </p:cNvPr>
          <p:cNvSpPr>
            <a:spLocks noGrp="1"/>
          </p:cNvSpPr>
          <p:nvPr>
            <p:ph type="dt" sz="half" idx="10"/>
          </p:nvPr>
        </p:nvSpPr>
        <p:spPr/>
        <p:txBody>
          <a:bodyPr/>
          <a:lstStyle/>
          <a:p>
            <a:fld id="{5C547B41-D574-4D99-8733-CDF2B4333776}" type="datetimeFigureOut">
              <a:rPr lang="en-US" smtClean="0"/>
              <a:pPr/>
              <a:t>16/04/2025</a:t>
            </a:fld>
            <a:endParaRPr lang="en-US"/>
          </a:p>
        </p:txBody>
      </p:sp>
      <p:sp>
        <p:nvSpPr>
          <p:cNvPr id="6" name="Footer Placeholder 5">
            <a:extLst>
              <a:ext uri="{FF2B5EF4-FFF2-40B4-BE49-F238E27FC236}">
                <a16:creationId xmlns:a16="http://schemas.microsoft.com/office/drawing/2014/main" xmlns=""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16/04/2025</a:t>
            </a:fld>
            <a:endParaRPr lang="en-US"/>
          </a:p>
        </p:txBody>
      </p:sp>
      <p:sp>
        <p:nvSpPr>
          <p:cNvPr id="5" name="Footer Placeholder 4">
            <a:extLst>
              <a:ext uri="{FF2B5EF4-FFF2-40B4-BE49-F238E27FC236}">
                <a16:creationId xmlns:a16="http://schemas.microsoft.com/office/drawing/2014/main" xmlns=""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244;%20ph&#7887;ng%20&#225;nh%20s&#225;ng%20khi%20chi&#7871;u%20qua%20l&#259;ng%20k&#237;nh.mp4"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244;%20ph&#7887;ng%20&#225;nh%20s&#225;ng%20khi%20chi&#7871;u%20qua%20l&#259;ng%20k&#237;nh.mp4"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865186" y="5660371"/>
            <a:ext cx="2938690"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a:t>
            </a:r>
            <a:r>
              <a:rPr lang="en-US" b="1">
                <a:solidFill>
                  <a:srgbClr val="FF00FF"/>
                </a:solidFill>
                <a:cs typeface="Times New Roman" pitchFamily="18" charset="0"/>
              </a:rPr>
              <a:t>: </a:t>
            </a:r>
            <a:r>
              <a:rPr lang="en-US" b="1" smtClean="0">
                <a:solidFill>
                  <a:srgbClr val="FF00FF"/>
                </a:solidFill>
                <a:cs typeface="Times New Roman" pitchFamily="18" charset="0"/>
              </a:rPr>
              <a:t>NGUYỄN LỆ HIỀN</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444941"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585881" y="2642486"/>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p>
        </p:txBody>
      </p:sp>
      <p:sp>
        <p:nvSpPr>
          <p:cNvPr id="13" name="Title 1"/>
          <p:cNvSpPr txBox="1">
            <a:spLocks/>
          </p:cNvSpPr>
          <p:nvPr/>
        </p:nvSpPr>
        <p:spPr>
          <a:xfrm>
            <a:off x="2599763" y="3775258"/>
            <a:ext cx="8169835" cy="537882"/>
          </a:xfrm>
          <a:prstGeom prst="rect">
            <a:avLst/>
          </a:prstGeom>
        </p:spPr>
        <p:txBody>
          <a:bodyPr>
            <a:normAutofit fontScale="825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4: </a:t>
            </a:r>
            <a:r>
              <a:rPr lang="en-US" sz="2800" b="1" dirty="0" err="1">
                <a:solidFill>
                  <a:srgbClr val="FF00FF"/>
                </a:solidFill>
                <a:latin typeface="Times New Roman" pitchFamily="18" charset="0"/>
                <a:cs typeface="Times New Roman" pitchFamily="18" charset="0"/>
              </a:rPr>
              <a:t>HIỆN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TƯỢNG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TÁN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MÀU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LĂNG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84308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Lăng</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1263494"/>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Lăng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đồng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chất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suốt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không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song song.</a:t>
            </a:r>
            <a:endParaRPr lang="en-US" sz="2800"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1673397"/>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2. </a:t>
            </a:r>
            <a:r>
              <a:rPr lang="en-US" sz="2800" b="1" dirty="0" err="1">
                <a:solidFill>
                  <a:srgbClr val="0000FF"/>
                </a:solidFill>
                <a:latin typeface="Times New Roman" pitchFamily="18" charset="0"/>
                <a:ea typeface="Times New Roman" pitchFamily="18" charset="0"/>
                <a:cs typeface="Times New Roman" pitchFamily="18" charset="0"/>
              </a:rPr>
              <a:t>Đường</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đi</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của</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tia</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sáng</a:t>
            </a:r>
            <a:r>
              <a:rPr lang="en-US" sz="2800" b="1" dirty="0">
                <a:solidFill>
                  <a:srgbClr val="0000FF"/>
                </a:solidFill>
                <a:latin typeface="Times New Roman" pitchFamily="18" charset="0"/>
                <a:ea typeface="Times New Roman" pitchFamily="18" charset="0"/>
                <a:cs typeface="Times New Roman" pitchFamily="18" charset="0"/>
              </a:rPr>
              <a:t> qua </a:t>
            </a:r>
            <a:r>
              <a:rPr lang="en-US" sz="2800" b="1" dirty="0" err="1">
                <a:solidFill>
                  <a:srgbClr val="0000FF"/>
                </a:solidFill>
                <a:latin typeface="Times New Roman" pitchFamily="18" charset="0"/>
                <a:ea typeface="Times New Roman" pitchFamily="18" charset="0"/>
                <a:cs typeface="Times New Roman" pitchFamily="18" charset="0"/>
              </a:rPr>
              <a:t>lăng</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11" name="Rectangle 3"/>
          <p:cNvSpPr>
            <a:spLocks noChangeArrowheads="1"/>
          </p:cNvSpPr>
          <p:nvPr/>
        </p:nvSpPr>
        <p:spPr bwMode="auto">
          <a:xfrm>
            <a:off x="0" y="206227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sắc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không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bị</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sắc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qua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lăng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Rectangle 3"/>
          <p:cNvSpPr>
            <a:spLocks noChangeArrowheads="1"/>
          </p:cNvSpPr>
          <p:nvPr/>
        </p:nvSpPr>
        <p:spPr bwMode="auto">
          <a:xfrm>
            <a:off x="0" y="248269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Mỗi</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á</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sắc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màu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sắc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nhất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4)">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2" action="ppaction://hlinkfile"/>
          </p:cNvPr>
          <p:cNvPicPr>
            <a:picLocks noChangeAspect="1" noChangeArrowheads="1"/>
          </p:cNvPicPr>
          <p:nvPr/>
        </p:nvPicPr>
        <p:blipFill>
          <a:blip r:embed="rId3"/>
          <a:srcRect/>
          <a:stretch>
            <a:fillRect/>
          </a:stretch>
        </p:blipFill>
        <p:spPr bwMode="auto">
          <a:xfrm>
            <a:off x="0" y="394149"/>
            <a:ext cx="12192000" cy="6050165"/>
          </a:xfrm>
          <a:prstGeom prst="rect">
            <a:avLst/>
          </a:prstGeom>
          <a:noFill/>
          <a:ln w="9525">
            <a:noFill/>
            <a:miter lim="800000"/>
            <a:headEnd/>
            <a:tailEnd/>
          </a:ln>
          <a:effectLst/>
        </p:spPr>
      </p:pic>
      <p:cxnSp>
        <p:nvCxnSpPr>
          <p:cNvPr id="9" name="Straight Connector 8"/>
          <p:cNvCxnSpPr/>
          <p:nvPr/>
        </p:nvCxnSpPr>
        <p:spPr>
          <a:xfrm flipV="1">
            <a:off x="8466087" y="5849007"/>
            <a:ext cx="2916620" cy="157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9449" y="6180081"/>
            <a:ext cx="162384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83025" y="5827986"/>
            <a:ext cx="2916620" cy="157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1000"/>
                                        <p:tgtEl>
                                          <p:spTgt spid="9"/>
                                        </p:tgtEl>
                                      </p:cBhvr>
                                    </p:animEffect>
                                  </p:childTnLst>
                                </p:cTn>
                              </p:par>
                            </p:childTnLst>
                          </p:cTn>
                        </p:par>
                        <p:par>
                          <p:cTn id="13" fill="hold">
                            <p:stCondLst>
                              <p:cond delay="1000"/>
                            </p:stCondLst>
                            <p:childTnLst>
                              <p:par>
                                <p:cTn id="14" presetID="18"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Right)">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Text Box 8"/>
          <p:cNvSpPr txBox="1">
            <a:spLocks noChangeArrowheads="1"/>
          </p:cNvSpPr>
          <p:nvPr/>
        </p:nvSpPr>
        <p:spPr bwMode="auto">
          <a:xfrm>
            <a:off x="444937" y="4080641"/>
            <a:ext cx="10871200" cy="2062103"/>
          </a:xfrm>
          <a:prstGeom prst="rect">
            <a:avLst/>
          </a:prstGeom>
          <a:noFill/>
          <a:ln>
            <a:noFill/>
          </a:ln>
          <a:effectLst/>
        </p:spPr>
        <p:txBody>
          <a:bodyPr>
            <a:spAutoFit/>
          </a:bodyPr>
          <a:lstStyle/>
          <a:p>
            <a:pPr algn="just" eaLnBrk="1" hangingPunct="1">
              <a:spcBef>
                <a:spcPct val="50000"/>
              </a:spcBef>
              <a:defRPr/>
            </a:pPr>
            <a:r>
              <a:rPr lang="en-US" altLang="en-US" b="1" i="1" dirty="0">
                <a:solidFill>
                  <a:schemeClr val="folHlink"/>
                </a:solidFill>
                <a:effectLst>
                  <a:outerShdw blurRad="38100" dist="38100" dir="2700000" algn="tl">
                    <a:srgbClr val="C0C0C0"/>
                  </a:outerShdw>
                </a:effectLst>
              </a:rPr>
              <a:t>	</a:t>
            </a:r>
            <a:r>
              <a:rPr lang="en-US" altLang="en-US" sz="3200" dirty="0" err="1">
                <a:solidFill>
                  <a:srgbClr val="FF00FF"/>
                </a:solidFill>
                <a:latin typeface="Times New Roman" pitchFamily="18" charset="0"/>
                <a:cs typeface="Times New Roman" pitchFamily="18" charset="0"/>
              </a:rPr>
              <a:t>Chùm</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sáng</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trắng</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khi</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đi</a:t>
            </a:r>
            <a:r>
              <a:rPr lang="en-US" altLang="en-US" sz="3200" dirty="0">
                <a:solidFill>
                  <a:srgbClr val="FF00FF"/>
                </a:solidFill>
                <a:latin typeface="Times New Roman" pitchFamily="18" charset="0"/>
                <a:cs typeface="Times New Roman" pitchFamily="18" charset="0"/>
              </a:rPr>
              <a:t> qua </a:t>
            </a:r>
            <a:r>
              <a:rPr lang="en-US" altLang="en-US" sz="3200" dirty="0" err="1">
                <a:solidFill>
                  <a:srgbClr val="FF00FF"/>
                </a:solidFill>
                <a:latin typeface="Times New Roman" pitchFamily="18" charset="0"/>
                <a:cs typeface="Times New Roman" pitchFamily="18" charset="0"/>
              </a:rPr>
              <a:t>lăng</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kính</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sẽ</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bị</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phân</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tích</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thành</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nhiều</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chùm</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sáng</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đơn</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sắc</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khác</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nhau</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và</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đều</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lệch</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về</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phía</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đáy</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của</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lăng</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kính</a:t>
            </a:r>
            <a:r>
              <a:rPr lang="en-US" altLang="en-US" sz="3200" dirty="0">
                <a:solidFill>
                  <a:srgbClr val="FF00FF"/>
                </a:solidFill>
                <a:latin typeface="Times New Roman" pitchFamily="18" charset="0"/>
                <a:cs typeface="Times New Roman" pitchFamily="18" charset="0"/>
              </a:rPr>
              <a:t>. (so </a:t>
            </a:r>
            <a:r>
              <a:rPr lang="en-US" altLang="en-US" sz="3200" dirty="0" err="1">
                <a:solidFill>
                  <a:srgbClr val="FF00FF"/>
                </a:solidFill>
                <a:latin typeface="Times New Roman" pitchFamily="18" charset="0"/>
                <a:cs typeface="Times New Roman" pitchFamily="18" charset="0"/>
              </a:rPr>
              <a:t>với</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phương</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của</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tia</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tới</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tia</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đỏ</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lệch</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ít</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nhất</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tia</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tím</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lệch</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nhiều</a:t>
            </a:r>
            <a:r>
              <a:rPr lang="en-US" altLang="en-US" sz="3200" dirty="0">
                <a:solidFill>
                  <a:srgbClr val="FF00FF"/>
                </a:solidFill>
                <a:latin typeface="Times New Roman" pitchFamily="18" charset="0"/>
                <a:cs typeface="Times New Roman" pitchFamily="18" charset="0"/>
              </a:rPr>
              <a:t> </a:t>
            </a:r>
            <a:r>
              <a:rPr lang="en-US" altLang="en-US" sz="3200" dirty="0" err="1">
                <a:solidFill>
                  <a:srgbClr val="FF00FF"/>
                </a:solidFill>
                <a:latin typeface="Times New Roman" pitchFamily="18" charset="0"/>
                <a:cs typeface="Times New Roman" pitchFamily="18" charset="0"/>
              </a:rPr>
              <a:t>nhất</a:t>
            </a:r>
            <a:r>
              <a:rPr lang="en-US" altLang="en-US" sz="3200" dirty="0">
                <a:solidFill>
                  <a:srgbClr val="FF00FF"/>
                </a:solidFill>
                <a:latin typeface="Times New Roman" pitchFamily="18" charset="0"/>
                <a:cs typeface="Times New Roman" pitchFamily="18" charset="0"/>
              </a:rPr>
              <a:t>).</a:t>
            </a:r>
          </a:p>
        </p:txBody>
      </p:sp>
      <p:pic>
        <p:nvPicPr>
          <p:cNvPr id="10247" name="Picture 86" descr="Prism_rainbow_schema"/>
          <p:cNvPicPr>
            <a:picLocks noChangeAspect="1" noChangeArrowheads="1"/>
          </p:cNvPicPr>
          <p:nvPr/>
        </p:nvPicPr>
        <p:blipFill>
          <a:blip r:embed="rId2">
            <a:lum contrast="22000"/>
          </a:blip>
          <a:srcRect/>
          <a:stretch>
            <a:fillRect/>
          </a:stretch>
        </p:blipFill>
        <p:spPr bwMode="auto">
          <a:xfrm>
            <a:off x="1523980" y="-1"/>
            <a:ext cx="9115294" cy="3957146"/>
          </a:xfrm>
          <a:prstGeom prst="rect">
            <a:avLst/>
          </a:prstGeom>
          <a:solidFill>
            <a:srgbClr val="CCFFFF"/>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0247"/>
                                        </p:tgtEl>
                                        <p:attrNameLst>
                                          <p:attrName>style.visibility</p:attrName>
                                        </p:attrNameLst>
                                      </p:cBhvr>
                                      <p:to>
                                        <p:strVal val="visible"/>
                                      </p:to>
                                    </p:set>
                                    <p:anim calcmode="lin" valueType="num">
                                      <p:cBhvr>
                                        <p:cTn id="7" dur="1000" fill="hold"/>
                                        <p:tgtEl>
                                          <p:spTgt spid="10247"/>
                                        </p:tgtEl>
                                        <p:attrNameLst>
                                          <p:attrName>ppt_w</p:attrName>
                                        </p:attrNameLst>
                                      </p:cBhvr>
                                      <p:tavLst>
                                        <p:tav tm="0">
                                          <p:val>
                                            <p:fltVal val="0"/>
                                          </p:val>
                                        </p:tav>
                                        <p:tav tm="100000">
                                          <p:val>
                                            <p:strVal val="#ppt_w"/>
                                          </p:val>
                                        </p:tav>
                                      </p:tavLst>
                                    </p:anim>
                                    <p:anim calcmode="lin" valueType="num">
                                      <p:cBhvr>
                                        <p:cTn id="8" dur="1000" fill="hold"/>
                                        <p:tgtEl>
                                          <p:spTgt spid="10247"/>
                                        </p:tgtEl>
                                        <p:attrNameLst>
                                          <p:attrName>ppt_h</p:attrName>
                                        </p:attrNameLst>
                                      </p:cBhvr>
                                      <p:tavLst>
                                        <p:tav tm="0">
                                          <p:val>
                                            <p:fltVal val="0"/>
                                          </p:val>
                                        </p:tav>
                                        <p:tav tm="100000">
                                          <p:val>
                                            <p:strVal val="#ppt_h"/>
                                          </p:val>
                                        </p:tav>
                                      </p:tavLst>
                                    </p:anim>
                                    <p:animEffect transition="in" filter="fade">
                                      <p:cBhvr>
                                        <p:cTn id="9" dur="1000"/>
                                        <p:tgtEl>
                                          <p:spTgt spid="10247"/>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44"/>
                                        </p:tgtEl>
                                        <p:attrNameLst>
                                          <p:attrName>style.visibility</p:attrName>
                                        </p:attrNameLst>
                                      </p:cBhvr>
                                      <p:to>
                                        <p:strVal val="visible"/>
                                      </p:to>
                                    </p:set>
                                    <p:anim calcmode="discrete" valueType="clr">
                                      <p:cBhvr override="childStyle">
                                        <p:cTn id="14" dur="80"/>
                                        <p:tgtEl>
                                          <p:spTgt spid="3994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44"/>
                                        </p:tgtEl>
                                        <p:attrNameLst>
                                          <p:attrName>fillcolor</p:attrName>
                                        </p:attrNameLst>
                                      </p:cBhvr>
                                      <p:tavLst>
                                        <p:tav tm="0">
                                          <p:val>
                                            <p:clrVal>
                                              <a:schemeClr val="accent2"/>
                                            </p:clrVal>
                                          </p:val>
                                        </p:tav>
                                        <p:tav tm="50000">
                                          <p:val>
                                            <p:clrVal>
                                              <a:schemeClr val="hlink"/>
                                            </p:clrVal>
                                          </p:val>
                                        </p:tav>
                                      </p:tavLst>
                                    </p:anim>
                                    <p:set>
                                      <p:cBhvr>
                                        <p:cTn id="16" dur="80"/>
                                        <p:tgtEl>
                                          <p:spTgt spid="399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4: </a:t>
            </a:r>
            <a:r>
              <a:rPr lang="en-US" sz="2800" b="1" dirty="0" err="1">
                <a:solidFill>
                  <a:srgbClr val="FF00FF"/>
                </a:solidFill>
                <a:latin typeface="Times New Roman" pitchFamily="18" charset="0"/>
                <a:cs typeface="Times New Roman" pitchFamily="18" charset="0"/>
              </a:rPr>
              <a:t>HIỆN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TƯỢNG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TÁN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MÀU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LĂNG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84308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Lăng</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1263494"/>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Lăng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đồng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chất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suốt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không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song song.</a:t>
            </a:r>
            <a:endParaRPr lang="en-US" sz="2800"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1673397"/>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2. </a:t>
            </a:r>
            <a:r>
              <a:rPr lang="en-US" sz="2800" b="1" dirty="0" err="1">
                <a:solidFill>
                  <a:srgbClr val="0000FF"/>
                </a:solidFill>
                <a:latin typeface="Times New Roman" pitchFamily="18" charset="0"/>
                <a:ea typeface="Times New Roman" pitchFamily="18" charset="0"/>
                <a:cs typeface="Times New Roman" pitchFamily="18" charset="0"/>
              </a:rPr>
              <a:t>Đường</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đi</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của</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tia</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sáng</a:t>
            </a:r>
            <a:r>
              <a:rPr lang="en-US" sz="2800" b="1" dirty="0">
                <a:solidFill>
                  <a:srgbClr val="0000FF"/>
                </a:solidFill>
                <a:latin typeface="Times New Roman" pitchFamily="18" charset="0"/>
                <a:ea typeface="Times New Roman" pitchFamily="18" charset="0"/>
                <a:cs typeface="Times New Roman" pitchFamily="18" charset="0"/>
              </a:rPr>
              <a:t> qua </a:t>
            </a:r>
            <a:r>
              <a:rPr lang="en-US" sz="2800" b="1" dirty="0" err="1">
                <a:solidFill>
                  <a:srgbClr val="0000FF"/>
                </a:solidFill>
                <a:latin typeface="Times New Roman" pitchFamily="18" charset="0"/>
                <a:ea typeface="Times New Roman" pitchFamily="18" charset="0"/>
                <a:cs typeface="Times New Roman" pitchFamily="18" charset="0"/>
              </a:rPr>
              <a:t>lăng</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11" name="Rectangle 3"/>
          <p:cNvSpPr>
            <a:spLocks noChangeArrowheads="1"/>
          </p:cNvSpPr>
          <p:nvPr/>
        </p:nvSpPr>
        <p:spPr bwMode="auto">
          <a:xfrm>
            <a:off x="0" y="206227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sắc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không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bị</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sắc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qua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lăng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Rectangle 3"/>
          <p:cNvSpPr>
            <a:spLocks noChangeArrowheads="1"/>
          </p:cNvSpPr>
          <p:nvPr/>
        </p:nvSpPr>
        <p:spPr bwMode="auto">
          <a:xfrm>
            <a:off x="0" y="248269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Mỗi</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ea typeface="Times New Roman" pitchFamily="18" charset="0"/>
                <a:cs typeface="Times New Roman" pitchFamily="18" charset="0"/>
              </a:rPr>
              <a:t>á</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sắc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màu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sắc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nhất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Rectangle 3"/>
          <p:cNvSpPr>
            <a:spLocks noChangeArrowheads="1"/>
          </p:cNvSpPr>
          <p:nvPr/>
        </p:nvSpPr>
        <p:spPr bwMode="auto">
          <a:xfrm>
            <a:off x="0" y="292412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trắng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tập</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hợp</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sắc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nhau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7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màu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đỏ</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cam,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lục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lam,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chàm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4" name="Rectangle 3"/>
          <p:cNvSpPr>
            <a:spLocks noChangeArrowheads="1"/>
          </p:cNvSpPr>
          <p:nvPr/>
        </p:nvSpPr>
        <p:spPr bwMode="auto">
          <a:xfrm>
            <a:off x="0" y="3770208"/>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suất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lăng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sắc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nhau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nhau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Vì</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vậy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qua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lăng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sắc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trắng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sẽ</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bị</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lệch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nhau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tạo</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thành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dải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màu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thay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đổi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liên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tục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từ</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đỏ</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đến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gây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ra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hiện</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tượng</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tán</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sắc</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4)">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3331029" cy="6858000"/>
          </a:xfrm>
          <a:prstGeom prst="rect">
            <a:avLst/>
          </a:prstGeom>
          <a:noFill/>
          <a:ln w="9525">
            <a:noFill/>
            <a:miter lim="800000"/>
            <a:headEnd/>
            <a:tailEnd/>
          </a:ln>
          <a:effectLst/>
        </p:spPr>
      </p:pic>
      <p:sp>
        <p:nvSpPr>
          <p:cNvPr id="7" name="Rectangle 6"/>
          <p:cNvSpPr/>
          <p:nvPr/>
        </p:nvSpPr>
        <p:spPr>
          <a:xfrm>
            <a:off x="3457902" y="420101"/>
            <a:ext cx="8734097" cy="2554545"/>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Khi chiếu chùm sáng trắng song song qua lăng kính, dùng màn chắn chùm tia ló thì trên màn quan sát thu được dải ánh sáng màu giống như dải màu cầu vồng (so với phương của tia tới, tia đỏ lệch ít nhất, tia tím lệch nhiều nhất).</a:t>
            </a:r>
            <a:endParaRPr lang="en-US" sz="3200" dirty="0">
              <a:solidFill>
                <a:srgbClr val="FF00FF"/>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3"/>
          <a:srcRect/>
          <a:stretch>
            <a:fillRect/>
          </a:stretch>
        </p:blipFill>
        <p:spPr bwMode="auto">
          <a:xfrm>
            <a:off x="4604714" y="2977055"/>
            <a:ext cx="5611374" cy="3774618"/>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21" presetClass="entr" presetSubtype="4" fill="hold" nodeType="after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wheel(4)">
                                      <p:cBhvr>
                                        <p:cTn id="21"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4: </a:t>
            </a:r>
            <a:r>
              <a:rPr lang="en-US" sz="2800" b="1" dirty="0" err="1">
                <a:solidFill>
                  <a:srgbClr val="FF00FF"/>
                </a:solidFill>
                <a:latin typeface="Times New Roman" pitchFamily="18" charset="0"/>
                <a:cs typeface="Times New Roman" pitchFamily="18" charset="0"/>
              </a:rPr>
              <a:t>HIỆN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TƯỢNG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TÁN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MÀU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LĂNG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3"/>
          <p:cNvSpPr>
            <a:spLocks noChangeArrowheads="1"/>
          </p:cNvSpPr>
          <p:nvPr/>
        </p:nvSpPr>
        <p:spPr bwMode="auto">
          <a:xfrm>
            <a:off x="0" y="83782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MÀU</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SẮC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16" name="Rectangle 3"/>
          <p:cNvSpPr>
            <a:spLocks noChangeArrowheads="1"/>
          </p:cNvSpPr>
          <p:nvPr/>
        </p:nvSpPr>
        <p:spPr bwMode="auto">
          <a:xfrm>
            <a:off x="0" y="5877555"/>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sym typeface="Wingdings"/>
              </a:rPr>
              <a:t> </a:t>
            </a:r>
            <a:r>
              <a:rPr kumimoji="0" lang="en-US" sz="280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vật</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trên</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trái</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đất</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cùng</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được</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trời</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chiếu</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rọi</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nhưng</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tại</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sao</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màu</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sắc</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vật</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được</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nhìn</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thấy</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lại</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khác</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nhau</a:t>
            </a:r>
            <a:r>
              <a:rPr kumimoji="0" lang="en-US" sz="280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3592728" y="1901881"/>
            <a:ext cx="5036156" cy="4025954"/>
          </a:xfrm>
          <a:prstGeom prst="rect">
            <a:avLst/>
          </a:prstGeom>
          <a:noFill/>
          <a:ln w="9525">
            <a:noFill/>
            <a:miter lim="800000"/>
            <a:headEnd/>
            <a:tailEnd/>
          </a:ln>
          <a:effectLst/>
        </p:spPr>
      </p:pic>
      <p:sp>
        <p:nvSpPr>
          <p:cNvPr id="17" name="Rectangle 3"/>
          <p:cNvSpPr>
            <a:spLocks noChangeArrowheads="1"/>
          </p:cNvSpPr>
          <p:nvPr/>
        </p:nvSpPr>
        <p:spPr bwMode="auto">
          <a:xfrm>
            <a:off x="0" y="1263490"/>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Khi</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chiếu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sẽ</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hấp</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thụ</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màu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cho</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phản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màu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nhất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điều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này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tạo</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nên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màu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sắc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1000" fill="hold"/>
                                        <p:tgtEl>
                                          <p:spTgt spid="6146"/>
                                        </p:tgtEl>
                                        <p:attrNameLst>
                                          <p:attrName>ppt_w</p:attrName>
                                        </p:attrNameLst>
                                      </p:cBhvr>
                                      <p:tavLst>
                                        <p:tav tm="0">
                                          <p:val>
                                            <p:fltVal val="0"/>
                                          </p:val>
                                        </p:tav>
                                        <p:tav tm="100000">
                                          <p:val>
                                            <p:strVal val="#ppt_w"/>
                                          </p:val>
                                        </p:tav>
                                      </p:tavLst>
                                    </p:anim>
                                    <p:anim calcmode="lin" valueType="num">
                                      <p:cBhvr>
                                        <p:cTn id="13" dur="1000" fill="hold"/>
                                        <p:tgtEl>
                                          <p:spTgt spid="6146"/>
                                        </p:tgtEl>
                                        <p:attrNameLst>
                                          <p:attrName>ppt_h</p:attrName>
                                        </p:attrNameLst>
                                      </p:cBhvr>
                                      <p:tavLst>
                                        <p:tav tm="0">
                                          <p:val>
                                            <p:fltVal val="0"/>
                                          </p:val>
                                        </p:tav>
                                        <p:tav tm="100000">
                                          <p:val>
                                            <p:strVal val="#ppt_h"/>
                                          </p:val>
                                        </p:tav>
                                      </p:tavLst>
                                    </p:anim>
                                    <p:animEffect transition="in" filter="fade">
                                      <p:cBhvr>
                                        <p:cTn id="14" dur="1000"/>
                                        <p:tgtEl>
                                          <p:spTgt spid="6146"/>
                                        </p:tgtEl>
                                      </p:cBhvr>
                                    </p:animEffect>
                                  </p:childTnLst>
                                </p:cTn>
                              </p:par>
                            </p:childTnLst>
                          </p:cTn>
                        </p:par>
                        <p:par>
                          <p:cTn id="15" fill="hold">
                            <p:stCondLst>
                              <p:cond delay="1000"/>
                            </p:stCondLst>
                            <p:childTnLst>
                              <p:par>
                                <p:cTn id="16" presetID="21" presetClass="entr" presetSubtype="4"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4)">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4)">
                                      <p:cBhvr>
                                        <p:cTn id="23" dur="1000"/>
                                        <p:tgtEl>
                                          <p:spTgt spid="17"/>
                                        </p:tgtEl>
                                      </p:cBhvr>
                                    </p:animEffect>
                                  </p:childTnLst>
                                </p:cTn>
                              </p:par>
                              <p:par>
                                <p:cTn id="24" presetID="53" presetClass="exit" presetSubtype="0" fill="hold" nodeType="withEffect">
                                  <p:stCondLst>
                                    <p:cond delay="0"/>
                                  </p:stCondLst>
                                  <p:childTnLst>
                                    <p:anim calcmode="lin" valueType="num">
                                      <p:cBhvr>
                                        <p:cTn id="25" dur="1000"/>
                                        <p:tgtEl>
                                          <p:spTgt spid="6146"/>
                                        </p:tgtEl>
                                        <p:attrNameLst>
                                          <p:attrName>ppt_w</p:attrName>
                                        </p:attrNameLst>
                                      </p:cBhvr>
                                      <p:tavLst>
                                        <p:tav tm="0">
                                          <p:val>
                                            <p:strVal val="ppt_w"/>
                                          </p:val>
                                        </p:tav>
                                        <p:tav tm="100000">
                                          <p:val>
                                            <p:fltVal val="0"/>
                                          </p:val>
                                        </p:tav>
                                      </p:tavLst>
                                    </p:anim>
                                    <p:anim calcmode="lin" valueType="num">
                                      <p:cBhvr>
                                        <p:cTn id="26" dur="1000"/>
                                        <p:tgtEl>
                                          <p:spTgt spid="6146"/>
                                        </p:tgtEl>
                                        <p:attrNameLst>
                                          <p:attrName>ppt_h</p:attrName>
                                        </p:attrNameLst>
                                      </p:cBhvr>
                                      <p:tavLst>
                                        <p:tav tm="0">
                                          <p:val>
                                            <p:strVal val="ppt_h"/>
                                          </p:val>
                                        </p:tav>
                                        <p:tav tm="100000">
                                          <p:val>
                                            <p:fltVal val="0"/>
                                          </p:val>
                                        </p:tav>
                                      </p:tavLst>
                                    </p:anim>
                                    <p:animEffect transition="out" filter="fade">
                                      <p:cBhvr>
                                        <p:cTn id="27" dur="1000"/>
                                        <p:tgtEl>
                                          <p:spTgt spid="6146"/>
                                        </p:tgtEl>
                                      </p:cBhvr>
                                    </p:animEffect>
                                    <p:set>
                                      <p:cBhvr>
                                        <p:cTn id="28" dur="1" fill="hold">
                                          <p:stCondLst>
                                            <p:cond delay="999"/>
                                          </p:stCondLst>
                                        </p:cTn>
                                        <p:tgtEl>
                                          <p:spTgt spid="6146"/>
                                        </p:tgtEl>
                                        <p:attrNameLst>
                                          <p:attrName>style.visibility</p:attrName>
                                        </p:attrNameLst>
                                      </p:cBhvr>
                                      <p:to>
                                        <p:strVal val="hidden"/>
                                      </p:to>
                                    </p:set>
                                  </p:childTnLst>
                                </p:cTn>
                              </p:par>
                              <p:par>
                                <p:cTn id="29" presetID="53" presetClass="exit" presetSubtype="0" fill="hold" grpId="1" nodeType="withEffect">
                                  <p:stCondLst>
                                    <p:cond delay="0"/>
                                  </p:stCondLst>
                                  <p:childTnLst>
                                    <p:anim calcmode="lin" valueType="num">
                                      <p:cBhvr>
                                        <p:cTn id="30" dur="1000"/>
                                        <p:tgtEl>
                                          <p:spTgt spid="16"/>
                                        </p:tgtEl>
                                        <p:attrNameLst>
                                          <p:attrName>ppt_w</p:attrName>
                                        </p:attrNameLst>
                                      </p:cBhvr>
                                      <p:tavLst>
                                        <p:tav tm="0">
                                          <p:val>
                                            <p:strVal val="ppt_w"/>
                                          </p:val>
                                        </p:tav>
                                        <p:tav tm="100000">
                                          <p:val>
                                            <p:fltVal val="0"/>
                                          </p:val>
                                        </p:tav>
                                      </p:tavLst>
                                    </p:anim>
                                    <p:anim calcmode="lin" valueType="num">
                                      <p:cBhvr>
                                        <p:cTn id="31" dur="1000"/>
                                        <p:tgtEl>
                                          <p:spTgt spid="16"/>
                                        </p:tgtEl>
                                        <p:attrNameLst>
                                          <p:attrName>ppt_h</p:attrName>
                                        </p:attrNameLst>
                                      </p:cBhvr>
                                      <p:tavLst>
                                        <p:tav tm="0">
                                          <p:val>
                                            <p:strVal val="ppt_h"/>
                                          </p:val>
                                        </p:tav>
                                        <p:tav tm="100000">
                                          <p:val>
                                            <p:fltVal val="0"/>
                                          </p:val>
                                        </p:tav>
                                      </p:tavLst>
                                    </p:anim>
                                    <p:animEffect transition="out" filter="fade">
                                      <p:cBhvr>
                                        <p:cTn id="32" dur="1000"/>
                                        <p:tgtEl>
                                          <p:spTgt spid="16"/>
                                        </p:tgtEl>
                                      </p:cBhvr>
                                    </p:animEffect>
                                    <p:set>
                                      <p:cBhvr>
                                        <p:cTn id="33"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795897"/>
            <a:ext cx="12191999" cy="584775"/>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Vật hấp thụ ánh sáng màu nhiều nhất: vật màu đen</a:t>
            </a:r>
            <a:r>
              <a:rPr lang="en-US" sz="3200" dirty="0">
                <a:solidFill>
                  <a:srgbClr val="FF00FF"/>
                </a:solidFill>
                <a:latin typeface="Times New Roman" pitchFamily="18" charset="0"/>
                <a:cs typeface="Times New Roman" pitchFamily="18" charset="0"/>
              </a:rPr>
              <a:t>.</a:t>
            </a:r>
          </a:p>
        </p:txBody>
      </p:sp>
      <p:pic>
        <p:nvPicPr>
          <p:cNvPr id="7170" name="Picture 2"/>
          <p:cNvPicPr>
            <a:picLocks noChangeAspect="1" noChangeArrowheads="1"/>
          </p:cNvPicPr>
          <p:nvPr/>
        </p:nvPicPr>
        <p:blipFill>
          <a:blip r:embed="rId2"/>
          <a:srcRect/>
          <a:stretch>
            <a:fillRect/>
          </a:stretch>
        </p:blipFill>
        <p:spPr bwMode="auto">
          <a:xfrm>
            <a:off x="1671196" y="0"/>
            <a:ext cx="8797159" cy="4479934"/>
          </a:xfrm>
          <a:prstGeom prst="rect">
            <a:avLst/>
          </a:prstGeom>
          <a:noFill/>
          <a:ln w="9525">
            <a:noFill/>
            <a:miter lim="800000"/>
            <a:headEnd/>
            <a:tailEnd/>
          </a:ln>
          <a:effectLst/>
        </p:spPr>
      </p:pic>
      <p:sp>
        <p:nvSpPr>
          <p:cNvPr id="6" name="Rectangle 5"/>
          <p:cNvSpPr/>
          <p:nvPr/>
        </p:nvSpPr>
        <p:spPr>
          <a:xfrm>
            <a:off x="1" y="5326668"/>
            <a:ext cx="12191999" cy="584775"/>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Vật hấp thụ ánh sáng màu </a:t>
            </a:r>
            <a:r>
              <a:rPr lang="en-US" sz="3200" dirty="0" err="1">
                <a:solidFill>
                  <a:srgbClr val="FF00FF"/>
                </a:solidFill>
                <a:latin typeface="Times New Roman" pitchFamily="18" charset="0"/>
                <a:cs typeface="Times New Roman" pitchFamily="18" charset="0"/>
              </a:rPr>
              <a:t>ít</a:t>
            </a:r>
            <a:r>
              <a:rPr lang="vi-VN" sz="3200" dirty="0">
                <a:solidFill>
                  <a:srgbClr val="FF00FF"/>
                </a:solidFill>
                <a:latin typeface="Times New Roman" pitchFamily="18" charset="0"/>
                <a:cs typeface="Times New Roman" pitchFamily="18" charset="0"/>
              </a:rPr>
              <a:t> nhất: vật màu </a:t>
            </a:r>
            <a:r>
              <a:rPr lang="en-US" sz="3200" dirty="0" err="1">
                <a:solidFill>
                  <a:srgbClr val="FF00FF"/>
                </a:solidFill>
                <a:latin typeface="Times New Roman" pitchFamily="18" charset="0"/>
                <a:cs typeface="Times New Roman" pitchFamily="18" charset="0"/>
              </a:rPr>
              <a:t>trắng</a:t>
            </a:r>
            <a:r>
              <a:rPr lang="en-US" sz="3200"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Effect transition="in" filter="fade">
                                      <p:cBhvr>
                                        <p:cTn id="9" dur="10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anim calcmode="lin" valueType="num">
                                      <p:cBhvr>
                                        <p:cTn id="2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4: </a:t>
            </a:r>
            <a:r>
              <a:rPr lang="en-US" sz="2800" b="1" dirty="0" err="1">
                <a:solidFill>
                  <a:srgbClr val="FF00FF"/>
                </a:solidFill>
                <a:latin typeface="Times New Roman" pitchFamily="18" charset="0"/>
                <a:cs typeface="Times New Roman" pitchFamily="18" charset="0"/>
              </a:rPr>
              <a:t>HIỆN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TƯỢNG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TÁN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MÀU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LĂNG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3"/>
          <p:cNvSpPr>
            <a:spLocks noChangeArrowheads="1"/>
          </p:cNvSpPr>
          <p:nvPr/>
        </p:nvSpPr>
        <p:spPr bwMode="auto">
          <a:xfrm>
            <a:off x="0" y="83782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MÀU</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SẮC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17" name="Rectangle 3"/>
          <p:cNvSpPr>
            <a:spLocks noChangeArrowheads="1"/>
          </p:cNvSpPr>
          <p:nvPr/>
        </p:nvSpPr>
        <p:spPr bwMode="auto">
          <a:xfrm>
            <a:off x="0" y="1263490"/>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Khi</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chiếu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sẽ</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hấp</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thụ</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màu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cho</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phản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màu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nhất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điều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này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tạo</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nên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màu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sắc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8" name="Rectangle 3"/>
          <p:cNvSpPr>
            <a:spLocks noChangeArrowheads="1"/>
          </p:cNvSpPr>
          <p:nvPr/>
        </p:nvSpPr>
        <p:spPr bwMode="auto">
          <a:xfrm>
            <a:off x="0" y="210957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hấp</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thụ</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hầu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hết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ánh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màu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thì</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sẽ</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màu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đen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795897"/>
            <a:ext cx="12191999" cy="1569660"/>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3</a:t>
            </a:r>
            <a:r>
              <a:rPr lang="vi-VN" sz="3200" dirty="0">
                <a:solidFill>
                  <a:srgbClr val="FF00FF"/>
                </a:solidFill>
                <a:latin typeface="Times New Roman" pitchFamily="18" charset="0"/>
                <a:cs typeface="Times New Roman" pitchFamily="18" charset="0"/>
              </a:rPr>
              <a:t>. Dưới ánh nắng mặt trời, ta nhìn thấy bông hoa cúc có màu vàng vì cánh hoa cúc đã hấp thụ các màu khác và cho phản xạ ánh sáng màu vàng tới mắt.</a:t>
            </a:r>
            <a:r>
              <a:rPr lang="en-US" sz="3200" dirty="0">
                <a:solidFill>
                  <a:srgbClr val="FF00FF"/>
                </a:solidFill>
                <a:latin typeface="Times New Roman" pitchFamily="18" charset="0"/>
                <a:cs typeface="Times New Roman" pitchFamily="18" charset="0"/>
              </a:rPr>
              <a:t> </a:t>
            </a:r>
          </a:p>
        </p:txBody>
      </p:sp>
      <p:pic>
        <p:nvPicPr>
          <p:cNvPr id="8194" name="Picture 2"/>
          <p:cNvPicPr>
            <a:picLocks noChangeAspect="1" noChangeArrowheads="1"/>
          </p:cNvPicPr>
          <p:nvPr/>
        </p:nvPicPr>
        <p:blipFill>
          <a:blip r:embed="rId2"/>
          <a:srcRect/>
          <a:stretch>
            <a:fillRect/>
          </a:stretch>
        </p:blipFill>
        <p:spPr bwMode="auto">
          <a:xfrm>
            <a:off x="3121582" y="0"/>
            <a:ext cx="5896303" cy="463168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360"/>
                                          </p:val>
                                        </p:tav>
                                        <p:tav tm="100000">
                                          <p:val>
                                            <p:fltVal val="0"/>
                                          </p:val>
                                        </p:tav>
                                      </p:tavLst>
                                    </p:anim>
                                    <p:animEffect transition="in" filter="fade">
                                      <p:cBhvr>
                                        <p:cTn id="10" dur="1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851328"/>
            <a:ext cx="5060731" cy="5074446"/>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xmlns="" id="{B25987F5-D0C3-B269-389D-1210645601C9}"/>
              </a:ext>
            </a:extLst>
          </p:cNvPr>
          <p:cNvSpPr txBox="1"/>
          <p:nvPr/>
        </p:nvSpPr>
        <p:spPr>
          <a:xfrm>
            <a:off x="5445595" y="2147638"/>
            <a:ext cx="6096000" cy="3323987"/>
          </a:xfrm>
          <a:prstGeom prst="rect">
            <a:avLst/>
          </a:prstGeom>
          <a:noFill/>
        </p:spPr>
        <p:txBody>
          <a:bodyPr wrap="square">
            <a:spAutoFit/>
          </a:bodyPr>
          <a:lstStyle/>
          <a:p>
            <a:r>
              <a:rPr lang="vi-VN" sz="3000" b="0" i="0" dirty="0">
                <a:solidFill>
                  <a:srgbClr val="FF0000"/>
                </a:solidFill>
                <a:effectLst/>
                <a:latin typeface="Times New Roman" panose="02020603050405020304" pitchFamily="18" charset="0"/>
                <a:cs typeface="Times New Roman" panose="02020603050405020304" pitchFamily="18" charset="0"/>
              </a:rPr>
              <a:t>Khi sử dụng ánh sáng đỏ từ đèn laser để chiếu vào bông hoa cúc vàng vào ban đêm, thì ánh sáng đỏ bị cánh hoa cúc hấp thụ hết, không có ánh sáng nào từ bông hoa chiếu tới mắt ta nên ta sẽ nhìn thấy bông hoa có màu gần như đen.</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a:solidFill>
                  <a:srgbClr val="0000FF"/>
                </a:solidFill>
                <a:latin typeface="Times New Roman" pitchFamily="18" charset="0"/>
                <a:cs typeface="Times New Roman" pitchFamily="18" charset="0"/>
              </a:rPr>
              <a:t>PHẦN</a:t>
            </a:r>
            <a:r>
              <a:rPr lang="en-US" sz="4400" b="1" dirty="0">
                <a:solidFill>
                  <a:srgbClr val="0000FF"/>
                </a:solidFill>
                <a:latin typeface="Times New Roman" pitchFamily="18" charset="0"/>
                <a:cs typeface="Times New Roman" pitchFamily="18" charset="0"/>
              </a:rPr>
              <a:t> 1: </a:t>
            </a:r>
            <a:r>
              <a:rPr lang="en-US" sz="4400" b="1" dirty="0" err="1">
                <a:solidFill>
                  <a:srgbClr val="0000FF"/>
                </a:solidFill>
                <a:latin typeface="Times New Roman" pitchFamily="18" charset="0"/>
                <a:cs typeface="Times New Roman" pitchFamily="18" charset="0"/>
              </a:rPr>
              <a:t>NĂNG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LƯỢNG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SỰ</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ĐỔI</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2: </a:t>
            </a:r>
            <a:r>
              <a:rPr lang="en-US" sz="4000" b="1" dirty="0" err="1">
                <a:solidFill>
                  <a:srgbClr val="0000FF"/>
                </a:solidFill>
                <a:latin typeface="Times New Roman" pitchFamily="18" charset="0"/>
                <a:cs typeface="Times New Roman" pitchFamily="18" charset="0"/>
              </a:rPr>
              <a:t>ÁNH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SÁNG</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1200329"/>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4: </a:t>
            </a:r>
            <a:r>
              <a:rPr lang="en-US" sz="3600" b="1" dirty="0" err="1">
                <a:solidFill>
                  <a:srgbClr val="0000FF"/>
                </a:solidFill>
                <a:latin typeface="Times New Roman" pitchFamily="18" charset="0"/>
                <a:cs typeface="Times New Roman" pitchFamily="18" charset="0"/>
              </a:rPr>
              <a:t>HIỆN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TƯỢNG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SẮC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ÁNH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SÁNG</a:t>
            </a:r>
            <a:r>
              <a:rPr lang="en-US" sz="3600" b="1" dirty="0">
                <a:solidFill>
                  <a:srgbClr val="0000FF"/>
                </a:solidFill>
                <a:latin typeface="Times New Roman" pitchFamily="18" charset="0"/>
                <a:cs typeface="Times New Roman" pitchFamily="18" charset="0"/>
              </a:rPr>
              <a:t>.</a:t>
            </a:r>
          </a:p>
          <a:p>
            <a:pPr algn="ctr"/>
            <a:r>
              <a:rPr lang="en-US" sz="3600" b="1" dirty="0" err="1">
                <a:solidFill>
                  <a:srgbClr val="0000FF"/>
                </a:solidFill>
                <a:latin typeface="Times New Roman" pitchFamily="18" charset="0"/>
                <a:cs typeface="Times New Roman" pitchFamily="18" charset="0"/>
              </a:rPr>
              <a:t>MÀU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SẮC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ÁNH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SÁNG</a:t>
            </a:r>
            <a:r>
              <a:rPr lang="en-US" sz="3600" b="1" dirty="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56690" y="0"/>
            <a:ext cx="7935310" cy="3785652"/>
          </a:xfrm>
          <a:prstGeom prst="rect">
            <a:avLst/>
          </a:prstGeom>
        </p:spPr>
        <p:txBody>
          <a:bodyPr wrap="square">
            <a:spAutoFit/>
          </a:bodyPr>
          <a:lstStyle/>
          <a:p>
            <a:pPr algn="just"/>
            <a:r>
              <a:rPr lang="en-US" sz="3000" dirty="0">
                <a:solidFill>
                  <a:srgbClr val="FF00FF"/>
                </a:solidFill>
                <a:latin typeface="Times New Roman" pitchFamily="18" charset="0"/>
                <a:cs typeface="Times New Roman" pitchFamily="18" charset="0"/>
              </a:rPr>
              <a:t>3</a:t>
            </a:r>
            <a:r>
              <a:rPr lang="vi-VN" sz="3000" dirty="0">
                <a:solidFill>
                  <a:srgbClr val="FF00FF"/>
                </a:solidFill>
                <a:latin typeface="Times New Roman" pitchFamily="18" charset="0"/>
                <a:cs typeface="Times New Roman" pitchFamily="18" charset="0"/>
              </a:rPr>
              <a:t>.  - Một số loại kính lọc màu: kính lọc màu đỏ, kính lọc màu vàng, kính lọc màu xanh dương, kính lọc màu xám,…</a:t>
            </a:r>
            <a:endParaRPr lang="en-US" sz="3000" dirty="0">
              <a:solidFill>
                <a:srgbClr val="FF00FF"/>
              </a:solidFill>
              <a:latin typeface="Times New Roman" pitchFamily="18" charset="0"/>
              <a:cs typeface="Times New Roman" pitchFamily="18" charset="0"/>
            </a:endParaRPr>
          </a:p>
          <a:p>
            <a:pPr algn="just">
              <a:buFontTx/>
              <a:buChar char="-"/>
            </a:pPr>
            <a:r>
              <a:rPr lang="en-US" sz="3000" dirty="0">
                <a:solidFill>
                  <a:srgbClr val="FF00FF"/>
                </a:solidFill>
                <a:latin typeface="Times New Roman" pitchFamily="18" charset="0"/>
                <a:cs typeface="Times New Roman" pitchFamily="18" charset="0"/>
              </a:rPr>
              <a:t> </a:t>
            </a:r>
            <a:r>
              <a:rPr lang="vi-VN" sz="3000" dirty="0">
                <a:solidFill>
                  <a:srgbClr val="FF00FF"/>
                </a:solidFill>
                <a:latin typeface="Times New Roman" pitchFamily="18" charset="0"/>
                <a:cs typeface="Times New Roman" pitchFamily="18" charset="0"/>
              </a:rPr>
              <a:t>Mô tả hiện tượng:</a:t>
            </a:r>
            <a:endParaRPr lang="en-US" sz="3000" dirty="0">
              <a:solidFill>
                <a:srgbClr val="FF00FF"/>
              </a:solidFill>
              <a:latin typeface="Times New Roman" pitchFamily="18" charset="0"/>
              <a:cs typeface="Times New Roman" pitchFamily="18" charset="0"/>
            </a:endParaRPr>
          </a:p>
          <a:p>
            <a:pPr algn="just"/>
            <a:r>
              <a:rPr lang="vi-VN" sz="3000" dirty="0">
                <a:solidFill>
                  <a:srgbClr val="FF00FF"/>
                </a:solidFill>
                <a:latin typeface="Times New Roman" pitchFamily="18" charset="0"/>
                <a:cs typeface="Times New Roman" pitchFamily="18" charset="0"/>
              </a:rPr>
              <a:t>+ Kính lọc màu xanh cho ánh sáng màu xanh đi qua và hấp thụ các ánh sáng màu khác. Kết quả là, chúng ta thấy môi trường xung quanh trở nên xanh thêm</a:t>
            </a:r>
            <a:r>
              <a:rPr lang="en-US" sz="3000" dirty="0">
                <a:solidFill>
                  <a:srgbClr val="FF00FF"/>
                </a:solidFill>
                <a:latin typeface="Times New Roman" pitchFamily="18" charset="0"/>
                <a:cs typeface="Times New Roman" pitchFamily="18" charset="0"/>
              </a:rPr>
              <a:t>.</a:t>
            </a:r>
          </a:p>
        </p:txBody>
      </p:sp>
      <p:pic>
        <p:nvPicPr>
          <p:cNvPr id="10242" name="Picture 2"/>
          <p:cNvPicPr>
            <a:picLocks noChangeAspect="1" noChangeArrowheads="1"/>
          </p:cNvPicPr>
          <p:nvPr/>
        </p:nvPicPr>
        <p:blipFill>
          <a:blip r:embed="rId2"/>
          <a:srcRect/>
          <a:stretch>
            <a:fillRect/>
          </a:stretch>
        </p:blipFill>
        <p:spPr bwMode="auto">
          <a:xfrm>
            <a:off x="1" y="0"/>
            <a:ext cx="4319752" cy="3645827"/>
          </a:xfrm>
          <a:prstGeom prst="rect">
            <a:avLst/>
          </a:prstGeom>
          <a:noFill/>
          <a:ln w="9525">
            <a:noFill/>
            <a:miter lim="800000"/>
            <a:headEnd/>
            <a:tailEnd/>
          </a:ln>
          <a:effectLst/>
        </p:spPr>
      </p:pic>
      <p:sp>
        <p:nvSpPr>
          <p:cNvPr id="5" name="Rectangle 4"/>
          <p:cNvSpPr/>
          <p:nvPr/>
        </p:nvSpPr>
        <p:spPr>
          <a:xfrm>
            <a:off x="0" y="3823082"/>
            <a:ext cx="12192000" cy="2769989"/>
          </a:xfrm>
          <a:prstGeom prst="rect">
            <a:avLst/>
          </a:prstGeom>
        </p:spPr>
        <p:txBody>
          <a:bodyPr wrap="square">
            <a:spAutoFit/>
          </a:bodyPr>
          <a:lstStyle/>
          <a:p>
            <a:pPr algn="just"/>
            <a:r>
              <a:rPr lang="en-US" sz="2900" dirty="0">
                <a:solidFill>
                  <a:srgbClr val="FF00FF"/>
                </a:solidFill>
                <a:latin typeface="Times New Roman" pitchFamily="18" charset="0"/>
                <a:cs typeface="Times New Roman" pitchFamily="18" charset="0"/>
              </a:rPr>
              <a:t>+ </a:t>
            </a:r>
            <a:r>
              <a:rPr lang="vi-VN" sz="2900" dirty="0">
                <a:solidFill>
                  <a:srgbClr val="FF00FF"/>
                </a:solidFill>
                <a:latin typeface="Times New Roman" pitchFamily="18" charset="0"/>
                <a:cs typeface="Times New Roman" pitchFamily="18" charset="0"/>
              </a:rPr>
              <a:t>Kính lọc màu đỏ cho ánh sáng màu đỏ đi qua và hấp thụ các ánh sáng màu khác. Kết quả là, chúng ta thấy môi trường xung quanh trở nên đỏ thêm.</a:t>
            </a:r>
            <a:endParaRPr lang="en-US" sz="2900" dirty="0">
              <a:solidFill>
                <a:srgbClr val="FF00FF"/>
              </a:solidFill>
              <a:latin typeface="Times New Roman" pitchFamily="18" charset="0"/>
              <a:cs typeface="Times New Roman" pitchFamily="18" charset="0"/>
            </a:endParaRPr>
          </a:p>
          <a:p>
            <a:pPr algn="just"/>
            <a:r>
              <a:rPr lang="vi-VN" sz="2900" dirty="0">
                <a:solidFill>
                  <a:srgbClr val="FF00FF"/>
                </a:solidFill>
                <a:latin typeface="Times New Roman" pitchFamily="18" charset="0"/>
                <a:cs typeface="Times New Roman" pitchFamily="18" charset="0"/>
              </a:rPr>
              <a:t>+ Kính lọc màu vàng cho ánh sáng màu vàng đi qua và hấp thụ các ánh sáng màu khác. Kết quả là, chúng ta thấy môi trường xung quanh trở nên vàng thêm.</a:t>
            </a:r>
            <a:endParaRPr lang="en-US" sz="2900" dirty="0">
              <a:solidFill>
                <a:srgbClr val="FF00FF"/>
              </a:solidFill>
              <a:latin typeface="Times New Roman" pitchFamily="18" charset="0"/>
              <a:cs typeface="Times New Roman" pitchFamily="18" charset="0"/>
            </a:endParaRPr>
          </a:p>
          <a:p>
            <a:pPr algn="just"/>
            <a:r>
              <a:rPr lang="vi-VN" sz="2900" dirty="0">
                <a:solidFill>
                  <a:srgbClr val="FF00FF"/>
                </a:solidFill>
                <a:latin typeface="Times New Roman" pitchFamily="18" charset="0"/>
                <a:cs typeface="Times New Roman" pitchFamily="18" charset="0"/>
              </a:rPr>
              <a:t>+ Kính lọc màu xám thường làm giảm độ sáng và cân bằng màu sắc, giúp giảm thiểu ánh sáng chói và bảo vệ mắt khỏi ánh sáng mặt trời mạnh.</a:t>
            </a:r>
            <a:endParaRPr lang="en-US" sz="29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900" decel="100000" fill="hold"/>
                                        <p:tgtEl>
                                          <p:spTgt spid="102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4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1000"/>
                                        <p:tgtEl>
                                          <p:spTgt spid="7">
                                            <p:txEl>
                                              <p:pRg st="1" end="1"/>
                                            </p:txEl>
                                          </p:spTgt>
                                        </p:tgtEl>
                                      </p:cBhvr>
                                    </p:animEffect>
                                    <p:anim calcmode="lin" valueType="num">
                                      <p:cBhvr>
                                        <p:cTn id="2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1000"/>
                                        <p:tgtEl>
                                          <p:spTgt spid="5">
                                            <p:txEl>
                                              <p:pRg st="0" end="0"/>
                                            </p:txEl>
                                          </p:spTgt>
                                        </p:tgtEl>
                                      </p:cBhvr>
                                    </p:animEffect>
                                    <p:anim calcmode="lin" valueType="num">
                                      <p:cBhvr>
                                        <p:cTn id="4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fade">
                                      <p:cBhvr>
                                        <p:cTn id="47" dur="1000"/>
                                        <p:tgtEl>
                                          <p:spTgt spid="5">
                                            <p:txEl>
                                              <p:pRg st="1" end="1"/>
                                            </p:txEl>
                                          </p:spTgt>
                                        </p:tgtEl>
                                      </p:cBhvr>
                                    </p:animEffect>
                                    <p:anim calcmode="lin" valueType="num">
                                      <p:cBhvr>
                                        <p:cTn id="4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fade">
                                      <p:cBhvr>
                                        <p:cTn id="55" dur="1000"/>
                                        <p:tgtEl>
                                          <p:spTgt spid="5">
                                            <p:txEl>
                                              <p:pRg st="2" end="2"/>
                                            </p:txEl>
                                          </p:spTgt>
                                        </p:tgtEl>
                                      </p:cBhvr>
                                    </p:animEffect>
                                    <p:anim calcmode="lin" valueType="num">
                                      <p:cBhvr>
                                        <p:cTn id="5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096703" y="0"/>
            <a:ext cx="3095297" cy="4401205"/>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Pha lê và cấu trúc tinh thể: Pha lê có một cấu trúc tinh thể đặc biệt, và khi ánh sáng đi qua nó, các phân tử trong pha lê tương tác với ánh sáng vì vậy nó giống như 1 lăng kính</a:t>
            </a:r>
            <a:endParaRPr lang="en-US" sz="2800" dirty="0">
              <a:solidFill>
                <a:srgbClr val="FF00FF"/>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0" y="0"/>
            <a:ext cx="8576441" cy="4344932"/>
          </a:xfrm>
          <a:prstGeom prst="rect">
            <a:avLst/>
          </a:prstGeom>
          <a:noFill/>
          <a:ln w="9525">
            <a:noFill/>
            <a:miter lim="800000"/>
            <a:headEnd/>
            <a:tailEnd/>
          </a:ln>
          <a:effectLst/>
        </p:spPr>
      </p:pic>
      <p:sp>
        <p:nvSpPr>
          <p:cNvPr id="5" name="Rectangle 4"/>
          <p:cNvSpPr/>
          <p:nvPr/>
        </p:nvSpPr>
        <p:spPr>
          <a:xfrm>
            <a:off x="0" y="4180344"/>
            <a:ext cx="12191999" cy="2677656"/>
          </a:xfrm>
          <a:prstGeom prst="rect">
            <a:avLst/>
          </a:prstGeom>
        </p:spPr>
        <p:txBody>
          <a:bodyPr wrap="square">
            <a:spAutoFit/>
          </a:bodyPr>
          <a:lstStyle/>
          <a:p>
            <a:pPr algn="just">
              <a:buFontTx/>
              <a:buChar char="-"/>
            </a:pPr>
            <a:r>
              <a:rPr lang="vi-VN" sz="2800" dirty="0">
                <a:solidFill>
                  <a:srgbClr val="FF00FF"/>
                </a:solidFill>
                <a:latin typeface="Times New Roman" pitchFamily="18" charset="0"/>
                <a:cs typeface="Times New Roman" pitchFamily="18" charset="0"/>
              </a:rPr>
              <a:t>Tán sắc ánh sáng: Khi ánh sáng đi qua pha lê, nó bị tán sắc thành các màu sắc riêng biệt vì hiện tượng tán sắc ánh sáng.</a:t>
            </a:r>
            <a:endParaRPr lang="en-US" sz="2800" dirty="0">
              <a:solidFill>
                <a:srgbClr val="FF00FF"/>
              </a:solidFill>
              <a:latin typeface="Times New Roman" pitchFamily="18" charset="0"/>
              <a:cs typeface="Times New Roman" pitchFamily="18" charset="0"/>
            </a:endParaRPr>
          </a:p>
          <a:p>
            <a:pPr algn="just">
              <a:buFontTx/>
              <a:buChar char="-"/>
            </a:pPr>
            <a:r>
              <a:rPr lang="vi-VN" sz="2800" dirty="0">
                <a:solidFill>
                  <a:srgbClr val="FF00FF"/>
                </a:solidFill>
                <a:latin typeface="Times New Roman" pitchFamily="18" charset="0"/>
                <a:cs typeface="Times New Roman" pitchFamily="18" charset="0"/>
              </a:rPr>
              <a:t> Dải màu: Do sự tán sắc, chúng ta thấy một dải màu, giống như cầu vồng, trải dài trên bề mặt hoặc trong bóng tối của các viên pha lê.Tóm lại, hiện tượng này là kết quả của sự tán sắc ánh sáng khi đi qua pha lê, và nó giúp tạo ra các màu sắc rực rỡ mà chúng ta thường thấy khi quan sát dưới ánh sáng mặt trời.</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Effect transition="in" filter="fade">
                                      <p:cBhvr>
                                        <p:cTn id="9" dur="10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1000"/>
                                        <p:tgtEl>
                                          <p:spTgt spid="5">
                                            <p:txEl>
                                              <p:pRg st="1" end="1"/>
                                            </p:txEl>
                                          </p:spTgt>
                                        </p:tgtEl>
                                      </p:cBhvr>
                                    </p:animEffect>
                                    <p:anim calcmode="lin" valueType="num">
                                      <p:cBhvr>
                                        <p:cTn id="3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3487381"/>
            <a:ext cx="12192000" cy="3323987"/>
          </a:xfrm>
          <a:prstGeom prst="rect">
            <a:avLst/>
          </a:prstGeom>
        </p:spPr>
        <p:txBody>
          <a:bodyPr wrap="square">
            <a:spAutoFit/>
          </a:bodyPr>
          <a:lstStyle/>
          <a:p>
            <a:pPr algn="just"/>
            <a:r>
              <a:rPr lang="en-US" sz="3000" dirty="0">
                <a:solidFill>
                  <a:srgbClr val="FF00FF"/>
                </a:solidFill>
                <a:latin typeface="Times New Roman" pitchFamily="18" charset="0"/>
                <a:cs typeface="Times New Roman" pitchFamily="18" charset="0"/>
              </a:rPr>
              <a:t>	</a:t>
            </a:r>
            <a:r>
              <a:rPr lang="vi-VN" sz="3000" dirty="0">
                <a:solidFill>
                  <a:srgbClr val="FF00FF"/>
                </a:solidFill>
                <a:latin typeface="Times New Roman" pitchFamily="18" charset="0"/>
                <a:cs typeface="Times New Roman" pitchFamily="18" charset="0"/>
              </a:rPr>
              <a:t>Khi ánh sáng trắng chiếu vào khối thủy tinh, có thể xảy ra được hiện tượng tán sắc ánh sáng (khả năng rất thấp). Khi ánh sáng trắng chuyển từ không khí sang thủy tinh, ánh sáng bị phân tách và tạo ra dải màu sắc, giống như một cầu vồng.Tuy nhiên, đối với thủy tinh, hiện tượng tán sắc này thường không rõ ràng bằng như với các vật liệu khác như viên pha lê hay các chất có cấu trúc tinh thể đặc biệt. Điều này là do cấu trúc của thủy tinh nên hiệu ứng tán sắc không được thể hiện rõ như trong một số vật liệu khác.</a:t>
            </a:r>
            <a:endParaRPr lang="en-US" sz="3000" dirty="0">
              <a:solidFill>
                <a:srgbClr val="FF00FF"/>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srcRect/>
          <a:stretch>
            <a:fillRect/>
          </a:stretch>
        </p:blipFill>
        <p:spPr bwMode="auto">
          <a:xfrm>
            <a:off x="658834" y="-1"/>
            <a:ext cx="10808654" cy="349994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style.rotation</p:attrName>
                                        </p:attrNameLst>
                                      </p:cBhvr>
                                      <p:tavLst>
                                        <p:tav tm="0">
                                          <p:val>
                                            <p:fltVal val="360"/>
                                          </p:val>
                                        </p:tav>
                                        <p:tav tm="100000">
                                          <p:val>
                                            <p:fltVal val="0"/>
                                          </p:val>
                                        </p:tav>
                                      </p:tavLst>
                                    </p:anim>
                                    <p:animEffect transition="in" filter="fade">
                                      <p:cBhvr>
                                        <p:cTn id="10" dur="10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599108"/>
            <a:ext cx="12192000" cy="549986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16165" y="1658611"/>
            <a:ext cx="8975835" cy="2862322"/>
          </a:xfrm>
          <a:prstGeom prst="rect">
            <a:avLst/>
          </a:prstGeom>
        </p:spPr>
        <p:txBody>
          <a:bodyPr wrap="square">
            <a:spAutoFit/>
          </a:bodyPr>
          <a:lstStyle/>
          <a:p>
            <a:pPr algn="just"/>
            <a:r>
              <a:rPr lang="vi-VN" sz="3000" dirty="0">
                <a:solidFill>
                  <a:srgbClr val="FF00FF"/>
                </a:solidFill>
                <a:latin typeface="Times New Roman" pitchFamily="18" charset="0"/>
                <a:cs typeface="Times New Roman" pitchFamily="18" charset="0"/>
              </a:rPr>
              <a:t>Màu xanh dương = Màu xanh da trời + Màu hồng.</a:t>
            </a:r>
            <a:endParaRPr lang="en-US" sz="3000" dirty="0">
              <a:solidFill>
                <a:srgbClr val="FF00FF"/>
              </a:solidFill>
              <a:latin typeface="Times New Roman" pitchFamily="18" charset="0"/>
              <a:cs typeface="Times New Roman" pitchFamily="18" charset="0"/>
            </a:endParaRPr>
          </a:p>
          <a:p>
            <a:pPr algn="just"/>
            <a:r>
              <a:rPr lang="vi-VN" sz="3000" dirty="0">
                <a:solidFill>
                  <a:srgbClr val="FF00FF"/>
                </a:solidFill>
                <a:latin typeface="Times New Roman" pitchFamily="18" charset="0"/>
                <a:cs typeface="Times New Roman" pitchFamily="18" charset="0"/>
              </a:rPr>
              <a:t>Màu xanh lục = Màu xanh da trời + Màu vàng.</a:t>
            </a:r>
            <a:endParaRPr lang="en-US" sz="3000" dirty="0">
              <a:solidFill>
                <a:srgbClr val="FF00FF"/>
              </a:solidFill>
              <a:latin typeface="Times New Roman" pitchFamily="18" charset="0"/>
              <a:cs typeface="Times New Roman" pitchFamily="18" charset="0"/>
            </a:endParaRPr>
          </a:p>
          <a:p>
            <a:pPr algn="just"/>
            <a:r>
              <a:rPr lang="vi-VN" sz="3000" dirty="0">
                <a:solidFill>
                  <a:srgbClr val="FF00FF"/>
                </a:solidFill>
                <a:latin typeface="Times New Roman" pitchFamily="18" charset="0"/>
                <a:cs typeface="Times New Roman" pitchFamily="18" charset="0"/>
              </a:rPr>
              <a:t>Màu đen = Màu xanh da trời + Màu vàng + Màu hồng.</a:t>
            </a:r>
            <a:endParaRPr lang="en-US" sz="3000" dirty="0">
              <a:solidFill>
                <a:srgbClr val="FF00FF"/>
              </a:solidFill>
              <a:latin typeface="Times New Roman" pitchFamily="18" charset="0"/>
              <a:cs typeface="Times New Roman" pitchFamily="18" charset="0"/>
            </a:endParaRPr>
          </a:p>
          <a:p>
            <a:pPr algn="just"/>
            <a:r>
              <a:rPr lang="vi-VN" sz="3000" dirty="0">
                <a:solidFill>
                  <a:srgbClr val="FF00FF"/>
                </a:solidFill>
                <a:latin typeface="Times New Roman" pitchFamily="18" charset="0"/>
                <a:cs typeface="Times New Roman" pitchFamily="18" charset="0"/>
              </a:rPr>
              <a:t>Màu hồng = Màu xanh dương + Màu đỏ.</a:t>
            </a:r>
            <a:endParaRPr lang="en-US" sz="3000" dirty="0">
              <a:solidFill>
                <a:srgbClr val="FF00FF"/>
              </a:solidFill>
              <a:latin typeface="Times New Roman" pitchFamily="18" charset="0"/>
              <a:cs typeface="Times New Roman" pitchFamily="18" charset="0"/>
            </a:endParaRPr>
          </a:p>
          <a:p>
            <a:pPr algn="just"/>
            <a:r>
              <a:rPr lang="vi-VN" sz="3000" dirty="0">
                <a:solidFill>
                  <a:srgbClr val="FF00FF"/>
                </a:solidFill>
                <a:latin typeface="Times New Roman" pitchFamily="18" charset="0"/>
                <a:cs typeface="Times New Roman" pitchFamily="18" charset="0"/>
              </a:rPr>
              <a:t>Màu xanh da trời = Màu xanh lục + Màu xanh dương.</a:t>
            </a:r>
            <a:endParaRPr lang="en-US" sz="3000" dirty="0">
              <a:solidFill>
                <a:srgbClr val="FF00FF"/>
              </a:solidFill>
              <a:latin typeface="Times New Roman" pitchFamily="18" charset="0"/>
              <a:cs typeface="Times New Roman" pitchFamily="18" charset="0"/>
            </a:endParaRPr>
          </a:p>
          <a:p>
            <a:pPr algn="just"/>
            <a:r>
              <a:rPr lang="vi-VN" sz="3000" dirty="0">
                <a:solidFill>
                  <a:srgbClr val="FF00FF"/>
                </a:solidFill>
                <a:latin typeface="Times New Roman" pitchFamily="18" charset="0"/>
                <a:cs typeface="Times New Roman" pitchFamily="18" charset="0"/>
              </a:rPr>
              <a:t>Màu vàng = Màu xanh lục + Màu đỏ</a:t>
            </a:r>
            <a:r>
              <a:rPr lang="en-US" sz="3000" dirty="0">
                <a:solidFill>
                  <a:srgbClr val="FF00FF"/>
                </a:solidFill>
                <a:latin typeface="Times New Roman" pitchFamily="18" charset="0"/>
                <a:cs typeface="Times New Roman" pitchFamily="18" charset="0"/>
              </a:rPr>
              <a:t>.</a:t>
            </a:r>
          </a:p>
        </p:txBody>
      </p:sp>
      <p:pic>
        <p:nvPicPr>
          <p:cNvPr id="12291" name="Picture 3"/>
          <p:cNvPicPr>
            <a:picLocks noChangeAspect="1" noChangeArrowheads="1"/>
          </p:cNvPicPr>
          <p:nvPr/>
        </p:nvPicPr>
        <p:blipFill>
          <a:blip r:embed="rId2"/>
          <a:srcRect/>
          <a:stretch>
            <a:fillRect/>
          </a:stretch>
        </p:blipFill>
        <p:spPr bwMode="auto">
          <a:xfrm>
            <a:off x="-1" y="-1"/>
            <a:ext cx="3231931" cy="680269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1000" fill="hold"/>
                                        <p:tgtEl>
                                          <p:spTgt spid="12291"/>
                                        </p:tgtEl>
                                        <p:attrNameLst>
                                          <p:attrName>ppt_w</p:attrName>
                                        </p:attrNameLst>
                                      </p:cBhvr>
                                      <p:tavLst>
                                        <p:tav tm="0">
                                          <p:val>
                                            <p:fltVal val="0"/>
                                          </p:val>
                                        </p:tav>
                                        <p:tav tm="100000">
                                          <p:val>
                                            <p:strVal val="#ppt_w"/>
                                          </p:val>
                                        </p:tav>
                                      </p:tavLst>
                                    </p:anim>
                                    <p:anim calcmode="lin" valueType="num">
                                      <p:cBhvr>
                                        <p:cTn id="8" dur="1000" fill="hold"/>
                                        <p:tgtEl>
                                          <p:spTgt spid="12291"/>
                                        </p:tgtEl>
                                        <p:attrNameLst>
                                          <p:attrName>ppt_h</p:attrName>
                                        </p:attrNameLst>
                                      </p:cBhvr>
                                      <p:tavLst>
                                        <p:tav tm="0">
                                          <p:val>
                                            <p:fltVal val="0"/>
                                          </p:val>
                                        </p:tav>
                                        <p:tav tm="100000">
                                          <p:val>
                                            <p:strVal val="#ppt_h"/>
                                          </p:val>
                                        </p:tav>
                                      </p:tavLst>
                                    </p:anim>
                                    <p:anim calcmode="lin" valueType="num">
                                      <p:cBhvr>
                                        <p:cTn id="9" dur="1000" fill="hold"/>
                                        <p:tgtEl>
                                          <p:spTgt spid="12291"/>
                                        </p:tgtEl>
                                        <p:attrNameLst>
                                          <p:attrName>style.rotation</p:attrName>
                                        </p:attrNameLst>
                                      </p:cBhvr>
                                      <p:tavLst>
                                        <p:tav tm="0">
                                          <p:val>
                                            <p:fltVal val="360"/>
                                          </p:val>
                                        </p:tav>
                                        <p:tav tm="100000">
                                          <p:val>
                                            <p:fltVal val="0"/>
                                          </p:val>
                                        </p:tav>
                                      </p:tavLst>
                                    </p:anim>
                                    <p:animEffect transition="in" filter="fade">
                                      <p:cBhvr>
                                        <p:cTn id="10" dur="1000"/>
                                        <p:tgtEl>
                                          <p:spTgt spid="1229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 </a:t>
            </a:r>
            <a:r>
              <a:rPr lang="vi-VN" sz="2800" dirty="0">
                <a:solidFill>
                  <a:srgbClr val="FF0000"/>
                </a:solidFill>
                <a:latin typeface="Times New Roman" pitchFamily="18" charset="0"/>
                <a:cs typeface="Times New Roman" pitchFamily="18" charset="0"/>
              </a:rPr>
              <a:t>Khối chất nào sau đây không thể dùng làm lăng kính?</a:t>
            </a:r>
          </a:p>
          <a:p>
            <a:r>
              <a:rPr lang="vi-VN" sz="2800" dirty="0">
                <a:solidFill>
                  <a:srgbClr val="FF0000"/>
                </a:solidFill>
                <a:latin typeface="Times New Roman" pitchFamily="18" charset="0"/>
                <a:cs typeface="Times New Roman" pitchFamily="18" charset="0"/>
              </a:rPr>
              <a:t>A. Khối thuỷ tinh lăng trụ tam giác.</a:t>
            </a:r>
          </a:p>
          <a:p>
            <a:r>
              <a:rPr lang="vi-VN" sz="2800" dirty="0">
                <a:solidFill>
                  <a:srgbClr val="FF0000"/>
                </a:solidFill>
                <a:latin typeface="Times New Roman" pitchFamily="18" charset="0"/>
                <a:cs typeface="Times New Roman" pitchFamily="18" charset="0"/>
              </a:rPr>
              <a:t>B. Quả cầu thuỷ tinh.</a:t>
            </a:r>
          </a:p>
          <a:p>
            <a:r>
              <a:rPr lang="vi-VN" sz="2800" dirty="0">
                <a:solidFill>
                  <a:srgbClr val="FF0000"/>
                </a:solidFill>
                <a:latin typeface="Times New Roman" pitchFamily="18" charset="0"/>
                <a:cs typeface="Times New Roman" pitchFamily="18" charset="0"/>
              </a:rPr>
              <a:t>C. Bể cá.</a:t>
            </a:r>
          </a:p>
          <a:p>
            <a:r>
              <a:rPr lang="vi-VN" sz="2800" dirty="0">
                <a:solidFill>
                  <a:srgbClr val="FF0000"/>
                </a:solidFill>
                <a:latin typeface="Times New Roman" pitchFamily="18" charset="0"/>
                <a:cs typeface="Times New Roman" pitchFamily="18" charset="0"/>
              </a:rPr>
              <a:t>D. Cái chặn giấy.</a:t>
            </a:r>
          </a:p>
          <a:p>
            <a:r>
              <a:rPr lang="vi-VN" sz="2800" dirty="0"/>
              <a:t/>
            </a:r>
            <a:br>
              <a:rPr lang="vi-VN" sz="2800" dirty="0"/>
            </a:br>
            <a:endParaRPr lang="vi-VN" sz="2800" dirty="0">
              <a:solidFill>
                <a:srgbClr val="FF0000"/>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srcRect/>
          <a:stretch>
            <a:fillRect/>
          </a:stretch>
        </p:blipFill>
        <p:spPr bwMode="auto">
          <a:xfrm>
            <a:off x="3316998" y="1589196"/>
            <a:ext cx="8786708" cy="4906197"/>
          </a:xfrm>
          <a:prstGeom prst="rect">
            <a:avLst/>
          </a:prstGeom>
          <a:noFill/>
          <a:ln w="9525">
            <a:noFill/>
            <a:miter lim="800000"/>
            <a:headEnd/>
            <a:tailEnd/>
          </a:ln>
          <a:effectLst/>
        </p:spPr>
      </p:pic>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4: </a:t>
            </a:r>
            <a:r>
              <a:rPr lang="en-US" sz="2800" b="1" dirty="0" err="1">
                <a:solidFill>
                  <a:srgbClr val="FF00FF"/>
                </a:solidFill>
                <a:latin typeface="Times New Roman" pitchFamily="18" charset="0"/>
                <a:cs typeface="Times New Roman" pitchFamily="18" charset="0"/>
              </a:rPr>
              <a:t>HIỆN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TƯỢNG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TÁN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MÀU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 </a:t>
            </a:r>
            <a:r>
              <a:rPr lang="vi-VN" sz="2800" dirty="0">
                <a:solidFill>
                  <a:srgbClr val="FF0000"/>
                </a:solidFill>
                <a:latin typeface="Times New Roman" pitchFamily="18" charset="0"/>
                <a:cs typeface="Times New Roman" pitchFamily="18" charset="0"/>
              </a:rPr>
              <a:t>Chiếu tia sáng đơn sắc đỏ tới vuông góc với mặt bên AB của lăng kính thuỷ tinh mỏng, có góc A nhỏ hơn 20° (hình 4.1). Mô tả đường truyền của tia sáng.</a:t>
            </a:r>
          </a:p>
          <a:p>
            <a:pPr algn="just"/>
            <a:r>
              <a:rPr lang="vi-VN" sz="2800" dirty="0">
                <a:solidFill>
                  <a:srgbClr val="FF0000"/>
                </a:solidFill>
                <a:latin typeface="Times New Roman" pitchFamily="18" charset="0"/>
                <a:cs typeface="Times New Roman" pitchFamily="18" charset="0"/>
              </a:rPr>
              <a:t>A. Tại mặt AB, tia sáng sẽ đi lệch về phía đáy và tới mặt AC, sau đó khúc xạ và ló ra khỏi mặt AC, với tia ló lệch về phía đáy BC.</a:t>
            </a:r>
          </a:p>
          <a:p>
            <a:pPr algn="just"/>
            <a:r>
              <a:rPr lang="vi-VN" sz="2800" dirty="0">
                <a:solidFill>
                  <a:srgbClr val="FF0000"/>
                </a:solidFill>
                <a:latin typeface="Times New Roman" pitchFamily="18" charset="0"/>
                <a:cs typeface="Times New Roman" pitchFamily="18" charset="0"/>
              </a:rPr>
              <a:t>B. Tại mặt AB, tia sáng sẽ đi lệch về phía đáy và tới mặt AC, sau đó khúc xạ và ló ra khỏi mặt AC, với tia ló lệch xa dần đáy BC.</a:t>
            </a:r>
          </a:p>
        </p:txBody>
      </p:sp>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4: </a:t>
            </a:r>
            <a:r>
              <a:rPr lang="en-US" sz="2800" b="1" dirty="0" err="1">
                <a:solidFill>
                  <a:srgbClr val="FF00FF"/>
                </a:solidFill>
                <a:latin typeface="Times New Roman" pitchFamily="18" charset="0"/>
                <a:cs typeface="Times New Roman" pitchFamily="18" charset="0"/>
              </a:rPr>
              <a:t>HIỆN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TƯỢNG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TÁN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MÀU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srcRect/>
          <a:stretch>
            <a:fillRect/>
          </a:stretch>
        </p:blipFill>
        <p:spPr bwMode="auto">
          <a:xfrm>
            <a:off x="7709314" y="2658912"/>
            <a:ext cx="3710153" cy="4199088"/>
          </a:xfrm>
          <a:prstGeom prst="rect">
            <a:avLst/>
          </a:prstGeom>
          <a:noFill/>
          <a:ln w="9525">
            <a:noFill/>
            <a:miter lim="800000"/>
            <a:headEnd/>
            <a:tailEnd/>
          </a:ln>
          <a:effectLst/>
        </p:spPr>
      </p:pic>
      <p:sp>
        <p:nvSpPr>
          <p:cNvPr id="6" name="Rectangle 1"/>
          <p:cNvSpPr>
            <a:spLocks noChangeArrowheads="1"/>
          </p:cNvSpPr>
          <p:nvPr/>
        </p:nvSpPr>
        <p:spPr bwMode="auto">
          <a:xfrm>
            <a:off x="0" y="2945301"/>
            <a:ext cx="733096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vi-VN" sz="2800" dirty="0">
                <a:solidFill>
                  <a:srgbClr val="FF0000"/>
                </a:solidFill>
                <a:latin typeface="Times New Roman" pitchFamily="18" charset="0"/>
                <a:cs typeface="Times New Roman" pitchFamily="18" charset="0"/>
              </a:rPr>
              <a:t>C. Tại mặt AB, tia sáng sẽ đi th</a:t>
            </a:r>
            <a:r>
              <a:rPr lang="en-US" sz="2800" dirty="0">
                <a:solidFill>
                  <a:srgbClr val="FF0000"/>
                </a:solidFill>
                <a:latin typeface="Times New Roman" pitchFamily="18" charset="0"/>
                <a:cs typeface="Times New Roman" pitchFamily="18" charset="0"/>
              </a:rPr>
              <a:t>ẳ</a:t>
            </a:r>
            <a:r>
              <a:rPr lang="vi-VN" sz="2800" dirty="0">
                <a:solidFill>
                  <a:srgbClr val="FF0000"/>
                </a:solidFill>
                <a:latin typeface="Times New Roman" pitchFamily="18" charset="0"/>
                <a:cs typeface="Times New Roman" pitchFamily="18" charset="0"/>
              </a:rPr>
              <a:t>ng tới mặt AC, sau đó khúc xạ và ló ra khỏi mặt AC, với tia ló lệch về phía đáy BC.</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D. Tia khúc xạ sẽ đi thẳng tới mặt AC, sau đó khúc xạ và ló ra khỏi mặt AC, với tia ló lệch xa dần đáy BC.</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3: </a:t>
            </a:r>
            <a:r>
              <a:rPr lang="vi-VN" sz="2800" dirty="0">
                <a:solidFill>
                  <a:srgbClr val="FF0000"/>
                </a:solidFill>
                <a:latin typeface="Times New Roman" pitchFamily="18" charset="0"/>
                <a:cs typeface="Times New Roman" pitchFamily="18" charset="0"/>
              </a:rPr>
              <a:t>Chiếu tia sáng tới vuông góc với mặt bên AB của lăng kính thuỷ tinh có góc A nhỏ hơn 20° như hình 4.2. Biết tia này được tạo từ ánh sáng đỏ và lục. Trên màn chắn MN sau lăng kính sẽ thu được</a:t>
            </a:r>
          </a:p>
          <a:p>
            <a:r>
              <a:rPr lang="vi-VN" sz="2800" dirty="0">
                <a:solidFill>
                  <a:srgbClr val="FF0000"/>
                </a:solidFill>
                <a:latin typeface="Times New Roman" pitchFamily="18" charset="0"/>
                <a:cs typeface="Times New Roman" pitchFamily="18" charset="0"/>
              </a:rPr>
              <a:t>A. Một vệt sáng mảnh màu vàng, lệch về phía N.</a:t>
            </a:r>
          </a:p>
          <a:p>
            <a:r>
              <a:rPr lang="vi-VN" sz="2800" dirty="0">
                <a:solidFill>
                  <a:srgbClr val="FF0000"/>
                </a:solidFill>
                <a:latin typeface="Times New Roman" pitchFamily="18" charset="0"/>
                <a:cs typeface="Times New Roman" pitchFamily="18" charset="0"/>
              </a:rPr>
              <a:t>B. Hai vệt sáng tách biệt, vệt màu đỏ lệch về phía N ít hơn so với vệt màu lục</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4: </a:t>
            </a:r>
            <a:r>
              <a:rPr lang="en-US" sz="2800" b="1" dirty="0" err="1">
                <a:solidFill>
                  <a:srgbClr val="FF00FF"/>
                </a:solidFill>
                <a:latin typeface="Times New Roman" pitchFamily="18" charset="0"/>
                <a:cs typeface="Times New Roman" pitchFamily="18" charset="0"/>
              </a:rPr>
              <a:t>HIỆN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TƯỢNG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TÁN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MÀU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
        <p:nvSpPr>
          <p:cNvPr id="6" name="Rectangle 1"/>
          <p:cNvSpPr>
            <a:spLocks noChangeArrowheads="1"/>
          </p:cNvSpPr>
          <p:nvPr/>
        </p:nvSpPr>
        <p:spPr bwMode="auto">
          <a:xfrm>
            <a:off x="0" y="2572261"/>
            <a:ext cx="733096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800" dirty="0">
                <a:solidFill>
                  <a:srgbClr val="FF0000"/>
                </a:solidFill>
                <a:latin typeface="Times New Roman" pitchFamily="18" charset="0"/>
                <a:cs typeface="Times New Roman" pitchFamily="18" charset="0"/>
              </a:rPr>
              <a:t>C. Hai vệt sáng tách biệt, vệt màu đỏ lệch về phía N nhiều hơn so với vệt màu lục.</a:t>
            </a:r>
          </a:p>
          <a:p>
            <a:r>
              <a:rPr lang="vi-VN" sz="2800" dirty="0">
                <a:solidFill>
                  <a:srgbClr val="FF0000"/>
                </a:solidFill>
                <a:latin typeface="Times New Roman" pitchFamily="18" charset="0"/>
                <a:cs typeface="Times New Roman" pitchFamily="18" charset="0"/>
              </a:rPr>
              <a:t>D. Một dải sáng màu liên tục từ đỏ đến tím.</a:t>
            </a:r>
          </a:p>
        </p:txBody>
      </p:sp>
      <p:pic>
        <p:nvPicPr>
          <p:cNvPr id="16386" name="Picture 2"/>
          <p:cNvPicPr>
            <a:picLocks noChangeAspect="1" noChangeArrowheads="1"/>
          </p:cNvPicPr>
          <p:nvPr/>
        </p:nvPicPr>
        <p:blipFill>
          <a:blip r:embed="rId2"/>
          <a:srcRect/>
          <a:stretch>
            <a:fillRect/>
          </a:stretch>
        </p:blipFill>
        <p:spPr bwMode="auto">
          <a:xfrm>
            <a:off x="7788165" y="2660421"/>
            <a:ext cx="4056993" cy="413451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4: </a:t>
            </a:r>
            <a:r>
              <a:rPr lang="vi-VN" sz="2800" dirty="0">
                <a:solidFill>
                  <a:srgbClr val="FF0000"/>
                </a:solidFill>
                <a:latin typeface="Times New Roman" pitchFamily="18" charset="0"/>
                <a:cs typeface="Times New Roman" pitchFamily="18" charset="0"/>
              </a:rPr>
              <a:t>Chọn phát biểu đúng khi nói về ánh sáng trắng.</a:t>
            </a:r>
          </a:p>
          <a:p>
            <a:pPr algn="just"/>
            <a:r>
              <a:rPr lang="vi-VN" sz="2800" dirty="0">
                <a:solidFill>
                  <a:srgbClr val="FF0000"/>
                </a:solidFill>
                <a:latin typeface="Times New Roman" pitchFamily="18" charset="0"/>
                <a:cs typeface="Times New Roman" pitchFamily="18" charset="0"/>
              </a:rPr>
              <a:t>A. Ánh sáng trắng được tạo từ bảy ánh sáng màu khác nhau.</a:t>
            </a:r>
          </a:p>
          <a:p>
            <a:pPr algn="just"/>
            <a:r>
              <a:rPr lang="vi-VN" sz="2800" dirty="0">
                <a:solidFill>
                  <a:srgbClr val="FF0000"/>
                </a:solidFill>
                <a:latin typeface="Times New Roman" pitchFamily="18" charset="0"/>
                <a:cs typeface="Times New Roman" pitchFamily="18" charset="0"/>
              </a:rPr>
              <a:t>B. Ánh sáng trắng được tạo từ ba màu cơ bản là đỏ, xanh lá và xanh dương. </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C. Ánh sáng trắng truyền qua lăng kính cho dải ánh sáng màu liên tục từ đỏ đến tím. D. Ánh sáng trắng là ánh sáng đơn sắc có màu trắng.</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5:</a:t>
            </a:r>
            <a:r>
              <a:rPr lang="vi-VN" sz="2800" dirty="0">
                <a:solidFill>
                  <a:srgbClr val="FF0000"/>
                </a:solidFill>
                <a:latin typeface="Times New Roman" pitchFamily="18" charset="0"/>
                <a:cs typeface="Times New Roman" pitchFamily="18" charset="0"/>
              </a:rPr>
              <a:t> Trường hợp nào sau đây sẽ gây ra hiện tượng tán sắc ánh sáng?</a:t>
            </a:r>
          </a:p>
          <a:p>
            <a:pPr algn="just"/>
            <a:r>
              <a:rPr lang="vi-VN" sz="2800" dirty="0">
                <a:solidFill>
                  <a:srgbClr val="FF0000"/>
                </a:solidFill>
                <a:latin typeface="Times New Roman" pitchFamily="18" charset="0"/>
                <a:cs typeface="Times New Roman" pitchFamily="18" charset="0"/>
              </a:rPr>
              <a:t>A. Chiếu ánh sáng trắng xiên góc tới mặt của tấm thuỷ tinh phẳng, song song. </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B. Chiếu ánh sáng laser đỏ xiên góc tới mặt khối thuỷ tinh phẳng, song song. </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C. Chiếu ánh sáng laser đỏ vuông góc tới mặt khối thuỷ tinh phẳng, song song. </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D. Chiếu ánh sáng trắng vuông góc với mặt của tấm thuỷ tinh phẳng, song song. </a:t>
            </a:r>
          </a:p>
        </p:txBody>
      </p:sp>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4: </a:t>
            </a:r>
            <a:r>
              <a:rPr lang="en-US" sz="2800" b="1" dirty="0" err="1">
                <a:solidFill>
                  <a:srgbClr val="FF00FF"/>
                </a:solidFill>
                <a:latin typeface="Times New Roman" pitchFamily="18" charset="0"/>
                <a:cs typeface="Times New Roman" pitchFamily="18" charset="0"/>
              </a:rPr>
              <a:t>HIỆN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TƯỢNG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TÁN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MÀU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
        <p:nvSpPr>
          <p:cNvPr id="5" name="Rectangle 1"/>
          <p:cNvSpPr>
            <a:spLocks noChangeArrowheads="1"/>
          </p:cNvSpPr>
          <p:nvPr/>
        </p:nvSpPr>
        <p:spPr bwMode="auto">
          <a:xfrm>
            <a:off x="0" y="4740665"/>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6: </a:t>
            </a:r>
            <a:r>
              <a:rPr lang="vi-VN" sz="2800" dirty="0">
                <a:solidFill>
                  <a:srgbClr val="FF0000"/>
                </a:solidFill>
                <a:latin typeface="Times New Roman" pitchFamily="18" charset="0"/>
                <a:cs typeface="Times New Roman" pitchFamily="18" charset="0"/>
              </a:rPr>
              <a:t>Vào ban ngày, lá cây có màu xanh. Nếu vào ban đêm, chiếu ánh sáng đơn sắc đỏ từ đèn laser vào lá cây thì ta thấy lá cây có màu</a:t>
            </a:r>
            <a:r>
              <a:rPr lang="en-US" sz="2800" dirty="0">
                <a:solidFill>
                  <a:srgbClr val="FF0000"/>
                </a:solidFill>
                <a:latin typeface="Times New Roman" pitchFamily="18" charset="0"/>
                <a:cs typeface="Times New Roman" pitchFamily="18" charset="0"/>
              </a:rPr>
              <a:t>:</a:t>
            </a:r>
          </a:p>
          <a:p>
            <a:pPr algn="just"/>
            <a:r>
              <a:rPr lang="vi-VN" sz="2800" dirty="0">
                <a:solidFill>
                  <a:srgbClr val="FF0000"/>
                </a:solidFill>
                <a:latin typeface="Times New Roman" pitchFamily="18" charset="0"/>
                <a:cs typeface="Times New Roman" pitchFamily="18" charset="0"/>
              </a:rPr>
              <a:t>A. đỏ.</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vàng.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 Xanh.</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Đen.</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7: </a:t>
            </a:r>
            <a:r>
              <a:rPr lang="vi-VN" sz="2600" dirty="0">
                <a:solidFill>
                  <a:srgbClr val="FF0000"/>
                </a:solidFill>
                <a:latin typeface="Times New Roman" pitchFamily="18" charset="0"/>
                <a:cs typeface="Times New Roman" pitchFamily="18" charset="0"/>
              </a:rPr>
              <a:t>a) Trong các phát biểu sau đây, phát biểu nào đúng (Đ), phát biểu nào là sai (S).</a:t>
            </a:r>
          </a:p>
        </p:txBody>
      </p:sp>
      <p:graphicFrame>
        <p:nvGraphicFramePr>
          <p:cNvPr id="4" name="Table 3"/>
          <p:cNvGraphicFramePr>
            <a:graphicFrameLocks noGrp="1"/>
          </p:cNvGraphicFramePr>
          <p:nvPr/>
        </p:nvGraphicFramePr>
        <p:xfrm>
          <a:off x="0" y="593534"/>
          <a:ext cx="12192000" cy="57607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9916510">
                  <a:extLst>
                    <a:ext uri="{9D8B030D-6E8A-4147-A177-3AD203B41FA5}">
                      <a16:colId xmlns:a16="http://schemas.microsoft.com/office/drawing/2014/main" xmlns="" val="20001"/>
                    </a:ext>
                  </a:extLst>
                </a:gridCol>
                <a:gridCol w="630621">
                  <a:extLst>
                    <a:ext uri="{9D8B030D-6E8A-4147-A177-3AD203B41FA5}">
                      <a16:colId xmlns:a16="http://schemas.microsoft.com/office/drawing/2014/main" xmlns="" val="20002"/>
                    </a:ext>
                  </a:extLst>
                </a:gridCol>
                <a:gridCol w="730469">
                  <a:extLst>
                    <a:ext uri="{9D8B030D-6E8A-4147-A177-3AD203B41FA5}">
                      <a16:colId xmlns:a16="http://schemas.microsoft.com/office/drawing/2014/main" xmlns="" val="20003"/>
                    </a:ext>
                  </a:extLst>
                </a:gridCol>
              </a:tblGrid>
              <a:tr h="370840">
                <a:tc>
                  <a:txBody>
                    <a:bodyPr/>
                    <a:lstStyle/>
                    <a:p>
                      <a:pPr algn="ctr"/>
                      <a:r>
                        <a:rPr lang="en-US" sz="2400" dirty="0" err="1">
                          <a:latin typeface="Times New Roman" pitchFamily="18" charset="0"/>
                          <a:cs typeface="Times New Roman" pitchFamily="18" charset="0"/>
                        </a:rPr>
                        <a:t>STT</a:t>
                      </a:r>
                      <a:endParaRPr lang="en-US" sz="2400" dirty="0">
                        <a:latin typeface="Times New Roman" pitchFamily="18" charset="0"/>
                        <a:cs typeface="Times New Roman" pitchFamily="18" charset="0"/>
                      </a:endParaRPr>
                    </a:p>
                  </a:txBody>
                  <a:tcPr/>
                </a:tc>
                <a:tc>
                  <a:txBody>
                    <a:bodyPr/>
                    <a:lstStyle/>
                    <a:p>
                      <a:pPr algn="ctr"/>
                      <a:r>
                        <a:rPr lang="en-US" sz="2400" dirty="0" err="1">
                          <a:latin typeface="Times New Roman" pitchFamily="18" charset="0"/>
                          <a:cs typeface="Times New Roman" pitchFamily="18" charset="0"/>
                        </a:rPr>
                        <a:t>Phát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biểu</a:t>
                      </a:r>
                      <a:endParaRPr lang="en-US" sz="2400" dirty="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Đ</a:t>
                      </a:r>
                    </a:p>
                  </a:txBody>
                  <a:tcPr/>
                </a:tc>
                <a:tc>
                  <a:txBody>
                    <a:bodyPr/>
                    <a:lstStyle/>
                    <a:p>
                      <a:pPr algn="ctr"/>
                      <a:r>
                        <a:rPr lang="en-US" sz="2400" dirty="0">
                          <a:latin typeface="Times New Roman" pitchFamily="18" charset="0"/>
                          <a:cs typeface="Times New Roman" pitchFamily="18" charset="0"/>
                        </a:rPr>
                        <a:t>S</a:t>
                      </a:r>
                    </a:p>
                  </a:txBody>
                  <a:tcPr/>
                </a:tc>
                <a:extLst>
                  <a:ext uri="{0D108BD9-81ED-4DB2-BD59-A6C34878D82A}">
                    <a16:rowId xmlns:a16="http://schemas.microsoft.com/office/drawing/2014/main" xmlns="" val="10000"/>
                  </a:ext>
                </a:extLst>
              </a:tr>
              <a:tr h="370840">
                <a:tc>
                  <a:txBody>
                    <a:bodyPr/>
                    <a:lstStyle/>
                    <a:p>
                      <a:pPr algn="ctr"/>
                      <a:r>
                        <a:rPr lang="en-US" sz="2400" dirty="0">
                          <a:latin typeface="Times New Roman" pitchFamily="18" charset="0"/>
                          <a:cs typeface="Times New Roman" pitchFamily="18" charset="0"/>
                        </a:rPr>
                        <a:t>1</a:t>
                      </a:r>
                    </a:p>
                  </a:txBody>
                  <a:tcPr/>
                </a:tc>
                <a:tc>
                  <a:txBody>
                    <a:bodyPr/>
                    <a:lstStyle/>
                    <a:p>
                      <a:pPr algn="just" rtl="0"/>
                      <a:r>
                        <a:rPr lang="vi-VN" sz="2400" b="0" i="0" u="none" strike="noStrike" kern="1200" dirty="0">
                          <a:solidFill>
                            <a:srgbClr val="FF0000"/>
                          </a:solidFill>
                          <a:latin typeface="Times New Roman" pitchFamily="18" charset="0"/>
                          <a:ea typeface="+mn-ea"/>
                          <a:cs typeface="Times New Roman" pitchFamily="18" charset="0"/>
                        </a:rPr>
                        <a:t>Ánh sáng do Mặt Trời phát ra gồm bảy ánh sáng màu: đỏ, cam, vàng, lục, lam, chàm và tím.</a:t>
                      </a:r>
                      <a:endParaRPr lang="vi-VN" sz="2400" b="0" dirty="0">
                        <a:solidFill>
                          <a:srgbClr val="FF0000"/>
                        </a:solidFill>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370840">
                <a:tc>
                  <a:txBody>
                    <a:bodyPr/>
                    <a:lstStyle/>
                    <a:p>
                      <a:pPr algn="ctr"/>
                      <a:r>
                        <a:rPr lang="en-US" sz="2400" dirty="0">
                          <a:latin typeface="Times New Roman" pitchFamily="18" charset="0"/>
                          <a:cs typeface="Times New Roman" pitchFamily="18" charset="0"/>
                        </a:rPr>
                        <a:t>2</a:t>
                      </a:r>
                    </a:p>
                  </a:txBody>
                  <a:tcPr/>
                </a:tc>
                <a:tc>
                  <a:txBody>
                    <a:bodyPr/>
                    <a:lstStyle/>
                    <a:p>
                      <a:pPr algn="just" rtl="0"/>
                      <a:r>
                        <a:rPr lang="en-US" sz="2400" b="0" i="0" u="none" strike="noStrike" kern="1200" dirty="0" err="1">
                          <a:solidFill>
                            <a:srgbClr val="FF0000"/>
                          </a:solidFill>
                          <a:latin typeface="Times New Roman" pitchFamily="18" charset="0"/>
                          <a:ea typeface="+mn-ea"/>
                          <a:cs typeface="Times New Roman" pitchFamily="18" charset="0"/>
                        </a:rPr>
                        <a:t>Vào</a:t>
                      </a:r>
                      <a:r>
                        <a:rPr lang="en-US" sz="2400" b="0" i="0" u="none" strike="noStrike" kern="1200" dirty="0">
                          <a:solidFill>
                            <a:srgbClr val="FF0000"/>
                          </a:solidFill>
                          <a:latin typeface="Times New Roman" pitchFamily="18" charset="0"/>
                          <a:ea typeface="+mn-ea"/>
                          <a:cs typeface="Times New Roman" pitchFamily="18" charset="0"/>
                        </a:rPr>
                        <a:t> ban </a:t>
                      </a:r>
                      <a:r>
                        <a:rPr lang="en-US" sz="2400" b="0" i="0" u="none" strike="noStrike" kern="1200" dirty="0" err="1">
                          <a:solidFill>
                            <a:srgbClr val="FF0000"/>
                          </a:solidFill>
                          <a:latin typeface="Times New Roman" pitchFamily="18" charset="0"/>
                          <a:ea typeface="+mn-ea"/>
                          <a:cs typeface="Times New Roman" pitchFamily="18" charset="0"/>
                        </a:rPr>
                        <a:t>ngày</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ta</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thấy</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lá</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cây</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màu</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xanh</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là</a:t>
                      </a:r>
                      <a:r>
                        <a:rPr lang="en-US" sz="2400" b="0" i="0" u="none" strike="noStrike" kern="1200" dirty="0">
                          <a:solidFill>
                            <a:srgbClr val="FF0000"/>
                          </a:solidFill>
                          <a:latin typeface="Times New Roman" pitchFamily="18" charset="0"/>
                          <a:ea typeface="+mn-ea"/>
                          <a:cs typeface="Times New Roman" pitchFamily="18" charset="0"/>
                        </a:rPr>
                        <a:t> do </a:t>
                      </a:r>
                      <a:r>
                        <a:rPr lang="en-US" sz="2400" b="0" i="0" u="none" strike="noStrike" kern="1200" dirty="0" err="1">
                          <a:solidFill>
                            <a:srgbClr val="FF0000"/>
                          </a:solidFill>
                          <a:latin typeface="Times New Roman" pitchFamily="18" charset="0"/>
                          <a:ea typeface="+mn-ea"/>
                          <a:cs typeface="Times New Roman" pitchFamily="18" charset="0"/>
                        </a:rPr>
                        <a:t>lá</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cây</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hấp</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thụ</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các</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ánh</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sáng</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màu</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từ</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ánh</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sáng</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mặt</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trời</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chiếu</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tới</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và</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chỉ</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cho</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phản</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xạ</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ánh</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sáng</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màu</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xanh</a:t>
                      </a:r>
                      <a:r>
                        <a:rPr lang="en-US" sz="2400" b="0" i="0" u="none" strike="noStrike" kern="1200" dirty="0">
                          <a:solidFill>
                            <a:srgbClr val="FF0000"/>
                          </a:solidFill>
                          <a:latin typeface="Times New Roman" pitchFamily="18" charset="0"/>
                          <a:ea typeface="+mn-ea"/>
                          <a:cs typeface="Times New Roman" pitchFamily="18" charset="0"/>
                        </a:rPr>
                        <a:t>.</a:t>
                      </a:r>
                      <a:endParaRPr lang="en-US" sz="2400" b="0" dirty="0">
                        <a:solidFill>
                          <a:srgbClr val="FF0000"/>
                        </a:solidFill>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370840">
                <a:tc>
                  <a:txBody>
                    <a:bodyPr/>
                    <a:lstStyle/>
                    <a:p>
                      <a:pPr algn="ctr"/>
                      <a:r>
                        <a:rPr lang="en-US" sz="2400" dirty="0">
                          <a:latin typeface="Times New Roman" pitchFamily="18" charset="0"/>
                          <a:cs typeface="Times New Roman" pitchFamily="18" charset="0"/>
                        </a:rPr>
                        <a:t>3</a:t>
                      </a:r>
                    </a:p>
                  </a:txBody>
                  <a:tcPr/>
                </a:tc>
                <a:tc>
                  <a:txBody>
                    <a:bodyPr/>
                    <a:lstStyle/>
                    <a:p>
                      <a:pPr algn="just" rtl="0"/>
                      <a:r>
                        <a:rPr lang="vi-VN" sz="2400" b="0" i="0" u="none" strike="noStrike" kern="1200" dirty="0">
                          <a:solidFill>
                            <a:srgbClr val="FF0000"/>
                          </a:solidFill>
                          <a:latin typeface="Times New Roman" pitchFamily="18" charset="0"/>
                          <a:ea typeface="+mn-ea"/>
                          <a:cs typeface="Times New Roman" pitchFamily="18" charset="0"/>
                        </a:rPr>
                        <a:t>Đèn ông sao ở giữa có một ngọn nến và năm cánh dán giấy bóng kính có các màu xanh và đỏ,... Màu sắc các cánh ở đèn ông sao là do giấy | bóng kính ở đó cho các màu khác truyền qua, trừ màu xanh và màu đỏ bị hấp thụ tại đó.</a:t>
                      </a:r>
                      <a:endParaRPr lang="vi-VN" sz="2400" b="0" dirty="0">
                        <a:solidFill>
                          <a:srgbClr val="FF0000"/>
                        </a:solidFill>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a:latin typeface="Times New Roman" pitchFamily="18" charset="0"/>
                        <a:cs typeface="Times New Roman" pitchFamily="18" charset="0"/>
                      </a:endParaRPr>
                    </a:p>
                  </a:txBody>
                  <a:tcPr/>
                </a:tc>
                <a:extLst>
                  <a:ext uri="{0D108BD9-81ED-4DB2-BD59-A6C34878D82A}">
                    <a16:rowId xmlns:a16="http://schemas.microsoft.com/office/drawing/2014/main" xmlns="" val="10003"/>
                  </a:ext>
                </a:extLst>
              </a:tr>
              <a:tr h="370840">
                <a:tc>
                  <a:txBody>
                    <a:bodyPr/>
                    <a:lstStyle/>
                    <a:p>
                      <a:pPr algn="ctr"/>
                      <a:r>
                        <a:rPr lang="en-US" sz="2400" dirty="0">
                          <a:latin typeface="Times New Roman" pitchFamily="18" charset="0"/>
                          <a:cs typeface="Times New Roman" pitchFamily="18" charset="0"/>
                        </a:rPr>
                        <a:t>4</a:t>
                      </a:r>
                    </a:p>
                  </a:txBody>
                  <a:tcPr/>
                </a:tc>
                <a:tc>
                  <a:txBody>
                    <a:bodyPr/>
                    <a:lstStyle/>
                    <a:p>
                      <a:pPr algn="just"/>
                      <a:r>
                        <a:rPr lang="vi-VN" sz="2400" b="0" i="0" u="none" strike="noStrike" kern="1200" dirty="0">
                          <a:solidFill>
                            <a:srgbClr val="FF0000"/>
                          </a:solidFill>
                          <a:latin typeface="Times New Roman" pitchFamily="18" charset="0"/>
                          <a:ea typeface="+mn-ea"/>
                          <a:cs typeface="Times New Roman" pitchFamily="18" charset="0"/>
                        </a:rPr>
                        <a:t>Hiện tượng tán sắc ánh sáng xảy ra ở lăng kính là do chiết suất của môi trường trong suốt đối với các ánh sáng màu khác nhau là khác nhau</a:t>
                      </a:r>
                      <a:endParaRPr lang="en-US" sz="2400" dirty="0">
                        <a:solidFill>
                          <a:srgbClr val="FF0000"/>
                        </a:solidFill>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370840">
                <a:tc>
                  <a:txBody>
                    <a:bodyPr/>
                    <a:lstStyle/>
                    <a:p>
                      <a:pPr algn="ctr"/>
                      <a:r>
                        <a:rPr lang="en-US" sz="2400" dirty="0">
                          <a:latin typeface="Times New Roman" pitchFamily="18" charset="0"/>
                          <a:cs typeface="Times New Roman" pitchFamily="18" charset="0"/>
                        </a:rPr>
                        <a:t>5</a:t>
                      </a:r>
                    </a:p>
                  </a:txBody>
                  <a:tcPr/>
                </a:tc>
                <a:tc>
                  <a:txBody>
                    <a:bodyPr/>
                    <a:lstStyle/>
                    <a:p>
                      <a:pPr algn="just" rtl="0"/>
                      <a:r>
                        <a:rPr lang="vi-VN" sz="2400" b="0" i="0" u="none" strike="noStrike" kern="1200" dirty="0">
                          <a:solidFill>
                            <a:srgbClr val="FF0000"/>
                          </a:solidFill>
                          <a:latin typeface="Times New Roman" pitchFamily="18" charset="0"/>
                          <a:ea typeface="+mn-ea"/>
                          <a:cs typeface="Times New Roman" pitchFamily="18" charset="0"/>
                        </a:rPr>
                        <a:t>Tất cả các ánh sáng màu khi truyền trong một môi trường trong</a:t>
                      </a:r>
                      <a:r>
                        <a:rPr lang="en-US" sz="2400" b="0" i="0" u="none" strike="noStrike" kern="1200" dirty="0">
                          <a:solidFill>
                            <a:srgbClr val="FF0000"/>
                          </a:solidFill>
                          <a:latin typeface="Times New Roman" pitchFamily="18" charset="0"/>
                          <a:ea typeface="+mn-ea"/>
                          <a:cs typeface="Times New Roman" pitchFamily="18" charset="0"/>
                        </a:rPr>
                        <a:t> </a:t>
                      </a:r>
                      <a:r>
                        <a:rPr lang="en-US" sz="2400" b="0" i="0" u="none" strike="noStrike" kern="1200" dirty="0" err="1">
                          <a:solidFill>
                            <a:srgbClr val="FF0000"/>
                          </a:solidFill>
                          <a:latin typeface="Times New Roman" pitchFamily="18" charset="0"/>
                          <a:ea typeface="+mn-ea"/>
                          <a:cs typeface="Times New Roman" pitchFamily="18" charset="0"/>
                        </a:rPr>
                        <a:t>suốt</a:t>
                      </a:r>
                      <a:r>
                        <a:rPr lang="en-US" sz="2400" b="0" i="0" u="none" strike="noStrike" kern="1200" baseline="0" dirty="0">
                          <a:solidFill>
                            <a:srgbClr val="FF0000"/>
                          </a:solidFill>
                          <a:latin typeface="Times New Roman" pitchFamily="18" charset="0"/>
                          <a:ea typeface="+mn-ea"/>
                          <a:cs typeface="Times New Roman" pitchFamily="18" charset="0"/>
                        </a:rPr>
                        <a:t> </a:t>
                      </a:r>
                      <a:r>
                        <a:rPr lang="vi-VN" sz="2400" b="0" i="0" u="none" strike="noStrike" kern="1200" dirty="0">
                          <a:solidFill>
                            <a:srgbClr val="FF0000"/>
                          </a:solidFill>
                          <a:latin typeface="Times New Roman" pitchFamily="18" charset="0"/>
                          <a:ea typeface="+mn-ea"/>
                          <a:cs typeface="Times New Roman" pitchFamily="18" charset="0"/>
                        </a:rPr>
                        <a:t> đều có cùng tốc độ (không kể môi trường chân không).</a:t>
                      </a:r>
                      <a:endParaRPr lang="vi-VN" sz="2400" b="0" dirty="0">
                        <a:solidFill>
                          <a:srgbClr val="FF0000"/>
                        </a:solidFill>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r h="370840">
                <a:tc>
                  <a:txBody>
                    <a:bodyPr/>
                    <a:lstStyle/>
                    <a:p>
                      <a:pPr algn="ctr"/>
                      <a:r>
                        <a:rPr lang="en-US" sz="2400" dirty="0">
                          <a:latin typeface="Times New Roman" pitchFamily="18" charset="0"/>
                          <a:cs typeface="Times New Roman" pitchFamily="18" charset="0"/>
                        </a:rPr>
                        <a:t>6</a:t>
                      </a:r>
                    </a:p>
                  </a:txBody>
                  <a:tcPr/>
                </a:tc>
                <a:tc>
                  <a:txBody>
                    <a:bodyPr/>
                    <a:lstStyle/>
                    <a:p>
                      <a:pPr algn="just" rtl="0"/>
                      <a:r>
                        <a:rPr lang="vi-VN" sz="2400" b="0" i="0" u="none" strike="noStrike" kern="1200" dirty="0">
                          <a:solidFill>
                            <a:srgbClr val="FF0000"/>
                          </a:solidFill>
                          <a:latin typeface="Times New Roman" pitchFamily="18" charset="0"/>
                          <a:ea typeface="+mn-ea"/>
                          <a:cs typeface="Times New Roman" pitchFamily="18" charset="0"/>
                        </a:rPr>
                        <a:t>Khi truyền trong một môi trường trong suốt, tốc độ của ánh sáng đỏ nhỏ hơn tốc độ của ánh sáng tím.</a:t>
                      </a:r>
                      <a:endParaRPr lang="vi-VN" sz="2400" b="0" dirty="0">
                        <a:solidFill>
                          <a:srgbClr val="FF0000"/>
                        </a:solidFill>
                        <a:latin typeface="Times New Roman" pitchFamily="18" charset="0"/>
                        <a:cs typeface="Times New Roman" pitchFamily="18" charset="0"/>
                      </a:endParaRPr>
                    </a:p>
                  </a:txBody>
                  <a:tcPr/>
                </a:tc>
                <a:tc>
                  <a:txBody>
                    <a:bodyPr/>
                    <a:lstStyle/>
                    <a:p>
                      <a:endParaRPr lang="en-US" sz="240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xmlns="" val="10006"/>
                  </a:ext>
                </a:extLst>
              </a:tr>
            </a:tbl>
          </a:graphicData>
        </a:graphic>
      </p:graphicFrame>
      <p:sp>
        <p:nvSpPr>
          <p:cNvPr id="5" name="Rectangle 4"/>
          <p:cNvSpPr/>
          <p:nvPr/>
        </p:nvSpPr>
        <p:spPr>
          <a:xfrm>
            <a:off x="0" y="6409838"/>
            <a:ext cx="12192000" cy="492443"/>
          </a:xfrm>
          <a:prstGeom prst="rect">
            <a:avLst/>
          </a:prstGeom>
        </p:spPr>
        <p:txBody>
          <a:bodyPr wrap="square">
            <a:spAutoFit/>
          </a:bodyPr>
          <a:lstStyle/>
          <a:p>
            <a:r>
              <a:rPr lang="vi-VN" sz="2600" dirty="0">
                <a:solidFill>
                  <a:srgbClr val="FF0000"/>
                </a:solidFill>
                <a:latin typeface="Times New Roman" pitchFamily="18" charset="0"/>
                <a:cs typeface="Times New Roman" pitchFamily="18" charset="0"/>
              </a:rPr>
              <a:t>b) Nếu phát biểu sai, viết lại để được phát biểu đúng.</a:t>
            </a:r>
            <a:endParaRPr lang="en-US" sz="2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736523"/>
            <a:ext cx="12192000" cy="343910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8: </a:t>
            </a:r>
            <a:r>
              <a:rPr lang="vi-VN" sz="2800" dirty="0">
                <a:solidFill>
                  <a:srgbClr val="FF0000"/>
                </a:solidFill>
                <a:latin typeface="Times New Roman" pitchFamily="18" charset="0"/>
                <a:cs typeface="Times New Roman" pitchFamily="18" charset="0"/>
              </a:rPr>
              <a:t>Dùng màn có lỗ nhỏ chắn ánh sáng mặt trời để được một tia sáng mảnh chiếu tới mặt nước của một bể bơi. Biết góc tới 60, chiết suất của nước đối với ánh sáng đỏ và tím lần lượt là 1,325 và 1,334.</a:t>
            </a:r>
          </a:p>
          <a:p>
            <a:pPr algn="just"/>
            <a:r>
              <a:rPr lang="vi-VN" sz="2800" dirty="0">
                <a:solidFill>
                  <a:srgbClr val="FF0000"/>
                </a:solidFill>
                <a:latin typeface="Times New Roman" pitchFamily="18" charset="0"/>
                <a:cs typeface="Times New Roman" pitchFamily="18" charset="0"/>
              </a:rPr>
              <a:t>a) Tính góc khúc xạ của tia đỏ và tia tím.</a:t>
            </a:r>
          </a:p>
          <a:p>
            <a:pPr algn="just"/>
            <a:r>
              <a:rPr lang="vi-VN" sz="2800" dirty="0">
                <a:solidFill>
                  <a:srgbClr val="FF0000"/>
                </a:solidFill>
                <a:latin typeface="Times New Roman" pitchFamily="18" charset="0"/>
                <a:cs typeface="Times New Roman" pitchFamily="18" charset="0"/>
              </a:rPr>
              <a:t>b) Vẽ hình mô tả vùng quang phổ thu được dưới đáy bể nước nằm ngang.</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9: </a:t>
            </a:r>
            <a:r>
              <a:rPr lang="vi-VN" sz="2800" dirty="0">
                <a:solidFill>
                  <a:srgbClr val="FF0000"/>
                </a:solidFill>
                <a:latin typeface="Times New Roman" pitchFamily="18" charset="0"/>
                <a:cs typeface="Times New Roman" pitchFamily="18" charset="0"/>
              </a:rPr>
              <a:t>Chiếu tia sáng đỏ tới vuông góc với mặt bên AB của lăng kính tam giác cân ABC đặt trong không khí, có góc A=30</a:t>
            </a:r>
            <a:r>
              <a:rPr lang="en-US" sz="2800" baseline="30000" dirty="0">
                <a:solidFill>
                  <a:srgbClr val="FF0000"/>
                </a:solidFill>
                <a:latin typeface="Times New Roman" pitchFamily="18" charset="0"/>
                <a:cs typeface="Times New Roman" pitchFamily="18" charset="0"/>
              </a:rPr>
              <a:t>0</a:t>
            </a:r>
            <a:r>
              <a:rPr lang="vi-VN" sz="2800" dirty="0">
                <a:solidFill>
                  <a:srgbClr val="FF0000"/>
                </a:solidFill>
                <a:latin typeface="Times New Roman" pitchFamily="18" charset="0"/>
                <a:cs typeface="Times New Roman" pitchFamily="18" charset="0"/>
              </a:rPr>
              <a:t>. Biết chiết suất của lăng kính đối với ánh sáng đỏ là 1,513. </a:t>
            </a:r>
          </a:p>
        </p:txBody>
      </p:sp>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4: </a:t>
            </a:r>
            <a:r>
              <a:rPr lang="en-US" sz="2800" b="1" dirty="0" err="1">
                <a:solidFill>
                  <a:srgbClr val="FF00FF"/>
                </a:solidFill>
                <a:latin typeface="Times New Roman" pitchFamily="18" charset="0"/>
                <a:cs typeface="Times New Roman" pitchFamily="18" charset="0"/>
              </a:rPr>
              <a:t>HIỆN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TƯỢNG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TÁN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MÀU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
        <p:nvSpPr>
          <p:cNvPr id="4" name="Rectangle 3"/>
          <p:cNvSpPr/>
          <p:nvPr/>
        </p:nvSpPr>
        <p:spPr>
          <a:xfrm>
            <a:off x="-1" y="3834438"/>
            <a:ext cx="8403021" cy="1815882"/>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a) Tính góc khúc xạ của tia sáng tại mặt bên AB và mặt bên AC. </a:t>
            </a:r>
            <a:endParaRPr lang="en-US" sz="2800" dirty="0">
              <a:solidFill>
                <a:srgbClr val="FF0000"/>
              </a:solidFill>
              <a:latin typeface="Times New Roman" pitchFamily="18" charset="0"/>
              <a:cs typeface="Times New Roman" pitchFamily="18" charset="0"/>
            </a:endParaRPr>
          </a:p>
          <a:p>
            <a:r>
              <a:rPr lang="vi-VN" sz="2800" dirty="0">
                <a:solidFill>
                  <a:srgbClr val="FF0000"/>
                </a:solidFill>
                <a:latin typeface="Times New Roman" pitchFamily="18" charset="0"/>
                <a:cs typeface="Times New Roman" pitchFamily="18" charset="0"/>
              </a:rPr>
              <a:t>b) Tính góc lệch của tia ló ra khỏi lăng kính so với tia tới. </a:t>
            </a:r>
            <a:endParaRPr lang="en-US" sz="2800" dirty="0">
              <a:solidFill>
                <a:srgbClr val="FF0000"/>
              </a:solidFill>
              <a:latin typeface="Times New Roman" pitchFamily="18" charset="0"/>
              <a:cs typeface="Times New Roman" pitchFamily="18" charset="0"/>
            </a:endParaRPr>
          </a:p>
          <a:p>
            <a:r>
              <a:rPr lang="vi-VN" sz="2800" dirty="0">
                <a:solidFill>
                  <a:srgbClr val="FF0000"/>
                </a:solidFill>
                <a:latin typeface="Times New Roman" pitchFamily="18" charset="0"/>
                <a:cs typeface="Times New Roman" pitchFamily="18" charset="0"/>
              </a:rPr>
              <a:t>c) Vẽ đường truyền của tia sáng qua lăng kính.</a:t>
            </a:r>
            <a:endParaRPr lang="en-US" sz="2800" dirty="0"/>
          </a:p>
        </p:txBody>
      </p:sp>
      <p:pic>
        <p:nvPicPr>
          <p:cNvPr id="17410" name="Picture 2"/>
          <p:cNvPicPr>
            <a:picLocks noChangeAspect="1" noChangeArrowheads="1"/>
          </p:cNvPicPr>
          <p:nvPr/>
        </p:nvPicPr>
        <p:blipFill>
          <a:blip r:embed="rId2"/>
          <a:srcRect/>
          <a:stretch>
            <a:fillRect/>
          </a:stretch>
        </p:blipFill>
        <p:spPr bwMode="auto">
          <a:xfrm>
            <a:off x="8418763" y="3576801"/>
            <a:ext cx="2405390" cy="328119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10: </a:t>
            </a:r>
            <a:r>
              <a:rPr lang="vi-VN" sz="2800" dirty="0">
                <a:solidFill>
                  <a:srgbClr val="FF0000"/>
                </a:solidFill>
                <a:latin typeface="Times New Roman" pitchFamily="18" charset="0"/>
                <a:cs typeface="Times New Roman" pitchFamily="18" charset="0"/>
              </a:rPr>
              <a:t>Chiếu tia sáng gồm ánh sáng màu đỏ và lục tới bề mặt của tấm thuỷ tinh dày có hai mặt song song với góc tới i = 60°. Biết chiết suất của thuỷ tinh đối với ánh sáng đỏ và ánh sáng lục lần lượt là 1,513 và 1,529.</a:t>
            </a:r>
          </a:p>
          <a:p>
            <a:pPr algn="just"/>
            <a:r>
              <a:rPr lang="vi-VN" sz="2800" dirty="0">
                <a:solidFill>
                  <a:srgbClr val="FF0000"/>
                </a:solidFill>
                <a:latin typeface="Times New Roman" pitchFamily="18" charset="0"/>
                <a:cs typeface="Times New Roman" pitchFamily="18" charset="0"/>
              </a:rPr>
              <a:t>a) Tính góc khúc xạ của tia sáng tại mặt phân cách AB.</a:t>
            </a:r>
            <a:r>
              <a:rPr lang="en-US" sz="2800" b="1" dirty="0">
                <a:solidFill>
                  <a:srgbClr val="FF0000"/>
                </a:solidFill>
                <a:latin typeface="Times New Roman" pitchFamily="18" charset="0"/>
                <a:cs typeface="Times New Roman" pitchFamily="18" charset="0"/>
              </a:rPr>
              <a:t> </a:t>
            </a:r>
            <a:endParaRPr lang="vi-VN" sz="2800" dirty="0">
              <a:solidFill>
                <a:srgbClr val="FF0000"/>
              </a:solidFill>
              <a:latin typeface="Times New Roman" pitchFamily="18" charset="0"/>
              <a:cs typeface="Times New Roman" pitchFamily="18" charset="0"/>
            </a:endParaRPr>
          </a:p>
        </p:txBody>
      </p:sp>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4: </a:t>
            </a:r>
            <a:r>
              <a:rPr lang="en-US" sz="2800" b="1" dirty="0" err="1">
                <a:solidFill>
                  <a:srgbClr val="FF00FF"/>
                </a:solidFill>
                <a:latin typeface="Times New Roman" pitchFamily="18" charset="0"/>
                <a:cs typeface="Times New Roman" pitchFamily="18" charset="0"/>
              </a:rPr>
              <a:t>HIỆN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TƯỢNG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TÁN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MÀU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a:srcRect/>
          <a:stretch>
            <a:fillRect/>
          </a:stretch>
        </p:blipFill>
        <p:spPr bwMode="auto">
          <a:xfrm>
            <a:off x="8702567" y="1315958"/>
            <a:ext cx="3489434" cy="5542042"/>
          </a:xfrm>
          <a:prstGeom prst="rect">
            <a:avLst/>
          </a:prstGeom>
          <a:noFill/>
          <a:ln w="9525">
            <a:noFill/>
            <a:miter lim="800000"/>
            <a:headEnd/>
            <a:tailEnd/>
          </a:ln>
          <a:effectLst/>
        </p:spPr>
      </p:pic>
      <p:sp>
        <p:nvSpPr>
          <p:cNvPr id="8" name="Rectangle 7"/>
          <p:cNvSpPr/>
          <p:nvPr/>
        </p:nvSpPr>
        <p:spPr>
          <a:xfrm>
            <a:off x="-1" y="2257886"/>
            <a:ext cx="8450317" cy="1815882"/>
          </a:xfrm>
          <a:prstGeom prst="rect">
            <a:avLst/>
          </a:prstGeom>
        </p:spPr>
        <p:txBody>
          <a:bodyPr wrap="square">
            <a:spAutoFit/>
          </a:bodyPr>
          <a:lstStyle/>
          <a:p>
            <a:pPr algn="just"/>
            <a:r>
              <a:rPr lang="vi-VN" sz="2800" dirty="0">
                <a:solidFill>
                  <a:srgbClr val="FF0000"/>
                </a:solidFill>
                <a:latin typeface="Times New Roman" pitchFamily="18" charset="0"/>
                <a:cs typeface="Times New Roman" pitchFamily="18" charset="0"/>
              </a:rPr>
              <a:t>b) Tia khúc xạ tại mặt AB tiếp tục đi đến mặt CD và bị khúc xạ tại đó để ló ra ngoài. Tính góc ló ra của mỗi tia sáng đơn sắc.</a:t>
            </a:r>
          </a:p>
          <a:p>
            <a:pPr algn="just"/>
            <a:r>
              <a:rPr lang="vi-VN" sz="2800" dirty="0">
                <a:solidFill>
                  <a:srgbClr val="FF0000"/>
                </a:solidFill>
                <a:latin typeface="Times New Roman" pitchFamily="18" charset="0"/>
                <a:cs typeface="Times New Roman" pitchFamily="18" charset="0"/>
              </a:rPr>
              <a:t>c) Vẽ đường truyền của tia sáng qua tấm thuỷ tinh.</a:t>
            </a:r>
            <a:endParaRPr lang="en-US" sz="2800" dirty="0"/>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373616"/>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11: </a:t>
            </a:r>
            <a:r>
              <a:rPr lang="vi-VN" sz="2800" dirty="0">
                <a:solidFill>
                  <a:srgbClr val="FF0000"/>
                </a:solidFill>
                <a:latin typeface="Times New Roman" pitchFamily="18" charset="0"/>
                <a:cs typeface="Times New Roman" pitchFamily="18" charset="0"/>
              </a:rPr>
              <a:t>Chiếu tia sáng đỏ tới mặt bên AB của lăng kính tam giác đều ABC đặt trong không khí. Biết chiết suất của lăng kính đối với ánh sáng đỏ là 1,513.</a:t>
            </a:r>
          </a:p>
          <a:p>
            <a:pPr algn="just"/>
            <a:r>
              <a:rPr lang="vi-VN" sz="2800" dirty="0">
                <a:solidFill>
                  <a:srgbClr val="FF0000"/>
                </a:solidFill>
                <a:latin typeface="Times New Roman" pitchFamily="18" charset="0"/>
                <a:cs typeface="Times New Roman" pitchFamily="18" charset="0"/>
              </a:rPr>
              <a:t>a) Vẽ đường truyền của tia sáng qua lăng kính.</a:t>
            </a:r>
          </a:p>
          <a:p>
            <a:pPr algn="just"/>
            <a:r>
              <a:rPr lang="vi-VN" sz="2800" dirty="0">
                <a:solidFill>
                  <a:srgbClr val="FF0000"/>
                </a:solidFill>
                <a:latin typeface="Times New Roman" pitchFamily="18" charset="0"/>
                <a:cs typeface="Times New Roman" pitchFamily="18" charset="0"/>
              </a:rPr>
              <a:t>b) Tính góc lệch của tia ló ra khỏi lăng kính so với tia tới.</a:t>
            </a:r>
          </a:p>
        </p:txBody>
      </p:sp>
      <p:sp>
        <p:nvSpPr>
          <p:cNvPr id="7" name="TextBox 6"/>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4: </a:t>
            </a:r>
            <a:r>
              <a:rPr lang="en-US" sz="2800" b="1" dirty="0" err="1">
                <a:solidFill>
                  <a:srgbClr val="FF00FF"/>
                </a:solidFill>
                <a:latin typeface="Times New Roman" pitchFamily="18" charset="0"/>
                <a:cs typeface="Times New Roman" pitchFamily="18" charset="0"/>
              </a:rPr>
              <a:t>HIỆN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TƯỢNG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TÁN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MÀU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a:srcRect/>
          <a:stretch>
            <a:fillRect/>
          </a:stretch>
        </p:blipFill>
        <p:spPr bwMode="auto">
          <a:xfrm>
            <a:off x="1623847" y="2253505"/>
            <a:ext cx="8313683" cy="422612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4: </a:t>
            </a:r>
            <a:r>
              <a:rPr lang="en-US" sz="2800" b="1" dirty="0" err="1">
                <a:solidFill>
                  <a:srgbClr val="FF00FF"/>
                </a:solidFill>
                <a:latin typeface="Times New Roman" pitchFamily="18" charset="0"/>
                <a:cs typeface="Times New Roman" pitchFamily="18" charset="0"/>
              </a:rPr>
              <a:t>HIỆN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TƯỢNG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TÁN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MÀU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LĂNG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84308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Lăng</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1263494"/>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Lăng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đồng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chất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suốt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không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song song.</a:t>
            </a:r>
            <a:endParaRPr lang="en-US" sz="2800" dirty="0">
              <a:solidFill>
                <a:srgbClr val="00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809093" y="1943428"/>
            <a:ext cx="9006052" cy="43035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ppt_w</p:attrName>
                                        </p:attrNameLst>
                                      </p:cBhvr>
                                      <p:tavLst>
                                        <p:tav tm="0">
                                          <p:val>
                                            <p:fltVal val="0"/>
                                          </p:val>
                                        </p:tav>
                                        <p:tav tm="100000">
                                          <p:val>
                                            <p:strVal val="#ppt_w"/>
                                          </p:val>
                                        </p:tav>
                                      </p:tavLst>
                                    </p:anim>
                                    <p:anim calcmode="lin" valueType="num">
                                      <p:cBhvr>
                                        <p:cTn id="18" dur="1000" fill="hold"/>
                                        <p:tgtEl>
                                          <p:spTgt spid="2050"/>
                                        </p:tgtEl>
                                        <p:attrNameLst>
                                          <p:attrName>ppt_h</p:attrName>
                                        </p:attrNameLst>
                                      </p:cBhvr>
                                      <p:tavLst>
                                        <p:tav tm="0">
                                          <p:val>
                                            <p:fltVal val="0"/>
                                          </p:val>
                                        </p:tav>
                                        <p:tav tm="100000">
                                          <p:val>
                                            <p:strVal val="#ppt_h"/>
                                          </p:val>
                                        </p:tav>
                                      </p:tavLst>
                                    </p:anim>
                                    <p:anim calcmode="lin" valueType="num">
                                      <p:cBhvr>
                                        <p:cTn id="19" dur="1000" fill="hold"/>
                                        <p:tgtEl>
                                          <p:spTgt spid="2050"/>
                                        </p:tgtEl>
                                        <p:attrNameLst>
                                          <p:attrName>style.rotation</p:attrName>
                                        </p:attrNameLst>
                                      </p:cBhvr>
                                      <p:tavLst>
                                        <p:tav tm="0">
                                          <p:val>
                                            <p:fltVal val="90"/>
                                          </p:val>
                                        </p:tav>
                                        <p:tav tm="100000">
                                          <p:val>
                                            <p:fltVal val="0"/>
                                          </p:val>
                                        </p:tav>
                                      </p:tavLst>
                                    </p:anim>
                                    <p:animEffect transition="in" filter="fade">
                                      <p:cBhvr>
                                        <p:cTn id="20" dur="10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4)">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342024"/>
            <a:ext cx="12192000" cy="584775"/>
          </a:xfrm>
          <a:prstGeom prst="rect">
            <a:avLst/>
          </a:prstGeom>
          <a:noFill/>
        </p:spPr>
        <p:txBody>
          <a:bodyPr wrap="square" rtlCol="0">
            <a:spAutoFit/>
          </a:bodyPr>
          <a:lstStyle/>
          <a:p>
            <a:pPr algn="ctr"/>
            <a:r>
              <a:rPr lang="vi-VN" sz="3200" dirty="0">
                <a:solidFill>
                  <a:srgbClr val="FF00FF"/>
                </a:solidFill>
                <a:latin typeface="Times New Roman" pitchFamily="18" charset="0"/>
                <a:cs typeface="Times New Roman" pitchFamily="18" charset="0"/>
              </a:rPr>
              <a:t>Viên pha lê, bong bóng xà phòng,…</a:t>
            </a:r>
            <a:endParaRPr lang="en-US" sz="3200" dirty="0"/>
          </a:p>
        </p:txBody>
      </p:sp>
      <p:pic>
        <p:nvPicPr>
          <p:cNvPr id="1026" name="Picture 2"/>
          <p:cNvPicPr>
            <a:picLocks noChangeAspect="1" noChangeArrowheads="1"/>
          </p:cNvPicPr>
          <p:nvPr/>
        </p:nvPicPr>
        <p:blipFill>
          <a:blip r:embed="rId2"/>
          <a:srcRect/>
          <a:stretch>
            <a:fillRect/>
          </a:stretch>
        </p:blipFill>
        <p:spPr bwMode="auto">
          <a:xfrm>
            <a:off x="0" y="0"/>
            <a:ext cx="12192000" cy="441083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36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Capture.PNG"/>
          <p:cNvPicPr>
            <a:picLocks noChangeAspect="1" noChangeArrowheads="1"/>
          </p:cNvPicPr>
          <p:nvPr/>
        </p:nvPicPr>
        <p:blipFill>
          <a:blip r:embed="rId2"/>
          <a:srcRect/>
          <a:stretch>
            <a:fillRect/>
          </a:stretch>
        </p:blipFill>
        <p:spPr bwMode="auto">
          <a:xfrm>
            <a:off x="1218542" y="1002753"/>
            <a:ext cx="9803187" cy="4136806"/>
          </a:xfrm>
          <a:prstGeom prst="rect">
            <a:avLst/>
          </a:prstGeom>
          <a:noFill/>
        </p:spPr>
      </p:pic>
      <p:cxnSp>
        <p:nvCxnSpPr>
          <p:cNvPr id="7" name="Straight Arrow Connector 6"/>
          <p:cNvCxnSpPr/>
          <p:nvPr/>
        </p:nvCxnSpPr>
        <p:spPr>
          <a:xfrm rot="10800000">
            <a:off x="7709339" y="1403132"/>
            <a:ext cx="1087821" cy="961697"/>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37894" y="1940411"/>
            <a:ext cx="1655379"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Mặt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bên</a:t>
            </a:r>
            <a:endParaRPr lang="en-US" sz="3200" dirty="0"/>
          </a:p>
        </p:txBody>
      </p:sp>
      <p:sp>
        <p:nvSpPr>
          <p:cNvPr id="6" name="TextBox 5"/>
          <p:cNvSpPr txBox="1"/>
          <p:nvPr/>
        </p:nvSpPr>
        <p:spPr>
          <a:xfrm>
            <a:off x="7031417" y="810548"/>
            <a:ext cx="1387366"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Đỉnh</a:t>
            </a:r>
            <a:endParaRPr lang="en-US" sz="3200" dirty="0"/>
          </a:p>
        </p:txBody>
      </p:sp>
      <p:cxnSp>
        <p:nvCxnSpPr>
          <p:cNvPr id="9" name="Straight Arrow Connector 8"/>
          <p:cNvCxnSpPr/>
          <p:nvPr/>
        </p:nvCxnSpPr>
        <p:spPr>
          <a:xfrm rot="10800000">
            <a:off x="7041932" y="2517228"/>
            <a:ext cx="1087821" cy="961697"/>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9467193" y="2682768"/>
            <a:ext cx="877616" cy="809294"/>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559159" y="2061280"/>
            <a:ext cx="1655379"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Mặt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bên</a:t>
            </a:r>
            <a:endParaRPr lang="en-US" sz="3200" dirty="0"/>
          </a:p>
        </p:txBody>
      </p:sp>
      <p:cxnSp>
        <p:nvCxnSpPr>
          <p:cNvPr id="13" name="Straight Arrow Connector 12"/>
          <p:cNvCxnSpPr/>
          <p:nvPr/>
        </p:nvCxnSpPr>
        <p:spPr>
          <a:xfrm rot="16200000" flipH="1">
            <a:off x="8200698" y="4653458"/>
            <a:ext cx="903891" cy="415156"/>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966845" y="5293211"/>
            <a:ext cx="1655379"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Đáy</a:t>
            </a:r>
            <a:r>
              <a:rPr lang="en-US" sz="3200" dirty="0">
                <a:solidFill>
                  <a:srgbClr val="FF00FF"/>
                </a:solidFill>
                <a:latin typeface="Times New Roman" pitchFamily="18" charset="0"/>
                <a:cs typeface="Times New Roman" pitchFamily="18" charset="0"/>
              </a:rPr>
              <a:t> </a:t>
            </a:r>
            <a:endParaRPr lang="en-US" sz="3200" dirty="0"/>
          </a:p>
        </p:txBody>
      </p:sp>
      <p:sp>
        <p:nvSpPr>
          <p:cNvPr id="17" name="TextBox 16"/>
          <p:cNvSpPr txBox="1"/>
          <p:nvPr/>
        </p:nvSpPr>
        <p:spPr>
          <a:xfrm>
            <a:off x="1093081" y="642383"/>
            <a:ext cx="1655379"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Cạnh</a:t>
            </a:r>
            <a:endParaRPr lang="en-US" sz="3200" dirty="0"/>
          </a:p>
        </p:txBody>
      </p:sp>
      <p:cxnSp>
        <p:nvCxnSpPr>
          <p:cNvPr id="18" name="Straight Arrow Connector 17"/>
          <p:cNvCxnSpPr/>
          <p:nvPr/>
        </p:nvCxnSpPr>
        <p:spPr>
          <a:xfrm rot="10800000">
            <a:off x="1949670" y="1161394"/>
            <a:ext cx="1087821" cy="961697"/>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3021726" y="4109547"/>
            <a:ext cx="2054770" cy="509749"/>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43719" y="5287951"/>
            <a:ext cx="3736405" cy="1077218"/>
          </a:xfrm>
          <a:prstGeom prst="rect">
            <a:avLst/>
          </a:prstGeom>
          <a:noFill/>
        </p:spPr>
        <p:txBody>
          <a:bodyPr wrap="square" rtlCol="0">
            <a:spAutoFit/>
          </a:bodyPr>
          <a:lstStyle/>
          <a:p>
            <a:pPr algn="ctr"/>
            <a:r>
              <a:rPr lang="en-US" sz="3200" dirty="0">
                <a:solidFill>
                  <a:srgbClr val="FF00FF"/>
                </a:solidFill>
                <a:latin typeface="Times New Roman" pitchFamily="18" charset="0"/>
                <a:cs typeface="Times New Roman" pitchFamily="18" charset="0"/>
              </a:rPr>
              <a:t>ABC </a:t>
            </a:r>
            <a:r>
              <a:rPr lang="en-US" sz="3200" dirty="0" err="1">
                <a:solidFill>
                  <a:srgbClr val="FF00FF"/>
                </a:solidFill>
                <a:latin typeface="Times New Roman" pitchFamily="18" charset="0"/>
                <a:cs typeface="Times New Roman" pitchFamily="18" charset="0"/>
              </a:rPr>
              <a:t>là</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tiết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diện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chính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của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lăng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kính</a:t>
            </a:r>
            <a:endParaRPr lang="en-US" sz="3200" dirty="0"/>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2000"/>
                                        <p:tgtEl>
                                          <p:spTgt spid="7"/>
                                        </p:tgtEl>
                                      </p:cBhvr>
                                    </p:animEffect>
                                  </p:childTnLst>
                                </p:cTn>
                              </p:par>
                            </p:childTnLst>
                          </p:cTn>
                        </p:par>
                        <p:par>
                          <p:cTn id="16" fill="hold">
                            <p:stCondLst>
                              <p:cond delay="2000"/>
                            </p:stCondLst>
                            <p:childTnLst>
                              <p:par>
                                <p:cTn id="17" presetID="49" presetClass="entr" presetSubtype="0" decel="10000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36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2000"/>
                                        <p:tgtEl>
                                          <p:spTgt spid="9"/>
                                        </p:tgtEl>
                                      </p:cBhvr>
                                    </p:animEffect>
                                  </p:childTnLst>
                                </p:cTn>
                              </p:par>
                            </p:childTnLst>
                          </p:cTn>
                        </p:par>
                        <p:par>
                          <p:cTn id="28" fill="hold">
                            <p:stCondLst>
                              <p:cond delay="2000"/>
                            </p:stCondLst>
                            <p:childTnLst>
                              <p:par>
                                <p:cTn id="29" presetID="49" presetClass="entr" presetSubtype="0" decel="10000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36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downLeft)">
                                      <p:cBhvr>
                                        <p:cTn id="39" dur="2000"/>
                                        <p:tgtEl>
                                          <p:spTgt spid="10"/>
                                        </p:tgtEl>
                                      </p:cBhvr>
                                    </p:animEffect>
                                  </p:childTnLst>
                                </p:cTn>
                              </p:par>
                            </p:childTnLst>
                          </p:cTn>
                        </p:par>
                        <p:par>
                          <p:cTn id="40" fill="hold">
                            <p:stCondLst>
                              <p:cond delay="2000"/>
                            </p:stCondLst>
                            <p:childTnLst>
                              <p:par>
                                <p:cTn id="41" presetID="49" presetClass="entr" presetSubtype="0"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360"/>
                                          </p:val>
                                        </p:tav>
                                        <p:tav tm="100000">
                                          <p:val>
                                            <p:fltVal val="0"/>
                                          </p:val>
                                        </p:tav>
                                      </p:tavLst>
                                    </p:anim>
                                    <p:animEffect transition="in" filter="fade">
                                      <p:cBhvr>
                                        <p:cTn id="46" dur="1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strips(downLeft)">
                                      <p:cBhvr>
                                        <p:cTn id="51" dur="2000"/>
                                        <p:tgtEl>
                                          <p:spTgt spid="13"/>
                                        </p:tgtEl>
                                      </p:cBhvr>
                                    </p:animEffect>
                                  </p:childTnLst>
                                </p:cTn>
                              </p:par>
                            </p:childTnLst>
                          </p:cTn>
                        </p:par>
                        <p:par>
                          <p:cTn id="52" fill="hold">
                            <p:stCondLst>
                              <p:cond delay="2000"/>
                            </p:stCondLst>
                            <p:childTnLst>
                              <p:par>
                                <p:cTn id="53" presetID="49" presetClass="entr" presetSubtype="0" decel="10000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fltVal val="0"/>
                                          </p:val>
                                        </p:tav>
                                        <p:tav tm="100000">
                                          <p:val>
                                            <p:strVal val="#ppt_h"/>
                                          </p:val>
                                        </p:tav>
                                      </p:tavLst>
                                    </p:anim>
                                    <p:anim calcmode="lin" valueType="num">
                                      <p:cBhvr>
                                        <p:cTn id="57" dur="1000" fill="hold"/>
                                        <p:tgtEl>
                                          <p:spTgt spid="16"/>
                                        </p:tgtEl>
                                        <p:attrNameLst>
                                          <p:attrName>style.rotation</p:attrName>
                                        </p:attrNameLst>
                                      </p:cBhvr>
                                      <p:tavLst>
                                        <p:tav tm="0">
                                          <p:val>
                                            <p:fltVal val="360"/>
                                          </p:val>
                                        </p:tav>
                                        <p:tav tm="100000">
                                          <p:val>
                                            <p:fltVal val="0"/>
                                          </p:val>
                                        </p:tav>
                                      </p:tavLst>
                                    </p:anim>
                                    <p:animEffect transition="in" filter="fade">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strips(downLeft)">
                                      <p:cBhvr>
                                        <p:cTn id="63" dur="2000"/>
                                        <p:tgtEl>
                                          <p:spTgt spid="18"/>
                                        </p:tgtEl>
                                      </p:cBhvr>
                                    </p:animEffect>
                                  </p:childTnLst>
                                </p:cTn>
                              </p:par>
                            </p:childTnLst>
                          </p:cTn>
                        </p:par>
                        <p:par>
                          <p:cTn id="64" fill="hold">
                            <p:stCondLst>
                              <p:cond delay="2000"/>
                            </p:stCondLst>
                            <p:childTnLst>
                              <p:par>
                                <p:cTn id="65" presetID="49" presetClass="entr" presetSubtype="0" decel="10000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 calcmode="lin" valueType="num">
                                      <p:cBhvr>
                                        <p:cTn id="69" dur="1000" fill="hold"/>
                                        <p:tgtEl>
                                          <p:spTgt spid="17"/>
                                        </p:tgtEl>
                                        <p:attrNameLst>
                                          <p:attrName>style.rotation</p:attrName>
                                        </p:attrNameLst>
                                      </p:cBhvr>
                                      <p:tavLst>
                                        <p:tav tm="0">
                                          <p:val>
                                            <p:fltVal val="360"/>
                                          </p:val>
                                        </p:tav>
                                        <p:tav tm="100000">
                                          <p:val>
                                            <p:fltVal val="0"/>
                                          </p:val>
                                        </p:tav>
                                      </p:tavLst>
                                    </p:anim>
                                    <p:animEffect transition="in" filter="fade">
                                      <p:cBhvr>
                                        <p:cTn id="70" dur="10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strips(downLeft)">
                                      <p:cBhvr>
                                        <p:cTn id="75" dur="2000"/>
                                        <p:tgtEl>
                                          <p:spTgt spid="19"/>
                                        </p:tgtEl>
                                      </p:cBhvr>
                                    </p:animEffect>
                                  </p:childTnLst>
                                </p:cTn>
                              </p:par>
                            </p:childTnLst>
                          </p:cTn>
                        </p:par>
                        <p:par>
                          <p:cTn id="76" fill="hold">
                            <p:stCondLst>
                              <p:cond delay="2000"/>
                            </p:stCondLst>
                            <p:childTnLst>
                              <p:par>
                                <p:cTn id="77" presetID="49" presetClass="entr" presetSubtype="0" decel="10000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fltVal val="0"/>
                                          </p:val>
                                        </p:tav>
                                        <p:tav tm="100000">
                                          <p:val>
                                            <p:strVal val="#ppt_w"/>
                                          </p:val>
                                        </p:tav>
                                      </p:tavLst>
                                    </p:anim>
                                    <p:anim calcmode="lin" valueType="num">
                                      <p:cBhvr>
                                        <p:cTn id="80" dur="1000" fill="hold"/>
                                        <p:tgtEl>
                                          <p:spTgt spid="21"/>
                                        </p:tgtEl>
                                        <p:attrNameLst>
                                          <p:attrName>ppt_h</p:attrName>
                                        </p:attrNameLst>
                                      </p:cBhvr>
                                      <p:tavLst>
                                        <p:tav tm="0">
                                          <p:val>
                                            <p:fltVal val="0"/>
                                          </p:val>
                                        </p:tav>
                                        <p:tav tm="100000">
                                          <p:val>
                                            <p:strVal val="#ppt_h"/>
                                          </p:val>
                                        </p:tav>
                                      </p:tavLst>
                                    </p:anim>
                                    <p:anim calcmode="lin" valueType="num">
                                      <p:cBhvr>
                                        <p:cTn id="81" dur="1000" fill="hold"/>
                                        <p:tgtEl>
                                          <p:spTgt spid="21"/>
                                        </p:tgtEl>
                                        <p:attrNameLst>
                                          <p:attrName>style.rotation</p:attrName>
                                        </p:attrNameLst>
                                      </p:cBhvr>
                                      <p:tavLst>
                                        <p:tav tm="0">
                                          <p:val>
                                            <p:fltVal val="360"/>
                                          </p:val>
                                        </p:tav>
                                        <p:tav tm="100000">
                                          <p:val>
                                            <p:fltVal val="0"/>
                                          </p:val>
                                        </p:tav>
                                      </p:tavLst>
                                    </p:anim>
                                    <p:animEffect transition="in" filter="fade">
                                      <p:cBhvr>
                                        <p:cTn id="8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2" grpId="0"/>
      <p:bldP spid="16" grpId="0"/>
      <p:bldP spid="17"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4: </a:t>
            </a:r>
            <a:r>
              <a:rPr lang="en-US" sz="2800" b="1" dirty="0" err="1">
                <a:solidFill>
                  <a:srgbClr val="FF00FF"/>
                </a:solidFill>
                <a:latin typeface="Times New Roman" pitchFamily="18" charset="0"/>
                <a:cs typeface="Times New Roman" pitchFamily="18" charset="0"/>
              </a:rPr>
              <a:t>HIỆN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TƯỢNG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TÁN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MÀU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LĂNG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84308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Lăng</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1263494"/>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Lăng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đồng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chất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suốt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không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song song.</a:t>
            </a:r>
            <a:endParaRPr lang="en-US" sz="2800"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1673397"/>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2. </a:t>
            </a:r>
            <a:r>
              <a:rPr lang="en-US" sz="2800" b="1" dirty="0" err="1">
                <a:solidFill>
                  <a:srgbClr val="0000FF"/>
                </a:solidFill>
                <a:latin typeface="Times New Roman" pitchFamily="18" charset="0"/>
                <a:ea typeface="Times New Roman" pitchFamily="18" charset="0"/>
                <a:cs typeface="Times New Roman" pitchFamily="18" charset="0"/>
              </a:rPr>
              <a:t>Đường</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đi</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của</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tia</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sáng</a:t>
            </a:r>
            <a:r>
              <a:rPr lang="en-US" sz="2800" b="1" dirty="0">
                <a:solidFill>
                  <a:srgbClr val="0000FF"/>
                </a:solidFill>
                <a:latin typeface="Times New Roman" pitchFamily="18" charset="0"/>
                <a:ea typeface="Times New Roman" pitchFamily="18" charset="0"/>
                <a:cs typeface="Times New Roman" pitchFamily="18" charset="0"/>
              </a:rPr>
              <a:t> qua </a:t>
            </a:r>
            <a:r>
              <a:rPr lang="en-US" sz="2800" b="1" dirty="0" err="1">
                <a:solidFill>
                  <a:srgbClr val="0000FF"/>
                </a:solidFill>
                <a:latin typeface="Times New Roman" pitchFamily="18" charset="0"/>
                <a:ea typeface="Times New Roman" pitchFamily="18" charset="0"/>
                <a:cs typeface="Times New Roman" pitchFamily="18" charset="0"/>
              </a:rPr>
              <a:t>lăng</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2" action="ppaction://hlinkfile"/>
          </p:cNvPr>
          <p:cNvPicPr>
            <a:picLocks noChangeAspect="1" noChangeArrowheads="1"/>
          </p:cNvPicPr>
          <p:nvPr/>
        </p:nvPicPr>
        <p:blipFill>
          <a:blip r:embed="rId3"/>
          <a:srcRect/>
          <a:stretch>
            <a:fillRect/>
          </a:stretch>
        </p:blipFill>
        <p:spPr bwMode="auto">
          <a:xfrm>
            <a:off x="0" y="394149"/>
            <a:ext cx="12192000" cy="6050165"/>
          </a:xfrm>
          <a:prstGeom prst="rect">
            <a:avLst/>
          </a:prstGeom>
          <a:noFill/>
          <a:ln w="9525">
            <a:noFill/>
            <a:miter lim="800000"/>
            <a:headEnd/>
            <a:tailEnd/>
          </a:ln>
          <a:effectLst/>
        </p:spPr>
      </p:pic>
      <p:cxnSp>
        <p:nvCxnSpPr>
          <p:cNvPr id="7" name="Straight Connector 6"/>
          <p:cNvCxnSpPr/>
          <p:nvPr/>
        </p:nvCxnSpPr>
        <p:spPr>
          <a:xfrm>
            <a:off x="1513490" y="5139559"/>
            <a:ext cx="4950372"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1793" y="5470633"/>
            <a:ext cx="162384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Right)">
                                      <p:cBhvr>
                                        <p:cTn id="14" dur="1000"/>
                                        <p:tgtEl>
                                          <p:spTgt spid="7"/>
                                        </p:tgtEl>
                                      </p:cBhvr>
                                    </p:animEffect>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Right)">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636433" y="3111500"/>
            <a:ext cx="3987800" cy="2609850"/>
            <a:chOff x="3558" y="1096"/>
            <a:chExt cx="1884" cy="1644"/>
          </a:xfrm>
        </p:grpSpPr>
        <p:sp>
          <p:nvSpPr>
            <p:cNvPr id="14391" name="AutoShape 5"/>
            <p:cNvSpPr>
              <a:spLocks noChangeArrowheads="1"/>
            </p:cNvSpPr>
            <p:nvPr/>
          </p:nvSpPr>
          <p:spPr bwMode="auto">
            <a:xfrm>
              <a:off x="3558" y="1096"/>
              <a:ext cx="1884" cy="1644"/>
            </a:xfrm>
            <a:prstGeom prst="triangle">
              <a:avLst>
                <a:gd name="adj" fmla="val 50000"/>
              </a:avLst>
            </a:prstGeom>
            <a:blipFill dpi="0" rotWithShape="1">
              <a:blip r:embed="rId2"/>
              <a:srcRect/>
              <a:tile tx="0" ty="0" sx="100000" sy="100000" flip="none" algn="tl"/>
            </a:blipFill>
            <a:ln w="38100">
              <a:solidFill>
                <a:srgbClr val="3366FF"/>
              </a:solidFill>
              <a:miter lim="800000"/>
              <a:headEnd/>
              <a:tailEnd/>
            </a:ln>
            <a:effectLst/>
          </p:spPr>
          <p:txBody>
            <a:bodyPr wrap="none" anchor="ctr"/>
            <a:lstStyle/>
            <a:p>
              <a:endParaRPr lang="en-US"/>
            </a:p>
          </p:txBody>
        </p:sp>
        <p:sp>
          <p:nvSpPr>
            <p:cNvPr id="14392" name="Arc 6"/>
            <p:cNvSpPr>
              <a:spLocks/>
            </p:cNvSpPr>
            <p:nvPr/>
          </p:nvSpPr>
          <p:spPr bwMode="auto">
            <a:xfrm rot="-259839" flipH="1" flipV="1">
              <a:off x="4427" y="1201"/>
              <a:ext cx="166" cy="108"/>
            </a:xfrm>
            <a:custGeom>
              <a:avLst/>
              <a:gdLst>
                <a:gd name="T0" fmla="*/ 0 w 34635"/>
                <a:gd name="T1" fmla="*/ 37 h 21600"/>
                <a:gd name="T2" fmla="*/ 166 w 34635"/>
                <a:gd name="T3" fmla="*/ 52 h 21600"/>
                <a:gd name="T4" fmla="*/ 78 w 34635"/>
                <a:gd name="T5" fmla="*/ 108 h 21600"/>
                <a:gd name="T6" fmla="*/ 0 60000 65536"/>
                <a:gd name="T7" fmla="*/ 0 60000 65536"/>
                <a:gd name="T8" fmla="*/ 0 60000 65536"/>
              </a:gdLst>
              <a:ahLst/>
              <a:cxnLst>
                <a:cxn ang="T6">
                  <a:pos x="T0" y="T1"/>
                </a:cxn>
                <a:cxn ang="T7">
                  <a:pos x="T2" y="T3"/>
                </a:cxn>
                <a:cxn ang="T8">
                  <a:pos x="T4" y="T5"/>
                </a:cxn>
              </a:cxnLst>
              <a:rect l="0" t="0" r="r" b="b"/>
              <a:pathLst>
                <a:path w="34635" h="21600" fill="none" extrusionOk="0">
                  <a:moveTo>
                    <a:pt x="-1" y="7336"/>
                  </a:moveTo>
                  <a:cubicBezTo>
                    <a:pt x="4100" y="2673"/>
                    <a:pt x="10010" y="0"/>
                    <a:pt x="16221" y="0"/>
                  </a:cubicBezTo>
                  <a:cubicBezTo>
                    <a:pt x="23734" y="0"/>
                    <a:pt x="30707" y="3904"/>
                    <a:pt x="34634" y="10309"/>
                  </a:cubicBezTo>
                </a:path>
                <a:path w="34635" h="21600" stroke="0" extrusionOk="0">
                  <a:moveTo>
                    <a:pt x="-1" y="7336"/>
                  </a:moveTo>
                  <a:cubicBezTo>
                    <a:pt x="4100" y="2673"/>
                    <a:pt x="10010" y="0"/>
                    <a:pt x="16221" y="0"/>
                  </a:cubicBezTo>
                  <a:cubicBezTo>
                    <a:pt x="23734" y="0"/>
                    <a:pt x="30707" y="3904"/>
                    <a:pt x="34634" y="10309"/>
                  </a:cubicBezTo>
                  <a:lnTo>
                    <a:pt x="16221" y="21600"/>
                  </a:lnTo>
                  <a:lnTo>
                    <a:pt x="-1" y="7336"/>
                  </a:lnTo>
                  <a:close/>
                </a:path>
              </a:pathLst>
            </a:custGeom>
            <a:blipFill dpi="0" rotWithShape="1">
              <a:blip r:embed="rId2"/>
              <a:srcRect/>
              <a:tile tx="0" ty="0" sx="100000" sy="100000" flip="none" algn="tl"/>
            </a:blipFill>
            <a:ln w="38100" cap="sq">
              <a:solidFill>
                <a:srgbClr val="3366FF"/>
              </a:solidFill>
              <a:round/>
              <a:headEnd type="none" w="sm" len="sm"/>
              <a:tailEnd type="none" w="sm" len="sm"/>
            </a:ln>
            <a:effectLst/>
          </p:spPr>
          <p:txBody>
            <a:bodyPr wrap="none" anchor="ctr"/>
            <a:lstStyle/>
            <a:p>
              <a:endParaRPr lang="en-US"/>
            </a:p>
          </p:txBody>
        </p:sp>
      </p:grpSp>
      <p:sp>
        <p:nvSpPr>
          <p:cNvPr id="52231" name="Text Box 7"/>
          <p:cNvSpPr txBox="1">
            <a:spLocks noChangeArrowheads="1"/>
          </p:cNvSpPr>
          <p:nvPr/>
        </p:nvSpPr>
        <p:spPr bwMode="auto">
          <a:xfrm>
            <a:off x="5681134" y="2809876"/>
            <a:ext cx="524933" cy="519113"/>
          </a:xfrm>
          <a:prstGeom prst="rect">
            <a:avLst/>
          </a:prstGeom>
          <a:noFill/>
          <a:ln w="9525">
            <a:noFill/>
            <a:miter lim="800000"/>
            <a:headEnd/>
            <a:tailEnd/>
          </a:ln>
          <a:effectLst/>
        </p:spPr>
        <p:txBody>
          <a:bodyPr>
            <a:spAutoFit/>
          </a:bodyPr>
          <a:lstStyle/>
          <a:p>
            <a:pPr>
              <a:spcBef>
                <a:spcPct val="50000"/>
              </a:spcBef>
            </a:pPr>
            <a:r>
              <a:rPr lang="en-US" altLang="en-US" sz="2800" b="1"/>
              <a:t>A</a:t>
            </a:r>
          </a:p>
        </p:txBody>
      </p:sp>
      <p:sp>
        <p:nvSpPr>
          <p:cNvPr id="52232" name="Text Box 8"/>
          <p:cNvSpPr txBox="1">
            <a:spLocks noChangeArrowheads="1"/>
          </p:cNvSpPr>
          <p:nvPr/>
        </p:nvSpPr>
        <p:spPr bwMode="auto">
          <a:xfrm>
            <a:off x="3041651" y="5360988"/>
            <a:ext cx="406400" cy="519112"/>
          </a:xfrm>
          <a:prstGeom prst="rect">
            <a:avLst/>
          </a:prstGeom>
          <a:noFill/>
          <a:ln w="9525" algn="ctr">
            <a:noFill/>
            <a:miter lim="800000"/>
            <a:headEnd/>
            <a:tailEnd/>
          </a:ln>
          <a:effectLst/>
        </p:spPr>
        <p:txBody>
          <a:bodyPr>
            <a:spAutoFit/>
          </a:bodyPr>
          <a:lstStyle/>
          <a:p>
            <a:pPr>
              <a:spcBef>
                <a:spcPct val="50000"/>
              </a:spcBef>
            </a:pPr>
            <a:r>
              <a:rPr lang="en-US" altLang="en-US" sz="2800" b="1"/>
              <a:t>B</a:t>
            </a:r>
          </a:p>
        </p:txBody>
      </p:sp>
      <p:sp>
        <p:nvSpPr>
          <p:cNvPr id="52233" name="Text Box 9"/>
          <p:cNvSpPr txBox="1">
            <a:spLocks noChangeArrowheads="1"/>
          </p:cNvSpPr>
          <p:nvPr/>
        </p:nvSpPr>
        <p:spPr bwMode="auto">
          <a:xfrm>
            <a:off x="7586133" y="5416551"/>
            <a:ext cx="406400" cy="519113"/>
          </a:xfrm>
          <a:prstGeom prst="rect">
            <a:avLst/>
          </a:prstGeom>
          <a:noFill/>
          <a:ln w="9525" algn="ctr">
            <a:noFill/>
            <a:miter lim="800000"/>
            <a:headEnd/>
            <a:tailEnd/>
          </a:ln>
          <a:effectLst/>
        </p:spPr>
        <p:txBody>
          <a:bodyPr>
            <a:spAutoFit/>
          </a:bodyPr>
          <a:lstStyle/>
          <a:p>
            <a:pPr>
              <a:spcBef>
                <a:spcPct val="50000"/>
              </a:spcBef>
            </a:pPr>
            <a:r>
              <a:rPr lang="en-US" altLang="en-US" sz="2800" b="1"/>
              <a:t>C</a:t>
            </a:r>
          </a:p>
        </p:txBody>
      </p:sp>
      <p:sp>
        <p:nvSpPr>
          <p:cNvPr id="52234" name="Text Box 10"/>
          <p:cNvSpPr txBox="1">
            <a:spLocks noChangeArrowheads="1"/>
          </p:cNvSpPr>
          <p:nvPr/>
        </p:nvSpPr>
        <p:spPr bwMode="auto">
          <a:xfrm>
            <a:off x="4447118" y="3940175"/>
            <a:ext cx="524933" cy="369332"/>
          </a:xfrm>
          <a:prstGeom prst="rect">
            <a:avLst/>
          </a:prstGeom>
          <a:noFill/>
          <a:ln w="9525">
            <a:noFill/>
            <a:miter lim="800000"/>
            <a:headEnd/>
            <a:tailEnd/>
          </a:ln>
          <a:effectLst/>
        </p:spPr>
        <p:txBody>
          <a:bodyPr>
            <a:spAutoFit/>
          </a:bodyPr>
          <a:lstStyle/>
          <a:p>
            <a:pPr>
              <a:spcBef>
                <a:spcPct val="50000"/>
              </a:spcBef>
            </a:pPr>
            <a:r>
              <a:rPr lang="en-US" altLang="en-US" b="1"/>
              <a:t>I</a:t>
            </a:r>
          </a:p>
        </p:txBody>
      </p:sp>
      <p:sp>
        <p:nvSpPr>
          <p:cNvPr id="52235" name="Text Box 11"/>
          <p:cNvSpPr txBox="1">
            <a:spLocks noChangeArrowheads="1"/>
          </p:cNvSpPr>
          <p:nvPr/>
        </p:nvSpPr>
        <p:spPr bwMode="auto">
          <a:xfrm>
            <a:off x="6619876" y="4118583"/>
            <a:ext cx="524933" cy="369332"/>
          </a:xfrm>
          <a:prstGeom prst="rect">
            <a:avLst/>
          </a:prstGeom>
          <a:noFill/>
          <a:ln w="9525">
            <a:noFill/>
            <a:miter lim="800000"/>
            <a:headEnd/>
            <a:tailEnd/>
          </a:ln>
          <a:effectLst/>
        </p:spPr>
        <p:txBody>
          <a:bodyPr>
            <a:spAutoFit/>
          </a:bodyPr>
          <a:lstStyle/>
          <a:p>
            <a:pPr>
              <a:spcBef>
                <a:spcPct val="50000"/>
              </a:spcBef>
            </a:pPr>
            <a:r>
              <a:rPr lang="en-US" altLang="en-US" b="1"/>
              <a:t>J</a:t>
            </a:r>
          </a:p>
        </p:txBody>
      </p:sp>
      <p:grpSp>
        <p:nvGrpSpPr>
          <p:cNvPr id="3" name="Group 12"/>
          <p:cNvGrpSpPr>
            <a:grpSpLocks/>
          </p:cNvGrpSpPr>
          <p:nvPr/>
        </p:nvGrpSpPr>
        <p:grpSpPr bwMode="auto">
          <a:xfrm>
            <a:off x="3577168" y="4154494"/>
            <a:ext cx="842433" cy="368764"/>
            <a:chOff x="2116" y="2792"/>
            <a:chExt cx="224" cy="221"/>
          </a:xfrm>
        </p:grpSpPr>
        <p:sp>
          <p:nvSpPr>
            <p:cNvPr id="14389" name="Arc 13"/>
            <p:cNvSpPr>
              <a:spLocks/>
            </p:cNvSpPr>
            <p:nvPr/>
          </p:nvSpPr>
          <p:spPr bwMode="auto">
            <a:xfrm flipH="1">
              <a:off x="2280" y="2848"/>
              <a:ext cx="56" cy="152"/>
            </a:xfrm>
            <a:custGeom>
              <a:avLst/>
              <a:gdLst>
                <a:gd name="T0" fmla="*/ 0 w 21600"/>
                <a:gd name="T1" fmla="*/ 0 h 21600"/>
                <a:gd name="T2" fmla="*/ 56 w 21600"/>
                <a:gd name="T3" fmla="*/ 152 h 21600"/>
                <a:gd name="T4" fmla="*/ 0 w 21600"/>
                <a:gd name="T5" fmla="*/ 15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p:spPr>
          <p:txBody>
            <a:bodyPr wrap="none" anchor="ctr"/>
            <a:lstStyle/>
            <a:p>
              <a:endParaRPr lang="en-US"/>
            </a:p>
          </p:txBody>
        </p:sp>
        <p:sp>
          <p:nvSpPr>
            <p:cNvPr id="14390" name="Text Box 14"/>
            <p:cNvSpPr txBox="1">
              <a:spLocks noChangeArrowheads="1"/>
            </p:cNvSpPr>
            <p:nvPr/>
          </p:nvSpPr>
          <p:spPr bwMode="auto">
            <a:xfrm>
              <a:off x="2116" y="2792"/>
              <a:ext cx="224" cy="221"/>
            </a:xfrm>
            <a:prstGeom prst="rect">
              <a:avLst/>
            </a:prstGeom>
            <a:noFill/>
            <a:ln w="9525">
              <a:noFill/>
              <a:miter lim="800000"/>
              <a:headEnd/>
              <a:tailEnd/>
            </a:ln>
            <a:effectLst/>
          </p:spPr>
          <p:txBody>
            <a:bodyPr>
              <a:spAutoFit/>
            </a:bodyPr>
            <a:lstStyle/>
            <a:p>
              <a:pPr>
                <a:spcBef>
                  <a:spcPct val="50000"/>
                </a:spcBef>
              </a:pPr>
              <a:r>
                <a:rPr lang="en-US" altLang="en-US" b="1"/>
                <a:t>i</a:t>
              </a:r>
              <a:r>
                <a:rPr lang="en-US" altLang="en-US" b="1" baseline="-25000"/>
                <a:t>1</a:t>
              </a:r>
              <a:endParaRPr lang="en-US" altLang="en-US" b="1"/>
            </a:p>
          </p:txBody>
        </p:sp>
      </p:grpSp>
      <p:sp>
        <p:nvSpPr>
          <p:cNvPr id="52239" name="Text Box 15"/>
          <p:cNvSpPr txBox="1">
            <a:spLocks noChangeArrowheads="1"/>
          </p:cNvSpPr>
          <p:nvPr/>
        </p:nvSpPr>
        <p:spPr bwMode="auto">
          <a:xfrm>
            <a:off x="8398933" y="5180013"/>
            <a:ext cx="406400" cy="369332"/>
          </a:xfrm>
          <a:prstGeom prst="rect">
            <a:avLst/>
          </a:prstGeom>
          <a:noFill/>
          <a:ln w="9525">
            <a:noFill/>
            <a:miter lim="800000"/>
            <a:headEnd/>
            <a:tailEnd/>
          </a:ln>
          <a:effectLst/>
        </p:spPr>
        <p:txBody>
          <a:bodyPr>
            <a:spAutoFit/>
          </a:bodyPr>
          <a:lstStyle/>
          <a:p>
            <a:pPr>
              <a:spcBef>
                <a:spcPct val="50000"/>
              </a:spcBef>
            </a:pPr>
            <a:r>
              <a:rPr lang="en-US" altLang="en-US" b="1"/>
              <a:t>R</a:t>
            </a:r>
          </a:p>
        </p:txBody>
      </p:sp>
      <p:grpSp>
        <p:nvGrpSpPr>
          <p:cNvPr id="5" name="Group 19"/>
          <p:cNvGrpSpPr>
            <a:grpSpLocks/>
          </p:cNvGrpSpPr>
          <p:nvPr/>
        </p:nvGrpSpPr>
        <p:grpSpPr bwMode="auto">
          <a:xfrm>
            <a:off x="6059806" y="4464054"/>
            <a:ext cx="1257110" cy="376238"/>
            <a:chOff x="4748" y="1883"/>
            <a:chExt cx="436" cy="237"/>
          </a:xfrm>
        </p:grpSpPr>
        <p:grpSp>
          <p:nvGrpSpPr>
            <p:cNvPr id="6" name="Group 20"/>
            <p:cNvGrpSpPr>
              <a:grpSpLocks/>
            </p:cNvGrpSpPr>
            <p:nvPr/>
          </p:nvGrpSpPr>
          <p:grpSpPr bwMode="auto">
            <a:xfrm>
              <a:off x="4748" y="1883"/>
              <a:ext cx="416" cy="237"/>
              <a:chOff x="3128" y="2947"/>
              <a:chExt cx="416" cy="237"/>
            </a:xfrm>
          </p:grpSpPr>
          <p:sp>
            <p:nvSpPr>
              <p:cNvPr id="14385" name="Arc 21"/>
              <p:cNvSpPr>
                <a:spLocks/>
              </p:cNvSpPr>
              <p:nvPr/>
            </p:nvSpPr>
            <p:spPr bwMode="auto">
              <a:xfrm>
                <a:off x="3432" y="2960"/>
                <a:ext cx="112" cy="224"/>
              </a:xfrm>
              <a:custGeom>
                <a:avLst/>
                <a:gdLst>
                  <a:gd name="T0" fmla="*/ 0 w 21600"/>
                  <a:gd name="T1" fmla="*/ 0 h 21600"/>
                  <a:gd name="T2" fmla="*/ 112 w 21600"/>
                  <a:gd name="T3" fmla="*/ 224 h 21600"/>
                  <a:gd name="T4" fmla="*/ 0 w 21600"/>
                  <a:gd name="T5" fmla="*/ 2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p:spPr>
            <p:txBody>
              <a:bodyPr wrap="none" anchor="ctr"/>
              <a:lstStyle/>
              <a:p>
                <a:endParaRPr lang="en-US"/>
              </a:p>
            </p:txBody>
          </p:sp>
          <p:sp>
            <p:nvSpPr>
              <p:cNvPr id="14386" name="Text Box 22"/>
              <p:cNvSpPr txBox="1">
                <a:spLocks noChangeArrowheads="1"/>
              </p:cNvSpPr>
              <p:nvPr/>
            </p:nvSpPr>
            <p:spPr bwMode="auto">
              <a:xfrm>
                <a:off x="3128" y="2947"/>
                <a:ext cx="224" cy="233"/>
              </a:xfrm>
              <a:prstGeom prst="rect">
                <a:avLst/>
              </a:prstGeom>
              <a:noFill/>
              <a:ln w="9525">
                <a:noFill/>
                <a:miter lim="800000"/>
                <a:headEnd/>
                <a:tailEnd/>
              </a:ln>
              <a:effectLst/>
            </p:spPr>
            <p:txBody>
              <a:bodyPr>
                <a:spAutoFit/>
              </a:bodyPr>
              <a:lstStyle/>
              <a:p>
                <a:pPr>
                  <a:spcBef>
                    <a:spcPct val="50000"/>
                  </a:spcBef>
                </a:pPr>
                <a:r>
                  <a:rPr lang="en-US" altLang="en-US" b="1" dirty="0" err="1"/>
                  <a:t>i</a:t>
                </a:r>
                <a:r>
                  <a:rPr lang="en-US" altLang="en-US" b="1" baseline="-25000" dirty="0" err="1"/>
                  <a:t>2</a:t>
                </a:r>
                <a:endParaRPr lang="en-US" altLang="en-US" b="1" dirty="0"/>
              </a:p>
            </p:txBody>
          </p:sp>
        </p:grpSp>
        <p:sp>
          <p:nvSpPr>
            <p:cNvPr id="14384" name="Line 23"/>
            <p:cNvSpPr>
              <a:spLocks noChangeShapeType="1"/>
            </p:cNvSpPr>
            <p:nvPr/>
          </p:nvSpPr>
          <p:spPr bwMode="auto">
            <a:xfrm flipV="1">
              <a:off x="5088" y="1968"/>
              <a:ext cx="96" cy="48"/>
            </a:xfrm>
            <a:prstGeom prst="line">
              <a:avLst/>
            </a:prstGeom>
            <a:noFill/>
            <a:ln w="28575" cap="sq">
              <a:solidFill>
                <a:schemeClr val="tx1"/>
              </a:solidFill>
              <a:round/>
              <a:headEnd type="none" w="sm" len="sm"/>
              <a:tailEnd type="none" w="sm" len="sm"/>
            </a:ln>
            <a:effectLst/>
          </p:spPr>
          <p:txBody>
            <a:bodyPr/>
            <a:lstStyle/>
            <a:p>
              <a:endParaRPr lang="en-US"/>
            </a:p>
          </p:txBody>
        </p:sp>
      </p:grpSp>
      <p:sp>
        <p:nvSpPr>
          <p:cNvPr id="52248" name="Text Box 24"/>
          <p:cNvSpPr txBox="1">
            <a:spLocks noChangeArrowheads="1"/>
          </p:cNvSpPr>
          <p:nvPr/>
        </p:nvSpPr>
        <p:spPr bwMode="auto">
          <a:xfrm>
            <a:off x="5073651" y="4273550"/>
            <a:ext cx="645583" cy="369332"/>
          </a:xfrm>
          <a:prstGeom prst="rect">
            <a:avLst/>
          </a:prstGeom>
          <a:noFill/>
          <a:ln w="9525">
            <a:noFill/>
            <a:miter lim="800000"/>
            <a:headEnd/>
            <a:tailEnd/>
          </a:ln>
          <a:effectLst/>
        </p:spPr>
        <p:txBody>
          <a:bodyPr>
            <a:spAutoFit/>
          </a:bodyPr>
          <a:lstStyle/>
          <a:p>
            <a:pPr>
              <a:spcBef>
                <a:spcPct val="50000"/>
              </a:spcBef>
            </a:pPr>
            <a:r>
              <a:rPr lang="en-US" altLang="en-US" b="1"/>
              <a:t>r</a:t>
            </a:r>
            <a:r>
              <a:rPr lang="en-US" altLang="en-US" b="1" baseline="-25000"/>
              <a:t>1</a:t>
            </a:r>
            <a:endParaRPr lang="en-US" altLang="en-US" b="1"/>
          </a:p>
        </p:txBody>
      </p:sp>
      <p:sp>
        <p:nvSpPr>
          <p:cNvPr id="52249" name="Freeform 25"/>
          <p:cNvSpPr>
            <a:spLocks/>
          </p:cNvSpPr>
          <p:nvPr/>
        </p:nvSpPr>
        <p:spPr bwMode="auto">
          <a:xfrm>
            <a:off x="5077884" y="4403726"/>
            <a:ext cx="23283" cy="174625"/>
          </a:xfrm>
          <a:custGeom>
            <a:avLst/>
            <a:gdLst>
              <a:gd name="T0" fmla="*/ 17462 w 11"/>
              <a:gd name="T1" fmla="*/ 0 h 110"/>
              <a:gd name="T2" fmla="*/ 0 w 11"/>
              <a:gd name="T3" fmla="*/ 174625 h 110"/>
              <a:gd name="T4" fmla="*/ 0 60000 65536"/>
              <a:gd name="T5" fmla="*/ 0 60000 65536"/>
            </a:gdLst>
            <a:ahLst/>
            <a:cxnLst>
              <a:cxn ang="T4">
                <a:pos x="T0" y="T1"/>
              </a:cxn>
              <a:cxn ang="T5">
                <a:pos x="T2" y="T3"/>
              </a:cxn>
            </a:cxnLst>
            <a:rect l="0" t="0" r="r" b="b"/>
            <a:pathLst>
              <a:path w="11" h="110">
                <a:moveTo>
                  <a:pt x="11" y="0"/>
                </a:moveTo>
                <a:lnTo>
                  <a:pt x="0" y="110"/>
                </a:lnTo>
              </a:path>
            </a:pathLst>
          </a:custGeom>
          <a:noFill/>
          <a:ln w="28575">
            <a:solidFill>
              <a:srgbClr val="3366FF"/>
            </a:solidFill>
            <a:round/>
            <a:headEnd/>
            <a:tailEnd/>
          </a:ln>
          <a:effectLst/>
        </p:spPr>
        <p:txBody>
          <a:bodyPr/>
          <a:lstStyle/>
          <a:p>
            <a:endParaRPr lang="en-US"/>
          </a:p>
        </p:txBody>
      </p:sp>
      <p:sp>
        <p:nvSpPr>
          <p:cNvPr id="52250" name="Freeform 26"/>
          <p:cNvSpPr>
            <a:spLocks/>
          </p:cNvSpPr>
          <p:nvPr/>
        </p:nvSpPr>
        <p:spPr bwMode="auto">
          <a:xfrm>
            <a:off x="6449484" y="4556126"/>
            <a:ext cx="23283" cy="174625"/>
          </a:xfrm>
          <a:custGeom>
            <a:avLst/>
            <a:gdLst>
              <a:gd name="T0" fmla="*/ 17462 w 11"/>
              <a:gd name="T1" fmla="*/ 0 h 110"/>
              <a:gd name="T2" fmla="*/ 0 w 11"/>
              <a:gd name="T3" fmla="*/ 174625 h 110"/>
              <a:gd name="T4" fmla="*/ 0 60000 65536"/>
              <a:gd name="T5" fmla="*/ 0 60000 65536"/>
            </a:gdLst>
            <a:ahLst/>
            <a:cxnLst>
              <a:cxn ang="T4">
                <a:pos x="T0" y="T1"/>
              </a:cxn>
              <a:cxn ang="T5">
                <a:pos x="T2" y="T3"/>
              </a:cxn>
            </a:cxnLst>
            <a:rect l="0" t="0" r="r" b="b"/>
            <a:pathLst>
              <a:path w="11" h="110">
                <a:moveTo>
                  <a:pt x="11" y="0"/>
                </a:moveTo>
                <a:lnTo>
                  <a:pt x="0" y="110"/>
                </a:lnTo>
              </a:path>
            </a:pathLst>
          </a:custGeom>
          <a:noFill/>
          <a:ln w="28575">
            <a:solidFill>
              <a:schemeClr val="hlink"/>
            </a:solidFill>
            <a:round/>
            <a:headEnd/>
            <a:tailEnd/>
          </a:ln>
          <a:effectLst/>
        </p:spPr>
        <p:txBody>
          <a:bodyPr/>
          <a:lstStyle/>
          <a:p>
            <a:endParaRPr lang="en-US"/>
          </a:p>
        </p:txBody>
      </p:sp>
      <p:sp>
        <p:nvSpPr>
          <p:cNvPr id="52251" name="Text Box 27"/>
          <p:cNvSpPr txBox="1">
            <a:spLocks noChangeArrowheads="1"/>
          </p:cNvSpPr>
          <p:nvPr/>
        </p:nvSpPr>
        <p:spPr bwMode="auto">
          <a:xfrm>
            <a:off x="7335197" y="4445001"/>
            <a:ext cx="645584" cy="369332"/>
          </a:xfrm>
          <a:prstGeom prst="rect">
            <a:avLst/>
          </a:prstGeom>
          <a:noFill/>
          <a:ln w="9525">
            <a:noFill/>
            <a:miter lim="800000"/>
            <a:headEnd/>
            <a:tailEnd/>
          </a:ln>
          <a:effectLst/>
        </p:spPr>
        <p:txBody>
          <a:bodyPr>
            <a:spAutoFit/>
          </a:bodyPr>
          <a:lstStyle/>
          <a:p>
            <a:pPr>
              <a:spcBef>
                <a:spcPct val="50000"/>
              </a:spcBef>
            </a:pPr>
            <a:r>
              <a:rPr lang="en-US" altLang="en-US" b="1" dirty="0" err="1"/>
              <a:t>r</a:t>
            </a:r>
            <a:r>
              <a:rPr lang="en-US" altLang="en-US" b="1" baseline="-25000" dirty="0" err="1"/>
              <a:t>2</a:t>
            </a:r>
            <a:endParaRPr lang="en-US" altLang="en-US" b="1" dirty="0"/>
          </a:p>
        </p:txBody>
      </p:sp>
      <p:sp>
        <p:nvSpPr>
          <p:cNvPr id="52252" name="Line 28"/>
          <p:cNvSpPr>
            <a:spLocks noChangeShapeType="1"/>
          </p:cNvSpPr>
          <p:nvPr/>
        </p:nvSpPr>
        <p:spPr bwMode="auto">
          <a:xfrm flipV="1">
            <a:off x="4631267" y="2743200"/>
            <a:ext cx="3869267" cy="1627188"/>
          </a:xfrm>
          <a:prstGeom prst="line">
            <a:avLst/>
          </a:prstGeom>
          <a:noFill/>
          <a:ln w="19050">
            <a:solidFill>
              <a:srgbClr val="FF00FF"/>
            </a:solidFill>
            <a:prstDash val="lgDash"/>
            <a:round/>
            <a:headEnd/>
            <a:tailEnd/>
          </a:ln>
          <a:effectLst/>
        </p:spPr>
        <p:txBody>
          <a:bodyPr/>
          <a:lstStyle/>
          <a:p>
            <a:endParaRPr lang="en-US"/>
          </a:p>
        </p:txBody>
      </p:sp>
      <p:grpSp>
        <p:nvGrpSpPr>
          <p:cNvPr id="7" name="Group 29"/>
          <p:cNvGrpSpPr>
            <a:grpSpLocks/>
          </p:cNvGrpSpPr>
          <p:nvPr/>
        </p:nvGrpSpPr>
        <p:grpSpPr bwMode="auto">
          <a:xfrm>
            <a:off x="2432051" y="4364038"/>
            <a:ext cx="2235200" cy="920750"/>
            <a:chOff x="1356" y="2952"/>
            <a:chExt cx="1044" cy="564"/>
          </a:xfrm>
        </p:grpSpPr>
        <p:sp>
          <p:nvSpPr>
            <p:cNvPr id="14381" name="Line 30"/>
            <p:cNvSpPr>
              <a:spLocks noChangeShapeType="1"/>
            </p:cNvSpPr>
            <p:nvPr/>
          </p:nvSpPr>
          <p:spPr bwMode="auto">
            <a:xfrm flipV="1">
              <a:off x="1356" y="2952"/>
              <a:ext cx="1044" cy="564"/>
            </a:xfrm>
            <a:prstGeom prst="line">
              <a:avLst/>
            </a:prstGeom>
            <a:noFill/>
            <a:ln w="38100">
              <a:solidFill>
                <a:srgbClr val="FF00FF"/>
              </a:solidFill>
              <a:round/>
              <a:headEnd/>
              <a:tailEnd/>
            </a:ln>
            <a:effectLst/>
          </p:spPr>
          <p:txBody>
            <a:bodyPr/>
            <a:lstStyle/>
            <a:p>
              <a:endParaRPr lang="en-US"/>
            </a:p>
          </p:txBody>
        </p:sp>
        <p:sp>
          <p:nvSpPr>
            <p:cNvPr id="14382" name="Line 31"/>
            <p:cNvSpPr>
              <a:spLocks noChangeShapeType="1"/>
            </p:cNvSpPr>
            <p:nvPr/>
          </p:nvSpPr>
          <p:spPr bwMode="auto">
            <a:xfrm flipV="1">
              <a:off x="1752" y="3092"/>
              <a:ext cx="384" cy="204"/>
            </a:xfrm>
            <a:prstGeom prst="line">
              <a:avLst/>
            </a:prstGeom>
            <a:noFill/>
            <a:ln w="28575">
              <a:solidFill>
                <a:srgbClr val="FF00FF"/>
              </a:solidFill>
              <a:round/>
              <a:headEnd/>
              <a:tailEnd type="triangle" w="med" len="med"/>
            </a:ln>
            <a:effectLst/>
          </p:spPr>
          <p:txBody>
            <a:bodyPr/>
            <a:lstStyle/>
            <a:p>
              <a:endParaRPr lang="en-US"/>
            </a:p>
          </p:txBody>
        </p:sp>
      </p:grpSp>
      <p:sp>
        <p:nvSpPr>
          <p:cNvPr id="52256" name="Line 32"/>
          <p:cNvSpPr>
            <a:spLocks noChangeShapeType="1"/>
          </p:cNvSpPr>
          <p:nvPr/>
        </p:nvSpPr>
        <p:spPr bwMode="auto">
          <a:xfrm>
            <a:off x="5554133" y="3810001"/>
            <a:ext cx="1168400" cy="741363"/>
          </a:xfrm>
          <a:prstGeom prst="line">
            <a:avLst/>
          </a:prstGeom>
          <a:noFill/>
          <a:ln w="19050">
            <a:solidFill>
              <a:srgbClr val="FF00FF"/>
            </a:solidFill>
            <a:prstDash val="lgDash"/>
            <a:round/>
            <a:headEnd/>
            <a:tailEnd/>
          </a:ln>
          <a:effectLst/>
        </p:spPr>
        <p:txBody>
          <a:bodyPr/>
          <a:lstStyle/>
          <a:p>
            <a:endParaRPr lang="en-US"/>
          </a:p>
        </p:txBody>
      </p:sp>
      <p:grpSp>
        <p:nvGrpSpPr>
          <p:cNvPr id="8" name="Group 33"/>
          <p:cNvGrpSpPr>
            <a:grpSpLocks/>
          </p:cNvGrpSpPr>
          <p:nvPr/>
        </p:nvGrpSpPr>
        <p:grpSpPr bwMode="auto">
          <a:xfrm>
            <a:off x="6777567" y="4579938"/>
            <a:ext cx="1676400" cy="984250"/>
            <a:chOff x="3388" y="3072"/>
            <a:chExt cx="792" cy="620"/>
          </a:xfrm>
        </p:grpSpPr>
        <p:sp>
          <p:nvSpPr>
            <p:cNvPr id="14379" name="Line 34"/>
            <p:cNvSpPr>
              <a:spLocks noChangeShapeType="1"/>
            </p:cNvSpPr>
            <p:nvPr/>
          </p:nvSpPr>
          <p:spPr bwMode="auto">
            <a:xfrm>
              <a:off x="3388" y="3072"/>
              <a:ext cx="792" cy="620"/>
            </a:xfrm>
            <a:prstGeom prst="line">
              <a:avLst/>
            </a:prstGeom>
            <a:noFill/>
            <a:ln w="38100">
              <a:solidFill>
                <a:srgbClr val="FF00FF"/>
              </a:solidFill>
              <a:round/>
              <a:headEnd/>
              <a:tailEnd/>
            </a:ln>
            <a:effectLst/>
          </p:spPr>
          <p:txBody>
            <a:bodyPr/>
            <a:lstStyle/>
            <a:p>
              <a:endParaRPr lang="en-US"/>
            </a:p>
          </p:txBody>
        </p:sp>
        <p:sp>
          <p:nvSpPr>
            <p:cNvPr id="14380" name="Line 35"/>
            <p:cNvSpPr>
              <a:spLocks noChangeShapeType="1"/>
            </p:cNvSpPr>
            <p:nvPr/>
          </p:nvSpPr>
          <p:spPr bwMode="auto">
            <a:xfrm>
              <a:off x="3768" y="3368"/>
              <a:ext cx="248" cy="184"/>
            </a:xfrm>
            <a:prstGeom prst="line">
              <a:avLst/>
            </a:prstGeom>
            <a:noFill/>
            <a:ln w="38100">
              <a:solidFill>
                <a:srgbClr val="FF00FF"/>
              </a:solidFill>
              <a:round/>
              <a:headEnd/>
              <a:tailEnd type="triangle" w="med" len="med"/>
            </a:ln>
            <a:effectLst/>
          </p:spPr>
          <p:txBody>
            <a:bodyPr/>
            <a:lstStyle/>
            <a:p>
              <a:endParaRPr lang="en-US"/>
            </a:p>
          </p:txBody>
        </p:sp>
      </p:grpSp>
      <p:sp>
        <p:nvSpPr>
          <p:cNvPr id="52260" name="Line 36"/>
          <p:cNvSpPr>
            <a:spLocks noChangeShapeType="1"/>
          </p:cNvSpPr>
          <p:nvPr/>
        </p:nvSpPr>
        <p:spPr bwMode="auto">
          <a:xfrm flipH="1">
            <a:off x="5988051" y="4143375"/>
            <a:ext cx="1490133" cy="927100"/>
          </a:xfrm>
          <a:prstGeom prst="line">
            <a:avLst/>
          </a:prstGeom>
          <a:noFill/>
          <a:ln w="19050">
            <a:solidFill>
              <a:srgbClr val="FF0000"/>
            </a:solidFill>
            <a:prstDash val="dash"/>
            <a:round/>
            <a:headEnd/>
            <a:tailEnd/>
          </a:ln>
          <a:effectLst/>
        </p:spPr>
        <p:txBody>
          <a:bodyPr/>
          <a:lstStyle/>
          <a:p>
            <a:endParaRPr lang="en-US"/>
          </a:p>
        </p:txBody>
      </p:sp>
      <p:sp>
        <p:nvSpPr>
          <p:cNvPr id="52261" name="Line 37"/>
          <p:cNvSpPr>
            <a:spLocks noChangeShapeType="1"/>
          </p:cNvSpPr>
          <p:nvPr/>
        </p:nvSpPr>
        <p:spPr bwMode="auto">
          <a:xfrm>
            <a:off x="3771900" y="3871913"/>
            <a:ext cx="2235200" cy="1206500"/>
          </a:xfrm>
          <a:prstGeom prst="line">
            <a:avLst/>
          </a:prstGeom>
          <a:noFill/>
          <a:ln w="19050">
            <a:solidFill>
              <a:srgbClr val="FF0000"/>
            </a:solidFill>
            <a:prstDash val="dash"/>
            <a:round/>
            <a:headEnd/>
            <a:tailEnd/>
          </a:ln>
          <a:effectLst/>
        </p:spPr>
        <p:txBody>
          <a:bodyPr/>
          <a:lstStyle/>
          <a:p>
            <a:endParaRPr lang="en-US"/>
          </a:p>
        </p:txBody>
      </p:sp>
      <p:grpSp>
        <p:nvGrpSpPr>
          <p:cNvPr id="9" name="Group 38"/>
          <p:cNvGrpSpPr>
            <a:grpSpLocks/>
          </p:cNvGrpSpPr>
          <p:nvPr/>
        </p:nvGrpSpPr>
        <p:grpSpPr bwMode="auto">
          <a:xfrm>
            <a:off x="4667251" y="4364038"/>
            <a:ext cx="2133600" cy="215900"/>
            <a:chOff x="2400" y="2944"/>
            <a:chExt cx="960" cy="128"/>
          </a:xfrm>
        </p:grpSpPr>
        <p:sp>
          <p:nvSpPr>
            <p:cNvPr id="14377" name="Line 39"/>
            <p:cNvSpPr>
              <a:spLocks noChangeShapeType="1"/>
            </p:cNvSpPr>
            <p:nvPr/>
          </p:nvSpPr>
          <p:spPr bwMode="auto">
            <a:xfrm>
              <a:off x="2400" y="2944"/>
              <a:ext cx="960" cy="128"/>
            </a:xfrm>
            <a:prstGeom prst="line">
              <a:avLst/>
            </a:prstGeom>
            <a:noFill/>
            <a:ln w="28575">
              <a:solidFill>
                <a:srgbClr val="FF00FF"/>
              </a:solidFill>
              <a:round/>
              <a:headEnd/>
              <a:tailEnd/>
            </a:ln>
            <a:effectLst/>
          </p:spPr>
          <p:txBody>
            <a:bodyPr/>
            <a:lstStyle/>
            <a:p>
              <a:endParaRPr lang="en-US"/>
            </a:p>
          </p:txBody>
        </p:sp>
        <p:sp>
          <p:nvSpPr>
            <p:cNvPr id="14378" name="Line 40"/>
            <p:cNvSpPr>
              <a:spLocks noChangeShapeType="1"/>
            </p:cNvSpPr>
            <p:nvPr/>
          </p:nvSpPr>
          <p:spPr bwMode="auto">
            <a:xfrm>
              <a:off x="2752" y="2992"/>
              <a:ext cx="280" cy="32"/>
            </a:xfrm>
            <a:prstGeom prst="line">
              <a:avLst/>
            </a:prstGeom>
            <a:noFill/>
            <a:ln w="28575">
              <a:solidFill>
                <a:srgbClr val="FF00FF"/>
              </a:solidFill>
              <a:round/>
              <a:headEnd/>
              <a:tailEnd type="triangle" w="med" len="med"/>
            </a:ln>
            <a:effectLst/>
          </p:spPr>
          <p:txBody>
            <a:bodyPr/>
            <a:lstStyle/>
            <a:p>
              <a:endParaRPr lang="en-US"/>
            </a:p>
          </p:txBody>
        </p:sp>
      </p:grpSp>
      <p:sp>
        <p:nvSpPr>
          <p:cNvPr id="52265" name="Arc 41"/>
          <p:cNvSpPr>
            <a:spLocks/>
          </p:cNvSpPr>
          <p:nvPr/>
        </p:nvSpPr>
        <p:spPr bwMode="auto">
          <a:xfrm>
            <a:off x="6070890" y="3767960"/>
            <a:ext cx="235317" cy="409903"/>
          </a:xfrm>
          <a:custGeom>
            <a:avLst/>
            <a:gdLst>
              <a:gd name="T0" fmla="*/ 0 w 21600"/>
              <a:gd name="T1" fmla="*/ 0 h 43142"/>
              <a:gd name="T2" fmla="*/ 39215 w 21600"/>
              <a:gd name="T3" fmla="*/ 2133600 h 43142"/>
              <a:gd name="T4" fmla="*/ 0 w 21600"/>
              <a:gd name="T5" fmla="*/ 1068234 h 43142"/>
              <a:gd name="T6" fmla="*/ 0 60000 65536"/>
              <a:gd name="T7" fmla="*/ 0 60000 65536"/>
              <a:gd name="T8" fmla="*/ 0 60000 65536"/>
            </a:gdLst>
            <a:ahLst/>
            <a:cxnLst>
              <a:cxn ang="T6">
                <a:pos x="T0" y="T1"/>
              </a:cxn>
              <a:cxn ang="T7">
                <a:pos x="T2" y="T3"/>
              </a:cxn>
              <a:cxn ang="T8">
                <a:pos x="T4" y="T5"/>
              </a:cxn>
            </a:cxnLst>
            <a:rect l="0" t="0" r="r" b="b"/>
            <a:pathLst>
              <a:path w="21600" h="43142" fill="none" extrusionOk="0">
                <a:moveTo>
                  <a:pt x="-1" y="0"/>
                </a:moveTo>
                <a:cubicBezTo>
                  <a:pt x="11929" y="0"/>
                  <a:pt x="21600" y="9670"/>
                  <a:pt x="21600" y="21600"/>
                </a:cubicBezTo>
                <a:cubicBezTo>
                  <a:pt x="21600" y="32913"/>
                  <a:pt x="12870" y="42309"/>
                  <a:pt x="1587" y="43141"/>
                </a:cubicBezTo>
              </a:path>
              <a:path w="21600" h="43142" stroke="0" extrusionOk="0">
                <a:moveTo>
                  <a:pt x="-1" y="0"/>
                </a:moveTo>
                <a:cubicBezTo>
                  <a:pt x="11929" y="0"/>
                  <a:pt x="21600" y="9670"/>
                  <a:pt x="21600" y="21600"/>
                </a:cubicBezTo>
                <a:cubicBezTo>
                  <a:pt x="21600" y="32913"/>
                  <a:pt x="12870" y="42309"/>
                  <a:pt x="1587" y="43141"/>
                </a:cubicBezTo>
                <a:lnTo>
                  <a:pt x="0" y="21600"/>
                </a:lnTo>
                <a:lnTo>
                  <a:pt x="-1" y="0"/>
                </a:lnTo>
                <a:close/>
              </a:path>
            </a:pathLst>
          </a:custGeom>
          <a:noFill/>
          <a:ln w="28575">
            <a:solidFill>
              <a:srgbClr val="FF0000"/>
            </a:solidFill>
            <a:round/>
            <a:headEnd/>
            <a:tailEnd/>
          </a:ln>
          <a:effectLst/>
        </p:spPr>
        <p:txBody>
          <a:bodyPr wrap="none" anchor="ctr"/>
          <a:lstStyle/>
          <a:p>
            <a:endParaRPr lang="en-US"/>
          </a:p>
        </p:txBody>
      </p:sp>
      <p:sp>
        <p:nvSpPr>
          <p:cNvPr id="52266" name="Text Box 42"/>
          <p:cNvSpPr txBox="1">
            <a:spLocks noChangeArrowheads="1"/>
          </p:cNvSpPr>
          <p:nvPr/>
        </p:nvSpPr>
        <p:spPr bwMode="auto">
          <a:xfrm>
            <a:off x="6277596" y="3560159"/>
            <a:ext cx="1557867" cy="523220"/>
          </a:xfrm>
          <a:prstGeom prst="rect">
            <a:avLst/>
          </a:prstGeom>
          <a:noFill/>
          <a:ln w="9525">
            <a:noFill/>
            <a:miter lim="800000"/>
            <a:headEnd/>
            <a:tailEnd/>
          </a:ln>
          <a:effectLst/>
        </p:spPr>
        <p:txBody>
          <a:bodyPr wrap="square">
            <a:spAutoFit/>
          </a:bodyPr>
          <a:lstStyle/>
          <a:p>
            <a:pPr>
              <a:spcBef>
                <a:spcPct val="50000"/>
              </a:spcBef>
            </a:pPr>
            <a:r>
              <a:rPr lang="en-US" altLang="en-US" sz="2000" b="1" i="1" dirty="0" err="1">
                <a:latin typeface="Times New Roman" pitchFamily="18" charset="0"/>
                <a:cs typeface="Times New Roman" pitchFamily="18" charset="0"/>
              </a:rPr>
              <a:t>Góc</a:t>
            </a:r>
            <a:r>
              <a:rPr lang="en-US" altLang="en-US" sz="2000" b="1" i="1" dirty="0">
                <a:latin typeface="Times New Roman" pitchFamily="18" charset="0"/>
                <a:cs typeface="Times New Roman" pitchFamily="18" charset="0"/>
              </a:rPr>
              <a:t>  </a:t>
            </a:r>
            <a:r>
              <a:rPr lang="en-US" altLang="en-US" sz="2000" b="1" i="1" dirty="0" err="1">
                <a:latin typeface="Times New Roman" pitchFamily="18" charset="0"/>
                <a:cs typeface="Times New Roman" pitchFamily="18" charset="0"/>
              </a:rPr>
              <a:t>lệch</a:t>
            </a:r>
            <a:r>
              <a:rPr lang="en-US" altLang="en-US" sz="2800" b="1" i="1" dirty="0">
                <a:latin typeface="Times New Roman" pitchFamily="18" charset="0"/>
                <a:cs typeface="Times New Roman" pitchFamily="18" charset="0"/>
              </a:rPr>
              <a:t> D</a:t>
            </a:r>
          </a:p>
        </p:txBody>
      </p:sp>
      <p:sp>
        <p:nvSpPr>
          <p:cNvPr id="52267" name="Text Box 43"/>
          <p:cNvSpPr txBox="1">
            <a:spLocks noChangeArrowheads="1"/>
          </p:cNvSpPr>
          <p:nvPr/>
        </p:nvSpPr>
        <p:spPr bwMode="auto">
          <a:xfrm>
            <a:off x="5452533" y="3470275"/>
            <a:ext cx="812800" cy="369332"/>
          </a:xfrm>
          <a:prstGeom prst="rect">
            <a:avLst/>
          </a:prstGeom>
          <a:noFill/>
          <a:ln w="9525">
            <a:noFill/>
            <a:miter lim="800000"/>
            <a:headEnd/>
            <a:tailEnd/>
          </a:ln>
          <a:effectLst/>
        </p:spPr>
        <p:txBody>
          <a:bodyPr>
            <a:spAutoFit/>
          </a:bodyPr>
          <a:lstStyle/>
          <a:p>
            <a:pPr>
              <a:spcBef>
                <a:spcPct val="50000"/>
              </a:spcBef>
            </a:pPr>
            <a:r>
              <a:rPr lang="en-US" altLang="en-US" b="1"/>
              <a:t>K</a:t>
            </a:r>
          </a:p>
        </p:txBody>
      </p:sp>
      <p:sp>
        <p:nvSpPr>
          <p:cNvPr id="52268" name="Text Box 44"/>
          <p:cNvSpPr txBox="1">
            <a:spLocks noChangeArrowheads="1"/>
          </p:cNvSpPr>
          <p:nvPr/>
        </p:nvSpPr>
        <p:spPr bwMode="auto">
          <a:xfrm>
            <a:off x="5681133" y="5016500"/>
            <a:ext cx="812800" cy="369332"/>
          </a:xfrm>
          <a:prstGeom prst="rect">
            <a:avLst/>
          </a:prstGeom>
          <a:noFill/>
          <a:ln w="9525">
            <a:noFill/>
            <a:miter lim="800000"/>
            <a:headEnd/>
            <a:tailEnd/>
          </a:ln>
          <a:effectLst/>
        </p:spPr>
        <p:txBody>
          <a:bodyPr>
            <a:spAutoFit/>
          </a:bodyPr>
          <a:lstStyle/>
          <a:p>
            <a:pPr>
              <a:spcBef>
                <a:spcPct val="50000"/>
              </a:spcBef>
            </a:pPr>
            <a:r>
              <a:rPr lang="en-US" altLang="en-US" b="1"/>
              <a:t>H</a:t>
            </a:r>
          </a:p>
        </p:txBody>
      </p:sp>
      <p:sp>
        <p:nvSpPr>
          <p:cNvPr id="52269" name="Text Box 45"/>
          <p:cNvSpPr txBox="1">
            <a:spLocks noChangeArrowheads="1"/>
          </p:cNvSpPr>
          <p:nvPr/>
        </p:nvSpPr>
        <p:spPr bwMode="auto">
          <a:xfrm>
            <a:off x="1896533" y="5070476"/>
            <a:ext cx="711200" cy="519113"/>
          </a:xfrm>
          <a:prstGeom prst="rect">
            <a:avLst/>
          </a:prstGeom>
          <a:noFill/>
          <a:ln w="9525" algn="ctr">
            <a:noFill/>
            <a:miter lim="800000"/>
            <a:headEnd/>
            <a:tailEnd/>
          </a:ln>
          <a:effectLst/>
        </p:spPr>
        <p:txBody>
          <a:bodyPr>
            <a:spAutoFit/>
          </a:bodyPr>
          <a:lstStyle/>
          <a:p>
            <a:pPr>
              <a:spcBef>
                <a:spcPct val="50000"/>
              </a:spcBef>
            </a:pPr>
            <a:r>
              <a:rPr lang="en-US" altLang="en-US" sz="2800" b="1"/>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strips(downLeft)">
                                      <p:cBhvr>
                                        <p:cTn id="7" dur="500"/>
                                        <p:tgtEl>
                                          <p:spTgt spid="5223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2232"/>
                                        </p:tgtEl>
                                        <p:attrNameLst>
                                          <p:attrName>style.visibility</p:attrName>
                                        </p:attrNameLst>
                                      </p:cBhvr>
                                      <p:to>
                                        <p:strVal val="visible"/>
                                      </p:to>
                                    </p:set>
                                    <p:animEffect transition="in" filter="strips(downLeft)">
                                      <p:cBhvr>
                                        <p:cTn id="10" dur="500"/>
                                        <p:tgtEl>
                                          <p:spTgt spid="52232"/>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2231"/>
                                        </p:tgtEl>
                                        <p:attrNameLst>
                                          <p:attrName>style.visibility</p:attrName>
                                        </p:attrNameLst>
                                      </p:cBhvr>
                                      <p:to>
                                        <p:strVal val="visible"/>
                                      </p:to>
                                    </p:set>
                                    <p:animEffect transition="in" filter="strips(downLeft)">
                                      <p:cBhvr>
                                        <p:cTn id="13" dur="500"/>
                                        <p:tgtEl>
                                          <p:spTgt spid="52231"/>
                                        </p:tgtEl>
                                      </p:cBhvr>
                                    </p:animEffect>
                                  </p:childTnLst>
                                </p:cTn>
                              </p:par>
                              <p:par>
                                <p:cTn id="14" presetID="18" presetClass="entr" presetSubtype="12"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52269"/>
                                        </p:tgtEl>
                                        <p:attrNameLst>
                                          <p:attrName>style.visibility</p:attrName>
                                        </p:attrNameLst>
                                      </p:cBhvr>
                                      <p:to>
                                        <p:strVal val="visible"/>
                                      </p:to>
                                    </p:set>
                                    <p:animEffect transition="in" filter="strips(downLeft)">
                                      <p:cBhvr>
                                        <p:cTn id="21" dur="500"/>
                                        <p:tgtEl>
                                          <p:spTgt spid="52269"/>
                                        </p:tgtEl>
                                      </p:cBhvr>
                                    </p:animEffect>
                                  </p:childTnLst>
                                </p:cTn>
                              </p:par>
                            </p:childTnLst>
                          </p:cTn>
                        </p:par>
                        <p:par>
                          <p:cTn id="22" fill="hold" nodeType="afterGroup">
                            <p:stCondLst>
                              <p:cond delay="500"/>
                            </p:stCondLst>
                            <p:childTnLst>
                              <p:par>
                                <p:cTn id="23" presetID="2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0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52234"/>
                                        </p:tgtEl>
                                        <p:attrNameLst>
                                          <p:attrName>style.visibility</p:attrName>
                                        </p:attrNameLst>
                                      </p:cBhvr>
                                      <p:to>
                                        <p:strVal val="visible"/>
                                      </p:to>
                                    </p:set>
                                    <p:animEffect transition="in" filter="fade">
                                      <p:cBhvr>
                                        <p:cTn id="28" dur="2000"/>
                                        <p:tgtEl>
                                          <p:spTgt spid="52234"/>
                                        </p:tgtEl>
                                      </p:cBhvr>
                                    </p:animEffect>
                                  </p:childTnLst>
                                </p:cTn>
                              </p:par>
                            </p:childTnLst>
                          </p:cTn>
                        </p:par>
                        <p:par>
                          <p:cTn id="29" fill="hold" nodeType="afterGroup">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52261"/>
                                        </p:tgtEl>
                                        <p:attrNameLst>
                                          <p:attrName>style.visibility</p:attrName>
                                        </p:attrNameLst>
                                      </p:cBhvr>
                                      <p:to>
                                        <p:strVal val="visible"/>
                                      </p:to>
                                    </p:set>
                                    <p:animEffect transition="in" filter="wipe(left)">
                                      <p:cBhvr>
                                        <p:cTn id="32" dur="500"/>
                                        <p:tgtEl>
                                          <p:spTgt spid="522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000"/>
                                        <p:tgtEl>
                                          <p:spTgt spid="9"/>
                                        </p:tgtEl>
                                      </p:cBhvr>
                                    </p:animEffect>
                                  </p:childTnLst>
                                </p:cTn>
                              </p:par>
                            </p:childTnLst>
                          </p:cTn>
                        </p:par>
                        <p:par>
                          <p:cTn id="38" fill="hold" nodeType="afterGroup">
                            <p:stCondLst>
                              <p:cond delay="1000"/>
                            </p:stCondLst>
                            <p:childTnLst>
                              <p:par>
                                <p:cTn id="39" presetID="10" presetClass="entr" presetSubtype="0" fill="hold" nodeType="afterEffect">
                                  <p:stCondLst>
                                    <p:cond delay="0"/>
                                  </p:stCondLst>
                                  <p:childTnLst>
                                    <p:set>
                                      <p:cBhvr>
                                        <p:cTn id="40" dur="1" fill="hold">
                                          <p:stCondLst>
                                            <p:cond delay="0"/>
                                          </p:stCondLst>
                                        </p:cTn>
                                        <p:tgtEl>
                                          <p:spTgt spid="52235"/>
                                        </p:tgtEl>
                                        <p:attrNameLst>
                                          <p:attrName>style.visibility</p:attrName>
                                        </p:attrNameLst>
                                      </p:cBhvr>
                                      <p:to>
                                        <p:strVal val="visible"/>
                                      </p:to>
                                    </p:set>
                                    <p:animEffect transition="in" filter="fade">
                                      <p:cBhvr>
                                        <p:cTn id="41" dur="500"/>
                                        <p:tgtEl>
                                          <p:spTgt spid="5223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6"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arn(inHorizontal)">
                                      <p:cBhvr>
                                        <p:cTn id="46" dur="500"/>
                                        <p:tgtEl>
                                          <p:spTgt spid="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52248"/>
                                        </p:tgtEl>
                                        <p:attrNameLst>
                                          <p:attrName>style.visibility</p:attrName>
                                        </p:attrNameLst>
                                      </p:cBhvr>
                                      <p:to>
                                        <p:strVal val="visible"/>
                                      </p:to>
                                    </p:set>
                                    <p:animEffect transition="in" filter="wipe(up)">
                                      <p:cBhvr>
                                        <p:cTn id="51" dur="500"/>
                                        <p:tgtEl>
                                          <p:spTgt spid="52248"/>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52249"/>
                                        </p:tgtEl>
                                        <p:attrNameLst>
                                          <p:attrName>style.visibility</p:attrName>
                                        </p:attrNameLst>
                                      </p:cBhvr>
                                      <p:to>
                                        <p:strVal val="visible"/>
                                      </p:to>
                                    </p:set>
                                    <p:animEffect transition="in" filter="wipe(up)">
                                      <p:cBhvr>
                                        <p:cTn id="54" dur="500"/>
                                        <p:tgtEl>
                                          <p:spTgt spid="5224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52260"/>
                                        </p:tgtEl>
                                        <p:attrNameLst>
                                          <p:attrName>style.visibility</p:attrName>
                                        </p:attrNameLst>
                                      </p:cBhvr>
                                      <p:to>
                                        <p:strVal val="visible"/>
                                      </p:to>
                                    </p:set>
                                    <p:animEffect transition="in" filter="wipe(right)">
                                      <p:cBhvr>
                                        <p:cTn id="59" dur="500"/>
                                        <p:tgtEl>
                                          <p:spTgt spid="52260"/>
                                        </p:tgtEl>
                                      </p:cBhvr>
                                    </p:animEffect>
                                  </p:childTnLst>
                                </p:cTn>
                              </p:par>
                            </p:childTnLst>
                          </p:cTn>
                        </p:par>
                        <p:par>
                          <p:cTn id="60" fill="hold" nodeType="afterGroup">
                            <p:stCondLst>
                              <p:cond delay="500"/>
                            </p:stCondLst>
                            <p:childTnLst>
                              <p:par>
                                <p:cTn id="61" presetID="18" presetClass="entr" presetSubtype="12" fill="hold" nodeType="afterEffect">
                                  <p:stCondLst>
                                    <p:cond delay="0"/>
                                  </p:stCondLst>
                                  <p:childTnLst>
                                    <p:set>
                                      <p:cBhvr>
                                        <p:cTn id="62" dur="1" fill="hold">
                                          <p:stCondLst>
                                            <p:cond delay="0"/>
                                          </p:stCondLst>
                                        </p:cTn>
                                        <p:tgtEl>
                                          <p:spTgt spid="52268"/>
                                        </p:tgtEl>
                                        <p:attrNameLst>
                                          <p:attrName>style.visibility</p:attrName>
                                        </p:attrNameLst>
                                      </p:cBhvr>
                                      <p:to>
                                        <p:strVal val="visible"/>
                                      </p:to>
                                    </p:set>
                                    <p:animEffect transition="in" filter="strips(downLeft)">
                                      <p:cBhvr>
                                        <p:cTn id="63" dur="500"/>
                                        <p:tgtEl>
                                          <p:spTgt spid="5226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left)">
                                      <p:cBhvr>
                                        <p:cTn id="68" dur="1000"/>
                                        <p:tgtEl>
                                          <p:spTgt spid="8"/>
                                        </p:tgtEl>
                                      </p:cBhvr>
                                    </p:animEffect>
                                  </p:childTnLst>
                                </p:cTn>
                              </p:par>
                            </p:childTnLst>
                          </p:cTn>
                        </p:par>
                        <p:par>
                          <p:cTn id="69" fill="hold" nodeType="afterGroup">
                            <p:stCondLst>
                              <p:cond delay="1000"/>
                            </p:stCondLst>
                            <p:childTnLst>
                              <p:par>
                                <p:cTn id="70" presetID="10" presetClass="entr" presetSubtype="0" fill="hold" nodeType="afterEffect">
                                  <p:stCondLst>
                                    <p:cond delay="0"/>
                                  </p:stCondLst>
                                  <p:childTnLst>
                                    <p:set>
                                      <p:cBhvr>
                                        <p:cTn id="71" dur="1" fill="hold">
                                          <p:stCondLst>
                                            <p:cond delay="0"/>
                                          </p:stCondLst>
                                        </p:cTn>
                                        <p:tgtEl>
                                          <p:spTgt spid="52239"/>
                                        </p:tgtEl>
                                        <p:attrNameLst>
                                          <p:attrName>style.visibility</p:attrName>
                                        </p:attrNameLst>
                                      </p:cBhvr>
                                      <p:to>
                                        <p:strVal val="visible"/>
                                      </p:to>
                                    </p:set>
                                    <p:animEffect transition="in" filter="fade">
                                      <p:cBhvr>
                                        <p:cTn id="72" dur="500"/>
                                        <p:tgtEl>
                                          <p:spTgt spid="5223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52250"/>
                                        </p:tgtEl>
                                        <p:attrNameLst>
                                          <p:attrName>style.visibility</p:attrName>
                                        </p:attrNameLst>
                                      </p:cBhvr>
                                      <p:to>
                                        <p:strVal val="visible"/>
                                      </p:to>
                                    </p:set>
                                    <p:animEffect transition="in" filter="wipe(up)">
                                      <p:cBhvr>
                                        <p:cTn id="77" dur="500"/>
                                        <p:tgtEl>
                                          <p:spTgt spid="52250"/>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52251"/>
                                        </p:tgtEl>
                                        <p:attrNameLst>
                                          <p:attrName>style.visibility</p:attrName>
                                        </p:attrNameLst>
                                      </p:cBhvr>
                                      <p:to>
                                        <p:strVal val="visible"/>
                                      </p:to>
                                    </p:set>
                                    <p:animEffect transition="in" filter="wipe(up)">
                                      <p:cBhvr>
                                        <p:cTn id="80" dur="500"/>
                                        <p:tgtEl>
                                          <p:spTgt spid="52251"/>
                                        </p:tgtEl>
                                      </p:cBhvr>
                                    </p:animEffect>
                                  </p:childTnLst>
                                </p:cTn>
                              </p:par>
                              <p:par>
                                <p:cTn id="81" presetID="16" presetClass="entr" presetSubtype="26"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barn(inHorizontal)">
                                      <p:cBhvr>
                                        <p:cTn id="83" dur="500"/>
                                        <p:tgtEl>
                                          <p:spTgt spid="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52252"/>
                                        </p:tgtEl>
                                        <p:attrNameLst>
                                          <p:attrName>style.visibility</p:attrName>
                                        </p:attrNameLst>
                                      </p:cBhvr>
                                      <p:to>
                                        <p:strVal val="visible"/>
                                      </p:to>
                                    </p:set>
                                    <p:animEffect transition="in" filter="wipe(down)">
                                      <p:cBhvr>
                                        <p:cTn id="88" dur="500"/>
                                        <p:tgtEl>
                                          <p:spTgt spid="5225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52256"/>
                                        </p:tgtEl>
                                        <p:attrNameLst>
                                          <p:attrName>style.visibility</p:attrName>
                                        </p:attrNameLst>
                                      </p:cBhvr>
                                      <p:to>
                                        <p:strVal val="visible"/>
                                      </p:to>
                                    </p:set>
                                    <p:animEffect transition="in" filter="wipe(down)">
                                      <p:cBhvr>
                                        <p:cTn id="93" dur="500"/>
                                        <p:tgtEl>
                                          <p:spTgt spid="5225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52265"/>
                                        </p:tgtEl>
                                        <p:attrNameLst>
                                          <p:attrName>style.visibility</p:attrName>
                                        </p:attrNameLst>
                                      </p:cBhvr>
                                      <p:to>
                                        <p:strVal val="visible"/>
                                      </p:to>
                                    </p:set>
                                    <p:animEffect transition="in" filter="wipe(up)">
                                      <p:cBhvr>
                                        <p:cTn id="98" dur="500"/>
                                        <p:tgtEl>
                                          <p:spTgt spid="5226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8" presetClass="entr" presetSubtype="12" fill="hold" nodeType="clickEffect">
                                  <p:stCondLst>
                                    <p:cond delay="0"/>
                                  </p:stCondLst>
                                  <p:childTnLst>
                                    <p:set>
                                      <p:cBhvr>
                                        <p:cTn id="102" dur="1" fill="hold">
                                          <p:stCondLst>
                                            <p:cond delay="0"/>
                                          </p:stCondLst>
                                        </p:cTn>
                                        <p:tgtEl>
                                          <p:spTgt spid="52266"/>
                                        </p:tgtEl>
                                        <p:attrNameLst>
                                          <p:attrName>style.visibility</p:attrName>
                                        </p:attrNameLst>
                                      </p:cBhvr>
                                      <p:to>
                                        <p:strVal val="visible"/>
                                      </p:to>
                                    </p:set>
                                    <p:animEffect transition="in" filter="strips(downLeft)">
                                      <p:cBhvr>
                                        <p:cTn id="103" dur="500"/>
                                        <p:tgtEl>
                                          <p:spTgt spid="52266"/>
                                        </p:tgtEl>
                                      </p:cBhvr>
                                    </p:animEffect>
                                  </p:childTnLst>
                                </p:cTn>
                              </p:par>
                            </p:childTnLst>
                          </p:cTn>
                        </p:par>
                        <p:par>
                          <p:cTn id="104" fill="hold" nodeType="afterGroup">
                            <p:stCondLst>
                              <p:cond delay="500"/>
                            </p:stCondLst>
                            <p:childTnLst>
                              <p:par>
                                <p:cTn id="105" presetID="18" presetClass="entr" presetSubtype="12" fill="hold" grpId="0" nodeType="afterEffect">
                                  <p:stCondLst>
                                    <p:cond delay="0"/>
                                  </p:stCondLst>
                                  <p:childTnLst>
                                    <p:set>
                                      <p:cBhvr>
                                        <p:cTn id="106" dur="1" fill="hold">
                                          <p:stCondLst>
                                            <p:cond delay="0"/>
                                          </p:stCondLst>
                                        </p:cTn>
                                        <p:tgtEl>
                                          <p:spTgt spid="52267"/>
                                        </p:tgtEl>
                                        <p:attrNameLst>
                                          <p:attrName>style.visibility</p:attrName>
                                        </p:attrNameLst>
                                      </p:cBhvr>
                                      <p:to>
                                        <p:strVal val="visible"/>
                                      </p:to>
                                    </p:set>
                                    <p:animEffect transition="in" filter="strips(downLeft)">
                                      <p:cBhvr>
                                        <p:cTn id="107" dur="500"/>
                                        <p:tgtEl>
                                          <p:spTgt spid="52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P spid="52232" grpId="0"/>
      <p:bldP spid="52233" grpId="0"/>
      <p:bldP spid="52248" grpId="0"/>
      <p:bldP spid="52249" grpId="0" animBg="1"/>
      <p:bldP spid="52250" grpId="0" animBg="1"/>
      <p:bldP spid="52251" grpId="0"/>
      <p:bldP spid="52252" grpId="0" animBg="1"/>
      <p:bldP spid="52256" grpId="0" animBg="1"/>
      <p:bldP spid="52260" grpId="0" animBg="1"/>
      <p:bldP spid="52261" grpId="0" animBg="1"/>
      <p:bldP spid="52265" grpId="0" animBg="1"/>
      <p:bldP spid="52267" grpId="0"/>
      <p:bldP spid="52269"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2518</TotalTime>
  <Words>2479</Words>
  <Application>Microsoft Office PowerPoint</Application>
  <PresentationFormat>Custom</PresentationFormat>
  <Paragraphs>153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506</cp:revision>
  <dcterms:created xsi:type="dcterms:W3CDTF">2022-07-11T10:05:56Z</dcterms:created>
  <dcterms:modified xsi:type="dcterms:W3CDTF">2025-04-16T09:23:17Z</dcterms:modified>
</cp:coreProperties>
</file>