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0"/>
  </p:notesMasterIdLst>
  <p:sldIdLst>
    <p:sldId id="292" r:id="rId2"/>
    <p:sldId id="303" r:id="rId3"/>
    <p:sldId id="257" r:id="rId4"/>
    <p:sldId id="256" r:id="rId5"/>
    <p:sldId id="258" r:id="rId6"/>
    <p:sldId id="282" r:id="rId7"/>
    <p:sldId id="260" r:id="rId8"/>
    <p:sldId id="262" r:id="rId9"/>
    <p:sldId id="263" r:id="rId10"/>
    <p:sldId id="295" r:id="rId11"/>
    <p:sldId id="261" r:id="rId12"/>
    <p:sldId id="265" r:id="rId13"/>
    <p:sldId id="304" r:id="rId14"/>
    <p:sldId id="305" r:id="rId15"/>
    <p:sldId id="264" r:id="rId16"/>
    <p:sldId id="259" r:id="rId17"/>
    <p:sldId id="268" r:id="rId18"/>
    <p:sldId id="306" r:id="rId19"/>
    <p:sldId id="307" r:id="rId20"/>
    <p:sldId id="266" r:id="rId21"/>
    <p:sldId id="296" r:id="rId22"/>
    <p:sldId id="297" r:id="rId23"/>
    <p:sldId id="267" r:id="rId24"/>
    <p:sldId id="308" r:id="rId25"/>
    <p:sldId id="327" r:id="rId26"/>
    <p:sldId id="270" r:id="rId27"/>
    <p:sldId id="299" r:id="rId28"/>
    <p:sldId id="302" r:id="rId29"/>
    <p:sldId id="309" r:id="rId30"/>
    <p:sldId id="310" r:id="rId31"/>
    <p:sldId id="311" r:id="rId32"/>
    <p:sldId id="312" r:id="rId33"/>
    <p:sldId id="313" r:id="rId34"/>
    <p:sldId id="314" r:id="rId35"/>
    <p:sldId id="328" r:id="rId36"/>
    <p:sldId id="281" r:id="rId37"/>
    <p:sldId id="287" r:id="rId38"/>
    <p:sldId id="283" r:id="rId39"/>
    <p:sldId id="316" r:id="rId40"/>
    <p:sldId id="317" r:id="rId41"/>
    <p:sldId id="285" r:id="rId42"/>
    <p:sldId id="318" r:id="rId43"/>
    <p:sldId id="319" r:id="rId44"/>
    <p:sldId id="320" r:id="rId45"/>
    <p:sldId id="322" r:id="rId46"/>
    <p:sldId id="323" r:id="rId47"/>
    <p:sldId id="324" r:id="rId48"/>
    <p:sldId id="325" r:id="rId49"/>
  </p:sldIdLst>
  <p:sldSz cx="9144000" cy="5143500" type="screen16x9"/>
  <p:notesSz cx="6858000" cy="9144000"/>
  <p:embeddedFontLst>
    <p:embeddedFont>
      <p:font typeface="Quicksand" charset="0"/>
      <p:regular r:id="rId51"/>
      <p:bold r:id="rId52"/>
    </p:embeddedFont>
    <p:embeddedFont>
      <p:font typeface="Anaheim" charset="0"/>
      <p:regular r:id="rId53"/>
    </p:embeddedFont>
    <p:embeddedFont>
      <p:font typeface="Merriweather" charset="0"/>
      <p:regular r:id="rId54"/>
      <p:bold r:id="rId55"/>
      <p:italic r:id="rId56"/>
      <p:boldItalic r:id="rId57"/>
    </p:embeddedFont>
    <p:embeddedFont>
      <p:font typeface="Quicksand Medium" charset="0"/>
      <p:regular r:id="rId58"/>
      <p:bold r:id="rId59"/>
    </p:embeddedFont>
    <p:embeddedFont>
      <p:font typeface="Cambria Math" pitchFamily="18" charset="0"/>
      <p:regular r:id="rId60"/>
    </p:embeddedFont>
    <p:embeddedFont>
      <p:font typeface="Bebas Neue" charset="0"/>
      <p:regular r:id="rId61"/>
    </p:embeddedFont>
    <p:embeddedFont>
      <p:font typeface="Calibri" pitchFamily="34" charset="0"/>
      <p:regular r:id="rId62"/>
      <p:bold r:id="rId63"/>
      <p:italic r:id="rId64"/>
      <p:boldItalic r:id="rId65"/>
    </p:embeddedFont>
    <p:embeddedFont>
      <p:font typeface="Nunito Light" charset="0"/>
      <p:regular r:id="rId66"/>
      <p:italic r:id="rId67"/>
    </p:embeddedFont>
    <p:embeddedFont>
      <p:font typeface="Fira Sans Condensed Medium" charset="0"/>
      <p:regular r:id="rId68"/>
      <p:italic r:id="rId69"/>
    </p:embeddedFont>
    <p:embeddedFont>
      <p:font typeface="Segoe UI" pitchFamily="34" charset="0"/>
      <p:regular r:id="rId70"/>
      <p:bold r:id="rId71"/>
      <p:italic r:id="rId72"/>
      <p:boldItalic r:id="rId73"/>
    </p:embeddedFont>
    <p:embeddedFont>
      <p:font typeface="Fira Sans Black" charset="0"/>
      <p:bold r:id="rId74"/>
      <p:boldItalic r:id="rId75"/>
    </p:embeddedFont>
    <p:embeddedFont>
      <p:font typeface="#9Slide03 Arima Madurai Black" charset="0"/>
      <p:bold r:id="rId76"/>
    </p:embeddedFont>
    <p:embeddedFont>
      <p:font typeface="PT Sans" charset="0"/>
      <p:regular r:id="rId77"/>
      <p:bold r:id="rId78"/>
      <p:italic r:id="rId79"/>
      <p:boldItalic r:id="rId80"/>
    </p:embeddedFont>
    <p:embeddedFont>
      <p:font typeface="Open Sans"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E2A47"/>
    <a:srgbClr val="FF735C"/>
    <a:srgbClr val="FFC84E"/>
    <a:srgbClr val="FFF2CD"/>
    <a:srgbClr val="A2E6EA"/>
    <a:srgbClr val="FBFBFB"/>
    <a:srgbClr val="D4DEFF"/>
    <a:srgbClr val="E0EFF8"/>
    <a:srgbClr val="D2E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p:scale>
          <a:sx n="164" d="100"/>
          <a:sy n="164" d="100"/>
        </p:scale>
        <p:origin x="-120"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82" Type="http://schemas.openxmlformats.org/officeDocument/2006/relationships/font" Target="fonts/font32.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17596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xmlns=""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xmlns=""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xmlns=""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xmlns=""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xmlns=""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xmlns=""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xmlns=""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xmlns=""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xmlns=""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xmlns=""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xmlns=""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xmlns=""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xmlns=""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xmlns=""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xmlns=""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xmlns=""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xmlns=""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xmlns=""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xmlns=""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xmlns=""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xmlns=""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xmlns=""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xmlns=""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xmlns=""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xmlns=""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xmlns=""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xmlns=""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xmlns=""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xmlns=""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xmlns=""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xmlns=""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xmlns=""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xmlns=""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xmlns=""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xmlns=""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xmlns=""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xmlns=""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xmlns=""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xmlns=""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1" r:id="rId8"/>
    <p:sldLayoutId id="2147483662" r:id="rId9"/>
    <p:sldLayoutId id="2147483663" r:id="rId10"/>
    <p:sldLayoutId id="2147483667" r:id="rId11"/>
    <p:sldLayoutId id="2147483668" r:id="rId12"/>
    <p:sldLayoutId id="2147483669" r:id="rId13"/>
    <p:sldLayoutId id="2147483670" r:id="rId14"/>
    <p:sldLayoutId id="2147483671" r:id="rId15"/>
    <p:sldLayoutId id="2147483672" r:id="rId16"/>
    <p:sldLayoutId id="2147483675" r:id="rId17"/>
    <p:sldLayoutId id="214748367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xmlns=""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xmlns=""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xmlns="" id="{7411E714-7A96-C786-A549-8AAE97EE038A}"/>
              </a:ext>
            </a:extLst>
          </p:cNvPr>
          <p:cNvSpPr txBox="1"/>
          <p:nvPr/>
        </p:nvSpPr>
        <p:spPr>
          <a:xfrm>
            <a:off x="2914697" y="3524068"/>
            <a:ext cx="429307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FF0000"/>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FF0000"/>
                </a:solidFill>
                <a:effectLst/>
                <a:uLnTx/>
                <a:uFillTx/>
                <a:latin typeface="Fira Sans Condensed Medium" panose="020B0603050000020004" pitchFamily="34" charset="0"/>
              </a:rPr>
              <a:t>viên</a:t>
            </a:r>
            <a:r>
              <a:rPr lang="en-US" sz="2400" b="1" dirty="0">
                <a:solidFill>
                  <a:srgbClr val="FF0000"/>
                </a:solidFill>
                <a:latin typeface="Fira Sans Condensed Medium" panose="020B0603050000020004" pitchFamily="34" charset="0"/>
              </a:rPr>
              <a:t>: </a:t>
            </a:r>
            <a:r>
              <a:rPr lang="en-US" sz="2400" b="1" dirty="0" smtClean="0">
                <a:solidFill>
                  <a:srgbClr val="FF0000"/>
                </a:solidFill>
                <a:latin typeface="Fira Sans Condensed Medium" panose="020B0603050000020004" pitchFamily="34" charset="0"/>
              </a:rPr>
              <a:t>NGUYỄN LỆ HIỀN</a:t>
            </a:r>
            <a:endParaRPr kumimoji="0" lang="en-US" sz="2400" b="1" i="0" u="none" strike="noStrike" kern="1200" cap="none" spc="0" normalizeH="0" baseline="0" noProof="0" dirty="0">
              <a:ln>
                <a:noFill/>
              </a:ln>
              <a:solidFill>
                <a:srgbClr val="FF0000"/>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xmlns=""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xmlns=""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xmlns=""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xmlns=""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xmlns=""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xmlns=""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xmlns=""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xmlns=""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xmlns=""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xmlns=""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xmlns=""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xmlns=""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xmlns=""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xmlns=""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xmlns=""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xmlns=""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xmlns=""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xmlns=""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xmlns=""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xmlns=""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xmlns=""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xmlns=""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xmlns="" id="{99A99A61-A734-CD0B-CDD1-A464B91936C7}"/>
              </a:ext>
            </a:extLst>
          </p:cNvPr>
          <p:cNvSpPr txBox="1"/>
          <p:nvPr/>
        </p:nvSpPr>
        <p:spPr>
          <a:xfrm>
            <a:off x="681760" y="1965175"/>
            <a:ext cx="4742535" cy="1273747"/>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nước, tia sáng bị lệch khỏi phương truyền ban đầu tại mặt nước</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xmlns=""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xmlns=""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xmlns=""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xmlns=""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xmlns=""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xmlns=""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xmlns=""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xmlns=""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xmlns=""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xmlns=""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xmlns=""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xmlns=""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xmlns=""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xmlns=""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xmlns=""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xmlns="" id="{B791FDA8-7387-F3FE-1FCB-3F29F1CF4179}"/>
              </a:ext>
            </a:extLst>
          </p:cNvPr>
          <p:cNvPicPr>
            <a:picLocks noChangeAspect="1"/>
          </p:cNvPicPr>
          <p:nvPr/>
        </p:nvPicPr>
        <p:blipFill>
          <a:blip r:embed="rId3"/>
          <a:stretch>
            <a:fillRect/>
          </a:stretch>
        </p:blipFill>
        <p:spPr>
          <a:xfrm>
            <a:off x="5758917" y="1780065"/>
            <a:ext cx="3060771" cy="2470660"/>
          </a:xfrm>
          <a:prstGeom prst="rect">
            <a:avLst/>
          </a:prstGeom>
        </p:spPr>
      </p:pic>
      <p:grpSp>
        <p:nvGrpSpPr>
          <p:cNvPr id="6" name="Google Shape;1483;p69">
            <a:extLst>
              <a:ext uri="{FF2B5EF4-FFF2-40B4-BE49-F238E27FC236}">
                <a16:creationId xmlns:a16="http://schemas.microsoft.com/office/drawing/2014/main" xmlns=""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xmlns=""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xmlns=""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xmlns=""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xmlns=""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xmlns=""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xmlns=""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xmlns=""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xmlns=""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xmlns="" id="{1CD72C81-1826-D567-CC28-30206138F881}"/>
              </a:ext>
            </a:extLst>
          </p:cNvPr>
          <p:cNvSpPr txBox="1"/>
          <p:nvPr/>
        </p:nvSpPr>
        <p:spPr>
          <a:xfrm>
            <a:off x="681760" y="3262166"/>
            <a:ext cx="5181410"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en-US" sz="2200" dirty="0" err="1">
                <a:solidFill>
                  <a:schemeClr val="bg1">
                    <a:lumMod val="10000"/>
                  </a:schemeClr>
                </a:solidFill>
                <a:latin typeface="+mn-lt"/>
              </a:rPr>
              <a:t>thí</a:t>
            </a:r>
            <a:r>
              <a:rPr lang="en-US" sz="2200" dirty="0">
                <a:solidFill>
                  <a:schemeClr val="bg1">
                    <a:lumMod val="10000"/>
                  </a:schemeClr>
                </a:solidFill>
                <a:latin typeface="+mn-lt"/>
              </a:rPr>
              <a:t> </a:t>
            </a:r>
            <a:r>
              <a:rPr lang="en-US" sz="2200" dirty="0" err="1">
                <a:solidFill>
                  <a:schemeClr val="bg1">
                    <a:lumMod val="10000"/>
                  </a:schemeClr>
                </a:solidFill>
                <a:latin typeface="+mn-lt"/>
              </a:rPr>
              <a:t>nghiệm</a:t>
            </a:r>
            <a:r>
              <a:rPr lang="en-US" sz="2200" dirty="0">
                <a:solidFill>
                  <a:schemeClr val="bg1">
                    <a:lumMod val="10000"/>
                  </a:schemeClr>
                </a:solidFill>
                <a:latin typeface="+mn-lt"/>
              </a:rPr>
              <a:t> </a:t>
            </a:r>
            <a:r>
              <a:rPr lang="en-US" sz="2200" dirty="0" err="1">
                <a:solidFill>
                  <a:schemeClr val="bg1">
                    <a:lumMod val="10000"/>
                  </a:schemeClr>
                </a:solidFill>
                <a:latin typeface="+mn-lt"/>
              </a:rPr>
              <a:t>với</a:t>
            </a:r>
            <a:r>
              <a:rPr lang="en-US" sz="2200" dirty="0">
                <a:solidFill>
                  <a:schemeClr val="bg1">
                    <a:lumMod val="10000"/>
                  </a:schemeClr>
                </a:solidFill>
                <a:latin typeface="+mn-lt"/>
              </a:rPr>
              <a:t> </a:t>
            </a:r>
            <a:r>
              <a:rPr lang="en-US" sz="2200" dirty="0" err="1">
                <a:solidFill>
                  <a:schemeClr val="bg1">
                    <a:lumMod val="10000"/>
                  </a:schemeClr>
                </a:solidFill>
                <a:latin typeface="+mn-lt"/>
              </a:rPr>
              <a:t>các</a:t>
            </a:r>
            <a:r>
              <a:rPr lang="en-US" sz="2200" dirty="0">
                <a:solidFill>
                  <a:schemeClr val="bg1">
                    <a:lumMod val="10000"/>
                  </a:schemeClr>
                </a:solidFill>
                <a:latin typeface="+mn-lt"/>
              </a:rPr>
              <a:t> </a:t>
            </a:r>
            <a:r>
              <a:rPr lang="en-US" sz="2200" dirty="0" err="1">
                <a:solidFill>
                  <a:schemeClr val="bg1">
                    <a:lumMod val="10000"/>
                  </a:schemeClr>
                </a:solidFill>
                <a:latin typeface="+mn-lt"/>
              </a:rPr>
              <a:t>cặp</a:t>
            </a:r>
            <a:r>
              <a:rPr lang="en-US" sz="2200" dirty="0">
                <a:solidFill>
                  <a:schemeClr val="bg1">
                    <a:lumMod val="10000"/>
                  </a:schemeClr>
                </a:solidFill>
                <a:latin typeface="+mn-lt"/>
              </a:rPr>
              <a:t> </a:t>
            </a:r>
            <a:r>
              <a:rPr lang="en-US" sz="2200" dirty="0" err="1">
                <a:solidFill>
                  <a:schemeClr val="bg1">
                    <a:lumMod val="10000"/>
                  </a:schemeClr>
                </a:solidFill>
                <a:latin typeface="+mn-lt"/>
              </a:rPr>
              <a:t>môi</a:t>
            </a:r>
            <a:r>
              <a:rPr lang="en-US" sz="2200" dirty="0">
                <a:solidFill>
                  <a:schemeClr val="bg1">
                    <a:lumMod val="10000"/>
                  </a:schemeClr>
                </a:solidFill>
                <a:latin typeface="+mn-lt"/>
              </a:rPr>
              <a:t> </a:t>
            </a:r>
            <a:r>
              <a:rPr lang="en-US" sz="2200" dirty="0" err="1">
                <a:solidFill>
                  <a:schemeClr val="bg1">
                    <a:lumMod val="10000"/>
                  </a:schemeClr>
                </a:solidFill>
                <a:latin typeface="+mn-lt"/>
              </a:rPr>
              <a:t>trường</a:t>
            </a:r>
            <a:r>
              <a:rPr lang="en-US" sz="2200" dirty="0">
                <a:solidFill>
                  <a:schemeClr val="bg1">
                    <a:lumMod val="10000"/>
                  </a:schemeClr>
                </a:solidFill>
                <a:latin typeface="+mn-lt"/>
              </a:rPr>
              <a:t> </a:t>
            </a:r>
            <a:r>
              <a:rPr lang="en-US" sz="2200" dirty="0" err="1">
                <a:solidFill>
                  <a:schemeClr val="bg1">
                    <a:lumMod val="10000"/>
                  </a:schemeClr>
                </a:solidFill>
                <a:latin typeface="+mn-lt"/>
              </a:rPr>
              <a:t>trong</a:t>
            </a:r>
            <a:r>
              <a:rPr lang="en-US" sz="2200" dirty="0">
                <a:solidFill>
                  <a:schemeClr val="bg1">
                    <a:lumMod val="10000"/>
                  </a:schemeClr>
                </a:solidFill>
                <a:latin typeface="+mn-lt"/>
              </a:rPr>
              <a:t> </a:t>
            </a:r>
            <a:r>
              <a:rPr lang="en-US" sz="2200" dirty="0" err="1">
                <a:solidFill>
                  <a:schemeClr val="bg1">
                    <a:lumMod val="10000"/>
                  </a:schemeClr>
                </a:solidFill>
                <a:latin typeface="+mn-lt"/>
              </a:rPr>
              <a:t>suốt</a:t>
            </a:r>
            <a:r>
              <a:rPr lang="en-US" sz="2200" dirty="0">
                <a:solidFill>
                  <a:schemeClr val="bg1">
                    <a:lumMod val="10000"/>
                  </a:schemeClr>
                </a:solidFill>
                <a:latin typeface="+mn-lt"/>
              </a:rPr>
              <a:t>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xmlns=""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xmlns=""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xmlns=""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xmlns=""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xmlns=""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xmlns=""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xmlns=""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xmlns=""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xmlns=""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xmlns=""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xmlns=""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xmlns=""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xmlns=""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xmlns=""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xmlns=""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xmlns=""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xmlns=""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xmlns=""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xmlns=""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xmlns=""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xmlns=""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xmlns=""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xmlns=""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xmlns=""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xmlns=""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xmlns=""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xmlns=""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xmlns=""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xmlns=""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xmlns=""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xmlns=""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xmlns=""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xmlns=""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xmlns=""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xmlns=""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xmlns=""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xmlns=""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xmlns=""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xmlns=""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xmlns=""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xmlns=""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xmlns=""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xmlns=""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xmlns=""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xmlns=""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xmlns=""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xmlns=""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xmlns=""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xmlns=""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xmlns=""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xmlns=""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xmlns=""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xmlns=""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xmlns=""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xmlns=""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xmlns=""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xmlns=""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xmlns=""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xmlns=""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xmlns=""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xmlns=""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xmlns=""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xmlns=""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xmlns=""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xmlns=""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xmlns=""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xmlns=""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xmlns=""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xmlns=""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xmlns=""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xmlns=""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xmlns=""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xmlns=""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xmlns=""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xmlns=""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xmlns=""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xmlns=""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xmlns=""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xmlns=""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xmlns=""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xmlns=""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xmlns=""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xmlns=""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xmlns=""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xmlns=""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xmlns=""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xmlns=""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xmlns=""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xmlns=""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xmlns=""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xmlns=""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xmlns=""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xmlns=""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xmlns=""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xmlns=""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xmlns=""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xmlns=""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xmlns=""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xmlns=""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xmlns=""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xmlns=""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xmlns=""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xmlns=""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xmlns=""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xmlns=""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xmlns=""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xmlns=""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xmlns=""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xmlns=""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xmlns=""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xmlns=""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xmlns=""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xmlns=""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xmlns=""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xmlns=""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xmlns=""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xmlns=""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xmlns=""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xmlns=""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xmlns=""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xmlns=""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xmlns=""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xmlns=""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xmlns=""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xmlns=""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xmlns=""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xmlns=""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xmlns=""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xmlns=""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xmlns=""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xmlns=""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xmlns=""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xmlns=""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xmlns=""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xmlns=""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xmlns=""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xmlns=""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xmlns=""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xmlns=""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xmlns=""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xmlns=""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xmlns=""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xmlns=""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xmlns=""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xmlns=""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xmlns=""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xmlns=""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xmlns=""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a:t>r</a:t>
                </a:r>
                <a:r>
                  <a:rPr lang="vi-VN" sz="1800" b="1"/>
                  <a:t> </a:t>
                </a:r>
                <a:r>
                  <a:rPr lang="vi-VN" sz="1800" b="1" dirty="0"/>
                  <a:t>= </a:t>
                </a:r>
                <a14:m>
                  <m:oMath xmlns:m="http://schemas.openxmlformats.org/officeDocument/2006/math">
                    <m:acc>
                      <m:accPr>
                        <m:chr m:val="̂"/>
                        <m:ctrlPr>
                          <a:rPr lang="vi-VN" sz="1800" b="1" i="1" smtClean="0">
                            <a:latin typeface="Cambria Math"/>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xmlns=""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xmlns=""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5" name="TextBox 4">
            <a:extLst>
              <a:ext uri="{FF2B5EF4-FFF2-40B4-BE49-F238E27FC236}">
                <a16:creationId xmlns:a16="http://schemas.microsoft.com/office/drawing/2014/main" xmlns="" id="{AAB84A34-EE2D-4920-A816-5AC12506B7CD}"/>
              </a:ext>
            </a:extLst>
          </p:cNvPr>
          <p:cNvSpPr txBox="1"/>
          <p:nvPr/>
        </p:nvSpPr>
        <p:spPr>
          <a:xfrm>
            <a:off x="83437" y="121105"/>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xmlns="" id="{4488B4FA-7E45-E44E-3A5E-74207FBEA62F}"/>
              </a:ext>
            </a:extLst>
          </p:cNvPr>
          <p:cNvSpPr txBox="1"/>
          <p:nvPr/>
        </p:nvSpPr>
        <p:spPr>
          <a:xfrm>
            <a:off x="83437" y="697706"/>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xmlns="" id="{72D57F50-9DD1-5715-412E-9188CCB72780}"/>
              </a:ext>
            </a:extLst>
          </p:cNvPr>
          <p:cNvSpPr txBox="1"/>
          <p:nvPr/>
        </p:nvSpPr>
        <p:spPr>
          <a:xfrm>
            <a:off x="43648" y="1208484"/>
            <a:ext cx="4590890"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b="1"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tấm</a:t>
            </a:r>
            <a:r>
              <a:rPr lang="en-US" sz="1700" dirty="0">
                <a:latin typeface="+mn-lt"/>
              </a:rPr>
              <a:t> </a:t>
            </a:r>
            <a:r>
              <a:rPr lang="en-US" sz="1700" dirty="0" err="1">
                <a:latin typeface="+mn-lt"/>
              </a:rPr>
              <a:t>nhựa</a:t>
            </a:r>
            <a:r>
              <a:rPr lang="en-US" sz="1700" dirty="0">
                <a:latin typeface="+mn-lt"/>
              </a:rPr>
              <a:t> </a:t>
            </a:r>
            <a:r>
              <a:rPr lang="en-US" sz="1700" dirty="0" err="1">
                <a:latin typeface="+mn-lt"/>
              </a:rPr>
              <a:t>có</a:t>
            </a:r>
            <a:r>
              <a:rPr lang="en-US" sz="1700" dirty="0">
                <a:latin typeface="+mn-lt"/>
              </a:rPr>
              <a:t> in </a:t>
            </a:r>
            <a:r>
              <a:rPr lang="en-US" sz="1700" dirty="0" err="1">
                <a:latin typeface="+mn-lt"/>
              </a:rPr>
              <a:t>vòng</a:t>
            </a:r>
            <a:r>
              <a:rPr lang="en-US" sz="1700" dirty="0">
                <a:latin typeface="+mn-lt"/>
              </a:rPr>
              <a:t> chia </a:t>
            </a:r>
            <a:r>
              <a:rPr lang="en-US" sz="1700" dirty="0" err="1">
                <a:latin typeface="+mn-lt"/>
              </a:rPr>
              <a:t>độ</a:t>
            </a:r>
            <a:r>
              <a:rPr lang="en-US" sz="1700" dirty="0">
                <a:latin typeface="+mn-lt"/>
              </a:rPr>
              <a:t>.</a:t>
            </a:r>
          </a:p>
        </p:txBody>
      </p:sp>
      <p:sp>
        <p:nvSpPr>
          <p:cNvPr id="8" name="TextBox 7">
            <a:extLst>
              <a:ext uri="{FF2B5EF4-FFF2-40B4-BE49-F238E27FC236}">
                <a16:creationId xmlns:a16="http://schemas.microsoft.com/office/drawing/2014/main" xmlns="" id="{A0A0D443-0783-9B93-A3EC-B0BF268E0B51}"/>
              </a:ext>
            </a:extLst>
          </p:cNvPr>
          <p:cNvSpPr txBox="1"/>
          <p:nvPr/>
        </p:nvSpPr>
        <p:spPr>
          <a:xfrm>
            <a:off x="87987" y="2037172"/>
            <a:ext cx="4590890" cy="279076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tạo ra một vết sáng trên tấm nhựa </a:t>
            </a:r>
            <a:r>
              <a:rPr lang="en-US" sz="1700" dirty="0" err="1">
                <a:latin typeface="+mn-lt"/>
                <a:ea typeface="Courier New" panose="02070309020205020404" pitchFamily="49" charset="0"/>
              </a:rPr>
              <a:t>đến</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tâm</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của</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vòng</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tròn</a:t>
            </a:r>
            <a:r>
              <a:rPr lang="en-US" sz="1700" dirty="0">
                <a:latin typeface="+mn-lt"/>
                <a:ea typeface="Courier New" panose="02070309020205020404" pitchFamily="49" charset="0"/>
              </a:rPr>
              <a:t> chia </a:t>
            </a:r>
            <a:r>
              <a:rPr lang="en-US" sz="1700" dirty="0" err="1">
                <a:latin typeface="+mn-lt"/>
                <a:ea typeface="Courier New" panose="02070309020205020404" pitchFamily="49" charset="0"/>
              </a:rPr>
              <a:t>độ</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dưới</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góc</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tới</a:t>
            </a:r>
            <a:r>
              <a:rPr lang="en-US" sz="1700" dirty="0">
                <a:latin typeface="+mn-lt"/>
                <a:ea typeface="Courier New" panose="02070309020205020404" pitchFamily="49" charset="0"/>
              </a:rPr>
              <a:t> 60°.</a:t>
            </a:r>
          </a:p>
          <a:p>
            <a:pPr indent="228600">
              <a:lnSpc>
                <a:spcPct val="150000"/>
              </a:lnSpc>
            </a:pPr>
            <a:r>
              <a:rPr lang="en-US" sz="1700" b="1" i="1" dirty="0" err="1">
                <a:latin typeface="+mn-lt"/>
              </a:rPr>
              <a:t>Bước</a:t>
            </a:r>
            <a:r>
              <a:rPr lang="en-US" sz="1700" b="1" i="1" dirty="0">
                <a:latin typeface="+mn-lt"/>
              </a:rPr>
              <a:t> 3: </a:t>
            </a:r>
            <a:r>
              <a:rPr lang="vi-VN" sz="1700" dirty="0">
                <a:latin typeface="+mn-lt"/>
              </a:rPr>
              <a:t>Thay đổi các giá trị của góc tới lần lượt là 45</a:t>
            </a:r>
            <a:r>
              <a:rPr lang="vi-VN" sz="1700" dirty="0"/>
              <a:t>°</a:t>
            </a:r>
            <a:r>
              <a:rPr lang="vi-VN" sz="1700" dirty="0">
                <a:latin typeface="+mn-lt"/>
              </a:rPr>
              <a:t>, 30°, 20°</a:t>
            </a:r>
            <a:r>
              <a:rPr lang="en-US" sz="1700" dirty="0">
                <a:latin typeface="+mn-lt"/>
              </a:rPr>
              <a:t>.</a:t>
            </a:r>
          </a:p>
        </p:txBody>
      </p:sp>
      <p:pic>
        <p:nvPicPr>
          <p:cNvPr id="2" name="Picture 1">
            <a:extLst>
              <a:ext uri="{FF2B5EF4-FFF2-40B4-BE49-F238E27FC236}">
                <a16:creationId xmlns:a16="http://schemas.microsoft.com/office/drawing/2014/main" xmlns="" id="{B802C36C-A46E-3ABC-958E-62416A0B3E82}"/>
              </a:ext>
            </a:extLst>
          </p:cNvPr>
          <p:cNvPicPr>
            <a:picLocks noChangeAspect="1"/>
          </p:cNvPicPr>
          <p:nvPr/>
        </p:nvPicPr>
        <p:blipFill>
          <a:blip r:embed="rId3"/>
          <a:stretch>
            <a:fillRect/>
          </a:stretch>
        </p:blipFill>
        <p:spPr>
          <a:xfrm>
            <a:off x="4652118" y="850676"/>
            <a:ext cx="4590890" cy="4221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xmlns=""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1009234"/>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EBC41F1-61CF-B8DE-2D42-853CFF5E492A}"/>
              </a:ext>
            </a:extLst>
          </p:cNvPr>
          <p:cNvSpPr txBox="1"/>
          <p:nvPr/>
        </p:nvSpPr>
        <p:spPr>
          <a:xfrm>
            <a:off x="999065" y="873162"/>
            <a:ext cx="7645402"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Quan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thí</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nghiệm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biết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cùng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một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hay </a:t>
            </a:r>
            <a:r>
              <a:rPr lang="en-US" dirty="0" err="1">
                <a:solidFill>
                  <a:srgbClr val="0E2A47"/>
                </a:solidFill>
                <a:ea typeface="Times New Roman" panose="02020603050405020304" pitchFamily="18" charset="0"/>
              </a:rPr>
              <a:t>khác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xmlns=""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75115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FA422F7-4992-ED3F-B8A9-6AD9DE792779}"/>
              </a:ext>
            </a:extLst>
          </p:cNvPr>
          <p:cNvSpPr txBox="1"/>
          <p:nvPr/>
        </p:nvSpPr>
        <p:spPr>
          <a:xfrm>
            <a:off x="999065" y="175375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D02B3466-EF4C-53D4-0845-8F0E7668F3CE}"/>
              </a:ext>
            </a:extLst>
          </p:cNvPr>
          <p:cNvGraphicFramePr>
            <a:graphicFrameLocks noGrp="1"/>
          </p:cNvGraphicFramePr>
          <p:nvPr>
            <p:extLst>
              <p:ext uri="{D42A27DB-BD31-4B8C-83A1-F6EECF244321}">
                <p14:modId xmlns:p14="http://schemas.microsoft.com/office/powerpoint/2010/main" val="126461511"/>
              </p:ext>
            </p:extLst>
          </p:nvPr>
        </p:nvGraphicFramePr>
        <p:xfrm>
          <a:off x="643467" y="2338442"/>
          <a:ext cx="7857065" cy="1452330"/>
        </p:xfrm>
        <a:graphic>
          <a:graphicData uri="http://schemas.openxmlformats.org/drawingml/2006/table">
            <a:tbl>
              <a:tblPr firstRow="1" firstCol="1" bandRow="1">
                <a:tableStyleId>{5DA37D80-6434-44D0-A028-1B22A696006F}</a:tableStyleId>
              </a:tblPr>
              <a:tblGrid>
                <a:gridCol w="2165349">
                  <a:extLst>
                    <a:ext uri="{9D8B030D-6E8A-4147-A177-3AD203B41FA5}">
                      <a16:colId xmlns:a16="http://schemas.microsoft.com/office/drawing/2014/main" xmlns="" val="315062122"/>
                    </a:ext>
                  </a:extLst>
                </a:gridCol>
                <a:gridCol w="1390481">
                  <a:extLst>
                    <a:ext uri="{9D8B030D-6E8A-4147-A177-3AD203B41FA5}">
                      <a16:colId xmlns:a16="http://schemas.microsoft.com/office/drawing/2014/main" xmlns="" val="1300500952"/>
                    </a:ext>
                  </a:extLst>
                </a:gridCol>
                <a:gridCol w="1375962">
                  <a:extLst>
                    <a:ext uri="{9D8B030D-6E8A-4147-A177-3AD203B41FA5}">
                      <a16:colId xmlns:a16="http://schemas.microsoft.com/office/drawing/2014/main" xmlns="" val="65148859"/>
                    </a:ext>
                  </a:extLst>
                </a:gridCol>
                <a:gridCol w="1495139">
                  <a:extLst>
                    <a:ext uri="{9D8B030D-6E8A-4147-A177-3AD203B41FA5}">
                      <a16:colId xmlns:a16="http://schemas.microsoft.com/office/drawing/2014/main" xmlns="" val="182218991"/>
                    </a:ext>
                  </a:extLst>
                </a:gridCol>
                <a:gridCol w="1430134">
                  <a:extLst>
                    <a:ext uri="{9D8B030D-6E8A-4147-A177-3AD203B41FA5}">
                      <a16:colId xmlns:a16="http://schemas.microsoft.com/office/drawing/2014/main" xmlns="" val="1805831494"/>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2091853140"/>
                  </a:ext>
                </a:extLst>
              </a:tr>
            </a:tbl>
          </a:graphicData>
        </a:graphic>
      </p:graphicFrame>
      <p:pic>
        <p:nvPicPr>
          <p:cNvPr id="3080" name="Picture 8" descr="Who ">
            <a:extLst>
              <a:ext uri="{FF2B5EF4-FFF2-40B4-BE49-F238E27FC236}">
                <a16:creationId xmlns:a16="http://schemas.microsoft.com/office/drawing/2014/main" xmlns=""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4070108"/>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1D1AC206-8FE2-5A8D-DCC8-A97AF060A04D}"/>
                  </a:ext>
                </a:extLst>
              </p:cNvPr>
              <p:cNvSpPr txBox="1"/>
              <p:nvPr/>
            </p:nvSpPr>
            <p:spPr>
              <a:xfrm>
                <a:off x="999065" y="4032494"/>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a:rPr>
                        </m:ctrlPr>
                      </m:fPr>
                      <m:num>
                        <m:func>
                          <m:funcPr>
                            <m:ctrlPr>
                              <a:rPr lang="en-US" i="1">
                                <a:latin typeface="Cambria Math"/>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9" name="TextBox 8">
                <a:extLst>
                  <a:ext uri="{FF2B5EF4-FFF2-40B4-BE49-F238E27FC236}">
                    <a16:creationId xmlns:a16="http://schemas.microsoft.com/office/drawing/2014/main" id="{1D1AC206-8FE2-5A8D-DCC8-A97AF060A04D}"/>
                  </a:ext>
                </a:extLst>
              </p:cNvPr>
              <p:cNvSpPr txBox="1">
                <a:spLocks noRot="1" noChangeAspect="1" noMove="1" noResize="1" noEditPoints="1" noAdjustHandles="1" noChangeArrowheads="1" noChangeShapeType="1" noTextEdit="1"/>
              </p:cNvSpPr>
              <p:nvPr/>
            </p:nvSpPr>
            <p:spPr>
              <a:xfrm>
                <a:off x="999065" y="4032494"/>
                <a:ext cx="7645402" cy="600164"/>
              </a:xfrm>
              <a:prstGeom prst="rect">
                <a:avLst/>
              </a:prstGeom>
              <a:blipFill>
                <a:blip r:embed="rId5"/>
                <a:stretch>
                  <a:fillRect l="-877" b="-5051"/>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1733EA-CB10-3901-C2CB-3DAAE7F21C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BDA95214-803A-8691-8C84-E5C9A68A59FC}"/>
              </a:ext>
            </a:extLst>
          </p:cNvPr>
          <p:cNvSpPr txBox="1"/>
          <p:nvPr/>
        </p:nvSpPr>
        <p:spPr>
          <a:xfrm>
            <a:off x="3250892" y="2179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xmlns=""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xmlns=""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xmlns=""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xmlns="" id="{5B4BD672-D68C-D2BA-D590-088AEF59A91A}"/>
              </a:ext>
            </a:extLst>
          </p:cNvPr>
          <p:cNvGraphicFramePr>
            <a:graphicFrameLocks noGrp="1"/>
          </p:cNvGraphicFramePr>
          <p:nvPr>
            <p:extLst>
              <p:ext uri="{D42A27DB-BD31-4B8C-83A1-F6EECF244321}">
                <p14:modId xmlns:p14="http://schemas.microsoft.com/office/powerpoint/2010/main" val="3771001411"/>
              </p:ext>
            </p:extLst>
          </p:nvPr>
        </p:nvGraphicFramePr>
        <p:xfrm>
          <a:off x="605367" y="1176489"/>
          <a:ext cx="7933265" cy="1617131"/>
        </p:xfrm>
        <a:graphic>
          <a:graphicData uri="http://schemas.openxmlformats.org/drawingml/2006/table">
            <a:tbl>
              <a:tblPr firstRow="1" firstCol="1" bandRow="1">
                <a:tableStyleId>{5DA37D80-6434-44D0-A028-1B22A696006F}</a:tableStyleId>
              </a:tblPr>
              <a:tblGrid>
                <a:gridCol w="2186349">
                  <a:extLst>
                    <a:ext uri="{9D8B030D-6E8A-4147-A177-3AD203B41FA5}">
                      <a16:colId xmlns:a16="http://schemas.microsoft.com/office/drawing/2014/main" xmlns="" val="315062122"/>
                    </a:ext>
                  </a:extLst>
                </a:gridCol>
                <a:gridCol w="1403966">
                  <a:extLst>
                    <a:ext uri="{9D8B030D-6E8A-4147-A177-3AD203B41FA5}">
                      <a16:colId xmlns:a16="http://schemas.microsoft.com/office/drawing/2014/main" xmlns="" val="1300500952"/>
                    </a:ext>
                  </a:extLst>
                </a:gridCol>
                <a:gridCol w="1389306">
                  <a:extLst>
                    <a:ext uri="{9D8B030D-6E8A-4147-A177-3AD203B41FA5}">
                      <a16:colId xmlns:a16="http://schemas.microsoft.com/office/drawing/2014/main" xmlns="" val="65148859"/>
                    </a:ext>
                  </a:extLst>
                </a:gridCol>
                <a:gridCol w="1509641">
                  <a:extLst>
                    <a:ext uri="{9D8B030D-6E8A-4147-A177-3AD203B41FA5}">
                      <a16:colId xmlns:a16="http://schemas.microsoft.com/office/drawing/2014/main" xmlns="" val="182218991"/>
                    </a:ext>
                  </a:extLst>
                </a:gridCol>
                <a:gridCol w="1444003">
                  <a:extLst>
                    <a:ext uri="{9D8B030D-6E8A-4147-A177-3AD203B41FA5}">
                      <a16:colId xmlns:a16="http://schemas.microsoft.com/office/drawing/2014/main" xmlns="" val="1805831494"/>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60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15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xmlns="" val="2091853140"/>
                  </a:ext>
                </a:extLst>
              </a:tr>
            </a:tbl>
          </a:graphicData>
        </a:graphic>
      </p:graphicFrame>
      <p:sp>
        <p:nvSpPr>
          <p:cNvPr id="26" name="TextBox 25">
            <a:extLst>
              <a:ext uri="{FF2B5EF4-FFF2-40B4-BE49-F238E27FC236}">
                <a16:creationId xmlns:a16="http://schemas.microsoft.com/office/drawing/2014/main" xmlns="" id="{7D894F19-30B9-7C2D-592F-96A0BB147740}"/>
              </a:ext>
            </a:extLst>
          </p:cNvPr>
          <p:cNvSpPr txBox="1"/>
          <p:nvPr/>
        </p:nvSpPr>
        <p:spPr>
          <a:xfrm>
            <a:off x="1580733" y="2901190"/>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sp>
        <p:nvSpPr>
          <p:cNvPr id="2" name="TextBox 1">
            <a:extLst>
              <a:ext uri="{FF2B5EF4-FFF2-40B4-BE49-F238E27FC236}">
                <a16:creationId xmlns:a16="http://schemas.microsoft.com/office/drawing/2014/main" xmlns="" id="{D62C54FB-FFE8-4146-61C8-27F7A6876027}"/>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 name="Picture 4" descr="Contract ">
            <a:extLst>
              <a:ext uri="{FF2B5EF4-FFF2-40B4-BE49-F238E27FC236}">
                <a16:creationId xmlns:a16="http://schemas.microsoft.com/office/drawing/2014/main" xmlns=""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590845"/>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A9F6173-FB4E-7C70-9C1D-F9842D2D5DB9}"/>
                  </a:ext>
                </a:extLst>
              </p:cNvPr>
              <p:cNvSpPr txBox="1"/>
              <p:nvPr/>
            </p:nvSpPr>
            <p:spPr>
              <a:xfrm>
                <a:off x="527004" y="3532566"/>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a:rPr>
                        </m:ctrlPr>
                      </m:fPr>
                      <m:num>
                        <m:func>
                          <m:funcPr>
                            <m:ctrlPr>
                              <a:rPr lang="en-US" sz="2800" b="0" i="1" smtClean="0">
                                <a:solidFill>
                                  <a:srgbClr val="0E2A47"/>
                                </a:solidFill>
                                <a:latin typeface="Cambria Math"/>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4" name="TextBox 3">
                <a:extLst>
                  <a:ext uri="{FF2B5EF4-FFF2-40B4-BE49-F238E27FC236}">
                    <a16:creationId xmlns:a16="http://schemas.microsoft.com/office/drawing/2014/main" id="{9A9F6173-FB4E-7C70-9C1D-F9842D2D5DB9}"/>
                  </a:ext>
                </a:extLst>
              </p:cNvPr>
              <p:cNvSpPr txBox="1">
                <a:spLocks noRot="1" noChangeAspect="1" noMove="1" noResize="1" noEditPoints="1" noAdjustHandles="1" noChangeArrowheads="1" noChangeShapeType="1" noTextEdit="1"/>
              </p:cNvSpPr>
              <p:nvPr/>
            </p:nvSpPr>
            <p:spPr>
              <a:xfrm>
                <a:off x="527004" y="3532566"/>
                <a:ext cx="8011627" cy="1026884"/>
              </a:xfrm>
              <a:prstGeom prst="rect">
                <a:avLst/>
              </a:prstGeom>
              <a:blipFill>
                <a:blip r:embed="rId4"/>
                <a:stretch>
                  <a:fillRect l="-683" t="-2326"/>
                </a:stretch>
              </a:blipFill>
              <a:ln w="19050">
                <a:solidFill>
                  <a:srgbClr val="FFC84E"/>
                </a:solidFill>
                <a:prstDash val="dashDot"/>
              </a:ln>
            </p:spPr>
            <p:txBody>
              <a:bodyPr/>
              <a:lstStyle/>
              <a:p>
                <a:r>
                  <a:rPr lang="en-US">
                    <a:noFill/>
                  </a:rPr>
                  <a:t> </a:t>
                </a:r>
              </a:p>
            </p:txBody>
          </p:sp>
        </mc:Fallback>
      </mc:AlternateContent>
      <p:pic>
        <p:nvPicPr>
          <p:cNvPr id="5" name="Picture 8" descr="Who ">
            <a:extLst>
              <a:ext uri="{FF2B5EF4-FFF2-40B4-BE49-F238E27FC236}">
                <a16:creationId xmlns:a16="http://schemas.microsoft.com/office/drawing/2014/main" xmlns="" id="{044558FA-FC2A-7025-AB8A-2E30CA410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8" y="3086442"/>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xmlns=""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xmlns=""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xmlns=""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a:rPr>
                        </m:ctrlPr>
                      </m:fPr>
                      <m:num>
                        <m:func>
                          <m:funcPr>
                            <m:ctrlPr>
                              <a:rPr lang="en-US" sz="3200" b="0" i="1" smtClean="0">
                                <a:solidFill>
                                  <a:srgbClr val="0E2A47"/>
                                </a:solidFill>
                                <a:latin typeface="Cambria Math"/>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xmlns=""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xmlns=""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xmlns=""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xmlns=""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xmlns=""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xmlns=""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xmlns=""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xmlns=""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xmlns=""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xmlns=""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xmlns=""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xmlns=""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xmlns=""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xmlns=""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xmlns=""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xmlns=""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xmlns=""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xmlns=""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xmlns=""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xmlns=""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xmlns=""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xmlns=""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xmlns=""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xmlns=""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xmlns=""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xmlns=""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xmlns=""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xmlns=""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xmlns=""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xmlns=""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xmlns=""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xmlns=""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xmlns=""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xmlns=""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xmlns=""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xmlns=""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Fira Sans Condensed Medium" panose="020B0603050000020004" pitchFamily="34" charset="0"/>
              </a:rPr>
              <a:t>a.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của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môi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trường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xmlns=""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xmlns=""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xmlns=""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xmlns=""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97E84EE1-ADFD-21EF-BB79-504BCB72339F}"/>
              </a:ext>
            </a:extLst>
          </p:cNvPr>
          <p:cNvSpPr/>
          <p:nvPr/>
        </p:nvSpPr>
        <p:spPr>
          <a:xfrm>
            <a:off x="1034795" y="335281"/>
            <a:ext cx="7239571" cy="225308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2AB00A59-F7F5-99E8-08F7-B0CABB6B248A}"/>
              </a:ext>
            </a:extLst>
          </p:cNvPr>
          <p:cNvSpPr txBox="1"/>
          <p:nvPr/>
        </p:nvSpPr>
        <p:spPr>
          <a:xfrm>
            <a:off x="1251574" y="748540"/>
            <a:ext cx="7239571"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Cho biết tốc độ ánh sáng truyền trong không khí là 300 000 km/s; trong thuỷ tinh là 197 368 km/s. Hãy tính chiết suất của thuỷ</a:t>
            </a:r>
            <a:r>
              <a:rPr lang="en-US" sz="2400" dirty="0"/>
              <a:t> </a:t>
            </a:r>
            <a:r>
              <a:rPr lang="vi-VN" sz="2400" dirty="0"/>
              <a:t>tinh</a:t>
            </a:r>
            <a:endParaRPr lang="en-US" sz="2400" dirty="0"/>
          </a:p>
        </p:txBody>
      </p:sp>
      <p:sp>
        <p:nvSpPr>
          <p:cNvPr id="11" name="TextBox 10">
            <a:extLst>
              <a:ext uri="{FF2B5EF4-FFF2-40B4-BE49-F238E27FC236}">
                <a16:creationId xmlns:a16="http://schemas.microsoft.com/office/drawing/2014/main" xmlns=""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3134FDC-4380-E78F-F4D1-7E34DFD72D92}"/>
                  </a:ext>
                </a:extLst>
              </p:cNvPr>
              <p:cNvSpPr txBox="1"/>
              <p:nvPr/>
            </p:nvSpPr>
            <p:spPr>
              <a:xfrm>
                <a:off x="2282564" y="3359289"/>
                <a:ext cx="4744034"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en-US" sz="2400" dirty="0"/>
                  <a:t>Ta </a:t>
                </a:r>
                <a:r>
                  <a:rPr lang="en-US" sz="2400" dirty="0" err="1"/>
                  <a:t>có</a:t>
                </a:r>
                <a:r>
                  <a:rPr lang="en-US" sz="2400" dirty="0"/>
                  <a:t>: n = </a:t>
                </a:r>
                <a14:m>
                  <m:oMath xmlns:m="http://schemas.openxmlformats.org/officeDocument/2006/math">
                    <m:f>
                      <m:fPr>
                        <m:ctrlPr>
                          <a:rPr lang="en-US" sz="2400" i="1" smtClean="0">
                            <a:latin typeface="Cambria Math"/>
                          </a:rPr>
                        </m:ctrlPr>
                      </m:fPr>
                      <m:num>
                        <m:r>
                          <m:rPr>
                            <m:nor/>
                          </m:rPr>
                          <a:rPr lang="en-US" sz="2400" dirty="0"/>
                          <m:t>c</m:t>
                        </m:r>
                      </m:num>
                      <m:den>
                        <m:r>
                          <m:rPr>
                            <m:nor/>
                          </m:rPr>
                          <a:rPr lang="en-US" sz="2400" dirty="0"/>
                          <m:t>v</m:t>
                        </m:r>
                      </m:den>
                    </m:f>
                  </m:oMath>
                </a14:m>
                <a:r>
                  <a:rPr lang="en-US" sz="2400" dirty="0"/>
                  <a:t> = </a:t>
                </a:r>
                <a14:m>
                  <m:oMath xmlns:m="http://schemas.openxmlformats.org/officeDocument/2006/math">
                    <m:f>
                      <m:fPr>
                        <m:ctrlPr>
                          <a:rPr lang="en-US" sz="2400" i="1" smtClean="0">
                            <a:latin typeface="Cambria Math"/>
                          </a:rPr>
                        </m:ctrlPr>
                      </m:fPr>
                      <m:num>
                        <m:r>
                          <m:rPr>
                            <m:nor/>
                          </m:rPr>
                          <a:rPr lang="en-US" sz="2400" dirty="0"/>
                          <m:t>300000</m:t>
                        </m:r>
                      </m:num>
                      <m:den>
                        <m:r>
                          <m:rPr>
                            <m:nor/>
                          </m:rPr>
                          <a:rPr lang="en-US" sz="2400" dirty="0"/>
                          <m:t>197368</m:t>
                        </m:r>
                      </m:den>
                    </m:f>
                  </m:oMath>
                </a14:m>
                <a:r>
                  <a:rPr lang="en-US" sz="2400" dirty="0"/>
                  <a:t> = 1,52 </a:t>
                </a: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2282564" y="3359289"/>
                <a:ext cx="4744034" cy="936475"/>
              </a:xfrm>
              <a:prstGeom prst="rect">
                <a:avLst/>
              </a:prstGeom>
              <a:blipFill>
                <a:blip r:embed="rId3"/>
                <a:stretch>
                  <a:fillRect l="-1926" b="-3896"/>
                </a:stretch>
              </a:blipFill>
            </p:spPr>
            <p:txBody>
              <a:bodyPr/>
              <a:lstStyle/>
              <a:p>
                <a:r>
                  <a:rPr lang="en-US">
                    <a:noFill/>
                  </a:rPr>
                  <a:t> </a:t>
                </a:r>
              </a:p>
            </p:txBody>
          </p:sp>
        </mc:Fallback>
      </mc:AlternateContent>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xmlns="" id="{3372224E-782C-4307-816A-86ABB0E57947}"/>
              </a:ext>
            </a:extLst>
          </p:cNvPr>
          <p:cNvGraphicFramePr>
            <a:graphicFrameLocks noGrp="1"/>
          </p:cNvGraphicFramePr>
          <p:nvPr>
            <p:extLst>
              <p:ext uri="{D42A27DB-BD31-4B8C-83A1-F6EECF244321}">
                <p14:modId xmlns:p14="http://schemas.microsoft.com/office/powerpoint/2010/main" val="4238671719"/>
              </p:ext>
            </p:extLst>
          </p:nvPr>
        </p:nvGraphicFramePr>
        <p:xfrm>
          <a:off x="1046351" y="445120"/>
          <a:ext cx="6096000" cy="3143898"/>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xmlns="" val="1080539311"/>
                    </a:ext>
                  </a:extLst>
                </a:gridCol>
                <a:gridCol w="3048000">
                  <a:extLst>
                    <a:ext uri="{9D8B030D-6E8A-4147-A177-3AD203B41FA5}">
                      <a16:colId xmlns:a16="http://schemas.microsoft.com/office/drawing/2014/main" xmlns="" val="2652618876"/>
                    </a:ext>
                  </a:extLst>
                </a:gridCol>
              </a:tblGrid>
              <a:tr h="523983">
                <a:tc>
                  <a:txBody>
                    <a:bodyPr/>
                    <a:lstStyle/>
                    <a:p>
                      <a:pPr algn="ctr"/>
                      <a:r>
                        <a:rPr lang="en-US" sz="2800" dirty="0" err="1">
                          <a:solidFill>
                            <a:schemeClr val="accent6"/>
                          </a:solidFill>
                          <a:latin typeface="Times New Roman" panose="02020603050405020304" pitchFamily="18" charset="0"/>
                          <a:cs typeface="Times New Roman" panose="02020603050405020304" pitchFamily="18" charset="0"/>
                        </a:rPr>
                        <a:t>Môi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Trường</a:t>
                      </a:r>
                      <a:endParaRPr lang="en-US" sz="2800" dirty="0">
                        <a:solidFill>
                          <a:schemeClr val="accent6"/>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err="1">
                          <a:solidFill>
                            <a:schemeClr val="accent6"/>
                          </a:solidFill>
                          <a:latin typeface="Times New Roman" panose="02020603050405020304" pitchFamily="18" charset="0"/>
                          <a:cs typeface="Times New Roman" panose="02020603050405020304" pitchFamily="18" charset="0"/>
                        </a:rPr>
                        <a:t>Chiết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Suất</a:t>
                      </a:r>
                      <a:endParaRPr lang="en-US" sz="2800" dirty="0">
                        <a:solidFill>
                          <a:schemeClr val="accent6"/>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681654008"/>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Không</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khí</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1068581730"/>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Nước</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2887633328"/>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Nước</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đá</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1572273650"/>
                  </a:ext>
                </a:extLst>
              </a:tr>
              <a:tr h="523983">
                <a:tc>
                  <a:txBody>
                    <a:bodyPr/>
                    <a:lstStyle/>
                    <a:p>
                      <a:pPr algn="ctr"/>
                      <a:r>
                        <a:rPr lang="en-US" sz="2800" dirty="0" err="1">
                          <a:solidFill>
                            <a:srgbClr val="0E2A47"/>
                          </a:solidFill>
                          <a:latin typeface="Times New Roman" panose="02020603050405020304" pitchFamily="18" charset="0"/>
                          <a:cs typeface="Times New Roman" panose="02020603050405020304" pitchFamily="18" charset="0"/>
                        </a:rPr>
                        <a:t>Thủy</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tinh</a:t>
                      </a:r>
                      <a:r>
                        <a:rPr lang="en-US" sz="2800" dirty="0">
                          <a:solidFill>
                            <a:srgbClr val="0E2A47"/>
                          </a:solidFill>
                          <a:latin typeface="Times New Roman" panose="02020603050405020304" pitchFamily="18" charset="0"/>
                          <a:cs typeface="Times New Roman" panose="02020603050405020304" pitchFamily="18" charset="0"/>
                        </a:rPr>
                        <a:t> </a:t>
                      </a:r>
                      <a:r>
                        <a:rPr lang="en-US" sz="2800" dirty="0" err="1">
                          <a:solidFill>
                            <a:srgbClr val="0E2A47"/>
                          </a:solidFill>
                          <a:latin typeface="Times New Roman" panose="02020603050405020304" pitchFamily="18" charset="0"/>
                          <a:cs typeface="Times New Roman" panose="02020603050405020304" pitchFamily="18" charset="0"/>
                        </a:rPr>
                        <a:t>thường</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931655346"/>
                  </a:ext>
                </a:extLst>
              </a:tr>
              <a:tr h="523983">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Kim </a:t>
                      </a:r>
                      <a:r>
                        <a:rPr lang="en-US" sz="2800" dirty="0" err="1">
                          <a:solidFill>
                            <a:srgbClr val="0E2A47"/>
                          </a:solidFill>
                          <a:latin typeface="Times New Roman" panose="02020603050405020304" pitchFamily="18" charset="0"/>
                          <a:cs typeface="Times New Roman" panose="02020603050405020304" pitchFamily="18" charset="0"/>
                        </a:rPr>
                        <a:t>cương</a:t>
                      </a:r>
                      <a:endParaRPr lang="en-US" sz="2800" dirty="0">
                        <a:solidFill>
                          <a:srgbClr val="0E2A47"/>
                        </a:solidFill>
                        <a:latin typeface="Times New Roman" panose="02020603050405020304" pitchFamily="18" charset="0"/>
                        <a:cs typeface="Times New Roman" panose="02020603050405020304" pitchFamily="18" charset="0"/>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2800" dirty="0">
                          <a:solidFill>
                            <a:srgbClr val="0E2A47"/>
                          </a:solidFill>
                          <a:latin typeface="Times New Roman" panose="02020603050405020304" pitchFamily="18" charset="0"/>
                          <a:cs typeface="Times New Roman" panose="02020603050405020304" pitchFamily="18" charset="0"/>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xmlns="" val="2774301529"/>
                  </a:ext>
                </a:extLst>
              </a:tr>
            </a:tbl>
          </a:graphicData>
        </a:graphic>
      </p:graphicFrame>
    </p:spTree>
    <p:extLst>
      <p:ext uri="{BB962C8B-B14F-4D97-AF65-F5344CB8AC3E}">
        <p14:creationId xmlns:p14="http://schemas.microsoft.com/office/powerpoint/2010/main" val="321903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4" name="TextBox 3">
            <a:extLst>
              <a:ext uri="{FF2B5EF4-FFF2-40B4-BE49-F238E27FC236}">
                <a16:creationId xmlns:a16="http://schemas.microsoft.com/office/drawing/2014/main" xmlns="" id="{9909DAFB-9AC0-B492-09EF-C0A725478DFC}"/>
              </a:ext>
            </a:extLst>
          </p:cNvPr>
          <p:cNvSpPr txBox="1"/>
          <p:nvPr/>
        </p:nvSpPr>
        <p:spPr>
          <a:xfrm>
            <a:off x="73273" y="0"/>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Fira Sans Condensed Medium" panose="020B0603050000020004" pitchFamily="34" charset="0"/>
              </a:rPr>
              <a:t>b. Chiết </a:t>
            </a:r>
            <a:r>
              <a:rPr lang="en-US" sz="2400" err="1">
                <a:solidFill>
                  <a:schemeClr val="accent6"/>
                </a:solidFill>
                <a:latin typeface="Fira Sans Condensed Medium" panose="020B0603050000020004" pitchFamily="34" charset="0"/>
              </a:rPr>
              <a:t>suất</a:t>
            </a:r>
            <a:r>
              <a:rPr lang="en-US" sz="2400">
                <a:solidFill>
                  <a:schemeClr val="accent6"/>
                </a:solidFill>
                <a:latin typeface="Fira Sans Condensed Medium" panose="020B0603050000020004" pitchFamily="34" charset="0"/>
              </a:rPr>
              <a:t> tỉ 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0C461A01-29A9-E74E-E314-E58439BF8F89}"/>
                  </a:ext>
                </a:extLst>
              </p:cNvPr>
              <p:cNvSpPr txBox="1"/>
              <p:nvPr/>
            </p:nvSpPr>
            <p:spPr>
              <a:xfrm>
                <a:off x="720892" y="1329824"/>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a:rPr>
                          </m:ctrlPr>
                        </m:fPr>
                        <m:num>
                          <m:sSub>
                            <m:sSubPr>
                              <m:ctrlPr>
                                <a:rPr lang="en-US" i="1">
                                  <a:latin typeface="Cambria Math"/>
                                </a:rPr>
                              </m:ctrlPr>
                            </m:sSubPr>
                            <m:e>
                              <m:r>
                                <a:rPr lang="en-US">
                                  <a:latin typeface="Cambria Math" panose="02040503050406030204" pitchFamily="18" charset="0"/>
                                </a:rPr>
                                <m:t>𝑣</m:t>
                              </m:r>
                            </m:e>
                            <m:sub>
                              <m:r>
                                <a:rPr lang="en-US">
                                  <a:latin typeface="Cambria Math" panose="02040503050406030204" pitchFamily="18" charset="0"/>
                                </a:rPr>
                                <m:t>1</m:t>
                              </m:r>
                            </m:sub>
                          </m:sSub>
                        </m:num>
                        <m:den>
                          <m:sSub>
                            <m:sSubPr>
                              <m:ctrlPr>
                                <a:rPr lang="en-US" i="1">
                                  <a:latin typeface="Cambria Math"/>
                                </a:rPr>
                              </m:ctrlPr>
                            </m:sSubPr>
                            <m:e>
                              <m:r>
                                <a:rPr lang="en-US">
                                  <a:latin typeface="Cambria Math" panose="02040503050406030204" pitchFamily="18" charset="0"/>
                                </a:rPr>
                                <m:t>𝑣</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a:rPr>
                          </m:ctrlPr>
                        </m:fPr>
                        <m:num>
                          <m:sSub>
                            <m:sSubPr>
                              <m:ctrlPr>
                                <a:rPr lang="en-US" i="1">
                                  <a:latin typeface="Cambria Math"/>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720892" y="1329824"/>
                <a:ext cx="2548542" cy="997294"/>
              </a:xfrm>
              <a:prstGeom prst="roundRect">
                <a:avLst/>
              </a:prstGeom>
              <a:blipFill>
                <a:blip r:embed="rId3"/>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8197C9AB-9D23-F6A9-CD93-2DDCDBA97F9A}"/>
              </a:ext>
            </a:extLst>
          </p:cNvPr>
          <p:cNvSpPr txBox="1"/>
          <p:nvPr/>
        </p:nvSpPr>
        <p:spPr>
          <a:xfrm>
            <a:off x="3637620" y="1302203"/>
            <a:ext cx="514062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n</a:t>
            </a:r>
            <a:r>
              <a:rPr lang="en-US" sz="2800" baseline="-25000" dirty="0">
                <a:latin typeface="Times New Roman" panose="02020603050405020304" pitchFamily="18" charset="0"/>
                <a:cs typeface="Times New Roman" panose="02020603050405020304" pitchFamily="18" charset="0"/>
              </a:rPr>
              <a:t>21</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hiết su</a:t>
            </a:r>
            <a:r>
              <a:rPr lang="en-US" sz="2800" dirty="0">
                <a:latin typeface="Times New Roman" panose="02020603050405020304" pitchFamily="18" charset="0"/>
                <a:cs typeface="Times New Roman" panose="02020603050405020304" pitchFamily="18" charset="0"/>
              </a:rPr>
              <a:t>ấ</a:t>
            </a:r>
            <a:r>
              <a:rPr lang="vi-VN" sz="2800" dirty="0">
                <a:latin typeface="Times New Roman" panose="02020603050405020304" pitchFamily="18" charset="0"/>
                <a:cs typeface="Times New Roman" panose="02020603050405020304" pitchFamily="18" charset="0"/>
              </a:rPr>
              <a:t>t tỉ đối của môi trường 2 đối với môi trường 1</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E396F9C5-B443-25E4-C41A-EA8239B03E2E}"/>
              </a:ext>
            </a:extLst>
          </p:cNvPr>
          <p:cNvSpPr txBox="1"/>
          <p:nvPr/>
        </p:nvSpPr>
        <p:spPr>
          <a:xfrm>
            <a:off x="3648167" y="2191102"/>
            <a:ext cx="5428697"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n</a:t>
            </a:r>
            <a:r>
              <a:rPr lang="en-US" sz="2800" baseline="-25000">
                <a:latin typeface="Times New Roman" panose="02020603050405020304" pitchFamily="18" charset="0"/>
                <a:cs typeface="Times New Roman" panose="02020603050405020304" pitchFamily="18" charset="0"/>
              </a:rPr>
              <a:t>1</a:t>
            </a:r>
            <a:r>
              <a:rPr lang="en-US" sz="2800">
                <a:latin typeface="Times New Roman" panose="02020603050405020304" pitchFamily="18" charset="0"/>
                <a:cs typeface="Times New Roman" panose="02020603050405020304" pitchFamily="18" charset="0"/>
              </a:rPr>
              <a:t>; n</a:t>
            </a:r>
            <a:r>
              <a:rPr lang="en-US" sz="2800" baseline="-25000">
                <a:latin typeface="Times New Roman" panose="02020603050405020304" pitchFamily="18" charset="0"/>
                <a:cs typeface="Times New Roman" panose="02020603050405020304" pitchFamily="18" charset="0"/>
              </a:rPr>
              <a:t>2: </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hiết su</a:t>
            </a:r>
            <a:r>
              <a:rPr lang="en-US" sz="2800" dirty="0" err="1">
                <a:latin typeface="Times New Roman" panose="02020603050405020304" pitchFamily="18" charset="0"/>
                <a:cs typeface="Times New Roman" panose="02020603050405020304" pitchFamily="18" charset="0"/>
              </a:rPr>
              <a:t>ất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môi </a:t>
            </a:r>
            <a:r>
              <a:rPr lang="vi-VN" sz="2800">
                <a:latin typeface="Times New Roman" panose="02020603050405020304" pitchFamily="18" charset="0"/>
                <a:cs typeface="Times New Roman" panose="02020603050405020304" pitchFamily="18" charset="0"/>
              </a:rPr>
              <a:t>trường 1</a:t>
            </a:r>
            <a:r>
              <a:rPr lang="en-US" sz="2800">
                <a:latin typeface="Times New Roman" panose="02020603050405020304" pitchFamily="18" charset="0"/>
                <a:cs typeface="Times New Roman" panose="02020603050405020304" pitchFamily="18" charset="0"/>
              </a:rPr>
              <a:t> và chiết suất môi trường 2</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77B96BA2-80A7-4A5F-9E62-6F801F7F074A}"/>
              </a:ext>
            </a:extLst>
          </p:cNvPr>
          <p:cNvSpPr txBox="1"/>
          <p:nvPr/>
        </p:nvSpPr>
        <p:spPr>
          <a:xfrm>
            <a:off x="73272" y="383255"/>
            <a:ext cx="8636388"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C</a:t>
            </a:r>
            <a:r>
              <a:rPr lang="vi-VN" sz="2800">
                <a:latin typeface="Times New Roman" panose="02020603050405020304" pitchFamily="18" charset="0"/>
                <a:cs typeface="Times New Roman" panose="02020603050405020304" pitchFamily="18" charset="0"/>
              </a:rPr>
              <a:t>hiết suất tỉ đối </a:t>
            </a:r>
            <a:r>
              <a:rPr lang="vi-VN" sz="2800" i="1">
                <a:latin typeface="Times New Roman" panose="02020603050405020304" pitchFamily="18" charset="0"/>
                <a:cs typeface="Times New Roman" panose="02020603050405020304" pitchFamily="18" charset="0"/>
              </a:rPr>
              <a:t>n</a:t>
            </a:r>
            <a:r>
              <a:rPr lang="vi-VN" sz="2800" i="1" baseline="-25000">
                <a:latin typeface="Times New Roman" panose="02020603050405020304" pitchFamily="18" charset="0"/>
                <a:cs typeface="Times New Roman" panose="02020603050405020304" pitchFamily="18" charset="0"/>
              </a:rPr>
              <a:t>21</a:t>
            </a:r>
            <a:r>
              <a:rPr lang="vi-VN" sz="2800">
                <a:latin typeface="Times New Roman" panose="02020603050405020304" pitchFamily="18" charset="0"/>
                <a:cs typeface="Times New Roman" panose="02020603050405020304" pitchFamily="18" charset="0"/>
              </a:rPr>
              <a:t> của môi trường 2 (môi trường chứa tia khúc xạ) đối với môi trường 1 (môi trường chứa tia tới)</a:t>
            </a:r>
            <a:endParaRPr lang="en-US" sz="28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B3B49FF6-A6E7-4B3A-B360-449F5430DA7E}"/>
              </a:ext>
            </a:extLst>
          </p:cNvPr>
          <p:cNvSpPr txBox="1"/>
          <p:nvPr/>
        </p:nvSpPr>
        <p:spPr>
          <a:xfrm>
            <a:off x="252971" y="3079342"/>
            <a:ext cx="8891029" cy="954107"/>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en-US" sz="2800">
                <a:latin typeface="+mj-lt"/>
              </a:rPr>
              <a:t>* </a:t>
            </a:r>
            <a:r>
              <a:rPr lang="vi-VN" sz="2800">
                <a:latin typeface="+mj-lt"/>
              </a:rPr>
              <a:t>Với hai môitrường </a:t>
            </a:r>
            <a:r>
              <a:rPr lang="vi-VN" sz="2800" dirty="0">
                <a:latin typeface="+mj-lt"/>
              </a:rPr>
              <a:t>trong suốt nhất định, tỉ số giữa sin góc tới và sin góc khúc xạ là hằng số</a:t>
            </a:r>
            <a:r>
              <a:rPr lang="en-US" sz="2800" dirty="0">
                <a:latin typeface="+mj-lt"/>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C20AFCAF-C0B1-470B-B13F-DB372C6A98CE}"/>
                  </a:ext>
                </a:extLst>
              </p:cNvPr>
              <p:cNvSpPr txBox="1"/>
              <p:nvPr/>
            </p:nvSpPr>
            <p:spPr>
              <a:xfrm>
                <a:off x="3269434" y="4034108"/>
                <a:ext cx="2101055" cy="991265"/>
              </a:xfrm>
              <a:prstGeom prst="roundRect">
                <a:avLst/>
              </a:prstGeom>
              <a:solidFill>
                <a:schemeClr val="accent1">
                  <a:lumMod val="50000"/>
                </a:schemeClr>
              </a:solidFill>
            </p:spPr>
            <p:txBody>
              <a:bodyPr wrap="square" rtlCol="0">
                <a:spAutoFit/>
              </a:bodyPr>
              <a:lstStyle>
                <a:defPPr marR="0" lvl="0" algn="l" rtl="0">
                  <a:lnSpc>
                    <a:spcPct val="100000"/>
                  </a:lnSpc>
                  <a:spcBef>
                    <a:spcPts val="0"/>
                  </a:spcBef>
                  <a:spcAft>
                    <a:spcPts val="0"/>
                  </a:spcAft>
                  <a:defRPr/>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a:rPr>
                          </m:ctrlPr>
                        </m:fPr>
                        <m:num>
                          <m:func>
                            <m:funcPr>
                              <m:ctrlPr>
                                <a:rPr lang="en-US" i="1">
                                  <a:latin typeface="Cambria Math"/>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m:oMathPara>
                </a14:m>
                <a:endParaRPr lang="en-US" dirty="0"/>
              </a:p>
            </p:txBody>
          </p:sp>
        </mc:Choice>
        <mc:Fallback xmlns="">
          <p:sp>
            <p:nvSpPr>
              <p:cNvPr id="19" name="TextBox 18">
                <a:extLst>
                  <a:ext uri="{FF2B5EF4-FFF2-40B4-BE49-F238E27FC236}">
                    <a16:creationId xmlns:a16="http://schemas.microsoft.com/office/drawing/2014/main" id="{C20AFCAF-C0B1-470B-B13F-DB372C6A98CE}"/>
                  </a:ext>
                </a:extLst>
              </p:cNvPr>
              <p:cNvSpPr txBox="1">
                <a:spLocks noRot="1" noChangeAspect="1" noMove="1" noResize="1" noEditPoints="1" noAdjustHandles="1" noChangeArrowheads="1" noChangeShapeType="1" noTextEdit="1"/>
              </p:cNvSpPr>
              <p:nvPr/>
            </p:nvSpPr>
            <p:spPr>
              <a:xfrm>
                <a:off x="3269434" y="4034108"/>
                <a:ext cx="2101055" cy="991265"/>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8"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xmlns="" id="{881895E9-E52E-88D9-FBDB-DCEA2CE97667}"/>
              </a:ext>
            </a:extLst>
          </p:cNvPr>
          <p:cNvSpPr txBox="1"/>
          <p:nvPr/>
        </p:nvSpPr>
        <p:spPr>
          <a:xfrm>
            <a:off x="263740" y="153965"/>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a:t>3.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17" name="TextBox 16">
            <a:extLst>
              <a:ext uri="{FF2B5EF4-FFF2-40B4-BE49-F238E27FC236}">
                <a16:creationId xmlns:a16="http://schemas.microsoft.com/office/drawing/2014/main" xmlns="" id="{8E82CF53-E3BC-7D77-0BE8-B746204A3F72}"/>
              </a:ext>
            </a:extLst>
          </p:cNvPr>
          <p:cNvSpPr txBox="1"/>
          <p:nvPr/>
        </p:nvSpPr>
        <p:spPr>
          <a:xfrm>
            <a:off x="3657601" y="535782"/>
            <a:ext cx="2001865" cy="584775"/>
          </a:xfrm>
          <a:prstGeom prst="rect">
            <a:avLst/>
          </a:prstGeom>
          <a:noFill/>
        </p:spPr>
        <p:txBody>
          <a:bodyPr wrap="square" rtlCol="0">
            <a:spAutoFit/>
          </a:bodyPr>
          <a:lstStyle/>
          <a:p>
            <a:pPr algn="ctr"/>
            <a:r>
              <a:rPr lang="en-US" sz="3200" dirty="0" err="1">
                <a:solidFill>
                  <a:srgbClr val="532CC7"/>
                </a:solidFill>
                <a:latin typeface="Fira Sans Condensed Medium" panose="020B0603050000020004" pitchFamily="34" charset="0"/>
              </a:rPr>
              <a:t>Vận</a:t>
            </a:r>
            <a:r>
              <a:rPr lang="en-US" sz="3200" dirty="0">
                <a:solidFill>
                  <a:srgbClr val="532CC7"/>
                </a:solidFill>
                <a:latin typeface="Fira Sans Condensed Medium" panose="020B0603050000020004" pitchFamily="34" charset="0"/>
              </a:rPr>
              <a:t> </a:t>
            </a:r>
            <a:r>
              <a:rPr lang="en-US" sz="3200" dirty="0" err="1">
                <a:solidFill>
                  <a:srgbClr val="532CC7"/>
                </a:solidFill>
                <a:latin typeface="Fira Sans Condensed Medium" panose="020B0603050000020004" pitchFamily="34" charset="0"/>
              </a:rPr>
              <a:t>dụng</a:t>
            </a:r>
            <a:endParaRPr lang="en-US" sz="3200" dirty="0">
              <a:solidFill>
                <a:srgbClr val="532CC7"/>
              </a:solidFill>
              <a:latin typeface="Fira Sans Condensed Medium" panose="020B0603050000020004" pitchFamily="34" charset="0"/>
            </a:endParaRPr>
          </a:p>
        </p:txBody>
      </p:sp>
      <p:sp>
        <p:nvSpPr>
          <p:cNvPr id="20" name="TextBox 19">
            <a:extLst>
              <a:ext uri="{FF2B5EF4-FFF2-40B4-BE49-F238E27FC236}">
                <a16:creationId xmlns:a16="http://schemas.microsoft.com/office/drawing/2014/main" xmlns="" id="{5E3A3DDF-AD6E-62D5-55F8-82693EB4F2EF}"/>
              </a:ext>
            </a:extLst>
          </p:cNvPr>
          <p:cNvSpPr txBox="1"/>
          <p:nvPr/>
        </p:nvSpPr>
        <p:spPr>
          <a:xfrm>
            <a:off x="690957" y="1192276"/>
            <a:ext cx="7935151" cy="2045816"/>
          </a:xfrm>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4817" y="-37721"/>
                  <a:pt x="547242" y="125999"/>
                  <a:pt x="689748" y="0"/>
                </a:cubicBezTo>
                <a:cubicBezTo>
                  <a:pt x="883966" y="-36984"/>
                  <a:pt x="928636" y="-12432"/>
                  <a:pt x="1062089" y="0"/>
                </a:cubicBezTo>
                <a:cubicBezTo>
                  <a:pt x="1145485" y="34164"/>
                  <a:pt x="1384810" y="31439"/>
                  <a:pt x="1513782" y="0"/>
                </a:cubicBezTo>
                <a:cubicBezTo>
                  <a:pt x="1676419" y="-110976"/>
                  <a:pt x="1984373" y="20888"/>
                  <a:pt x="2124179" y="0"/>
                </a:cubicBezTo>
                <a:cubicBezTo>
                  <a:pt x="2276529" y="-17365"/>
                  <a:pt x="2486055" y="85191"/>
                  <a:pt x="2655223" y="0"/>
                </a:cubicBezTo>
                <a:cubicBezTo>
                  <a:pt x="2792003" y="-103717"/>
                  <a:pt x="3287280" y="87574"/>
                  <a:pt x="3424322" y="0"/>
                </a:cubicBezTo>
                <a:cubicBezTo>
                  <a:pt x="3643551" y="-9428"/>
                  <a:pt x="3736840" y="110368"/>
                  <a:pt x="3955367" y="0"/>
                </a:cubicBezTo>
                <a:cubicBezTo>
                  <a:pt x="4203487" y="-68783"/>
                  <a:pt x="4240850" y="-17171"/>
                  <a:pt x="4327709" y="0"/>
                </a:cubicBezTo>
                <a:cubicBezTo>
                  <a:pt x="4379940" y="107047"/>
                  <a:pt x="4890539" y="38573"/>
                  <a:pt x="5096808" y="0"/>
                </a:cubicBezTo>
                <a:cubicBezTo>
                  <a:pt x="5433477" y="-39751"/>
                  <a:pt x="5398507" y="134767"/>
                  <a:pt x="5707204" y="0"/>
                </a:cubicBezTo>
                <a:cubicBezTo>
                  <a:pt x="6028148" y="-81622"/>
                  <a:pt x="6159598" y="-24341"/>
                  <a:pt x="6317600" y="0"/>
                </a:cubicBezTo>
                <a:cubicBezTo>
                  <a:pt x="6524298" y="24822"/>
                  <a:pt x="6668058" y="42544"/>
                  <a:pt x="7007349" y="0"/>
                </a:cubicBezTo>
                <a:cubicBezTo>
                  <a:pt x="7359863" y="-32219"/>
                  <a:pt x="7281493" y="58279"/>
                  <a:pt x="7379690" y="0"/>
                </a:cubicBezTo>
                <a:cubicBezTo>
                  <a:pt x="7532836" y="-58051"/>
                  <a:pt x="7763222" y="81767"/>
                  <a:pt x="7935151" y="0"/>
                </a:cubicBezTo>
                <a:cubicBezTo>
                  <a:pt x="7985328" y="283787"/>
                  <a:pt x="7930076" y="457280"/>
                  <a:pt x="7935151" y="722854"/>
                </a:cubicBezTo>
                <a:cubicBezTo>
                  <a:pt x="7994084" y="900396"/>
                  <a:pt x="7945408" y="1302713"/>
                  <a:pt x="7935151" y="1425252"/>
                </a:cubicBezTo>
                <a:cubicBezTo>
                  <a:pt x="7948567" y="1568748"/>
                  <a:pt x="7834833" y="1819811"/>
                  <a:pt x="7935151" y="2045816"/>
                </a:cubicBezTo>
                <a:cubicBezTo>
                  <a:pt x="7800808" y="2033865"/>
                  <a:pt x="7573780" y="1931713"/>
                  <a:pt x="7404106" y="2045816"/>
                </a:cubicBezTo>
                <a:cubicBezTo>
                  <a:pt x="7210910" y="2060276"/>
                  <a:pt x="7009106" y="2017097"/>
                  <a:pt x="6873061" y="2045816"/>
                </a:cubicBezTo>
                <a:cubicBezTo>
                  <a:pt x="6783283" y="2147746"/>
                  <a:pt x="6338477" y="1970584"/>
                  <a:pt x="6103962" y="2045816"/>
                </a:cubicBezTo>
                <a:cubicBezTo>
                  <a:pt x="5894500" y="2074707"/>
                  <a:pt x="5733961" y="2012585"/>
                  <a:pt x="5493566" y="2045816"/>
                </a:cubicBezTo>
                <a:cubicBezTo>
                  <a:pt x="5179217" y="2153394"/>
                  <a:pt x="5139962" y="1947998"/>
                  <a:pt x="4883169" y="2045816"/>
                </a:cubicBezTo>
                <a:cubicBezTo>
                  <a:pt x="4671620" y="2174747"/>
                  <a:pt x="4580175" y="2059804"/>
                  <a:pt x="4272773" y="2045816"/>
                </a:cubicBezTo>
                <a:cubicBezTo>
                  <a:pt x="3993326" y="2038985"/>
                  <a:pt x="4005858" y="1987180"/>
                  <a:pt x="3900432" y="2045816"/>
                </a:cubicBezTo>
                <a:cubicBezTo>
                  <a:pt x="3811434" y="2045188"/>
                  <a:pt x="3383934" y="2049721"/>
                  <a:pt x="3210684" y="2045816"/>
                </a:cubicBezTo>
                <a:cubicBezTo>
                  <a:pt x="3087070" y="2098089"/>
                  <a:pt x="2648413" y="1990867"/>
                  <a:pt x="2520936" y="2045816"/>
                </a:cubicBezTo>
                <a:cubicBezTo>
                  <a:pt x="2395340" y="2007124"/>
                  <a:pt x="2249765" y="1957577"/>
                  <a:pt x="2148594" y="2045816"/>
                </a:cubicBezTo>
                <a:cubicBezTo>
                  <a:pt x="1904217" y="2079255"/>
                  <a:pt x="1673950" y="1897501"/>
                  <a:pt x="1458847" y="2045816"/>
                </a:cubicBezTo>
                <a:cubicBezTo>
                  <a:pt x="1198874" y="2106372"/>
                  <a:pt x="1243543" y="1985437"/>
                  <a:pt x="1086504" y="2045816"/>
                </a:cubicBezTo>
                <a:cubicBezTo>
                  <a:pt x="964972" y="2068902"/>
                  <a:pt x="790500" y="2017466"/>
                  <a:pt x="634812" y="2045816"/>
                </a:cubicBezTo>
                <a:cubicBezTo>
                  <a:pt x="485896" y="1996959"/>
                  <a:pt x="109337" y="1981529"/>
                  <a:pt x="0" y="2045816"/>
                </a:cubicBezTo>
                <a:cubicBezTo>
                  <a:pt x="-23902" y="1775912"/>
                  <a:pt x="104876" y="1519347"/>
                  <a:pt x="0" y="1425252"/>
                </a:cubicBezTo>
                <a:cubicBezTo>
                  <a:pt x="6115" y="1310618"/>
                  <a:pt x="20916" y="1153834"/>
                  <a:pt x="0" y="763771"/>
                </a:cubicBezTo>
                <a:cubicBezTo>
                  <a:pt x="26493" y="469362"/>
                  <a:pt x="56801" y="294438"/>
                  <a:pt x="0" y="0"/>
                </a:cubicBezTo>
                <a:close/>
              </a:path>
            </a:pathLst>
          </a:custGeom>
          <a:noFill/>
          <a:ln w="28575">
            <a:solidFill>
              <a:schemeClr val="accent2"/>
            </a:solidFill>
            <a:extLst>
              <a:ext uri="{C807C97D-BFC1-408E-A445-0C87EB9F89A2}">
                <ask:lineSketchStyleProps xmlns:ask="http://schemas.microsoft.com/office/drawing/2018/sketchyshapes" xmln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R="0" indent="231775"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Biết góc tới </a:t>
            </a:r>
            <a:r>
              <a:rPr lang="vi-VN" sz="2200" i="1" dirty="0">
                <a:solidFill>
                  <a:srgbClr val="2B2928"/>
                </a:solidFill>
                <a:effectLst/>
                <a:latin typeface="+mn-lt"/>
                <a:ea typeface="Times New Roman" panose="02020603050405020304" pitchFamily="18" charset="0"/>
              </a:rPr>
              <a:t>i,</a:t>
            </a:r>
            <a:r>
              <a:rPr lang="vi-VN" sz="2200" dirty="0">
                <a:solidFill>
                  <a:srgbClr val="2B2928"/>
                </a:solidFill>
                <a:effectLst/>
                <a:latin typeface="+mn-lt"/>
                <a:ea typeface="Times New Roman" panose="02020603050405020304" pitchFamily="18" charset="0"/>
              </a:rPr>
              <a:t> góc khúc xạ r, tính chiết suất </a:t>
            </a:r>
            <a:r>
              <a:rPr lang="vi-VN" sz="2200" i="1" dirty="0">
                <a:solidFill>
                  <a:srgbClr val="2B2928"/>
                </a:solidFill>
                <a:effectLst/>
                <a:latin typeface="+mn-lt"/>
                <a:ea typeface="Times New Roman" panose="02020603050405020304" pitchFamily="18" charset="0"/>
              </a:rPr>
              <a:t>n.</a:t>
            </a:r>
            <a:endParaRPr lang="en-US" sz="2200" dirty="0">
              <a:solidFill>
                <a:srgbClr val="2B2928"/>
              </a:solidFill>
              <a:effectLst/>
              <a:latin typeface="+mn-lt"/>
              <a:ea typeface="Times New Roman" panose="02020603050405020304" pitchFamily="18" charset="0"/>
            </a:endParaRPr>
          </a:p>
          <a:p>
            <a:pPr marL="0" marR="0"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Một tia sáng truyền từ không khí dưới góc tới </a:t>
            </a:r>
            <a:r>
              <a:rPr lang="vi-VN" sz="2200" i="1" dirty="0">
                <a:solidFill>
                  <a:srgbClr val="2B2928"/>
                </a:solidFill>
                <a:effectLst/>
                <a:latin typeface="+mn-lt"/>
                <a:ea typeface="Times New Roman" panose="02020603050405020304" pitchFamily="18" charset="0"/>
              </a:rPr>
              <a:t>i =</a:t>
            </a:r>
            <a:r>
              <a:rPr lang="vi-VN" sz="2200" dirty="0">
                <a:solidFill>
                  <a:srgbClr val="2B2928"/>
                </a:solidFill>
                <a:effectLst/>
                <a:latin typeface="+mn-lt"/>
                <a:ea typeface="Times New Roman" panose="02020603050405020304" pitchFamily="18" charset="0"/>
              </a:rPr>
              <a:t> 30° vào thuỷ tinh. Biết góc khúc xạ r = 19°. Tính chiết suất của thuỷ tinh.</a:t>
            </a:r>
            <a:endParaRPr lang="en-US" sz="22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xmlns=""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xmlns="" id="{8C39D5BF-B452-81C1-9876-7BAC3C671C73}"/>
                  </a:ext>
                </a:extLst>
              </p:cNvPr>
              <p:cNvSpPr txBox="1"/>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extLst>
                  <a:ext uri="{C807C97D-BFC1-408E-A445-0C87EB9F89A2}">
                    <ask:lineSketchStyleProps xmlns:ask="http://schemas.microsoft.com/office/drawing/2018/sketchyshapes" xmln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a:rPr>
                        </m:ctrlPr>
                      </m:fPr>
                      <m:num>
                        <m:func>
                          <m:funcPr>
                            <m:ctrlPr>
                              <a:rPr lang="en-US" sz="3200" b="0" i="1" smtClean="0">
                                <a:latin typeface="Cambria Math"/>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a:rPr>
                        </m:ctrlPr>
                      </m:fPr>
                      <m:num>
                        <m:func>
                          <m:funcPr>
                            <m:ctrlPr>
                              <a:rPr lang="en-US" sz="3200" i="1">
                                <a:latin typeface="Cambria Math"/>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30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19</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=1,53</m:t>
                    </m:r>
                  </m:oMath>
                </a14:m>
                <a:r>
                  <a:rPr lang="en-US" sz="1600" dirty="0"/>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xmlns=""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xmlns=""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xmlns=""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a:t>3.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xmlns=""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xmlns="" id="{5E3A3DDF-AD6E-62D5-55F8-82693EB4F2EF}"/>
              </a:ext>
            </a:extLst>
          </p:cNvPr>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xmlns=""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xmlns="" id="{45E28D65-F390-67BE-D918-E24918A56F91}"/>
              </a:ext>
            </a:extLst>
          </p:cNvPr>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xmlns=""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xmlns=""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xmlns=""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xmlns=""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xmlns=""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xmlns=""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xmlns=""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xmlns=""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xmlns=""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xmlns=""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xmlns=""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xmlns=""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xmlns=""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xmlns=""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xmlns=""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15" name="TextBox 14">
            <a:extLst>
              <a:ext uri="{FF2B5EF4-FFF2-40B4-BE49-F238E27FC236}">
                <a16:creationId xmlns:a16="http://schemas.microsoft.com/office/drawing/2014/main" xmlns="" id="{413C4F7A-2788-4E6E-A54F-DED413DE446C}"/>
              </a:ext>
            </a:extLst>
          </p:cNvPr>
          <p:cNvSpPr txBox="1"/>
          <p:nvPr/>
        </p:nvSpPr>
        <p:spPr>
          <a:xfrm>
            <a:off x="3200576" y="149527"/>
            <a:ext cx="5804879" cy="4700326"/>
          </a:xfrm>
          <a:prstGeom prst="rect">
            <a:avLst/>
          </a:prstGeom>
          <a:noFill/>
        </p:spPr>
        <p:txBody>
          <a:bodyPr wrap="square">
            <a:spAutoFit/>
          </a:bodyPr>
          <a:lstStyle/>
          <a:p>
            <a:pPr marL="101600" indent="190500">
              <a:lnSpc>
                <a:spcPct val="120000"/>
              </a:lnSpc>
              <a:spcAft>
                <a:spcPts val="1300"/>
              </a:spcAft>
            </a:pPr>
            <a:r>
              <a:rPr lang="vi-VN" sz="2800" b="1">
                <a:effectLst/>
                <a:latin typeface="+mj-lt"/>
                <a:ea typeface="Segoe UI" panose="020B0502040204020203" pitchFamily="34" charset="0"/>
              </a:rPr>
              <a:t>Do hiện tượng khúc xạ ánh sáng, các tia sáng xuất phát từ ph</a:t>
            </a:r>
            <a:r>
              <a:rPr lang="en-US" sz="2800" b="1">
                <a:effectLst/>
                <a:latin typeface="+mj-lt"/>
                <a:ea typeface="Segoe UI" panose="020B0502040204020203" pitchFamily="34" charset="0"/>
              </a:rPr>
              <a:t>ầ</a:t>
            </a:r>
            <a:r>
              <a:rPr lang="vi-VN" sz="2800" b="1">
                <a:effectLst/>
                <a:latin typeface="+mj-lt"/>
                <a:ea typeface="Segoe UI" panose="020B0502040204020203" pitchFamily="34" charset="0"/>
              </a:rPr>
              <a:t>n bút chì ở trong bát nước khi truyền đến mặt phân cách nước - không khí bị khúc xạ rồi mới truyền đến mặt người quan sát. Mất nhìn các tia khúc xạ này nên thấy phẩn bút chì này dường như bị gây khúc vì gần mặt nước hơn.</a:t>
            </a:r>
            <a:endParaRPr lang="en-US" sz="2800">
              <a:effectLst/>
              <a:latin typeface="+mj-lt"/>
              <a:ea typeface="Segoe UI" panose="020B0502040204020203" pitchFamily="34" charset="0"/>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xmlns=""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xmlns=""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xmlns=""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xmlns=""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xmlns=""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xmlns=""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xmlns=""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FA0482-3E49-453C-8887-3058E44FDFF4}"/>
              </a:ext>
            </a:extLst>
          </p:cNvPr>
          <p:cNvSpPr>
            <a:spLocks noGrp="1"/>
          </p:cNvSpPr>
          <p:nvPr>
            <p:ph type="subTitle" idx="1"/>
          </p:nvPr>
        </p:nvSpPr>
        <p:spPr>
          <a:xfrm>
            <a:off x="502415" y="527896"/>
            <a:ext cx="7945188" cy="4031993"/>
          </a:xfrm>
        </p:spPr>
        <p:txBody>
          <a:bodyPr/>
          <a:lstStyle/>
          <a:p>
            <a:pPr algn="just"/>
            <a:r>
              <a:rPr lang="en-US" sz="2800" b="1">
                <a:solidFill>
                  <a:schemeClr val="tx1"/>
                </a:solidFill>
                <a:latin typeface="Times New Roman" panose="02020603050405020304" pitchFamily="18" charset="0"/>
                <a:cs typeface="Times New Roman" panose="02020603050405020304" pitchFamily="18" charset="0"/>
              </a:rPr>
              <a:t>Câu 1: Phát biểu định luật khúc xạ ánh sáng.</a:t>
            </a:r>
          </a:p>
          <a:p>
            <a:pPr algn="just"/>
            <a:r>
              <a:rPr lang="en-US" sz="2800" b="1">
                <a:solidFill>
                  <a:schemeClr val="tx1"/>
                </a:solidFill>
                <a:latin typeface="Times New Roman" panose="02020603050405020304" pitchFamily="18" charset="0"/>
                <a:cs typeface="Times New Roman" panose="02020603050405020304" pitchFamily="18" charset="0"/>
              </a:rPr>
              <a:t>Câu 2: </a:t>
            </a: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 chất lỏng có chiết suất 1,36.</a:t>
            </a:r>
          </a:p>
          <a:p>
            <a:pPr marL="457200" algn="just">
              <a:lnSpc>
                <a:spcPct val="107000"/>
              </a:lnSpc>
            </a:pP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Xác định tốc độ lan truyền ánh sáng trong chất lỏng này. Biết tốc độ ánh sáng truyền trong không khí là 300 000 km/s</a:t>
            </a:r>
          </a:p>
          <a:p>
            <a:pPr marL="457200" algn="just">
              <a:lnSpc>
                <a:spcPct val="107000"/>
              </a:lnSpc>
              <a:spcAft>
                <a:spcPts val="800"/>
              </a:spcAft>
            </a:pPr>
            <a:r>
              <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Một tia sáng truyền từ không khí tới bề mặt phẳng lặng của chất lỏng này dưới góc tới 40°. Xác định góc lệch giữa tia khúc xạ trong chất lỏng này và tia tới.</a:t>
            </a:r>
          </a:p>
          <a:p>
            <a:pPr algn="just"/>
            <a:endParaRPr lang="en-US"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477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xmlns=""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xmlns=""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xmlns=""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xmlns=""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xmlns=""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xmlns=""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xmlns=""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xmlns=""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xmlns=""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xmlns=""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xmlns=""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xmlns=""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xmlns=""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xmlns=""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xmlns=""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xmlns=""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xmlns=""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xmlns=""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xmlns=""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xmlns=""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xmlns=""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xmlns=""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xmlns=""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xmlns=""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xmlns=""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xmlns=""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xmlns=""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xmlns=""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xmlns=""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xmlns=""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xmlns=""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xmlns=""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xmlns=""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xmlns=""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xmlns=""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xmlns=""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xmlns=""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xmlns=""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xmlns=""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xmlns=""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xmlns=""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xmlns=""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xmlns=""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xmlns=""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xmlns=""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xmlns=""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xmlns=""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xmlns=""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xmlns=""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xmlns=""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xmlns=""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0197794B-231A-3724-54F9-9FD153192086}"/>
              </a:ext>
            </a:extLst>
          </p:cNvPr>
          <p:cNvSpPr txBox="1"/>
          <p:nvPr/>
        </p:nvSpPr>
        <p:spPr>
          <a:xfrm>
            <a:off x="1006661" y="1044447"/>
            <a:ext cx="76088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a:solidFill>
                  <a:srgbClr val="FF0000"/>
                </a:solidFill>
                <a:latin typeface="Fira Sans Black" panose="020B0A03050000020004" pitchFamily="34" charset="0"/>
              </a:rPr>
              <a:t>TUẦN 5,6 – TIẾT 9,10,11</a:t>
            </a:r>
            <a:endParaRPr lang="en-US" dirty="0">
              <a:solidFill>
                <a:srgbClr val="FF0000"/>
              </a:solidFill>
              <a:latin typeface="Fira Sans Black" panose="020B0A03050000020004" pitchFamily="34" charset="0"/>
            </a:endParaRPr>
          </a:p>
        </p:txBody>
      </p:sp>
      <p:sp>
        <p:nvSpPr>
          <p:cNvPr id="7" name="TextBox 6">
            <a:extLst>
              <a:ext uri="{FF2B5EF4-FFF2-40B4-BE49-F238E27FC236}">
                <a16:creationId xmlns:a16="http://schemas.microsoft.com/office/drawing/2014/main" xmlns="" id="{9DD73547-6965-0D5D-A189-93C8715E8302}"/>
              </a:ext>
            </a:extLst>
          </p:cNvPr>
          <p:cNvSpPr txBox="1"/>
          <p:nvPr/>
        </p:nvSpPr>
        <p:spPr>
          <a:xfrm>
            <a:off x="601574" y="2085253"/>
            <a:ext cx="7970400" cy="830997"/>
          </a:xfrm>
          <a:prstGeom prst="rect">
            <a:avLst/>
          </a:prstGeom>
          <a:noFill/>
        </p:spPr>
        <p:txBody>
          <a:bodyPr wrap="square" rtlCol="0">
            <a:spAutoFit/>
          </a:bodyPr>
          <a:lstStyle/>
          <a:p>
            <a:pPr>
              <a:buClrTx/>
              <a:defRPr/>
            </a:pPr>
            <a:r>
              <a:rPr lang="en-US" sz="4800">
                <a:solidFill>
                  <a:srgbClr val="FF0000"/>
                </a:solidFill>
                <a:latin typeface="Fira Sans Black" panose="020B0A03050000020004" pitchFamily="34" charset="0"/>
              </a:rPr>
              <a:t>BÀI 4 : </a:t>
            </a:r>
            <a:r>
              <a:rPr lang="en-US" sz="4800" spc="-150" noProof="0">
                <a:solidFill>
                  <a:srgbClr val="FF0000"/>
                </a:solidFill>
                <a:latin typeface="Fira Sans Black" panose="020B0A03050000020004" pitchFamily="34" charset="0"/>
              </a:rPr>
              <a:t>KHÚC </a:t>
            </a:r>
            <a:r>
              <a:rPr lang="en-US" sz="4800" spc="-150" noProof="0" dirty="0">
                <a:solidFill>
                  <a:srgbClr val="FF0000"/>
                </a:solidFill>
                <a:latin typeface="Fira Sans Black" panose="020B0A03050000020004" pitchFamily="34" charset="0"/>
              </a:rPr>
              <a:t>XẠ </a:t>
            </a:r>
            <a:r>
              <a:rPr lang="en-US" sz="4800" kern="1200" dirty="0">
                <a:solidFill>
                  <a:srgbClr val="FF0000"/>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xmlns=""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xmlns=""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xmlns=""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xmlns=""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xmlns=""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xmlns=""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xmlns=""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xmlns=""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xmlns=""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xmlns=""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xmlns=""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xmlns=""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xmlns=""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xmlns=""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xmlns=""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xmlns=""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xmlns=""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xmlns=""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xmlns=""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xmlns=""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xmlns=""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xmlns=""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xmlns=""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xmlns=""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xmlns=""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xmlns=""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xmlns=""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xmlns=""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56;p34">
            <a:extLst>
              <a:ext uri="{FF2B5EF4-FFF2-40B4-BE49-F238E27FC236}">
                <a16:creationId xmlns:a16="http://schemas.microsoft.com/office/drawing/2014/main" xmlns=""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xmlns=""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xmlns=""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xmlns=""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xmlns=""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xmlns=""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xmlns=""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xmlns=""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xmlns=""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xmlns=""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xmlns=""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xmlns=""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xmlns=""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xmlns=""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xmlns=""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xmlns=""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xmlns=""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xmlns=""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xmlns=""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xmlns=""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xmlns=""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xmlns=""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xmlns=""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xmlns=""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xmlns=""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xmlns=""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xmlns=""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xmlns=""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xmlns=""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xmlns=""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xmlns=""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xmlns=""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xmlns=""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xmlns=""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xmlns=""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xmlns=""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xmlns=""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xmlns=""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xmlns=""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xmlns=""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xmlns=""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xmlns=""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xmlns=""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xmlns=""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xmlns=""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xmlns=""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xmlns=""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xmlns=""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xmlns=""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xmlns=""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xmlns=""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xmlns=""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xmlns=""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xmlns=""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xmlns=""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xmlns=""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xmlns=""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xmlns=""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xmlns=""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xmlns=""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xmlns=""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xmlns=""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xmlns=""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xmlns=""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xmlns=""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xmlns=""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xmlns=""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xmlns=""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xmlns=""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xmlns=""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xmlns=""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xmlns=""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xmlns=""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xmlns=""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xmlns=""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xmlns=""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xmlns=""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xmlns=""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xmlns=""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xmlns=""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xmlns=""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xmlns=""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xmlns=""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xmlns=""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xmlns=""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xmlns=""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xmlns=""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xmlns=""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xmlns=""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xmlns=""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xmlns=""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xmlns=""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xmlns=""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xmlns=""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xmlns=""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xmlns=""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xmlns=""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xmlns=""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xmlns=""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xmlns=""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xmlns=""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xmlns=""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xmlns=""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xmlns=""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xmlns=""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xmlns=""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xmlns=""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xmlns=""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xmlns=""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xmlns=""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xmlns=""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xmlns=""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xmlns=""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xmlns=""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xmlns=""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xmlns=""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xmlns=""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xmlns=""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xmlns=""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xmlns=""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xmlns=""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xmlns=""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xmlns=""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xmlns=""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xmlns=""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xmlns=""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xmlns=""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xmlns=""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xmlns=""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xmlns=""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xmlns=""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xmlns=""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xmlns=""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xmlns=""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xmlns=""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xmlns=""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xmlns=""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xmlns=""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xmlns=""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xmlns=""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xmlns=""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xmlns=""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xmlns=""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xmlns=""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xmlns=""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xmlns=""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xmlns=""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xmlns=""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xmlns=""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xmlns=""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xmlns=""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xmlns=""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xmlns=""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xmlns=""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xmlns=""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xmlns=""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xmlns=""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xmlns=""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xmlns=""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xmlns=""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xmlns=""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xmlns=""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xmlns=""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xmlns=""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xmlns=""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xmlns=""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xmlns=""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xmlns=""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xmlns=""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xmlns=""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xmlns=""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xmlns=""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xmlns=""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xmlns=""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xmlns=""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xmlns=""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xmlns=""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xmlns=""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xmlns=""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xmlns=""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xmlns=""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xmlns=""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xmlns=""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xmlns=""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xmlns=""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xmlns=""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xmlns=""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xmlns=""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xmlns=""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xmlns=""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xmlns=""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xmlns=""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xmlns=""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xmlns=""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xmlns=""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xmlns=""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xmlns=""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xmlns=""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xmlns=""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xmlns=""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xmlns=""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xmlns=""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xmlns=""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xmlns=""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xmlns=""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xmlns=""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xmlns=""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xmlns=""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xmlns=""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xmlns=""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xmlns=""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xmlns=""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xmlns=""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xmlns=""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xmlns=""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xmlns=""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xmlns=""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xmlns=""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xmlns=""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xmlns=""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xmlns=""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xmlns=""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xmlns=""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xmlns=""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xmlns=""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xmlns=""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xmlns=""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xmlns=""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xmlns=""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xmlns=""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xmlns=""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xmlns=""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xmlns=""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xmlns=""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xmlns=""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xmlns=""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xmlns=""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xmlns=""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xmlns=""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xmlns=""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xmlns=""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xmlns=""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xmlns=""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xmlns=""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xmlns=""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xmlns=""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xmlns=""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xmlns=""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xmlns=""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xmlns=""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xmlns=""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xmlns=""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xmlns=""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xmlns=""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xmlns=""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xmlns=""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xmlns=""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xmlns=""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xmlns=""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xmlns=""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xmlns=""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xmlns=""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xmlns=""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xmlns=""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xmlns=""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xmlns=""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xmlns=""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xmlns=""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xmlns=""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xmlns=""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xmlns=""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xmlns=""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xmlns=""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xmlns=""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xmlns=""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xmlns=""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xmlns=""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xmlns=""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xmlns=""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xmlns=""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xmlns=""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xmlns=""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xmlns=""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xmlns=""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xmlns=""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xmlns=""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xmlns=""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xmlns=""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xmlns=""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xmlns=""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xmlns=""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xmlns=""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xmlns=""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xmlns=""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xmlns=""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a:rPr>
                          </m:ctrlPr>
                        </m:fPr>
                        <m:num>
                          <m:sSub>
                            <m:sSubPr>
                              <m:ctrlPr>
                                <a:rPr lang="en-US" sz="2400" i="1">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a:rPr>
                          </m:ctrlPr>
                        </m:fPr>
                        <m:num>
                          <m:func>
                            <m:funcPr>
                              <m:ctrlPr>
                                <a:rPr lang="en-US" sz="2400" i="1">
                                  <a:solidFill>
                                    <a:srgbClr val="0E2A47"/>
                                  </a:solidFill>
                                  <a:latin typeface="Cambria Math"/>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xmlns=""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xmlns=""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xmlns=""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xmlns=""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xmlns=""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xmlns="" id="{EBEA790A-ABE6-A145-B932-0A4C5DE0F498}"/>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xmlns=""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xmlns=""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xmlns=""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xmlns=""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xmlns=""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xmlns=""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xmlns=""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xmlns=""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xmlns=""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xmlns=""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xmlns=""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xmlns=""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xmlns=""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xmlns=""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xmlns=""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xmlns=""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xmlns=""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xmlns=""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xmlns=""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xmlns=""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xmlns=""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xmlns=""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xmlns=""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xmlns=""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a:rPr>
                          </m:ctrlPr>
                        </m:fPr>
                        <m:num>
                          <m:sSub>
                            <m:sSubPr>
                              <m:ctrlPr>
                                <a:rPr lang="en-US" sz="2400" i="1">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a:rPr>
                          </m:ctrlPr>
                        </m:fPr>
                        <m:num>
                          <m:func>
                            <m:funcPr>
                              <m:ctrlPr>
                                <a:rPr lang="en-US" sz="2400" i="1">
                                  <a:solidFill>
                                    <a:srgbClr val="0E2A47"/>
                                  </a:solidFill>
                                  <a:latin typeface="Cambria Math"/>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xmlns=""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xmlns=""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xmlns=""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xmlns=""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xmlns=""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xmlns="" id="{7ED50D50-3C3E-E204-7653-1881F5B0E789}"/>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xmlns=""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xmlns=""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xmlns=""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xmlns=""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xmlns=""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xmlns=""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xmlns=""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xmlns=""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xmlns=""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xmlns=""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xmlns=""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xmlns=""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xmlns=""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xmlns=""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xmlns=""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xmlns=""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xmlns=""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xmlns=""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xmlns=""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xmlns=""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xmlns=""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xmlns=""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xmlns=""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xmlns=""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xmlns=""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xmlns=""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xmlns=""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xmlns=""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xmlns=""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xmlns=""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xmlns=""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xmlns=""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xmlns=""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xmlns=""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xmlns=""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xmlns=""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xmlns=""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xmlns=""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xmlns=""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xmlns=""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xmlns=""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xmlns=""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xmlns=""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xmlns=""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xmlns=""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xmlns=""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xmlns=""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xmlns=""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xmlns=""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xmlns=""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xmlns=""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xmlns=""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xmlns=""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xmlns=""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xmlns=""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xmlns=""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xmlns=""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xmlns=""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xmlns=""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xmlns=""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xmlns=""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xmlns=""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xmlns=""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xmlns=""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xmlns=""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xmlns=""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xmlns=""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xmlns=""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xmlns=""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xmlns=""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xmlns=""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xmlns=""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xmlns=""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xmlns=""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xmlns=""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xmlns=""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xmlns=""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xmlns=""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xmlns=""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xmlns=""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xmlns=""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xmlns=""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xmlns=""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xmlns=""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xmlns=""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xmlns=""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xmlns=""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xmlns=""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xmlns=""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xmlns=""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xmlns=""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xmlns=""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xmlns=""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xmlns=""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xmlns=""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xmlns=""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xmlns=""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xmlns=""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xmlns=""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xmlns=""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xmlns=""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xmlns=""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xmlns=""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xmlns=""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xmlns=""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xmlns=""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xmlns=""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xmlns=""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xmlns=""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xmlns=""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xmlns=""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xmlns=""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xmlns=""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xmlns=""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xmlns=""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xmlns=""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xmlns=""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xmlns=""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xmlns=""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xmlns=""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xmlns=""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xmlns=""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xmlns=""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xmlns=""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xmlns=""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xmlns=""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xmlns=""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xmlns=""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xmlns=""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xmlns=""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xmlns=""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xmlns=""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xmlns=""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xmlns=""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xmlns=""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xmlns=""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xmlns=""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xmlns=""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xmlns=""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xmlns=""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xmlns=""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xmlns=""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xmlns=""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xmlns=""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xmlns=""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xmlns=""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xmlns=""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xmlns=""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xmlns=""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xmlns=""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xmlns=""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xmlns=""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xmlns=""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xmlns=""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xmlns=""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xmlns=""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xmlns=""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xmlns=""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xmlns=""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xmlns=""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xmlns=""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xmlns=""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xmlns=""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xmlns=""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xmlns=""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xmlns=""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xmlns=""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xmlns=""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xmlns=""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xmlns=""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xmlns=""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xmlns=""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xmlns=""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xmlns=""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xmlns=""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xmlns=""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xmlns=""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xmlns=""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xmlns=""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spid="_x0000_s1027" name="Equation" r:id="rId4" imgW="799920" imgH="482400" progId="Equation.DSMT4">
                    <p:embed/>
                  </p:oleObj>
                </mc:Choice>
                <mc:Fallback>
                  <p:oleObj name="Equation" r:id="rId4" imgW="799920" imgH="482400" progId="Equation.DSMT4">
                    <p:embed/>
                    <p:pic>
                      <p:nvPicPr>
                        <p:cNvPr id="384" name="Object 383">
                          <a:extLst>
                            <a:ext uri="{FF2B5EF4-FFF2-40B4-BE49-F238E27FC236}">
                              <a16:creationId xmlns:a16="http://schemas.microsoft.com/office/drawing/2014/main" xmlns="" id="{46E58B48-E820-03A0-A365-FD32279D7931}"/>
                            </a:ext>
                          </a:extLst>
                        </p:cNvPr>
                        <p:cNvPicPr/>
                        <p:nvPr/>
                      </p:nvPicPr>
                      <p:blipFill>
                        <a:blip r:embed="rId5"/>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xmlns=""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xmlns=""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xmlns=""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xmlns=""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xmlns=""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xmlns=""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xmlns=""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xmlns=""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xmlns=""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xmlns=""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xmlns=""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xmlns=""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xmlns=""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xmlns=""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xmlns=""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xmlns=""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xmlns=""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xmlns=""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xmlns=""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xmlns=""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xmlns=""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xmlns=""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xmlns=""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xmlns=""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xmlns=""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xmlns=""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xmlns=""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xmlns=""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xmlns=""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xmlns=""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xmlns=""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xmlns=""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xmlns=""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xmlns=""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xmlns=""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xmlns=""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xmlns=""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xmlns=""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xmlns=""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xmlns=""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xmlns=""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xmlns=""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xmlns=""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xmlns=""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xmlns=""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xmlns=""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xmlns=""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xmlns=""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xmlns=""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xmlns=""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xmlns=""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xmlns=""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xmlns=""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xmlns=""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xmlns=""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xmlns=""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xmlns=""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xmlns=""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xmlns=""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xmlns="" id="{3A3293BD-4791-4F11-2DF3-C2F1D7919FB7}"/>
              </a:ext>
            </a:extLst>
          </p:cNvPr>
          <p:cNvSpPr txBox="1"/>
          <p:nvPr/>
        </p:nvSpPr>
        <p:spPr>
          <a:xfrm>
            <a:off x="464950" y="914107"/>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xmlns="" id="{17376BD7-329D-D258-B9CD-51CCEB1DE3F2}"/>
              </a:ext>
            </a:extLst>
          </p:cNvPr>
          <p:cNvSpPr txBox="1"/>
          <p:nvPr/>
        </p:nvSpPr>
        <p:spPr>
          <a:xfrm>
            <a:off x="429638" y="1579268"/>
            <a:ext cx="3948861"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và</a:t>
            </a:r>
            <a:r>
              <a:rPr lang="en-US" sz="1700" dirty="0">
                <a:latin typeface="+mn-lt"/>
              </a:rPr>
              <a:t> </a:t>
            </a:r>
            <a:r>
              <a:rPr lang="en-US" sz="1700" dirty="0" err="1">
                <a:latin typeface="+mn-lt"/>
              </a:rPr>
              <a:t>tấm</a:t>
            </a:r>
            <a:r>
              <a:rPr lang="en-US" sz="1700" dirty="0">
                <a:latin typeface="+mn-lt"/>
              </a:rPr>
              <a:t> </a:t>
            </a:r>
            <a:r>
              <a:rPr lang="en-US" sz="1700" dirty="0" err="1">
                <a:latin typeface="+mn-lt"/>
              </a:rPr>
              <a:t>nhựa</a:t>
            </a:r>
            <a:r>
              <a:rPr lang="en-US" sz="1700" dirty="0">
                <a:latin typeface="+mn-lt"/>
              </a:rPr>
              <a:t>.</a:t>
            </a:r>
          </a:p>
        </p:txBody>
      </p:sp>
      <p:sp>
        <p:nvSpPr>
          <p:cNvPr id="10" name="TextBox 9">
            <a:extLst>
              <a:ext uri="{FF2B5EF4-FFF2-40B4-BE49-F238E27FC236}">
                <a16:creationId xmlns:a16="http://schemas.microsoft.com/office/drawing/2014/main" xmlns="" id="{37BD781B-9CBF-6CCC-5D6C-F22BA85C4243}"/>
              </a:ext>
            </a:extLst>
          </p:cNvPr>
          <p:cNvSpPr txBox="1"/>
          <p:nvPr/>
        </p:nvSpPr>
        <p:spPr>
          <a:xfrm>
            <a:off x="464951" y="2446900"/>
            <a:ext cx="3948862" cy="200593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ra một vết sáng trên tấm nhựa từ không khí theo phương xiên góc đến mặt nước</a:t>
            </a:r>
            <a:r>
              <a:rPr lang="en-US" sz="1700" dirty="0">
                <a:solidFill>
                  <a:srgbClr val="000000"/>
                </a:solidFill>
                <a:effectLst/>
                <a:latin typeface="+mn-lt"/>
                <a:ea typeface="Courier New" panose="02070309020205020404" pitchFamily="49" charset="0"/>
              </a:rPr>
              <a:t>.</a:t>
            </a:r>
            <a:endParaRPr lang="en-US" sz="1700" dirty="0">
              <a:latin typeface="+mn-lt"/>
            </a:endParaRPr>
          </a:p>
        </p:txBody>
      </p:sp>
      <p:pic>
        <p:nvPicPr>
          <p:cNvPr id="2" name="Picture 1">
            <a:extLst>
              <a:ext uri="{FF2B5EF4-FFF2-40B4-BE49-F238E27FC236}">
                <a16:creationId xmlns:a16="http://schemas.microsoft.com/office/drawing/2014/main" xmlns="" id="{424F4939-B48C-6DB9-3378-A5848B45AE84}"/>
              </a:ext>
            </a:extLst>
          </p:cNvPr>
          <p:cNvPicPr>
            <a:picLocks noChangeAspect="1"/>
          </p:cNvPicPr>
          <p:nvPr/>
        </p:nvPicPr>
        <p:blipFill>
          <a:blip r:embed="rId3"/>
          <a:stretch>
            <a:fillRect/>
          </a:stretch>
        </p:blipFill>
        <p:spPr>
          <a:xfrm>
            <a:off x="4730188" y="613192"/>
            <a:ext cx="4431142" cy="4418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xmlns=""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xmlns=""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xmlns=""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xmlns=""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xmlns=""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xmlns=""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xmlns=""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xmlns=""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xmlns=""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xmlns=""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xmlns=""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xmlns=""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xmlns=""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xmlns=""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xmlns=""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xmlns=""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xmlns=""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xmlns=""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xmlns=""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xmlns=""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xmlns=""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xmlns="" id="{A3E4A742-3CED-7274-E395-A8E4B779E2D3}"/>
              </a:ext>
            </a:extLst>
          </p:cNvPr>
          <p:cNvSpPr txBox="1">
            <a:spLocks/>
          </p:cNvSpPr>
          <p:nvPr/>
        </p:nvSpPr>
        <p:spPr>
          <a:xfrm>
            <a:off x="3253761" y="1465454"/>
            <a:ext cx="5697835" cy="276742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5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en-US" sz="4000" dirty="0" err="1">
                <a:solidFill>
                  <a:srgbClr val="002060"/>
                </a:solidFill>
              </a:rPr>
              <a:t>thí</a:t>
            </a:r>
            <a:r>
              <a:rPr lang="en-US" sz="4000" dirty="0">
                <a:solidFill>
                  <a:srgbClr val="002060"/>
                </a:solidFill>
              </a:rPr>
              <a:t> </a:t>
            </a:r>
            <a:r>
              <a:rPr lang="en-US" sz="4000" dirty="0" err="1">
                <a:solidFill>
                  <a:srgbClr val="002060"/>
                </a:solidFill>
              </a:rPr>
              <a:t>nghiệm</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nêu</a:t>
            </a:r>
            <a:r>
              <a:rPr lang="en-US" sz="4000" dirty="0">
                <a:solidFill>
                  <a:srgbClr val="002060"/>
                </a:solidFill>
              </a:rPr>
              <a:t>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en-US" sz="4000" dirty="0" err="1">
                <a:solidFill>
                  <a:srgbClr val="002060"/>
                </a:solidFill>
              </a:rPr>
              <a:t>nước</a:t>
            </a:r>
            <a:r>
              <a:rPr lang="en-US" sz="4000" dirty="0">
                <a:solidFill>
                  <a:srgbClr val="002060"/>
                </a:solidFill>
              </a:rPr>
              <a:t>.</a:t>
            </a:r>
          </a:p>
        </p:txBody>
      </p:sp>
      <p:pic>
        <p:nvPicPr>
          <p:cNvPr id="1026" name="Picture 2" descr="Children looking for concept illustration">
            <a:extLst>
              <a:ext uri="{FF2B5EF4-FFF2-40B4-BE49-F238E27FC236}">
                <a16:creationId xmlns:a16="http://schemas.microsoft.com/office/drawing/2014/main" xmlns=""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5915</TotalTime>
  <Words>2409</Words>
  <Application>Microsoft Office PowerPoint</Application>
  <PresentationFormat>On-screen Show (16:9)</PresentationFormat>
  <Paragraphs>321</Paragraphs>
  <Slides>48</Slides>
  <Notes>37</Notes>
  <HiddenSlides>0</HiddenSlides>
  <MMClips>3</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9" baseType="lpstr">
      <vt:lpstr>Arial</vt:lpstr>
      <vt:lpstr>Quicksand</vt:lpstr>
      <vt:lpstr>Anaheim</vt:lpstr>
      <vt:lpstr>Merriweather</vt:lpstr>
      <vt:lpstr>#9Slide03 Quicksand Medium</vt:lpstr>
      <vt:lpstr>Quicksand Medium</vt:lpstr>
      <vt:lpstr>Fira Sans Extra Condensed Medium</vt:lpstr>
      <vt:lpstr>Cambria Math</vt:lpstr>
      <vt:lpstr>Bebas Neue</vt:lpstr>
      <vt:lpstr>Times New Roman</vt:lpstr>
      <vt:lpstr>Calibri</vt:lpstr>
      <vt:lpstr>Nunito Light</vt:lpstr>
      <vt:lpstr>Fira Sans Condensed Medium</vt:lpstr>
      <vt:lpstr>Segoe UI</vt:lpstr>
      <vt:lpstr>Fira Sans Black</vt:lpstr>
      <vt:lpstr>#9Slide03 Arima Madurai Black</vt:lpstr>
      <vt:lpstr>PT Sans</vt:lpstr>
      <vt:lpstr>Courier New</vt:lpstr>
      <vt:lpstr>Open Sans</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cp:lastModifiedBy>
  <cp:revision>41</cp:revision>
  <dcterms:modified xsi:type="dcterms:W3CDTF">2025-04-16T09:20:20Z</dcterms:modified>
</cp:coreProperties>
</file>