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9" r:id="rId4"/>
    <p:sldId id="262" r:id="rId5"/>
    <p:sldId id="263" r:id="rId6"/>
    <p:sldId id="264" r:id="rId7"/>
    <p:sldId id="266" r:id="rId8"/>
    <p:sldId id="268" r:id="rId9"/>
    <p:sldId id="269" r:id="rId10"/>
    <p:sldId id="265" r:id="rId11"/>
    <p:sldId id="270" r:id="rId12"/>
    <p:sldId id="272" r:id="rId13"/>
    <p:sldId id="273" r:id="rId14"/>
    <p:sldId id="275" r:id="rId15"/>
    <p:sldId id="276" r:id="rId16"/>
    <p:sldId id="278" r:id="rId17"/>
    <p:sldId id="280" r:id="rId18"/>
    <p:sldId id="282" r:id="rId19"/>
    <p:sldId id="284" r:id="rId20"/>
    <p:sldId id="285" r:id="rId21"/>
    <p:sldId id="286" r:id="rId22"/>
    <p:sldId id="287" r:id="rId23"/>
    <p:sldId id="258" r:id="rId24"/>
    <p:sldId id="267" r:id="rId25"/>
    <p:sldId id="288" r:id="rId26"/>
    <p:sldId id="289" r:id="rId27"/>
    <p:sldId id="290" r:id="rId28"/>
    <p:sldId id="261" r:id="rId29"/>
  </p:sldIdLst>
  <p:sldSz cx="18288000" cy="10287000"/>
  <p:notesSz cx="6858000" cy="9144000"/>
  <p:embeddedFontLst>
    <p:embeddedFont>
      <p:font typeface="Quicksand Bold" charset="0"/>
      <p:regular r:id="rId30"/>
    </p:embeddedFont>
    <p:embeddedFont>
      <p:font typeface="Bubblebody Neue" charset="0"/>
      <p:regular r:id="rId31"/>
    </p:embeddedFont>
    <p:embeddedFont>
      <p:font typeface="Bubblebody Neue Extrabold" charset="0"/>
      <p:regular r:id="rId32"/>
    </p:embeddedFont>
    <p:embeddedFont>
      <p:font typeface="Kollektif" charset="0"/>
      <p:regular r:id="rId33"/>
    </p:embeddedFont>
    <p:embeddedFont>
      <p:font typeface="Segoe UI" pitchFamily="34" charset="0"/>
      <p:regular r:id="rId34"/>
      <p:bold r:id="rId35"/>
      <p:italic r:id="rId36"/>
      <p:boldItalic r:id="rId37"/>
    </p:embeddedFont>
    <p:embeddedFont>
      <p:font typeface="Calibri" pitchFamily="34"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494" autoAdjust="0"/>
  </p:normalViewPr>
  <p:slideViewPr>
    <p:cSldViewPr>
      <p:cViewPr varScale="1">
        <p:scale>
          <a:sx n="46" d="100"/>
          <a:sy n="46" d="100"/>
        </p:scale>
        <p:origin x="-75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09-Aug-23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09-Aug-23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09-Aug-23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09-Aug-23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09-Aug-23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09-Aug-23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09-Aug-23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09-Aug-23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09-Aug-23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09-Aug-23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09-Aug-23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09-Aug-23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jpeg"/><Relationship Id="rId7" Type="http://schemas.openxmlformats.org/officeDocument/2006/relationships/image" Target="../media/image6.svg"/><Relationship Id="rId12"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4.sv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7.xml"/><Relationship Id="rId7" Type="http://schemas.openxmlformats.org/officeDocument/2006/relationships/image" Target="../media/image33.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2.png"/><Relationship Id="rId11" Type="http://schemas.openxmlformats.org/officeDocument/2006/relationships/image" Target="../media/image25.png"/><Relationship Id="rId5" Type="http://schemas.openxmlformats.org/officeDocument/2006/relationships/image" Target="../media/image31.sv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35.sv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7.xml"/><Relationship Id="rId7" Type="http://schemas.openxmlformats.org/officeDocument/2006/relationships/image" Target="../media/image33.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2.png"/><Relationship Id="rId5" Type="http://schemas.openxmlformats.org/officeDocument/2006/relationships/image" Target="../media/image31.sv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35.sv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45.svg"/><Relationship Id="rId5" Type="http://schemas.openxmlformats.org/officeDocument/2006/relationships/image" Target="../media/image41.svg"/><Relationship Id="rId10" Type="http://schemas.openxmlformats.org/officeDocument/2006/relationships/image" Target="../media/image29.png"/><Relationship Id="rId4" Type="http://schemas.openxmlformats.org/officeDocument/2006/relationships/image" Target="../media/image27.png"/><Relationship Id="rId9" Type="http://schemas.openxmlformats.org/officeDocument/2006/relationships/image" Target="../media/image26.sv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45.svg"/><Relationship Id="rId5" Type="http://schemas.openxmlformats.org/officeDocument/2006/relationships/image" Target="../media/image41.svg"/><Relationship Id="rId10" Type="http://schemas.openxmlformats.org/officeDocument/2006/relationships/image" Target="../media/image29.png"/><Relationship Id="rId4" Type="http://schemas.openxmlformats.org/officeDocument/2006/relationships/image" Target="../media/image27.png"/><Relationship Id="rId9" Type="http://schemas.openxmlformats.org/officeDocument/2006/relationships/image" Target="../media/image26.sv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7.xml"/><Relationship Id="rId7" Type="http://schemas.openxmlformats.org/officeDocument/2006/relationships/image" Target="../media/image35.sv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3.png"/><Relationship Id="rId5" Type="http://schemas.openxmlformats.org/officeDocument/2006/relationships/image" Target="../media/image31.svg"/><Relationship Id="rId4" Type="http://schemas.openxmlformats.org/officeDocument/2006/relationships/image" Target="../media/image21.pn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7.xml"/><Relationship Id="rId7" Type="http://schemas.openxmlformats.org/officeDocument/2006/relationships/image" Target="../media/image35.sv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3.png"/><Relationship Id="rId5" Type="http://schemas.openxmlformats.org/officeDocument/2006/relationships/image" Target="../media/image31.svg"/><Relationship Id="rId4" Type="http://schemas.openxmlformats.org/officeDocument/2006/relationships/image" Target="../media/image21.pn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7.xml"/><Relationship Id="rId7" Type="http://schemas.openxmlformats.org/officeDocument/2006/relationships/image" Target="../media/image35.sv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3.png"/><Relationship Id="rId5" Type="http://schemas.openxmlformats.org/officeDocument/2006/relationships/image" Target="../media/image31.svg"/><Relationship Id="rId4" Type="http://schemas.openxmlformats.org/officeDocument/2006/relationships/image" Target="../media/image21.pn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7.xml"/><Relationship Id="rId7" Type="http://schemas.openxmlformats.org/officeDocument/2006/relationships/image" Target="../media/image35.sv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3.png"/><Relationship Id="rId5" Type="http://schemas.openxmlformats.org/officeDocument/2006/relationships/image" Target="../media/image31.svg"/><Relationship Id="rId4" Type="http://schemas.openxmlformats.org/officeDocument/2006/relationships/image" Target="../media/image21.png"/><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45.svg"/><Relationship Id="rId5" Type="http://schemas.openxmlformats.org/officeDocument/2006/relationships/image" Target="../media/image41.svg"/><Relationship Id="rId10" Type="http://schemas.openxmlformats.org/officeDocument/2006/relationships/image" Target="../media/image29.png"/><Relationship Id="rId4" Type="http://schemas.openxmlformats.org/officeDocument/2006/relationships/image" Target="../media/image27.png"/><Relationship Id="rId9" Type="http://schemas.openxmlformats.org/officeDocument/2006/relationships/image" Target="../media/image26.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3.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jpeg"/><Relationship Id="rId7" Type="http://schemas.openxmlformats.org/officeDocument/2006/relationships/image" Target="../media/image6.sv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42.png"/><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18.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6.sv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18.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6.sv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18.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6.sv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18.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6.sv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17.png"/><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jpeg"/><Relationship Id="rId7" Type="http://schemas.openxmlformats.org/officeDocument/2006/relationships/image" Target="../media/image6.svg"/><Relationship Id="rId12"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4.sv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8.sv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500" b="12500"/>
          <a:stretch>
            <a:fillRect/>
          </a:stretch>
        </p:blipFill>
        <p:spPr>
          <a:xfrm>
            <a:off x="0" y="0"/>
            <a:ext cx="18288000" cy="10287000"/>
          </a:xfrm>
          <a:prstGeom prst="rect">
            <a:avLst/>
          </a:prstGeom>
        </p:spPr>
      </p:pic>
      <p:sp>
        <p:nvSpPr>
          <p:cNvPr id="3" name="Freeform 3"/>
          <p:cNvSpPr/>
          <p:nvPr/>
        </p:nvSpPr>
        <p:spPr>
          <a:xfrm>
            <a:off x="1676400" y="1093615"/>
            <a:ext cx="15240000" cy="7251005"/>
          </a:xfrm>
          <a:custGeom>
            <a:avLst/>
            <a:gdLst/>
            <a:ahLst/>
            <a:cxnLst/>
            <a:rect l="l" t="t" r="r" b="b"/>
            <a:pathLst>
              <a:path w="10556554" h="6402239">
                <a:moveTo>
                  <a:pt x="0" y="0"/>
                </a:moveTo>
                <a:lnTo>
                  <a:pt x="10556554" y="0"/>
                </a:lnTo>
                <a:lnTo>
                  <a:pt x="10556554" y="6402238"/>
                </a:lnTo>
                <a:lnTo>
                  <a:pt x="0" y="6402238"/>
                </a:lnTo>
                <a:lnTo>
                  <a:pt x="0" y="0"/>
                </a:lnTo>
                <a:close/>
              </a:path>
            </a:pathLst>
          </a:custGeom>
          <a:blipFill>
            <a:blip r:embed="rId3"/>
            <a:stretch>
              <a:fillRect t="-54253" r="-40325"/>
            </a:stretch>
          </a:blipFill>
        </p:spPr>
      </p:sp>
      <p:sp>
        <p:nvSpPr>
          <p:cNvPr id="4" name="TextBox 4"/>
          <p:cNvSpPr txBox="1"/>
          <p:nvPr/>
        </p:nvSpPr>
        <p:spPr>
          <a:xfrm>
            <a:off x="4287697" y="2182111"/>
            <a:ext cx="11257979" cy="4616648"/>
          </a:xfrm>
          <a:prstGeom prst="rect">
            <a:avLst/>
          </a:prstGeom>
        </p:spPr>
        <p:txBody>
          <a:bodyPr wrap="square" lIns="0" tIns="0" rIns="0" bIns="0" rtlCol="0" anchor="t">
            <a:spAutoFit/>
          </a:bodyPr>
          <a:lstStyle/>
          <a:p>
            <a:pPr algn="ctr"/>
            <a:r>
              <a:rPr lang="en-US" sz="7500" b="1">
                <a:latin typeface="Times New Roman" pitchFamily="18" charset="0"/>
                <a:cs typeface="Times New Roman" pitchFamily="18" charset="0"/>
              </a:rPr>
              <a:t>BÀI 2: </a:t>
            </a:r>
            <a:endParaRPr lang="vi-VN" sz="7500" b="1">
              <a:latin typeface="Times New Roman" pitchFamily="18" charset="0"/>
              <a:cs typeface="Times New Roman" pitchFamily="18" charset="0"/>
            </a:endParaRPr>
          </a:p>
          <a:p>
            <a:pPr algn="ctr"/>
            <a:r>
              <a:rPr lang="vi-VN" sz="7500" b="1">
                <a:latin typeface="Times New Roman" pitchFamily="18" charset="0"/>
                <a:cs typeface="Times New Roman" pitchFamily="18" charset="0"/>
              </a:rPr>
              <a:t>PHẢN ỨNG HÓA HỌC VÀ NĂNG LƯỢNG CỦA PHẢN ỨNG HÓA HỌC</a:t>
            </a:r>
            <a:endParaRPr lang="en-US" sz="7500" b="1">
              <a:latin typeface="Times New Roman" pitchFamily="18" charset="0"/>
              <a:cs typeface="Times New Roman" pitchFamily="18" charset="0"/>
            </a:endParaRPr>
          </a:p>
        </p:txBody>
      </p:sp>
      <p:sp>
        <p:nvSpPr>
          <p:cNvPr id="5" name="Freeform 5"/>
          <p:cNvSpPr/>
          <p:nvPr/>
        </p:nvSpPr>
        <p:spPr>
          <a:xfrm rot="1838892">
            <a:off x="3889303" y="1350938"/>
            <a:ext cx="1133066" cy="1067142"/>
          </a:xfrm>
          <a:custGeom>
            <a:avLst/>
            <a:gdLst/>
            <a:ahLst/>
            <a:cxnLst/>
            <a:rect l="l" t="t" r="r" b="b"/>
            <a:pathLst>
              <a:path w="1133066" h="1067142">
                <a:moveTo>
                  <a:pt x="0" y="0"/>
                </a:moveTo>
                <a:lnTo>
                  <a:pt x="1133066" y="0"/>
                </a:lnTo>
                <a:lnTo>
                  <a:pt x="1133066" y="1067142"/>
                </a:lnTo>
                <a:lnTo>
                  <a:pt x="0" y="106714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6019434">
            <a:off x="14568600" y="6179432"/>
            <a:ext cx="1954152" cy="1240887"/>
          </a:xfrm>
          <a:custGeom>
            <a:avLst/>
            <a:gdLst/>
            <a:ahLst/>
            <a:cxnLst/>
            <a:rect l="l" t="t" r="r" b="b"/>
            <a:pathLst>
              <a:path w="1954152" h="1240887">
                <a:moveTo>
                  <a:pt x="0" y="0"/>
                </a:moveTo>
                <a:lnTo>
                  <a:pt x="1954152" y="0"/>
                </a:lnTo>
                <a:lnTo>
                  <a:pt x="1954152" y="1240887"/>
                </a:lnTo>
                <a:lnTo>
                  <a:pt x="0" y="12408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TextBox 7"/>
          <p:cNvSpPr txBox="1"/>
          <p:nvPr/>
        </p:nvSpPr>
        <p:spPr>
          <a:xfrm>
            <a:off x="6366799" y="8770620"/>
            <a:ext cx="5554402" cy="464358"/>
          </a:xfrm>
          <a:prstGeom prst="rect">
            <a:avLst/>
          </a:prstGeom>
        </p:spPr>
        <p:txBody>
          <a:bodyPr lIns="0" tIns="0" rIns="0" bIns="0" rtlCol="0" anchor="t">
            <a:spAutoFit/>
          </a:bodyPr>
          <a:lstStyle/>
          <a:p>
            <a:pPr algn="ctr">
              <a:lnSpc>
                <a:spcPts val="3914"/>
              </a:lnSpc>
            </a:pPr>
            <a:r>
              <a:rPr lang="vi-VN" sz="2899" spc="362">
                <a:solidFill>
                  <a:srgbClr val="FFFFFF"/>
                </a:solidFill>
                <a:latin typeface="Quicksand Bold"/>
              </a:rPr>
              <a:t>KHTN 8</a:t>
            </a:r>
            <a:endParaRPr lang="en-US" sz="2899" spc="362">
              <a:solidFill>
                <a:srgbClr val="FFFFFF"/>
              </a:solidFill>
              <a:latin typeface="Quicksand Bold"/>
            </a:endParaRPr>
          </a:p>
        </p:txBody>
      </p:sp>
      <p:sp>
        <p:nvSpPr>
          <p:cNvPr id="8" name="Freeform 8"/>
          <p:cNvSpPr/>
          <p:nvPr/>
        </p:nvSpPr>
        <p:spPr>
          <a:xfrm rot="-3788972">
            <a:off x="2719369" y="3247373"/>
            <a:ext cx="1954152" cy="1240887"/>
          </a:xfrm>
          <a:custGeom>
            <a:avLst/>
            <a:gdLst/>
            <a:ahLst/>
            <a:cxnLst/>
            <a:rect l="l" t="t" r="r" b="b"/>
            <a:pathLst>
              <a:path w="1954152" h="1240887">
                <a:moveTo>
                  <a:pt x="0" y="0"/>
                </a:moveTo>
                <a:lnTo>
                  <a:pt x="1954153" y="0"/>
                </a:lnTo>
                <a:lnTo>
                  <a:pt x="1954153" y="1240887"/>
                </a:lnTo>
                <a:lnTo>
                  <a:pt x="0" y="12408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2394520" y="6118163"/>
            <a:ext cx="2362560" cy="2650839"/>
          </a:xfrm>
          <a:custGeom>
            <a:avLst/>
            <a:gdLst/>
            <a:ahLst/>
            <a:cxnLst/>
            <a:rect l="l" t="t" r="r" b="b"/>
            <a:pathLst>
              <a:path w="2362560" h="2650839">
                <a:moveTo>
                  <a:pt x="0" y="0"/>
                </a:moveTo>
                <a:lnTo>
                  <a:pt x="2362560" y="0"/>
                </a:lnTo>
                <a:lnTo>
                  <a:pt x="2362560" y="2650839"/>
                </a:lnTo>
                <a:lnTo>
                  <a:pt x="0" y="2650839"/>
                </a:lnTo>
                <a:lnTo>
                  <a:pt x="0" y="0"/>
                </a:lnTo>
                <a:close/>
              </a:path>
            </a:pathLst>
          </a:custGeom>
          <a:blipFill>
            <a:blip r:embed="rId8"/>
            <a:stretch>
              <a:fillRect/>
            </a:stretch>
          </a:blipFill>
        </p:spPr>
      </p:sp>
      <p:sp>
        <p:nvSpPr>
          <p:cNvPr id="10" name="Freeform 10"/>
          <p:cNvSpPr/>
          <p:nvPr/>
        </p:nvSpPr>
        <p:spPr>
          <a:xfrm>
            <a:off x="6181693" y="7534878"/>
            <a:ext cx="1452071" cy="1832266"/>
          </a:xfrm>
          <a:custGeom>
            <a:avLst/>
            <a:gdLst/>
            <a:ahLst/>
            <a:cxnLst/>
            <a:rect l="l" t="t" r="r" b="b"/>
            <a:pathLst>
              <a:path w="1452071" h="1832266">
                <a:moveTo>
                  <a:pt x="0" y="0"/>
                </a:moveTo>
                <a:lnTo>
                  <a:pt x="1452071" y="0"/>
                </a:lnTo>
                <a:lnTo>
                  <a:pt x="1452071" y="1832267"/>
                </a:lnTo>
                <a:lnTo>
                  <a:pt x="0" y="1832267"/>
                </a:lnTo>
                <a:lnTo>
                  <a:pt x="0" y="0"/>
                </a:lnTo>
                <a:close/>
              </a:path>
            </a:pathLst>
          </a:custGeom>
          <a:blipFill>
            <a:blip r:embed="rId9"/>
            <a:stretch>
              <a:fillRect/>
            </a:stretch>
          </a:blipFill>
        </p:spPr>
      </p:sp>
      <p:sp>
        <p:nvSpPr>
          <p:cNvPr id="11" name="Freeform 11"/>
          <p:cNvSpPr/>
          <p:nvPr/>
        </p:nvSpPr>
        <p:spPr>
          <a:xfrm rot="1588123">
            <a:off x="12307027" y="7054993"/>
            <a:ext cx="2313124" cy="2444517"/>
          </a:xfrm>
          <a:custGeom>
            <a:avLst/>
            <a:gdLst/>
            <a:ahLst/>
            <a:cxnLst/>
            <a:rect l="l" t="t" r="r" b="b"/>
            <a:pathLst>
              <a:path w="2313124" h="2444517">
                <a:moveTo>
                  <a:pt x="0" y="0"/>
                </a:moveTo>
                <a:lnTo>
                  <a:pt x="2313125" y="0"/>
                </a:lnTo>
                <a:lnTo>
                  <a:pt x="2313125" y="2444517"/>
                </a:lnTo>
                <a:lnTo>
                  <a:pt x="0" y="2444517"/>
                </a:lnTo>
                <a:lnTo>
                  <a:pt x="0" y="0"/>
                </a:lnTo>
                <a:close/>
              </a:path>
            </a:pathLst>
          </a:custGeom>
          <a:blipFill>
            <a:blip r:embed="rId10"/>
            <a:stretch>
              <a:fillRect/>
            </a:stretch>
          </a:blipFill>
        </p:spPr>
      </p:sp>
      <p:sp>
        <p:nvSpPr>
          <p:cNvPr id="12" name="Freeform 12"/>
          <p:cNvSpPr/>
          <p:nvPr/>
        </p:nvSpPr>
        <p:spPr>
          <a:xfrm rot="-1034059">
            <a:off x="8682284" y="-277784"/>
            <a:ext cx="2776758" cy="2478257"/>
          </a:xfrm>
          <a:custGeom>
            <a:avLst/>
            <a:gdLst/>
            <a:ahLst/>
            <a:cxnLst/>
            <a:rect l="l" t="t" r="r" b="b"/>
            <a:pathLst>
              <a:path w="2776758" h="2478257">
                <a:moveTo>
                  <a:pt x="0" y="0"/>
                </a:moveTo>
                <a:lnTo>
                  <a:pt x="2776759" y="0"/>
                </a:lnTo>
                <a:lnTo>
                  <a:pt x="2776759" y="2478257"/>
                </a:lnTo>
                <a:lnTo>
                  <a:pt x="0" y="2478257"/>
                </a:lnTo>
                <a:lnTo>
                  <a:pt x="0" y="0"/>
                </a:lnTo>
                <a:close/>
              </a:path>
            </a:pathLst>
          </a:custGeom>
          <a:blipFill>
            <a:blip r:embed="rId11"/>
            <a:stretch>
              <a:fillRect/>
            </a:stretch>
          </a:blipFill>
        </p:spPr>
      </p:sp>
      <p:sp>
        <p:nvSpPr>
          <p:cNvPr id="13" name="Freeform 13"/>
          <p:cNvSpPr/>
          <p:nvPr/>
        </p:nvSpPr>
        <p:spPr>
          <a:xfrm rot="996189">
            <a:off x="15745270" y="2204269"/>
            <a:ext cx="2214958" cy="2617380"/>
          </a:xfrm>
          <a:custGeom>
            <a:avLst/>
            <a:gdLst/>
            <a:ahLst/>
            <a:cxnLst/>
            <a:rect l="l" t="t" r="r" b="b"/>
            <a:pathLst>
              <a:path w="2214958" h="2617380">
                <a:moveTo>
                  <a:pt x="0" y="0"/>
                </a:moveTo>
                <a:lnTo>
                  <a:pt x="2214958" y="0"/>
                </a:lnTo>
                <a:lnTo>
                  <a:pt x="2214958" y="2617380"/>
                </a:lnTo>
                <a:lnTo>
                  <a:pt x="0" y="2617380"/>
                </a:lnTo>
                <a:lnTo>
                  <a:pt x="0" y="0"/>
                </a:lnTo>
                <a:close/>
              </a:path>
            </a:pathLst>
          </a:custGeom>
          <a:blipFill>
            <a:blip r:embed="rId12"/>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7618520" y="9097192"/>
            <a:ext cx="1010164" cy="969757"/>
          </a:xfrm>
          <a:custGeom>
            <a:avLst/>
            <a:gdLst/>
            <a:ahLst/>
            <a:cxnLst/>
            <a:rect l="l" t="t" r="r" b="b"/>
            <a:pathLst>
              <a:path w="1010164" h="969757">
                <a:moveTo>
                  <a:pt x="0" y="0"/>
                </a:moveTo>
                <a:lnTo>
                  <a:pt x="1010164" y="0"/>
                </a:lnTo>
                <a:lnTo>
                  <a:pt x="1010164" y="969757"/>
                </a:lnTo>
                <a:lnTo>
                  <a:pt x="0" y="96975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881020" y="666664"/>
            <a:ext cx="16613461" cy="8828110"/>
            <a:chOff x="0" y="0"/>
            <a:chExt cx="4375562" cy="2325099"/>
          </a:xfrm>
        </p:grpSpPr>
        <p:sp>
          <p:nvSpPr>
            <p:cNvPr id="6" name="Freeform 6"/>
            <p:cNvSpPr/>
            <p:nvPr/>
          </p:nvSpPr>
          <p:spPr>
            <a:xfrm>
              <a:off x="0" y="0"/>
              <a:ext cx="4375562" cy="2325099"/>
            </a:xfrm>
            <a:custGeom>
              <a:avLst/>
              <a:gdLst/>
              <a:ahLst/>
              <a:cxnLst/>
              <a:rect l="l" t="t" r="r" b="b"/>
              <a:pathLst>
                <a:path w="4375562" h="2325099">
                  <a:moveTo>
                    <a:pt x="23766" y="0"/>
                  </a:moveTo>
                  <a:lnTo>
                    <a:pt x="4351796" y="0"/>
                  </a:lnTo>
                  <a:cubicBezTo>
                    <a:pt x="4358099" y="0"/>
                    <a:pt x="4364144" y="2504"/>
                    <a:pt x="4368601" y="6961"/>
                  </a:cubicBezTo>
                  <a:cubicBezTo>
                    <a:pt x="4373058" y="11418"/>
                    <a:pt x="4375562" y="17463"/>
                    <a:pt x="4375562" y="23766"/>
                  </a:cubicBezTo>
                  <a:lnTo>
                    <a:pt x="4375562" y="2301333"/>
                  </a:lnTo>
                  <a:cubicBezTo>
                    <a:pt x="4375562" y="2314459"/>
                    <a:pt x="4364922" y="2325099"/>
                    <a:pt x="4351796" y="2325099"/>
                  </a:cubicBezTo>
                  <a:lnTo>
                    <a:pt x="23766" y="2325099"/>
                  </a:lnTo>
                  <a:cubicBezTo>
                    <a:pt x="10640" y="2325099"/>
                    <a:pt x="0" y="2314459"/>
                    <a:pt x="0" y="2301333"/>
                  </a:cubicBezTo>
                  <a:lnTo>
                    <a:pt x="0" y="23766"/>
                  </a:lnTo>
                  <a:cubicBezTo>
                    <a:pt x="0" y="10640"/>
                    <a:pt x="10640" y="0"/>
                    <a:pt x="23766" y="0"/>
                  </a:cubicBezTo>
                  <a:close/>
                </a:path>
              </a:pathLst>
            </a:custGeom>
            <a:solidFill>
              <a:srgbClr val="FFFFFF"/>
            </a:solidFill>
          </p:spPr>
        </p:sp>
        <p:sp>
          <p:nvSpPr>
            <p:cNvPr id="7" name="TextBox 7"/>
            <p:cNvSpPr txBox="1"/>
            <p:nvPr/>
          </p:nvSpPr>
          <p:spPr>
            <a:xfrm>
              <a:off x="0" y="-76200"/>
              <a:ext cx="812800" cy="8890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254082" y="1189808"/>
            <a:ext cx="14635369" cy="7907384"/>
            <a:chOff x="0" y="0"/>
            <a:chExt cx="19513825" cy="10543178"/>
          </a:xfrm>
        </p:grpSpPr>
        <p:sp>
          <p:nvSpPr>
            <p:cNvPr id="9" name="AutoShape 9"/>
            <p:cNvSpPr/>
            <p:nvPr/>
          </p:nvSpPr>
          <p:spPr>
            <a:xfrm>
              <a:off x="0" y="4663279"/>
              <a:ext cx="19513825" cy="0"/>
            </a:xfrm>
            <a:prstGeom prst="line">
              <a:avLst/>
            </a:prstGeom>
            <a:ln w="50800" cap="flat">
              <a:solidFill>
                <a:srgbClr val="D9D9D9">
                  <a:alpha val="21569"/>
                </a:srgbClr>
              </a:solidFill>
              <a:prstDash val="solid"/>
              <a:headEnd type="none" w="sm" len="sm"/>
              <a:tailEnd type="none" w="sm" len="sm"/>
            </a:ln>
          </p:spPr>
        </p:sp>
        <p:sp>
          <p:nvSpPr>
            <p:cNvPr id="10" name="AutoShape 10"/>
            <p:cNvSpPr/>
            <p:nvPr/>
          </p:nvSpPr>
          <p:spPr>
            <a:xfrm>
              <a:off x="0" y="5246189"/>
              <a:ext cx="19513825" cy="0"/>
            </a:xfrm>
            <a:prstGeom prst="line">
              <a:avLst/>
            </a:prstGeom>
            <a:ln w="50800" cap="flat">
              <a:solidFill>
                <a:srgbClr val="D9D9D9">
                  <a:alpha val="21569"/>
                </a:srgbClr>
              </a:solidFill>
              <a:prstDash val="solid"/>
              <a:headEnd type="none" w="sm" len="sm"/>
              <a:tailEnd type="none" w="sm" len="sm"/>
            </a:ln>
          </p:spPr>
        </p:sp>
        <p:sp>
          <p:nvSpPr>
            <p:cNvPr id="11" name="AutoShape 11"/>
            <p:cNvSpPr/>
            <p:nvPr/>
          </p:nvSpPr>
          <p:spPr>
            <a:xfrm>
              <a:off x="0" y="5829099"/>
              <a:ext cx="19513825" cy="0"/>
            </a:xfrm>
            <a:prstGeom prst="line">
              <a:avLst/>
            </a:prstGeom>
            <a:ln w="50800" cap="flat">
              <a:solidFill>
                <a:srgbClr val="D9D9D9">
                  <a:alpha val="21569"/>
                </a:srgbClr>
              </a:solidFill>
              <a:prstDash val="solid"/>
              <a:headEnd type="none" w="sm" len="sm"/>
              <a:tailEnd type="none" w="sm" len="sm"/>
            </a:ln>
          </p:spPr>
        </p:sp>
        <p:sp>
          <p:nvSpPr>
            <p:cNvPr id="12" name="AutoShape 12"/>
            <p:cNvSpPr/>
            <p:nvPr/>
          </p:nvSpPr>
          <p:spPr>
            <a:xfrm>
              <a:off x="0" y="6412009"/>
              <a:ext cx="19513825" cy="0"/>
            </a:xfrm>
            <a:prstGeom prst="line">
              <a:avLst/>
            </a:prstGeom>
            <a:ln w="50800" cap="flat">
              <a:solidFill>
                <a:srgbClr val="D9D9D9">
                  <a:alpha val="21569"/>
                </a:srgbClr>
              </a:solidFill>
              <a:prstDash val="solid"/>
              <a:headEnd type="none" w="sm" len="sm"/>
              <a:tailEnd type="none" w="sm" len="sm"/>
            </a:ln>
          </p:spPr>
        </p:sp>
        <p:sp>
          <p:nvSpPr>
            <p:cNvPr id="13" name="AutoShape 13"/>
            <p:cNvSpPr/>
            <p:nvPr/>
          </p:nvSpPr>
          <p:spPr>
            <a:xfrm>
              <a:off x="0" y="2331640"/>
              <a:ext cx="19513825" cy="0"/>
            </a:xfrm>
            <a:prstGeom prst="line">
              <a:avLst/>
            </a:prstGeom>
            <a:ln w="50800" cap="flat">
              <a:solidFill>
                <a:srgbClr val="D9D9D9">
                  <a:alpha val="21569"/>
                </a:srgbClr>
              </a:solidFill>
              <a:prstDash val="solid"/>
              <a:headEnd type="none" w="sm" len="sm"/>
              <a:tailEnd type="none" w="sm" len="sm"/>
            </a:ln>
          </p:spPr>
        </p:sp>
        <p:sp>
          <p:nvSpPr>
            <p:cNvPr id="14" name="AutoShape 14"/>
            <p:cNvSpPr/>
            <p:nvPr/>
          </p:nvSpPr>
          <p:spPr>
            <a:xfrm>
              <a:off x="0" y="2914550"/>
              <a:ext cx="19513825" cy="0"/>
            </a:xfrm>
            <a:prstGeom prst="line">
              <a:avLst/>
            </a:prstGeom>
            <a:ln w="50800" cap="flat">
              <a:solidFill>
                <a:srgbClr val="D9D9D9">
                  <a:alpha val="21569"/>
                </a:srgbClr>
              </a:solidFill>
              <a:prstDash val="solid"/>
              <a:headEnd type="none" w="sm" len="sm"/>
              <a:tailEnd type="none" w="sm" len="sm"/>
            </a:ln>
          </p:spPr>
        </p:sp>
        <p:sp>
          <p:nvSpPr>
            <p:cNvPr id="15" name="AutoShape 15"/>
            <p:cNvSpPr/>
            <p:nvPr/>
          </p:nvSpPr>
          <p:spPr>
            <a:xfrm>
              <a:off x="0" y="3497459"/>
              <a:ext cx="19513825" cy="0"/>
            </a:xfrm>
            <a:prstGeom prst="line">
              <a:avLst/>
            </a:prstGeom>
            <a:ln w="50800" cap="flat">
              <a:solidFill>
                <a:srgbClr val="D9D9D9">
                  <a:alpha val="21569"/>
                </a:srgbClr>
              </a:solidFill>
              <a:prstDash val="solid"/>
              <a:headEnd type="none" w="sm" len="sm"/>
              <a:tailEnd type="none" w="sm" len="sm"/>
            </a:ln>
          </p:spPr>
        </p:sp>
        <p:sp>
          <p:nvSpPr>
            <p:cNvPr id="16" name="AutoShape 16"/>
            <p:cNvSpPr/>
            <p:nvPr/>
          </p:nvSpPr>
          <p:spPr>
            <a:xfrm>
              <a:off x="0" y="4080369"/>
              <a:ext cx="19513825" cy="0"/>
            </a:xfrm>
            <a:prstGeom prst="line">
              <a:avLst/>
            </a:prstGeom>
            <a:ln w="50800" cap="flat">
              <a:solidFill>
                <a:srgbClr val="D9D9D9">
                  <a:alpha val="21569"/>
                </a:srgbClr>
              </a:solidFill>
              <a:prstDash val="solid"/>
              <a:headEnd type="none" w="sm" len="sm"/>
              <a:tailEnd type="none" w="sm" len="sm"/>
            </a:ln>
          </p:spPr>
        </p:sp>
        <p:sp>
          <p:nvSpPr>
            <p:cNvPr id="17" name="AutoShape 17"/>
            <p:cNvSpPr/>
            <p:nvPr/>
          </p:nvSpPr>
          <p:spPr>
            <a:xfrm>
              <a:off x="0" y="0"/>
              <a:ext cx="19513825" cy="0"/>
            </a:xfrm>
            <a:prstGeom prst="line">
              <a:avLst/>
            </a:prstGeom>
            <a:ln w="50800" cap="flat">
              <a:solidFill>
                <a:srgbClr val="D9D9D9">
                  <a:alpha val="21569"/>
                </a:srgbClr>
              </a:solidFill>
              <a:prstDash val="solid"/>
              <a:headEnd type="none" w="sm" len="sm"/>
              <a:tailEnd type="none" w="sm" len="sm"/>
            </a:ln>
          </p:spPr>
        </p:sp>
        <p:sp>
          <p:nvSpPr>
            <p:cNvPr id="18" name="AutoShape 18"/>
            <p:cNvSpPr/>
            <p:nvPr/>
          </p:nvSpPr>
          <p:spPr>
            <a:xfrm>
              <a:off x="0" y="582910"/>
              <a:ext cx="19513825" cy="0"/>
            </a:xfrm>
            <a:prstGeom prst="line">
              <a:avLst/>
            </a:prstGeom>
            <a:ln w="50800" cap="flat">
              <a:solidFill>
                <a:srgbClr val="D9D9D9">
                  <a:alpha val="21569"/>
                </a:srgbClr>
              </a:solidFill>
              <a:prstDash val="solid"/>
              <a:headEnd type="none" w="sm" len="sm"/>
              <a:tailEnd type="none" w="sm" len="sm"/>
            </a:ln>
          </p:spPr>
        </p:sp>
        <p:sp>
          <p:nvSpPr>
            <p:cNvPr id="19" name="AutoShape 19"/>
            <p:cNvSpPr/>
            <p:nvPr/>
          </p:nvSpPr>
          <p:spPr>
            <a:xfrm>
              <a:off x="0" y="1165820"/>
              <a:ext cx="19513825" cy="0"/>
            </a:xfrm>
            <a:prstGeom prst="line">
              <a:avLst/>
            </a:prstGeom>
            <a:ln w="50800" cap="flat">
              <a:solidFill>
                <a:srgbClr val="D9D9D9">
                  <a:alpha val="21569"/>
                </a:srgbClr>
              </a:solidFill>
              <a:prstDash val="solid"/>
              <a:headEnd type="none" w="sm" len="sm"/>
              <a:tailEnd type="none" w="sm" len="sm"/>
            </a:ln>
          </p:spPr>
        </p:sp>
        <p:sp>
          <p:nvSpPr>
            <p:cNvPr id="20" name="AutoShape 20"/>
            <p:cNvSpPr/>
            <p:nvPr/>
          </p:nvSpPr>
          <p:spPr>
            <a:xfrm>
              <a:off x="0" y="1748730"/>
              <a:ext cx="19513825" cy="0"/>
            </a:xfrm>
            <a:prstGeom prst="line">
              <a:avLst/>
            </a:prstGeom>
            <a:ln w="50800" cap="flat">
              <a:solidFill>
                <a:srgbClr val="D9D9D9">
                  <a:alpha val="21569"/>
                </a:srgbClr>
              </a:solidFill>
              <a:prstDash val="solid"/>
              <a:headEnd type="none" w="sm" len="sm"/>
              <a:tailEnd type="none" w="sm" len="sm"/>
            </a:ln>
          </p:spPr>
        </p:sp>
        <p:sp>
          <p:nvSpPr>
            <p:cNvPr id="21" name="AutoShape 21"/>
            <p:cNvSpPr/>
            <p:nvPr/>
          </p:nvSpPr>
          <p:spPr>
            <a:xfrm>
              <a:off x="0" y="9326558"/>
              <a:ext cx="19513825" cy="0"/>
            </a:xfrm>
            <a:prstGeom prst="line">
              <a:avLst/>
            </a:prstGeom>
            <a:ln w="50800" cap="flat">
              <a:solidFill>
                <a:srgbClr val="D9D9D9">
                  <a:alpha val="21569"/>
                </a:srgbClr>
              </a:solidFill>
              <a:prstDash val="solid"/>
              <a:headEnd type="none" w="sm" len="sm"/>
              <a:tailEnd type="none" w="sm" len="sm"/>
            </a:ln>
          </p:spPr>
        </p:sp>
        <p:sp>
          <p:nvSpPr>
            <p:cNvPr id="22" name="AutoShape 22"/>
            <p:cNvSpPr/>
            <p:nvPr/>
          </p:nvSpPr>
          <p:spPr>
            <a:xfrm>
              <a:off x="0" y="9909468"/>
              <a:ext cx="19513825" cy="0"/>
            </a:xfrm>
            <a:prstGeom prst="line">
              <a:avLst/>
            </a:prstGeom>
            <a:ln w="50800" cap="flat">
              <a:solidFill>
                <a:srgbClr val="D9D9D9">
                  <a:alpha val="21569"/>
                </a:srgbClr>
              </a:solidFill>
              <a:prstDash val="solid"/>
              <a:headEnd type="none" w="sm" len="sm"/>
              <a:tailEnd type="none" w="sm" len="sm"/>
            </a:ln>
          </p:spPr>
        </p:sp>
        <p:sp>
          <p:nvSpPr>
            <p:cNvPr id="23" name="AutoShape 23"/>
            <p:cNvSpPr/>
            <p:nvPr/>
          </p:nvSpPr>
          <p:spPr>
            <a:xfrm>
              <a:off x="0" y="10492378"/>
              <a:ext cx="19513825" cy="0"/>
            </a:xfrm>
            <a:prstGeom prst="line">
              <a:avLst/>
            </a:prstGeom>
            <a:ln w="50800" cap="flat">
              <a:solidFill>
                <a:srgbClr val="D9D9D9">
                  <a:alpha val="21569"/>
                </a:srgbClr>
              </a:solidFill>
              <a:prstDash val="solid"/>
              <a:headEnd type="none" w="sm" len="sm"/>
              <a:tailEnd type="none" w="sm" len="sm"/>
            </a:ln>
          </p:spPr>
        </p:sp>
        <p:sp>
          <p:nvSpPr>
            <p:cNvPr id="24" name="AutoShape 24"/>
            <p:cNvSpPr/>
            <p:nvPr/>
          </p:nvSpPr>
          <p:spPr>
            <a:xfrm>
              <a:off x="0" y="6994919"/>
              <a:ext cx="19513825" cy="0"/>
            </a:xfrm>
            <a:prstGeom prst="line">
              <a:avLst/>
            </a:prstGeom>
            <a:ln w="50800" cap="flat">
              <a:solidFill>
                <a:srgbClr val="D9D9D9">
                  <a:alpha val="21569"/>
                </a:srgbClr>
              </a:solidFill>
              <a:prstDash val="solid"/>
              <a:headEnd type="none" w="sm" len="sm"/>
              <a:tailEnd type="none" w="sm" len="sm"/>
            </a:ln>
          </p:spPr>
        </p:sp>
        <p:sp>
          <p:nvSpPr>
            <p:cNvPr id="25" name="AutoShape 25"/>
            <p:cNvSpPr/>
            <p:nvPr/>
          </p:nvSpPr>
          <p:spPr>
            <a:xfrm>
              <a:off x="0" y="7577829"/>
              <a:ext cx="19513825" cy="0"/>
            </a:xfrm>
            <a:prstGeom prst="line">
              <a:avLst/>
            </a:prstGeom>
            <a:ln w="50800" cap="flat">
              <a:solidFill>
                <a:srgbClr val="D9D9D9">
                  <a:alpha val="21569"/>
                </a:srgbClr>
              </a:solidFill>
              <a:prstDash val="solid"/>
              <a:headEnd type="none" w="sm" len="sm"/>
              <a:tailEnd type="none" w="sm" len="sm"/>
            </a:ln>
          </p:spPr>
        </p:sp>
        <p:sp>
          <p:nvSpPr>
            <p:cNvPr id="26" name="AutoShape 26"/>
            <p:cNvSpPr/>
            <p:nvPr/>
          </p:nvSpPr>
          <p:spPr>
            <a:xfrm>
              <a:off x="0" y="8160739"/>
              <a:ext cx="19513825" cy="0"/>
            </a:xfrm>
            <a:prstGeom prst="line">
              <a:avLst/>
            </a:prstGeom>
            <a:ln w="50800" cap="flat">
              <a:solidFill>
                <a:srgbClr val="D9D9D9">
                  <a:alpha val="21569"/>
                </a:srgbClr>
              </a:solidFill>
              <a:prstDash val="solid"/>
              <a:headEnd type="none" w="sm" len="sm"/>
              <a:tailEnd type="none" w="sm" len="sm"/>
            </a:ln>
          </p:spPr>
        </p:sp>
        <p:sp>
          <p:nvSpPr>
            <p:cNvPr id="27" name="AutoShape 27"/>
            <p:cNvSpPr/>
            <p:nvPr/>
          </p:nvSpPr>
          <p:spPr>
            <a:xfrm>
              <a:off x="0" y="8743649"/>
              <a:ext cx="19513825" cy="0"/>
            </a:xfrm>
            <a:prstGeom prst="line">
              <a:avLst/>
            </a:prstGeom>
            <a:ln w="50800" cap="flat">
              <a:solidFill>
                <a:srgbClr val="D9D9D9">
                  <a:alpha val="21569"/>
                </a:srgbClr>
              </a:solidFill>
              <a:prstDash val="solid"/>
              <a:headEnd type="none" w="sm" len="sm"/>
              <a:tailEnd type="none" w="sm" len="sm"/>
            </a:ln>
          </p:spPr>
        </p:sp>
      </p:grpSp>
      <p:grpSp>
        <p:nvGrpSpPr>
          <p:cNvPr id="28" name="Group 28"/>
          <p:cNvGrpSpPr/>
          <p:nvPr/>
        </p:nvGrpSpPr>
        <p:grpSpPr>
          <a:xfrm>
            <a:off x="1325175" y="1098131"/>
            <a:ext cx="344492" cy="8090737"/>
            <a:chOff x="0" y="0"/>
            <a:chExt cx="459323" cy="10787650"/>
          </a:xfrm>
        </p:grpSpPr>
        <p:grpSp>
          <p:nvGrpSpPr>
            <p:cNvPr id="29" name="Group 29"/>
            <p:cNvGrpSpPr/>
            <p:nvPr/>
          </p:nvGrpSpPr>
          <p:grpSpPr>
            <a:xfrm>
              <a:off x="0" y="0"/>
              <a:ext cx="459323" cy="459323"/>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0" y="938939"/>
              <a:ext cx="459323" cy="459323"/>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5" name="Group 35"/>
            <p:cNvGrpSpPr/>
            <p:nvPr/>
          </p:nvGrpSpPr>
          <p:grpSpPr>
            <a:xfrm>
              <a:off x="0" y="1877878"/>
              <a:ext cx="459323" cy="459323"/>
              <a:chOff x="0" y="0"/>
              <a:chExt cx="812800" cy="812800"/>
            </a:xfrm>
          </p:grpSpPr>
          <p:sp>
            <p:nvSpPr>
              <p:cNvPr id="36" name="Freeform 3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7" name="TextBox 3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8" name="Group 38"/>
            <p:cNvGrpSpPr/>
            <p:nvPr/>
          </p:nvGrpSpPr>
          <p:grpSpPr>
            <a:xfrm>
              <a:off x="0" y="2816816"/>
              <a:ext cx="459323" cy="459323"/>
              <a:chOff x="0" y="0"/>
              <a:chExt cx="812800" cy="812800"/>
            </a:xfrm>
          </p:grpSpPr>
          <p:sp>
            <p:nvSpPr>
              <p:cNvPr id="39" name="Freeform 3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0" name="TextBox 4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1" name="Group 41"/>
            <p:cNvGrpSpPr/>
            <p:nvPr/>
          </p:nvGrpSpPr>
          <p:grpSpPr>
            <a:xfrm>
              <a:off x="0" y="3755755"/>
              <a:ext cx="459323" cy="459323"/>
              <a:chOff x="0" y="0"/>
              <a:chExt cx="812800" cy="812800"/>
            </a:xfrm>
          </p:grpSpPr>
          <p:sp>
            <p:nvSpPr>
              <p:cNvPr id="42" name="Freeform 4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3" name="TextBox 4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4" name="Group 44"/>
            <p:cNvGrpSpPr/>
            <p:nvPr/>
          </p:nvGrpSpPr>
          <p:grpSpPr>
            <a:xfrm>
              <a:off x="0" y="4694694"/>
              <a:ext cx="459323" cy="459323"/>
              <a:chOff x="0" y="0"/>
              <a:chExt cx="812800" cy="812800"/>
            </a:xfrm>
          </p:grpSpPr>
          <p:sp>
            <p:nvSpPr>
              <p:cNvPr id="45" name="Freeform 4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6" name="TextBox 4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7" name="Group 47"/>
            <p:cNvGrpSpPr/>
            <p:nvPr/>
          </p:nvGrpSpPr>
          <p:grpSpPr>
            <a:xfrm>
              <a:off x="0" y="5633633"/>
              <a:ext cx="459323" cy="459323"/>
              <a:chOff x="0" y="0"/>
              <a:chExt cx="812800" cy="812800"/>
            </a:xfrm>
          </p:grpSpPr>
          <p:sp>
            <p:nvSpPr>
              <p:cNvPr id="48" name="Freeform 4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9" name="TextBox 4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0" name="Group 50"/>
            <p:cNvGrpSpPr/>
            <p:nvPr/>
          </p:nvGrpSpPr>
          <p:grpSpPr>
            <a:xfrm>
              <a:off x="0" y="6572572"/>
              <a:ext cx="459323" cy="459323"/>
              <a:chOff x="0" y="0"/>
              <a:chExt cx="812800" cy="812800"/>
            </a:xfrm>
          </p:grpSpPr>
          <p:sp>
            <p:nvSpPr>
              <p:cNvPr id="51" name="Freeform 5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2" name="TextBox 5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3" name="Group 53"/>
            <p:cNvGrpSpPr/>
            <p:nvPr/>
          </p:nvGrpSpPr>
          <p:grpSpPr>
            <a:xfrm>
              <a:off x="0" y="7511510"/>
              <a:ext cx="459323" cy="459323"/>
              <a:chOff x="0" y="0"/>
              <a:chExt cx="812800" cy="812800"/>
            </a:xfrm>
          </p:grpSpPr>
          <p:sp>
            <p:nvSpPr>
              <p:cNvPr id="54" name="Freeform 5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5" name="TextBox 5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6" name="Group 56"/>
            <p:cNvGrpSpPr/>
            <p:nvPr/>
          </p:nvGrpSpPr>
          <p:grpSpPr>
            <a:xfrm>
              <a:off x="0" y="8450449"/>
              <a:ext cx="459323" cy="459323"/>
              <a:chOff x="0" y="0"/>
              <a:chExt cx="812800" cy="812800"/>
            </a:xfrm>
          </p:grpSpPr>
          <p:sp>
            <p:nvSpPr>
              <p:cNvPr id="57" name="Freeform 5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8" name="TextBox 5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9" name="Group 59"/>
            <p:cNvGrpSpPr/>
            <p:nvPr/>
          </p:nvGrpSpPr>
          <p:grpSpPr>
            <a:xfrm>
              <a:off x="0" y="9389388"/>
              <a:ext cx="459323" cy="459323"/>
              <a:chOff x="0" y="0"/>
              <a:chExt cx="812800" cy="812800"/>
            </a:xfrm>
          </p:grpSpPr>
          <p:sp>
            <p:nvSpPr>
              <p:cNvPr id="60" name="Freeform 6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61" name="TextBox 6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2" name="Group 62"/>
            <p:cNvGrpSpPr/>
            <p:nvPr/>
          </p:nvGrpSpPr>
          <p:grpSpPr>
            <a:xfrm>
              <a:off x="0" y="10328327"/>
              <a:ext cx="459323" cy="459323"/>
              <a:chOff x="0" y="0"/>
              <a:chExt cx="812800" cy="812800"/>
            </a:xfrm>
          </p:grpSpPr>
          <p:sp>
            <p:nvSpPr>
              <p:cNvPr id="63" name="Freeform 6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64" name="TextBox 6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65" name="AutoShape 65"/>
          <p:cNvSpPr/>
          <p:nvPr/>
        </p:nvSpPr>
        <p:spPr>
          <a:xfrm rot="-5405178">
            <a:off x="-2517975" y="5119688"/>
            <a:ext cx="8828120" cy="0"/>
          </a:xfrm>
          <a:prstGeom prst="line">
            <a:avLst/>
          </a:prstGeom>
          <a:ln w="47625" cap="flat">
            <a:solidFill>
              <a:srgbClr val="F9BD24"/>
            </a:solidFill>
            <a:prstDash val="solid"/>
            <a:headEnd type="none" w="sm" len="sm"/>
            <a:tailEnd type="none" w="sm" len="sm"/>
          </a:ln>
        </p:spPr>
      </p:sp>
      <p:sp>
        <p:nvSpPr>
          <p:cNvPr id="66" name="Freeform 66"/>
          <p:cNvSpPr/>
          <p:nvPr/>
        </p:nvSpPr>
        <p:spPr>
          <a:xfrm>
            <a:off x="5716079" y="407800"/>
            <a:ext cx="4430541" cy="700817"/>
          </a:xfrm>
          <a:custGeom>
            <a:avLst/>
            <a:gdLst/>
            <a:ahLst/>
            <a:cxnLst/>
            <a:rect l="l" t="t" r="r" b="b"/>
            <a:pathLst>
              <a:path w="2714434" h="700817">
                <a:moveTo>
                  <a:pt x="0" y="0"/>
                </a:moveTo>
                <a:lnTo>
                  <a:pt x="2714434" y="0"/>
                </a:lnTo>
                <a:lnTo>
                  <a:pt x="2714434" y="700817"/>
                </a:lnTo>
                <a:lnTo>
                  <a:pt x="0" y="70081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r>
              <a:rPr lang="vi-VN" sz="4000"/>
              <a:t>Phiếu học tập số 1</a:t>
            </a:r>
            <a:endParaRPr lang="en-US" sz="4000"/>
          </a:p>
        </p:txBody>
      </p:sp>
      <p:grpSp>
        <p:nvGrpSpPr>
          <p:cNvPr id="68" name="Group 68"/>
          <p:cNvGrpSpPr/>
          <p:nvPr/>
        </p:nvGrpSpPr>
        <p:grpSpPr>
          <a:xfrm>
            <a:off x="2690820" y="1362606"/>
            <a:ext cx="5139912" cy="8132168"/>
            <a:chOff x="0" y="0"/>
            <a:chExt cx="1246856" cy="1668279"/>
          </a:xfrm>
        </p:grpSpPr>
        <p:sp>
          <p:nvSpPr>
            <p:cNvPr id="69" name="Freeform 69"/>
            <p:cNvSpPr/>
            <p:nvPr/>
          </p:nvSpPr>
          <p:spPr>
            <a:xfrm>
              <a:off x="0" y="0"/>
              <a:ext cx="1246856" cy="1668279"/>
            </a:xfrm>
            <a:custGeom>
              <a:avLst/>
              <a:gdLst/>
              <a:ahLst/>
              <a:cxnLst/>
              <a:rect l="l" t="t" r="r" b="b"/>
              <a:pathLst>
                <a:path w="1246856" h="1668279">
                  <a:moveTo>
                    <a:pt x="0" y="0"/>
                  </a:moveTo>
                  <a:lnTo>
                    <a:pt x="1246856" y="0"/>
                  </a:lnTo>
                  <a:lnTo>
                    <a:pt x="1246856" y="1668279"/>
                  </a:lnTo>
                  <a:lnTo>
                    <a:pt x="0" y="1668279"/>
                  </a:lnTo>
                  <a:close/>
                </a:path>
              </a:pathLst>
            </a:custGeom>
            <a:solidFill>
              <a:srgbClr val="1B4645"/>
            </a:solidFill>
          </p:spPr>
        </p:sp>
        <p:sp>
          <p:nvSpPr>
            <p:cNvPr id="70" name="TextBox 70"/>
            <p:cNvSpPr txBox="1"/>
            <p:nvPr/>
          </p:nvSpPr>
          <p:spPr>
            <a:xfrm>
              <a:off x="0" y="-66675"/>
              <a:ext cx="812800" cy="879475"/>
            </a:xfrm>
            <a:prstGeom prst="rect">
              <a:avLst/>
            </a:prstGeom>
          </p:spPr>
          <p:txBody>
            <a:bodyPr lIns="50800" tIns="50800" rIns="50800" bIns="50800" rtlCol="0" anchor="ctr"/>
            <a:lstStyle/>
            <a:p>
              <a:pPr algn="ctr">
                <a:lnSpc>
                  <a:spcPts val="2100"/>
                </a:lnSpc>
                <a:spcBef>
                  <a:spcPct val="0"/>
                </a:spcBef>
              </a:pPr>
              <a:endParaRPr/>
            </a:p>
          </p:txBody>
        </p:sp>
      </p:grpSp>
      <p:sp>
        <p:nvSpPr>
          <p:cNvPr id="71" name="TextBox 71"/>
          <p:cNvSpPr txBox="1"/>
          <p:nvPr/>
        </p:nvSpPr>
        <p:spPr>
          <a:xfrm>
            <a:off x="2766316" y="1932905"/>
            <a:ext cx="5017586" cy="1174745"/>
          </a:xfrm>
          <a:prstGeom prst="rect">
            <a:avLst/>
          </a:prstGeom>
        </p:spPr>
        <p:txBody>
          <a:bodyPr wrap="square" lIns="0" tIns="0" rIns="0" bIns="0" rtlCol="0" anchor="t">
            <a:spAutoFit/>
          </a:bodyPr>
          <a:lstStyle/>
          <a:p>
            <a:pPr algn="ctr">
              <a:lnSpc>
                <a:spcPts val="3000"/>
              </a:lnSpc>
            </a:pPr>
            <a:r>
              <a:rPr lang="vi-VN" sz="4000">
                <a:solidFill>
                  <a:srgbClr val="FFFFFF"/>
                </a:solidFill>
                <a:latin typeface="Bubblebody Neue"/>
              </a:rPr>
              <a:t>Hãy quan sát</a:t>
            </a:r>
          </a:p>
          <a:p>
            <a:pPr algn="ctr">
              <a:lnSpc>
                <a:spcPts val="3000"/>
              </a:lnSpc>
            </a:pPr>
            <a:endParaRPr lang="vi-VN" sz="4000">
              <a:solidFill>
                <a:srgbClr val="FFFFFF"/>
              </a:solidFill>
              <a:latin typeface="Bubblebody Neue"/>
            </a:endParaRPr>
          </a:p>
          <a:p>
            <a:pPr algn="ctr">
              <a:lnSpc>
                <a:spcPts val="3000"/>
              </a:lnSpc>
            </a:pPr>
            <a:r>
              <a:rPr lang="vi-VN" sz="4000">
                <a:solidFill>
                  <a:srgbClr val="FFFFFF"/>
                </a:solidFill>
                <a:latin typeface="Bubblebody Neue"/>
              </a:rPr>
              <a:t> H.2.1</a:t>
            </a:r>
            <a:endParaRPr lang="en-US" sz="4000">
              <a:solidFill>
                <a:srgbClr val="FFFFFF"/>
              </a:solidFill>
              <a:latin typeface="Bubblebody Neue"/>
            </a:endParaRPr>
          </a:p>
        </p:txBody>
      </p:sp>
      <p:grpSp>
        <p:nvGrpSpPr>
          <p:cNvPr id="72" name="Group 72"/>
          <p:cNvGrpSpPr/>
          <p:nvPr/>
        </p:nvGrpSpPr>
        <p:grpSpPr>
          <a:xfrm>
            <a:off x="8159883" y="1147586"/>
            <a:ext cx="5179688" cy="8248410"/>
            <a:chOff x="0" y="-66675"/>
            <a:chExt cx="1246856" cy="2687090"/>
          </a:xfrm>
        </p:grpSpPr>
        <p:sp>
          <p:nvSpPr>
            <p:cNvPr id="73" name="Freeform 73"/>
            <p:cNvSpPr/>
            <p:nvPr/>
          </p:nvSpPr>
          <p:spPr>
            <a:xfrm>
              <a:off x="0" y="0"/>
              <a:ext cx="1246856" cy="2620415"/>
            </a:xfrm>
            <a:custGeom>
              <a:avLst/>
              <a:gdLst/>
              <a:ahLst/>
              <a:cxnLst/>
              <a:rect l="l" t="t" r="r" b="b"/>
              <a:pathLst>
                <a:path w="1246856" h="1668279">
                  <a:moveTo>
                    <a:pt x="0" y="0"/>
                  </a:moveTo>
                  <a:lnTo>
                    <a:pt x="1246856" y="0"/>
                  </a:lnTo>
                  <a:lnTo>
                    <a:pt x="1246856" y="1668279"/>
                  </a:lnTo>
                  <a:lnTo>
                    <a:pt x="0" y="1668279"/>
                  </a:lnTo>
                  <a:close/>
                </a:path>
              </a:pathLst>
            </a:custGeom>
            <a:solidFill>
              <a:srgbClr val="F9BD24"/>
            </a:solidFill>
          </p:spPr>
          <p:txBody>
            <a:bodyPr/>
            <a:lstStyle/>
            <a:p>
              <a:pPr algn="ctr"/>
              <a:r>
                <a:rPr lang="vi-VN" sz="4000"/>
                <a:t>Trả lời câu hỏi:</a:t>
              </a:r>
            </a:p>
            <a:p>
              <a:pPr marL="0" marR="0" algn="just">
                <a:lnSpc>
                  <a:spcPct val="115000"/>
                </a:lnSpc>
                <a:spcBef>
                  <a:spcPts val="200"/>
                </a:spcBef>
                <a:spcAft>
                  <a:spcPts val="200"/>
                </a:spcAft>
              </a:pPr>
              <a:r>
                <a:rPr lang="vi-VN" sz="4000">
                  <a:solidFill>
                    <a:srgbClr val="000000"/>
                  </a:solidFill>
                  <a:effectLst/>
                  <a:latin typeface="Times New Roman" panose="02020603050405020304" pitchFamily="18" charset="0"/>
                  <a:ea typeface="Times New Roman" panose="02020603050405020304" pitchFamily="18" charset="0"/>
                </a:rPr>
                <a:t>-Có những quá trình biến đổi hóa học nào xảy ra.</a:t>
              </a:r>
              <a:endParaRPr lang="en-US" sz="4000">
                <a:effectLst/>
                <a:latin typeface="Calibri" panose="020F0502020204030204" pitchFamily="34" charset="0"/>
                <a:ea typeface="Calibri" panose="020F0502020204030204" pitchFamily="34" charset="0"/>
              </a:endParaRPr>
            </a:p>
            <a:p>
              <a:pPr marL="0" marR="0" algn="just">
                <a:lnSpc>
                  <a:spcPct val="115000"/>
                </a:lnSpc>
                <a:spcBef>
                  <a:spcPts val="200"/>
                </a:spcBef>
                <a:spcAft>
                  <a:spcPts val="200"/>
                </a:spcAft>
              </a:pPr>
              <a:r>
                <a:rPr lang="vi-VN" sz="4000">
                  <a:solidFill>
                    <a:srgbClr val="000000"/>
                  </a:solidFill>
                  <a:effectLst/>
                  <a:latin typeface="Times New Roman" panose="02020603050405020304" pitchFamily="18" charset="0"/>
                  <a:ea typeface="Times New Roman" panose="02020603050405020304" pitchFamily="18" charset="0"/>
                </a:rPr>
                <a:t>-Ứng với mỗi biến đổi đó, hãy xác định chất ban đầu bị biến đổi; chất mới được tạo ra.</a:t>
              </a:r>
              <a:endParaRPr lang="en-US" sz="4000">
                <a:effectLst/>
                <a:latin typeface="Calibri" panose="020F0502020204030204" pitchFamily="34" charset="0"/>
                <a:ea typeface="Calibri" panose="020F0502020204030204" pitchFamily="34" charset="0"/>
              </a:endParaRPr>
            </a:p>
            <a:p>
              <a:pPr algn="just"/>
              <a:r>
                <a:rPr lang="vi-VN" sz="4000"/>
                <a:t> </a:t>
              </a:r>
              <a:endParaRPr lang="en-US" sz="4000"/>
            </a:p>
          </p:txBody>
        </p:sp>
        <p:sp>
          <p:nvSpPr>
            <p:cNvPr id="74" name="TextBox 74"/>
            <p:cNvSpPr txBox="1"/>
            <p:nvPr/>
          </p:nvSpPr>
          <p:spPr>
            <a:xfrm>
              <a:off x="0" y="-66675"/>
              <a:ext cx="812800" cy="879475"/>
            </a:xfrm>
            <a:prstGeom prst="rect">
              <a:avLst/>
            </a:prstGeom>
          </p:spPr>
          <p:txBody>
            <a:bodyPr lIns="50800" tIns="50800" rIns="50800" bIns="50800" rtlCol="0" anchor="ctr"/>
            <a:lstStyle/>
            <a:p>
              <a:pPr algn="ctr">
                <a:lnSpc>
                  <a:spcPts val="2100"/>
                </a:lnSpc>
                <a:spcBef>
                  <a:spcPct val="0"/>
                </a:spcBef>
              </a:pPr>
              <a:endParaRPr/>
            </a:p>
          </p:txBody>
        </p:sp>
      </p:grpSp>
      <p:grpSp>
        <p:nvGrpSpPr>
          <p:cNvPr id="75" name="Group 75"/>
          <p:cNvGrpSpPr/>
          <p:nvPr/>
        </p:nvGrpSpPr>
        <p:grpSpPr>
          <a:xfrm>
            <a:off x="13548710" y="1370200"/>
            <a:ext cx="4541960" cy="8093109"/>
            <a:chOff x="0" y="0"/>
            <a:chExt cx="1246856" cy="1668279"/>
          </a:xfrm>
        </p:grpSpPr>
        <p:sp>
          <p:nvSpPr>
            <p:cNvPr id="76" name="Freeform 76"/>
            <p:cNvSpPr/>
            <p:nvPr/>
          </p:nvSpPr>
          <p:spPr>
            <a:xfrm>
              <a:off x="0" y="0"/>
              <a:ext cx="1246856" cy="1668279"/>
            </a:xfrm>
            <a:custGeom>
              <a:avLst/>
              <a:gdLst/>
              <a:ahLst/>
              <a:cxnLst/>
              <a:rect l="l" t="t" r="r" b="b"/>
              <a:pathLst>
                <a:path w="1246856" h="1668279">
                  <a:moveTo>
                    <a:pt x="0" y="0"/>
                  </a:moveTo>
                  <a:lnTo>
                    <a:pt x="1246856" y="0"/>
                  </a:lnTo>
                  <a:lnTo>
                    <a:pt x="1246856" y="1668279"/>
                  </a:lnTo>
                  <a:lnTo>
                    <a:pt x="0" y="1668279"/>
                  </a:lnTo>
                  <a:close/>
                </a:path>
              </a:pathLst>
            </a:custGeom>
            <a:solidFill>
              <a:srgbClr val="276967"/>
            </a:solidFill>
          </p:spPr>
          <p:txBody>
            <a:bodyPr/>
            <a:lstStyle/>
            <a:p>
              <a:pPr marL="0" marR="0" indent="0" algn="just">
                <a:lnSpc>
                  <a:spcPct val="120000"/>
                </a:lnSpc>
                <a:spcBef>
                  <a:spcPts val="0"/>
                </a:spcBef>
                <a:spcAft>
                  <a:spcPts val="0"/>
                </a:spcAft>
                <a:tabLst>
                  <a:tab pos="534670" algn="l"/>
                </a:tabLst>
              </a:pPr>
              <a:r>
                <a:rPr lang="vi-VN" sz="4000">
                  <a:solidFill>
                    <a:schemeClr val="bg1"/>
                  </a:solidFill>
                  <a:effectLst/>
                  <a:latin typeface="Times New Roman" panose="02020603050405020304" pitchFamily="18" charset="0"/>
                  <a:ea typeface="Segoe UI" panose="020B0502040204020203" pitchFamily="34" charset="0"/>
                </a:rPr>
                <a:t>Có 2 quá trình biến đổi hóa học:</a:t>
              </a:r>
              <a:endParaRPr lang="en-US" sz="4000">
                <a:solidFill>
                  <a:schemeClr val="bg1"/>
                </a:solidFill>
                <a:effectLst/>
                <a:latin typeface="Segoe UI" panose="020B0502040204020203" pitchFamily="34" charset="0"/>
                <a:ea typeface="Segoe UI" panose="020B0502040204020203" pitchFamily="34" charset="0"/>
              </a:endParaRPr>
            </a:p>
            <a:p>
              <a:pPr marL="0" marR="0" indent="0" algn="just">
                <a:lnSpc>
                  <a:spcPct val="120000"/>
                </a:lnSpc>
                <a:spcBef>
                  <a:spcPts val="0"/>
                </a:spcBef>
                <a:spcAft>
                  <a:spcPts val="0"/>
                </a:spcAft>
                <a:tabLst>
                  <a:tab pos="534670" algn="l"/>
                </a:tabLst>
              </a:pPr>
              <a:r>
                <a:rPr lang="vi-VN" sz="4000">
                  <a:solidFill>
                    <a:schemeClr val="bg1"/>
                  </a:solidFill>
                  <a:effectLst/>
                  <a:latin typeface="Times New Roman" panose="02020603050405020304" pitchFamily="18" charset="0"/>
                  <a:ea typeface="Segoe UI" panose="020B0502040204020203" pitchFamily="34" charset="0"/>
                </a:rPr>
                <a:t>-Điều chế khí hydrogen: chất ban đầu Zn; dung dịch HCl; chất mới khí H</a:t>
              </a:r>
              <a:r>
                <a:rPr lang="vi-VN" sz="4000" baseline="-25000">
                  <a:solidFill>
                    <a:schemeClr val="bg1"/>
                  </a:solidFill>
                  <a:effectLst/>
                  <a:latin typeface="Times New Roman" panose="02020603050405020304" pitchFamily="18" charset="0"/>
                  <a:ea typeface="Segoe UI" panose="020B0502040204020203" pitchFamily="34" charset="0"/>
                </a:rPr>
                <a:t>2</a:t>
              </a:r>
              <a:r>
                <a:rPr lang="vi-VN" sz="4000">
                  <a:solidFill>
                    <a:schemeClr val="bg1"/>
                  </a:solidFill>
                  <a:effectLst/>
                  <a:latin typeface="Times New Roman" panose="02020603050405020304" pitchFamily="18" charset="0"/>
                  <a:ea typeface="Segoe UI" panose="020B0502040204020203" pitchFamily="34" charset="0"/>
                </a:rPr>
                <a:t>; dung dịch ZnCl</a:t>
              </a:r>
              <a:r>
                <a:rPr lang="vi-VN" sz="4000" baseline="-25000">
                  <a:solidFill>
                    <a:schemeClr val="bg1"/>
                  </a:solidFill>
                  <a:effectLst/>
                  <a:latin typeface="Times New Roman" panose="02020603050405020304" pitchFamily="18" charset="0"/>
                  <a:ea typeface="Segoe UI" panose="020B0502040204020203" pitchFamily="34" charset="0"/>
                </a:rPr>
                <a:t>2</a:t>
              </a:r>
              <a:endParaRPr lang="en-US" sz="4000">
                <a:solidFill>
                  <a:schemeClr val="bg1"/>
                </a:solidFill>
                <a:effectLst/>
                <a:latin typeface="Segoe UI" panose="020B0502040204020203" pitchFamily="34" charset="0"/>
                <a:ea typeface="Segoe UI" panose="020B0502040204020203" pitchFamily="34" charset="0"/>
              </a:endParaRPr>
            </a:p>
            <a:p>
              <a:pPr marL="0" marR="0" indent="0" algn="just">
                <a:lnSpc>
                  <a:spcPct val="120000"/>
                </a:lnSpc>
                <a:spcBef>
                  <a:spcPts val="0"/>
                </a:spcBef>
                <a:spcAft>
                  <a:spcPts val="0"/>
                </a:spcAft>
                <a:tabLst>
                  <a:tab pos="534670" algn="l"/>
                </a:tabLst>
              </a:pPr>
              <a:r>
                <a:rPr lang="vi-VN" sz="4000">
                  <a:solidFill>
                    <a:schemeClr val="bg1"/>
                  </a:solidFill>
                  <a:effectLst/>
                  <a:latin typeface="Times New Roman" panose="02020603050405020304" pitchFamily="18" charset="0"/>
                  <a:ea typeface="Segoe UI" panose="020B0502040204020203" pitchFamily="34" charset="0"/>
                </a:rPr>
                <a:t>-Đốt cháy khí hydrogen: chất ban đầu H</a:t>
              </a:r>
              <a:r>
                <a:rPr lang="vi-VN" sz="4000" baseline="-25000">
                  <a:solidFill>
                    <a:schemeClr val="bg1"/>
                  </a:solidFill>
                  <a:effectLst/>
                  <a:latin typeface="Times New Roman" panose="02020603050405020304" pitchFamily="18" charset="0"/>
                  <a:ea typeface="Segoe UI" panose="020B0502040204020203" pitchFamily="34" charset="0"/>
                </a:rPr>
                <a:t>2</a:t>
              </a:r>
              <a:r>
                <a:rPr lang="vi-VN" sz="4000">
                  <a:solidFill>
                    <a:schemeClr val="bg1"/>
                  </a:solidFill>
                  <a:effectLst/>
                  <a:latin typeface="Times New Roman" panose="02020603050405020304" pitchFamily="18" charset="0"/>
                  <a:ea typeface="Segoe UI" panose="020B0502040204020203" pitchFamily="34" charset="0"/>
                </a:rPr>
                <a:t> và O</a:t>
              </a:r>
              <a:r>
                <a:rPr lang="vi-VN" sz="4000" baseline="-25000">
                  <a:solidFill>
                    <a:schemeClr val="bg1"/>
                  </a:solidFill>
                  <a:effectLst/>
                  <a:latin typeface="Times New Roman" panose="02020603050405020304" pitchFamily="18" charset="0"/>
                  <a:ea typeface="Segoe UI" panose="020B0502040204020203" pitchFamily="34" charset="0"/>
                </a:rPr>
                <a:t>2</a:t>
              </a:r>
              <a:r>
                <a:rPr lang="vi-VN" sz="4000">
                  <a:solidFill>
                    <a:schemeClr val="bg1"/>
                  </a:solidFill>
                  <a:effectLst/>
                  <a:latin typeface="Times New Roman" panose="02020603050405020304" pitchFamily="18" charset="0"/>
                  <a:ea typeface="Segoe UI" panose="020B0502040204020203" pitchFamily="34" charset="0"/>
                </a:rPr>
                <a:t>; chất mới H</a:t>
              </a:r>
              <a:r>
                <a:rPr lang="vi-VN" sz="4000" baseline="-25000">
                  <a:solidFill>
                    <a:schemeClr val="bg1"/>
                  </a:solidFill>
                  <a:effectLst/>
                  <a:latin typeface="Times New Roman" panose="02020603050405020304" pitchFamily="18" charset="0"/>
                  <a:ea typeface="Segoe UI" panose="020B0502040204020203" pitchFamily="34" charset="0"/>
                </a:rPr>
                <a:t>2</a:t>
              </a:r>
              <a:r>
                <a:rPr lang="vi-VN" sz="4000">
                  <a:solidFill>
                    <a:schemeClr val="bg1"/>
                  </a:solidFill>
                  <a:effectLst/>
                  <a:latin typeface="Times New Roman" panose="02020603050405020304" pitchFamily="18" charset="0"/>
                  <a:ea typeface="Segoe UI" panose="020B0502040204020203" pitchFamily="34" charset="0"/>
                </a:rPr>
                <a:t>O.</a:t>
              </a:r>
              <a:endParaRPr lang="en-US" sz="4000">
                <a:solidFill>
                  <a:schemeClr val="bg1"/>
                </a:solidFill>
                <a:effectLst/>
                <a:latin typeface="Segoe UI" panose="020B0502040204020203" pitchFamily="34" charset="0"/>
                <a:ea typeface="Segoe UI" panose="020B0502040204020203" pitchFamily="34" charset="0"/>
              </a:endParaRPr>
            </a:p>
            <a:p>
              <a:endParaRPr lang="en-US" sz="4000"/>
            </a:p>
          </p:txBody>
        </p:sp>
        <p:sp>
          <p:nvSpPr>
            <p:cNvPr id="77" name="TextBox 77"/>
            <p:cNvSpPr txBox="1"/>
            <p:nvPr/>
          </p:nvSpPr>
          <p:spPr>
            <a:xfrm>
              <a:off x="0" y="-66675"/>
              <a:ext cx="812800" cy="879475"/>
            </a:xfrm>
            <a:prstGeom prst="rect">
              <a:avLst/>
            </a:prstGeom>
          </p:spPr>
          <p:txBody>
            <a:bodyPr lIns="50800" tIns="50800" rIns="50800" bIns="50800" rtlCol="0" anchor="ctr"/>
            <a:lstStyle/>
            <a:p>
              <a:pPr algn="ctr">
                <a:lnSpc>
                  <a:spcPts val="2100"/>
                </a:lnSpc>
                <a:spcBef>
                  <a:spcPct val="0"/>
                </a:spcBef>
              </a:pPr>
              <a:endParaRPr/>
            </a:p>
          </p:txBody>
        </p:sp>
      </p:grpSp>
      <p:sp>
        <p:nvSpPr>
          <p:cNvPr id="80" name="Freeform 80"/>
          <p:cNvSpPr/>
          <p:nvPr/>
        </p:nvSpPr>
        <p:spPr>
          <a:xfrm>
            <a:off x="197330" y="5436173"/>
            <a:ext cx="439915" cy="517547"/>
          </a:xfrm>
          <a:custGeom>
            <a:avLst/>
            <a:gdLst/>
            <a:ahLst/>
            <a:cxnLst/>
            <a:rect l="l" t="t" r="r" b="b"/>
            <a:pathLst>
              <a:path w="439915" h="517547">
                <a:moveTo>
                  <a:pt x="0" y="0"/>
                </a:moveTo>
                <a:lnTo>
                  <a:pt x="439914" y="0"/>
                </a:lnTo>
                <a:lnTo>
                  <a:pt x="439914" y="517547"/>
                </a:lnTo>
                <a:lnTo>
                  <a:pt x="0" y="51754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pic>
        <p:nvPicPr>
          <p:cNvPr id="2" name="Picture 1" descr="KHTN 8 (Cánh Diều) Bài 2: Phản ứng hóa học và năng lượng của phản ứng hóa học | Khoa học tự nhiên 8 (ảnh 1)">
            <a:extLst>
              <a:ext uri="{FF2B5EF4-FFF2-40B4-BE49-F238E27FC236}">
                <a16:creationId xmlns:a16="http://schemas.microsoft.com/office/drawing/2014/main" xmlns="" id="{D909F022-B320-4ACA-98FC-BC3904F4D585}"/>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003916" y="3068217"/>
            <a:ext cx="4649795" cy="6232872"/>
          </a:xfrm>
          <a:prstGeom prst="rect">
            <a:avLst/>
          </a:prstGeom>
          <a:noFill/>
          <a:ln>
            <a:noFill/>
          </a:ln>
        </p:spPr>
      </p:pic>
      <p:pic>
        <p:nvPicPr>
          <p:cNvPr id="3" name="Countdown Timer 5 minute (Nho)">
            <a:hlinkClick r:id="" action="ppaction://media"/>
            <a:extLst>
              <a:ext uri="{FF2B5EF4-FFF2-40B4-BE49-F238E27FC236}">
                <a16:creationId xmlns:a16="http://schemas.microsoft.com/office/drawing/2014/main" xmlns="" id="{7CBCF46C-1B48-EB08-ED10-6E77CC7BFBA2}"/>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5276887" y="39280"/>
            <a:ext cx="2654332" cy="10250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ppt_x"/>
                                          </p:val>
                                        </p:tav>
                                        <p:tav tm="100000">
                                          <p:val>
                                            <p:strVal val="#ppt_x"/>
                                          </p:val>
                                        </p:tav>
                                      </p:tavLst>
                                    </p:anim>
                                    <p:anim calcmode="lin" valueType="num">
                                      <p:cBhvr additive="base">
                                        <p:cTn id="8" dur="500" fill="hold"/>
                                        <p:tgtEl>
                                          <p:spTgt spid="6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additive="base">
                                        <p:cTn id="13" dur="500" fill="hold"/>
                                        <p:tgtEl>
                                          <p:spTgt spid="68"/>
                                        </p:tgtEl>
                                        <p:attrNameLst>
                                          <p:attrName>ppt_x</p:attrName>
                                        </p:attrNameLst>
                                      </p:cBhvr>
                                      <p:tavLst>
                                        <p:tav tm="0">
                                          <p:val>
                                            <p:strVal val="0-#ppt_w/2"/>
                                          </p:val>
                                        </p:tav>
                                        <p:tav tm="100000">
                                          <p:val>
                                            <p:strVal val="#ppt_x"/>
                                          </p:val>
                                        </p:tav>
                                      </p:tavLst>
                                    </p:anim>
                                    <p:anim calcmode="lin" valueType="num">
                                      <p:cBhvr additive="base">
                                        <p:cTn id="14" dur="500" fill="hold"/>
                                        <p:tgtEl>
                                          <p:spTgt spid="6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2"/>
                                        </p:tgtEl>
                                        <p:attrNameLst>
                                          <p:attrName>style.visibility</p:attrName>
                                        </p:attrNameLst>
                                      </p:cBhvr>
                                      <p:to>
                                        <p:strVal val="visible"/>
                                      </p:to>
                                    </p:set>
                                    <p:anim calcmode="lin" valueType="num">
                                      <p:cBhvr additive="base">
                                        <p:cTn id="25" dur="500" fill="hold"/>
                                        <p:tgtEl>
                                          <p:spTgt spid="72"/>
                                        </p:tgtEl>
                                        <p:attrNameLst>
                                          <p:attrName>ppt_x</p:attrName>
                                        </p:attrNameLst>
                                      </p:cBhvr>
                                      <p:tavLst>
                                        <p:tav tm="0">
                                          <p:val>
                                            <p:strVal val="#ppt_x"/>
                                          </p:val>
                                        </p:tav>
                                        <p:tav tm="100000">
                                          <p:val>
                                            <p:strVal val="#ppt_x"/>
                                          </p:val>
                                        </p:tav>
                                      </p:tavLst>
                                    </p:anim>
                                    <p:anim calcmode="lin" valueType="num">
                                      <p:cBhvr additive="base">
                                        <p:cTn id="26"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1+#ppt_w/2"/>
                                          </p:val>
                                        </p:tav>
                                        <p:tav tm="100000">
                                          <p:val>
                                            <p:strVal val="#ppt_x"/>
                                          </p:val>
                                        </p:tav>
                                      </p:tavLst>
                                    </p:anim>
                                    <p:anim calcmode="lin" valueType="num">
                                      <p:cBhvr additive="base">
                                        <p:cTn id="3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75"/>
                                        </p:tgtEl>
                                        <p:attrNameLst>
                                          <p:attrName>style.visibility</p:attrName>
                                        </p:attrNameLst>
                                      </p:cBhvr>
                                      <p:to>
                                        <p:strVal val="visible"/>
                                      </p:to>
                                    </p:set>
                                    <p:anim calcmode="lin" valueType="num">
                                      <p:cBhvr additive="base">
                                        <p:cTn id="37" dur="500" fill="hold"/>
                                        <p:tgtEl>
                                          <p:spTgt spid="75"/>
                                        </p:tgtEl>
                                        <p:attrNameLst>
                                          <p:attrName>ppt_x</p:attrName>
                                        </p:attrNameLst>
                                      </p:cBhvr>
                                      <p:tavLst>
                                        <p:tav tm="0">
                                          <p:val>
                                            <p:strVal val="1+#ppt_w/2"/>
                                          </p:val>
                                        </p:tav>
                                        <p:tav tm="100000">
                                          <p:val>
                                            <p:strVal val="#ppt_x"/>
                                          </p:val>
                                        </p:tav>
                                      </p:tavLst>
                                    </p:anim>
                                    <p:anim calcmode="lin" valueType="num">
                                      <p:cBhvr additive="base">
                                        <p:cTn id="38" dur="500" fill="hold"/>
                                        <p:tgtEl>
                                          <p:spTgt spid="75"/>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3062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3" fill="hold" display="0">
                  <p:stCondLst>
                    <p:cond delay="indefinite"/>
                  </p:stCondLst>
                </p:cTn>
                <p:tgtEl>
                  <p:spTgt spid="3"/>
                </p:tgtEl>
              </p:cMediaNode>
            </p:video>
            <p:seq concurrent="1" nextAc="seek">
              <p:cTn id="44" restart="whenNotActive" fill="hold" evtFilter="cancelBubble" nodeType="interactiveSeq">
                <p:stCondLst>
                  <p:cond evt="onClick" delay="0">
                    <p:tgtEl>
                      <p:spTgt spid="3"/>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3"/>
                                        </p:tgtEl>
                                      </p:cBhvr>
                                    </p:cmd>
                                  </p:childTnLst>
                                </p:cTn>
                              </p:par>
                            </p:childTnLst>
                          </p:cTn>
                        </p:par>
                      </p:childTnLst>
                    </p:cTn>
                  </p:par>
                </p:childTnLst>
              </p:cTn>
              <p:nextCondLst>
                <p:cond evt="onClick" delay="0">
                  <p:tgtEl>
                    <p:spTgt spid="3"/>
                  </p:tgtEl>
                </p:cond>
              </p:nextCondLst>
            </p:seq>
          </p:childTnLst>
        </p:cTn>
      </p:par>
    </p:tnLst>
    <p:bldLst>
      <p:bldP spid="6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7618520" y="9097192"/>
            <a:ext cx="1010164" cy="969757"/>
          </a:xfrm>
          <a:custGeom>
            <a:avLst/>
            <a:gdLst/>
            <a:ahLst/>
            <a:cxnLst/>
            <a:rect l="l" t="t" r="r" b="b"/>
            <a:pathLst>
              <a:path w="1010164" h="969757">
                <a:moveTo>
                  <a:pt x="0" y="0"/>
                </a:moveTo>
                <a:lnTo>
                  <a:pt x="1010164" y="0"/>
                </a:lnTo>
                <a:lnTo>
                  <a:pt x="1010164" y="969757"/>
                </a:lnTo>
                <a:lnTo>
                  <a:pt x="0" y="96975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881020" y="666664"/>
            <a:ext cx="16613461" cy="8828110"/>
            <a:chOff x="0" y="0"/>
            <a:chExt cx="4375562" cy="2325099"/>
          </a:xfrm>
        </p:grpSpPr>
        <p:sp>
          <p:nvSpPr>
            <p:cNvPr id="6" name="Freeform 6"/>
            <p:cNvSpPr/>
            <p:nvPr/>
          </p:nvSpPr>
          <p:spPr>
            <a:xfrm>
              <a:off x="0" y="0"/>
              <a:ext cx="4375562" cy="2325099"/>
            </a:xfrm>
            <a:custGeom>
              <a:avLst/>
              <a:gdLst/>
              <a:ahLst/>
              <a:cxnLst/>
              <a:rect l="l" t="t" r="r" b="b"/>
              <a:pathLst>
                <a:path w="4375562" h="2325099">
                  <a:moveTo>
                    <a:pt x="23766" y="0"/>
                  </a:moveTo>
                  <a:lnTo>
                    <a:pt x="4351796" y="0"/>
                  </a:lnTo>
                  <a:cubicBezTo>
                    <a:pt x="4358099" y="0"/>
                    <a:pt x="4364144" y="2504"/>
                    <a:pt x="4368601" y="6961"/>
                  </a:cubicBezTo>
                  <a:cubicBezTo>
                    <a:pt x="4373058" y="11418"/>
                    <a:pt x="4375562" y="17463"/>
                    <a:pt x="4375562" y="23766"/>
                  </a:cubicBezTo>
                  <a:lnTo>
                    <a:pt x="4375562" y="2301333"/>
                  </a:lnTo>
                  <a:cubicBezTo>
                    <a:pt x="4375562" y="2314459"/>
                    <a:pt x="4364922" y="2325099"/>
                    <a:pt x="4351796" y="2325099"/>
                  </a:cubicBezTo>
                  <a:lnTo>
                    <a:pt x="23766" y="2325099"/>
                  </a:lnTo>
                  <a:cubicBezTo>
                    <a:pt x="10640" y="2325099"/>
                    <a:pt x="0" y="2314459"/>
                    <a:pt x="0" y="2301333"/>
                  </a:cubicBezTo>
                  <a:lnTo>
                    <a:pt x="0" y="23766"/>
                  </a:lnTo>
                  <a:cubicBezTo>
                    <a:pt x="0" y="10640"/>
                    <a:pt x="10640" y="0"/>
                    <a:pt x="23766" y="0"/>
                  </a:cubicBezTo>
                  <a:close/>
                </a:path>
              </a:pathLst>
            </a:custGeom>
            <a:solidFill>
              <a:srgbClr val="FFFFFF"/>
            </a:solidFill>
          </p:spPr>
        </p:sp>
        <p:sp>
          <p:nvSpPr>
            <p:cNvPr id="7" name="TextBox 7"/>
            <p:cNvSpPr txBox="1"/>
            <p:nvPr/>
          </p:nvSpPr>
          <p:spPr>
            <a:xfrm>
              <a:off x="0" y="-76200"/>
              <a:ext cx="812800" cy="8890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254082" y="1189808"/>
            <a:ext cx="14635369" cy="7907384"/>
            <a:chOff x="0" y="0"/>
            <a:chExt cx="19513825" cy="10543178"/>
          </a:xfrm>
        </p:grpSpPr>
        <p:sp>
          <p:nvSpPr>
            <p:cNvPr id="9" name="AutoShape 9"/>
            <p:cNvSpPr/>
            <p:nvPr/>
          </p:nvSpPr>
          <p:spPr>
            <a:xfrm>
              <a:off x="0" y="4663279"/>
              <a:ext cx="19513825" cy="0"/>
            </a:xfrm>
            <a:prstGeom prst="line">
              <a:avLst/>
            </a:prstGeom>
            <a:ln w="50800" cap="flat">
              <a:solidFill>
                <a:srgbClr val="D9D9D9">
                  <a:alpha val="21569"/>
                </a:srgbClr>
              </a:solidFill>
              <a:prstDash val="solid"/>
              <a:headEnd type="none" w="sm" len="sm"/>
              <a:tailEnd type="none" w="sm" len="sm"/>
            </a:ln>
          </p:spPr>
        </p:sp>
        <p:sp>
          <p:nvSpPr>
            <p:cNvPr id="10" name="AutoShape 10"/>
            <p:cNvSpPr/>
            <p:nvPr/>
          </p:nvSpPr>
          <p:spPr>
            <a:xfrm>
              <a:off x="0" y="5246189"/>
              <a:ext cx="19513825" cy="0"/>
            </a:xfrm>
            <a:prstGeom prst="line">
              <a:avLst/>
            </a:prstGeom>
            <a:ln w="50800" cap="flat">
              <a:solidFill>
                <a:srgbClr val="D9D9D9">
                  <a:alpha val="21569"/>
                </a:srgbClr>
              </a:solidFill>
              <a:prstDash val="solid"/>
              <a:headEnd type="none" w="sm" len="sm"/>
              <a:tailEnd type="none" w="sm" len="sm"/>
            </a:ln>
          </p:spPr>
        </p:sp>
        <p:sp>
          <p:nvSpPr>
            <p:cNvPr id="11" name="AutoShape 11"/>
            <p:cNvSpPr/>
            <p:nvPr/>
          </p:nvSpPr>
          <p:spPr>
            <a:xfrm>
              <a:off x="0" y="5829099"/>
              <a:ext cx="19513825" cy="0"/>
            </a:xfrm>
            <a:prstGeom prst="line">
              <a:avLst/>
            </a:prstGeom>
            <a:ln w="50800" cap="flat">
              <a:solidFill>
                <a:srgbClr val="D9D9D9">
                  <a:alpha val="21569"/>
                </a:srgbClr>
              </a:solidFill>
              <a:prstDash val="solid"/>
              <a:headEnd type="none" w="sm" len="sm"/>
              <a:tailEnd type="none" w="sm" len="sm"/>
            </a:ln>
          </p:spPr>
        </p:sp>
        <p:sp>
          <p:nvSpPr>
            <p:cNvPr id="12" name="AutoShape 12"/>
            <p:cNvSpPr/>
            <p:nvPr/>
          </p:nvSpPr>
          <p:spPr>
            <a:xfrm>
              <a:off x="0" y="6412009"/>
              <a:ext cx="19513825" cy="0"/>
            </a:xfrm>
            <a:prstGeom prst="line">
              <a:avLst/>
            </a:prstGeom>
            <a:ln w="50800" cap="flat">
              <a:solidFill>
                <a:srgbClr val="D9D9D9">
                  <a:alpha val="21569"/>
                </a:srgbClr>
              </a:solidFill>
              <a:prstDash val="solid"/>
              <a:headEnd type="none" w="sm" len="sm"/>
              <a:tailEnd type="none" w="sm" len="sm"/>
            </a:ln>
          </p:spPr>
        </p:sp>
        <p:sp>
          <p:nvSpPr>
            <p:cNvPr id="13" name="AutoShape 13"/>
            <p:cNvSpPr/>
            <p:nvPr/>
          </p:nvSpPr>
          <p:spPr>
            <a:xfrm>
              <a:off x="0" y="2331640"/>
              <a:ext cx="19513825" cy="0"/>
            </a:xfrm>
            <a:prstGeom prst="line">
              <a:avLst/>
            </a:prstGeom>
            <a:ln w="50800" cap="flat">
              <a:solidFill>
                <a:srgbClr val="D9D9D9">
                  <a:alpha val="21569"/>
                </a:srgbClr>
              </a:solidFill>
              <a:prstDash val="solid"/>
              <a:headEnd type="none" w="sm" len="sm"/>
              <a:tailEnd type="none" w="sm" len="sm"/>
            </a:ln>
          </p:spPr>
        </p:sp>
        <p:sp>
          <p:nvSpPr>
            <p:cNvPr id="14" name="AutoShape 14"/>
            <p:cNvSpPr/>
            <p:nvPr/>
          </p:nvSpPr>
          <p:spPr>
            <a:xfrm>
              <a:off x="0" y="2914550"/>
              <a:ext cx="19513825" cy="0"/>
            </a:xfrm>
            <a:prstGeom prst="line">
              <a:avLst/>
            </a:prstGeom>
            <a:ln w="50800" cap="flat">
              <a:solidFill>
                <a:srgbClr val="D9D9D9">
                  <a:alpha val="21569"/>
                </a:srgbClr>
              </a:solidFill>
              <a:prstDash val="solid"/>
              <a:headEnd type="none" w="sm" len="sm"/>
              <a:tailEnd type="none" w="sm" len="sm"/>
            </a:ln>
          </p:spPr>
        </p:sp>
        <p:sp>
          <p:nvSpPr>
            <p:cNvPr id="15" name="AutoShape 15"/>
            <p:cNvSpPr/>
            <p:nvPr/>
          </p:nvSpPr>
          <p:spPr>
            <a:xfrm>
              <a:off x="0" y="3497459"/>
              <a:ext cx="19513825" cy="0"/>
            </a:xfrm>
            <a:prstGeom prst="line">
              <a:avLst/>
            </a:prstGeom>
            <a:ln w="50800" cap="flat">
              <a:solidFill>
                <a:srgbClr val="D9D9D9">
                  <a:alpha val="21569"/>
                </a:srgbClr>
              </a:solidFill>
              <a:prstDash val="solid"/>
              <a:headEnd type="none" w="sm" len="sm"/>
              <a:tailEnd type="none" w="sm" len="sm"/>
            </a:ln>
          </p:spPr>
        </p:sp>
        <p:sp>
          <p:nvSpPr>
            <p:cNvPr id="16" name="AutoShape 16"/>
            <p:cNvSpPr/>
            <p:nvPr/>
          </p:nvSpPr>
          <p:spPr>
            <a:xfrm>
              <a:off x="0" y="4080369"/>
              <a:ext cx="19513825" cy="0"/>
            </a:xfrm>
            <a:prstGeom prst="line">
              <a:avLst/>
            </a:prstGeom>
            <a:ln w="50800" cap="flat">
              <a:solidFill>
                <a:srgbClr val="D9D9D9">
                  <a:alpha val="21569"/>
                </a:srgbClr>
              </a:solidFill>
              <a:prstDash val="solid"/>
              <a:headEnd type="none" w="sm" len="sm"/>
              <a:tailEnd type="none" w="sm" len="sm"/>
            </a:ln>
          </p:spPr>
        </p:sp>
        <p:sp>
          <p:nvSpPr>
            <p:cNvPr id="17" name="AutoShape 17"/>
            <p:cNvSpPr/>
            <p:nvPr/>
          </p:nvSpPr>
          <p:spPr>
            <a:xfrm>
              <a:off x="0" y="0"/>
              <a:ext cx="19513825" cy="0"/>
            </a:xfrm>
            <a:prstGeom prst="line">
              <a:avLst/>
            </a:prstGeom>
            <a:ln w="50800" cap="flat">
              <a:solidFill>
                <a:srgbClr val="D9D9D9">
                  <a:alpha val="21569"/>
                </a:srgbClr>
              </a:solidFill>
              <a:prstDash val="solid"/>
              <a:headEnd type="none" w="sm" len="sm"/>
              <a:tailEnd type="none" w="sm" len="sm"/>
            </a:ln>
          </p:spPr>
        </p:sp>
        <p:sp>
          <p:nvSpPr>
            <p:cNvPr id="18" name="AutoShape 18"/>
            <p:cNvSpPr/>
            <p:nvPr/>
          </p:nvSpPr>
          <p:spPr>
            <a:xfrm>
              <a:off x="0" y="582910"/>
              <a:ext cx="19513825" cy="0"/>
            </a:xfrm>
            <a:prstGeom prst="line">
              <a:avLst/>
            </a:prstGeom>
            <a:ln w="50800" cap="flat">
              <a:solidFill>
                <a:srgbClr val="D9D9D9">
                  <a:alpha val="21569"/>
                </a:srgbClr>
              </a:solidFill>
              <a:prstDash val="solid"/>
              <a:headEnd type="none" w="sm" len="sm"/>
              <a:tailEnd type="none" w="sm" len="sm"/>
            </a:ln>
          </p:spPr>
        </p:sp>
        <p:sp>
          <p:nvSpPr>
            <p:cNvPr id="19" name="AutoShape 19"/>
            <p:cNvSpPr/>
            <p:nvPr/>
          </p:nvSpPr>
          <p:spPr>
            <a:xfrm>
              <a:off x="0" y="1165820"/>
              <a:ext cx="19513825" cy="0"/>
            </a:xfrm>
            <a:prstGeom prst="line">
              <a:avLst/>
            </a:prstGeom>
            <a:ln w="50800" cap="flat">
              <a:solidFill>
                <a:srgbClr val="D9D9D9">
                  <a:alpha val="21569"/>
                </a:srgbClr>
              </a:solidFill>
              <a:prstDash val="solid"/>
              <a:headEnd type="none" w="sm" len="sm"/>
              <a:tailEnd type="none" w="sm" len="sm"/>
            </a:ln>
          </p:spPr>
        </p:sp>
        <p:sp>
          <p:nvSpPr>
            <p:cNvPr id="20" name="AutoShape 20"/>
            <p:cNvSpPr/>
            <p:nvPr/>
          </p:nvSpPr>
          <p:spPr>
            <a:xfrm>
              <a:off x="0" y="1748730"/>
              <a:ext cx="19513825" cy="0"/>
            </a:xfrm>
            <a:prstGeom prst="line">
              <a:avLst/>
            </a:prstGeom>
            <a:ln w="50800" cap="flat">
              <a:solidFill>
                <a:srgbClr val="D9D9D9">
                  <a:alpha val="21569"/>
                </a:srgbClr>
              </a:solidFill>
              <a:prstDash val="solid"/>
              <a:headEnd type="none" w="sm" len="sm"/>
              <a:tailEnd type="none" w="sm" len="sm"/>
            </a:ln>
          </p:spPr>
        </p:sp>
        <p:sp>
          <p:nvSpPr>
            <p:cNvPr id="21" name="AutoShape 21"/>
            <p:cNvSpPr/>
            <p:nvPr/>
          </p:nvSpPr>
          <p:spPr>
            <a:xfrm>
              <a:off x="0" y="9326558"/>
              <a:ext cx="19513825" cy="0"/>
            </a:xfrm>
            <a:prstGeom prst="line">
              <a:avLst/>
            </a:prstGeom>
            <a:ln w="50800" cap="flat">
              <a:solidFill>
                <a:srgbClr val="D9D9D9">
                  <a:alpha val="21569"/>
                </a:srgbClr>
              </a:solidFill>
              <a:prstDash val="solid"/>
              <a:headEnd type="none" w="sm" len="sm"/>
              <a:tailEnd type="none" w="sm" len="sm"/>
            </a:ln>
          </p:spPr>
        </p:sp>
        <p:sp>
          <p:nvSpPr>
            <p:cNvPr id="22" name="AutoShape 22"/>
            <p:cNvSpPr/>
            <p:nvPr/>
          </p:nvSpPr>
          <p:spPr>
            <a:xfrm>
              <a:off x="0" y="9909468"/>
              <a:ext cx="19513825" cy="0"/>
            </a:xfrm>
            <a:prstGeom prst="line">
              <a:avLst/>
            </a:prstGeom>
            <a:ln w="50800" cap="flat">
              <a:solidFill>
                <a:srgbClr val="D9D9D9">
                  <a:alpha val="21569"/>
                </a:srgbClr>
              </a:solidFill>
              <a:prstDash val="solid"/>
              <a:headEnd type="none" w="sm" len="sm"/>
              <a:tailEnd type="none" w="sm" len="sm"/>
            </a:ln>
          </p:spPr>
        </p:sp>
        <p:sp>
          <p:nvSpPr>
            <p:cNvPr id="23" name="AutoShape 23"/>
            <p:cNvSpPr/>
            <p:nvPr/>
          </p:nvSpPr>
          <p:spPr>
            <a:xfrm>
              <a:off x="0" y="10492378"/>
              <a:ext cx="19513825" cy="0"/>
            </a:xfrm>
            <a:prstGeom prst="line">
              <a:avLst/>
            </a:prstGeom>
            <a:ln w="50800" cap="flat">
              <a:solidFill>
                <a:srgbClr val="D9D9D9">
                  <a:alpha val="21569"/>
                </a:srgbClr>
              </a:solidFill>
              <a:prstDash val="solid"/>
              <a:headEnd type="none" w="sm" len="sm"/>
              <a:tailEnd type="none" w="sm" len="sm"/>
            </a:ln>
          </p:spPr>
        </p:sp>
        <p:sp>
          <p:nvSpPr>
            <p:cNvPr id="24" name="AutoShape 24"/>
            <p:cNvSpPr/>
            <p:nvPr/>
          </p:nvSpPr>
          <p:spPr>
            <a:xfrm>
              <a:off x="0" y="6994919"/>
              <a:ext cx="19513825" cy="0"/>
            </a:xfrm>
            <a:prstGeom prst="line">
              <a:avLst/>
            </a:prstGeom>
            <a:ln w="50800" cap="flat">
              <a:solidFill>
                <a:srgbClr val="D9D9D9">
                  <a:alpha val="21569"/>
                </a:srgbClr>
              </a:solidFill>
              <a:prstDash val="solid"/>
              <a:headEnd type="none" w="sm" len="sm"/>
              <a:tailEnd type="none" w="sm" len="sm"/>
            </a:ln>
          </p:spPr>
        </p:sp>
        <p:sp>
          <p:nvSpPr>
            <p:cNvPr id="25" name="AutoShape 25"/>
            <p:cNvSpPr/>
            <p:nvPr/>
          </p:nvSpPr>
          <p:spPr>
            <a:xfrm>
              <a:off x="0" y="7577829"/>
              <a:ext cx="19513825" cy="0"/>
            </a:xfrm>
            <a:prstGeom prst="line">
              <a:avLst/>
            </a:prstGeom>
            <a:ln w="50800" cap="flat">
              <a:solidFill>
                <a:srgbClr val="D9D9D9">
                  <a:alpha val="21569"/>
                </a:srgbClr>
              </a:solidFill>
              <a:prstDash val="solid"/>
              <a:headEnd type="none" w="sm" len="sm"/>
              <a:tailEnd type="none" w="sm" len="sm"/>
            </a:ln>
          </p:spPr>
        </p:sp>
        <p:sp>
          <p:nvSpPr>
            <p:cNvPr id="26" name="AutoShape 26"/>
            <p:cNvSpPr/>
            <p:nvPr/>
          </p:nvSpPr>
          <p:spPr>
            <a:xfrm>
              <a:off x="0" y="8160739"/>
              <a:ext cx="19513825" cy="0"/>
            </a:xfrm>
            <a:prstGeom prst="line">
              <a:avLst/>
            </a:prstGeom>
            <a:ln w="50800" cap="flat">
              <a:solidFill>
                <a:srgbClr val="D9D9D9">
                  <a:alpha val="21569"/>
                </a:srgbClr>
              </a:solidFill>
              <a:prstDash val="solid"/>
              <a:headEnd type="none" w="sm" len="sm"/>
              <a:tailEnd type="none" w="sm" len="sm"/>
            </a:ln>
          </p:spPr>
        </p:sp>
        <p:sp>
          <p:nvSpPr>
            <p:cNvPr id="27" name="AutoShape 27"/>
            <p:cNvSpPr/>
            <p:nvPr/>
          </p:nvSpPr>
          <p:spPr>
            <a:xfrm>
              <a:off x="0" y="8743649"/>
              <a:ext cx="19513825" cy="0"/>
            </a:xfrm>
            <a:prstGeom prst="line">
              <a:avLst/>
            </a:prstGeom>
            <a:ln w="50800" cap="flat">
              <a:solidFill>
                <a:srgbClr val="D9D9D9">
                  <a:alpha val="21569"/>
                </a:srgbClr>
              </a:solidFill>
              <a:prstDash val="solid"/>
              <a:headEnd type="none" w="sm" len="sm"/>
              <a:tailEnd type="none" w="sm" len="sm"/>
            </a:ln>
          </p:spPr>
        </p:sp>
      </p:grpSp>
      <p:grpSp>
        <p:nvGrpSpPr>
          <p:cNvPr id="28" name="Group 28"/>
          <p:cNvGrpSpPr/>
          <p:nvPr/>
        </p:nvGrpSpPr>
        <p:grpSpPr>
          <a:xfrm>
            <a:off x="1325175" y="1098131"/>
            <a:ext cx="344492" cy="8090737"/>
            <a:chOff x="0" y="0"/>
            <a:chExt cx="459323" cy="10787650"/>
          </a:xfrm>
        </p:grpSpPr>
        <p:grpSp>
          <p:nvGrpSpPr>
            <p:cNvPr id="29" name="Group 29"/>
            <p:cNvGrpSpPr/>
            <p:nvPr/>
          </p:nvGrpSpPr>
          <p:grpSpPr>
            <a:xfrm>
              <a:off x="0" y="0"/>
              <a:ext cx="459323" cy="459323"/>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0" y="938939"/>
              <a:ext cx="459323" cy="459323"/>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5" name="Group 35"/>
            <p:cNvGrpSpPr/>
            <p:nvPr/>
          </p:nvGrpSpPr>
          <p:grpSpPr>
            <a:xfrm>
              <a:off x="0" y="1877878"/>
              <a:ext cx="459323" cy="459323"/>
              <a:chOff x="0" y="0"/>
              <a:chExt cx="812800" cy="812800"/>
            </a:xfrm>
          </p:grpSpPr>
          <p:sp>
            <p:nvSpPr>
              <p:cNvPr id="36" name="Freeform 3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7" name="TextBox 3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8" name="Group 38"/>
            <p:cNvGrpSpPr/>
            <p:nvPr/>
          </p:nvGrpSpPr>
          <p:grpSpPr>
            <a:xfrm>
              <a:off x="0" y="2816816"/>
              <a:ext cx="459323" cy="459323"/>
              <a:chOff x="0" y="0"/>
              <a:chExt cx="812800" cy="812800"/>
            </a:xfrm>
          </p:grpSpPr>
          <p:sp>
            <p:nvSpPr>
              <p:cNvPr id="39" name="Freeform 3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0" name="TextBox 4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1" name="Group 41"/>
            <p:cNvGrpSpPr/>
            <p:nvPr/>
          </p:nvGrpSpPr>
          <p:grpSpPr>
            <a:xfrm>
              <a:off x="0" y="3755755"/>
              <a:ext cx="459323" cy="459323"/>
              <a:chOff x="0" y="0"/>
              <a:chExt cx="812800" cy="812800"/>
            </a:xfrm>
          </p:grpSpPr>
          <p:sp>
            <p:nvSpPr>
              <p:cNvPr id="42" name="Freeform 4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3" name="TextBox 4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4" name="Group 44"/>
            <p:cNvGrpSpPr/>
            <p:nvPr/>
          </p:nvGrpSpPr>
          <p:grpSpPr>
            <a:xfrm>
              <a:off x="0" y="4694694"/>
              <a:ext cx="459323" cy="459323"/>
              <a:chOff x="0" y="0"/>
              <a:chExt cx="812800" cy="812800"/>
            </a:xfrm>
          </p:grpSpPr>
          <p:sp>
            <p:nvSpPr>
              <p:cNvPr id="45" name="Freeform 4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6" name="TextBox 4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7" name="Group 47"/>
            <p:cNvGrpSpPr/>
            <p:nvPr/>
          </p:nvGrpSpPr>
          <p:grpSpPr>
            <a:xfrm>
              <a:off x="0" y="5633633"/>
              <a:ext cx="459323" cy="459323"/>
              <a:chOff x="0" y="0"/>
              <a:chExt cx="812800" cy="812800"/>
            </a:xfrm>
          </p:grpSpPr>
          <p:sp>
            <p:nvSpPr>
              <p:cNvPr id="48" name="Freeform 4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9" name="TextBox 4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0" name="Group 50"/>
            <p:cNvGrpSpPr/>
            <p:nvPr/>
          </p:nvGrpSpPr>
          <p:grpSpPr>
            <a:xfrm>
              <a:off x="0" y="6572572"/>
              <a:ext cx="459323" cy="459323"/>
              <a:chOff x="0" y="0"/>
              <a:chExt cx="812800" cy="812800"/>
            </a:xfrm>
          </p:grpSpPr>
          <p:sp>
            <p:nvSpPr>
              <p:cNvPr id="51" name="Freeform 5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2" name="TextBox 5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3" name="Group 53"/>
            <p:cNvGrpSpPr/>
            <p:nvPr/>
          </p:nvGrpSpPr>
          <p:grpSpPr>
            <a:xfrm>
              <a:off x="0" y="7511510"/>
              <a:ext cx="459323" cy="459323"/>
              <a:chOff x="0" y="0"/>
              <a:chExt cx="812800" cy="812800"/>
            </a:xfrm>
          </p:grpSpPr>
          <p:sp>
            <p:nvSpPr>
              <p:cNvPr id="54" name="Freeform 5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5" name="TextBox 5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6" name="Group 56"/>
            <p:cNvGrpSpPr/>
            <p:nvPr/>
          </p:nvGrpSpPr>
          <p:grpSpPr>
            <a:xfrm>
              <a:off x="0" y="8450449"/>
              <a:ext cx="459323" cy="459323"/>
              <a:chOff x="0" y="0"/>
              <a:chExt cx="812800" cy="812800"/>
            </a:xfrm>
          </p:grpSpPr>
          <p:sp>
            <p:nvSpPr>
              <p:cNvPr id="57" name="Freeform 5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8" name="TextBox 5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9" name="Group 59"/>
            <p:cNvGrpSpPr/>
            <p:nvPr/>
          </p:nvGrpSpPr>
          <p:grpSpPr>
            <a:xfrm>
              <a:off x="0" y="9389388"/>
              <a:ext cx="459323" cy="459323"/>
              <a:chOff x="0" y="0"/>
              <a:chExt cx="812800" cy="812800"/>
            </a:xfrm>
          </p:grpSpPr>
          <p:sp>
            <p:nvSpPr>
              <p:cNvPr id="60" name="Freeform 6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61" name="TextBox 6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2" name="Group 62"/>
            <p:cNvGrpSpPr/>
            <p:nvPr/>
          </p:nvGrpSpPr>
          <p:grpSpPr>
            <a:xfrm>
              <a:off x="0" y="10328327"/>
              <a:ext cx="459323" cy="459323"/>
              <a:chOff x="0" y="0"/>
              <a:chExt cx="812800" cy="812800"/>
            </a:xfrm>
          </p:grpSpPr>
          <p:sp>
            <p:nvSpPr>
              <p:cNvPr id="63" name="Freeform 6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64" name="TextBox 6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65" name="AutoShape 65"/>
          <p:cNvSpPr/>
          <p:nvPr/>
        </p:nvSpPr>
        <p:spPr>
          <a:xfrm rot="-5405178">
            <a:off x="-2517975" y="5119688"/>
            <a:ext cx="8828120" cy="0"/>
          </a:xfrm>
          <a:prstGeom prst="line">
            <a:avLst/>
          </a:prstGeom>
          <a:ln w="47625" cap="flat">
            <a:solidFill>
              <a:srgbClr val="F9BD24"/>
            </a:solidFill>
            <a:prstDash val="solid"/>
            <a:headEnd type="none" w="sm" len="sm"/>
            <a:tailEnd type="none" w="sm" len="sm"/>
          </a:ln>
        </p:spPr>
      </p:sp>
      <p:sp>
        <p:nvSpPr>
          <p:cNvPr id="66" name="Freeform 66"/>
          <p:cNvSpPr/>
          <p:nvPr/>
        </p:nvSpPr>
        <p:spPr>
          <a:xfrm>
            <a:off x="8701019" y="644472"/>
            <a:ext cx="4430541" cy="700817"/>
          </a:xfrm>
          <a:custGeom>
            <a:avLst/>
            <a:gdLst/>
            <a:ahLst/>
            <a:cxnLst/>
            <a:rect l="l" t="t" r="r" b="b"/>
            <a:pathLst>
              <a:path w="2714434" h="700817">
                <a:moveTo>
                  <a:pt x="0" y="0"/>
                </a:moveTo>
                <a:lnTo>
                  <a:pt x="2714434" y="0"/>
                </a:lnTo>
                <a:lnTo>
                  <a:pt x="2714434" y="700817"/>
                </a:lnTo>
                <a:lnTo>
                  <a:pt x="0" y="70081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r>
              <a:rPr lang="vi-VN" sz="4000"/>
              <a:t>Phiếu học tập số 2</a:t>
            </a:r>
            <a:endParaRPr lang="en-US" sz="4000"/>
          </a:p>
        </p:txBody>
      </p:sp>
      <p:grpSp>
        <p:nvGrpSpPr>
          <p:cNvPr id="68" name="Group 68"/>
          <p:cNvGrpSpPr/>
          <p:nvPr/>
        </p:nvGrpSpPr>
        <p:grpSpPr>
          <a:xfrm>
            <a:off x="2690820" y="1362606"/>
            <a:ext cx="5139912" cy="8132168"/>
            <a:chOff x="0" y="0"/>
            <a:chExt cx="1246856" cy="1668279"/>
          </a:xfrm>
        </p:grpSpPr>
        <p:sp>
          <p:nvSpPr>
            <p:cNvPr id="69" name="Freeform 69"/>
            <p:cNvSpPr/>
            <p:nvPr/>
          </p:nvSpPr>
          <p:spPr>
            <a:xfrm>
              <a:off x="0" y="0"/>
              <a:ext cx="1246856" cy="1668279"/>
            </a:xfrm>
            <a:custGeom>
              <a:avLst/>
              <a:gdLst/>
              <a:ahLst/>
              <a:cxnLst/>
              <a:rect l="l" t="t" r="r" b="b"/>
              <a:pathLst>
                <a:path w="1246856" h="1668279">
                  <a:moveTo>
                    <a:pt x="0" y="0"/>
                  </a:moveTo>
                  <a:lnTo>
                    <a:pt x="1246856" y="0"/>
                  </a:lnTo>
                  <a:lnTo>
                    <a:pt x="1246856" y="1668279"/>
                  </a:lnTo>
                  <a:lnTo>
                    <a:pt x="0" y="1668279"/>
                  </a:lnTo>
                  <a:close/>
                </a:path>
              </a:pathLst>
            </a:custGeom>
            <a:solidFill>
              <a:srgbClr val="1B4645"/>
            </a:solidFill>
          </p:spPr>
        </p:sp>
        <p:sp>
          <p:nvSpPr>
            <p:cNvPr id="70" name="TextBox 70"/>
            <p:cNvSpPr txBox="1"/>
            <p:nvPr/>
          </p:nvSpPr>
          <p:spPr>
            <a:xfrm>
              <a:off x="0" y="-66675"/>
              <a:ext cx="812800" cy="879475"/>
            </a:xfrm>
            <a:prstGeom prst="rect">
              <a:avLst/>
            </a:prstGeom>
          </p:spPr>
          <p:txBody>
            <a:bodyPr lIns="50800" tIns="50800" rIns="50800" bIns="50800" rtlCol="0" anchor="ctr"/>
            <a:lstStyle/>
            <a:p>
              <a:pPr algn="ctr">
                <a:lnSpc>
                  <a:spcPts val="2100"/>
                </a:lnSpc>
                <a:spcBef>
                  <a:spcPct val="0"/>
                </a:spcBef>
              </a:pPr>
              <a:endParaRPr/>
            </a:p>
          </p:txBody>
        </p:sp>
      </p:grpSp>
      <p:sp>
        <p:nvSpPr>
          <p:cNvPr id="71" name="TextBox 71"/>
          <p:cNvSpPr txBox="1"/>
          <p:nvPr/>
        </p:nvSpPr>
        <p:spPr>
          <a:xfrm>
            <a:off x="2882221" y="1845770"/>
            <a:ext cx="5017586" cy="6595460"/>
          </a:xfrm>
          <a:prstGeom prst="rect">
            <a:avLst/>
          </a:prstGeom>
        </p:spPr>
        <p:txBody>
          <a:bodyPr wrap="square" lIns="0" tIns="0" rIns="0" bIns="0" rtlCol="0" anchor="t">
            <a:spAutoFit/>
          </a:bodyPr>
          <a:lstStyle/>
          <a:p>
            <a:pPr marL="0" marR="0">
              <a:lnSpc>
                <a:spcPct val="120000"/>
              </a:lnSpc>
              <a:spcBef>
                <a:spcPts val="0"/>
              </a:spcBef>
              <a:spcAft>
                <a:spcPts val="0"/>
              </a:spcAft>
            </a:pPr>
            <a:r>
              <a:rPr lang="vi-VN" sz="4000">
                <a:solidFill>
                  <a:schemeClr val="bg1"/>
                </a:solidFill>
                <a:effectLst/>
                <a:latin typeface="Times New Roman" panose="02020603050405020304" pitchFamily="18" charset="0"/>
                <a:ea typeface="Times New Roman" panose="02020603050405020304" pitchFamily="18" charset="0"/>
              </a:rPr>
              <a:t>Nhóm nhỏ cặp đôi hoàn thành phiếu học tập số 2 theo kỷ thuật think – pair – share (cá nhân suy nghĩ trả lời, trao đổi với bạn cùng bàn, báo cáo kết quả trước lớp theo chỉ định của GV) trong thời gian 5 phút.</a:t>
            </a:r>
            <a:endParaRPr lang="en-US" sz="4000">
              <a:solidFill>
                <a:schemeClr val="bg1"/>
              </a:solidFill>
              <a:effectLst/>
              <a:latin typeface="Calibri" panose="020F0502020204030204" pitchFamily="34" charset="0"/>
              <a:ea typeface="Calibri" panose="020F0502020204030204" pitchFamily="34" charset="0"/>
            </a:endParaRPr>
          </a:p>
        </p:txBody>
      </p:sp>
      <p:grpSp>
        <p:nvGrpSpPr>
          <p:cNvPr id="72" name="Group 72"/>
          <p:cNvGrpSpPr/>
          <p:nvPr/>
        </p:nvGrpSpPr>
        <p:grpSpPr>
          <a:xfrm>
            <a:off x="8159883" y="1147586"/>
            <a:ext cx="5179688" cy="8248410"/>
            <a:chOff x="0" y="-66675"/>
            <a:chExt cx="1246856" cy="2687090"/>
          </a:xfrm>
        </p:grpSpPr>
        <p:sp>
          <p:nvSpPr>
            <p:cNvPr id="73" name="Freeform 73"/>
            <p:cNvSpPr/>
            <p:nvPr/>
          </p:nvSpPr>
          <p:spPr>
            <a:xfrm>
              <a:off x="0" y="0"/>
              <a:ext cx="1246856" cy="2620415"/>
            </a:xfrm>
            <a:custGeom>
              <a:avLst/>
              <a:gdLst/>
              <a:ahLst/>
              <a:cxnLst/>
              <a:rect l="l" t="t" r="r" b="b"/>
              <a:pathLst>
                <a:path w="1246856" h="1668279">
                  <a:moveTo>
                    <a:pt x="0" y="0"/>
                  </a:moveTo>
                  <a:lnTo>
                    <a:pt x="1246856" y="0"/>
                  </a:lnTo>
                  <a:lnTo>
                    <a:pt x="1246856" y="1668279"/>
                  </a:lnTo>
                  <a:lnTo>
                    <a:pt x="0" y="1668279"/>
                  </a:lnTo>
                  <a:close/>
                </a:path>
              </a:pathLst>
            </a:custGeom>
            <a:solidFill>
              <a:srgbClr val="F9BD24"/>
            </a:solidFill>
          </p:spPr>
          <p:txBody>
            <a:bodyPr/>
            <a:lstStyle/>
            <a:p>
              <a:pPr marL="0" marR="0" algn="just">
                <a:lnSpc>
                  <a:spcPct val="115000"/>
                </a:lnSpc>
                <a:spcBef>
                  <a:spcPts val="200"/>
                </a:spcBef>
                <a:spcAft>
                  <a:spcPts val="200"/>
                </a:spcAft>
              </a:pPr>
              <a:r>
                <a:rPr lang="vi-VN" sz="3800">
                  <a:solidFill>
                    <a:srgbClr val="000000"/>
                  </a:solidFill>
                  <a:effectLst/>
                  <a:latin typeface="Times New Roman" panose="02020603050405020304" pitchFamily="18" charset="0"/>
                  <a:ea typeface="Times New Roman" panose="02020603050405020304" pitchFamily="18" charset="0"/>
                </a:rPr>
                <a:t>Xác định chất tham gia phản ứng và chất sản phẩm trong hai trường hợp sau:</a:t>
              </a:r>
              <a:endParaRPr lang="en-US" sz="3800">
                <a:effectLst/>
                <a:latin typeface="Calibri" panose="020F0502020204030204" pitchFamily="34" charset="0"/>
                <a:ea typeface="Calibri" panose="020F0502020204030204" pitchFamily="34" charset="0"/>
              </a:endParaRPr>
            </a:p>
            <a:p>
              <a:pPr marL="0" marR="0" algn="just">
                <a:lnSpc>
                  <a:spcPct val="115000"/>
                </a:lnSpc>
                <a:spcBef>
                  <a:spcPts val="200"/>
                </a:spcBef>
                <a:spcAft>
                  <a:spcPts val="200"/>
                </a:spcAft>
              </a:pPr>
              <a:r>
                <a:rPr lang="vi-VN" sz="3800">
                  <a:solidFill>
                    <a:srgbClr val="000000"/>
                  </a:solidFill>
                  <a:effectLst/>
                  <a:latin typeface="Times New Roman" panose="02020603050405020304" pitchFamily="18" charset="0"/>
                  <a:ea typeface="Times New Roman" panose="02020603050405020304" pitchFamily="18" charset="0"/>
                </a:rPr>
                <a:t>a) Đốt cháy methane tạo thành khí carbon dioxide và nước.</a:t>
              </a:r>
              <a:endParaRPr lang="en-US" sz="3800">
                <a:effectLst/>
                <a:latin typeface="Calibri" panose="020F0502020204030204" pitchFamily="34" charset="0"/>
                <a:ea typeface="Calibri" panose="020F0502020204030204" pitchFamily="34" charset="0"/>
              </a:endParaRPr>
            </a:p>
            <a:p>
              <a:pPr marL="0" marR="0" algn="just">
                <a:lnSpc>
                  <a:spcPct val="115000"/>
                </a:lnSpc>
                <a:spcBef>
                  <a:spcPts val="200"/>
                </a:spcBef>
                <a:spcAft>
                  <a:spcPts val="200"/>
                </a:spcAft>
              </a:pPr>
              <a:r>
                <a:rPr lang="vi-VN" sz="3800">
                  <a:solidFill>
                    <a:srgbClr val="000000"/>
                  </a:solidFill>
                  <a:effectLst/>
                  <a:latin typeface="Times New Roman" panose="02020603050405020304" pitchFamily="18" charset="0"/>
                  <a:ea typeface="Times New Roman" panose="02020603050405020304" pitchFamily="18" charset="0"/>
                </a:rPr>
                <a:t>b) Carbon (thành phần chính của than) cháy trong khí oxygen tạo thành khí carbon dioxide.</a:t>
              </a:r>
              <a:endParaRPr lang="en-US" sz="3800">
                <a:effectLst/>
                <a:latin typeface="Calibri" panose="020F0502020204030204" pitchFamily="34" charset="0"/>
                <a:ea typeface="Calibri" panose="020F0502020204030204" pitchFamily="34" charset="0"/>
              </a:endParaRPr>
            </a:p>
            <a:p>
              <a:pPr algn="just"/>
              <a:r>
                <a:rPr lang="vi-VN" sz="3800"/>
                <a:t> </a:t>
              </a:r>
              <a:endParaRPr lang="en-US" sz="3800"/>
            </a:p>
          </p:txBody>
        </p:sp>
        <p:sp>
          <p:nvSpPr>
            <p:cNvPr id="74" name="TextBox 74"/>
            <p:cNvSpPr txBox="1"/>
            <p:nvPr/>
          </p:nvSpPr>
          <p:spPr>
            <a:xfrm>
              <a:off x="0" y="-66675"/>
              <a:ext cx="812800" cy="879475"/>
            </a:xfrm>
            <a:prstGeom prst="rect">
              <a:avLst/>
            </a:prstGeom>
          </p:spPr>
          <p:txBody>
            <a:bodyPr lIns="50800" tIns="50800" rIns="50800" bIns="50800" rtlCol="0" anchor="ctr"/>
            <a:lstStyle/>
            <a:p>
              <a:pPr algn="ctr">
                <a:lnSpc>
                  <a:spcPts val="2100"/>
                </a:lnSpc>
                <a:spcBef>
                  <a:spcPct val="0"/>
                </a:spcBef>
              </a:pPr>
              <a:endParaRPr/>
            </a:p>
          </p:txBody>
        </p:sp>
      </p:grpSp>
      <p:grpSp>
        <p:nvGrpSpPr>
          <p:cNvPr id="75" name="Group 75"/>
          <p:cNvGrpSpPr/>
          <p:nvPr/>
        </p:nvGrpSpPr>
        <p:grpSpPr>
          <a:xfrm>
            <a:off x="13548710" y="1370200"/>
            <a:ext cx="4541960" cy="8093109"/>
            <a:chOff x="0" y="0"/>
            <a:chExt cx="1246856" cy="1668279"/>
          </a:xfrm>
        </p:grpSpPr>
        <p:sp>
          <p:nvSpPr>
            <p:cNvPr id="76" name="Freeform 76"/>
            <p:cNvSpPr/>
            <p:nvPr/>
          </p:nvSpPr>
          <p:spPr>
            <a:xfrm>
              <a:off x="0" y="0"/>
              <a:ext cx="1246856" cy="1668279"/>
            </a:xfrm>
            <a:custGeom>
              <a:avLst/>
              <a:gdLst/>
              <a:ahLst/>
              <a:cxnLst/>
              <a:rect l="l" t="t" r="r" b="b"/>
              <a:pathLst>
                <a:path w="1246856" h="1668279">
                  <a:moveTo>
                    <a:pt x="0" y="0"/>
                  </a:moveTo>
                  <a:lnTo>
                    <a:pt x="1246856" y="0"/>
                  </a:lnTo>
                  <a:lnTo>
                    <a:pt x="1246856" y="1668279"/>
                  </a:lnTo>
                  <a:lnTo>
                    <a:pt x="0" y="1668279"/>
                  </a:lnTo>
                  <a:close/>
                </a:path>
              </a:pathLst>
            </a:custGeom>
            <a:solidFill>
              <a:srgbClr val="276967"/>
            </a:solidFill>
          </p:spPr>
          <p:txBody>
            <a:bodyPr/>
            <a:lstStyle/>
            <a:p>
              <a:pPr marL="0" marR="0" algn="just">
                <a:lnSpc>
                  <a:spcPct val="115000"/>
                </a:lnSpc>
                <a:spcBef>
                  <a:spcPts val="200"/>
                </a:spcBef>
                <a:spcAft>
                  <a:spcPts val="200"/>
                </a:spcAft>
              </a:pPr>
              <a:r>
                <a:rPr lang="vi-VN" sz="3800">
                  <a:solidFill>
                    <a:schemeClr val="bg1"/>
                  </a:solidFill>
                  <a:effectLst/>
                  <a:latin typeface="Times New Roman" panose="02020603050405020304" pitchFamily="18" charset="0"/>
                  <a:ea typeface="Times New Roman" panose="02020603050405020304" pitchFamily="18" charset="0"/>
                </a:rPr>
                <a:t>a) + Chất tham gia phản ứng là methane và oxygen.</a:t>
              </a:r>
              <a:endParaRPr lang="en-US" sz="3800">
                <a:solidFill>
                  <a:schemeClr val="bg1"/>
                </a:solidFill>
                <a:effectLst/>
                <a:latin typeface="Calibri" panose="020F0502020204030204" pitchFamily="34" charset="0"/>
                <a:ea typeface="Calibri" panose="020F0502020204030204" pitchFamily="34" charset="0"/>
              </a:endParaRPr>
            </a:p>
            <a:p>
              <a:pPr marL="0" marR="0" algn="just">
                <a:lnSpc>
                  <a:spcPct val="115000"/>
                </a:lnSpc>
                <a:spcBef>
                  <a:spcPts val="200"/>
                </a:spcBef>
                <a:spcAft>
                  <a:spcPts val="200"/>
                </a:spcAft>
              </a:pPr>
              <a:r>
                <a:rPr lang="vi-VN" sz="3800">
                  <a:solidFill>
                    <a:schemeClr val="bg1"/>
                  </a:solidFill>
                  <a:effectLst/>
                  <a:latin typeface="Times New Roman" panose="02020603050405020304" pitchFamily="18" charset="0"/>
                  <a:ea typeface="Times New Roman" panose="02020603050405020304" pitchFamily="18" charset="0"/>
                </a:rPr>
                <a:t>+ Chất sản phẩm là carbon dioxide và nước.</a:t>
              </a:r>
              <a:endParaRPr lang="en-US" sz="3800">
                <a:solidFill>
                  <a:schemeClr val="bg1"/>
                </a:solidFill>
                <a:effectLst/>
                <a:latin typeface="Calibri" panose="020F0502020204030204" pitchFamily="34" charset="0"/>
                <a:ea typeface="Calibri" panose="020F0502020204030204" pitchFamily="34" charset="0"/>
              </a:endParaRPr>
            </a:p>
            <a:p>
              <a:pPr marL="0" marR="0" algn="just">
                <a:lnSpc>
                  <a:spcPct val="115000"/>
                </a:lnSpc>
                <a:spcBef>
                  <a:spcPts val="200"/>
                </a:spcBef>
                <a:spcAft>
                  <a:spcPts val="200"/>
                </a:spcAft>
              </a:pPr>
              <a:r>
                <a:rPr lang="vi-VN" sz="3800">
                  <a:solidFill>
                    <a:schemeClr val="bg1"/>
                  </a:solidFill>
                  <a:effectLst/>
                  <a:latin typeface="Times New Roman" panose="02020603050405020304" pitchFamily="18" charset="0"/>
                  <a:ea typeface="Times New Roman" panose="02020603050405020304" pitchFamily="18" charset="0"/>
                </a:rPr>
                <a:t>b) + Chất tham gia phản ứng là carbon và khí oxygen.</a:t>
              </a:r>
              <a:endParaRPr lang="en-US" sz="3800">
                <a:solidFill>
                  <a:schemeClr val="bg1"/>
                </a:solidFill>
                <a:effectLst/>
                <a:latin typeface="Calibri" panose="020F0502020204030204" pitchFamily="34" charset="0"/>
                <a:ea typeface="Calibri" panose="020F0502020204030204" pitchFamily="34" charset="0"/>
              </a:endParaRPr>
            </a:p>
            <a:p>
              <a:pPr marL="0" marR="0" algn="just">
                <a:lnSpc>
                  <a:spcPct val="115000"/>
                </a:lnSpc>
                <a:spcBef>
                  <a:spcPts val="200"/>
                </a:spcBef>
                <a:spcAft>
                  <a:spcPts val="200"/>
                </a:spcAft>
              </a:pPr>
              <a:r>
                <a:rPr lang="vi-VN" sz="3800">
                  <a:solidFill>
                    <a:schemeClr val="bg1"/>
                  </a:solidFill>
                  <a:effectLst/>
                  <a:latin typeface="Times New Roman" panose="02020603050405020304" pitchFamily="18" charset="0"/>
                  <a:ea typeface="Times New Roman" panose="02020603050405020304" pitchFamily="18" charset="0"/>
                </a:rPr>
                <a:t>+ Chất sản phẩm là khí carbon dioxide.</a:t>
              </a:r>
              <a:endParaRPr lang="en-US" sz="3800">
                <a:solidFill>
                  <a:schemeClr val="bg1"/>
                </a:solidFill>
                <a:effectLst/>
                <a:latin typeface="Calibri" panose="020F0502020204030204" pitchFamily="34" charset="0"/>
                <a:ea typeface="Calibri" panose="020F0502020204030204" pitchFamily="34" charset="0"/>
              </a:endParaRPr>
            </a:p>
            <a:p>
              <a:pPr algn="just"/>
              <a:endParaRPr lang="en-US" sz="4000"/>
            </a:p>
          </p:txBody>
        </p:sp>
        <p:sp>
          <p:nvSpPr>
            <p:cNvPr id="77" name="TextBox 77"/>
            <p:cNvSpPr txBox="1"/>
            <p:nvPr/>
          </p:nvSpPr>
          <p:spPr>
            <a:xfrm>
              <a:off x="0" y="-66675"/>
              <a:ext cx="812800" cy="879475"/>
            </a:xfrm>
            <a:prstGeom prst="rect">
              <a:avLst/>
            </a:prstGeom>
          </p:spPr>
          <p:txBody>
            <a:bodyPr lIns="50800" tIns="50800" rIns="50800" bIns="50800" rtlCol="0" anchor="ctr"/>
            <a:lstStyle/>
            <a:p>
              <a:pPr algn="ctr">
                <a:lnSpc>
                  <a:spcPts val="2100"/>
                </a:lnSpc>
                <a:spcBef>
                  <a:spcPct val="0"/>
                </a:spcBef>
              </a:pPr>
              <a:endParaRPr/>
            </a:p>
          </p:txBody>
        </p:sp>
      </p:grpSp>
      <p:sp>
        <p:nvSpPr>
          <p:cNvPr id="80" name="Freeform 80"/>
          <p:cNvSpPr/>
          <p:nvPr/>
        </p:nvSpPr>
        <p:spPr>
          <a:xfrm>
            <a:off x="197330" y="5436173"/>
            <a:ext cx="439915" cy="517547"/>
          </a:xfrm>
          <a:custGeom>
            <a:avLst/>
            <a:gdLst/>
            <a:ahLst/>
            <a:cxnLst/>
            <a:rect l="l" t="t" r="r" b="b"/>
            <a:pathLst>
              <a:path w="439915" h="517547">
                <a:moveTo>
                  <a:pt x="0" y="0"/>
                </a:moveTo>
                <a:lnTo>
                  <a:pt x="439914" y="0"/>
                </a:lnTo>
                <a:lnTo>
                  <a:pt x="439914" y="517547"/>
                </a:lnTo>
                <a:lnTo>
                  <a:pt x="0" y="51754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pic>
        <p:nvPicPr>
          <p:cNvPr id="3" name="Countdown Timer 5 minute (Nho)">
            <a:hlinkClick r:id="" action="ppaction://media"/>
            <a:extLst>
              <a:ext uri="{FF2B5EF4-FFF2-40B4-BE49-F238E27FC236}">
                <a16:creationId xmlns:a16="http://schemas.microsoft.com/office/drawing/2014/main" xmlns="" id="{7CBCF46C-1B48-EB08-ED10-6E77CC7BFBA2}"/>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5276887" y="39280"/>
            <a:ext cx="2654332" cy="1025007"/>
          </a:xfrm>
          <a:prstGeom prst="rect">
            <a:avLst/>
          </a:prstGeom>
        </p:spPr>
      </p:pic>
    </p:spTree>
    <p:extLst>
      <p:ext uri="{BB962C8B-B14F-4D97-AF65-F5344CB8AC3E}">
        <p14:creationId xmlns:p14="http://schemas.microsoft.com/office/powerpoint/2010/main" val="276595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ppt_x"/>
                                          </p:val>
                                        </p:tav>
                                        <p:tav tm="100000">
                                          <p:val>
                                            <p:strVal val="#ppt_x"/>
                                          </p:val>
                                        </p:tav>
                                      </p:tavLst>
                                    </p:anim>
                                    <p:anim calcmode="lin" valueType="num">
                                      <p:cBhvr additive="base">
                                        <p:cTn id="8" dur="500" fill="hold"/>
                                        <p:tgtEl>
                                          <p:spTgt spid="6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2"/>
                                        </p:tgtEl>
                                        <p:attrNameLst>
                                          <p:attrName>style.visibility</p:attrName>
                                        </p:attrNameLst>
                                      </p:cBhvr>
                                      <p:to>
                                        <p:strVal val="visible"/>
                                      </p:to>
                                    </p:set>
                                    <p:anim calcmode="lin" valueType="num">
                                      <p:cBhvr additive="base">
                                        <p:cTn id="13" dur="500" fill="hold"/>
                                        <p:tgtEl>
                                          <p:spTgt spid="72"/>
                                        </p:tgtEl>
                                        <p:attrNameLst>
                                          <p:attrName>ppt_x</p:attrName>
                                        </p:attrNameLst>
                                      </p:cBhvr>
                                      <p:tavLst>
                                        <p:tav tm="0">
                                          <p:val>
                                            <p:strVal val="#ppt_x"/>
                                          </p:val>
                                        </p:tav>
                                        <p:tav tm="100000">
                                          <p:val>
                                            <p:strVal val="#ppt_x"/>
                                          </p:val>
                                        </p:tav>
                                      </p:tavLst>
                                    </p:anim>
                                    <p:anim calcmode="lin" valueType="num">
                                      <p:cBhvr additive="base">
                                        <p:cTn id="14"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5"/>
                                        </p:tgtEl>
                                        <p:attrNameLst>
                                          <p:attrName>style.visibility</p:attrName>
                                        </p:attrNameLst>
                                      </p:cBhvr>
                                      <p:to>
                                        <p:strVal val="visible"/>
                                      </p:to>
                                    </p:set>
                                    <p:anim calcmode="lin" valueType="num">
                                      <p:cBhvr additive="base">
                                        <p:cTn id="23" dur="500" fill="hold"/>
                                        <p:tgtEl>
                                          <p:spTgt spid="75"/>
                                        </p:tgtEl>
                                        <p:attrNameLst>
                                          <p:attrName>ppt_x</p:attrName>
                                        </p:attrNameLst>
                                      </p:cBhvr>
                                      <p:tavLst>
                                        <p:tav tm="0">
                                          <p:val>
                                            <p:strVal val="#ppt_x"/>
                                          </p:val>
                                        </p:tav>
                                        <p:tav tm="100000">
                                          <p:val>
                                            <p:strVal val="#ppt_x"/>
                                          </p:val>
                                        </p:tav>
                                      </p:tavLst>
                                    </p:anim>
                                    <p:anim calcmode="lin" valueType="num">
                                      <p:cBhvr additive="base">
                                        <p:cTn id="24"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3"/>
                </p:tgtEl>
              </p:cMediaNode>
            </p:video>
          </p:childTnLst>
        </p:cTn>
      </p:par>
    </p:tnLst>
    <p:bldLst>
      <p:bldP spid="6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84633" y="-1836595"/>
            <a:ext cx="4440924" cy="4114800"/>
          </a:xfrm>
          <a:custGeom>
            <a:avLst/>
            <a:gdLst/>
            <a:ahLst/>
            <a:cxnLst/>
            <a:rect l="l" t="t" r="r" b="b"/>
            <a:pathLst>
              <a:path w="4440924" h="4114800">
                <a:moveTo>
                  <a:pt x="0" y="0"/>
                </a:moveTo>
                <a:lnTo>
                  <a:pt x="4440924" y="0"/>
                </a:lnTo>
                <a:lnTo>
                  <a:pt x="444092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0800000">
            <a:off x="14857250" y="7982294"/>
            <a:ext cx="4974737" cy="4609412"/>
          </a:xfrm>
          <a:custGeom>
            <a:avLst/>
            <a:gdLst/>
            <a:ahLst/>
            <a:cxnLst/>
            <a:rect l="l" t="t" r="r" b="b"/>
            <a:pathLst>
              <a:path w="4974737" h="4609412">
                <a:moveTo>
                  <a:pt x="0" y="0"/>
                </a:moveTo>
                <a:lnTo>
                  <a:pt x="4974737" y="0"/>
                </a:lnTo>
                <a:lnTo>
                  <a:pt x="4974737" y="4609412"/>
                </a:lnTo>
                <a:lnTo>
                  <a:pt x="0" y="460941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66423" y="3629229"/>
            <a:ext cx="862277" cy="1082768"/>
          </a:xfrm>
          <a:custGeom>
            <a:avLst/>
            <a:gdLst/>
            <a:ahLst/>
            <a:cxnLst/>
            <a:rect l="l" t="t" r="r" b="b"/>
            <a:pathLst>
              <a:path w="862277" h="1082768">
                <a:moveTo>
                  <a:pt x="0" y="0"/>
                </a:moveTo>
                <a:lnTo>
                  <a:pt x="862277" y="0"/>
                </a:lnTo>
                <a:lnTo>
                  <a:pt x="862277" y="1082768"/>
                </a:lnTo>
                <a:lnTo>
                  <a:pt x="0" y="10827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837269" y="729445"/>
            <a:ext cx="16613461" cy="8828110"/>
            <a:chOff x="0" y="0"/>
            <a:chExt cx="4375562" cy="2325099"/>
          </a:xfrm>
        </p:grpSpPr>
        <p:sp>
          <p:nvSpPr>
            <p:cNvPr id="6" name="Freeform 6"/>
            <p:cNvSpPr/>
            <p:nvPr/>
          </p:nvSpPr>
          <p:spPr>
            <a:xfrm>
              <a:off x="0" y="0"/>
              <a:ext cx="4375562" cy="2325099"/>
            </a:xfrm>
            <a:custGeom>
              <a:avLst/>
              <a:gdLst/>
              <a:ahLst/>
              <a:cxnLst/>
              <a:rect l="l" t="t" r="r" b="b"/>
              <a:pathLst>
                <a:path w="4375562" h="2325099">
                  <a:moveTo>
                    <a:pt x="23766" y="0"/>
                  </a:moveTo>
                  <a:lnTo>
                    <a:pt x="4351796" y="0"/>
                  </a:lnTo>
                  <a:cubicBezTo>
                    <a:pt x="4358099" y="0"/>
                    <a:pt x="4364144" y="2504"/>
                    <a:pt x="4368601" y="6961"/>
                  </a:cubicBezTo>
                  <a:cubicBezTo>
                    <a:pt x="4373058" y="11418"/>
                    <a:pt x="4375562" y="17463"/>
                    <a:pt x="4375562" y="23766"/>
                  </a:cubicBezTo>
                  <a:lnTo>
                    <a:pt x="4375562" y="2301333"/>
                  </a:lnTo>
                  <a:cubicBezTo>
                    <a:pt x="4375562" y="2314459"/>
                    <a:pt x="4364922" y="2325099"/>
                    <a:pt x="4351796" y="2325099"/>
                  </a:cubicBezTo>
                  <a:lnTo>
                    <a:pt x="23766" y="2325099"/>
                  </a:lnTo>
                  <a:cubicBezTo>
                    <a:pt x="10640" y="2325099"/>
                    <a:pt x="0" y="2314459"/>
                    <a:pt x="0" y="2301333"/>
                  </a:cubicBezTo>
                  <a:lnTo>
                    <a:pt x="0" y="23766"/>
                  </a:lnTo>
                  <a:cubicBezTo>
                    <a:pt x="0" y="10640"/>
                    <a:pt x="10640" y="0"/>
                    <a:pt x="23766" y="0"/>
                  </a:cubicBezTo>
                  <a:close/>
                </a:path>
              </a:pathLst>
            </a:custGeom>
            <a:solidFill>
              <a:srgbClr val="FFFFFF"/>
            </a:solidFill>
          </p:spPr>
        </p:sp>
        <p:sp>
          <p:nvSpPr>
            <p:cNvPr id="7" name="TextBox 7"/>
            <p:cNvSpPr txBox="1"/>
            <p:nvPr/>
          </p:nvSpPr>
          <p:spPr>
            <a:xfrm>
              <a:off x="0" y="-76200"/>
              <a:ext cx="812800" cy="8890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254082" y="1818482"/>
            <a:ext cx="14635369" cy="2613739"/>
            <a:chOff x="0" y="0"/>
            <a:chExt cx="19513825" cy="10543178"/>
          </a:xfrm>
        </p:grpSpPr>
        <p:sp>
          <p:nvSpPr>
            <p:cNvPr id="9" name="AutoShape 9"/>
            <p:cNvSpPr/>
            <p:nvPr/>
          </p:nvSpPr>
          <p:spPr>
            <a:xfrm>
              <a:off x="0" y="4663279"/>
              <a:ext cx="19513825" cy="0"/>
            </a:xfrm>
            <a:prstGeom prst="line">
              <a:avLst/>
            </a:prstGeom>
            <a:ln w="50800" cap="flat">
              <a:solidFill>
                <a:srgbClr val="D9D9D9">
                  <a:alpha val="21569"/>
                </a:srgbClr>
              </a:solidFill>
              <a:prstDash val="solid"/>
              <a:headEnd type="none" w="sm" len="sm"/>
              <a:tailEnd type="none" w="sm" len="sm"/>
            </a:ln>
          </p:spPr>
        </p:sp>
        <p:sp>
          <p:nvSpPr>
            <p:cNvPr id="10" name="AutoShape 10"/>
            <p:cNvSpPr/>
            <p:nvPr/>
          </p:nvSpPr>
          <p:spPr>
            <a:xfrm>
              <a:off x="0" y="5246189"/>
              <a:ext cx="19513825" cy="0"/>
            </a:xfrm>
            <a:prstGeom prst="line">
              <a:avLst/>
            </a:prstGeom>
            <a:ln w="50800" cap="flat">
              <a:solidFill>
                <a:srgbClr val="D9D9D9">
                  <a:alpha val="21569"/>
                </a:srgbClr>
              </a:solidFill>
              <a:prstDash val="solid"/>
              <a:headEnd type="none" w="sm" len="sm"/>
              <a:tailEnd type="none" w="sm" len="sm"/>
            </a:ln>
          </p:spPr>
        </p:sp>
        <p:sp>
          <p:nvSpPr>
            <p:cNvPr id="11" name="AutoShape 11"/>
            <p:cNvSpPr/>
            <p:nvPr/>
          </p:nvSpPr>
          <p:spPr>
            <a:xfrm>
              <a:off x="0" y="5829099"/>
              <a:ext cx="19513825" cy="0"/>
            </a:xfrm>
            <a:prstGeom prst="line">
              <a:avLst/>
            </a:prstGeom>
            <a:ln w="50800" cap="flat">
              <a:solidFill>
                <a:srgbClr val="D9D9D9">
                  <a:alpha val="21569"/>
                </a:srgbClr>
              </a:solidFill>
              <a:prstDash val="solid"/>
              <a:headEnd type="none" w="sm" len="sm"/>
              <a:tailEnd type="none" w="sm" len="sm"/>
            </a:ln>
          </p:spPr>
        </p:sp>
        <p:sp>
          <p:nvSpPr>
            <p:cNvPr id="12" name="AutoShape 12"/>
            <p:cNvSpPr/>
            <p:nvPr/>
          </p:nvSpPr>
          <p:spPr>
            <a:xfrm>
              <a:off x="0" y="6412009"/>
              <a:ext cx="19513825" cy="0"/>
            </a:xfrm>
            <a:prstGeom prst="line">
              <a:avLst/>
            </a:prstGeom>
            <a:ln w="50800" cap="flat">
              <a:solidFill>
                <a:srgbClr val="D9D9D9">
                  <a:alpha val="21569"/>
                </a:srgbClr>
              </a:solidFill>
              <a:prstDash val="solid"/>
              <a:headEnd type="none" w="sm" len="sm"/>
              <a:tailEnd type="none" w="sm" len="sm"/>
            </a:ln>
          </p:spPr>
        </p:sp>
        <p:sp>
          <p:nvSpPr>
            <p:cNvPr id="13" name="AutoShape 13"/>
            <p:cNvSpPr/>
            <p:nvPr/>
          </p:nvSpPr>
          <p:spPr>
            <a:xfrm>
              <a:off x="0" y="2331640"/>
              <a:ext cx="19513825" cy="0"/>
            </a:xfrm>
            <a:prstGeom prst="line">
              <a:avLst/>
            </a:prstGeom>
            <a:ln w="50800" cap="flat">
              <a:solidFill>
                <a:srgbClr val="D9D9D9">
                  <a:alpha val="21569"/>
                </a:srgbClr>
              </a:solidFill>
              <a:prstDash val="solid"/>
              <a:headEnd type="none" w="sm" len="sm"/>
              <a:tailEnd type="none" w="sm" len="sm"/>
            </a:ln>
          </p:spPr>
        </p:sp>
        <p:sp>
          <p:nvSpPr>
            <p:cNvPr id="14" name="AutoShape 14"/>
            <p:cNvSpPr/>
            <p:nvPr/>
          </p:nvSpPr>
          <p:spPr>
            <a:xfrm>
              <a:off x="0" y="2914550"/>
              <a:ext cx="19513825" cy="0"/>
            </a:xfrm>
            <a:prstGeom prst="line">
              <a:avLst/>
            </a:prstGeom>
            <a:ln w="50800" cap="flat">
              <a:solidFill>
                <a:srgbClr val="D9D9D9">
                  <a:alpha val="21569"/>
                </a:srgbClr>
              </a:solidFill>
              <a:prstDash val="solid"/>
              <a:headEnd type="none" w="sm" len="sm"/>
              <a:tailEnd type="none" w="sm" len="sm"/>
            </a:ln>
          </p:spPr>
        </p:sp>
        <p:sp>
          <p:nvSpPr>
            <p:cNvPr id="15" name="AutoShape 15"/>
            <p:cNvSpPr/>
            <p:nvPr/>
          </p:nvSpPr>
          <p:spPr>
            <a:xfrm>
              <a:off x="0" y="3497459"/>
              <a:ext cx="19513825" cy="0"/>
            </a:xfrm>
            <a:prstGeom prst="line">
              <a:avLst/>
            </a:prstGeom>
            <a:ln w="50800" cap="flat">
              <a:solidFill>
                <a:srgbClr val="D9D9D9">
                  <a:alpha val="21569"/>
                </a:srgbClr>
              </a:solidFill>
              <a:prstDash val="solid"/>
              <a:headEnd type="none" w="sm" len="sm"/>
              <a:tailEnd type="none" w="sm" len="sm"/>
            </a:ln>
          </p:spPr>
        </p:sp>
        <p:sp>
          <p:nvSpPr>
            <p:cNvPr id="16" name="AutoShape 16"/>
            <p:cNvSpPr/>
            <p:nvPr/>
          </p:nvSpPr>
          <p:spPr>
            <a:xfrm>
              <a:off x="0" y="4080369"/>
              <a:ext cx="19513825" cy="0"/>
            </a:xfrm>
            <a:prstGeom prst="line">
              <a:avLst/>
            </a:prstGeom>
            <a:ln w="50800" cap="flat">
              <a:solidFill>
                <a:srgbClr val="D9D9D9">
                  <a:alpha val="21569"/>
                </a:srgbClr>
              </a:solidFill>
              <a:prstDash val="solid"/>
              <a:headEnd type="none" w="sm" len="sm"/>
              <a:tailEnd type="none" w="sm" len="sm"/>
            </a:ln>
          </p:spPr>
        </p:sp>
        <p:sp>
          <p:nvSpPr>
            <p:cNvPr id="17" name="AutoShape 17"/>
            <p:cNvSpPr/>
            <p:nvPr/>
          </p:nvSpPr>
          <p:spPr>
            <a:xfrm>
              <a:off x="0" y="0"/>
              <a:ext cx="19513825" cy="0"/>
            </a:xfrm>
            <a:prstGeom prst="line">
              <a:avLst/>
            </a:prstGeom>
            <a:ln w="50800" cap="flat">
              <a:solidFill>
                <a:srgbClr val="D9D9D9">
                  <a:alpha val="21569"/>
                </a:srgbClr>
              </a:solidFill>
              <a:prstDash val="solid"/>
              <a:headEnd type="none" w="sm" len="sm"/>
              <a:tailEnd type="none" w="sm" len="sm"/>
            </a:ln>
          </p:spPr>
        </p:sp>
        <p:sp>
          <p:nvSpPr>
            <p:cNvPr id="18" name="AutoShape 18"/>
            <p:cNvSpPr/>
            <p:nvPr/>
          </p:nvSpPr>
          <p:spPr>
            <a:xfrm>
              <a:off x="0" y="582910"/>
              <a:ext cx="19513825" cy="0"/>
            </a:xfrm>
            <a:prstGeom prst="line">
              <a:avLst/>
            </a:prstGeom>
            <a:ln w="50800" cap="flat">
              <a:solidFill>
                <a:srgbClr val="D9D9D9">
                  <a:alpha val="21569"/>
                </a:srgbClr>
              </a:solidFill>
              <a:prstDash val="solid"/>
              <a:headEnd type="none" w="sm" len="sm"/>
              <a:tailEnd type="none" w="sm" len="sm"/>
            </a:ln>
          </p:spPr>
        </p:sp>
        <p:sp>
          <p:nvSpPr>
            <p:cNvPr id="19" name="AutoShape 19"/>
            <p:cNvSpPr/>
            <p:nvPr/>
          </p:nvSpPr>
          <p:spPr>
            <a:xfrm>
              <a:off x="0" y="1165820"/>
              <a:ext cx="19513825" cy="0"/>
            </a:xfrm>
            <a:prstGeom prst="line">
              <a:avLst/>
            </a:prstGeom>
            <a:ln w="50800" cap="flat">
              <a:solidFill>
                <a:srgbClr val="D9D9D9">
                  <a:alpha val="21569"/>
                </a:srgbClr>
              </a:solidFill>
              <a:prstDash val="solid"/>
              <a:headEnd type="none" w="sm" len="sm"/>
              <a:tailEnd type="none" w="sm" len="sm"/>
            </a:ln>
          </p:spPr>
        </p:sp>
        <p:sp>
          <p:nvSpPr>
            <p:cNvPr id="20" name="AutoShape 20"/>
            <p:cNvSpPr/>
            <p:nvPr/>
          </p:nvSpPr>
          <p:spPr>
            <a:xfrm>
              <a:off x="0" y="1748730"/>
              <a:ext cx="19513825" cy="0"/>
            </a:xfrm>
            <a:prstGeom prst="line">
              <a:avLst/>
            </a:prstGeom>
            <a:ln w="50800" cap="flat">
              <a:solidFill>
                <a:srgbClr val="D9D9D9">
                  <a:alpha val="21569"/>
                </a:srgbClr>
              </a:solidFill>
              <a:prstDash val="solid"/>
              <a:headEnd type="none" w="sm" len="sm"/>
              <a:tailEnd type="none" w="sm" len="sm"/>
            </a:ln>
          </p:spPr>
        </p:sp>
        <p:sp>
          <p:nvSpPr>
            <p:cNvPr id="21" name="AutoShape 21"/>
            <p:cNvSpPr/>
            <p:nvPr/>
          </p:nvSpPr>
          <p:spPr>
            <a:xfrm>
              <a:off x="0" y="9326558"/>
              <a:ext cx="19513825" cy="0"/>
            </a:xfrm>
            <a:prstGeom prst="line">
              <a:avLst/>
            </a:prstGeom>
            <a:ln w="50800" cap="flat">
              <a:solidFill>
                <a:srgbClr val="D9D9D9">
                  <a:alpha val="21569"/>
                </a:srgbClr>
              </a:solidFill>
              <a:prstDash val="solid"/>
              <a:headEnd type="none" w="sm" len="sm"/>
              <a:tailEnd type="none" w="sm" len="sm"/>
            </a:ln>
          </p:spPr>
        </p:sp>
        <p:sp>
          <p:nvSpPr>
            <p:cNvPr id="22" name="AutoShape 22"/>
            <p:cNvSpPr/>
            <p:nvPr/>
          </p:nvSpPr>
          <p:spPr>
            <a:xfrm>
              <a:off x="0" y="9909468"/>
              <a:ext cx="19513825" cy="0"/>
            </a:xfrm>
            <a:prstGeom prst="line">
              <a:avLst/>
            </a:prstGeom>
            <a:ln w="50800" cap="flat">
              <a:solidFill>
                <a:srgbClr val="D9D9D9">
                  <a:alpha val="21569"/>
                </a:srgbClr>
              </a:solidFill>
              <a:prstDash val="solid"/>
              <a:headEnd type="none" w="sm" len="sm"/>
              <a:tailEnd type="none" w="sm" len="sm"/>
            </a:ln>
          </p:spPr>
        </p:sp>
        <p:sp>
          <p:nvSpPr>
            <p:cNvPr id="23" name="AutoShape 23"/>
            <p:cNvSpPr/>
            <p:nvPr/>
          </p:nvSpPr>
          <p:spPr>
            <a:xfrm>
              <a:off x="0" y="10492378"/>
              <a:ext cx="19513825" cy="0"/>
            </a:xfrm>
            <a:prstGeom prst="line">
              <a:avLst/>
            </a:prstGeom>
            <a:ln w="50800" cap="flat">
              <a:solidFill>
                <a:srgbClr val="D9D9D9">
                  <a:alpha val="21569"/>
                </a:srgbClr>
              </a:solidFill>
              <a:prstDash val="solid"/>
              <a:headEnd type="none" w="sm" len="sm"/>
              <a:tailEnd type="none" w="sm" len="sm"/>
            </a:ln>
          </p:spPr>
        </p:sp>
        <p:sp>
          <p:nvSpPr>
            <p:cNvPr id="24" name="AutoShape 24"/>
            <p:cNvSpPr/>
            <p:nvPr/>
          </p:nvSpPr>
          <p:spPr>
            <a:xfrm>
              <a:off x="0" y="6994919"/>
              <a:ext cx="19513825" cy="0"/>
            </a:xfrm>
            <a:prstGeom prst="line">
              <a:avLst/>
            </a:prstGeom>
            <a:ln w="50800" cap="flat">
              <a:solidFill>
                <a:srgbClr val="D9D9D9">
                  <a:alpha val="21569"/>
                </a:srgbClr>
              </a:solidFill>
              <a:prstDash val="solid"/>
              <a:headEnd type="none" w="sm" len="sm"/>
              <a:tailEnd type="none" w="sm" len="sm"/>
            </a:ln>
          </p:spPr>
        </p:sp>
        <p:sp>
          <p:nvSpPr>
            <p:cNvPr id="25" name="AutoShape 25"/>
            <p:cNvSpPr/>
            <p:nvPr/>
          </p:nvSpPr>
          <p:spPr>
            <a:xfrm>
              <a:off x="0" y="7577829"/>
              <a:ext cx="19513825" cy="0"/>
            </a:xfrm>
            <a:prstGeom prst="line">
              <a:avLst/>
            </a:prstGeom>
            <a:ln w="50800" cap="flat">
              <a:solidFill>
                <a:srgbClr val="D9D9D9">
                  <a:alpha val="21569"/>
                </a:srgbClr>
              </a:solidFill>
              <a:prstDash val="solid"/>
              <a:headEnd type="none" w="sm" len="sm"/>
              <a:tailEnd type="none" w="sm" len="sm"/>
            </a:ln>
          </p:spPr>
        </p:sp>
        <p:sp>
          <p:nvSpPr>
            <p:cNvPr id="26" name="AutoShape 26"/>
            <p:cNvSpPr/>
            <p:nvPr/>
          </p:nvSpPr>
          <p:spPr>
            <a:xfrm>
              <a:off x="0" y="8160739"/>
              <a:ext cx="19513825" cy="0"/>
            </a:xfrm>
            <a:prstGeom prst="line">
              <a:avLst/>
            </a:prstGeom>
            <a:ln w="50800" cap="flat">
              <a:solidFill>
                <a:srgbClr val="D9D9D9">
                  <a:alpha val="21569"/>
                </a:srgbClr>
              </a:solidFill>
              <a:prstDash val="solid"/>
              <a:headEnd type="none" w="sm" len="sm"/>
              <a:tailEnd type="none" w="sm" len="sm"/>
            </a:ln>
          </p:spPr>
        </p:sp>
        <p:sp>
          <p:nvSpPr>
            <p:cNvPr id="27" name="AutoShape 27"/>
            <p:cNvSpPr/>
            <p:nvPr/>
          </p:nvSpPr>
          <p:spPr>
            <a:xfrm>
              <a:off x="0" y="8743649"/>
              <a:ext cx="19513825" cy="0"/>
            </a:xfrm>
            <a:prstGeom prst="line">
              <a:avLst/>
            </a:prstGeom>
            <a:ln w="50800" cap="flat">
              <a:solidFill>
                <a:srgbClr val="D9D9D9">
                  <a:alpha val="21569"/>
                </a:srgbClr>
              </a:solidFill>
              <a:prstDash val="solid"/>
              <a:headEnd type="none" w="sm" len="sm"/>
              <a:tailEnd type="none" w="sm" len="sm"/>
            </a:ln>
          </p:spPr>
        </p:sp>
      </p:grpSp>
      <p:grpSp>
        <p:nvGrpSpPr>
          <p:cNvPr id="28" name="Group 28"/>
          <p:cNvGrpSpPr/>
          <p:nvPr/>
        </p:nvGrpSpPr>
        <p:grpSpPr>
          <a:xfrm>
            <a:off x="1325175" y="1098131"/>
            <a:ext cx="344492" cy="8090737"/>
            <a:chOff x="0" y="0"/>
            <a:chExt cx="459323" cy="10787650"/>
          </a:xfrm>
        </p:grpSpPr>
        <p:grpSp>
          <p:nvGrpSpPr>
            <p:cNvPr id="29" name="Group 29"/>
            <p:cNvGrpSpPr/>
            <p:nvPr/>
          </p:nvGrpSpPr>
          <p:grpSpPr>
            <a:xfrm>
              <a:off x="0" y="0"/>
              <a:ext cx="459323" cy="459323"/>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0" y="938939"/>
              <a:ext cx="459323" cy="459323"/>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5" name="Group 35"/>
            <p:cNvGrpSpPr/>
            <p:nvPr/>
          </p:nvGrpSpPr>
          <p:grpSpPr>
            <a:xfrm>
              <a:off x="0" y="1877878"/>
              <a:ext cx="459323" cy="459323"/>
              <a:chOff x="0" y="0"/>
              <a:chExt cx="812800" cy="812800"/>
            </a:xfrm>
          </p:grpSpPr>
          <p:sp>
            <p:nvSpPr>
              <p:cNvPr id="36" name="Freeform 3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7" name="TextBox 3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8" name="Group 38"/>
            <p:cNvGrpSpPr/>
            <p:nvPr/>
          </p:nvGrpSpPr>
          <p:grpSpPr>
            <a:xfrm>
              <a:off x="0" y="2816816"/>
              <a:ext cx="459323" cy="459323"/>
              <a:chOff x="0" y="0"/>
              <a:chExt cx="812800" cy="812800"/>
            </a:xfrm>
          </p:grpSpPr>
          <p:sp>
            <p:nvSpPr>
              <p:cNvPr id="39" name="Freeform 3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0" name="TextBox 4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1" name="Group 41"/>
            <p:cNvGrpSpPr/>
            <p:nvPr/>
          </p:nvGrpSpPr>
          <p:grpSpPr>
            <a:xfrm>
              <a:off x="0" y="3755755"/>
              <a:ext cx="459323" cy="459323"/>
              <a:chOff x="0" y="0"/>
              <a:chExt cx="812800" cy="812800"/>
            </a:xfrm>
          </p:grpSpPr>
          <p:sp>
            <p:nvSpPr>
              <p:cNvPr id="42" name="Freeform 4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3" name="TextBox 4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4" name="Group 44"/>
            <p:cNvGrpSpPr/>
            <p:nvPr/>
          </p:nvGrpSpPr>
          <p:grpSpPr>
            <a:xfrm>
              <a:off x="0" y="4694694"/>
              <a:ext cx="459323" cy="459323"/>
              <a:chOff x="0" y="0"/>
              <a:chExt cx="812800" cy="812800"/>
            </a:xfrm>
          </p:grpSpPr>
          <p:sp>
            <p:nvSpPr>
              <p:cNvPr id="45" name="Freeform 4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6" name="TextBox 4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7" name="Group 47"/>
            <p:cNvGrpSpPr/>
            <p:nvPr/>
          </p:nvGrpSpPr>
          <p:grpSpPr>
            <a:xfrm>
              <a:off x="0" y="5633633"/>
              <a:ext cx="459323" cy="459323"/>
              <a:chOff x="0" y="0"/>
              <a:chExt cx="812800" cy="812800"/>
            </a:xfrm>
          </p:grpSpPr>
          <p:sp>
            <p:nvSpPr>
              <p:cNvPr id="48" name="Freeform 4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9" name="TextBox 4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0" name="Group 50"/>
            <p:cNvGrpSpPr/>
            <p:nvPr/>
          </p:nvGrpSpPr>
          <p:grpSpPr>
            <a:xfrm>
              <a:off x="0" y="6572572"/>
              <a:ext cx="459323" cy="459323"/>
              <a:chOff x="0" y="0"/>
              <a:chExt cx="812800" cy="812800"/>
            </a:xfrm>
          </p:grpSpPr>
          <p:sp>
            <p:nvSpPr>
              <p:cNvPr id="51" name="Freeform 5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2" name="TextBox 5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3" name="Group 53"/>
            <p:cNvGrpSpPr/>
            <p:nvPr/>
          </p:nvGrpSpPr>
          <p:grpSpPr>
            <a:xfrm>
              <a:off x="0" y="7511510"/>
              <a:ext cx="459323" cy="459323"/>
              <a:chOff x="0" y="0"/>
              <a:chExt cx="812800" cy="812800"/>
            </a:xfrm>
          </p:grpSpPr>
          <p:sp>
            <p:nvSpPr>
              <p:cNvPr id="54" name="Freeform 5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5" name="TextBox 5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6" name="Group 56"/>
            <p:cNvGrpSpPr/>
            <p:nvPr/>
          </p:nvGrpSpPr>
          <p:grpSpPr>
            <a:xfrm>
              <a:off x="0" y="8450449"/>
              <a:ext cx="459323" cy="459323"/>
              <a:chOff x="0" y="0"/>
              <a:chExt cx="812800" cy="812800"/>
            </a:xfrm>
          </p:grpSpPr>
          <p:sp>
            <p:nvSpPr>
              <p:cNvPr id="57" name="Freeform 5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8" name="TextBox 5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9" name="Group 59"/>
            <p:cNvGrpSpPr/>
            <p:nvPr/>
          </p:nvGrpSpPr>
          <p:grpSpPr>
            <a:xfrm>
              <a:off x="0" y="9389388"/>
              <a:ext cx="459323" cy="459323"/>
              <a:chOff x="0" y="0"/>
              <a:chExt cx="812800" cy="812800"/>
            </a:xfrm>
          </p:grpSpPr>
          <p:sp>
            <p:nvSpPr>
              <p:cNvPr id="60" name="Freeform 6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61" name="TextBox 6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2" name="Group 62"/>
            <p:cNvGrpSpPr/>
            <p:nvPr/>
          </p:nvGrpSpPr>
          <p:grpSpPr>
            <a:xfrm>
              <a:off x="0" y="10328327"/>
              <a:ext cx="459323" cy="459323"/>
              <a:chOff x="0" y="0"/>
              <a:chExt cx="812800" cy="812800"/>
            </a:xfrm>
          </p:grpSpPr>
          <p:sp>
            <p:nvSpPr>
              <p:cNvPr id="63" name="Freeform 6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64" name="TextBox 6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65" name="AutoShape 65"/>
          <p:cNvSpPr/>
          <p:nvPr/>
        </p:nvSpPr>
        <p:spPr>
          <a:xfrm rot="-5405178">
            <a:off x="-2517975" y="5119688"/>
            <a:ext cx="8828120" cy="0"/>
          </a:xfrm>
          <a:prstGeom prst="line">
            <a:avLst/>
          </a:prstGeom>
          <a:ln w="47625" cap="flat">
            <a:solidFill>
              <a:srgbClr val="F9BD24"/>
            </a:solidFill>
            <a:prstDash val="solid"/>
            <a:headEnd type="none" w="sm" len="sm"/>
            <a:tailEnd type="none" w="sm" len="sm"/>
          </a:ln>
        </p:spPr>
      </p:sp>
      <p:sp>
        <p:nvSpPr>
          <p:cNvPr id="67" name="Freeform 67"/>
          <p:cNvSpPr/>
          <p:nvPr/>
        </p:nvSpPr>
        <p:spPr>
          <a:xfrm>
            <a:off x="17650756" y="2875411"/>
            <a:ext cx="1141397" cy="1295202"/>
          </a:xfrm>
          <a:custGeom>
            <a:avLst/>
            <a:gdLst/>
            <a:ahLst/>
            <a:cxnLst/>
            <a:rect l="l" t="t" r="r" b="b"/>
            <a:pathLst>
              <a:path w="1141397" h="1295202">
                <a:moveTo>
                  <a:pt x="0" y="0"/>
                </a:moveTo>
                <a:lnTo>
                  <a:pt x="1141396" y="0"/>
                </a:lnTo>
                <a:lnTo>
                  <a:pt x="1141396" y="1295202"/>
                </a:lnTo>
                <a:lnTo>
                  <a:pt x="0" y="129520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8" name="Freeform 68"/>
          <p:cNvSpPr/>
          <p:nvPr/>
        </p:nvSpPr>
        <p:spPr>
          <a:xfrm>
            <a:off x="12789915" y="220805"/>
            <a:ext cx="1628556" cy="399736"/>
          </a:xfrm>
          <a:custGeom>
            <a:avLst/>
            <a:gdLst/>
            <a:ahLst/>
            <a:cxnLst/>
            <a:rect l="l" t="t" r="r" b="b"/>
            <a:pathLst>
              <a:path w="1628556" h="399736">
                <a:moveTo>
                  <a:pt x="0" y="0"/>
                </a:moveTo>
                <a:lnTo>
                  <a:pt x="1628556" y="0"/>
                </a:lnTo>
                <a:lnTo>
                  <a:pt x="1628556" y="399736"/>
                </a:lnTo>
                <a:lnTo>
                  <a:pt x="0" y="39973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9" name="Freeform 69"/>
          <p:cNvSpPr/>
          <p:nvPr/>
        </p:nvSpPr>
        <p:spPr>
          <a:xfrm rot="2283275">
            <a:off x="2173776" y="9687593"/>
            <a:ext cx="1165031" cy="812609"/>
          </a:xfrm>
          <a:custGeom>
            <a:avLst/>
            <a:gdLst/>
            <a:ahLst/>
            <a:cxnLst/>
            <a:rect l="l" t="t" r="r" b="b"/>
            <a:pathLst>
              <a:path w="1165031" h="812609">
                <a:moveTo>
                  <a:pt x="0" y="0"/>
                </a:moveTo>
                <a:lnTo>
                  <a:pt x="1165031" y="0"/>
                </a:lnTo>
                <a:lnTo>
                  <a:pt x="1165031" y="812609"/>
                </a:lnTo>
                <a:lnTo>
                  <a:pt x="0" y="81260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1" name="TextBox 71"/>
          <p:cNvSpPr txBox="1"/>
          <p:nvPr/>
        </p:nvSpPr>
        <p:spPr>
          <a:xfrm>
            <a:off x="2254082" y="1885708"/>
            <a:ext cx="15196648" cy="2151551"/>
          </a:xfrm>
          <a:prstGeom prst="rect">
            <a:avLst/>
          </a:prstGeom>
        </p:spPr>
        <p:txBody>
          <a:bodyPr wrap="square" lIns="0" tIns="0" rIns="0" bIns="0" rtlCol="0" anchor="t">
            <a:spAutoFit/>
          </a:bodyPr>
          <a:lstStyle/>
          <a:p>
            <a:pPr marL="0" marR="0" indent="457200">
              <a:lnSpc>
                <a:spcPct val="120000"/>
              </a:lnSpc>
              <a:spcBef>
                <a:spcPts val="0"/>
              </a:spcBef>
              <a:spcAft>
                <a:spcPts val="0"/>
              </a:spcAft>
            </a:pPr>
            <a:r>
              <a:rPr lang="vi-VN" sz="4000" b="1">
                <a:effectLst/>
                <a:latin typeface="Times New Roman" panose="02020603050405020304" pitchFamily="18" charset="0"/>
                <a:ea typeface="Times New Roman" panose="02020603050405020304" pitchFamily="18" charset="0"/>
              </a:rPr>
              <a:t>-Quá trình biến đổi từ chất này thành chất khác gọi là PƯHH</a:t>
            </a:r>
            <a:endParaRPr lang="en-US" sz="4000">
              <a:effectLst/>
              <a:latin typeface="Times New Roman" panose="02020603050405020304" pitchFamily="18" charset="0"/>
              <a:ea typeface="Times New Roman" panose="02020603050405020304" pitchFamily="18" charset="0"/>
            </a:endParaRPr>
          </a:p>
          <a:p>
            <a:pPr marL="0" marR="0" indent="457200">
              <a:lnSpc>
                <a:spcPct val="120000"/>
              </a:lnSpc>
              <a:spcBef>
                <a:spcPts val="0"/>
              </a:spcBef>
              <a:spcAft>
                <a:spcPts val="0"/>
              </a:spcAft>
            </a:pPr>
            <a:r>
              <a:rPr lang="vi-VN" sz="4000" b="1">
                <a:effectLst/>
                <a:latin typeface="Times New Roman" panose="02020603050405020304" pitchFamily="18" charset="0"/>
                <a:ea typeface="Times New Roman" panose="02020603050405020304" pitchFamily="18" charset="0"/>
              </a:rPr>
              <a:t>-Chất ban đầu bị biến đổi gọi là chất tham gia/ chất phản ứng</a:t>
            </a:r>
            <a:endParaRPr lang="en-US" sz="4000">
              <a:effectLst/>
              <a:latin typeface="Times New Roman" panose="02020603050405020304" pitchFamily="18" charset="0"/>
              <a:ea typeface="Times New Roman" panose="02020603050405020304" pitchFamily="18" charset="0"/>
            </a:endParaRPr>
          </a:p>
          <a:p>
            <a:pPr marL="0" marR="0" indent="457200">
              <a:lnSpc>
                <a:spcPct val="120000"/>
              </a:lnSpc>
              <a:spcBef>
                <a:spcPts val="0"/>
              </a:spcBef>
              <a:spcAft>
                <a:spcPts val="0"/>
              </a:spcAft>
            </a:pPr>
            <a:r>
              <a:rPr lang="vi-VN" sz="4000" b="1">
                <a:effectLst/>
                <a:latin typeface="Times New Roman" panose="02020603050405020304" pitchFamily="18" charset="0"/>
                <a:ea typeface="Times New Roman" panose="02020603050405020304" pitchFamily="18" charset="0"/>
              </a:rPr>
              <a:t>-Chất mới sinh ra gọi là sản phẩm.</a:t>
            </a:r>
            <a:endParaRPr lang="en-US" sz="4000">
              <a:effectLst/>
              <a:latin typeface="Times New Roman" panose="02020603050405020304" pitchFamily="18" charset="0"/>
              <a:ea typeface="Times New Roman" panose="02020603050405020304" pitchFamily="18" charset="0"/>
            </a:endParaRPr>
          </a:p>
        </p:txBody>
      </p:sp>
      <p:sp>
        <p:nvSpPr>
          <p:cNvPr id="74" name="TextBox 71">
            <a:extLst>
              <a:ext uri="{FF2B5EF4-FFF2-40B4-BE49-F238E27FC236}">
                <a16:creationId xmlns:a16="http://schemas.microsoft.com/office/drawing/2014/main" xmlns="" id="{C1639F7C-DF14-92D9-CF8A-3FBACDC665E6}"/>
              </a:ext>
            </a:extLst>
          </p:cNvPr>
          <p:cNvSpPr txBox="1"/>
          <p:nvPr/>
        </p:nvSpPr>
        <p:spPr>
          <a:xfrm>
            <a:off x="1700426" y="420213"/>
            <a:ext cx="9502224" cy="884858"/>
          </a:xfrm>
          <a:prstGeom prst="rect">
            <a:avLst/>
          </a:prstGeom>
        </p:spPr>
        <p:txBody>
          <a:bodyPr lIns="0" tIns="0" rIns="0" bIns="0" rtlCol="0" anchor="t">
            <a:spAutoFit/>
          </a:bodyPr>
          <a:lstStyle/>
          <a:p>
            <a:pPr algn="ctr">
              <a:lnSpc>
                <a:spcPts val="6900"/>
              </a:lnSpc>
            </a:pPr>
            <a:r>
              <a:rPr lang="vi-VN" sz="6000">
                <a:solidFill>
                  <a:srgbClr val="FF0000"/>
                </a:solidFill>
                <a:latin typeface="Bubblebody Neue Extrabold"/>
              </a:rPr>
              <a:t>I. Phản ứng hóa học là gì?</a:t>
            </a:r>
            <a:endParaRPr lang="en-US" sz="6000">
              <a:solidFill>
                <a:srgbClr val="FF0000"/>
              </a:solidFill>
              <a:latin typeface="Bubblebody Neue Extra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1000"/>
                                        <p:tgtEl>
                                          <p:spTgt spid="74"/>
                                        </p:tgtEl>
                                      </p:cBhvr>
                                    </p:animEffect>
                                    <p:anim calcmode="lin" valueType="num">
                                      <p:cBhvr>
                                        <p:cTn id="8" dur="1000" fill="hold"/>
                                        <p:tgtEl>
                                          <p:spTgt spid="74"/>
                                        </p:tgtEl>
                                        <p:attrNameLst>
                                          <p:attrName>ppt_x</p:attrName>
                                        </p:attrNameLst>
                                      </p:cBhvr>
                                      <p:tavLst>
                                        <p:tav tm="0">
                                          <p:val>
                                            <p:strVal val="#ppt_x"/>
                                          </p:val>
                                        </p:tav>
                                        <p:tav tm="100000">
                                          <p:val>
                                            <p:strVal val="#ppt_x"/>
                                          </p:val>
                                        </p:tav>
                                      </p:tavLst>
                                    </p:anim>
                                    <p:anim calcmode="lin" valueType="num">
                                      <p:cBhvr>
                                        <p:cTn id="9"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1"/>
                                        </p:tgtEl>
                                        <p:attrNameLst>
                                          <p:attrName>style.visibility</p:attrName>
                                        </p:attrNameLst>
                                      </p:cBhvr>
                                      <p:to>
                                        <p:strVal val="visible"/>
                                      </p:to>
                                    </p:set>
                                    <p:anim calcmode="lin" valueType="num">
                                      <p:cBhvr additive="base">
                                        <p:cTn id="14" dur="500" fill="hold"/>
                                        <p:tgtEl>
                                          <p:spTgt spid="71"/>
                                        </p:tgtEl>
                                        <p:attrNameLst>
                                          <p:attrName>ppt_x</p:attrName>
                                        </p:attrNameLst>
                                      </p:cBhvr>
                                      <p:tavLst>
                                        <p:tav tm="0">
                                          <p:val>
                                            <p:strVal val="#ppt_x"/>
                                          </p:val>
                                        </p:tav>
                                        <p:tav tm="100000">
                                          <p:val>
                                            <p:strVal val="#ppt_x"/>
                                          </p:val>
                                        </p:tav>
                                      </p:tavLst>
                                    </p:anim>
                                    <p:anim calcmode="lin" valueType="num">
                                      <p:cBhvr additive="base">
                                        <p:cTn id="15"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84633" y="-1836595"/>
            <a:ext cx="4440924" cy="4114800"/>
          </a:xfrm>
          <a:custGeom>
            <a:avLst/>
            <a:gdLst/>
            <a:ahLst/>
            <a:cxnLst/>
            <a:rect l="l" t="t" r="r" b="b"/>
            <a:pathLst>
              <a:path w="4440924" h="4114800">
                <a:moveTo>
                  <a:pt x="0" y="0"/>
                </a:moveTo>
                <a:lnTo>
                  <a:pt x="4440924" y="0"/>
                </a:lnTo>
                <a:lnTo>
                  <a:pt x="444092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0800000">
            <a:off x="14857250" y="7982294"/>
            <a:ext cx="4974737" cy="4609412"/>
          </a:xfrm>
          <a:custGeom>
            <a:avLst/>
            <a:gdLst/>
            <a:ahLst/>
            <a:cxnLst/>
            <a:rect l="l" t="t" r="r" b="b"/>
            <a:pathLst>
              <a:path w="4974737" h="4609412">
                <a:moveTo>
                  <a:pt x="0" y="0"/>
                </a:moveTo>
                <a:lnTo>
                  <a:pt x="4974737" y="0"/>
                </a:lnTo>
                <a:lnTo>
                  <a:pt x="4974737" y="4609412"/>
                </a:lnTo>
                <a:lnTo>
                  <a:pt x="0" y="460941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66423" y="3629229"/>
            <a:ext cx="862277" cy="1082768"/>
          </a:xfrm>
          <a:custGeom>
            <a:avLst/>
            <a:gdLst/>
            <a:ahLst/>
            <a:cxnLst/>
            <a:rect l="l" t="t" r="r" b="b"/>
            <a:pathLst>
              <a:path w="862277" h="1082768">
                <a:moveTo>
                  <a:pt x="0" y="0"/>
                </a:moveTo>
                <a:lnTo>
                  <a:pt x="862277" y="0"/>
                </a:lnTo>
                <a:lnTo>
                  <a:pt x="862277" y="1082768"/>
                </a:lnTo>
                <a:lnTo>
                  <a:pt x="0" y="10827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837269" y="729445"/>
            <a:ext cx="16613461" cy="8828110"/>
            <a:chOff x="0" y="0"/>
            <a:chExt cx="4375562" cy="2325099"/>
          </a:xfrm>
        </p:grpSpPr>
        <p:sp>
          <p:nvSpPr>
            <p:cNvPr id="6" name="Freeform 6"/>
            <p:cNvSpPr/>
            <p:nvPr/>
          </p:nvSpPr>
          <p:spPr>
            <a:xfrm>
              <a:off x="0" y="0"/>
              <a:ext cx="4375562" cy="2325099"/>
            </a:xfrm>
            <a:custGeom>
              <a:avLst/>
              <a:gdLst/>
              <a:ahLst/>
              <a:cxnLst/>
              <a:rect l="l" t="t" r="r" b="b"/>
              <a:pathLst>
                <a:path w="4375562" h="2325099">
                  <a:moveTo>
                    <a:pt x="23766" y="0"/>
                  </a:moveTo>
                  <a:lnTo>
                    <a:pt x="4351796" y="0"/>
                  </a:lnTo>
                  <a:cubicBezTo>
                    <a:pt x="4358099" y="0"/>
                    <a:pt x="4364144" y="2504"/>
                    <a:pt x="4368601" y="6961"/>
                  </a:cubicBezTo>
                  <a:cubicBezTo>
                    <a:pt x="4373058" y="11418"/>
                    <a:pt x="4375562" y="17463"/>
                    <a:pt x="4375562" y="23766"/>
                  </a:cubicBezTo>
                  <a:lnTo>
                    <a:pt x="4375562" y="2301333"/>
                  </a:lnTo>
                  <a:cubicBezTo>
                    <a:pt x="4375562" y="2314459"/>
                    <a:pt x="4364922" y="2325099"/>
                    <a:pt x="4351796" y="2325099"/>
                  </a:cubicBezTo>
                  <a:lnTo>
                    <a:pt x="23766" y="2325099"/>
                  </a:lnTo>
                  <a:cubicBezTo>
                    <a:pt x="10640" y="2325099"/>
                    <a:pt x="0" y="2314459"/>
                    <a:pt x="0" y="2301333"/>
                  </a:cubicBezTo>
                  <a:lnTo>
                    <a:pt x="0" y="23766"/>
                  </a:lnTo>
                  <a:cubicBezTo>
                    <a:pt x="0" y="10640"/>
                    <a:pt x="10640" y="0"/>
                    <a:pt x="23766" y="0"/>
                  </a:cubicBezTo>
                  <a:close/>
                </a:path>
              </a:pathLst>
            </a:custGeom>
            <a:solidFill>
              <a:srgbClr val="FFFFFF"/>
            </a:solidFill>
          </p:spPr>
        </p:sp>
        <p:sp>
          <p:nvSpPr>
            <p:cNvPr id="7" name="TextBox 7"/>
            <p:cNvSpPr txBox="1"/>
            <p:nvPr/>
          </p:nvSpPr>
          <p:spPr>
            <a:xfrm>
              <a:off x="0" y="-76200"/>
              <a:ext cx="812800" cy="8890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254082" y="1818482"/>
            <a:ext cx="14635369" cy="2613739"/>
            <a:chOff x="0" y="0"/>
            <a:chExt cx="19513825" cy="10543178"/>
          </a:xfrm>
        </p:grpSpPr>
        <p:sp>
          <p:nvSpPr>
            <p:cNvPr id="9" name="AutoShape 9"/>
            <p:cNvSpPr/>
            <p:nvPr/>
          </p:nvSpPr>
          <p:spPr>
            <a:xfrm>
              <a:off x="0" y="4663279"/>
              <a:ext cx="19513825" cy="0"/>
            </a:xfrm>
            <a:prstGeom prst="line">
              <a:avLst/>
            </a:prstGeom>
            <a:ln w="50800" cap="flat">
              <a:solidFill>
                <a:srgbClr val="D9D9D9">
                  <a:alpha val="21569"/>
                </a:srgbClr>
              </a:solidFill>
              <a:prstDash val="solid"/>
              <a:headEnd type="none" w="sm" len="sm"/>
              <a:tailEnd type="none" w="sm" len="sm"/>
            </a:ln>
          </p:spPr>
        </p:sp>
        <p:sp>
          <p:nvSpPr>
            <p:cNvPr id="10" name="AutoShape 10"/>
            <p:cNvSpPr/>
            <p:nvPr/>
          </p:nvSpPr>
          <p:spPr>
            <a:xfrm>
              <a:off x="0" y="5246189"/>
              <a:ext cx="19513825" cy="0"/>
            </a:xfrm>
            <a:prstGeom prst="line">
              <a:avLst/>
            </a:prstGeom>
            <a:ln w="50800" cap="flat">
              <a:solidFill>
                <a:srgbClr val="D9D9D9">
                  <a:alpha val="21569"/>
                </a:srgbClr>
              </a:solidFill>
              <a:prstDash val="solid"/>
              <a:headEnd type="none" w="sm" len="sm"/>
              <a:tailEnd type="none" w="sm" len="sm"/>
            </a:ln>
          </p:spPr>
        </p:sp>
        <p:sp>
          <p:nvSpPr>
            <p:cNvPr id="11" name="AutoShape 11"/>
            <p:cNvSpPr/>
            <p:nvPr/>
          </p:nvSpPr>
          <p:spPr>
            <a:xfrm>
              <a:off x="0" y="5829099"/>
              <a:ext cx="19513825" cy="0"/>
            </a:xfrm>
            <a:prstGeom prst="line">
              <a:avLst/>
            </a:prstGeom>
            <a:ln w="50800" cap="flat">
              <a:solidFill>
                <a:srgbClr val="D9D9D9">
                  <a:alpha val="21569"/>
                </a:srgbClr>
              </a:solidFill>
              <a:prstDash val="solid"/>
              <a:headEnd type="none" w="sm" len="sm"/>
              <a:tailEnd type="none" w="sm" len="sm"/>
            </a:ln>
          </p:spPr>
        </p:sp>
        <p:sp>
          <p:nvSpPr>
            <p:cNvPr id="12" name="AutoShape 12"/>
            <p:cNvSpPr/>
            <p:nvPr/>
          </p:nvSpPr>
          <p:spPr>
            <a:xfrm>
              <a:off x="0" y="6412009"/>
              <a:ext cx="19513825" cy="0"/>
            </a:xfrm>
            <a:prstGeom prst="line">
              <a:avLst/>
            </a:prstGeom>
            <a:ln w="50800" cap="flat">
              <a:solidFill>
                <a:srgbClr val="D9D9D9">
                  <a:alpha val="21569"/>
                </a:srgbClr>
              </a:solidFill>
              <a:prstDash val="solid"/>
              <a:headEnd type="none" w="sm" len="sm"/>
              <a:tailEnd type="none" w="sm" len="sm"/>
            </a:ln>
          </p:spPr>
        </p:sp>
        <p:sp>
          <p:nvSpPr>
            <p:cNvPr id="13" name="AutoShape 13"/>
            <p:cNvSpPr/>
            <p:nvPr/>
          </p:nvSpPr>
          <p:spPr>
            <a:xfrm>
              <a:off x="0" y="2331640"/>
              <a:ext cx="19513825" cy="0"/>
            </a:xfrm>
            <a:prstGeom prst="line">
              <a:avLst/>
            </a:prstGeom>
            <a:ln w="50800" cap="flat">
              <a:solidFill>
                <a:srgbClr val="D9D9D9">
                  <a:alpha val="21569"/>
                </a:srgbClr>
              </a:solidFill>
              <a:prstDash val="solid"/>
              <a:headEnd type="none" w="sm" len="sm"/>
              <a:tailEnd type="none" w="sm" len="sm"/>
            </a:ln>
          </p:spPr>
        </p:sp>
        <p:sp>
          <p:nvSpPr>
            <p:cNvPr id="14" name="AutoShape 14"/>
            <p:cNvSpPr/>
            <p:nvPr/>
          </p:nvSpPr>
          <p:spPr>
            <a:xfrm>
              <a:off x="0" y="2914550"/>
              <a:ext cx="19513825" cy="0"/>
            </a:xfrm>
            <a:prstGeom prst="line">
              <a:avLst/>
            </a:prstGeom>
            <a:ln w="50800" cap="flat">
              <a:solidFill>
                <a:srgbClr val="D9D9D9">
                  <a:alpha val="21569"/>
                </a:srgbClr>
              </a:solidFill>
              <a:prstDash val="solid"/>
              <a:headEnd type="none" w="sm" len="sm"/>
              <a:tailEnd type="none" w="sm" len="sm"/>
            </a:ln>
          </p:spPr>
        </p:sp>
        <p:sp>
          <p:nvSpPr>
            <p:cNvPr id="15" name="AutoShape 15"/>
            <p:cNvSpPr/>
            <p:nvPr/>
          </p:nvSpPr>
          <p:spPr>
            <a:xfrm>
              <a:off x="0" y="3497459"/>
              <a:ext cx="19513825" cy="0"/>
            </a:xfrm>
            <a:prstGeom prst="line">
              <a:avLst/>
            </a:prstGeom>
            <a:ln w="50800" cap="flat">
              <a:solidFill>
                <a:srgbClr val="D9D9D9">
                  <a:alpha val="21569"/>
                </a:srgbClr>
              </a:solidFill>
              <a:prstDash val="solid"/>
              <a:headEnd type="none" w="sm" len="sm"/>
              <a:tailEnd type="none" w="sm" len="sm"/>
            </a:ln>
          </p:spPr>
        </p:sp>
        <p:sp>
          <p:nvSpPr>
            <p:cNvPr id="16" name="AutoShape 16"/>
            <p:cNvSpPr/>
            <p:nvPr/>
          </p:nvSpPr>
          <p:spPr>
            <a:xfrm>
              <a:off x="0" y="4080369"/>
              <a:ext cx="19513825" cy="0"/>
            </a:xfrm>
            <a:prstGeom prst="line">
              <a:avLst/>
            </a:prstGeom>
            <a:ln w="50800" cap="flat">
              <a:solidFill>
                <a:srgbClr val="D9D9D9">
                  <a:alpha val="21569"/>
                </a:srgbClr>
              </a:solidFill>
              <a:prstDash val="solid"/>
              <a:headEnd type="none" w="sm" len="sm"/>
              <a:tailEnd type="none" w="sm" len="sm"/>
            </a:ln>
          </p:spPr>
        </p:sp>
        <p:sp>
          <p:nvSpPr>
            <p:cNvPr id="17" name="AutoShape 17"/>
            <p:cNvSpPr/>
            <p:nvPr/>
          </p:nvSpPr>
          <p:spPr>
            <a:xfrm>
              <a:off x="0" y="0"/>
              <a:ext cx="19513825" cy="0"/>
            </a:xfrm>
            <a:prstGeom prst="line">
              <a:avLst/>
            </a:prstGeom>
            <a:ln w="50800" cap="flat">
              <a:solidFill>
                <a:srgbClr val="D9D9D9">
                  <a:alpha val="21569"/>
                </a:srgbClr>
              </a:solidFill>
              <a:prstDash val="solid"/>
              <a:headEnd type="none" w="sm" len="sm"/>
              <a:tailEnd type="none" w="sm" len="sm"/>
            </a:ln>
          </p:spPr>
        </p:sp>
        <p:sp>
          <p:nvSpPr>
            <p:cNvPr id="18" name="AutoShape 18"/>
            <p:cNvSpPr/>
            <p:nvPr/>
          </p:nvSpPr>
          <p:spPr>
            <a:xfrm>
              <a:off x="0" y="582910"/>
              <a:ext cx="19513825" cy="0"/>
            </a:xfrm>
            <a:prstGeom prst="line">
              <a:avLst/>
            </a:prstGeom>
            <a:ln w="50800" cap="flat">
              <a:solidFill>
                <a:srgbClr val="D9D9D9">
                  <a:alpha val="21569"/>
                </a:srgbClr>
              </a:solidFill>
              <a:prstDash val="solid"/>
              <a:headEnd type="none" w="sm" len="sm"/>
              <a:tailEnd type="none" w="sm" len="sm"/>
            </a:ln>
          </p:spPr>
        </p:sp>
        <p:sp>
          <p:nvSpPr>
            <p:cNvPr id="19" name="AutoShape 19"/>
            <p:cNvSpPr/>
            <p:nvPr/>
          </p:nvSpPr>
          <p:spPr>
            <a:xfrm>
              <a:off x="0" y="1165820"/>
              <a:ext cx="19513825" cy="0"/>
            </a:xfrm>
            <a:prstGeom prst="line">
              <a:avLst/>
            </a:prstGeom>
            <a:ln w="50800" cap="flat">
              <a:solidFill>
                <a:srgbClr val="D9D9D9">
                  <a:alpha val="21569"/>
                </a:srgbClr>
              </a:solidFill>
              <a:prstDash val="solid"/>
              <a:headEnd type="none" w="sm" len="sm"/>
              <a:tailEnd type="none" w="sm" len="sm"/>
            </a:ln>
          </p:spPr>
        </p:sp>
        <p:sp>
          <p:nvSpPr>
            <p:cNvPr id="20" name="AutoShape 20"/>
            <p:cNvSpPr/>
            <p:nvPr/>
          </p:nvSpPr>
          <p:spPr>
            <a:xfrm>
              <a:off x="0" y="1748730"/>
              <a:ext cx="19513825" cy="0"/>
            </a:xfrm>
            <a:prstGeom prst="line">
              <a:avLst/>
            </a:prstGeom>
            <a:ln w="50800" cap="flat">
              <a:solidFill>
                <a:srgbClr val="D9D9D9">
                  <a:alpha val="21569"/>
                </a:srgbClr>
              </a:solidFill>
              <a:prstDash val="solid"/>
              <a:headEnd type="none" w="sm" len="sm"/>
              <a:tailEnd type="none" w="sm" len="sm"/>
            </a:ln>
          </p:spPr>
        </p:sp>
        <p:sp>
          <p:nvSpPr>
            <p:cNvPr id="21" name="AutoShape 21"/>
            <p:cNvSpPr/>
            <p:nvPr/>
          </p:nvSpPr>
          <p:spPr>
            <a:xfrm>
              <a:off x="0" y="9326558"/>
              <a:ext cx="19513825" cy="0"/>
            </a:xfrm>
            <a:prstGeom prst="line">
              <a:avLst/>
            </a:prstGeom>
            <a:ln w="50800" cap="flat">
              <a:solidFill>
                <a:srgbClr val="D9D9D9">
                  <a:alpha val="21569"/>
                </a:srgbClr>
              </a:solidFill>
              <a:prstDash val="solid"/>
              <a:headEnd type="none" w="sm" len="sm"/>
              <a:tailEnd type="none" w="sm" len="sm"/>
            </a:ln>
          </p:spPr>
        </p:sp>
        <p:sp>
          <p:nvSpPr>
            <p:cNvPr id="22" name="AutoShape 22"/>
            <p:cNvSpPr/>
            <p:nvPr/>
          </p:nvSpPr>
          <p:spPr>
            <a:xfrm>
              <a:off x="0" y="9909468"/>
              <a:ext cx="19513825" cy="0"/>
            </a:xfrm>
            <a:prstGeom prst="line">
              <a:avLst/>
            </a:prstGeom>
            <a:ln w="50800" cap="flat">
              <a:solidFill>
                <a:srgbClr val="D9D9D9">
                  <a:alpha val="21569"/>
                </a:srgbClr>
              </a:solidFill>
              <a:prstDash val="solid"/>
              <a:headEnd type="none" w="sm" len="sm"/>
              <a:tailEnd type="none" w="sm" len="sm"/>
            </a:ln>
          </p:spPr>
        </p:sp>
        <p:sp>
          <p:nvSpPr>
            <p:cNvPr id="23" name="AutoShape 23"/>
            <p:cNvSpPr/>
            <p:nvPr/>
          </p:nvSpPr>
          <p:spPr>
            <a:xfrm>
              <a:off x="0" y="10492378"/>
              <a:ext cx="19513825" cy="0"/>
            </a:xfrm>
            <a:prstGeom prst="line">
              <a:avLst/>
            </a:prstGeom>
            <a:ln w="50800" cap="flat">
              <a:solidFill>
                <a:srgbClr val="D9D9D9">
                  <a:alpha val="21569"/>
                </a:srgbClr>
              </a:solidFill>
              <a:prstDash val="solid"/>
              <a:headEnd type="none" w="sm" len="sm"/>
              <a:tailEnd type="none" w="sm" len="sm"/>
            </a:ln>
          </p:spPr>
        </p:sp>
        <p:sp>
          <p:nvSpPr>
            <p:cNvPr id="24" name="AutoShape 24"/>
            <p:cNvSpPr/>
            <p:nvPr/>
          </p:nvSpPr>
          <p:spPr>
            <a:xfrm>
              <a:off x="0" y="6994919"/>
              <a:ext cx="19513825" cy="0"/>
            </a:xfrm>
            <a:prstGeom prst="line">
              <a:avLst/>
            </a:prstGeom>
            <a:ln w="50800" cap="flat">
              <a:solidFill>
                <a:srgbClr val="D9D9D9">
                  <a:alpha val="21569"/>
                </a:srgbClr>
              </a:solidFill>
              <a:prstDash val="solid"/>
              <a:headEnd type="none" w="sm" len="sm"/>
              <a:tailEnd type="none" w="sm" len="sm"/>
            </a:ln>
          </p:spPr>
        </p:sp>
        <p:sp>
          <p:nvSpPr>
            <p:cNvPr id="25" name="AutoShape 25"/>
            <p:cNvSpPr/>
            <p:nvPr/>
          </p:nvSpPr>
          <p:spPr>
            <a:xfrm>
              <a:off x="0" y="7577829"/>
              <a:ext cx="19513825" cy="0"/>
            </a:xfrm>
            <a:prstGeom prst="line">
              <a:avLst/>
            </a:prstGeom>
            <a:ln w="50800" cap="flat">
              <a:solidFill>
                <a:srgbClr val="D9D9D9">
                  <a:alpha val="21569"/>
                </a:srgbClr>
              </a:solidFill>
              <a:prstDash val="solid"/>
              <a:headEnd type="none" w="sm" len="sm"/>
              <a:tailEnd type="none" w="sm" len="sm"/>
            </a:ln>
          </p:spPr>
        </p:sp>
        <p:sp>
          <p:nvSpPr>
            <p:cNvPr id="26" name="AutoShape 26"/>
            <p:cNvSpPr/>
            <p:nvPr/>
          </p:nvSpPr>
          <p:spPr>
            <a:xfrm>
              <a:off x="0" y="8160739"/>
              <a:ext cx="19513825" cy="0"/>
            </a:xfrm>
            <a:prstGeom prst="line">
              <a:avLst/>
            </a:prstGeom>
            <a:ln w="50800" cap="flat">
              <a:solidFill>
                <a:srgbClr val="D9D9D9">
                  <a:alpha val="21569"/>
                </a:srgbClr>
              </a:solidFill>
              <a:prstDash val="solid"/>
              <a:headEnd type="none" w="sm" len="sm"/>
              <a:tailEnd type="none" w="sm" len="sm"/>
            </a:ln>
          </p:spPr>
        </p:sp>
        <p:sp>
          <p:nvSpPr>
            <p:cNvPr id="27" name="AutoShape 27"/>
            <p:cNvSpPr/>
            <p:nvPr/>
          </p:nvSpPr>
          <p:spPr>
            <a:xfrm>
              <a:off x="0" y="8743649"/>
              <a:ext cx="19513825" cy="0"/>
            </a:xfrm>
            <a:prstGeom prst="line">
              <a:avLst/>
            </a:prstGeom>
            <a:ln w="50800" cap="flat">
              <a:solidFill>
                <a:srgbClr val="D9D9D9">
                  <a:alpha val="21569"/>
                </a:srgbClr>
              </a:solidFill>
              <a:prstDash val="solid"/>
              <a:headEnd type="none" w="sm" len="sm"/>
              <a:tailEnd type="none" w="sm" len="sm"/>
            </a:ln>
          </p:spPr>
        </p:sp>
      </p:grpSp>
      <p:grpSp>
        <p:nvGrpSpPr>
          <p:cNvPr id="28" name="Group 28"/>
          <p:cNvGrpSpPr/>
          <p:nvPr/>
        </p:nvGrpSpPr>
        <p:grpSpPr>
          <a:xfrm>
            <a:off x="1325175" y="1098131"/>
            <a:ext cx="344492" cy="8090737"/>
            <a:chOff x="0" y="0"/>
            <a:chExt cx="459323" cy="10787650"/>
          </a:xfrm>
        </p:grpSpPr>
        <p:grpSp>
          <p:nvGrpSpPr>
            <p:cNvPr id="29" name="Group 29"/>
            <p:cNvGrpSpPr/>
            <p:nvPr/>
          </p:nvGrpSpPr>
          <p:grpSpPr>
            <a:xfrm>
              <a:off x="0" y="0"/>
              <a:ext cx="459323" cy="459323"/>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0" y="938939"/>
              <a:ext cx="459323" cy="459323"/>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5" name="Group 35"/>
            <p:cNvGrpSpPr/>
            <p:nvPr/>
          </p:nvGrpSpPr>
          <p:grpSpPr>
            <a:xfrm>
              <a:off x="0" y="1877878"/>
              <a:ext cx="459323" cy="459323"/>
              <a:chOff x="0" y="0"/>
              <a:chExt cx="812800" cy="812800"/>
            </a:xfrm>
          </p:grpSpPr>
          <p:sp>
            <p:nvSpPr>
              <p:cNvPr id="36" name="Freeform 3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7" name="TextBox 3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8" name="Group 38"/>
            <p:cNvGrpSpPr/>
            <p:nvPr/>
          </p:nvGrpSpPr>
          <p:grpSpPr>
            <a:xfrm>
              <a:off x="0" y="2816816"/>
              <a:ext cx="459323" cy="459323"/>
              <a:chOff x="0" y="0"/>
              <a:chExt cx="812800" cy="812800"/>
            </a:xfrm>
          </p:grpSpPr>
          <p:sp>
            <p:nvSpPr>
              <p:cNvPr id="39" name="Freeform 3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0" name="TextBox 4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1" name="Group 41"/>
            <p:cNvGrpSpPr/>
            <p:nvPr/>
          </p:nvGrpSpPr>
          <p:grpSpPr>
            <a:xfrm>
              <a:off x="0" y="3755755"/>
              <a:ext cx="459323" cy="459323"/>
              <a:chOff x="0" y="0"/>
              <a:chExt cx="812800" cy="812800"/>
            </a:xfrm>
          </p:grpSpPr>
          <p:sp>
            <p:nvSpPr>
              <p:cNvPr id="42" name="Freeform 4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3" name="TextBox 4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4" name="Group 44"/>
            <p:cNvGrpSpPr/>
            <p:nvPr/>
          </p:nvGrpSpPr>
          <p:grpSpPr>
            <a:xfrm>
              <a:off x="0" y="4694694"/>
              <a:ext cx="459323" cy="459323"/>
              <a:chOff x="0" y="0"/>
              <a:chExt cx="812800" cy="812800"/>
            </a:xfrm>
          </p:grpSpPr>
          <p:sp>
            <p:nvSpPr>
              <p:cNvPr id="45" name="Freeform 4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6" name="TextBox 4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7" name="Group 47"/>
            <p:cNvGrpSpPr/>
            <p:nvPr/>
          </p:nvGrpSpPr>
          <p:grpSpPr>
            <a:xfrm>
              <a:off x="0" y="5633633"/>
              <a:ext cx="459323" cy="459323"/>
              <a:chOff x="0" y="0"/>
              <a:chExt cx="812800" cy="812800"/>
            </a:xfrm>
          </p:grpSpPr>
          <p:sp>
            <p:nvSpPr>
              <p:cNvPr id="48" name="Freeform 4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9" name="TextBox 4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0" name="Group 50"/>
            <p:cNvGrpSpPr/>
            <p:nvPr/>
          </p:nvGrpSpPr>
          <p:grpSpPr>
            <a:xfrm>
              <a:off x="0" y="6572572"/>
              <a:ext cx="459323" cy="459323"/>
              <a:chOff x="0" y="0"/>
              <a:chExt cx="812800" cy="812800"/>
            </a:xfrm>
          </p:grpSpPr>
          <p:sp>
            <p:nvSpPr>
              <p:cNvPr id="51" name="Freeform 5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2" name="TextBox 5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3" name="Group 53"/>
            <p:cNvGrpSpPr/>
            <p:nvPr/>
          </p:nvGrpSpPr>
          <p:grpSpPr>
            <a:xfrm>
              <a:off x="0" y="7511510"/>
              <a:ext cx="459323" cy="459323"/>
              <a:chOff x="0" y="0"/>
              <a:chExt cx="812800" cy="812800"/>
            </a:xfrm>
          </p:grpSpPr>
          <p:sp>
            <p:nvSpPr>
              <p:cNvPr id="54" name="Freeform 5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5" name="TextBox 5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6" name="Group 56"/>
            <p:cNvGrpSpPr/>
            <p:nvPr/>
          </p:nvGrpSpPr>
          <p:grpSpPr>
            <a:xfrm>
              <a:off x="0" y="8450449"/>
              <a:ext cx="459323" cy="459323"/>
              <a:chOff x="0" y="0"/>
              <a:chExt cx="812800" cy="812800"/>
            </a:xfrm>
          </p:grpSpPr>
          <p:sp>
            <p:nvSpPr>
              <p:cNvPr id="57" name="Freeform 5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8" name="TextBox 5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9" name="Group 59"/>
            <p:cNvGrpSpPr/>
            <p:nvPr/>
          </p:nvGrpSpPr>
          <p:grpSpPr>
            <a:xfrm>
              <a:off x="0" y="9389388"/>
              <a:ext cx="459323" cy="459323"/>
              <a:chOff x="0" y="0"/>
              <a:chExt cx="812800" cy="812800"/>
            </a:xfrm>
          </p:grpSpPr>
          <p:sp>
            <p:nvSpPr>
              <p:cNvPr id="60" name="Freeform 6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61" name="TextBox 6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2" name="Group 62"/>
            <p:cNvGrpSpPr/>
            <p:nvPr/>
          </p:nvGrpSpPr>
          <p:grpSpPr>
            <a:xfrm>
              <a:off x="0" y="10328327"/>
              <a:ext cx="459323" cy="459323"/>
              <a:chOff x="0" y="0"/>
              <a:chExt cx="812800" cy="812800"/>
            </a:xfrm>
          </p:grpSpPr>
          <p:sp>
            <p:nvSpPr>
              <p:cNvPr id="63" name="Freeform 6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64" name="TextBox 6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65" name="AutoShape 65"/>
          <p:cNvSpPr/>
          <p:nvPr/>
        </p:nvSpPr>
        <p:spPr>
          <a:xfrm rot="-5405178">
            <a:off x="-2517975" y="5119688"/>
            <a:ext cx="8828120" cy="0"/>
          </a:xfrm>
          <a:prstGeom prst="line">
            <a:avLst/>
          </a:prstGeom>
          <a:ln w="47625" cap="flat">
            <a:solidFill>
              <a:srgbClr val="F9BD24"/>
            </a:solidFill>
            <a:prstDash val="solid"/>
            <a:headEnd type="none" w="sm" len="sm"/>
            <a:tailEnd type="none" w="sm" len="sm"/>
          </a:ln>
        </p:spPr>
      </p:sp>
      <p:sp>
        <p:nvSpPr>
          <p:cNvPr id="67" name="Freeform 67"/>
          <p:cNvSpPr/>
          <p:nvPr/>
        </p:nvSpPr>
        <p:spPr>
          <a:xfrm>
            <a:off x="17650756" y="2875411"/>
            <a:ext cx="1141397" cy="1295202"/>
          </a:xfrm>
          <a:custGeom>
            <a:avLst/>
            <a:gdLst/>
            <a:ahLst/>
            <a:cxnLst/>
            <a:rect l="l" t="t" r="r" b="b"/>
            <a:pathLst>
              <a:path w="1141397" h="1295202">
                <a:moveTo>
                  <a:pt x="0" y="0"/>
                </a:moveTo>
                <a:lnTo>
                  <a:pt x="1141396" y="0"/>
                </a:lnTo>
                <a:lnTo>
                  <a:pt x="1141396" y="1295202"/>
                </a:lnTo>
                <a:lnTo>
                  <a:pt x="0" y="129520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8" name="Freeform 68"/>
          <p:cNvSpPr/>
          <p:nvPr/>
        </p:nvSpPr>
        <p:spPr>
          <a:xfrm>
            <a:off x="12789915" y="220805"/>
            <a:ext cx="1628556" cy="399736"/>
          </a:xfrm>
          <a:custGeom>
            <a:avLst/>
            <a:gdLst/>
            <a:ahLst/>
            <a:cxnLst/>
            <a:rect l="l" t="t" r="r" b="b"/>
            <a:pathLst>
              <a:path w="1628556" h="399736">
                <a:moveTo>
                  <a:pt x="0" y="0"/>
                </a:moveTo>
                <a:lnTo>
                  <a:pt x="1628556" y="0"/>
                </a:lnTo>
                <a:lnTo>
                  <a:pt x="1628556" y="399736"/>
                </a:lnTo>
                <a:lnTo>
                  <a:pt x="0" y="39973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9" name="Freeform 69"/>
          <p:cNvSpPr/>
          <p:nvPr/>
        </p:nvSpPr>
        <p:spPr>
          <a:xfrm rot="2283275">
            <a:off x="2173776" y="9687593"/>
            <a:ext cx="1165031" cy="812609"/>
          </a:xfrm>
          <a:custGeom>
            <a:avLst/>
            <a:gdLst/>
            <a:ahLst/>
            <a:cxnLst/>
            <a:rect l="l" t="t" r="r" b="b"/>
            <a:pathLst>
              <a:path w="1165031" h="812609">
                <a:moveTo>
                  <a:pt x="0" y="0"/>
                </a:moveTo>
                <a:lnTo>
                  <a:pt x="1165031" y="0"/>
                </a:lnTo>
                <a:lnTo>
                  <a:pt x="1165031" y="812609"/>
                </a:lnTo>
                <a:lnTo>
                  <a:pt x="0" y="81260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1" name="TextBox 71"/>
          <p:cNvSpPr txBox="1"/>
          <p:nvPr/>
        </p:nvSpPr>
        <p:spPr>
          <a:xfrm>
            <a:off x="1921648" y="1949949"/>
            <a:ext cx="15196648" cy="1011367"/>
          </a:xfrm>
          <a:prstGeom prst="rect">
            <a:avLst/>
          </a:prstGeom>
        </p:spPr>
        <p:txBody>
          <a:bodyPr wrap="square" lIns="0" tIns="0" rIns="0" bIns="0" rtlCol="0" anchor="t">
            <a:spAutoFit/>
          </a:bodyPr>
          <a:lstStyle/>
          <a:p>
            <a:pPr marL="0" marR="0" indent="457200" algn="ctr">
              <a:lnSpc>
                <a:spcPct val="120000"/>
              </a:lnSpc>
              <a:spcBef>
                <a:spcPts val="0"/>
              </a:spcBef>
              <a:spcAft>
                <a:spcPts val="0"/>
              </a:spcAft>
            </a:pPr>
            <a:r>
              <a:rPr lang="vi-VN" sz="6000" b="1">
                <a:effectLst/>
                <a:latin typeface="Times New Roman" panose="02020603050405020304" pitchFamily="18" charset="0"/>
                <a:ea typeface="Times New Roman" panose="02020603050405020304" pitchFamily="18" charset="0"/>
              </a:rPr>
              <a:t>Trò chơi: Cá nhân tỏa sáng</a:t>
            </a:r>
            <a:endParaRPr lang="en-US" sz="6000">
              <a:effectLst/>
              <a:latin typeface="Times New Roman" panose="02020603050405020304" pitchFamily="18" charset="0"/>
              <a:ea typeface="Times New Roman" panose="02020603050405020304" pitchFamily="18" charset="0"/>
            </a:endParaRPr>
          </a:p>
        </p:txBody>
      </p:sp>
      <p:sp>
        <p:nvSpPr>
          <p:cNvPr id="74" name="TextBox 71">
            <a:extLst>
              <a:ext uri="{FF2B5EF4-FFF2-40B4-BE49-F238E27FC236}">
                <a16:creationId xmlns:a16="http://schemas.microsoft.com/office/drawing/2014/main" xmlns="" id="{C1639F7C-DF14-92D9-CF8A-3FBACDC665E6}"/>
              </a:ext>
            </a:extLst>
          </p:cNvPr>
          <p:cNvSpPr txBox="1"/>
          <p:nvPr/>
        </p:nvSpPr>
        <p:spPr>
          <a:xfrm>
            <a:off x="1007918" y="941899"/>
            <a:ext cx="14207603" cy="884858"/>
          </a:xfrm>
          <a:prstGeom prst="rect">
            <a:avLst/>
          </a:prstGeom>
        </p:spPr>
        <p:txBody>
          <a:bodyPr wrap="square" lIns="0" tIns="0" rIns="0" bIns="0" rtlCol="0" anchor="t">
            <a:spAutoFit/>
          </a:bodyPr>
          <a:lstStyle/>
          <a:p>
            <a:pPr algn="ctr">
              <a:lnSpc>
                <a:spcPts val="6900"/>
              </a:lnSpc>
            </a:pPr>
            <a:r>
              <a:rPr lang="vi-VN" sz="6000">
                <a:solidFill>
                  <a:srgbClr val="FF0000"/>
                </a:solidFill>
                <a:latin typeface="+mj-lt"/>
              </a:rPr>
              <a:t>II. Diễn biến của  phản ứng hóa học </a:t>
            </a:r>
            <a:endParaRPr lang="en-US" sz="6000">
              <a:solidFill>
                <a:srgbClr val="FF0000"/>
              </a:solidFill>
              <a:latin typeface="+mj-lt"/>
            </a:endParaRPr>
          </a:p>
        </p:txBody>
      </p:sp>
      <p:sp>
        <p:nvSpPr>
          <p:cNvPr id="66" name="TextBox 71">
            <a:extLst>
              <a:ext uri="{FF2B5EF4-FFF2-40B4-BE49-F238E27FC236}">
                <a16:creationId xmlns:a16="http://schemas.microsoft.com/office/drawing/2014/main" xmlns="" id="{79288D83-BABD-9828-89CB-ACF0022F41F3}"/>
              </a:ext>
            </a:extLst>
          </p:cNvPr>
          <p:cNvSpPr txBox="1"/>
          <p:nvPr/>
        </p:nvSpPr>
        <p:spPr>
          <a:xfrm>
            <a:off x="1921648" y="3263563"/>
            <a:ext cx="15629095" cy="6885474"/>
          </a:xfrm>
          <a:prstGeom prst="rect">
            <a:avLst/>
          </a:prstGeom>
        </p:spPr>
        <p:txBody>
          <a:bodyPr wrap="square" lIns="0" tIns="0" rIns="0" bIns="0" rtlCol="0" anchor="t">
            <a:spAutoFit/>
          </a:bodyPr>
          <a:lstStyle/>
          <a:p>
            <a:pPr algn="just"/>
            <a:r>
              <a:rPr lang="vi-VN" sz="5000"/>
              <a:t>+</a:t>
            </a:r>
            <a:r>
              <a:rPr lang="vi-VN" sz="5000">
                <a:latin typeface="+mj-lt"/>
              </a:rPr>
              <a:t>Các em trong nhóm đánh số thứ tự từ 1 -&gt; 4, theo </a:t>
            </a:r>
            <a:r>
              <a:rPr lang="vi-VN" sz="5000">
                <a:solidFill>
                  <a:srgbClr val="FF0000"/>
                </a:solidFill>
                <a:latin typeface="+mj-lt"/>
              </a:rPr>
              <a:t>mức độ học tập từ thấp đến cao.</a:t>
            </a:r>
            <a:endParaRPr lang="en-US" sz="5000">
              <a:solidFill>
                <a:srgbClr val="FF0000"/>
              </a:solidFill>
              <a:latin typeface="+mj-lt"/>
            </a:endParaRPr>
          </a:p>
          <a:p>
            <a:pPr algn="just"/>
            <a:r>
              <a:rPr lang="vi-VN" sz="5000">
                <a:latin typeface="+mj-lt"/>
              </a:rPr>
              <a:t>+Thời gian trả lời cho mỗi câu hỏi là 1 phút.</a:t>
            </a:r>
            <a:endParaRPr lang="en-US" sz="5000">
              <a:latin typeface="+mj-lt"/>
            </a:endParaRPr>
          </a:p>
          <a:p>
            <a:pPr algn="just"/>
            <a:r>
              <a:rPr lang="vi-VN" sz="5000">
                <a:latin typeface="+mj-lt"/>
              </a:rPr>
              <a:t>+Câu hỏi 1: Tất cả những em mức số 1 của các nhóm tham gia trả lời, em nào giành được quyền trả lời </a:t>
            </a:r>
            <a:r>
              <a:rPr lang="vi-VN" sz="5000">
                <a:solidFill>
                  <a:srgbClr val="FF0000"/>
                </a:solidFill>
                <a:latin typeface="+mj-lt"/>
              </a:rPr>
              <a:t>nhanh nhất và chính xác </a:t>
            </a:r>
            <a:r>
              <a:rPr lang="vi-VN" sz="5000">
                <a:latin typeface="+mj-lt"/>
              </a:rPr>
              <a:t>thì ghi điểm về cho đội nhóm. Mỗi câu trả lời đúng được 2,5đ.</a:t>
            </a:r>
            <a:endParaRPr lang="en-US" sz="5000">
              <a:latin typeface="+mj-lt"/>
            </a:endParaRPr>
          </a:p>
          <a:p>
            <a:pPr algn="just"/>
            <a:r>
              <a:rPr lang="vi-VN" sz="5000">
                <a:latin typeface="+mj-lt"/>
              </a:rPr>
              <a:t>+Tương tự câu hỏi 2; 3; 4 ứng với các em mức số 2; </a:t>
            </a:r>
            <a:r>
              <a:rPr lang="vi-VN" sz="5000" smtClean="0">
                <a:latin typeface="+mj-lt"/>
              </a:rPr>
              <a:t>3; 4 </a:t>
            </a:r>
            <a:r>
              <a:rPr lang="vi-VN" sz="5000">
                <a:latin typeface="+mj-lt"/>
              </a:rPr>
              <a:t>trong nhóm....</a:t>
            </a:r>
            <a:endParaRPr lang="en-US" sz="5000">
              <a:latin typeface="+mj-lt"/>
            </a:endParaRPr>
          </a:p>
        </p:txBody>
      </p:sp>
    </p:spTree>
    <p:extLst>
      <p:ext uri="{BB962C8B-B14F-4D97-AF65-F5344CB8AC3E}">
        <p14:creationId xmlns:p14="http://schemas.microsoft.com/office/powerpoint/2010/main" val="224377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1000"/>
                                        <p:tgtEl>
                                          <p:spTgt spid="74"/>
                                        </p:tgtEl>
                                      </p:cBhvr>
                                    </p:animEffect>
                                    <p:anim calcmode="lin" valueType="num">
                                      <p:cBhvr>
                                        <p:cTn id="8" dur="1000" fill="hold"/>
                                        <p:tgtEl>
                                          <p:spTgt spid="74"/>
                                        </p:tgtEl>
                                        <p:attrNameLst>
                                          <p:attrName>ppt_x</p:attrName>
                                        </p:attrNameLst>
                                      </p:cBhvr>
                                      <p:tavLst>
                                        <p:tav tm="0">
                                          <p:val>
                                            <p:strVal val="#ppt_x"/>
                                          </p:val>
                                        </p:tav>
                                        <p:tav tm="100000">
                                          <p:val>
                                            <p:strVal val="#ppt_x"/>
                                          </p:val>
                                        </p:tav>
                                      </p:tavLst>
                                    </p:anim>
                                    <p:anim calcmode="lin" valueType="num">
                                      <p:cBhvr>
                                        <p:cTn id="9"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1"/>
                                        </p:tgtEl>
                                        <p:attrNameLst>
                                          <p:attrName>style.visibility</p:attrName>
                                        </p:attrNameLst>
                                      </p:cBhvr>
                                      <p:to>
                                        <p:strVal val="visible"/>
                                      </p:to>
                                    </p:set>
                                    <p:anim calcmode="lin" valueType="num">
                                      <p:cBhvr additive="base">
                                        <p:cTn id="14" dur="500" fill="hold"/>
                                        <p:tgtEl>
                                          <p:spTgt spid="71"/>
                                        </p:tgtEl>
                                        <p:attrNameLst>
                                          <p:attrName>ppt_x</p:attrName>
                                        </p:attrNameLst>
                                      </p:cBhvr>
                                      <p:tavLst>
                                        <p:tav tm="0">
                                          <p:val>
                                            <p:strVal val="#ppt_x"/>
                                          </p:val>
                                        </p:tav>
                                        <p:tav tm="100000">
                                          <p:val>
                                            <p:strVal val="#ppt_x"/>
                                          </p:val>
                                        </p:tav>
                                      </p:tavLst>
                                    </p:anim>
                                    <p:anim calcmode="lin" valueType="num">
                                      <p:cBhvr additive="base">
                                        <p:cTn id="15"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6"/>
                                        </p:tgtEl>
                                        <p:attrNameLst>
                                          <p:attrName>style.visibility</p:attrName>
                                        </p:attrNameLst>
                                      </p:cBhvr>
                                      <p:to>
                                        <p:strVal val="visible"/>
                                      </p:to>
                                    </p:set>
                                    <p:anim calcmode="lin" valueType="num">
                                      <p:cBhvr additive="base">
                                        <p:cTn id="20" dur="500" fill="hold"/>
                                        <p:tgtEl>
                                          <p:spTgt spid="66"/>
                                        </p:tgtEl>
                                        <p:attrNameLst>
                                          <p:attrName>ppt_x</p:attrName>
                                        </p:attrNameLst>
                                      </p:cBhvr>
                                      <p:tavLst>
                                        <p:tav tm="0">
                                          <p:val>
                                            <p:strVal val="#ppt_x"/>
                                          </p:val>
                                        </p:tav>
                                        <p:tav tm="100000">
                                          <p:val>
                                            <p:strVal val="#ppt_x"/>
                                          </p:val>
                                        </p:tav>
                                      </p:tavLst>
                                    </p:anim>
                                    <p:anim calcmode="lin" valueType="num">
                                      <p:cBhvr additive="base">
                                        <p:cTn id="21"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4" grpId="0"/>
      <p:bldP spid="6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7618520" y="9097192"/>
            <a:ext cx="1010164" cy="969757"/>
          </a:xfrm>
          <a:custGeom>
            <a:avLst/>
            <a:gdLst/>
            <a:ahLst/>
            <a:cxnLst/>
            <a:rect l="l" t="t" r="r" b="b"/>
            <a:pathLst>
              <a:path w="1010164" h="969757">
                <a:moveTo>
                  <a:pt x="0" y="0"/>
                </a:moveTo>
                <a:lnTo>
                  <a:pt x="1010164" y="0"/>
                </a:lnTo>
                <a:lnTo>
                  <a:pt x="1010164" y="969757"/>
                </a:lnTo>
                <a:lnTo>
                  <a:pt x="0" y="96975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881020" y="666664"/>
            <a:ext cx="16613461" cy="8828110"/>
            <a:chOff x="0" y="0"/>
            <a:chExt cx="4375562" cy="2325099"/>
          </a:xfrm>
        </p:grpSpPr>
        <p:sp>
          <p:nvSpPr>
            <p:cNvPr id="6" name="Freeform 6"/>
            <p:cNvSpPr/>
            <p:nvPr/>
          </p:nvSpPr>
          <p:spPr>
            <a:xfrm>
              <a:off x="0" y="0"/>
              <a:ext cx="4375562" cy="2325099"/>
            </a:xfrm>
            <a:custGeom>
              <a:avLst/>
              <a:gdLst/>
              <a:ahLst/>
              <a:cxnLst/>
              <a:rect l="l" t="t" r="r" b="b"/>
              <a:pathLst>
                <a:path w="4375562" h="2325099">
                  <a:moveTo>
                    <a:pt x="23766" y="0"/>
                  </a:moveTo>
                  <a:lnTo>
                    <a:pt x="4351796" y="0"/>
                  </a:lnTo>
                  <a:cubicBezTo>
                    <a:pt x="4358099" y="0"/>
                    <a:pt x="4364144" y="2504"/>
                    <a:pt x="4368601" y="6961"/>
                  </a:cubicBezTo>
                  <a:cubicBezTo>
                    <a:pt x="4373058" y="11418"/>
                    <a:pt x="4375562" y="17463"/>
                    <a:pt x="4375562" y="23766"/>
                  </a:cubicBezTo>
                  <a:lnTo>
                    <a:pt x="4375562" y="2301333"/>
                  </a:lnTo>
                  <a:cubicBezTo>
                    <a:pt x="4375562" y="2314459"/>
                    <a:pt x="4364922" y="2325099"/>
                    <a:pt x="4351796" y="2325099"/>
                  </a:cubicBezTo>
                  <a:lnTo>
                    <a:pt x="23766" y="2325099"/>
                  </a:lnTo>
                  <a:cubicBezTo>
                    <a:pt x="10640" y="2325099"/>
                    <a:pt x="0" y="2314459"/>
                    <a:pt x="0" y="2301333"/>
                  </a:cubicBezTo>
                  <a:lnTo>
                    <a:pt x="0" y="23766"/>
                  </a:lnTo>
                  <a:cubicBezTo>
                    <a:pt x="0" y="10640"/>
                    <a:pt x="10640" y="0"/>
                    <a:pt x="23766" y="0"/>
                  </a:cubicBezTo>
                  <a:close/>
                </a:path>
              </a:pathLst>
            </a:custGeom>
            <a:solidFill>
              <a:srgbClr val="FFFFFF"/>
            </a:solidFill>
          </p:spPr>
        </p:sp>
        <p:sp>
          <p:nvSpPr>
            <p:cNvPr id="7" name="TextBox 7"/>
            <p:cNvSpPr txBox="1"/>
            <p:nvPr/>
          </p:nvSpPr>
          <p:spPr>
            <a:xfrm>
              <a:off x="0" y="-76200"/>
              <a:ext cx="812800" cy="8890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254082" y="1189808"/>
            <a:ext cx="15836588" cy="7907384"/>
            <a:chOff x="0" y="0"/>
            <a:chExt cx="19513825" cy="10543178"/>
          </a:xfrm>
        </p:grpSpPr>
        <p:sp>
          <p:nvSpPr>
            <p:cNvPr id="9" name="AutoShape 9"/>
            <p:cNvSpPr/>
            <p:nvPr/>
          </p:nvSpPr>
          <p:spPr>
            <a:xfrm>
              <a:off x="0" y="4663279"/>
              <a:ext cx="19513825" cy="0"/>
            </a:xfrm>
            <a:prstGeom prst="line">
              <a:avLst/>
            </a:prstGeom>
            <a:ln w="50800" cap="flat">
              <a:solidFill>
                <a:srgbClr val="D9D9D9">
                  <a:alpha val="21569"/>
                </a:srgbClr>
              </a:solidFill>
              <a:prstDash val="solid"/>
              <a:headEnd type="none" w="sm" len="sm"/>
              <a:tailEnd type="none" w="sm" len="sm"/>
            </a:ln>
          </p:spPr>
        </p:sp>
        <p:sp>
          <p:nvSpPr>
            <p:cNvPr id="10" name="AutoShape 10"/>
            <p:cNvSpPr/>
            <p:nvPr/>
          </p:nvSpPr>
          <p:spPr>
            <a:xfrm>
              <a:off x="0" y="5246189"/>
              <a:ext cx="19513825" cy="0"/>
            </a:xfrm>
            <a:prstGeom prst="line">
              <a:avLst/>
            </a:prstGeom>
            <a:ln w="50800" cap="flat">
              <a:solidFill>
                <a:srgbClr val="D9D9D9">
                  <a:alpha val="21569"/>
                </a:srgbClr>
              </a:solidFill>
              <a:prstDash val="solid"/>
              <a:headEnd type="none" w="sm" len="sm"/>
              <a:tailEnd type="none" w="sm" len="sm"/>
            </a:ln>
          </p:spPr>
        </p:sp>
        <p:sp>
          <p:nvSpPr>
            <p:cNvPr id="11" name="AutoShape 11"/>
            <p:cNvSpPr/>
            <p:nvPr/>
          </p:nvSpPr>
          <p:spPr>
            <a:xfrm>
              <a:off x="0" y="5829099"/>
              <a:ext cx="19513825" cy="0"/>
            </a:xfrm>
            <a:prstGeom prst="line">
              <a:avLst/>
            </a:prstGeom>
            <a:ln w="50800" cap="flat">
              <a:solidFill>
                <a:srgbClr val="D9D9D9">
                  <a:alpha val="21569"/>
                </a:srgbClr>
              </a:solidFill>
              <a:prstDash val="solid"/>
              <a:headEnd type="none" w="sm" len="sm"/>
              <a:tailEnd type="none" w="sm" len="sm"/>
            </a:ln>
          </p:spPr>
        </p:sp>
        <p:sp>
          <p:nvSpPr>
            <p:cNvPr id="12" name="AutoShape 12"/>
            <p:cNvSpPr/>
            <p:nvPr/>
          </p:nvSpPr>
          <p:spPr>
            <a:xfrm>
              <a:off x="0" y="6412009"/>
              <a:ext cx="19513825" cy="0"/>
            </a:xfrm>
            <a:prstGeom prst="line">
              <a:avLst/>
            </a:prstGeom>
            <a:ln w="50800" cap="flat">
              <a:solidFill>
                <a:srgbClr val="D9D9D9">
                  <a:alpha val="21569"/>
                </a:srgbClr>
              </a:solidFill>
              <a:prstDash val="solid"/>
              <a:headEnd type="none" w="sm" len="sm"/>
              <a:tailEnd type="none" w="sm" len="sm"/>
            </a:ln>
          </p:spPr>
        </p:sp>
        <p:sp>
          <p:nvSpPr>
            <p:cNvPr id="13" name="AutoShape 13"/>
            <p:cNvSpPr/>
            <p:nvPr/>
          </p:nvSpPr>
          <p:spPr>
            <a:xfrm>
              <a:off x="0" y="2331640"/>
              <a:ext cx="19513825" cy="0"/>
            </a:xfrm>
            <a:prstGeom prst="line">
              <a:avLst/>
            </a:prstGeom>
            <a:ln w="50800" cap="flat">
              <a:solidFill>
                <a:srgbClr val="D9D9D9">
                  <a:alpha val="21569"/>
                </a:srgbClr>
              </a:solidFill>
              <a:prstDash val="solid"/>
              <a:headEnd type="none" w="sm" len="sm"/>
              <a:tailEnd type="none" w="sm" len="sm"/>
            </a:ln>
          </p:spPr>
        </p:sp>
        <p:sp>
          <p:nvSpPr>
            <p:cNvPr id="14" name="AutoShape 14"/>
            <p:cNvSpPr/>
            <p:nvPr/>
          </p:nvSpPr>
          <p:spPr>
            <a:xfrm>
              <a:off x="0" y="2914550"/>
              <a:ext cx="19513825" cy="0"/>
            </a:xfrm>
            <a:prstGeom prst="line">
              <a:avLst/>
            </a:prstGeom>
            <a:ln w="50800" cap="flat">
              <a:solidFill>
                <a:srgbClr val="D9D9D9">
                  <a:alpha val="21569"/>
                </a:srgbClr>
              </a:solidFill>
              <a:prstDash val="solid"/>
              <a:headEnd type="none" w="sm" len="sm"/>
              <a:tailEnd type="none" w="sm" len="sm"/>
            </a:ln>
          </p:spPr>
        </p:sp>
        <p:sp>
          <p:nvSpPr>
            <p:cNvPr id="15" name="AutoShape 15"/>
            <p:cNvSpPr/>
            <p:nvPr/>
          </p:nvSpPr>
          <p:spPr>
            <a:xfrm>
              <a:off x="0" y="3497459"/>
              <a:ext cx="19513825" cy="0"/>
            </a:xfrm>
            <a:prstGeom prst="line">
              <a:avLst/>
            </a:prstGeom>
            <a:ln w="50800" cap="flat">
              <a:solidFill>
                <a:srgbClr val="D9D9D9">
                  <a:alpha val="21569"/>
                </a:srgbClr>
              </a:solidFill>
              <a:prstDash val="solid"/>
              <a:headEnd type="none" w="sm" len="sm"/>
              <a:tailEnd type="none" w="sm" len="sm"/>
            </a:ln>
          </p:spPr>
        </p:sp>
        <p:sp>
          <p:nvSpPr>
            <p:cNvPr id="16" name="AutoShape 16"/>
            <p:cNvSpPr/>
            <p:nvPr/>
          </p:nvSpPr>
          <p:spPr>
            <a:xfrm>
              <a:off x="0" y="4080369"/>
              <a:ext cx="19513825" cy="0"/>
            </a:xfrm>
            <a:prstGeom prst="line">
              <a:avLst/>
            </a:prstGeom>
            <a:ln w="50800" cap="flat">
              <a:solidFill>
                <a:srgbClr val="D9D9D9">
                  <a:alpha val="21569"/>
                </a:srgbClr>
              </a:solidFill>
              <a:prstDash val="solid"/>
              <a:headEnd type="none" w="sm" len="sm"/>
              <a:tailEnd type="none" w="sm" len="sm"/>
            </a:ln>
          </p:spPr>
        </p:sp>
        <p:sp>
          <p:nvSpPr>
            <p:cNvPr id="17" name="AutoShape 17"/>
            <p:cNvSpPr/>
            <p:nvPr/>
          </p:nvSpPr>
          <p:spPr>
            <a:xfrm>
              <a:off x="0" y="0"/>
              <a:ext cx="19513825" cy="0"/>
            </a:xfrm>
            <a:prstGeom prst="line">
              <a:avLst/>
            </a:prstGeom>
            <a:ln w="50800" cap="flat">
              <a:solidFill>
                <a:srgbClr val="D9D9D9">
                  <a:alpha val="21569"/>
                </a:srgbClr>
              </a:solidFill>
              <a:prstDash val="solid"/>
              <a:headEnd type="none" w="sm" len="sm"/>
              <a:tailEnd type="none" w="sm" len="sm"/>
            </a:ln>
          </p:spPr>
        </p:sp>
        <p:sp>
          <p:nvSpPr>
            <p:cNvPr id="18" name="AutoShape 18"/>
            <p:cNvSpPr/>
            <p:nvPr/>
          </p:nvSpPr>
          <p:spPr>
            <a:xfrm>
              <a:off x="0" y="582910"/>
              <a:ext cx="19513825" cy="0"/>
            </a:xfrm>
            <a:prstGeom prst="line">
              <a:avLst/>
            </a:prstGeom>
            <a:ln w="50800" cap="flat">
              <a:solidFill>
                <a:srgbClr val="D9D9D9">
                  <a:alpha val="21569"/>
                </a:srgbClr>
              </a:solidFill>
              <a:prstDash val="solid"/>
              <a:headEnd type="none" w="sm" len="sm"/>
              <a:tailEnd type="none" w="sm" len="sm"/>
            </a:ln>
          </p:spPr>
        </p:sp>
        <p:sp>
          <p:nvSpPr>
            <p:cNvPr id="19" name="AutoShape 19"/>
            <p:cNvSpPr/>
            <p:nvPr/>
          </p:nvSpPr>
          <p:spPr>
            <a:xfrm>
              <a:off x="0" y="1165820"/>
              <a:ext cx="19513825" cy="0"/>
            </a:xfrm>
            <a:prstGeom prst="line">
              <a:avLst/>
            </a:prstGeom>
            <a:ln w="50800" cap="flat">
              <a:solidFill>
                <a:srgbClr val="D9D9D9">
                  <a:alpha val="21569"/>
                </a:srgbClr>
              </a:solidFill>
              <a:prstDash val="solid"/>
              <a:headEnd type="none" w="sm" len="sm"/>
              <a:tailEnd type="none" w="sm" len="sm"/>
            </a:ln>
          </p:spPr>
        </p:sp>
        <p:sp>
          <p:nvSpPr>
            <p:cNvPr id="20" name="AutoShape 20"/>
            <p:cNvSpPr/>
            <p:nvPr/>
          </p:nvSpPr>
          <p:spPr>
            <a:xfrm>
              <a:off x="0" y="1748730"/>
              <a:ext cx="19513825" cy="0"/>
            </a:xfrm>
            <a:prstGeom prst="line">
              <a:avLst/>
            </a:prstGeom>
            <a:ln w="50800" cap="flat">
              <a:solidFill>
                <a:srgbClr val="D9D9D9">
                  <a:alpha val="21569"/>
                </a:srgbClr>
              </a:solidFill>
              <a:prstDash val="solid"/>
              <a:headEnd type="none" w="sm" len="sm"/>
              <a:tailEnd type="none" w="sm" len="sm"/>
            </a:ln>
          </p:spPr>
        </p:sp>
        <p:sp>
          <p:nvSpPr>
            <p:cNvPr id="21" name="AutoShape 21"/>
            <p:cNvSpPr/>
            <p:nvPr/>
          </p:nvSpPr>
          <p:spPr>
            <a:xfrm>
              <a:off x="0" y="9326558"/>
              <a:ext cx="19513825" cy="0"/>
            </a:xfrm>
            <a:prstGeom prst="line">
              <a:avLst/>
            </a:prstGeom>
            <a:ln w="50800" cap="flat">
              <a:solidFill>
                <a:srgbClr val="D9D9D9">
                  <a:alpha val="21569"/>
                </a:srgbClr>
              </a:solidFill>
              <a:prstDash val="solid"/>
              <a:headEnd type="none" w="sm" len="sm"/>
              <a:tailEnd type="none" w="sm" len="sm"/>
            </a:ln>
          </p:spPr>
        </p:sp>
        <p:sp>
          <p:nvSpPr>
            <p:cNvPr id="22" name="AutoShape 22"/>
            <p:cNvSpPr/>
            <p:nvPr/>
          </p:nvSpPr>
          <p:spPr>
            <a:xfrm>
              <a:off x="0" y="9909468"/>
              <a:ext cx="19513825" cy="0"/>
            </a:xfrm>
            <a:prstGeom prst="line">
              <a:avLst/>
            </a:prstGeom>
            <a:ln w="50800" cap="flat">
              <a:solidFill>
                <a:srgbClr val="D9D9D9">
                  <a:alpha val="21569"/>
                </a:srgbClr>
              </a:solidFill>
              <a:prstDash val="solid"/>
              <a:headEnd type="none" w="sm" len="sm"/>
              <a:tailEnd type="none" w="sm" len="sm"/>
            </a:ln>
          </p:spPr>
        </p:sp>
        <p:sp>
          <p:nvSpPr>
            <p:cNvPr id="23" name="AutoShape 23"/>
            <p:cNvSpPr/>
            <p:nvPr/>
          </p:nvSpPr>
          <p:spPr>
            <a:xfrm>
              <a:off x="0" y="10492378"/>
              <a:ext cx="19513825" cy="0"/>
            </a:xfrm>
            <a:prstGeom prst="line">
              <a:avLst/>
            </a:prstGeom>
            <a:ln w="50800" cap="flat">
              <a:solidFill>
                <a:srgbClr val="D9D9D9">
                  <a:alpha val="21569"/>
                </a:srgbClr>
              </a:solidFill>
              <a:prstDash val="solid"/>
              <a:headEnd type="none" w="sm" len="sm"/>
              <a:tailEnd type="none" w="sm" len="sm"/>
            </a:ln>
          </p:spPr>
        </p:sp>
        <p:sp>
          <p:nvSpPr>
            <p:cNvPr id="24" name="AutoShape 24"/>
            <p:cNvSpPr/>
            <p:nvPr/>
          </p:nvSpPr>
          <p:spPr>
            <a:xfrm>
              <a:off x="0" y="6994919"/>
              <a:ext cx="19513825" cy="0"/>
            </a:xfrm>
            <a:prstGeom prst="line">
              <a:avLst/>
            </a:prstGeom>
            <a:ln w="50800" cap="flat">
              <a:solidFill>
                <a:srgbClr val="D9D9D9">
                  <a:alpha val="21569"/>
                </a:srgbClr>
              </a:solidFill>
              <a:prstDash val="solid"/>
              <a:headEnd type="none" w="sm" len="sm"/>
              <a:tailEnd type="none" w="sm" len="sm"/>
            </a:ln>
          </p:spPr>
        </p:sp>
        <p:sp>
          <p:nvSpPr>
            <p:cNvPr id="25" name="AutoShape 25"/>
            <p:cNvSpPr/>
            <p:nvPr/>
          </p:nvSpPr>
          <p:spPr>
            <a:xfrm>
              <a:off x="0" y="7577829"/>
              <a:ext cx="19513825" cy="0"/>
            </a:xfrm>
            <a:prstGeom prst="line">
              <a:avLst/>
            </a:prstGeom>
            <a:ln w="50800" cap="flat">
              <a:solidFill>
                <a:srgbClr val="D9D9D9">
                  <a:alpha val="21569"/>
                </a:srgbClr>
              </a:solidFill>
              <a:prstDash val="solid"/>
              <a:headEnd type="none" w="sm" len="sm"/>
              <a:tailEnd type="none" w="sm" len="sm"/>
            </a:ln>
          </p:spPr>
        </p:sp>
        <p:sp>
          <p:nvSpPr>
            <p:cNvPr id="26" name="AutoShape 26"/>
            <p:cNvSpPr/>
            <p:nvPr/>
          </p:nvSpPr>
          <p:spPr>
            <a:xfrm>
              <a:off x="0" y="8160739"/>
              <a:ext cx="19513825" cy="0"/>
            </a:xfrm>
            <a:prstGeom prst="line">
              <a:avLst/>
            </a:prstGeom>
            <a:ln w="50800" cap="flat">
              <a:solidFill>
                <a:srgbClr val="D9D9D9">
                  <a:alpha val="21569"/>
                </a:srgbClr>
              </a:solidFill>
              <a:prstDash val="solid"/>
              <a:headEnd type="none" w="sm" len="sm"/>
              <a:tailEnd type="none" w="sm" len="sm"/>
            </a:ln>
          </p:spPr>
        </p:sp>
        <p:sp>
          <p:nvSpPr>
            <p:cNvPr id="27" name="AutoShape 27"/>
            <p:cNvSpPr/>
            <p:nvPr/>
          </p:nvSpPr>
          <p:spPr>
            <a:xfrm>
              <a:off x="0" y="8743649"/>
              <a:ext cx="19513825" cy="0"/>
            </a:xfrm>
            <a:prstGeom prst="line">
              <a:avLst/>
            </a:prstGeom>
            <a:ln w="50800" cap="flat">
              <a:solidFill>
                <a:srgbClr val="D9D9D9">
                  <a:alpha val="21569"/>
                </a:srgbClr>
              </a:solidFill>
              <a:prstDash val="solid"/>
              <a:headEnd type="none" w="sm" len="sm"/>
              <a:tailEnd type="none" w="sm" len="sm"/>
            </a:ln>
          </p:spPr>
        </p:sp>
      </p:grpSp>
      <p:grpSp>
        <p:nvGrpSpPr>
          <p:cNvPr id="28" name="Group 28"/>
          <p:cNvGrpSpPr/>
          <p:nvPr/>
        </p:nvGrpSpPr>
        <p:grpSpPr>
          <a:xfrm>
            <a:off x="1325175" y="1098131"/>
            <a:ext cx="344492" cy="8090737"/>
            <a:chOff x="0" y="0"/>
            <a:chExt cx="459323" cy="10787650"/>
          </a:xfrm>
        </p:grpSpPr>
        <p:grpSp>
          <p:nvGrpSpPr>
            <p:cNvPr id="29" name="Group 29"/>
            <p:cNvGrpSpPr/>
            <p:nvPr/>
          </p:nvGrpSpPr>
          <p:grpSpPr>
            <a:xfrm>
              <a:off x="0" y="0"/>
              <a:ext cx="459323" cy="459323"/>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0" y="938939"/>
              <a:ext cx="459323" cy="459323"/>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5" name="Group 35"/>
            <p:cNvGrpSpPr/>
            <p:nvPr/>
          </p:nvGrpSpPr>
          <p:grpSpPr>
            <a:xfrm>
              <a:off x="0" y="1877878"/>
              <a:ext cx="459323" cy="459323"/>
              <a:chOff x="0" y="0"/>
              <a:chExt cx="812800" cy="812800"/>
            </a:xfrm>
          </p:grpSpPr>
          <p:sp>
            <p:nvSpPr>
              <p:cNvPr id="36" name="Freeform 3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7" name="TextBox 3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8" name="Group 38"/>
            <p:cNvGrpSpPr/>
            <p:nvPr/>
          </p:nvGrpSpPr>
          <p:grpSpPr>
            <a:xfrm>
              <a:off x="0" y="2816816"/>
              <a:ext cx="459323" cy="459323"/>
              <a:chOff x="0" y="0"/>
              <a:chExt cx="812800" cy="812800"/>
            </a:xfrm>
          </p:grpSpPr>
          <p:sp>
            <p:nvSpPr>
              <p:cNvPr id="39" name="Freeform 3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0" name="TextBox 4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1" name="Group 41"/>
            <p:cNvGrpSpPr/>
            <p:nvPr/>
          </p:nvGrpSpPr>
          <p:grpSpPr>
            <a:xfrm>
              <a:off x="0" y="3755755"/>
              <a:ext cx="459323" cy="459323"/>
              <a:chOff x="0" y="0"/>
              <a:chExt cx="812800" cy="812800"/>
            </a:xfrm>
          </p:grpSpPr>
          <p:sp>
            <p:nvSpPr>
              <p:cNvPr id="42" name="Freeform 4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3" name="TextBox 4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4" name="Group 44"/>
            <p:cNvGrpSpPr/>
            <p:nvPr/>
          </p:nvGrpSpPr>
          <p:grpSpPr>
            <a:xfrm>
              <a:off x="0" y="4694694"/>
              <a:ext cx="459323" cy="459323"/>
              <a:chOff x="0" y="0"/>
              <a:chExt cx="812800" cy="812800"/>
            </a:xfrm>
          </p:grpSpPr>
          <p:sp>
            <p:nvSpPr>
              <p:cNvPr id="45" name="Freeform 4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6" name="TextBox 4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7" name="Group 47"/>
            <p:cNvGrpSpPr/>
            <p:nvPr/>
          </p:nvGrpSpPr>
          <p:grpSpPr>
            <a:xfrm>
              <a:off x="0" y="5633633"/>
              <a:ext cx="459323" cy="459323"/>
              <a:chOff x="0" y="0"/>
              <a:chExt cx="812800" cy="812800"/>
            </a:xfrm>
          </p:grpSpPr>
          <p:sp>
            <p:nvSpPr>
              <p:cNvPr id="48" name="Freeform 4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9" name="TextBox 4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0" name="Group 50"/>
            <p:cNvGrpSpPr/>
            <p:nvPr/>
          </p:nvGrpSpPr>
          <p:grpSpPr>
            <a:xfrm>
              <a:off x="0" y="6572572"/>
              <a:ext cx="459323" cy="459323"/>
              <a:chOff x="0" y="0"/>
              <a:chExt cx="812800" cy="812800"/>
            </a:xfrm>
          </p:grpSpPr>
          <p:sp>
            <p:nvSpPr>
              <p:cNvPr id="51" name="Freeform 5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2" name="TextBox 5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3" name="Group 53"/>
            <p:cNvGrpSpPr/>
            <p:nvPr/>
          </p:nvGrpSpPr>
          <p:grpSpPr>
            <a:xfrm>
              <a:off x="0" y="7511510"/>
              <a:ext cx="459323" cy="459323"/>
              <a:chOff x="0" y="0"/>
              <a:chExt cx="812800" cy="812800"/>
            </a:xfrm>
          </p:grpSpPr>
          <p:sp>
            <p:nvSpPr>
              <p:cNvPr id="54" name="Freeform 5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5" name="TextBox 5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6" name="Group 56"/>
            <p:cNvGrpSpPr/>
            <p:nvPr/>
          </p:nvGrpSpPr>
          <p:grpSpPr>
            <a:xfrm>
              <a:off x="0" y="8450449"/>
              <a:ext cx="459323" cy="459323"/>
              <a:chOff x="0" y="0"/>
              <a:chExt cx="812800" cy="812800"/>
            </a:xfrm>
          </p:grpSpPr>
          <p:sp>
            <p:nvSpPr>
              <p:cNvPr id="57" name="Freeform 5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8" name="TextBox 5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9" name="Group 59"/>
            <p:cNvGrpSpPr/>
            <p:nvPr/>
          </p:nvGrpSpPr>
          <p:grpSpPr>
            <a:xfrm>
              <a:off x="0" y="9389388"/>
              <a:ext cx="459323" cy="459323"/>
              <a:chOff x="0" y="0"/>
              <a:chExt cx="812800" cy="812800"/>
            </a:xfrm>
          </p:grpSpPr>
          <p:sp>
            <p:nvSpPr>
              <p:cNvPr id="60" name="Freeform 6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61" name="TextBox 6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2" name="Group 62"/>
            <p:cNvGrpSpPr/>
            <p:nvPr/>
          </p:nvGrpSpPr>
          <p:grpSpPr>
            <a:xfrm>
              <a:off x="0" y="10328327"/>
              <a:ext cx="459323" cy="459323"/>
              <a:chOff x="0" y="0"/>
              <a:chExt cx="812800" cy="812800"/>
            </a:xfrm>
          </p:grpSpPr>
          <p:sp>
            <p:nvSpPr>
              <p:cNvPr id="63" name="Freeform 6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64" name="TextBox 6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65" name="AutoShape 65"/>
          <p:cNvSpPr/>
          <p:nvPr/>
        </p:nvSpPr>
        <p:spPr>
          <a:xfrm rot="-5405178">
            <a:off x="-2517975" y="5119688"/>
            <a:ext cx="8828120" cy="0"/>
          </a:xfrm>
          <a:prstGeom prst="line">
            <a:avLst/>
          </a:prstGeom>
          <a:ln w="47625" cap="flat">
            <a:solidFill>
              <a:srgbClr val="F9BD24"/>
            </a:solidFill>
            <a:prstDash val="solid"/>
            <a:headEnd type="none" w="sm" len="sm"/>
            <a:tailEnd type="none" w="sm" len="sm"/>
          </a:ln>
        </p:spPr>
      </p:sp>
      <p:grpSp>
        <p:nvGrpSpPr>
          <p:cNvPr id="68" name="Group 68"/>
          <p:cNvGrpSpPr/>
          <p:nvPr/>
        </p:nvGrpSpPr>
        <p:grpSpPr>
          <a:xfrm>
            <a:off x="2690819" y="1362606"/>
            <a:ext cx="7103097" cy="8132168"/>
            <a:chOff x="0" y="0"/>
            <a:chExt cx="1246856" cy="1668279"/>
          </a:xfrm>
        </p:grpSpPr>
        <p:sp>
          <p:nvSpPr>
            <p:cNvPr id="69" name="Freeform 69"/>
            <p:cNvSpPr/>
            <p:nvPr/>
          </p:nvSpPr>
          <p:spPr>
            <a:xfrm>
              <a:off x="0" y="0"/>
              <a:ext cx="1246856" cy="1668279"/>
            </a:xfrm>
            <a:custGeom>
              <a:avLst/>
              <a:gdLst/>
              <a:ahLst/>
              <a:cxnLst/>
              <a:rect l="l" t="t" r="r" b="b"/>
              <a:pathLst>
                <a:path w="1246856" h="1668279">
                  <a:moveTo>
                    <a:pt x="0" y="0"/>
                  </a:moveTo>
                  <a:lnTo>
                    <a:pt x="1246856" y="0"/>
                  </a:lnTo>
                  <a:lnTo>
                    <a:pt x="1246856" y="1668279"/>
                  </a:lnTo>
                  <a:lnTo>
                    <a:pt x="0" y="1668279"/>
                  </a:lnTo>
                  <a:close/>
                </a:path>
              </a:pathLst>
            </a:custGeom>
            <a:solidFill>
              <a:srgbClr val="1B4645"/>
            </a:solidFill>
          </p:spPr>
        </p:sp>
        <p:sp>
          <p:nvSpPr>
            <p:cNvPr id="70" name="TextBox 70"/>
            <p:cNvSpPr txBox="1"/>
            <p:nvPr/>
          </p:nvSpPr>
          <p:spPr>
            <a:xfrm>
              <a:off x="0" y="-66675"/>
              <a:ext cx="812800" cy="879475"/>
            </a:xfrm>
            <a:prstGeom prst="rect">
              <a:avLst/>
            </a:prstGeom>
          </p:spPr>
          <p:txBody>
            <a:bodyPr lIns="50800" tIns="50800" rIns="50800" bIns="50800" rtlCol="0" anchor="ctr"/>
            <a:lstStyle/>
            <a:p>
              <a:pPr algn="ctr">
                <a:lnSpc>
                  <a:spcPts val="2100"/>
                </a:lnSpc>
                <a:spcBef>
                  <a:spcPct val="0"/>
                </a:spcBef>
              </a:pPr>
              <a:endParaRPr/>
            </a:p>
          </p:txBody>
        </p:sp>
      </p:grpSp>
      <p:sp>
        <p:nvSpPr>
          <p:cNvPr id="71" name="TextBox 71"/>
          <p:cNvSpPr txBox="1"/>
          <p:nvPr/>
        </p:nvSpPr>
        <p:spPr>
          <a:xfrm>
            <a:off x="3669326" y="1769200"/>
            <a:ext cx="5017586" cy="405304"/>
          </a:xfrm>
          <a:prstGeom prst="rect">
            <a:avLst/>
          </a:prstGeom>
        </p:spPr>
        <p:txBody>
          <a:bodyPr wrap="square" lIns="0" tIns="0" rIns="0" bIns="0" rtlCol="0" anchor="t">
            <a:spAutoFit/>
          </a:bodyPr>
          <a:lstStyle/>
          <a:p>
            <a:pPr algn="ctr">
              <a:lnSpc>
                <a:spcPts val="3000"/>
              </a:lnSpc>
            </a:pPr>
            <a:r>
              <a:rPr lang="vi-VN" sz="4000">
                <a:solidFill>
                  <a:srgbClr val="FFFFFF"/>
                </a:solidFill>
                <a:latin typeface="Bubblebody Neue"/>
              </a:rPr>
              <a:t>Hãy quan sát H.2.2</a:t>
            </a:r>
            <a:endParaRPr lang="en-US" sz="4000">
              <a:solidFill>
                <a:srgbClr val="FFFFFF"/>
              </a:solidFill>
              <a:latin typeface="Bubblebody Neue"/>
            </a:endParaRPr>
          </a:p>
        </p:txBody>
      </p:sp>
      <p:grpSp>
        <p:nvGrpSpPr>
          <p:cNvPr id="72" name="Group 72"/>
          <p:cNvGrpSpPr/>
          <p:nvPr/>
        </p:nvGrpSpPr>
        <p:grpSpPr>
          <a:xfrm>
            <a:off x="10049188" y="2938538"/>
            <a:ext cx="7743388" cy="1537485"/>
            <a:chOff x="0" y="-144454"/>
            <a:chExt cx="1280281" cy="969750"/>
          </a:xfrm>
        </p:grpSpPr>
        <p:sp>
          <p:nvSpPr>
            <p:cNvPr id="73" name="Freeform 73"/>
            <p:cNvSpPr/>
            <p:nvPr/>
          </p:nvSpPr>
          <p:spPr>
            <a:xfrm>
              <a:off x="33425" y="-144454"/>
              <a:ext cx="1246856" cy="969750"/>
            </a:xfrm>
            <a:custGeom>
              <a:avLst/>
              <a:gdLst/>
              <a:ahLst/>
              <a:cxnLst/>
              <a:rect l="l" t="t" r="r" b="b"/>
              <a:pathLst>
                <a:path w="1246856" h="1668279">
                  <a:moveTo>
                    <a:pt x="0" y="0"/>
                  </a:moveTo>
                  <a:lnTo>
                    <a:pt x="1246856" y="0"/>
                  </a:lnTo>
                  <a:lnTo>
                    <a:pt x="1246856" y="1668279"/>
                  </a:lnTo>
                  <a:lnTo>
                    <a:pt x="0" y="1668279"/>
                  </a:lnTo>
                  <a:close/>
                </a:path>
              </a:pathLst>
            </a:custGeom>
            <a:solidFill>
              <a:srgbClr val="F9BD24"/>
            </a:solidFill>
          </p:spPr>
          <p:txBody>
            <a:bodyPr/>
            <a:lstStyle/>
            <a:p>
              <a:pPr marL="0" marR="0">
                <a:lnSpc>
                  <a:spcPct val="115000"/>
                </a:lnSpc>
                <a:spcBef>
                  <a:spcPts val="200"/>
                </a:spcBef>
                <a:spcAft>
                  <a:spcPts val="200"/>
                </a:spcAft>
              </a:pPr>
              <a:r>
                <a:rPr lang="vi-VN" sz="4000">
                  <a:solidFill>
                    <a:srgbClr val="000000"/>
                  </a:solidFill>
                  <a:effectLst/>
                  <a:latin typeface="Times New Roman" panose="02020603050405020304" pitchFamily="18" charset="0"/>
                  <a:ea typeface="Times New Roman" panose="02020603050405020304" pitchFamily="18" charset="0"/>
                </a:rPr>
                <a:t>Câu 1: Trước phản ứng, những nguyên tử nào liên kết với nhau?</a:t>
              </a:r>
              <a:endParaRPr lang="en-US" sz="4000">
                <a:effectLst/>
                <a:latin typeface="Calibri" panose="020F0502020204030204" pitchFamily="34" charset="0"/>
                <a:ea typeface="Calibri" panose="020F0502020204030204" pitchFamily="34" charset="0"/>
              </a:endParaRPr>
            </a:p>
            <a:p>
              <a:pPr algn="just"/>
              <a:r>
                <a:rPr lang="vi-VN" sz="4000"/>
                <a:t> </a:t>
              </a:r>
              <a:endParaRPr lang="en-US" sz="4000"/>
            </a:p>
          </p:txBody>
        </p:sp>
        <p:sp>
          <p:nvSpPr>
            <p:cNvPr id="74" name="TextBox 74"/>
            <p:cNvSpPr txBox="1"/>
            <p:nvPr/>
          </p:nvSpPr>
          <p:spPr>
            <a:xfrm>
              <a:off x="0" y="-66675"/>
              <a:ext cx="812800" cy="879475"/>
            </a:xfrm>
            <a:prstGeom prst="rect">
              <a:avLst/>
            </a:prstGeom>
          </p:spPr>
          <p:txBody>
            <a:bodyPr lIns="50800" tIns="50800" rIns="50800" bIns="50800" rtlCol="0" anchor="ctr"/>
            <a:lstStyle/>
            <a:p>
              <a:pPr algn="ctr">
                <a:lnSpc>
                  <a:spcPts val="2100"/>
                </a:lnSpc>
                <a:spcBef>
                  <a:spcPct val="0"/>
                </a:spcBef>
              </a:pPr>
              <a:endParaRPr/>
            </a:p>
          </p:txBody>
        </p:sp>
      </p:grpSp>
      <p:sp>
        <p:nvSpPr>
          <p:cNvPr id="80" name="Freeform 80"/>
          <p:cNvSpPr/>
          <p:nvPr/>
        </p:nvSpPr>
        <p:spPr>
          <a:xfrm>
            <a:off x="197330" y="5436173"/>
            <a:ext cx="439915" cy="517547"/>
          </a:xfrm>
          <a:custGeom>
            <a:avLst/>
            <a:gdLst/>
            <a:ahLst/>
            <a:cxnLst/>
            <a:rect l="l" t="t" r="r" b="b"/>
            <a:pathLst>
              <a:path w="439915" h="517547">
                <a:moveTo>
                  <a:pt x="0" y="0"/>
                </a:moveTo>
                <a:lnTo>
                  <a:pt x="439914" y="0"/>
                </a:lnTo>
                <a:lnTo>
                  <a:pt x="439914" y="517547"/>
                </a:lnTo>
                <a:lnTo>
                  <a:pt x="0" y="5175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pic>
        <p:nvPicPr>
          <p:cNvPr id="67" name="Picture 66" descr="KHTN 8 (Cánh Diều) Bài 2: Phản ứng hóa học và năng lượng của phản ứng hóa học | Khoa học tự nhiên 8 (ảnh 2)">
            <a:extLst>
              <a:ext uri="{FF2B5EF4-FFF2-40B4-BE49-F238E27FC236}">
                <a16:creationId xmlns:a16="http://schemas.microsoft.com/office/drawing/2014/main" xmlns="" id="{453A5BC2-B889-583C-15C4-BBA8CDC5D74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68220" y="2501355"/>
            <a:ext cx="6709180" cy="5983309"/>
          </a:xfrm>
          <a:prstGeom prst="rect">
            <a:avLst/>
          </a:prstGeom>
          <a:noFill/>
          <a:ln>
            <a:noFill/>
          </a:ln>
        </p:spPr>
      </p:pic>
      <p:sp>
        <p:nvSpPr>
          <p:cNvPr id="2" name="Freeform 73">
            <a:extLst>
              <a:ext uri="{FF2B5EF4-FFF2-40B4-BE49-F238E27FC236}">
                <a16:creationId xmlns:a16="http://schemas.microsoft.com/office/drawing/2014/main" xmlns="" id="{6E374236-D7AB-D03F-23C3-EFD23E5D28B9}"/>
              </a:ext>
            </a:extLst>
          </p:cNvPr>
          <p:cNvSpPr/>
          <p:nvPr/>
        </p:nvSpPr>
        <p:spPr>
          <a:xfrm>
            <a:off x="10304602" y="5109718"/>
            <a:ext cx="7541227" cy="2149166"/>
          </a:xfrm>
          <a:custGeom>
            <a:avLst/>
            <a:gdLst/>
            <a:ahLst/>
            <a:cxnLst/>
            <a:rect l="l" t="t" r="r" b="b"/>
            <a:pathLst>
              <a:path w="1246856" h="1668279">
                <a:moveTo>
                  <a:pt x="0" y="0"/>
                </a:moveTo>
                <a:lnTo>
                  <a:pt x="1246856" y="0"/>
                </a:lnTo>
                <a:lnTo>
                  <a:pt x="1246856" y="1668279"/>
                </a:lnTo>
                <a:lnTo>
                  <a:pt x="0" y="1668279"/>
                </a:lnTo>
                <a:close/>
              </a:path>
            </a:pathLst>
          </a:custGeom>
          <a:solidFill>
            <a:srgbClr val="F9BD24"/>
          </a:solidFill>
        </p:spPr>
        <p:txBody>
          <a:bodyPr/>
          <a:lstStyle/>
          <a:p>
            <a:pPr marL="0" marR="0">
              <a:lnSpc>
                <a:spcPct val="115000"/>
              </a:lnSpc>
              <a:spcBef>
                <a:spcPts val="200"/>
              </a:spcBef>
              <a:spcAft>
                <a:spcPts val="200"/>
              </a:spcAft>
            </a:pPr>
            <a:r>
              <a:rPr lang="vi-VN" sz="4000">
                <a:solidFill>
                  <a:srgbClr val="212529"/>
                </a:solidFill>
                <a:effectLst/>
                <a:latin typeface="Times New Roman" panose="02020603050405020304" pitchFamily="18" charset="0"/>
                <a:ea typeface="Times New Roman" panose="02020603050405020304" pitchFamily="18" charset="0"/>
              </a:rPr>
              <a:t>Trước phản ứng, 2 nguyên tử H liên kết với nhau; 2 nguyên tử O liên kết với nhau.</a:t>
            </a:r>
            <a:endParaRPr lang="en-US" sz="4000">
              <a:effectLst/>
              <a:latin typeface="Calibri" panose="020F0502020204030204" pitchFamily="34" charset="0"/>
              <a:ea typeface="Calibri" panose="020F0502020204030204" pitchFamily="34" charset="0"/>
            </a:endParaRPr>
          </a:p>
        </p:txBody>
      </p:sp>
      <p:pic>
        <p:nvPicPr>
          <p:cNvPr id="75" name="1 Minute Timer- Nho">
            <a:hlinkClick r:id="" action="ppaction://media"/>
            <a:extLst>
              <a:ext uri="{FF2B5EF4-FFF2-40B4-BE49-F238E27FC236}">
                <a16:creationId xmlns:a16="http://schemas.microsoft.com/office/drawing/2014/main" xmlns="" id="{82EDBCE0-F9B3-A150-61E7-E92AD88FB155}"/>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4173200" y="152015"/>
            <a:ext cx="3352810" cy="1884483"/>
          </a:xfrm>
          <a:prstGeom prst="rect">
            <a:avLst/>
          </a:prstGeom>
        </p:spPr>
      </p:pic>
    </p:spTree>
    <p:extLst>
      <p:ext uri="{BB962C8B-B14F-4D97-AF65-F5344CB8AC3E}">
        <p14:creationId xmlns:p14="http://schemas.microsoft.com/office/powerpoint/2010/main" val="281073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0-#ppt_w/2"/>
                                          </p:val>
                                        </p:tav>
                                        <p:tav tm="100000">
                                          <p:val>
                                            <p:strVal val="#ppt_x"/>
                                          </p:val>
                                        </p:tav>
                                      </p:tavLst>
                                    </p:anim>
                                    <p:anim calcmode="lin" valueType="num">
                                      <p:cBhvr additive="base">
                                        <p:cTn id="8" dur="500" fill="hold"/>
                                        <p:tgtEl>
                                          <p:spTgt spid="6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72"/>
                                        </p:tgtEl>
                                        <p:attrNameLst>
                                          <p:attrName>style.visibility</p:attrName>
                                        </p:attrNameLst>
                                      </p:cBhvr>
                                      <p:to>
                                        <p:strVal val="visible"/>
                                      </p:to>
                                    </p:set>
                                    <p:anim calcmode="lin" valueType="num">
                                      <p:cBhvr additive="base">
                                        <p:cTn id="17" dur="500" fill="hold"/>
                                        <p:tgtEl>
                                          <p:spTgt spid="72"/>
                                        </p:tgtEl>
                                        <p:attrNameLst>
                                          <p:attrName>ppt_x</p:attrName>
                                        </p:attrNameLst>
                                      </p:cBhvr>
                                      <p:tavLst>
                                        <p:tav tm="0">
                                          <p:val>
                                            <p:strVal val="#ppt_x"/>
                                          </p:val>
                                        </p:tav>
                                        <p:tav tm="100000">
                                          <p:val>
                                            <p:strVal val="#ppt_x"/>
                                          </p:val>
                                        </p:tav>
                                      </p:tavLst>
                                    </p:anim>
                                    <p:anim calcmode="lin" valueType="num">
                                      <p:cBhvr additive="base">
                                        <p:cTn id="18" dur="500" fill="hold"/>
                                        <p:tgtEl>
                                          <p:spTgt spid="72"/>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75"/>
                </p:tgtEl>
              </p:cMediaNode>
            </p:video>
            <p:seq concurrent="1" nextAc="seek">
              <p:cTn id="26" restart="whenNotActive" fill="hold" evtFilter="cancelBubble" nodeType="interactiveSeq">
                <p:stCondLst>
                  <p:cond evt="onClick" delay="0">
                    <p:tgtEl>
                      <p:spTgt spid="75"/>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75"/>
                                        </p:tgtEl>
                                      </p:cBhvr>
                                    </p:cmd>
                                  </p:childTnLst>
                                </p:cTn>
                              </p:par>
                            </p:childTnLst>
                          </p:cTn>
                        </p:par>
                      </p:childTnLst>
                    </p:cTn>
                  </p:par>
                </p:childTnLst>
              </p:cTn>
              <p:nextCondLst>
                <p:cond evt="onClick" delay="0">
                  <p:tgtEl>
                    <p:spTgt spid="75"/>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7618520" y="9097192"/>
            <a:ext cx="1010164" cy="969757"/>
          </a:xfrm>
          <a:custGeom>
            <a:avLst/>
            <a:gdLst/>
            <a:ahLst/>
            <a:cxnLst/>
            <a:rect l="l" t="t" r="r" b="b"/>
            <a:pathLst>
              <a:path w="1010164" h="969757">
                <a:moveTo>
                  <a:pt x="0" y="0"/>
                </a:moveTo>
                <a:lnTo>
                  <a:pt x="1010164" y="0"/>
                </a:lnTo>
                <a:lnTo>
                  <a:pt x="1010164" y="969757"/>
                </a:lnTo>
                <a:lnTo>
                  <a:pt x="0" y="96975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881020" y="666664"/>
            <a:ext cx="16613461" cy="8828110"/>
            <a:chOff x="0" y="0"/>
            <a:chExt cx="4375562" cy="2325099"/>
          </a:xfrm>
        </p:grpSpPr>
        <p:sp>
          <p:nvSpPr>
            <p:cNvPr id="6" name="Freeform 6"/>
            <p:cNvSpPr/>
            <p:nvPr/>
          </p:nvSpPr>
          <p:spPr>
            <a:xfrm>
              <a:off x="0" y="0"/>
              <a:ext cx="4375562" cy="2325099"/>
            </a:xfrm>
            <a:custGeom>
              <a:avLst/>
              <a:gdLst/>
              <a:ahLst/>
              <a:cxnLst/>
              <a:rect l="l" t="t" r="r" b="b"/>
              <a:pathLst>
                <a:path w="4375562" h="2325099">
                  <a:moveTo>
                    <a:pt x="23766" y="0"/>
                  </a:moveTo>
                  <a:lnTo>
                    <a:pt x="4351796" y="0"/>
                  </a:lnTo>
                  <a:cubicBezTo>
                    <a:pt x="4358099" y="0"/>
                    <a:pt x="4364144" y="2504"/>
                    <a:pt x="4368601" y="6961"/>
                  </a:cubicBezTo>
                  <a:cubicBezTo>
                    <a:pt x="4373058" y="11418"/>
                    <a:pt x="4375562" y="17463"/>
                    <a:pt x="4375562" y="23766"/>
                  </a:cubicBezTo>
                  <a:lnTo>
                    <a:pt x="4375562" y="2301333"/>
                  </a:lnTo>
                  <a:cubicBezTo>
                    <a:pt x="4375562" y="2314459"/>
                    <a:pt x="4364922" y="2325099"/>
                    <a:pt x="4351796" y="2325099"/>
                  </a:cubicBezTo>
                  <a:lnTo>
                    <a:pt x="23766" y="2325099"/>
                  </a:lnTo>
                  <a:cubicBezTo>
                    <a:pt x="10640" y="2325099"/>
                    <a:pt x="0" y="2314459"/>
                    <a:pt x="0" y="2301333"/>
                  </a:cubicBezTo>
                  <a:lnTo>
                    <a:pt x="0" y="23766"/>
                  </a:lnTo>
                  <a:cubicBezTo>
                    <a:pt x="0" y="10640"/>
                    <a:pt x="10640" y="0"/>
                    <a:pt x="23766" y="0"/>
                  </a:cubicBezTo>
                  <a:close/>
                </a:path>
              </a:pathLst>
            </a:custGeom>
            <a:solidFill>
              <a:srgbClr val="FFFFFF"/>
            </a:solidFill>
          </p:spPr>
        </p:sp>
        <p:sp>
          <p:nvSpPr>
            <p:cNvPr id="7" name="TextBox 7"/>
            <p:cNvSpPr txBox="1"/>
            <p:nvPr/>
          </p:nvSpPr>
          <p:spPr>
            <a:xfrm>
              <a:off x="0" y="-76200"/>
              <a:ext cx="812800" cy="8890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254082" y="1189808"/>
            <a:ext cx="15836588" cy="7907384"/>
            <a:chOff x="0" y="0"/>
            <a:chExt cx="19513825" cy="10543178"/>
          </a:xfrm>
        </p:grpSpPr>
        <p:sp>
          <p:nvSpPr>
            <p:cNvPr id="9" name="AutoShape 9"/>
            <p:cNvSpPr/>
            <p:nvPr/>
          </p:nvSpPr>
          <p:spPr>
            <a:xfrm>
              <a:off x="0" y="4663279"/>
              <a:ext cx="19513825" cy="0"/>
            </a:xfrm>
            <a:prstGeom prst="line">
              <a:avLst/>
            </a:prstGeom>
            <a:ln w="50800" cap="flat">
              <a:solidFill>
                <a:srgbClr val="D9D9D9">
                  <a:alpha val="21569"/>
                </a:srgbClr>
              </a:solidFill>
              <a:prstDash val="solid"/>
              <a:headEnd type="none" w="sm" len="sm"/>
              <a:tailEnd type="none" w="sm" len="sm"/>
            </a:ln>
          </p:spPr>
        </p:sp>
        <p:sp>
          <p:nvSpPr>
            <p:cNvPr id="10" name="AutoShape 10"/>
            <p:cNvSpPr/>
            <p:nvPr/>
          </p:nvSpPr>
          <p:spPr>
            <a:xfrm>
              <a:off x="0" y="5246189"/>
              <a:ext cx="19513825" cy="0"/>
            </a:xfrm>
            <a:prstGeom prst="line">
              <a:avLst/>
            </a:prstGeom>
            <a:ln w="50800" cap="flat">
              <a:solidFill>
                <a:srgbClr val="D9D9D9">
                  <a:alpha val="21569"/>
                </a:srgbClr>
              </a:solidFill>
              <a:prstDash val="solid"/>
              <a:headEnd type="none" w="sm" len="sm"/>
              <a:tailEnd type="none" w="sm" len="sm"/>
            </a:ln>
          </p:spPr>
        </p:sp>
        <p:sp>
          <p:nvSpPr>
            <p:cNvPr id="11" name="AutoShape 11"/>
            <p:cNvSpPr/>
            <p:nvPr/>
          </p:nvSpPr>
          <p:spPr>
            <a:xfrm>
              <a:off x="0" y="5829099"/>
              <a:ext cx="19513825" cy="0"/>
            </a:xfrm>
            <a:prstGeom prst="line">
              <a:avLst/>
            </a:prstGeom>
            <a:ln w="50800" cap="flat">
              <a:solidFill>
                <a:srgbClr val="D9D9D9">
                  <a:alpha val="21569"/>
                </a:srgbClr>
              </a:solidFill>
              <a:prstDash val="solid"/>
              <a:headEnd type="none" w="sm" len="sm"/>
              <a:tailEnd type="none" w="sm" len="sm"/>
            </a:ln>
          </p:spPr>
        </p:sp>
        <p:sp>
          <p:nvSpPr>
            <p:cNvPr id="12" name="AutoShape 12"/>
            <p:cNvSpPr/>
            <p:nvPr/>
          </p:nvSpPr>
          <p:spPr>
            <a:xfrm>
              <a:off x="0" y="6412009"/>
              <a:ext cx="19513825" cy="0"/>
            </a:xfrm>
            <a:prstGeom prst="line">
              <a:avLst/>
            </a:prstGeom>
            <a:ln w="50800" cap="flat">
              <a:solidFill>
                <a:srgbClr val="D9D9D9">
                  <a:alpha val="21569"/>
                </a:srgbClr>
              </a:solidFill>
              <a:prstDash val="solid"/>
              <a:headEnd type="none" w="sm" len="sm"/>
              <a:tailEnd type="none" w="sm" len="sm"/>
            </a:ln>
          </p:spPr>
        </p:sp>
        <p:sp>
          <p:nvSpPr>
            <p:cNvPr id="13" name="AutoShape 13"/>
            <p:cNvSpPr/>
            <p:nvPr/>
          </p:nvSpPr>
          <p:spPr>
            <a:xfrm>
              <a:off x="0" y="2331640"/>
              <a:ext cx="19513825" cy="0"/>
            </a:xfrm>
            <a:prstGeom prst="line">
              <a:avLst/>
            </a:prstGeom>
            <a:ln w="50800" cap="flat">
              <a:solidFill>
                <a:srgbClr val="D9D9D9">
                  <a:alpha val="21569"/>
                </a:srgbClr>
              </a:solidFill>
              <a:prstDash val="solid"/>
              <a:headEnd type="none" w="sm" len="sm"/>
              <a:tailEnd type="none" w="sm" len="sm"/>
            </a:ln>
          </p:spPr>
        </p:sp>
        <p:sp>
          <p:nvSpPr>
            <p:cNvPr id="14" name="AutoShape 14"/>
            <p:cNvSpPr/>
            <p:nvPr/>
          </p:nvSpPr>
          <p:spPr>
            <a:xfrm>
              <a:off x="0" y="2914550"/>
              <a:ext cx="19513825" cy="0"/>
            </a:xfrm>
            <a:prstGeom prst="line">
              <a:avLst/>
            </a:prstGeom>
            <a:ln w="50800" cap="flat">
              <a:solidFill>
                <a:srgbClr val="D9D9D9">
                  <a:alpha val="21569"/>
                </a:srgbClr>
              </a:solidFill>
              <a:prstDash val="solid"/>
              <a:headEnd type="none" w="sm" len="sm"/>
              <a:tailEnd type="none" w="sm" len="sm"/>
            </a:ln>
          </p:spPr>
        </p:sp>
        <p:sp>
          <p:nvSpPr>
            <p:cNvPr id="15" name="AutoShape 15"/>
            <p:cNvSpPr/>
            <p:nvPr/>
          </p:nvSpPr>
          <p:spPr>
            <a:xfrm>
              <a:off x="0" y="3497459"/>
              <a:ext cx="19513825" cy="0"/>
            </a:xfrm>
            <a:prstGeom prst="line">
              <a:avLst/>
            </a:prstGeom>
            <a:ln w="50800" cap="flat">
              <a:solidFill>
                <a:srgbClr val="D9D9D9">
                  <a:alpha val="21569"/>
                </a:srgbClr>
              </a:solidFill>
              <a:prstDash val="solid"/>
              <a:headEnd type="none" w="sm" len="sm"/>
              <a:tailEnd type="none" w="sm" len="sm"/>
            </a:ln>
          </p:spPr>
        </p:sp>
        <p:sp>
          <p:nvSpPr>
            <p:cNvPr id="16" name="AutoShape 16"/>
            <p:cNvSpPr/>
            <p:nvPr/>
          </p:nvSpPr>
          <p:spPr>
            <a:xfrm>
              <a:off x="0" y="4080369"/>
              <a:ext cx="19513825" cy="0"/>
            </a:xfrm>
            <a:prstGeom prst="line">
              <a:avLst/>
            </a:prstGeom>
            <a:ln w="50800" cap="flat">
              <a:solidFill>
                <a:srgbClr val="D9D9D9">
                  <a:alpha val="21569"/>
                </a:srgbClr>
              </a:solidFill>
              <a:prstDash val="solid"/>
              <a:headEnd type="none" w="sm" len="sm"/>
              <a:tailEnd type="none" w="sm" len="sm"/>
            </a:ln>
          </p:spPr>
        </p:sp>
        <p:sp>
          <p:nvSpPr>
            <p:cNvPr id="17" name="AutoShape 17"/>
            <p:cNvSpPr/>
            <p:nvPr/>
          </p:nvSpPr>
          <p:spPr>
            <a:xfrm>
              <a:off x="0" y="0"/>
              <a:ext cx="19513825" cy="0"/>
            </a:xfrm>
            <a:prstGeom prst="line">
              <a:avLst/>
            </a:prstGeom>
            <a:ln w="50800" cap="flat">
              <a:solidFill>
                <a:srgbClr val="D9D9D9">
                  <a:alpha val="21569"/>
                </a:srgbClr>
              </a:solidFill>
              <a:prstDash val="solid"/>
              <a:headEnd type="none" w="sm" len="sm"/>
              <a:tailEnd type="none" w="sm" len="sm"/>
            </a:ln>
          </p:spPr>
        </p:sp>
        <p:sp>
          <p:nvSpPr>
            <p:cNvPr id="18" name="AutoShape 18"/>
            <p:cNvSpPr/>
            <p:nvPr/>
          </p:nvSpPr>
          <p:spPr>
            <a:xfrm>
              <a:off x="0" y="582910"/>
              <a:ext cx="19513825" cy="0"/>
            </a:xfrm>
            <a:prstGeom prst="line">
              <a:avLst/>
            </a:prstGeom>
            <a:ln w="50800" cap="flat">
              <a:solidFill>
                <a:srgbClr val="D9D9D9">
                  <a:alpha val="21569"/>
                </a:srgbClr>
              </a:solidFill>
              <a:prstDash val="solid"/>
              <a:headEnd type="none" w="sm" len="sm"/>
              <a:tailEnd type="none" w="sm" len="sm"/>
            </a:ln>
          </p:spPr>
        </p:sp>
        <p:sp>
          <p:nvSpPr>
            <p:cNvPr id="19" name="AutoShape 19"/>
            <p:cNvSpPr/>
            <p:nvPr/>
          </p:nvSpPr>
          <p:spPr>
            <a:xfrm>
              <a:off x="0" y="1165820"/>
              <a:ext cx="19513825" cy="0"/>
            </a:xfrm>
            <a:prstGeom prst="line">
              <a:avLst/>
            </a:prstGeom>
            <a:ln w="50800" cap="flat">
              <a:solidFill>
                <a:srgbClr val="D9D9D9">
                  <a:alpha val="21569"/>
                </a:srgbClr>
              </a:solidFill>
              <a:prstDash val="solid"/>
              <a:headEnd type="none" w="sm" len="sm"/>
              <a:tailEnd type="none" w="sm" len="sm"/>
            </a:ln>
          </p:spPr>
        </p:sp>
        <p:sp>
          <p:nvSpPr>
            <p:cNvPr id="20" name="AutoShape 20"/>
            <p:cNvSpPr/>
            <p:nvPr/>
          </p:nvSpPr>
          <p:spPr>
            <a:xfrm>
              <a:off x="0" y="1748730"/>
              <a:ext cx="19513825" cy="0"/>
            </a:xfrm>
            <a:prstGeom prst="line">
              <a:avLst/>
            </a:prstGeom>
            <a:ln w="50800" cap="flat">
              <a:solidFill>
                <a:srgbClr val="D9D9D9">
                  <a:alpha val="21569"/>
                </a:srgbClr>
              </a:solidFill>
              <a:prstDash val="solid"/>
              <a:headEnd type="none" w="sm" len="sm"/>
              <a:tailEnd type="none" w="sm" len="sm"/>
            </a:ln>
          </p:spPr>
        </p:sp>
        <p:sp>
          <p:nvSpPr>
            <p:cNvPr id="21" name="AutoShape 21"/>
            <p:cNvSpPr/>
            <p:nvPr/>
          </p:nvSpPr>
          <p:spPr>
            <a:xfrm>
              <a:off x="0" y="9326558"/>
              <a:ext cx="19513825" cy="0"/>
            </a:xfrm>
            <a:prstGeom prst="line">
              <a:avLst/>
            </a:prstGeom>
            <a:ln w="50800" cap="flat">
              <a:solidFill>
                <a:srgbClr val="D9D9D9">
                  <a:alpha val="21569"/>
                </a:srgbClr>
              </a:solidFill>
              <a:prstDash val="solid"/>
              <a:headEnd type="none" w="sm" len="sm"/>
              <a:tailEnd type="none" w="sm" len="sm"/>
            </a:ln>
          </p:spPr>
        </p:sp>
        <p:sp>
          <p:nvSpPr>
            <p:cNvPr id="22" name="AutoShape 22"/>
            <p:cNvSpPr/>
            <p:nvPr/>
          </p:nvSpPr>
          <p:spPr>
            <a:xfrm>
              <a:off x="0" y="9909468"/>
              <a:ext cx="19513825" cy="0"/>
            </a:xfrm>
            <a:prstGeom prst="line">
              <a:avLst/>
            </a:prstGeom>
            <a:ln w="50800" cap="flat">
              <a:solidFill>
                <a:srgbClr val="D9D9D9">
                  <a:alpha val="21569"/>
                </a:srgbClr>
              </a:solidFill>
              <a:prstDash val="solid"/>
              <a:headEnd type="none" w="sm" len="sm"/>
              <a:tailEnd type="none" w="sm" len="sm"/>
            </a:ln>
          </p:spPr>
        </p:sp>
        <p:sp>
          <p:nvSpPr>
            <p:cNvPr id="23" name="AutoShape 23"/>
            <p:cNvSpPr/>
            <p:nvPr/>
          </p:nvSpPr>
          <p:spPr>
            <a:xfrm>
              <a:off x="0" y="10492378"/>
              <a:ext cx="19513825" cy="0"/>
            </a:xfrm>
            <a:prstGeom prst="line">
              <a:avLst/>
            </a:prstGeom>
            <a:ln w="50800" cap="flat">
              <a:solidFill>
                <a:srgbClr val="D9D9D9">
                  <a:alpha val="21569"/>
                </a:srgbClr>
              </a:solidFill>
              <a:prstDash val="solid"/>
              <a:headEnd type="none" w="sm" len="sm"/>
              <a:tailEnd type="none" w="sm" len="sm"/>
            </a:ln>
          </p:spPr>
        </p:sp>
        <p:sp>
          <p:nvSpPr>
            <p:cNvPr id="24" name="AutoShape 24"/>
            <p:cNvSpPr/>
            <p:nvPr/>
          </p:nvSpPr>
          <p:spPr>
            <a:xfrm>
              <a:off x="0" y="6994919"/>
              <a:ext cx="19513825" cy="0"/>
            </a:xfrm>
            <a:prstGeom prst="line">
              <a:avLst/>
            </a:prstGeom>
            <a:ln w="50800" cap="flat">
              <a:solidFill>
                <a:srgbClr val="D9D9D9">
                  <a:alpha val="21569"/>
                </a:srgbClr>
              </a:solidFill>
              <a:prstDash val="solid"/>
              <a:headEnd type="none" w="sm" len="sm"/>
              <a:tailEnd type="none" w="sm" len="sm"/>
            </a:ln>
          </p:spPr>
        </p:sp>
        <p:sp>
          <p:nvSpPr>
            <p:cNvPr id="25" name="AutoShape 25"/>
            <p:cNvSpPr/>
            <p:nvPr/>
          </p:nvSpPr>
          <p:spPr>
            <a:xfrm>
              <a:off x="0" y="7577829"/>
              <a:ext cx="19513825" cy="0"/>
            </a:xfrm>
            <a:prstGeom prst="line">
              <a:avLst/>
            </a:prstGeom>
            <a:ln w="50800" cap="flat">
              <a:solidFill>
                <a:srgbClr val="D9D9D9">
                  <a:alpha val="21569"/>
                </a:srgbClr>
              </a:solidFill>
              <a:prstDash val="solid"/>
              <a:headEnd type="none" w="sm" len="sm"/>
              <a:tailEnd type="none" w="sm" len="sm"/>
            </a:ln>
          </p:spPr>
        </p:sp>
        <p:sp>
          <p:nvSpPr>
            <p:cNvPr id="26" name="AutoShape 26"/>
            <p:cNvSpPr/>
            <p:nvPr/>
          </p:nvSpPr>
          <p:spPr>
            <a:xfrm>
              <a:off x="0" y="8160739"/>
              <a:ext cx="19513825" cy="0"/>
            </a:xfrm>
            <a:prstGeom prst="line">
              <a:avLst/>
            </a:prstGeom>
            <a:ln w="50800" cap="flat">
              <a:solidFill>
                <a:srgbClr val="D9D9D9">
                  <a:alpha val="21569"/>
                </a:srgbClr>
              </a:solidFill>
              <a:prstDash val="solid"/>
              <a:headEnd type="none" w="sm" len="sm"/>
              <a:tailEnd type="none" w="sm" len="sm"/>
            </a:ln>
          </p:spPr>
        </p:sp>
        <p:sp>
          <p:nvSpPr>
            <p:cNvPr id="27" name="AutoShape 27"/>
            <p:cNvSpPr/>
            <p:nvPr/>
          </p:nvSpPr>
          <p:spPr>
            <a:xfrm>
              <a:off x="0" y="8743649"/>
              <a:ext cx="19513825" cy="0"/>
            </a:xfrm>
            <a:prstGeom prst="line">
              <a:avLst/>
            </a:prstGeom>
            <a:ln w="50800" cap="flat">
              <a:solidFill>
                <a:srgbClr val="D9D9D9">
                  <a:alpha val="21569"/>
                </a:srgbClr>
              </a:solidFill>
              <a:prstDash val="solid"/>
              <a:headEnd type="none" w="sm" len="sm"/>
              <a:tailEnd type="none" w="sm" len="sm"/>
            </a:ln>
          </p:spPr>
        </p:sp>
      </p:grpSp>
      <p:grpSp>
        <p:nvGrpSpPr>
          <p:cNvPr id="28" name="Group 28"/>
          <p:cNvGrpSpPr/>
          <p:nvPr/>
        </p:nvGrpSpPr>
        <p:grpSpPr>
          <a:xfrm>
            <a:off x="1325175" y="1098131"/>
            <a:ext cx="344492" cy="8090737"/>
            <a:chOff x="0" y="0"/>
            <a:chExt cx="459323" cy="10787650"/>
          </a:xfrm>
        </p:grpSpPr>
        <p:grpSp>
          <p:nvGrpSpPr>
            <p:cNvPr id="29" name="Group 29"/>
            <p:cNvGrpSpPr/>
            <p:nvPr/>
          </p:nvGrpSpPr>
          <p:grpSpPr>
            <a:xfrm>
              <a:off x="0" y="0"/>
              <a:ext cx="459323" cy="459323"/>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0" y="938939"/>
              <a:ext cx="459323" cy="459323"/>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5" name="Group 35"/>
            <p:cNvGrpSpPr/>
            <p:nvPr/>
          </p:nvGrpSpPr>
          <p:grpSpPr>
            <a:xfrm>
              <a:off x="0" y="1877878"/>
              <a:ext cx="459323" cy="459323"/>
              <a:chOff x="0" y="0"/>
              <a:chExt cx="812800" cy="812800"/>
            </a:xfrm>
          </p:grpSpPr>
          <p:sp>
            <p:nvSpPr>
              <p:cNvPr id="36" name="Freeform 3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7" name="TextBox 3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8" name="Group 38"/>
            <p:cNvGrpSpPr/>
            <p:nvPr/>
          </p:nvGrpSpPr>
          <p:grpSpPr>
            <a:xfrm>
              <a:off x="0" y="2816816"/>
              <a:ext cx="459323" cy="459323"/>
              <a:chOff x="0" y="0"/>
              <a:chExt cx="812800" cy="812800"/>
            </a:xfrm>
          </p:grpSpPr>
          <p:sp>
            <p:nvSpPr>
              <p:cNvPr id="39" name="Freeform 3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0" name="TextBox 4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1" name="Group 41"/>
            <p:cNvGrpSpPr/>
            <p:nvPr/>
          </p:nvGrpSpPr>
          <p:grpSpPr>
            <a:xfrm>
              <a:off x="0" y="3755755"/>
              <a:ext cx="459323" cy="459323"/>
              <a:chOff x="0" y="0"/>
              <a:chExt cx="812800" cy="812800"/>
            </a:xfrm>
          </p:grpSpPr>
          <p:sp>
            <p:nvSpPr>
              <p:cNvPr id="42" name="Freeform 4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3" name="TextBox 4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4" name="Group 44"/>
            <p:cNvGrpSpPr/>
            <p:nvPr/>
          </p:nvGrpSpPr>
          <p:grpSpPr>
            <a:xfrm>
              <a:off x="0" y="4694694"/>
              <a:ext cx="459323" cy="459323"/>
              <a:chOff x="0" y="0"/>
              <a:chExt cx="812800" cy="812800"/>
            </a:xfrm>
          </p:grpSpPr>
          <p:sp>
            <p:nvSpPr>
              <p:cNvPr id="45" name="Freeform 4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6" name="TextBox 4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7" name="Group 47"/>
            <p:cNvGrpSpPr/>
            <p:nvPr/>
          </p:nvGrpSpPr>
          <p:grpSpPr>
            <a:xfrm>
              <a:off x="0" y="5633633"/>
              <a:ext cx="459323" cy="459323"/>
              <a:chOff x="0" y="0"/>
              <a:chExt cx="812800" cy="812800"/>
            </a:xfrm>
          </p:grpSpPr>
          <p:sp>
            <p:nvSpPr>
              <p:cNvPr id="48" name="Freeform 4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9" name="TextBox 4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0" name="Group 50"/>
            <p:cNvGrpSpPr/>
            <p:nvPr/>
          </p:nvGrpSpPr>
          <p:grpSpPr>
            <a:xfrm>
              <a:off x="0" y="6572572"/>
              <a:ext cx="459323" cy="459323"/>
              <a:chOff x="0" y="0"/>
              <a:chExt cx="812800" cy="812800"/>
            </a:xfrm>
          </p:grpSpPr>
          <p:sp>
            <p:nvSpPr>
              <p:cNvPr id="51" name="Freeform 5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2" name="TextBox 5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3" name="Group 53"/>
            <p:cNvGrpSpPr/>
            <p:nvPr/>
          </p:nvGrpSpPr>
          <p:grpSpPr>
            <a:xfrm>
              <a:off x="0" y="7511510"/>
              <a:ext cx="459323" cy="459323"/>
              <a:chOff x="0" y="0"/>
              <a:chExt cx="812800" cy="812800"/>
            </a:xfrm>
          </p:grpSpPr>
          <p:sp>
            <p:nvSpPr>
              <p:cNvPr id="54" name="Freeform 5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5" name="TextBox 5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6" name="Group 56"/>
            <p:cNvGrpSpPr/>
            <p:nvPr/>
          </p:nvGrpSpPr>
          <p:grpSpPr>
            <a:xfrm>
              <a:off x="0" y="8450449"/>
              <a:ext cx="459323" cy="459323"/>
              <a:chOff x="0" y="0"/>
              <a:chExt cx="812800" cy="812800"/>
            </a:xfrm>
          </p:grpSpPr>
          <p:sp>
            <p:nvSpPr>
              <p:cNvPr id="57" name="Freeform 5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8" name="TextBox 5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9" name="Group 59"/>
            <p:cNvGrpSpPr/>
            <p:nvPr/>
          </p:nvGrpSpPr>
          <p:grpSpPr>
            <a:xfrm>
              <a:off x="0" y="9389388"/>
              <a:ext cx="459323" cy="459323"/>
              <a:chOff x="0" y="0"/>
              <a:chExt cx="812800" cy="812800"/>
            </a:xfrm>
          </p:grpSpPr>
          <p:sp>
            <p:nvSpPr>
              <p:cNvPr id="60" name="Freeform 6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61" name="TextBox 6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2" name="Group 62"/>
            <p:cNvGrpSpPr/>
            <p:nvPr/>
          </p:nvGrpSpPr>
          <p:grpSpPr>
            <a:xfrm>
              <a:off x="0" y="10328327"/>
              <a:ext cx="459323" cy="459323"/>
              <a:chOff x="0" y="0"/>
              <a:chExt cx="812800" cy="812800"/>
            </a:xfrm>
          </p:grpSpPr>
          <p:sp>
            <p:nvSpPr>
              <p:cNvPr id="63" name="Freeform 6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64" name="TextBox 6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65" name="AutoShape 65"/>
          <p:cNvSpPr/>
          <p:nvPr/>
        </p:nvSpPr>
        <p:spPr>
          <a:xfrm rot="-5405178">
            <a:off x="-2517975" y="5119688"/>
            <a:ext cx="8828120" cy="0"/>
          </a:xfrm>
          <a:prstGeom prst="line">
            <a:avLst/>
          </a:prstGeom>
          <a:ln w="47625" cap="flat">
            <a:solidFill>
              <a:srgbClr val="F9BD24"/>
            </a:solidFill>
            <a:prstDash val="solid"/>
            <a:headEnd type="none" w="sm" len="sm"/>
            <a:tailEnd type="none" w="sm" len="sm"/>
          </a:ln>
        </p:spPr>
      </p:sp>
      <p:grpSp>
        <p:nvGrpSpPr>
          <p:cNvPr id="68" name="Group 68"/>
          <p:cNvGrpSpPr/>
          <p:nvPr/>
        </p:nvGrpSpPr>
        <p:grpSpPr>
          <a:xfrm>
            <a:off x="2690819" y="1362606"/>
            <a:ext cx="7103097" cy="8132168"/>
            <a:chOff x="0" y="0"/>
            <a:chExt cx="1246856" cy="1668279"/>
          </a:xfrm>
        </p:grpSpPr>
        <p:sp>
          <p:nvSpPr>
            <p:cNvPr id="69" name="Freeform 69"/>
            <p:cNvSpPr/>
            <p:nvPr/>
          </p:nvSpPr>
          <p:spPr>
            <a:xfrm>
              <a:off x="0" y="0"/>
              <a:ext cx="1246856" cy="1668279"/>
            </a:xfrm>
            <a:custGeom>
              <a:avLst/>
              <a:gdLst/>
              <a:ahLst/>
              <a:cxnLst/>
              <a:rect l="l" t="t" r="r" b="b"/>
              <a:pathLst>
                <a:path w="1246856" h="1668279">
                  <a:moveTo>
                    <a:pt x="0" y="0"/>
                  </a:moveTo>
                  <a:lnTo>
                    <a:pt x="1246856" y="0"/>
                  </a:lnTo>
                  <a:lnTo>
                    <a:pt x="1246856" y="1668279"/>
                  </a:lnTo>
                  <a:lnTo>
                    <a:pt x="0" y="1668279"/>
                  </a:lnTo>
                  <a:close/>
                </a:path>
              </a:pathLst>
            </a:custGeom>
            <a:solidFill>
              <a:srgbClr val="1B4645"/>
            </a:solidFill>
          </p:spPr>
        </p:sp>
        <p:sp>
          <p:nvSpPr>
            <p:cNvPr id="70" name="TextBox 70"/>
            <p:cNvSpPr txBox="1"/>
            <p:nvPr/>
          </p:nvSpPr>
          <p:spPr>
            <a:xfrm>
              <a:off x="0" y="-66675"/>
              <a:ext cx="812800" cy="879475"/>
            </a:xfrm>
            <a:prstGeom prst="rect">
              <a:avLst/>
            </a:prstGeom>
          </p:spPr>
          <p:txBody>
            <a:bodyPr lIns="50800" tIns="50800" rIns="50800" bIns="50800" rtlCol="0" anchor="ctr"/>
            <a:lstStyle/>
            <a:p>
              <a:pPr algn="ctr">
                <a:lnSpc>
                  <a:spcPts val="2100"/>
                </a:lnSpc>
                <a:spcBef>
                  <a:spcPct val="0"/>
                </a:spcBef>
              </a:pPr>
              <a:endParaRPr/>
            </a:p>
          </p:txBody>
        </p:sp>
      </p:grpSp>
      <p:sp>
        <p:nvSpPr>
          <p:cNvPr id="71" name="TextBox 71"/>
          <p:cNvSpPr txBox="1"/>
          <p:nvPr/>
        </p:nvSpPr>
        <p:spPr>
          <a:xfrm>
            <a:off x="3669326" y="1769200"/>
            <a:ext cx="5017586" cy="405304"/>
          </a:xfrm>
          <a:prstGeom prst="rect">
            <a:avLst/>
          </a:prstGeom>
        </p:spPr>
        <p:txBody>
          <a:bodyPr wrap="square" lIns="0" tIns="0" rIns="0" bIns="0" rtlCol="0" anchor="t">
            <a:spAutoFit/>
          </a:bodyPr>
          <a:lstStyle/>
          <a:p>
            <a:pPr algn="ctr">
              <a:lnSpc>
                <a:spcPts val="3000"/>
              </a:lnSpc>
            </a:pPr>
            <a:r>
              <a:rPr lang="vi-VN" sz="4000">
                <a:solidFill>
                  <a:srgbClr val="FFFFFF"/>
                </a:solidFill>
                <a:latin typeface="Bubblebody Neue"/>
              </a:rPr>
              <a:t>Hãy quan sát H.2.2</a:t>
            </a:r>
            <a:endParaRPr lang="en-US" sz="4000">
              <a:solidFill>
                <a:srgbClr val="FFFFFF"/>
              </a:solidFill>
              <a:latin typeface="Bubblebody Neue"/>
            </a:endParaRPr>
          </a:p>
        </p:txBody>
      </p:sp>
      <p:sp>
        <p:nvSpPr>
          <p:cNvPr id="80" name="Freeform 80"/>
          <p:cNvSpPr/>
          <p:nvPr/>
        </p:nvSpPr>
        <p:spPr>
          <a:xfrm>
            <a:off x="197330" y="5436173"/>
            <a:ext cx="439915" cy="517547"/>
          </a:xfrm>
          <a:custGeom>
            <a:avLst/>
            <a:gdLst/>
            <a:ahLst/>
            <a:cxnLst/>
            <a:rect l="l" t="t" r="r" b="b"/>
            <a:pathLst>
              <a:path w="439915" h="517547">
                <a:moveTo>
                  <a:pt x="0" y="0"/>
                </a:moveTo>
                <a:lnTo>
                  <a:pt x="439914" y="0"/>
                </a:lnTo>
                <a:lnTo>
                  <a:pt x="439914" y="517547"/>
                </a:lnTo>
                <a:lnTo>
                  <a:pt x="0" y="5175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pic>
        <p:nvPicPr>
          <p:cNvPr id="67" name="Picture 66" descr="KHTN 8 (Cánh Diều) Bài 2: Phản ứng hóa học và năng lượng của phản ứng hóa học | Khoa học tự nhiên 8 (ảnh 2)">
            <a:extLst>
              <a:ext uri="{FF2B5EF4-FFF2-40B4-BE49-F238E27FC236}">
                <a16:creationId xmlns:a16="http://schemas.microsoft.com/office/drawing/2014/main" xmlns="" id="{453A5BC2-B889-583C-15C4-BBA8CDC5D74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68220" y="2501355"/>
            <a:ext cx="6709180" cy="5983309"/>
          </a:xfrm>
          <a:prstGeom prst="rect">
            <a:avLst/>
          </a:prstGeom>
          <a:noFill/>
          <a:ln>
            <a:noFill/>
          </a:ln>
        </p:spPr>
      </p:pic>
      <p:sp>
        <p:nvSpPr>
          <p:cNvPr id="78" name="Freeform 76">
            <a:extLst>
              <a:ext uri="{FF2B5EF4-FFF2-40B4-BE49-F238E27FC236}">
                <a16:creationId xmlns:a16="http://schemas.microsoft.com/office/drawing/2014/main" xmlns="" id="{A43D9941-E272-E840-9ADB-C190F40964CF}"/>
              </a:ext>
            </a:extLst>
          </p:cNvPr>
          <p:cNvSpPr/>
          <p:nvPr/>
        </p:nvSpPr>
        <p:spPr>
          <a:xfrm>
            <a:off x="10203946" y="3512967"/>
            <a:ext cx="7498403" cy="1723956"/>
          </a:xfrm>
          <a:custGeom>
            <a:avLst/>
            <a:gdLst/>
            <a:ahLst/>
            <a:cxnLst/>
            <a:rect l="l" t="t" r="r" b="b"/>
            <a:pathLst>
              <a:path w="1246856" h="1668279">
                <a:moveTo>
                  <a:pt x="0" y="0"/>
                </a:moveTo>
                <a:lnTo>
                  <a:pt x="1246856" y="0"/>
                </a:lnTo>
                <a:lnTo>
                  <a:pt x="1246856" y="1668279"/>
                </a:lnTo>
                <a:lnTo>
                  <a:pt x="0" y="1668279"/>
                </a:lnTo>
                <a:close/>
              </a:path>
            </a:pathLst>
          </a:custGeom>
          <a:solidFill>
            <a:srgbClr val="276967"/>
          </a:solidFill>
        </p:spPr>
        <p:txBody>
          <a:bodyPr/>
          <a:lstStyle/>
          <a:p>
            <a:pPr algn="just">
              <a:lnSpc>
                <a:spcPct val="120000"/>
              </a:lnSpc>
              <a:tabLst>
                <a:tab pos="534670" algn="l"/>
              </a:tabLst>
            </a:pPr>
            <a:r>
              <a:rPr lang="vi-VN" sz="4000">
                <a:solidFill>
                  <a:schemeClr val="bg1"/>
                </a:solidFill>
                <a:effectLst/>
                <a:latin typeface="Times New Roman" panose="02020603050405020304" pitchFamily="18" charset="0"/>
                <a:ea typeface="Segoe UI" panose="020B0502040204020203" pitchFamily="34" charset="0"/>
              </a:rPr>
              <a:t>Câu 2: </a:t>
            </a:r>
            <a:r>
              <a:rPr lang="vi-VN" sz="4000">
                <a:solidFill>
                  <a:schemeClr val="bg1"/>
                </a:solidFill>
                <a:effectLst/>
                <a:latin typeface="Times New Roman" panose="02020603050405020304" pitchFamily="18" charset="0"/>
                <a:ea typeface="Times New Roman" panose="02020603050405020304" pitchFamily="18" charset="0"/>
              </a:rPr>
              <a:t>Sau phản ứng, những nguyên tử nào liên kết với nhau?</a:t>
            </a:r>
            <a:endParaRPr lang="en-US" sz="4000">
              <a:solidFill>
                <a:schemeClr val="bg1"/>
              </a:solidFill>
              <a:effectLst/>
              <a:latin typeface="Calibri" panose="020F0502020204030204" pitchFamily="34" charset="0"/>
              <a:ea typeface="Calibri" panose="020F0502020204030204" pitchFamily="34" charset="0"/>
            </a:endParaRPr>
          </a:p>
          <a:p>
            <a:pPr marL="0" marR="0" indent="0" algn="just">
              <a:lnSpc>
                <a:spcPct val="120000"/>
              </a:lnSpc>
              <a:spcBef>
                <a:spcPts val="0"/>
              </a:spcBef>
              <a:spcAft>
                <a:spcPts val="0"/>
              </a:spcAft>
              <a:tabLst>
                <a:tab pos="534670" algn="l"/>
              </a:tabLst>
            </a:pPr>
            <a:endParaRPr lang="en-US" sz="4000">
              <a:solidFill>
                <a:schemeClr val="bg1"/>
              </a:solidFill>
              <a:effectLst/>
              <a:latin typeface="Segoe UI" panose="020B0502040204020203" pitchFamily="34" charset="0"/>
              <a:ea typeface="Segoe UI" panose="020B0502040204020203" pitchFamily="34" charset="0"/>
            </a:endParaRPr>
          </a:p>
          <a:p>
            <a:endParaRPr lang="en-US" sz="4000"/>
          </a:p>
        </p:txBody>
      </p:sp>
      <p:sp>
        <p:nvSpPr>
          <p:cNvPr id="66" name="Freeform 76">
            <a:extLst>
              <a:ext uri="{FF2B5EF4-FFF2-40B4-BE49-F238E27FC236}">
                <a16:creationId xmlns:a16="http://schemas.microsoft.com/office/drawing/2014/main" xmlns="" id="{DE87F372-8086-BC70-7EAB-FC474B553306}"/>
              </a:ext>
            </a:extLst>
          </p:cNvPr>
          <p:cNvSpPr/>
          <p:nvPr/>
        </p:nvSpPr>
        <p:spPr>
          <a:xfrm>
            <a:off x="10230653" y="5798598"/>
            <a:ext cx="7498403" cy="1723956"/>
          </a:xfrm>
          <a:custGeom>
            <a:avLst/>
            <a:gdLst/>
            <a:ahLst/>
            <a:cxnLst/>
            <a:rect l="l" t="t" r="r" b="b"/>
            <a:pathLst>
              <a:path w="1246856" h="1668279">
                <a:moveTo>
                  <a:pt x="0" y="0"/>
                </a:moveTo>
                <a:lnTo>
                  <a:pt x="1246856" y="0"/>
                </a:lnTo>
                <a:lnTo>
                  <a:pt x="1246856" y="1668279"/>
                </a:lnTo>
                <a:lnTo>
                  <a:pt x="0" y="1668279"/>
                </a:lnTo>
                <a:close/>
              </a:path>
            </a:pathLst>
          </a:custGeom>
          <a:solidFill>
            <a:srgbClr val="276967"/>
          </a:solidFill>
        </p:spPr>
        <p:txBody>
          <a:bodyPr/>
          <a:lstStyle/>
          <a:p>
            <a:pPr marL="0" marR="0">
              <a:lnSpc>
                <a:spcPct val="115000"/>
              </a:lnSpc>
              <a:spcBef>
                <a:spcPts val="200"/>
              </a:spcBef>
              <a:spcAft>
                <a:spcPts val="200"/>
              </a:spcAft>
            </a:pPr>
            <a:r>
              <a:rPr lang="vi-VN" sz="4000">
                <a:solidFill>
                  <a:schemeClr val="bg1"/>
                </a:solidFill>
                <a:effectLst/>
                <a:latin typeface="Times New Roman" panose="02020603050405020304" pitchFamily="18" charset="0"/>
                <a:ea typeface="Times New Roman" panose="02020603050405020304" pitchFamily="18" charset="0"/>
              </a:rPr>
              <a:t>Sau phản ứng, 1 nguyên tử O liên kết với 2 nguyên tử H.</a:t>
            </a:r>
            <a:endParaRPr lang="en-US" sz="4000">
              <a:solidFill>
                <a:schemeClr val="bg1"/>
              </a:solidFill>
              <a:effectLst/>
              <a:latin typeface="Calibri" panose="020F0502020204030204" pitchFamily="34" charset="0"/>
              <a:ea typeface="Calibri" panose="020F0502020204030204" pitchFamily="34" charset="0"/>
            </a:endParaRPr>
          </a:p>
          <a:p>
            <a:pPr marL="0" marR="0" indent="0" algn="just">
              <a:lnSpc>
                <a:spcPct val="120000"/>
              </a:lnSpc>
              <a:spcBef>
                <a:spcPts val="0"/>
              </a:spcBef>
              <a:spcAft>
                <a:spcPts val="0"/>
              </a:spcAft>
              <a:tabLst>
                <a:tab pos="534670" algn="l"/>
              </a:tabLst>
            </a:pPr>
            <a:endParaRPr lang="en-US" sz="4000">
              <a:solidFill>
                <a:schemeClr val="bg1"/>
              </a:solidFill>
              <a:effectLst/>
              <a:latin typeface="Segoe UI" panose="020B0502040204020203" pitchFamily="34" charset="0"/>
              <a:ea typeface="Segoe UI" panose="020B0502040204020203" pitchFamily="34" charset="0"/>
            </a:endParaRPr>
          </a:p>
          <a:p>
            <a:endParaRPr lang="en-US" sz="4000">
              <a:solidFill>
                <a:schemeClr val="bg1"/>
              </a:solidFill>
            </a:endParaRPr>
          </a:p>
        </p:txBody>
      </p:sp>
      <p:pic>
        <p:nvPicPr>
          <p:cNvPr id="75" name="1 Minute Timer- Nho">
            <a:hlinkClick r:id="" action="ppaction://media"/>
            <a:extLst>
              <a:ext uri="{FF2B5EF4-FFF2-40B4-BE49-F238E27FC236}">
                <a16:creationId xmlns:a16="http://schemas.microsoft.com/office/drawing/2014/main" xmlns="" id="{3C060533-5B2B-6D0D-9F20-4536B22EDEFE}"/>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3944600" y="152016"/>
            <a:ext cx="3581410" cy="2012970"/>
          </a:xfrm>
          <a:prstGeom prst="rect">
            <a:avLst/>
          </a:prstGeom>
        </p:spPr>
      </p:pic>
    </p:spTree>
    <p:extLst>
      <p:ext uri="{BB962C8B-B14F-4D97-AF65-F5344CB8AC3E}">
        <p14:creationId xmlns:p14="http://schemas.microsoft.com/office/powerpoint/2010/main" val="178494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5"/>
                                        </p:tgtEl>
                                      </p:cBhvr>
                                    </p:cmd>
                                  </p:childTnLst>
                                </p:cTn>
                              </p:par>
                            </p:childTnLst>
                          </p:cTn>
                        </p:par>
                      </p:childTnLst>
                    </p:cTn>
                  </p:par>
                </p:childTnLst>
              </p:cTn>
              <p:nextCondLst>
                <p:cond evt="onClick" delay="0">
                  <p:tgtEl>
                    <p:spTgt spid="75"/>
                  </p:tgtEl>
                </p:cond>
              </p:nextCondLst>
            </p:seq>
            <p:video>
              <p:cMediaNode vol="80000">
                <p:cTn id="16" fill="hold" display="0">
                  <p:stCondLst>
                    <p:cond delay="indefinite"/>
                  </p:stCondLst>
                </p:cTn>
                <p:tgtEl>
                  <p:spTgt spid="75"/>
                </p:tgtEl>
              </p:cMediaNode>
            </p:video>
          </p:childTnLst>
        </p:cTn>
      </p:par>
    </p:tnLst>
    <p:bldLst>
      <p:bldP spid="78" grpId="0" animBg="1"/>
      <p:bldP spid="6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7618520" y="9097192"/>
            <a:ext cx="1010164" cy="969757"/>
          </a:xfrm>
          <a:custGeom>
            <a:avLst/>
            <a:gdLst/>
            <a:ahLst/>
            <a:cxnLst/>
            <a:rect l="l" t="t" r="r" b="b"/>
            <a:pathLst>
              <a:path w="1010164" h="969757">
                <a:moveTo>
                  <a:pt x="0" y="0"/>
                </a:moveTo>
                <a:lnTo>
                  <a:pt x="1010164" y="0"/>
                </a:lnTo>
                <a:lnTo>
                  <a:pt x="1010164" y="969757"/>
                </a:lnTo>
                <a:lnTo>
                  <a:pt x="0" y="96975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1016302" y="1185678"/>
            <a:ext cx="16613461" cy="8828110"/>
            <a:chOff x="0" y="0"/>
            <a:chExt cx="4375562" cy="2325099"/>
          </a:xfrm>
        </p:grpSpPr>
        <p:sp>
          <p:nvSpPr>
            <p:cNvPr id="6" name="Freeform 6"/>
            <p:cNvSpPr/>
            <p:nvPr/>
          </p:nvSpPr>
          <p:spPr>
            <a:xfrm>
              <a:off x="0" y="0"/>
              <a:ext cx="4375562" cy="2325099"/>
            </a:xfrm>
            <a:custGeom>
              <a:avLst/>
              <a:gdLst/>
              <a:ahLst/>
              <a:cxnLst/>
              <a:rect l="l" t="t" r="r" b="b"/>
              <a:pathLst>
                <a:path w="4375562" h="2325099">
                  <a:moveTo>
                    <a:pt x="23766" y="0"/>
                  </a:moveTo>
                  <a:lnTo>
                    <a:pt x="4351796" y="0"/>
                  </a:lnTo>
                  <a:cubicBezTo>
                    <a:pt x="4358099" y="0"/>
                    <a:pt x="4364144" y="2504"/>
                    <a:pt x="4368601" y="6961"/>
                  </a:cubicBezTo>
                  <a:cubicBezTo>
                    <a:pt x="4373058" y="11418"/>
                    <a:pt x="4375562" y="17463"/>
                    <a:pt x="4375562" y="23766"/>
                  </a:cubicBezTo>
                  <a:lnTo>
                    <a:pt x="4375562" y="2301333"/>
                  </a:lnTo>
                  <a:cubicBezTo>
                    <a:pt x="4375562" y="2314459"/>
                    <a:pt x="4364922" y="2325099"/>
                    <a:pt x="4351796" y="2325099"/>
                  </a:cubicBezTo>
                  <a:lnTo>
                    <a:pt x="23766" y="2325099"/>
                  </a:lnTo>
                  <a:cubicBezTo>
                    <a:pt x="10640" y="2325099"/>
                    <a:pt x="0" y="2314459"/>
                    <a:pt x="0" y="2301333"/>
                  </a:cubicBezTo>
                  <a:lnTo>
                    <a:pt x="0" y="23766"/>
                  </a:lnTo>
                  <a:cubicBezTo>
                    <a:pt x="0" y="10640"/>
                    <a:pt x="10640" y="0"/>
                    <a:pt x="23766" y="0"/>
                  </a:cubicBezTo>
                  <a:close/>
                </a:path>
              </a:pathLst>
            </a:custGeom>
            <a:solidFill>
              <a:srgbClr val="FFFFFF"/>
            </a:solidFill>
          </p:spPr>
        </p:sp>
        <p:sp>
          <p:nvSpPr>
            <p:cNvPr id="7" name="TextBox 7"/>
            <p:cNvSpPr txBox="1"/>
            <p:nvPr/>
          </p:nvSpPr>
          <p:spPr>
            <a:xfrm>
              <a:off x="0" y="-76200"/>
              <a:ext cx="812800" cy="8890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254082" y="1189808"/>
            <a:ext cx="15836588" cy="7907384"/>
            <a:chOff x="0" y="0"/>
            <a:chExt cx="19513825" cy="10543178"/>
          </a:xfrm>
        </p:grpSpPr>
        <p:sp>
          <p:nvSpPr>
            <p:cNvPr id="9" name="AutoShape 9"/>
            <p:cNvSpPr/>
            <p:nvPr/>
          </p:nvSpPr>
          <p:spPr>
            <a:xfrm>
              <a:off x="0" y="4663279"/>
              <a:ext cx="19513825" cy="0"/>
            </a:xfrm>
            <a:prstGeom prst="line">
              <a:avLst/>
            </a:prstGeom>
            <a:ln w="50800" cap="flat">
              <a:solidFill>
                <a:srgbClr val="D9D9D9">
                  <a:alpha val="21569"/>
                </a:srgbClr>
              </a:solidFill>
              <a:prstDash val="solid"/>
              <a:headEnd type="none" w="sm" len="sm"/>
              <a:tailEnd type="none" w="sm" len="sm"/>
            </a:ln>
          </p:spPr>
        </p:sp>
        <p:sp>
          <p:nvSpPr>
            <p:cNvPr id="10" name="AutoShape 10"/>
            <p:cNvSpPr/>
            <p:nvPr/>
          </p:nvSpPr>
          <p:spPr>
            <a:xfrm>
              <a:off x="0" y="5246189"/>
              <a:ext cx="19513825" cy="0"/>
            </a:xfrm>
            <a:prstGeom prst="line">
              <a:avLst/>
            </a:prstGeom>
            <a:ln w="50800" cap="flat">
              <a:solidFill>
                <a:srgbClr val="D9D9D9">
                  <a:alpha val="21569"/>
                </a:srgbClr>
              </a:solidFill>
              <a:prstDash val="solid"/>
              <a:headEnd type="none" w="sm" len="sm"/>
              <a:tailEnd type="none" w="sm" len="sm"/>
            </a:ln>
          </p:spPr>
        </p:sp>
        <p:sp>
          <p:nvSpPr>
            <p:cNvPr id="11" name="AutoShape 11"/>
            <p:cNvSpPr/>
            <p:nvPr/>
          </p:nvSpPr>
          <p:spPr>
            <a:xfrm>
              <a:off x="0" y="5829099"/>
              <a:ext cx="19513825" cy="0"/>
            </a:xfrm>
            <a:prstGeom prst="line">
              <a:avLst/>
            </a:prstGeom>
            <a:ln w="50800" cap="flat">
              <a:solidFill>
                <a:srgbClr val="D9D9D9">
                  <a:alpha val="21569"/>
                </a:srgbClr>
              </a:solidFill>
              <a:prstDash val="solid"/>
              <a:headEnd type="none" w="sm" len="sm"/>
              <a:tailEnd type="none" w="sm" len="sm"/>
            </a:ln>
          </p:spPr>
        </p:sp>
        <p:sp>
          <p:nvSpPr>
            <p:cNvPr id="12" name="AutoShape 12"/>
            <p:cNvSpPr/>
            <p:nvPr/>
          </p:nvSpPr>
          <p:spPr>
            <a:xfrm>
              <a:off x="0" y="6412009"/>
              <a:ext cx="19513825" cy="0"/>
            </a:xfrm>
            <a:prstGeom prst="line">
              <a:avLst/>
            </a:prstGeom>
            <a:ln w="50800" cap="flat">
              <a:solidFill>
                <a:srgbClr val="D9D9D9">
                  <a:alpha val="21569"/>
                </a:srgbClr>
              </a:solidFill>
              <a:prstDash val="solid"/>
              <a:headEnd type="none" w="sm" len="sm"/>
              <a:tailEnd type="none" w="sm" len="sm"/>
            </a:ln>
          </p:spPr>
        </p:sp>
        <p:sp>
          <p:nvSpPr>
            <p:cNvPr id="13" name="AutoShape 13"/>
            <p:cNvSpPr/>
            <p:nvPr/>
          </p:nvSpPr>
          <p:spPr>
            <a:xfrm>
              <a:off x="0" y="2331640"/>
              <a:ext cx="19513825" cy="0"/>
            </a:xfrm>
            <a:prstGeom prst="line">
              <a:avLst/>
            </a:prstGeom>
            <a:ln w="50800" cap="flat">
              <a:solidFill>
                <a:srgbClr val="D9D9D9">
                  <a:alpha val="21569"/>
                </a:srgbClr>
              </a:solidFill>
              <a:prstDash val="solid"/>
              <a:headEnd type="none" w="sm" len="sm"/>
              <a:tailEnd type="none" w="sm" len="sm"/>
            </a:ln>
          </p:spPr>
        </p:sp>
        <p:sp>
          <p:nvSpPr>
            <p:cNvPr id="14" name="AutoShape 14"/>
            <p:cNvSpPr/>
            <p:nvPr/>
          </p:nvSpPr>
          <p:spPr>
            <a:xfrm>
              <a:off x="0" y="2914550"/>
              <a:ext cx="19513825" cy="0"/>
            </a:xfrm>
            <a:prstGeom prst="line">
              <a:avLst/>
            </a:prstGeom>
            <a:ln w="50800" cap="flat">
              <a:solidFill>
                <a:srgbClr val="D9D9D9">
                  <a:alpha val="21569"/>
                </a:srgbClr>
              </a:solidFill>
              <a:prstDash val="solid"/>
              <a:headEnd type="none" w="sm" len="sm"/>
              <a:tailEnd type="none" w="sm" len="sm"/>
            </a:ln>
          </p:spPr>
        </p:sp>
        <p:sp>
          <p:nvSpPr>
            <p:cNvPr id="15" name="AutoShape 15"/>
            <p:cNvSpPr/>
            <p:nvPr/>
          </p:nvSpPr>
          <p:spPr>
            <a:xfrm>
              <a:off x="0" y="3497459"/>
              <a:ext cx="19513825" cy="0"/>
            </a:xfrm>
            <a:prstGeom prst="line">
              <a:avLst/>
            </a:prstGeom>
            <a:ln w="50800" cap="flat">
              <a:solidFill>
                <a:srgbClr val="D9D9D9">
                  <a:alpha val="21569"/>
                </a:srgbClr>
              </a:solidFill>
              <a:prstDash val="solid"/>
              <a:headEnd type="none" w="sm" len="sm"/>
              <a:tailEnd type="none" w="sm" len="sm"/>
            </a:ln>
          </p:spPr>
        </p:sp>
        <p:sp>
          <p:nvSpPr>
            <p:cNvPr id="16" name="AutoShape 16"/>
            <p:cNvSpPr/>
            <p:nvPr/>
          </p:nvSpPr>
          <p:spPr>
            <a:xfrm>
              <a:off x="0" y="4080369"/>
              <a:ext cx="19513825" cy="0"/>
            </a:xfrm>
            <a:prstGeom prst="line">
              <a:avLst/>
            </a:prstGeom>
            <a:ln w="50800" cap="flat">
              <a:solidFill>
                <a:srgbClr val="D9D9D9">
                  <a:alpha val="21569"/>
                </a:srgbClr>
              </a:solidFill>
              <a:prstDash val="solid"/>
              <a:headEnd type="none" w="sm" len="sm"/>
              <a:tailEnd type="none" w="sm" len="sm"/>
            </a:ln>
          </p:spPr>
        </p:sp>
        <p:sp>
          <p:nvSpPr>
            <p:cNvPr id="17" name="AutoShape 17"/>
            <p:cNvSpPr/>
            <p:nvPr/>
          </p:nvSpPr>
          <p:spPr>
            <a:xfrm>
              <a:off x="0" y="0"/>
              <a:ext cx="19513825" cy="0"/>
            </a:xfrm>
            <a:prstGeom prst="line">
              <a:avLst/>
            </a:prstGeom>
            <a:ln w="50800" cap="flat">
              <a:solidFill>
                <a:srgbClr val="D9D9D9">
                  <a:alpha val="21569"/>
                </a:srgbClr>
              </a:solidFill>
              <a:prstDash val="solid"/>
              <a:headEnd type="none" w="sm" len="sm"/>
              <a:tailEnd type="none" w="sm" len="sm"/>
            </a:ln>
          </p:spPr>
        </p:sp>
        <p:sp>
          <p:nvSpPr>
            <p:cNvPr id="18" name="AutoShape 18"/>
            <p:cNvSpPr/>
            <p:nvPr/>
          </p:nvSpPr>
          <p:spPr>
            <a:xfrm>
              <a:off x="0" y="582910"/>
              <a:ext cx="19513825" cy="0"/>
            </a:xfrm>
            <a:prstGeom prst="line">
              <a:avLst/>
            </a:prstGeom>
            <a:ln w="50800" cap="flat">
              <a:solidFill>
                <a:srgbClr val="D9D9D9">
                  <a:alpha val="21569"/>
                </a:srgbClr>
              </a:solidFill>
              <a:prstDash val="solid"/>
              <a:headEnd type="none" w="sm" len="sm"/>
              <a:tailEnd type="none" w="sm" len="sm"/>
            </a:ln>
          </p:spPr>
        </p:sp>
        <p:sp>
          <p:nvSpPr>
            <p:cNvPr id="19" name="AutoShape 19"/>
            <p:cNvSpPr/>
            <p:nvPr/>
          </p:nvSpPr>
          <p:spPr>
            <a:xfrm>
              <a:off x="0" y="1165820"/>
              <a:ext cx="19513825" cy="0"/>
            </a:xfrm>
            <a:prstGeom prst="line">
              <a:avLst/>
            </a:prstGeom>
            <a:ln w="50800" cap="flat">
              <a:solidFill>
                <a:srgbClr val="D9D9D9">
                  <a:alpha val="21569"/>
                </a:srgbClr>
              </a:solidFill>
              <a:prstDash val="solid"/>
              <a:headEnd type="none" w="sm" len="sm"/>
              <a:tailEnd type="none" w="sm" len="sm"/>
            </a:ln>
          </p:spPr>
        </p:sp>
        <p:sp>
          <p:nvSpPr>
            <p:cNvPr id="20" name="AutoShape 20"/>
            <p:cNvSpPr/>
            <p:nvPr/>
          </p:nvSpPr>
          <p:spPr>
            <a:xfrm>
              <a:off x="0" y="1748730"/>
              <a:ext cx="19513825" cy="0"/>
            </a:xfrm>
            <a:prstGeom prst="line">
              <a:avLst/>
            </a:prstGeom>
            <a:ln w="50800" cap="flat">
              <a:solidFill>
                <a:srgbClr val="D9D9D9">
                  <a:alpha val="21569"/>
                </a:srgbClr>
              </a:solidFill>
              <a:prstDash val="solid"/>
              <a:headEnd type="none" w="sm" len="sm"/>
              <a:tailEnd type="none" w="sm" len="sm"/>
            </a:ln>
          </p:spPr>
        </p:sp>
        <p:sp>
          <p:nvSpPr>
            <p:cNvPr id="21" name="AutoShape 21"/>
            <p:cNvSpPr/>
            <p:nvPr/>
          </p:nvSpPr>
          <p:spPr>
            <a:xfrm>
              <a:off x="0" y="9326558"/>
              <a:ext cx="19513825" cy="0"/>
            </a:xfrm>
            <a:prstGeom prst="line">
              <a:avLst/>
            </a:prstGeom>
            <a:ln w="50800" cap="flat">
              <a:solidFill>
                <a:srgbClr val="D9D9D9">
                  <a:alpha val="21569"/>
                </a:srgbClr>
              </a:solidFill>
              <a:prstDash val="solid"/>
              <a:headEnd type="none" w="sm" len="sm"/>
              <a:tailEnd type="none" w="sm" len="sm"/>
            </a:ln>
          </p:spPr>
        </p:sp>
        <p:sp>
          <p:nvSpPr>
            <p:cNvPr id="22" name="AutoShape 22"/>
            <p:cNvSpPr/>
            <p:nvPr/>
          </p:nvSpPr>
          <p:spPr>
            <a:xfrm>
              <a:off x="0" y="9909468"/>
              <a:ext cx="19513825" cy="0"/>
            </a:xfrm>
            <a:prstGeom prst="line">
              <a:avLst/>
            </a:prstGeom>
            <a:ln w="50800" cap="flat">
              <a:solidFill>
                <a:srgbClr val="D9D9D9">
                  <a:alpha val="21569"/>
                </a:srgbClr>
              </a:solidFill>
              <a:prstDash val="solid"/>
              <a:headEnd type="none" w="sm" len="sm"/>
              <a:tailEnd type="none" w="sm" len="sm"/>
            </a:ln>
          </p:spPr>
        </p:sp>
        <p:sp>
          <p:nvSpPr>
            <p:cNvPr id="23" name="AutoShape 23"/>
            <p:cNvSpPr/>
            <p:nvPr/>
          </p:nvSpPr>
          <p:spPr>
            <a:xfrm>
              <a:off x="0" y="10492378"/>
              <a:ext cx="19513825" cy="0"/>
            </a:xfrm>
            <a:prstGeom prst="line">
              <a:avLst/>
            </a:prstGeom>
            <a:ln w="50800" cap="flat">
              <a:solidFill>
                <a:srgbClr val="D9D9D9">
                  <a:alpha val="21569"/>
                </a:srgbClr>
              </a:solidFill>
              <a:prstDash val="solid"/>
              <a:headEnd type="none" w="sm" len="sm"/>
              <a:tailEnd type="none" w="sm" len="sm"/>
            </a:ln>
          </p:spPr>
        </p:sp>
        <p:sp>
          <p:nvSpPr>
            <p:cNvPr id="24" name="AutoShape 24"/>
            <p:cNvSpPr/>
            <p:nvPr/>
          </p:nvSpPr>
          <p:spPr>
            <a:xfrm>
              <a:off x="0" y="6994919"/>
              <a:ext cx="19513825" cy="0"/>
            </a:xfrm>
            <a:prstGeom prst="line">
              <a:avLst/>
            </a:prstGeom>
            <a:ln w="50800" cap="flat">
              <a:solidFill>
                <a:srgbClr val="D9D9D9">
                  <a:alpha val="21569"/>
                </a:srgbClr>
              </a:solidFill>
              <a:prstDash val="solid"/>
              <a:headEnd type="none" w="sm" len="sm"/>
              <a:tailEnd type="none" w="sm" len="sm"/>
            </a:ln>
          </p:spPr>
        </p:sp>
        <p:sp>
          <p:nvSpPr>
            <p:cNvPr id="25" name="AutoShape 25"/>
            <p:cNvSpPr/>
            <p:nvPr/>
          </p:nvSpPr>
          <p:spPr>
            <a:xfrm>
              <a:off x="0" y="7577829"/>
              <a:ext cx="19513825" cy="0"/>
            </a:xfrm>
            <a:prstGeom prst="line">
              <a:avLst/>
            </a:prstGeom>
            <a:ln w="50800" cap="flat">
              <a:solidFill>
                <a:srgbClr val="D9D9D9">
                  <a:alpha val="21569"/>
                </a:srgbClr>
              </a:solidFill>
              <a:prstDash val="solid"/>
              <a:headEnd type="none" w="sm" len="sm"/>
              <a:tailEnd type="none" w="sm" len="sm"/>
            </a:ln>
          </p:spPr>
        </p:sp>
        <p:sp>
          <p:nvSpPr>
            <p:cNvPr id="26" name="AutoShape 26"/>
            <p:cNvSpPr/>
            <p:nvPr/>
          </p:nvSpPr>
          <p:spPr>
            <a:xfrm>
              <a:off x="0" y="8160739"/>
              <a:ext cx="19513825" cy="0"/>
            </a:xfrm>
            <a:prstGeom prst="line">
              <a:avLst/>
            </a:prstGeom>
            <a:ln w="50800" cap="flat">
              <a:solidFill>
                <a:srgbClr val="D9D9D9">
                  <a:alpha val="21569"/>
                </a:srgbClr>
              </a:solidFill>
              <a:prstDash val="solid"/>
              <a:headEnd type="none" w="sm" len="sm"/>
              <a:tailEnd type="none" w="sm" len="sm"/>
            </a:ln>
          </p:spPr>
        </p:sp>
        <p:sp>
          <p:nvSpPr>
            <p:cNvPr id="27" name="AutoShape 27"/>
            <p:cNvSpPr/>
            <p:nvPr/>
          </p:nvSpPr>
          <p:spPr>
            <a:xfrm>
              <a:off x="0" y="8743649"/>
              <a:ext cx="19513825" cy="0"/>
            </a:xfrm>
            <a:prstGeom prst="line">
              <a:avLst/>
            </a:prstGeom>
            <a:ln w="50800" cap="flat">
              <a:solidFill>
                <a:srgbClr val="D9D9D9">
                  <a:alpha val="21569"/>
                </a:srgbClr>
              </a:solidFill>
              <a:prstDash val="solid"/>
              <a:headEnd type="none" w="sm" len="sm"/>
              <a:tailEnd type="none" w="sm" len="sm"/>
            </a:ln>
          </p:spPr>
        </p:sp>
      </p:grpSp>
      <p:grpSp>
        <p:nvGrpSpPr>
          <p:cNvPr id="28" name="Group 28"/>
          <p:cNvGrpSpPr/>
          <p:nvPr/>
        </p:nvGrpSpPr>
        <p:grpSpPr>
          <a:xfrm>
            <a:off x="1325175" y="1098131"/>
            <a:ext cx="344492" cy="8090737"/>
            <a:chOff x="0" y="0"/>
            <a:chExt cx="459323" cy="10787650"/>
          </a:xfrm>
        </p:grpSpPr>
        <p:grpSp>
          <p:nvGrpSpPr>
            <p:cNvPr id="29" name="Group 29"/>
            <p:cNvGrpSpPr/>
            <p:nvPr/>
          </p:nvGrpSpPr>
          <p:grpSpPr>
            <a:xfrm>
              <a:off x="0" y="0"/>
              <a:ext cx="459323" cy="459323"/>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0" y="938939"/>
              <a:ext cx="459323" cy="459323"/>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5" name="Group 35"/>
            <p:cNvGrpSpPr/>
            <p:nvPr/>
          </p:nvGrpSpPr>
          <p:grpSpPr>
            <a:xfrm>
              <a:off x="0" y="1877878"/>
              <a:ext cx="459323" cy="459323"/>
              <a:chOff x="0" y="0"/>
              <a:chExt cx="812800" cy="812800"/>
            </a:xfrm>
          </p:grpSpPr>
          <p:sp>
            <p:nvSpPr>
              <p:cNvPr id="36" name="Freeform 3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7" name="TextBox 3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8" name="Group 38"/>
            <p:cNvGrpSpPr/>
            <p:nvPr/>
          </p:nvGrpSpPr>
          <p:grpSpPr>
            <a:xfrm>
              <a:off x="0" y="2816816"/>
              <a:ext cx="459323" cy="459323"/>
              <a:chOff x="0" y="0"/>
              <a:chExt cx="812800" cy="812800"/>
            </a:xfrm>
          </p:grpSpPr>
          <p:sp>
            <p:nvSpPr>
              <p:cNvPr id="39" name="Freeform 3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0" name="TextBox 4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1" name="Group 41"/>
            <p:cNvGrpSpPr/>
            <p:nvPr/>
          </p:nvGrpSpPr>
          <p:grpSpPr>
            <a:xfrm>
              <a:off x="0" y="3755755"/>
              <a:ext cx="459323" cy="459323"/>
              <a:chOff x="0" y="0"/>
              <a:chExt cx="812800" cy="812800"/>
            </a:xfrm>
          </p:grpSpPr>
          <p:sp>
            <p:nvSpPr>
              <p:cNvPr id="42" name="Freeform 4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3" name="TextBox 4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4" name="Group 44"/>
            <p:cNvGrpSpPr/>
            <p:nvPr/>
          </p:nvGrpSpPr>
          <p:grpSpPr>
            <a:xfrm>
              <a:off x="0" y="4694694"/>
              <a:ext cx="459323" cy="459323"/>
              <a:chOff x="0" y="0"/>
              <a:chExt cx="812800" cy="812800"/>
            </a:xfrm>
          </p:grpSpPr>
          <p:sp>
            <p:nvSpPr>
              <p:cNvPr id="45" name="Freeform 4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6" name="TextBox 4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7" name="Group 47"/>
            <p:cNvGrpSpPr/>
            <p:nvPr/>
          </p:nvGrpSpPr>
          <p:grpSpPr>
            <a:xfrm>
              <a:off x="0" y="5633633"/>
              <a:ext cx="459323" cy="459323"/>
              <a:chOff x="0" y="0"/>
              <a:chExt cx="812800" cy="812800"/>
            </a:xfrm>
          </p:grpSpPr>
          <p:sp>
            <p:nvSpPr>
              <p:cNvPr id="48" name="Freeform 4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9" name="TextBox 4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0" name="Group 50"/>
            <p:cNvGrpSpPr/>
            <p:nvPr/>
          </p:nvGrpSpPr>
          <p:grpSpPr>
            <a:xfrm>
              <a:off x="0" y="6572572"/>
              <a:ext cx="459323" cy="459323"/>
              <a:chOff x="0" y="0"/>
              <a:chExt cx="812800" cy="812800"/>
            </a:xfrm>
          </p:grpSpPr>
          <p:sp>
            <p:nvSpPr>
              <p:cNvPr id="51" name="Freeform 5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2" name="TextBox 5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3" name="Group 53"/>
            <p:cNvGrpSpPr/>
            <p:nvPr/>
          </p:nvGrpSpPr>
          <p:grpSpPr>
            <a:xfrm>
              <a:off x="0" y="7511510"/>
              <a:ext cx="459323" cy="459323"/>
              <a:chOff x="0" y="0"/>
              <a:chExt cx="812800" cy="812800"/>
            </a:xfrm>
          </p:grpSpPr>
          <p:sp>
            <p:nvSpPr>
              <p:cNvPr id="54" name="Freeform 5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5" name="TextBox 5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6" name="Group 56"/>
            <p:cNvGrpSpPr/>
            <p:nvPr/>
          </p:nvGrpSpPr>
          <p:grpSpPr>
            <a:xfrm>
              <a:off x="0" y="8450449"/>
              <a:ext cx="459323" cy="459323"/>
              <a:chOff x="0" y="0"/>
              <a:chExt cx="812800" cy="812800"/>
            </a:xfrm>
          </p:grpSpPr>
          <p:sp>
            <p:nvSpPr>
              <p:cNvPr id="57" name="Freeform 5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8" name="TextBox 5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9" name="Group 59"/>
            <p:cNvGrpSpPr/>
            <p:nvPr/>
          </p:nvGrpSpPr>
          <p:grpSpPr>
            <a:xfrm>
              <a:off x="0" y="9389388"/>
              <a:ext cx="459323" cy="459323"/>
              <a:chOff x="0" y="0"/>
              <a:chExt cx="812800" cy="812800"/>
            </a:xfrm>
          </p:grpSpPr>
          <p:sp>
            <p:nvSpPr>
              <p:cNvPr id="60" name="Freeform 6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61" name="TextBox 6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2" name="Group 62"/>
            <p:cNvGrpSpPr/>
            <p:nvPr/>
          </p:nvGrpSpPr>
          <p:grpSpPr>
            <a:xfrm>
              <a:off x="0" y="10328327"/>
              <a:ext cx="459323" cy="459323"/>
              <a:chOff x="0" y="0"/>
              <a:chExt cx="812800" cy="812800"/>
            </a:xfrm>
          </p:grpSpPr>
          <p:sp>
            <p:nvSpPr>
              <p:cNvPr id="63" name="Freeform 6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64" name="TextBox 6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65" name="AutoShape 65"/>
          <p:cNvSpPr/>
          <p:nvPr/>
        </p:nvSpPr>
        <p:spPr>
          <a:xfrm rot="-5405178">
            <a:off x="-2517975" y="5119688"/>
            <a:ext cx="8828120" cy="0"/>
          </a:xfrm>
          <a:prstGeom prst="line">
            <a:avLst/>
          </a:prstGeom>
          <a:ln w="47625" cap="flat">
            <a:solidFill>
              <a:srgbClr val="F9BD24"/>
            </a:solidFill>
            <a:prstDash val="solid"/>
            <a:headEnd type="none" w="sm" len="sm"/>
            <a:tailEnd type="none" w="sm" len="sm"/>
          </a:ln>
        </p:spPr>
      </p:sp>
      <p:grpSp>
        <p:nvGrpSpPr>
          <p:cNvPr id="68" name="Group 68"/>
          <p:cNvGrpSpPr/>
          <p:nvPr/>
        </p:nvGrpSpPr>
        <p:grpSpPr>
          <a:xfrm>
            <a:off x="2690819" y="1362606"/>
            <a:ext cx="7103097" cy="8132168"/>
            <a:chOff x="0" y="0"/>
            <a:chExt cx="1246856" cy="1668279"/>
          </a:xfrm>
        </p:grpSpPr>
        <p:sp>
          <p:nvSpPr>
            <p:cNvPr id="69" name="Freeform 69"/>
            <p:cNvSpPr/>
            <p:nvPr/>
          </p:nvSpPr>
          <p:spPr>
            <a:xfrm>
              <a:off x="0" y="0"/>
              <a:ext cx="1246856" cy="1668279"/>
            </a:xfrm>
            <a:custGeom>
              <a:avLst/>
              <a:gdLst/>
              <a:ahLst/>
              <a:cxnLst/>
              <a:rect l="l" t="t" r="r" b="b"/>
              <a:pathLst>
                <a:path w="1246856" h="1668279">
                  <a:moveTo>
                    <a:pt x="0" y="0"/>
                  </a:moveTo>
                  <a:lnTo>
                    <a:pt x="1246856" y="0"/>
                  </a:lnTo>
                  <a:lnTo>
                    <a:pt x="1246856" y="1668279"/>
                  </a:lnTo>
                  <a:lnTo>
                    <a:pt x="0" y="1668279"/>
                  </a:lnTo>
                  <a:close/>
                </a:path>
              </a:pathLst>
            </a:custGeom>
            <a:solidFill>
              <a:srgbClr val="1B4645"/>
            </a:solidFill>
          </p:spPr>
        </p:sp>
        <p:sp>
          <p:nvSpPr>
            <p:cNvPr id="70" name="TextBox 70"/>
            <p:cNvSpPr txBox="1"/>
            <p:nvPr/>
          </p:nvSpPr>
          <p:spPr>
            <a:xfrm>
              <a:off x="0" y="-66675"/>
              <a:ext cx="812800" cy="879475"/>
            </a:xfrm>
            <a:prstGeom prst="rect">
              <a:avLst/>
            </a:prstGeom>
          </p:spPr>
          <p:txBody>
            <a:bodyPr lIns="50800" tIns="50800" rIns="50800" bIns="50800" rtlCol="0" anchor="ctr"/>
            <a:lstStyle/>
            <a:p>
              <a:pPr algn="ctr">
                <a:lnSpc>
                  <a:spcPts val="2100"/>
                </a:lnSpc>
                <a:spcBef>
                  <a:spcPct val="0"/>
                </a:spcBef>
              </a:pPr>
              <a:endParaRPr/>
            </a:p>
          </p:txBody>
        </p:sp>
      </p:grpSp>
      <p:sp>
        <p:nvSpPr>
          <p:cNvPr id="71" name="TextBox 71"/>
          <p:cNvSpPr txBox="1"/>
          <p:nvPr/>
        </p:nvSpPr>
        <p:spPr>
          <a:xfrm>
            <a:off x="3669326" y="1769200"/>
            <a:ext cx="5017586" cy="405304"/>
          </a:xfrm>
          <a:prstGeom prst="rect">
            <a:avLst/>
          </a:prstGeom>
        </p:spPr>
        <p:txBody>
          <a:bodyPr wrap="square" lIns="0" tIns="0" rIns="0" bIns="0" rtlCol="0" anchor="t">
            <a:spAutoFit/>
          </a:bodyPr>
          <a:lstStyle/>
          <a:p>
            <a:pPr algn="ctr">
              <a:lnSpc>
                <a:spcPts val="3000"/>
              </a:lnSpc>
            </a:pPr>
            <a:r>
              <a:rPr lang="vi-VN" sz="4000">
                <a:solidFill>
                  <a:srgbClr val="FFFFFF"/>
                </a:solidFill>
                <a:latin typeface="Bubblebody Neue"/>
              </a:rPr>
              <a:t>Hãy quan sát H.2.2</a:t>
            </a:r>
            <a:endParaRPr lang="en-US" sz="4000">
              <a:solidFill>
                <a:srgbClr val="FFFFFF"/>
              </a:solidFill>
              <a:latin typeface="Bubblebody Neue"/>
            </a:endParaRPr>
          </a:p>
        </p:txBody>
      </p:sp>
      <p:grpSp>
        <p:nvGrpSpPr>
          <p:cNvPr id="72" name="Group 72"/>
          <p:cNvGrpSpPr/>
          <p:nvPr/>
        </p:nvGrpSpPr>
        <p:grpSpPr>
          <a:xfrm>
            <a:off x="10106913" y="4810581"/>
            <a:ext cx="7762186" cy="2706287"/>
            <a:chOff x="0" y="-66675"/>
            <a:chExt cx="1283389" cy="1706958"/>
          </a:xfrm>
        </p:grpSpPr>
        <p:sp>
          <p:nvSpPr>
            <p:cNvPr id="73" name="Freeform 73"/>
            <p:cNvSpPr/>
            <p:nvPr/>
          </p:nvSpPr>
          <p:spPr>
            <a:xfrm>
              <a:off x="36533" y="128290"/>
              <a:ext cx="1246856" cy="1511993"/>
            </a:xfrm>
            <a:custGeom>
              <a:avLst/>
              <a:gdLst/>
              <a:ahLst/>
              <a:cxnLst/>
              <a:rect l="l" t="t" r="r" b="b"/>
              <a:pathLst>
                <a:path w="1246856" h="1668279">
                  <a:moveTo>
                    <a:pt x="0" y="0"/>
                  </a:moveTo>
                  <a:lnTo>
                    <a:pt x="1246856" y="0"/>
                  </a:lnTo>
                  <a:lnTo>
                    <a:pt x="1246856" y="1668279"/>
                  </a:lnTo>
                  <a:lnTo>
                    <a:pt x="0" y="1668279"/>
                  </a:lnTo>
                  <a:close/>
                </a:path>
              </a:pathLst>
            </a:custGeom>
            <a:solidFill>
              <a:srgbClr val="F9BD24"/>
            </a:solidFill>
          </p:spPr>
          <p:txBody>
            <a:bodyPr/>
            <a:lstStyle/>
            <a:p>
              <a:pPr marL="0" marR="0" algn="just">
                <a:lnSpc>
                  <a:spcPct val="115000"/>
                </a:lnSpc>
                <a:spcBef>
                  <a:spcPts val="200"/>
                </a:spcBef>
                <a:spcAft>
                  <a:spcPts val="200"/>
                </a:spcAft>
              </a:pPr>
              <a:r>
                <a:rPr lang="vi-VN" sz="4000">
                  <a:solidFill>
                    <a:srgbClr val="212529"/>
                  </a:solidFill>
                  <a:effectLst/>
                  <a:latin typeface="Times New Roman" panose="02020603050405020304" pitchFamily="18" charset="0"/>
                  <a:ea typeface="Times New Roman" panose="02020603050405020304" pitchFamily="18" charset="0"/>
                </a:rPr>
                <a:t>Số nguyên tử H và số nguyên tử O trước và sau phản ứng là bằng nhau.</a:t>
              </a:r>
              <a:endParaRPr lang="en-US" sz="4000">
                <a:effectLst/>
                <a:latin typeface="Calibri" panose="020F0502020204030204" pitchFamily="34" charset="0"/>
                <a:ea typeface="Calibri" panose="020F0502020204030204" pitchFamily="34" charset="0"/>
              </a:endParaRPr>
            </a:p>
            <a:p>
              <a:pPr algn="just"/>
              <a:r>
                <a:rPr lang="vi-VN" sz="4000"/>
                <a:t> </a:t>
              </a:r>
              <a:endParaRPr lang="en-US" sz="4000"/>
            </a:p>
          </p:txBody>
        </p:sp>
        <p:sp>
          <p:nvSpPr>
            <p:cNvPr id="74" name="TextBox 74"/>
            <p:cNvSpPr txBox="1"/>
            <p:nvPr/>
          </p:nvSpPr>
          <p:spPr>
            <a:xfrm>
              <a:off x="0" y="-66675"/>
              <a:ext cx="812800" cy="879475"/>
            </a:xfrm>
            <a:prstGeom prst="rect">
              <a:avLst/>
            </a:prstGeom>
          </p:spPr>
          <p:txBody>
            <a:bodyPr lIns="50800" tIns="50800" rIns="50800" bIns="50800" rtlCol="0" anchor="ctr"/>
            <a:lstStyle/>
            <a:p>
              <a:pPr algn="ctr">
                <a:lnSpc>
                  <a:spcPts val="2100"/>
                </a:lnSpc>
                <a:spcBef>
                  <a:spcPct val="0"/>
                </a:spcBef>
              </a:pPr>
              <a:endParaRPr/>
            </a:p>
          </p:txBody>
        </p:sp>
      </p:grpSp>
      <p:sp>
        <p:nvSpPr>
          <p:cNvPr id="80" name="Freeform 80"/>
          <p:cNvSpPr/>
          <p:nvPr/>
        </p:nvSpPr>
        <p:spPr>
          <a:xfrm>
            <a:off x="197330" y="5436173"/>
            <a:ext cx="439915" cy="517547"/>
          </a:xfrm>
          <a:custGeom>
            <a:avLst/>
            <a:gdLst/>
            <a:ahLst/>
            <a:cxnLst/>
            <a:rect l="l" t="t" r="r" b="b"/>
            <a:pathLst>
              <a:path w="439915" h="517547">
                <a:moveTo>
                  <a:pt x="0" y="0"/>
                </a:moveTo>
                <a:lnTo>
                  <a:pt x="439914" y="0"/>
                </a:lnTo>
                <a:lnTo>
                  <a:pt x="439914" y="517547"/>
                </a:lnTo>
                <a:lnTo>
                  <a:pt x="0" y="5175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pic>
        <p:nvPicPr>
          <p:cNvPr id="67" name="Picture 66" descr="KHTN 8 (Cánh Diều) Bài 2: Phản ứng hóa học và năng lượng của phản ứng hóa học | Khoa học tự nhiên 8 (ảnh 2)">
            <a:extLst>
              <a:ext uri="{FF2B5EF4-FFF2-40B4-BE49-F238E27FC236}">
                <a16:creationId xmlns:a16="http://schemas.microsoft.com/office/drawing/2014/main" xmlns="" id="{453A5BC2-B889-583C-15C4-BBA8CDC5D74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68220" y="2501355"/>
            <a:ext cx="6709180" cy="5983309"/>
          </a:xfrm>
          <a:prstGeom prst="rect">
            <a:avLst/>
          </a:prstGeom>
          <a:noFill/>
          <a:ln>
            <a:noFill/>
          </a:ln>
        </p:spPr>
      </p:pic>
      <p:sp>
        <p:nvSpPr>
          <p:cNvPr id="2" name="Freeform 73">
            <a:extLst>
              <a:ext uri="{FF2B5EF4-FFF2-40B4-BE49-F238E27FC236}">
                <a16:creationId xmlns:a16="http://schemas.microsoft.com/office/drawing/2014/main" xmlns="" id="{6E374236-D7AB-D03F-23C3-EFD23E5D28B9}"/>
              </a:ext>
            </a:extLst>
          </p:cNvPr>
          <p:cNvSpPr/>
          <p:nvPr/>
        </p:nvSpPr>
        <p:spPr>
          <a:xfrm>
            <a:off x="10198805" y="2172319"/>
            <a:ext cx="7541227" cy="2149166"/>
          </a:xfrm>
          <a:custGeom>
            <a:avLst/>
            <a:gdLst/>
            <a:ahLst/>
            <a:cxnLst/>
            <a:rect l="l" t="t" r="r" b="b"/>
            <a:pathLst>
              <a:path w="1246856" h="1668279">
                <a:moveTo>
                  <a:pt x="0" y="0"/>
                </a:moveTo>
                <a:lnTo>
                  <a:pt x="1246856" y="0"/>
                </a:lnTo>
                <a:lnTo>
                  <a:pt x="1246856" y="1668279"/>
                </a:lnTo>
                <a:lnTo>
                  <a:pt x="0" y="1668279"/>
                </a:lnTo>
                <a:close/>
              </a:path>
            </a:pathLst>
          </a:custGeom>
          <a:solidFill>
            <a:srgbClr val="F9BD24"/>
          </a:solidFill>
        </p:spPr>
        <p:txBody>
          <a:bodyPr/>
          <a:lstStyle/>
          <a:p>
            <a:pPr marL="0" marR="0">
              <a:lnSpc>
                <a:spcPct val="115000"/>
              </a:lnSpc>
              <a:spcBef>
                <a:spcPts val="200"/>
              </a:spcBef>
              <a:spcAft>
                <a:spcPts val="200"/>
              </a:spcAft>
            </a:pPr>
            <a:r>
              <a:rPr lang="vi-VN" sz="4000">
                <a:solidFill>
                  <a:srgbClr val="000000"/>
                </a:solidFill>
                <a:effectLst/>
                <a:latin typeface="Times New Roman" panose="02020603050405020304" pitchFamily="18" charset="0"/>
                <a:ea typeface="Times New Roman" panose="02020603050405020304" pitchFamily="18" charset="0"/>
              </a:rPr>
              <a:t>Câu 3: So sánh số nguyên tử H và số nguyên tử O trước và sau phản ứng.</a:t>
            </a:r>
            <a:endParaRPr lang="en-US" sz="4000">
              <a:effectLst/>
              <a:latin typeface="Calibri" panose="020F0502020204030204" pitchFamily="34" charset="0"/>
              <a:ea typeface="Calibri" panose="020F0502020204030204" pitchFamily="34" charset="0"/>
            </a:endParaRPr>
          </a:p>
        </p:txBody>
      </p:sp>
      <p:pic>
        <p:nvPicPr>
          <p:cNvPr id="66" name="1 Minute Timer- Nho">
            <a:hlinkClick r:id="" action="ppaction://media"/>
            <a:extLst>
              <a:ext uri="{FF2B5EF4-FFF2-40B4-BE49-F238E27FC236}">
                <a16:creationId xmlns:a16="http://schemas.microsoft.com/office/drawing/2014/main" xmlns="" id="{53B32C10-9C84-3706-8B9B-94297E7F9BD4}"/>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4439910" y="152016"/>
            <a:ext cx="3086100" cy="1734576"/>
          </a:xfrm>
          <a:prstGeom prst="rect">
            <a:avLst/>
          </a:prstGeom>
        </p:spPr>
      </p:pic>
    </p:spTree>
    <p:extLst>
      <p:ext uri="{BB962C8B-B14F-4D97-AF65-F5344CB8AC3E}">
        <p14:creationId xmlns:p14="http://schemas.microsoft.com/office/powerpoint/2010/main" val="402322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6"/>
                                        </p:tgtEl>
                                      </p:cBhvr>
                                    </p:cmd>
                                  </p:childTnLst>
                                </p:cTn>
                              </p:par>
                            </p:childTnLst>
                          </p:cTn>
                        </p:par>
                      </p:childTnLst>
                    </p:cTn>
                  </p:par>
                </p:childTnLst>
              </p:cTn>
              <p:nextCondLst>
                <p:cond evt="onClick" delay="0">
                  <p:tgtEl>
                    <p:spTgt spid="66"/>
                  </p:tgtEl>
                </p:cond>
              </p:nextCondLst>
            </p:seq>
            <p:video>
              <p:cMediaNode vol="80000">
                <p:cTn id="16" fill="hold" display="0">
                  <p:stCondLst>
                    <p:cond delay="indefinite"/>
                  </p:stCondLst>
                </p:cTn>
                <p:tgtEl>
                  <p:spTgt spid="66"/>
                </p:tgtEl>
              </p:cMediaNode>
            </p:video>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7618520" y="9097192"/>
            <a:ext cx="1010164" cy="969757"/>
          </a:xfrm>
          <a:custGeom>
            <a:avLst/>
            <a:gdLst/>
            <a:ahLst/>
            <a:cxnLst/>
            <a:rect l="l" t="t" r="r" b="b"/>
            <a:pathLst>
              <a:path w="1010164" h="969757">
                <a:moveTo>
                  <a:pt x="0" y="0"/>
                </a:moveTo>
                <a:lnTo>
                  <a:pt x="1010164" y="0"/>
                </a:lnTo>
                <a:lnTo>
                  <a:pt x="1010164" y="969757"/>
                </a:lnTo>
                <a:lnTo>
                  <a:pt x="0" y="96975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881020" y="666664"/>
            <a:ext cx="16613461" cy="8828110"/>
            <a:chOff x="0" y="0"/>
            <a:chExt cx="4375562" cy="2325099"/>
          </a:xfrm>
        </p:grpSpPr>
        <p:sp>
          <p:nvSpPr>
            <p:cNvPr id="6" name="Freeform 6"/>
            <p:cNvSpPr/>
            <p:nvPr/>
          </p:nvSpPr>
          <p:spPr>
            <a:xfrm>
              <a:off x="0" y="0"/>
              <a:ext cx="4375562" cy="2325099"/>
            </a:xfrm>
            <a:custGeom>
              <a:avLst/>
              <a:gdLst/>
              <a:ahLst/>
              <a:cxnLst/>
              <a:rect l="l" t="t" r="r" b="b"/>
              <a:pathLst>
                <a:path w="4375562" h="2325099">
                  <a:moveTo>
                    <a:pt x="23766" y="0"/>
                  </a:moveTo>
                  <a:lnTo>
                    <a:pt x="4351796" y="0"/>
                  </a:lnTo>
                  <a:cubicBezTo>
                    <a:pt x="4358099" y="0"/>
                    <a:pt x="4364144" y="2504"/>
                    <a:pt x="4368601" y="6961"/>
                  </a:cubicBezTo>
                  <a:cubicBezTo>
                    <a:pt x="4373058" y="11418"/>
                    <a:pt x="4375562" y="17463"/>
                    <a:pt x="4375562" y="23766"/>
                  </a:cubicBezTo>
                  <a:lnTo>
                    <a:pt x="4375562" y="2301333"/>
                  </a:lnTo>
                  <a:cubicBezTo>
                    <a:pt x="4375562" y="2314459"/>
                    <a:pt x="4364922" y="2325099"/>
                    <a:pt x="4351796" y="2325099"/>
                  </a:cubicBezTo>
                  <a:lnTo>
                    <a:pt x="23766" y="2325099"/>
                  </a:lnTo>
                  <a:cubicBezTo>
                    <a:pt x="10640" y="2325099"/>
                    <a:pt x="0" y="2314459"/>
                    <a:pt x="0" y="2301333"/>
                  </a:cubicBezTo>
                  <a:lnTo>
                    <a:pt x="0" y="23766"/>
                  </a:lnTo>
                  <a:cubicBezTo>
                    <a:pt x="0" y="10640"/>
                    <a:pt x="10640" y="0"/>
                    <a:pt x="23766" y="0"/>
                  </a:cubicBezTo>
                  <a:close/>
                </a:path>
              </a:pathLst>
            </a:custGeom>
            <a:solidFill>
              <a:srgbClr val="FFFFFF"/>
            </a:solidFill>
          </p:spPr>
        </p:sp>
        <p:sp>
          <p:nvSpPr>
            <p:cNvPr id="7" name="TextBox 7"/>
            <p:cNvSpPr txBox="1"/>
            <p:nvPr/>
          </p:nvSpPr>
          <p:spPr>
            <a:xfrm>
              <a:off x="0" y="-76200"/>
              <a:ext cx="812800" cy="889000"/>
            </a:xfrm>
            <a:prstGeom prst="rect">
              <a:avLst/>
            </a:prstGeom>
          </p:spPr>
          <p:txBody>
            <a:bodyPr lIns="50800" tIns="50800" rIns="50800" bIns="50800" rtlCol="0" anchor="ctr"/>
            <a:lstStyle/>
            <a:p>
              <a:pPr algn="ctr">
                <a:lnSpc>
                  <a:spcPts val="2659"/>
                </a:lnSpc>
              </a:pPr>
              <a:endParaRPr sz="4000"/>
            </a:p>
          </p:txBody>
        </p:sp>
      </p:grpSp>
      <p:grpSp>
        <p:nvGrpSpPr>
          <p:cNvPr id="8" name="Group 8"/>
          <p:cNvGrpSpPr/>
          <p:nvPr/>
        </p:nvGrpSpPr>
        <p:grpSpPr>
          <a:xfrm>
            <a:off x="2254082" y="1189808"/>
            <a:ext cx="15836588" cy="7907384"/>
            <a:chOff x="0" y="0"/>
            <a:chExt cx="19513825" cy="10543178"/>
          </a:xfrm>
        </p:grpSpPr>
        <p:sp>
          <p:nvSpPr>
            <p:cNvPr id="9" name="AutoShape 9"/>
            <p:cNvSpPr/>
            <p:nvPr/>
          </p:nvSpPr>
          <p:spPr>
            <a:xfrm>
              <a:off x="0" y="4663279"/>
              <a:ext cx="19513825" cy="0"/>
            </a:xfrm>
            <a:prstGeom prst="line">
              <a:avLst/>
            </a:prstGeom>
            <a:ln w="50800" cap="flat">
              <a:solidFill>
                <a:srgbClr val="D9D9D9">
                  <a:alpha val="21569"/>
                </a:srgbClr>
              </a:solidFill>
              <a:prstDash val="solid"/>
              <a:headEnd type="none" w="sm" len="sm"/>
              <a:tailEnd type="none" w="sm" len="sm"/>
            </a:ln>
          </p:spPr>
        </p:sp>
        <p:sp>
          <p:nvSpPr>
            <p:cNvPr id="10" name="AutoShape 10"/>
            <p:cNvSpPr/>
            <p:nvPr/>
          </p:nvSpPr>
          <p:spPr>
            <a:xfrm>
              <a:off x="0" y="5246189"/>
              <a:ext cx="19513825" cy="0"/>
            </a:xfrm>
            <a:prstGeom prst="line">
              <a:avLst/>
            </a:prstGeom>
            <a:ln w="50800" cap="flat">
              <a:solidFill>
                <a:srgbClr val="D9D9D9">
                  <a:alpha val="21569"/>
                </a:srgbClr>
              </a:solidFill>
              <a:prstDash val="solid"/>
              <a:headEnd type="none" w="sm" len="sm"/>
              <a:tailEnd type="none" w="sm" len="sm"/>
            </a:ln>
          </p:spPr>
        </p:sp>
        <p:sp>
          <p:nvSpPr>
            <p:cNvPr id="11" name="AutoShape 11"/>
            <p:cNvSpPr/>
            <p:nvPr/>
          </p:nvSpPr>
          <p:spPr>
            <a:xfrm>
              <a:off x="0" y="5829099"/>
              <a:ext cx="19513825" cy="0"/>
            </a:xfrm>
            <a:prstGeom prst="line">
              <a:avLst/>
            </a:prstGeom>
            <a:ln w="50800" cap="flat">
              <a:solidFill>
                <a:srgbClr val="D9D9D9">
                  <a:alpha val="21569"/>
                </a:srgbClr>
              </a:solidFill>
              <a:prstDash val="solid"/>
              <a:headEnd type="none" w="sm" len="sm"/>
              <a:tailEnd type="none" w="sm" len="sm"/>
            </a:ln>
          </p:spPr>
        </p:sp>
        <p:sp>
          <p:nvSpPr>
            <p:cNvPr id="12" name="AutoShape 12"/>
            <p:cNvSpPr/>
            <p:nvPr/>
          </p:nvSpPr>
          <p:spPr>
            <a:xfrm>
              <a:off x="0" y="6412009"/>
              <a:ext cx="19513825" cy="0"/>
            </a:xfrm>
            <a:prstGeom prst="line">
              <a:avLst/>
            </a:prstGeom>
            <a:ln w="50800" cap="flat">
              <a:solidFill>
                <a:srgbClr val="D9D9D9">
                  <a:alpha val="21569"/>
                </a:srgbClr>
              </a:solidFill>
              <a:prstDash val="solid"/>
              <a:headEnd type="none" w="sm" len="sm"/>
              <a:tailEnd type="none" w="sm" len="sm"/>
            </a:ln>
          </p:spPr>
        </p:sp>
        <p:sp>
          <p:nvSpPr>
            <p:cNvPr id="13" name="AutoShape 13"/>
            <p:cNvSpPr/>
            <p:nvPr/>
          </p:nvSpPr>
          <p:spPr>
            <a:xfrm>
              <a:off x="0" y="2331640"/>
              <a:ext cx="19513825" cy="0"/>
            </a:xfrm>
            <a:prstGeom prst="line">
              <a:avLst/>
            </a:prstGeom>
            <a:ln w="50800" cap="flat">
              <a:solidFill>
                <a:srgbClr val="D9D9D9">
                  <a:alpha val="21569"/>
                </a:srgbClr>
              </a:solidFill>
              <a:prstDash val="solid"/>
              <a:headEnd type="none" w="sm" len="sm"/>
              <a:tailEnd type="none" w="sm" len="sm"/>
            </a:ln>
          </p:spPr>
        </p:sp>
        <p:sp>
          <p:nvSpPr>
            <p:cNvPr id="14" name="AutoShape 14"/>
            <p:cNvSpPr/>
            <p:nvPr/>
          </p:nvSpPr>
          <p:spPr>
            <a:xfrm>
              <a:off x="0" y="2914550"/>
              <a:ext cx="19513825" cy="0"/>
            </a:xfrm>
            <a:prstGeom prst="line">
              <a:avLst/>
            </a:prstGeom>
            <a:ln w="50800" cap="flat">
              <a:solidFill>
                <a:srgbClr val="D9D9D9">
                  <a:alpha val="21569"/>
                </a:srgbClr>
              </a:solidFill>
              <a:prstDash val="solid"/>
              <a:headEnd type="none" w="sm" len="sm"/>
              <a:tailEnd type="none" w="sm" len="sm"/>
            </a:ln>
          </p:spPr>
        </p:sp>
        <p:sp>
          <p:nvSpPr>
            <p:cNvPr id="15" name="AutoShape 15"/>
            <p:cNvSpPr/>
            <p:nvPr/>
          </p:nvSpPr>
          <p:spPr>
            <a:xfrm>
              <a:off x="0" y="3497459"/>
              <a:ext cx="19513825" cy="0"/>
            </a:xfrm>
            <a:prstGeom prst="line">
              <a:avLst/>
            </a:prstGeom>
            <a:ln w="50800" cap="flat">
              <a:solidFill>
                <a:srgbClr val="D9D9D9">
                  <a:alpha val="21569"/>
                </a:srgbClr>
              </a:solidFill>
              <a:prstDash val="solid"/>
              <a:headEnd type="none" w="sm" len="sm"/>
              <a:tailEnd type="none" w="sm" len="sm"/>
            </a:ln>
          </p:spPr>
        </p:sp>
        <p:sp>
          <p:nvSpPr>
            <p:cNvPr id="16" name="AutoShape 16"/>
            <p:cNvSpPr/>
            <p:nvPr/>
          </p:nvSpPr>
          <p:spPr>
            <a:xfrm>
              <a:off x="0" y="4080369"/>
              <a:ext cx="19513825" cy="0"/>
            </a:xfrm>
            <a:prstGeom prst="line">
              <a:avLst/>
            </a:prstGeom>
            <a:ln w="50800" cap="flat">
              <a:solidFill>
                <a:srgbClr val="D9D9D9">
                  <a:alpha val="21569"/>
                </a:srgbClr>
              </a:solidFill>
              <a:prstDash val="solid"/>
              <a:headEnd type="none" w="sm" len="sm"/>
              <a:tailEnd type="none" w="sm" len="sm"/>
            </a:ln>
          </p:spPr>
        </p:sp>
        <p:sp>
          <p:nvSpPr>
            <p:cNvPr id="17" name="AutoShape 17"/>
            <p:cNvSpPr/>
            <p:nvPr/>
          </p:nvSpPr>
          <p:spPr>
            <a:xfrm>
              <a:off x="0" y="0"/>
              <a:ext cx="19513825" cy="0"/>
            </a:xfrm>
            <a:prstGeom prst="line">
              <a:avLst/>
            </a:prstGeom>
            <a:ln w="50800" cap="flat">
              <a:solidFill>
                <a:srgbClr val="D9D9D9">
                  <a:alpha val="21569"/>
                </a:srgbClr>
              </a:solidFill>
              <a:prstDash val="solid"/>
              <a:headEnd type="none" w="sm" len="sm"/>
              <a:tailEnd type="none" w="sm" len="sm"/>
            </a:ln>
          </p:spPr>
        </p:sp>
        <p:sp>
          <p:nvSpPr>
            <p:cNvPr id="18" name="AutoShape 18"/>
            <p:cNvSpPr/>
            <p:nvPr/>
          </p:nvSpPr>
          <p:spPr>
            <a:xfrm>
              <a:off x="0" y="582910"/>
              <a:ext cx="19513825" cy="0"/>
            </a:xfrm>
            <a:prstGeom prst="line">
              <a:avLst/>
            </a:prstGeom>
            <a:ln w="50800" cap="flat">
              <a:solidFill>
                <a:srgbClr val="D9D9D9">
                  <a:alpha val="21569"/>
                </a:srgbClr>
              </a:solidFill>
              <a:prstDash val="solid"/>
              <a:headEnd type="none" w="sm" len="sm"/>
              <a:tailEnd type="none" w="sm" len="sm"/>
            </a:ln>
          </p:spPr>
        </p:sp>
        <p:sp>
          <p:nvSpPr>
            <p:cNvPr id="19" name="AutoShape 19"/>
            <p:cNvSpPr/>
            <p:nvPr/>
          </p:nvSpPr>
          <p:spPr>
            <a:xfrm>
              <a:off x="0" y="1165820"/>
              <a:ext cx="19513825" cy="0"/>
            </a:xfrm>
            <a:prstGeom prst="line">
              <a:avLst/>
            </a:prstGeom>
            <a:ln w="50800" cap="flat">
              <a:solidFill>
                <a:srgbClr val="D9D9D9">
                  <a:alpha val="21569"/>
                </a:srgbClr>
              </a:solidFill>
              <a:prstDash val="solid"/>
              <a:headEnd type="none" w="sm" len="sm"/>
              <a:tailEnd type="none" w="sm" len="sm"/>
            </a:ln>
          </p:spPr>
        </p:sp>
        <p:sp>
          <p:nvSpPr>
            <p:cNvPr id="20" name="AutoShape 20"/>
            <p:cNvSpPr/>
            <p:nvPr/>
          </p:nvSpPr>
          <p:spPr>
            <a:xfrm>
              <a:off x="0" y="1748730"/>
              <a:ext cx="19513825" cy="0"/>
            </a:xfrm>
            <a:prstGeom prst="line">
              <a:avLst/>
            </a:prstGeom>
            <a:ln w="50800" cap="flat">
              <a:solidFill>
                <a:srgbClr val="D9D9D9">
                  <a:alpha val="21569"/>
                </a:srgbClr>
              </a:solidFill>
              <a:prstDash val="solid"/>
              <a:headEnd type="none" w="sm" len="sm"/>
              <a:tailEnd type="none" w="sm" len="sm"/>
            </a:ln>
          </p:spPr>
        </p:sp>
        <p:sp>
          <p:nvSpPr>
            <p:cNvPr id="21" name="AutoShape 21"/>
            <p:cNvSpPr/>
            <p:nvPr/>
          </p:nvSpPr>
          <p:spPr>
            <a:xfrm>
              <a:off x="0" y="9326558"/>
              <a:ext cx="19513825" cy="0"/>
            </a:xfrm>
            <a:prstGeom prst="line">
              <a:avLst/>
            </a:prstGeom>
            <a:ln w="50800" cap="flat">
              <a:solidFill>
                <a:srgbClr val="D9D9D9">
                  <a:alpha val="21569"/>
                </a:srgbClr>
              </a:solidFill>
              <a:prstDash val="solid"/>
              <a:headEnd type="none" w="sm" len="sm"/>
              <a:tailEnd type="none" w="sm" len="sm"/>
            </a:ln>
          </p:spPr>
        </p:sp>
        <p:sp>
          <p:nvSpPr>
            <p:cNvPr id="22" name="AutoShape 22"/>
            <p:cNvSpPr/>
            <p:nvPr/>
          </p:nvSpPr>
          <p:spPr>
            <a:xfrm>
              <a:off x="0" y="9909468"/>
              <a:ext cx="19513825" cy="0"/>
            </a:xfrm>
            <a:prstGeom prst="line">
              <a:avLst/>
            </a:prstGeom>
            <a:ln w="50800" cap="flat">
              <a:solidFill>
                <a:srgbClr val="D9D9D9">
                  <a:alpha val="21569"/>
                </a:srgbClr>
              </a:solidFill>
              <a:prstDash val="solid"/>
              <a:headEnd type="none" w="sm" len="sm"/>
              <a:tailEnd type="none" w="sm" len="sm"/>
            </a:ln>
          </p:spPr>
        </p:sp>
        <p:sp>
          <p:nvSpPr>
            <p:cNvPr id="23" name="AutoShape 23"/>
            <p:cNvSpPr/>
            <p:nvPr/>
          </p:nvSpPr>
          <p:spPr>
            <a:xfrm>
              <a:off x="0" y="10492378"/>
              <a:ext cx="19513825" cy="0"/>
            </a:xfrm>
            <a:prstGeom prst="line">
              <a:avLst/>
            </a:prstGeom>
            <a:ln w="50800" cap="flat">
              <a:solidFill>
                <a:srgbClr val="D9D9D9">
                  <a:alpha val="21569"/>
                </a:srgbClr>
              </a:solidFill>
              <a:prstDash val="solid"/>
              <a:headEnd type="none" w="sm" len="sm"/>
              <a:tailEnd type="none" w="sm" len="sm"/>
            </a:ln>
          </p:spPr>
        </p:sp>
        <p:sp>
          <p:nvSpPr>
            <p:cNvPr id="24" name="AutoShape 24"/>
            <p:cNvSpPr/>
            <p:nvPr/>
          </p:nvSpPr>
          <p:spPr>
            <a:xfrm>
              <a:off x="0" y="6994919"/>
              <a:ext cx="19513825" cy="0"/>
            </a:xfrm>
            <a:prstGeom prst="line">
              <a:avLst/>
            </a:prstGeom>
            <a:ln w="50800" cap="flat">
              <a:solidFill>
                <a:srgbClr val="D9D9D9">
                  <a:alpha val="21569"/>
                </a:srgbClr>
              </a:solidFill>
              <a:prstDash val="solid"/>
              <a:headEnd type="none" w="sm" len="sm"/>
              <a:tailEnd type="none" w="sm" len="sm"/>
            </a:ln>
          </p:spPr>
        </p:sp>
        <p:sp>
          <p:nvSpPr>
            <p:cNvPr id="25" name="AutoShape 25"/>
            <p:cNvSpPr/>
            <p:nvPr/>
          </p:nvSpPr>
          <p:spPr>
            <a:xfrm>
              <a:off x="0" y="7577829"/>
              <a:ext cx="19513825" cy="0"/>
            </a:xfrm>
            <a:prstGeom prst="line">
              <a:avLst/>
            </a:prstGeom>
            <a:ln w="50800" cap="flat">
              <a:solidFill>
                <a:srgbClr val="D9D9D9">
                  <a:alpha val="21569"/>
                </a:srgbClr>
              </a:solidFill>
              <a:prstDash val="solid"/>
              <a:headEnd type="none" w="sm" len="sm"/>
              <a:tailEnd type="none" w="sm" len="sm"/>
            </a:ln>
          </p:spPr>
        </p:sp>
        <p:sp>
          <p:nvSpPr>
            <p:cNvPr id="26" name="AutoShape 26"/>
            <p:cNvSpPr/>
            <p:nvPr/>
          </p:nvSpPr>
          <p:spPr>
            <a:xfrm>
              <a:off x="0" y="8160739"/>
              <a:ext cx="19513825" cy="0"/>
            </a:xfrm>
            <a:prstGeom prst="line">
              <a:avLst/>
            </a:prstGeom>
            <a:ln w="50800" cap="flat">
              <a:solidFill>
                <a:srgbClr val="D9D9D9">
                  <a:alpha val="21569"/>
                </a:srgbClr>
              </a:solidFill>
              <a:prstDash val="solid"/>
              <a:headEnd type="none" w="sm" len="sm"/>
              <a:tailEnd type="none" w="sm" len="sm"/>
            </a:ln>
          </p:spPr>
        </p:sp>
        <p:sp>
          <p:nvSpPr>
            <p:cNvPr id="27" name="AutoShape 27"/>
            <p:cNvSpPr/>
            <p:nvPr/>
          </p:nvSpPr>
          <p:spPr>
            <a:xfrm>
              <a:off x="0" y="8743649"/>
              <a:ext cx="19513825" cy="0"/>
            </a:xfrm>
            <a:prstGeom prst="line">
              <a:avLst/>
            </a:prstGeom>
            <a:ln w="50800" cap="flat">
              <a:solidFill>
                <a:srgbClr val="D9D9D9">
                  <a:alpha val="21569"/>
                </a:srgbClr>
              </a:solidFill>
              <a:prstDash val="solid"/>
              <a:headEnd type="none" w="sm" len="sm"/>
              <a:tailEnd type="none" w="sm" len="sm"/>
            </a:ln>
          </p:spPr>
        </p:sp>
      </p:grpSp>
      <p:grpSp>
        <p:nvGrpSpPr>
          <p:cNvPr id="28" name="Group 28"/>
          <p:cNvGrpSpPr/>
          <p:nvPr/>
        </p:nvGrpSpPr>
        <p:grpSpPr>
          <a:xfrm>
            <a:off x="1325175" y="1098131"/>
            <a:ext cx="344492" cy="8090737"/>
            <a:chOff x="0" y="0"/>
            <a:chExt cx="459323" cy="10787650"/>
          </a:xfrm>
        </p:grpSpPr>
        <p:grpSp>
          <p:nvGrpSpPr>
            <p:cNvPr id="29" name="Group 29"/>
            <p:cNvGrpSpPr/>
            <p:nvPr/>
          </p:nvGrpSpPr>
          <p:grpSpPr>
            <a:xfrm>
              <a:off x="0" y="0"/>
              <a:ext cx="459323" cy="459323"/>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0" y="938939"/>
              <a:ext cx="459323" cy="459323"/>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5" name="Group 35"/>
            <p:cNvGrpSpPr/>
            <p:nvPr/>
          </p:nvGrpSpPr>
          <p:grpSpPr>
            <a:xfrm>
              <a:off x="0" y="1877878"/>
              <a:ext cx="459323" cy="459323"/>
              <a:chOff x="0" y="0"/>
              <a:chExt cx="812800" cy="812800"/>
            </a:xfrm>
          </p:grpSpPr>
          <p:sp>
            <p:nvSpPr>
              <p:cNvPr id="36" name="Freeform 3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7" name="TextBox 3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8" name="Group 38"/>
            <p:cNvGrpSpPr/>
            <p:nvPr/>
          </p:nvGrpSpPr>
          <p:grpSpPr>
            <a:xfrm>
              <a:off x="0" y="2816816"/>
              <a:ext cx="459323" cy="459323"/>
              <a:chOff x="0" y="0"/>
              <a:chExt cx="812800" cy="812800"/>
            </a:xfrm>
          </p:grpSpPr>
          <p:sp>
            <p:nvSpPr>
              <p:cNvPr id="39" name="Freeform 3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0" name="TextBox 4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1" name="Group 41"/>
            <p:cNvGrpSpPr/>
            <p:nvPr/>
          </p:nvGrpSpPr>
          <p:grpSpPr>
            <a:xfrm>
              <a:off x="0" y="3755755"/>
              <a:ext cx="459323" cy="459323"/>
              <a:chOff x="0" y="0"/>
              <a:chExt cx="812800" cy="812800"/>
            </a:xfrm>
          </p:grpSpPr>
          <p:sp>
            <p:nvSpPr>
              <p:cNvPr id="42" name="Freeform 4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3" name="TextBox 4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4" name="Group 44"/>
            <p:cNvGrpSpPr/>
            <p:nvPr/>
          </p:nvGrpSpPr>
          <p:grpSpPr>
            <a:xfrm>
              <a:off x="0" y="4694694"/>
              <a:ext cx="459323" cy="459323"/>
              <a:chOff x="0" y="0"/>
              <a:chExt cx="812800" cy="812800"/>
            </a:xfrm>
          </p:grpSpPr>
          <p:sp>
            <p:nvSpPr>
              <p:cNvPr id="45" name="Freeform 4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6" name="TextBox 4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7" name="Group 47"/>
            <p:cNvGrpSpPr/>
            <p:nvPr/>
          </p:nvGrpSpPr>
          <p:grpSpPr>
            <a:xfrm>
              <a:off x="0" y="5633633"/>
              <a:ext cx="459323" cy="459323"/>
              <a:chOff x="0" y="0"/>
              <a:chExt cx="812800" cy="812800"/>
            </a:xfrm>
          </p:grpSpPr>
          <p:sp>
            <p:nvSpPr>
              <p:cNvPr id="48" name="Freeform 4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9" name="TextBox 4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0" name="Group 50"/>
            <p:cNvGrpSpPr/>
            <p:nvPr/>
          </p:nvGrpSpPr>
          <p:grpSpPr>
            <a:xfrm>
              <a:off x="0" y="6572572"/>
              <a:ext cx="459323" cy="459323"/>
              <a:chOff x="0" y="0"/>
              <a:chExt cx="812800" cy="812800"/>
            </a:xfrm>
          </p:grpSpPr>
          <p:sp>
            <p:nvSpPr>
              <p:cNvPr id="51" name="Freeform 5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2" name="TextBox 5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3" name="Group 53"/>
            <p:cNvGrpSpPr/>
            <p:nvPr/>
          </p:nvGrpSpPr>
          <p:grpSpPr>
            <a:xfrm>
              <a:off x="0" y="7511510"/>
              <a:ext cx="459323" cy="459323"/>
              <a:chOff x="0" y="0"/>
              <a:chExt cx="812800" cy="812800"/>
            </a:xfrm>
          </p:grpSpPr>
          <p:sp>
            <p:nvSpPr>
              <p:cNvPr id="54" name="Freeform 5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5" name="TextBox 5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6" name="Group 56"/>
            <p:cNvGrpSpPr/>
            <p:nvPr/>
          </p:nvGrpSpPr>
          <p:grpSpPr>
            <a:xfrm>
              <a:off x="0" y="8450449"/>
              <a:ext cx="459323" cy="459323"/>
              <a:chOff x="0" y="0"/>
              <a:chExt cx="812800" cy="812800"/>
            </a:xfrm>
          </p:grpSpPr>
          <p:sp>
            <p:nvSpPr>
              <p:cNvPr id="57" name="Freeform 5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8" name="TextBox 5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9" name="Group 59"/>
            <p:cNvGrpSpPr/>
            <p:nvPr/>
          </p:nvGrpSpPr>
          <p:grpSpPr>
            <a:xfrm>
              <a:off x="0" y="9389388"/>
              <a:ext cx="459323" cy="459323"/>
              <a:chOff x="0" y="0"/>
              <a:chExt cx="812800" cy="812800"/>
            </a:xfrm>
          </p:grpSpPr>
          <p:sp>
            <p:nvSpPr>
              <p:cNvPr id="60" name="Freeform 6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61" name="TextBox 6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2" name="Group 62"/>
            <p:cNvGrpSpPr/>
            <p:nvPr/>
          </p:nvGrpSpPr>
          <p:grpSpPr>
            <a:xfrm>
              <a:off x="0" y="10328327"/>
              <a:ext cx="459323" cy="459323"/>
              <a:chOff x="0" y="0"/>
              <a:chExt cx="812800" cy="812800"/>
            </a:xfrm>
          </p:grpSpPr>
          <p:sp>
            <p:nvSpPr>
              <p:cNvPr id="63" name="Freeform 6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64" name="TextBox 6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65" name="AutoShape 65"/>
          <p:cNvSpPr/>
          <p:nvPr/>
        </p:nvSpPr>
        <p:spPr>
          <a:xfrm rot="-5405178">
            <a:off x="-2517975" y="5119688"/>
            <a:ext cx="8828120" cy="0"/>
          </a:xfrm>
          <a:prstGeom prst="line">
            <a:avLst/>
          </a:prstGeom>
          <a:ln w="47625" cap="flat">
            <a:solidFill>
              <a:srgbClr val="F9BD24"/>
            </a:solidFill>
            <a:prstDash val="solid"/>
            <a:headEnd type="none" w="sm" len="sm"/>
            <a:tailEnd type="none" w="sm" len="sm"/>
          </a:ln>
        </p:spPr>
      </p:sp>
      <p:grpSp>
        <p:nvGrpSpPr>
          <p:cNvPr id="68" name="Group 68"/>
          <p:cNvGrpSpPr/>
          <p:nvPr/>
        </p:nvGrpSpPr>
        <p:grpSpPr>
          <a:xfrm>
            <a:off x="2690819" y="1362606"/>
            <a:ext cx="7103097" cy="8132168"/>
            <a:chOff x="0" y="0"/>
            <a:chExt cx="1246856" cy="1668279"/>
          </a:xfrm>
        </p:grpSpPr>
        <p:sp>
          <p:nvSpPr>
            <p:cNvPr id="69" name="Freeform 69"/>
            <p:cNvSpPr/>
            <p:nvPr/>
          </p:nvSpPr>
          <p:spPr>
            <a:xfrm>
              <a:off x="0" y="0"/>
              <a:ext cx="1246856" cy="1668279"/>
            </a:xfrm>
            <a:custGeom>
              <a:avLst/>
              <a:gdLst/>
              <a:ahLst/>
              <a:cxnLst/>
              <a:rect l="l" t="t" r="r" b="b"/>
              <a:pathLst>
                <a:path w="1246856" h="1668279">
                  <a:moveTo>
                    <a:pt x="0" y="0"/>
                  </a:moveTo>
                  <a:lnTo>
                    <a:pt x="1246856" y="0"/>
                  </a:lnTo>
                  <a:lnTo>
                    <a:pt x="1246856" y="1668279"/>
                  </a:lnTo>
                  <a:lnTo>
                    <a:pt x="0" y="1668279"/>
                  </a:lnTo>
                  <a:close/>
                </a:path>
              </a:pathLst>
            </a:custGeom>
            <a:solidFill>
              <a:srgbClr val="1B4645"/>
            </a:solidFill>
          </p:spPr>
        </p:sp>
        <p:sp>
          <p:nvSpPr>
            <p:cNvPr id="70" name="TextBox 70"/>
            <p:cNvSpPr txBox="1"/>
            <p:nvPr/>
          </p:nvSpPr>
          <p:spPr>
            <a:xfrm>
              <a:off x="0" y="-66675"/>
              <a:ext cx="812800" cy="879475"/>
            </a:xfrm>
            <a:prstGeom prst="rect">
              <a:avLst/>
            </a:prstGeom>
          </p:spPr>
          <p:txBody>
            <a:bodyPr lIns="50800" tIns="50800" rIns="50800" bIns="50800" rtlCol="0" anchor="ctr"/>
            <a:lstStyle/>
            <a:p>
              <a:pPr algn="ctr">
                <a:lnSpc>
                  <a:spcPts val="2100"/>
                </a:lnSpc>
                <a:spcBef>
                  <a:spcPct val="0"/>
                </a:spcBef>
              </a:pPr>
              <a:endParaRPr/>
            </a:p>
          </p:txBody>
        </p:sp>
      </p:grpSp>
      <p:sp>
        <p:nvSpPr>
          <p:cNvPr id="71" name="TextBox 71"/>
          <p:cNvSpPr txBox="1"/>
          <p:nvPr/>
        </p:nvSpPr>
        <p:spPr>
          <a:xfrm>
            <a:off x="3669326" y="1769200"/>
            <a:ext cx="5017586" cy="405304"/>
          </a:xfrm>
          <a:prstGeom prst="rect">
            <a:avLst/>
          </a:prstGeom>
        </p:spPr>
        <p:txBody>
          <a:bodyPr wrap="square" lIns="0" tIns="0" rIns="0" bIns="0" rtlCol="0" anchor="t">
            <a:spAutoFit/>
          </a:bodyPr>
          <a:lstStyle/>
          <a:p>
            <a:pPr algn="ctr">
              <a:lnSpc>
                <a:spcPts val="3000"/>
              </a:lnSpc>
            </a:pPr>
            <a:r>
              <a:rPr lang="vi-VN" sz="4000">
                <a:solidFill>
                  <a:srgbClr val="FFFFFF"/>
                </a:solidFill>
                <a:latin typeface="Bubblebody Neue"/>
              </a:rPr>
              <a:t>Hãy quan sát H.2.2</a:t>
            </a:r>
            <a:endParaRPr lang="en-US" sz="4000">
              <a:solidFill>
                <a:srgbClr val="FFFFFF"/>
              </a:solidFill>
              <a:latin typeface="Bubblebody Neue"/>
            </a:endParaRPr>
          </a:p>
        </p:txBody>
      </p:sp>
      <p:sp>
        <p:nvSpPr>
          <p:cNvPr id="80" name="Freeform 80"/>
          <p:cNvSpPr/>
          <p:nvPr/>
        </p:nvSpPr>
        <p:spPr>
          <a:xfrm>
            <a:off x="197330" y="5436173"/>
            <a:ext cx="439915" cy="517547"/>
          </a:xfrm>
          <a:custGeom>
            <a:avLst/>
            <a:gdLst/>
            <a:ahLst/>
            <a:cxnLst/>
            <a:rect l="l" t="t" r="r" b="b"/>
            <a:pathLst>
              <a:path w="439915" h="517547">
                <a:moveTo>
                  <a:pt x="0" y="0"/>
                </a:moveTo>
                <a:lnTo>
                  <a:pt x="439914" y="0"/>
                </a:lnTo>
                <a:lnTo>
                  <a:pt x="439914" y="517547"/>
                </a:lnTo>
                <a:lnTo>
                  <a:pt x="0" y="5175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pic>
        <p:nvPicPr>
          <p:cNvPr id="67" name="Picture 66" descr="KHTN 8 (Cánh Diều) Bài 2: Phản ứng hóa học và năng lượng của phản ứng hóa học | Khoa học tự nhiên 8 (ảnh 2)">
            <a:extLst>
              <a:ext uri="{FF2B5EF4-FFF2-40B4-BE49-F238E27FC236}">
                <a16:creationId xmlns:a16="http://schemas.microsoft.com/office/drawing/2014/main" xmlns="" id="{453A5BC2-B889-583C-15C4-BBA8CDC5D74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68220" y="2501355"/>
            <a:ext cx="6709180" cy="5983309"/>
          </a:xfrm>
          <a:prstGeom prst="rect">
            <a:avLst/>
          </a:prstGeom>
          <a:noFill/>
          <a:ln>
            <a:noFill/>
          </a:ln>
        </p:spPr>
      </p:pic>
      <p:sp>
        <p:nvSpPr>
          <p:cNvPr id="78" name="Freeform 76">
            <a:extLst>
              <a:ext uri="{FF2B5EF4-FFF2-40B4-BE49-F238E27FC236}">
                <a16:creationId xmlns:a16="http://schemas.microsoft.com/office/drawing/2014/main" xmlns="" id="{A43D9941-E272-E840-9ADB-C190F40964CF}"/>
              </a:ext>
            </a:extLst>
          </p:cNvPr>
          <p:cNvSpPr/>
          <p:nvPr/>
        </p:nvSpPr>
        <p:spPr>
          <a:xfrm>
            <a:off x="10326644" y="1556011"/>
            <a:ext cx="7498403" cy="8228083"/>
          </a:xfrm>
          <a:custGeom>
            <a:avLst/>
            <a:gdLst/>
            <a:ahLst/>
            <a:cxnLst/>
            <a:rect l="l" t="t" r="r" b="b"/>
            <a:pathLst>
              <a:path w="1246856" h="1668279">
                <a:moveTo>
                  <a:pt x="0" y="0"/>
                </a:moveTo>
                <a:lnTo>
                  <a:pt x="1246856" y="0"/>
                </a:lnTo>
                <a:lnTo>
                  <a:pt x="1246856" y="1668279"/>
                </a:lnTo>
                <a:lnTo>
                  <a:pt x="0" y="1668279"/>
                </a:lnTo>
                <a:close/>
              </a:path>
            </a:pathLst>
          </a:custGeom>
          <a:solidFill>
            <a:srgbClr val="276967"/>
          </a:solidFill>
        </p:spPr>
        <p:txBody>
          <a:bodyPr/>
          <a:lstStyle/>
          <a:p>
            <a:pPr marL="0" marR="0">
              <a:lnSpc>
                <a:spcPct val="115000"/>
              </a:lnSpc>
              <a:spcBef>
                <a:spcPts val="200"/>
              </a:spcBef>
              <a:spcAft>
                <a:spcPts val="200"/>
              </a:spcAft>
            </a:pPr>
            <a:r>
              <a:rPr lang="vi-VN" sz="4000">
                <a:solidFill>
                  <a:schemeClr val="bg1"/>
                </a:solidFill>
                <a:effectLst/>
                <a:latin typeface="Times New Roman" panose="02020603050405020304" pitchFamily="18" charset="0"/>
                <a:ea typeface="Segoe UI" panose="020B0502040204020203" pitchFamily="34" charset="0"/>
              </a:rPr>
              <a:t>Câu 4: </a:t>
            </a:r>
            <a:r>
              <a:rPr lang="vi-VN" sz="4000">
                <a:solidFill>
                  <a:schemeClr val="bg1"/>
                </a:solidFill>
                <a:effectLst/>
                <a:latin typeface="Times New Roman" panose="02020603050405020304" pitchFamily="18" charset="0"/>
                <a:ea typeface="Times New Roman" panose="02020603050405020304" pitchFamily="18" charset="0"/>
              </a:rPr>
              <a:t>Tìm từ/cụm từ thích hợp điền vào chỗ trống trong các câu sau.</a:t>
            </a:r>
            <a:endParaRPr lang="en-US" sz="4000">
              <a:solidFill>
                <a:schemeClr val="bg1"/>
              </a:solidFill>
              <a:effectLst/>
              <a:latin typeface="Calibri" panose="020F0502020204030204" pitchFamily="34" charset="0"/>
              <a:ea typeface="Calibri" panose="020F0502020204030204" pitchFamily="34" charset="0"/>
            </a:endParaRPr>
          </a:p>
          <a:p>
            <a:pPr marL="0" marR="0" algn="just">
              <a:lnSpc>
                <a:spcPct val="115000"/>
              </a:lnSpc>
              <a:spcBef>
                <a:spcPts val="200"/>
              </a:spcBef>
              <a:spcAft>
                <a:spcPts val="200"/>
              </a:spcAft>
            </a:pPr>
            <a:r>
              <a:rPr lang="vi-VN" sz="4000">
                <a:solidFill>
                  <a:schemeClr val="bg1"/>
                </a:solidFill>
                <a:effectLst/>
                <a:latin typeface="Times New Roman" panose="02020603050405020304" pitchFamily="18" charset="0"/>
                <a:ea typeface="Times New Roman" panose="02020603050405020304" pitchFamily="18" charset="0"/>
              </a:rPr>
              <a:t>Trong phản ứng hoá học, chỉ có liên kết giữa các nguyên tử ...................... làm cho phân tử này biến đổi thành phân tử khác, kết quả là ................ này biến đổi thành ............... khác. Số nguyên tử của mỗi nguyên tố trước và sau phản ứng </a:t>
            </a:r>
            <a:r>
              <a:rPr lang="vi-VN" sz="1800">
                <a:solidFill>
                  <a:schemeClr val="bg1"/>
                </a:solidFill>
                <a:effectLst/>
                <a:latin typeface="Times New Roman" panose="02020603050405020304" pitchFamily="18" charset="0"/>
                <a:ea typeface="Times New Roman" panose="02020603050405020304" pitchFamily="18" charset="0"/>
              </a:rPr>
              <a:t>......................................</a:t>
            </a:r>
            <a:endParaRPr lang="en-US" sz="1800">
              <a:solidFill>
                <a:schemeClr val="bg1"/>
              </a:solidFill>
              <a:effectLst/>
              <a:latin typeface="Calibri" panose="020F0502020204030204" pitchFamily="34" charset="0"/>
              <a:ea typeface="Calibri" panose="020F0502020204030204" pitchFamily="34" charset="0"/>
            </a:endParaRPr>
          </a:p>
          <a:p>
            <a:pPr marL="0" marR="0" indent="0" algn="just">
              <a:lnSpc>
                <a:spcPct val="120000"/>
              </a:lnSpc>
              <a:spcBef>
                <a:spcPts val="0"/>
              </a:spcBef>
              <a:spcAft>
                <a:spcPts val="0"/>
              </a:spcAft>
              <a:tabLst>
                <a:tab pos="534670" algn="l"/>
              </a:tabLst>
            </a:pPr>
            <a:endParaRPr lang="en-US" sz="4000">
              <a:solidFill>
                <a:schemeClr val="bg1"/>
              </a:solidFill>
              <a:effectLst/>
              <a:latin typeface="Segoe UI" panose="020B0502040204020203" pitchFamily="34" charset="0"/>
              <a:ea typeface="Segoe UI" panose="020B0502040204020203" pitchFamily="34" charset="0"/>
            </a:endParaRPr>
          </a:p>
          <a:p>
            <a:endParaRPr lang="en-US" sz="4000"/>
          </a:p>
        </p:txBody>
      </p:sp>
      <p:pic>
        <p:nvPicPr>
          <p:cNvPr id="75" name="1 Minute Timer- Nho">
            <a:hlinkClick r:id="" action="ppaction://media"/>
            <a:extLst>
              <a:ext uri="{FF2B5EF4-FFF2-40B4-BE49-F238E27FC236}">
                <a16:creationId xmlns:a16="http://schemas.microsoft.com/office/drawing/2014/main" xmlns="" id="{6805CA08-D1F3-3DA8-00C6-93F1ED95A4E0}"/>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5304676" y="5475"/>
            <a:ext cx="2468843" cy="1387640"/>
          </a:xfrm>
          <a:prstGeom prst="rect">
            <a:avLst/>
          </a:prstGeom>
        </p:spPr>
      </p:pic>
      <p:sp>
        <p:nvSpPr>
          <p:cNvPr id="76" name="TextBox 75">
            <a:extLst>
              <a:ext uri="{FF2B5EF4-FFF2-40B4-BE49-F238E27FC236}">
                <a16:creationId xmlns:a16="http://schemas.microsoft.com/office/drawing/2014/main" xmlns="" id="{265B9431-6327-20B1-2A49-7C31D9721B50}"/>
              </a:ext>
            </a:extLst>
          </p:cNvPr>
          <p:cNvSpPr txBox="1"/>
          <p:nvPr/>
        </p:nvSpPr>
        <p:spPr>
          <a:xfrm>
            <a:off x="10678676" y="5109621"/>
            <a:ext cx="1981633" cy="707886"/>
          </a:xfrm>
          <a:prstGeom prst="rect">
            <a:avLst/>
          </a:prstGeom>
          <a:noFill/>
        </p:spPr>
        <p:txBody>
          <a:bodyPr wrap="none" rtlCol="0">
            <a:spAutoFit/>
          </a:bodyPr>
          <a:lstStyle/>
          <a:p>
            <a:r>
              <a:rPr lang="vi-VN" sz="4000">
                <a:solidFill>
                  <a:srgbClr val="FFFF00"/>
                </a:solidFill>
              </a:rPr>
              <a:t>thay đổi</a:t>
            </a:r>
            <a:endParaRPr lang="en-US" sz="4000">
              <a:solidFill>
                <a:srgbClr val="FFFF00"/>
              </a:solidFill>
            </a:endParaRPr>
          </a:p>
        </p:txBody>
      </p:sp>
      <p:sp>
        <p:nvSpPr>
          <p:cNvPr id="77" name="TextBox 76">
            <a:extLst>
              <a:ext uri="{FF2B5EF4-FFF2-40B4-BE49-F238E27FC236}">
                <a16:creationId xmlns:a16="http://schemas.microsoft.com/office/drawing/2014/main" xmlns="" id="{ED199F2F-CCAE-62A2-BE0B-A6D6100ADAA7}"/>
              </a:ext>
            </a:extLst>
          </p:cNvPr>
          <p:cNvSpPr txBox="1"/>
          <p:nvPr/>
        </p:nvSpPr>
        <p:spPr>
          <a:xfrm>
            <a:off x="12192000" y="6493111"/>
            <a:ext cx="1297150" cy="707886"/>
          </a:xfrm>
          <a:prstGeom prst="rect">
            <a:avLst/>
          </a:prstGeom>
          <a:noFill/>
        </p:spPr>
        <p:txBody>
          <a:bodyPr wrap="none" rtlCol="0">
            <a:spAutoFit/>
          </a:bodyPr>
          <a:lstStyle/>
          <a:p>
            <a:r>
              <a:rPr lang="vi-VN" sz="4000">
                <a:solidFill>
                  <a:srgbClr val="FFFF00"/>
                </a:solidFill>
              </a:rPr>
              <a:t>chất </a:t>
            </a:r>
            <a:endParaRPr lang="en-US" sz="4000">
              <a:solidFill>
                <a:srgbClr val="FFFF00"/>
              </a:solidFill>
            </a:endParaRPr>
          </a:p>
        </p:txBody>
      </p:sp>
      <p:sp>
        <p:nvSpPr>
          <p:cNvPr id="79" name="TextBox 78">
            <a:extLst>
              <a:ext uri="{FF2B5EF4-FFF2-40B4-BE49-F238E27FC236}">
                <a16:creationId xmlns:a16="http://schemas.microsoft.com/office/drawing/2014/main" xmlns="" id="{343D4EB2-14C7-8B23-2A1F-54D229C1C6C3}"/>
              </a:ext>
            </a:extLst>
          </p:cNvPr>
          <p:cNvSpPr txBox="1"/>
          <p:nvPr/>
        </p:nvSpPr>
        <p:spPr>
          <a:xfrm>
            <a:off x="10765985" y="7208878"/>
            <a:ext cx="1297150" cy="707886"/>
          </a:xfrm>
          <a:prstGeom prst="rect">
            <a:avLst/>
          </a:prstGeom>
          <a:noFill/>
        </p:spPr>
        <p:txBody>
          <a:bodyPr wrap="none" rtlCol="0">
            <a:spAutoFit/>
          </a:bodyPr>
          <a:lstStyle/>
          <a:p>
            <a:r>
              <a:rPr lang="vi-VN" sz="4000">
                <a:solidFill>
                  <a:srgbClr val="FFFF00"/>
                </a:solidFill>
              </a:rPr>
              <a:t>chất </a:t>
            </a:r>
            <a:endParaRPr lang="en-US" sz="4000">
              <a:solidFill>
                <a:srgbClr val="FFFF00"/>
              </a:solidFill>
            </a:endParaRPr>
          </a:p>
        </p:txBody>
      </p:sp>
      <p:sp>
        <p:nvSpPr>
          <p:cNvPr id="81" name="TextBox 80">
            <a:extLst>
              <a:ext uri="{FF2B5EF4-FFF2-40B4-BE49-F238E27FC236}">
                <a16:creationId xmlns:a16="http://schemas.microsoft.com/office/drawing/2014/main" xmlns="" id="{57796262-F3B4-0AD1-632A-67A5138CE3BE}"/>
              </a:ext>
            </a:extLst>
          </p:cNvPr>
          <p:cNvSpPr txBox="1"/>
          <p:nvPr/>
        </p:nvSpPr>
        <p:spPr>
          <a:xfrm>
            <a:off x="11370408" y="8577605"/>
            <a:ext cx="3664786" cy="707886"/>
          </a:xfrm>
          <a:prstGeom prst="rect">
            <a:avLst/>
          </a:prstGeom>
          <a:noFill/>
        </p:spPr>
        <p:txBody>
          <a:bodyPr wrap="none" rtlCol="0">
            <a:spAutoFit/>
          </a:bodyPr>
          <a:lstStyle/>
          <a:p>
            <a:r>
              <a:rPr lang="vi-VN" sz="4000">
                <a:solidFill>
                  <a:srgbClr val="FFFF00"/>
                </a:solidFill>
              </a:rPr>
              <a:t>không thay đổi </a:t>
            </a:r>
            <a:endParaRPr lang="en-US" sz="4000">
              <a:solidFill>
                <a:srgbClr val="FFFF00"/>
              </a:solidFill>
            </a:endParaRPr>
          </a:p>
        </p:txBody>
      </p:sp>
    </p:spTree>
    <p:extLst>
      <p:ext uri="{BB962C8B-B14F-4D97-AF65-F5344CB8AC3E}">
        <p14:creationId xmlns:p14="http://schemas.microsoft.com/office/powerpoint/2010/main" val="3060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500" fill="hold"/>
                                        <p:tgtEl>
                                          <p:spTgt spid="78"/>
                                        </p:tgtEl>
                                        <p:attrNameLst>
                                          <p:attrName>ppt_x</p:attrName>
                                        </p:attrNameLst>
                                      </p:cBhvr>
                                      <p:tavLst>
                                        <p:tav tm="0">
                                          <p:val>
                                            <p:strVal val="#ppt_x"/>
                                          </p:val>
                                        </p:tav>
                                        <p:tav tm="100000">
                                          <p:val>
                                            <p:strVal val="#ppt_x"/>
                                          </p:val>
                                        </p:tav>
                                      </p:tavLst>
                                    </p:anim>
                                    <p:anim calcmode="lin" valueType="num">
                                      <p:cBhvr additive="base">
                                        <p:cTn id="8"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75"/>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75"/>
                                        </p:tgtEl>
                                      </p:cBhvr>
                                    </p:cmd>
                                  </p:childTnLst>
                                </p:cTn>
                              </p:par>
                            </p:childTnLst>
                          </p:cTn>
                        </p:par>
                      </p:childTnLst>
                    </p:cTn>
                  </p:par>
                </p:childTnLst>
              </p:cTn>
              <p:nextCondLst>
                <p:cond evt="onClick" delay="0">
                  <p:tgtEl>
                    <p:spTgt spid="75"/>
                  </p:tgtEl>
                </p:cond>
              </p:nextCondLst>
            </p:seq>
            <p:video>
              <p:cMediaNode vol="80000">
                <p:cTn id="30" fill="hold" display="0">
                  <p:stCondLst>
                    <p:cond delay="indefinite"/>
                  </p:stCondLst>
                </p:cTn>
                <p:tgtEl>
                  <p:spTgt spid="75"/>
                </p:tgtEl>
              </p:cMediaNode>
            </p:video>
          </p:childTnLst>
        </p:cTn>
      </p:par>
    </p:tnLst>
    <p:bldLst>
      <p:bldP spid="78" grpId="0" animBg="1"/>
      <p:bldP spid="76" grpId="0"/>
      <p:bldP spid="77" grpId="0"/>
      <p:bldP spid="79" grpId="0"/>
      <p:bldP spid="8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84633" y="-1836595"/>
            <a:ext cx="4440924" cy="4114800"/>
          </a:xfrm>
          <a:custGeom>
            <a:avLst/>
            <a:gdLst/>
            <a:ahLst/>
            <a:cxnLst/>
            <a:rect l="l" t="t" r="r" b="b"/>
            <a:pathLst>
              <a:path w="4440924" h="4114800">
                <a:moveTo>
                  <a:pt x="0" y="0"/>
                </a:moveTo>
                <a:lnTo>
                  <a:pt x="4440924" y="0"/>
                </a:lnTo>
                <a:lnTo>
                  <a:pt x="444092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0800000">
            <a:off x="14857250" y="7982294"/>
            <a:ext cx="4974737" cy="4609412"/>
          </a:xfrm>
          <a:custGeom>
            <a:avLst/>
            <a:gdLst/>
            <a:ahLst/>
            <a:cxnLst/>
            <a:rect l="l" t="t" r="r" b="b"/>
            <a:pathLst>
              <a:path w="4974737" h="4609412">
                <a:moveTo>
                  <a:pt x="0" y="0"/>
                </a:moveTo>
                <a:lnTo>
                  <a:pt x="4974737" y="0"/>
                </a:lnTo>
                <a:lnTo>
                  <a:pt x="4974737" y="4609412"/>
                </a:lnTo>
                <a:lnTo>
                  <a:pt x="0" y="460941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66423" y="3629229"/>
            <a:ext cx="862277" cy="1082768"/>
          </a:xfrm>
          <a:custGeom>
            <a:avLst/>
            <a:gdLst/>
            <a:ahLst/>
            <a:cxnLst/>
            <a:rect l="l" t="t" r="r" b="b"/>
            <a:pathLst>
              <a:path w="862277" h="1082768">
                <a:moveTo>
                  <a:pt x="0" y="0"/>
                </a:moveTo>
                <a:lnTo>
                  <a:pt x="862277" y="0"/>
                </a:lnTo>
                <a:lnTo>
                  <a:pt x="862277" y="1082768"/>
                </a:lnTo>
                <a:lnTo>
                  <a:pt x="0" y="10827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837269" y="729445"/>
            <a:ext cx="16613461" cy="8828110"/>
            <a:chOff x="0" y="0"/>
            <a:chExt cx="4375562" cy="2325099"/>
          </a:xfrm>
        </p:grpSpPr>
        <p:sp>
          <p:nvSpPr>
            <p:cNvPr id="6" name="Freeform 6"/>
            <p:cNvSpPr/>
            <p:nvPr/>
          </p:nvSpPr>
          <p:spPr>
            <a:xfrm>
              <a:off x="0" y="0"/>
              <a:ext cx="4375562" cy="2325099"/>
            </a:xfrm>
            <a:custGeom>
              <a:avLst/>
              <a:gdLst/>
              <a:ahLst/>
              <a:cxnLst/>
              <a:rect l="l" t="t" r="r" b="b"/>
              <a:pathLst>
                <a:path w="4375562" h="2325099">
                  <a:moveTo>
                    <a:pt x="23766" y="0"/>
                  </a:moveTo>
                  <a:lnTo>
                    <a:pt x="4351796" y="0"/>
                  </a:lnTo>
                  <a:cubicBezTo>
                    <a:pt x="4358099" y="0"/>
                    <a:pt x="4364144" y="2504"/>
                    <a:pt x="4368601" y="6961"/>
                  </a:cubicBezTo>
                  <a:cubicBezTo>
                    <a:pt x="4373058" y="11418"/>
                    <a:pt x="4375562" y="17463"/>
                    <a:pt x="4375562" y="23766"/>
                  </a:cubicBezTo>
                  <a:lnTo>
                    <a:pt x="4375562" y="2301333"/>
                  </a:lnTo>
                  <a:cubicBezTo>
                    <a:pt x="4375562" y="2314459"/>
                    <a:pt x="4364922" y="2325099"/>
                    <a:pt x="4351796" y="2325099"/>
                  </a:cubicBezTo>
                  <a:lnTo>
                    <a:pt x="23766" y="2325099"/>
                  </a:lnTo>
                  <a:cubicBezTo>
                    <a:pt x="10640" y="2325099"/>
                    <a:pt x="0" y="2314459"/>
                    <a:pt x="0" y="2301333"/>
                  </a:cubicBezTo>
                  <a:lnTo>
                    <a:pt x="0" y="23766"/>
                  </a:lnTo>
                  <a:cubicBezTo>
                    <a:pt x="0" y="10640"/>
                    <a:pt x="10640" y="0"/>
                    <a:pt x="23766" y="0"/>
                  </a:cubicBezTo>
                  <a:close/>
                </a:path>
              </a:pathLst>
            </a:custGeom>
            <a:solidFill>
              <a:srgbClr val="FFFFFF"/>
            </a:solidFill>
          </p:spPr>
        </p:sp>
        <p:sp>
          <p:nvSpPr>
            <p:cNvPr id="7" name="TextBox 7"/>
            <p:cNvSpPr txBox="1"/>
            <p:nvPr/>
          </p:nvSpPr>
          <p:spPr>
            <a:xfrm>
              <a:off x="0" y="-76200"/>
              <a:ext cx="812800" cy="8890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254082" y="1818482"/>
            <a:ext cx="14635369" cy="2613739"/>
            <a:chOff x="0" y="0"/>
            <a:chExt cx="19513825" cy="10543178"/>
          </a:xfrm>
        </p:grpSpPr>
        <p:sp>
          <p:nvSpPr>
            <p:cNvPr id="9" name="AutoShape 9"/>
            <p:cNvSpPr/>
            <p:nvPr/>
          </p:nvSpPr>
          <p:spPr>
            <a:xfrm>
              <a:off x="0" y="4663279"/>
              <a:ext cx="19513825" cy="0"/>
            </a:xfrm>
            <a:prstGeom prst="line">
              <a:avLst/>
            </a:prstGeom>
            <a:ln w="50800" cap="flat">
              <a:solidFill>
                <a:srgbClr val="D9D9D9">
                  <a:alpha val="21569"/>
                </a:srgbClr>
              </a:solidFill>
              <a:prstDash val="solid"/>
              <a:headEnd type="none" w="sm" len="sm"/>
              <a:tailEnd type="none" w="sm" len="sm"/>
            </a:ln>
          </p:spPr>
        </p:sp>
        <p:sp>
          <p:nvSpPr>
            <p:cNvPr id="10" name="AutoShape 10"/>
            <p:cNvSpPr/>
            <p:nvPr/>
          </p:nvSpPr>
          <p:spPr>
            <a:xfrm>
              <a:off x="0" y="5246189"/>
              <a:ext cx="19513825" cy="0"/>
            </a:xfrm>
            <a:prstGeom prst="line">
              <a:avLst/>
            </a:prstGeom>
            <a:ln w="50800" cap="flat">
              <a:solidFill>
                <a:srgbClr val="D9D9D9">
                  <a:alpha val="21569"/>
                </a:srgbClr>
              </a:solidFill>
              <a:prstDash val="solid"/>
              <a:headEnd type="none" w="sm" len="sm"/>
              <a:tailEnd type="none" w="sm" len="sm"/>
            </a:ln>
          </p:spPr>
        </p:sp>
        <p:sp>
          <p:nvSpPr>
            <p:cNvPr id="11" name="AutoShape 11"/>
            <p:cNvSpPr/>
            <p:nvPr/>
          </p:nvSpPr>
          <p:spPr>
            <a:xfrm>
              <a:off x="0" y="5829099"/>
              <a:ext cx="19513825" cy="0"/>
            </a:xfrm>
            <a:prstGeom prst="line">
              <a:avLst/>
            </a:prstGeom>
            <a:ln w="50800" cap="flat">
              <a:solidFill>
                <a:srgbClr val="D9D9D9">
                  <a:alpha val="21569"/>
                </a:srgbClr>
              </a:solidFill>
              <a:prstDash val="solid"/>
              <a:headEnd type="none" w="sm" len="sm"/>
              <a:tailEnd type="none" w="sm" len="sm"/>
            </a:ln>
          </p:spPr>
        </p:sp>
        <p:sp>
          <p:nvSpPr>
            <p:cNvPr id="12" name="AutoShape 12"/>
            <p:cNvSpPr/>
            <p:nvPr/>
          </p:nvSpPr>
          <p:spPr>
            <a:xfrm>
              <a:off x="0" y="6412009"/>
              <a:ext cx="19513825" cy="0"/>
            </a:xfrm>
            <a:prstGeom prst="line">
              <a:avLst/>
            </a:prstGeom>
            <a:ln w="50800" cap="flat">
              <a:solidFill>
                <a:srgbClr val="D9D9D9">
                  <a:alpha val="21569"/>
                </a:srgbClr>
              </a:solidFill>
              <a:prstDash val="solid"/>
              <a:headEnd type="none" w="sm" len="sm"/>
              <a:tailEnd type="none" w="sm" len="sm"/>
            </a:ln>
          </p:spPr>
        </p:sp>
        <p:sp>
          <p:nvSpPr>
            <p:cNvPr id="13" name="AutoShape 13"/>
            <p:cNvSpPr/>
            <p:nvPr/>
          </p:nvSpPr>
          <p:spPr>
            <a:xfrm>
              <a:off x="0" y="2331640"/>
              <a:ext cx="19513825" cy="0"/>
            </a:xfrm>
            <a:prstGeom prst="line">
              <a:avLst/>
            </a:prstGeom>
            <a:ln w="50800" cap="flat">
              <a:solidFill>
                <a:srgbClr val="D9D9D9">
                  <a:alpha val="21569"/>
                </a:srgbClr>
              </a:solidFill>
              <a:prstDash val="solid"/>
              <a:headEnd type="none" w="sm" len="sm"/>
              <a:tailEnd type="none" w="sm" len="sm"/>
            </a:ln>
          </p:spPr>
        </p:sp>
        <p:sp>
          <p:nvSpPr>
            <p:cNvPr id="14" name="AutoShape 14"/>
            <p:cNvSpPr/>
            <p:nvPr/>
          </p:nvSpPr>
          <p:spPr>
            <a:xfrm>
              <a:off x="0" y="2914550"/>
              <a:ext cx="19513825" cy="0"/>
            </a:xfrm>
            <a:prstGeom prst="line">
              <a:avLst/>
            </a:prstGeom>
            <a:ln w="50800" cap="flat">
              <a:solidFill>
                <a:srgbClr val="D9D9D9">
                  <a:alpha val="21569"/>
                </a:srgbClr>
              </a:solidFill>
              <a:prstDash val="solid"/>
              <a:headEnd type="none" w="sm" len="sm"/>
              <a:tailEnd type="none" w="sm" len="sm"/>
            </a:ln>
          </p:spPr>
        </p:sp>
        <p:sp>
          <p:nvSpPr>
            <p:cNvPr id="15" name="AutoShape 15"/>
            <p:cNvSpPr/>
            <p:nvPr/>
          </p:nvSpPr>
          <p:spPr>
            <a:xfrm>
              <a:off x="0" y="3497459"/>
              <a:ext cx="19513825" cy="0"/>
            </a:xfrm>
            <a:prstGeom prst="line">
              <a:avLst/>
            </a:prstGeom>
            <a:ln w="50800" cap="flat">
              <a:solidFill>
                <a:srgbClr val="D9D9D9">
                  <a:alpha val="21569"/>
                </a:srgbClr>
              </a:solidFill>
              <a:prstDash val="solid"/>
              <a:headEnd type="none" w="sm" len="sm"/>
              <a:tailEnd type="none" w="sm" len="sm"/>
            </a:ln>
          </p:spPr>
        </p:sp>
        <p:sp>
          <p:nvSpPr>
            <p:cNvPr id="16" name="AutoShape 16"/>
            <p:cNvSpPr/>
            <p:nvPr/>
          </p:nvSpPr>
          <p:spPr>
            <a:xfrm>
              <a:off x="0" y="4080369"/>
              <a:ext cx="19513825" cy="0"/>
            </a:xfrm>
            <a:prstGeom prst="line">
              <a:avLst/>
            </a:prstGeom>
            <a:ln w="50800" cap="flat">
              <a:solidFill>
                <a:srgbClr val="D9D9D9">
                  <a:alpha val="21569"/>
                </a:srgbClr>
              </a:solidFill>
              <a:prstDash val="solid"/>
              <a:headEnd type="none" w="sm" len="sm"/>
              <a:tailEnd type="none" w="sm" len="sm"/>
            </a:ln>
          </p:spPr>
        </p:sp>
        <p:sp>
          <p:nvSpPr>
            <p:cNvPr id="17" name="AutoShape 17"/>
            <p:cNvSpPr/>
            <p:nvPr/>
          </p:nvSpPr>
          <p:spPr>
            <a:xfrm>
              <a:off x="0" y="0"/>
              <a:ext cx="19513825" cy="0"/>
            </a:xfrm>
            <a:prstGeom prst="line">
              <a:avLst/>
            </a:prstGeom>
            <a:ln w="50800" cap="flat">
              <a:solidFill>
                <a:srgbClr val="D9D9D9">
                  <a:alpha val="21569"/>
                </a:srgbClr>
              </a:solidFill>
              <a:prstDash val="solid"/>
              <a:headEnd type="none" w="sm" len="sm"/>
              <a:tailEnd type="none" w="sm" len="sm"/>
            </a:ln>
          </p:spPr>
        </p:sp>
        <p:sp>
          <p:nvSpPr>
            <p:cNvPr id="18" name="AutoShape 18"/>
            <p:cNvSpPr/>
            <p:nvPr/>
          </p:nvSpPr>
          <p:spPr>
            <a:xfrm>
              <a:off x="0" y="582910"/>
              <a:ext cx="19513825" cy="0"/>
            </a:xfrm>
            <a:prstGeom prst="line">
              <a:avLst/>
            </a:prstGeom>
            <a:ln w="50800" cap="flat">
              <a:solidFill>
                <a:srgbClr val="D9D9D9">
                  <a:alpha val="21569"/>
                </a:srgbClr>
              </a:solidFill>
              <a:prstDash val="solid"/>
              <a:headEnd type="none" w="sm" len="sm"/>
              <a:tailEnd type="none" w="sm" len="sm"/>
            </a:ln>
          </p:spPr>
        </p:sp>
        <p:sp>
          <p:nvSpPr>
            <p:cNvPr id="19" name="AutoShape 19"/>
            <p:cNvSpPr/>
            <p:nvPr/>
          </p:nvSpPr>
          <p:spPr>
            <a:xfrm>
              <a:off x="0" y="1165820"/>
              <a:ext cx="19513825" cy="0"/>
            </a:xfrm>
            <a:prstGeom prst="line">
              <a:avLst/>
            </a:prstGeom>
            <a:ln w="50800" cap="flat">
              <a:solidFill>
                <a:srgbClr val="D9D9D9">
                  <a:alpha val="21569"/>
                </a:srgbClr>
              </a:solidFill>
              <a:prstDash val="solid"/>
              <a:headEnd type="none" w="sm" len="sm"/>
              <a:tailEnd type="none" w="sm" len="sm"/>
            </a:ln>
          </p:spPr>
        </p:sp>
        <p:sp>
          <p:nvSpPr>
            <p:cNvPr id="20" name="AutoShape 20"/>
            <p:cNvSpPr/>
            <p:nvPr/>
          </p:nvSpPr>
          <p:spPr>
            <a:xfrm>
              <a:off x="0" y="1748730"/>
              <a:ext cx="19513825" cy="0"/>
            </a:xfrm>
            <a:prstGeom prst="line">
              <a:avLst/>
            </a:prstGeom>
            <a:ln w="50800" cap="flat">
              <a:solidFill>
                <a:srgbClr val="D9D9D9">
                  <a:alpha val="21569"/>
                </a:srgbClr>
              </a:solidFill>
              <a:prstDash val="solid"/>
              <a:headEnd type="none" w="sm" len="sm"/>
              <a:tailEnd type="none" w="sm" len="sm"/>
            </a:ln>
          </p:spPr>
        </p:sp>
        <p:sp>
          <p:nvSpPr>
            <p:cNvPr id="21" name="AutoShape 21"/>
            <p:cNvSpPr/>
            <p:nvPr/>
          </p:nvSpPr>
          <p:spPr>
            <a:xfrm>
              <a:off x="0" y="9326558"/>
              <a:ext cx="19513825" cy="0"/>
            </a:xfrm>
            <a:prstGeom prst="line">
              <a:avLst/>
            </a:prstGeom>
            <a:ln w="50800" cap="flat">
              <a:solidFill>
                <a:srgbClr val="D9D9D9">
                  <a:alpha val="21569"/>
                </a:srgbClr>
              </a:solidFill>
              <a:prstDash val="solid"/>
              <a:headEnd type="none" w="sm" len="sm"/>
              <a:tailEnd type="none" w="sm" len="sm"/>
            </a:ln>
          </p:spPr>
        </p:sp>
        <p:sp>
          <p:nvSpPr>
            <p:cNvPr id="22" name="AutoShape 22"/>
            <p:cNvSpPr/>
            <p:nvPr/>
          </p:nvSpPr>
          <p:spPr>
            <a:xfrm>
              <a:off x="0" y="9909468"/>
              <a:ext cx="19513825" cy="0"/>
            </a:xfrm>
            <a:prstGeom prst="line">
              <a:avLst/>
            </a:prstGeom>
            <a:ln w="50800" cap="flat">
              <a:solidFill>
                <a:srgbClr val="D9D9D9">
                  <a:alpha val="21569"/>
                </a:srgbClr>
              </a:solidFill>
              <a:prstDash val="solid"/>
              <a:headEnd type="none" w="sm" len="sm"/>
              <a:tailEnd type="none" w="sm" len="sm"/>
            </a:ln>
          </p:spPr>
        </p:sp>
        <p:sp>
          <p:nvSpPr>
            <p:cNvPr id="23" name="AutoShape 23"/>
            <p:cNvSpPr/>
            <p:nvPr/>
          </p:nvSpPr>
          <p:spPr>
            <a:xfrm>
              <a:off x="0" y="10492378"/>
              <a:ext cx="19513825" cy="0"/>
            </a:xfrm>
            <a:prstGeom prst="line">
              <a:avLst/>
            </a:prstGeom>
            <a:ln w="50800" cap="flat">
              <a:solidFill>
                <a:srgbClr val="D9D9D9">
                  <a:alpha val="21569"/>
                </a:srgbClr>
              </a:solidFill>
              <a:prstDash val="solid"/>
              <a:headEnd type="none" w="sm" len="sm"/>
              <a:tailEnd type="none" w="sm" len="sm"/>
            </a:ln>
          </p:spPr>
        </p:sp>
        <p:sp>
          <p:nvSpPr>
            <p:cNvPr id="24" name="AutoShape 24"/>
            <p:cNvSpPr/>
            <p:nvPr/>
          </p:nvSpPr>
          <p:spPr>
            <a:xfrm>
              <a:off x="0" y="6994919"/>
              <a:ext cx="19513825" cy="0"/>
            </a:xfrm>
            <a:prstGeom prst="line">
              <a:avLst/>
            </a:prstGeom>
            <a:ln w="50800" cap="flat">
              <a:solidFill>
                <a:srgbClr val="D9D9D9">
                  <a:alpha val="21569"/>
                </a:srgbClr>
              </a:solidFill>
              <a:prstDash val="solid"/>
              <a:headEnd type="none" w="sm" len="sm"/>
              <a:tailEnd type="none" w="sm" len="sm"/>
            </a:ln>
          </p:spPr>
        </p:sp>
        <p:sp>
          <p:nvSpPr>
            <p:cNvPr id="25" name="AutoShape 25"/>
            <p:cNvSpPr/>
            <p:nvPr/>
          </p:nvSpPr>
          <p:spPr>
            <a:xfrm>
              <a:off x="0" y="7577829"/>
              <a:ext cx="19513825" cy="0"/>
            </a:xfrm>
            <a:prstGeom prst="line">
              <a:avLst/>
            </a:prstGeom>
            <a:ln w="50800" cap="flat">
              <a:solidFill>
                <a:srgbClr val="D9D9D9">
                  <a:alpha val="21569"/>
                </a:srgbClr>
              </a:solidFill>
              <a:prstDash val="solid"/>
              <a:headEnd type="none" w="sm" len="sm"/>
              <a:tailEnd type="none" w="sm" len="sm"/>
            </a:ln>
          </p:spPr>
        </p:sp>
        <p:sp>
          <p:nvSpPr>
            <p:cNvPr id="26" name="AutoShape 26"/>
            <p:cNvSpPr/>
            <p:nvPr/>
          </p:nvSpPr>
          <p:spPr>
            <a:xfrm>
              <a:off x="0" y="8160739"/>
              <a:ext cx="19513825" cy="0"/>
            </a:xfrm>
            <a:prstGeom prst="line">
              <a:avLst/>
            </a:prstGeom>
            <a:ln w="50800" cap="flat">
              <a:solidFill>
                <a:srgbClr val="D9D9D9">
                  <a:alpha val="21569"/>
                </a:srgbClr>
              </a:solidFill>
              <a:prstDash val="solid"/>
              <a:headEnd type="none" w="sm" len="sm"/>
              <a:tailEnd type="none" w="sm" len="sm"/>
            </a:ln>
          </p:spPr>
        </p:sp>
        <p:sp>
          <p:nvSpPr>
            <p:cNvPr id="27" name="AutoShape 27"/>
            <p:cNvSpPr/>
            <p:nvPr/>
          </p:nvSpPr>
          <p:spPr>
            <a:xfrm>
              <a:off x="0" y="8743649"/>
              <a:ext cx="19513825" cy="0"/>
            </a:xfrm>
            <a:prstGeom prst="line">
              <a:avLst/>
            </a:prstGeom>
            <a:ln w="50800" cap="flat">
              <a:solidFill>
                <a:srgbClr val="D9D9D9">
                  <a:alpha val="21569"/>
                </a:srgbClr>
              </a:solidFill>
              <a:prstDash val="solid"/>
              <a:headEnd type="none" w="sm" len="sm"/>
              <a:tailEnd type="none" w="sm" len="sm"/>
            </a:ln>
          </p:spPr>
        </p:sp>
      </p:grpSp>
      <p:grpSp>
        <p:nvGrpSpPr>
          <p:cNvPr id="28" name="Group 28"/>
          <p:cNvGrpSpPr/>
          <p:nvPr/>
        </p:nvGrpSpPr>
        <p:grpSpPr>
          <a:xfrm>
            <a:off x="1325175" y="1098131"/>
            <a:ext cx="344492" cy="8090737"/>
            <a:chOff x="0" y="0"/>
            <a:chExt cx="459323" cy="10787650"/>
          </a:xfrm>
        </p:grpSpPr>
        <p:grpSp>
          <p:nvGrpSpPr>
            <p:cNvPr id="29" name="Group 29"/>
            <p:cNvGrpSpPr/>
            <p:nvPr/>
          </p:nvGrpSpPr>
          <p:grpSpPr>
            <a:xfrm>
              <a:off x="0" y="0"/>
              <a:ext cx="459323" cy="459323"/>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0" y="938939"/>
              <a:ext cx="459323" cy="459323"/>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5" name="Group 35"/>
            <p:cNvGrpSpPr/>
            <p:nvPr/>
          </p:nvGrpSpPr>
          <p:grpSpPr>
            <a:xfrm>
              <a:off x="0" y="1877878"/>
              <a:ext cx="459323" cy="459323"/>
              <a:chOff x="0" y="0"/>
              <a:chExt cx="812800" cy="812800"/>
            </a:xfrm>
          </p:grpSpPr>
          <p:sp>
            <p:nvSpPr>
              <p:cNvPr id="36" name="Freeform 3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7" name="TextBox 3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8" name="Group 38"/>
            <p:cNvGrpSpPr/>
            <p:nvPr/>
          </p:nvGrpSpPr>
          <p:grpSpPr>
            <a:xfrm>
              <a:off x="0" y="2816816"/>
              <a:ext cx="459323" cy="459323"/>
              <a:chOff x="0" y="0"/>
              <a:chExt cx="812800" cy="812800"/>
            </a:xfrm>
          </p:grpSpPr>
          <p:sp>
            <p:nvSpPr>
              <p:cNvPr id="39" name="Freeform 3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0" name="TextBox 4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1" name="Group 41"/>
            <p:cNvGrpSpPr/>
            <p:nvPr/>
          </p:nvGrpSpPr>
          <p:grpSpPr>
            <a:xfrm>
              <a:off x="0" y="3755755"/>
              <a:ext cx="459323" cy="459323"/>
              <a:chOff x="0" y="0"/>
              <a:chExt cx="812800" cy="812800"/>
            </a:xfrm>
          </p:grpSpPr>
          <p:sp>
            <p:nvSpPr>
              <p:cNvPr id="42" name="Freeform 4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3" name="TextBox 4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4" name="Group 44"/>
            <p:cNvGrpSpPr/>
            <p:nvPr/>
          </p:nvGrpSpPr>
          <p:grpSpPr>
            <a:xfrm>
              <a:off x="0" y="4694694"/>
              <a:ext cx="459323" cy="459323"/>
              <a:chOff x="0" y="0"/>
              <a:chExt cx="812800" cy="812800"/>
            </a:xfrm>
          </p:grpSpPr>
          <p:sp>
            <p:nvSpPr>
              <p:cNvPr id="45" name="Freeform 4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6" name="TextBox 4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7" name="Group 47"/>
            <p:cNvGrpSpPr/>
            <p:nvPr/>
          </p:nvGrpSpPr>
          <p:grpSpPr>
            <a:xfrm>
              <a:off x="0" y="5633633"/>
              <a:ext cx="459323" cy="459323"/>
              <a:chOff x="0" y="0"/>
              <a:chExt cx="812800" cy="812800"/>
            </a:xfrm>
          </p:grpSpPr>
          <p:sp>
            <p:nvSpPr>
              <p:cNvPr id="48" name="Freeform 4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9" name="TextBox 4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0" name="Group 50"/>
            <p:cNvGrpSpPr/>
            <p:nvPr/>
          </p:nvGrpSpPr>
          <p:grpSpPr>
            <a:xfrm>
              <a:off x="0" y="6572572"/>
              <a:ext cx="459323" cy="459323"/>
              <a:chOff x="0" y="0"/>
              <a:chExt cx="812800" cy="812800"/>
            </a:xfrm>
          </p:grpSpPr>
          <p:sp>
            <p:nvSpPr>
              <p:cNvPr id="51" name="Freeform 5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2" name="TextBox 5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3" name="Group 53"/>
            <p:cNvGrpSpPr/>
            <p:nvPr/>
          </p:nvGrpSpPr>
          <p:grpSpPr>
            <a:xfrm>
              <a:off x="0" y="7511510"/>
              <a:ext cx="459323" cy="459323"/>
              <a:chOff x="0" y="0"/>
              <a:chExt cx="812800" cy="812800"/>
            </a:xfrm>
          </p:grpSpPr>
          <p:sp>
            <p:nvSpPr>
              <p:cNvPr id="54" name="Freeform 5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5" name="TextBox 5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6" name="Group 56"/>
            <p:cNvGrpSpPr/>
            <p:nvPr/>
          </p:nvGrpSpPr>
          <p:grpSpPr>
            <a:xfrm>
              <a:off x="0" y="8450449"/>
              <a:ext cx="459323" cy="459323"/>
              <a:chOff x="0" y="0"/>
              <a:chExt cx="812800" cy="812800"/>
            </a:xfrm>
          </p:grpSpPr>
          <p:sp>
            <p:nvSpPr>
              <p:cNvPr id="57" name="Freeform 5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8" name="TextBox 5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9" name="Group 59"/>
            <p:cNvGrpSpPr/>
            <p:nvPr/>
          </p:nvGrpSpPr>
          <p:grpSpPr>
            <a:xfrm>
              <a:off x="0" y="9389388"/>
              <a:ext cx="459323" cy="459323"/>
              <a:chOff x="0" y="0"/>
              <a:chExt cx="812800" cy="812800"/>
            </a:xfrm>
          </p:grpSpPr>
          <p:sp>
            <p:nvSpPr>
              <p:cNvPr id="60" name="Freeform 6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61" name="TextBox 6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2" name="Group 62"/>
            <p:cNvGrpSpPr/>
            <p:nvPr/>
          </p:nvGrpSpPr>
          <p:grpSpPr>
            <a:xfrm>
              <a:off x="0" y="10328327"/>
              <a:ext cx="459323" cy="459323"/>
              <a:chOff x="0" y="0"/>
              <a:chExt cx="812800" cy="812800"/>
            </a:xfrm>
          </p:grpSpPr>
          <p:sp>
            <p:nvSpPr>
              <p:cNvPr id="63" name="Freeform 6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64" name="TextBox 6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65" name="AutoShape 65"/>
          <p:cNvSpPr/>
          <p:nvPr/>
        </p:nvSpPr>
        <p:spPr>
          <a:xfrm rot="-5405178">
            <a:off x="-2517975" y="5119688"/>
            <a:ext cx="8828120" cy="0"/>
          </a:xfrm>
          <a:prstGeom prst="line">
            <a:avLst/>
          </a:prstGeom>
          <a:ln w="47625" cap="flat">
            <a:solidFill>
              <a:srgbClr val="F9BD24"/>
            </a:solidFill>
            <a:prstDash val="solid"/>
            <a:headEnd type="none" w="sm" len="sm"/>
            <a:tailEnd type="none" w="sm" len="sm"/>
          </a:ln>
        </p:spPr>
      </p:sp>
      <p:sp>
        <p:nvSpPr>
          <p:cNvPr id="67" name="Freeform 67"/>
          <p:cNvSpPr/>
          <p:nvPr/>
        </p:nvSpPr>
        <p:spPr>
          <a:xfrm>
            <a:off x="17650756" y="2875411"/>
            <a:ext cx="1141397" cy="1295202"/>
          </a:xfrm>
          <a:custGeom>
            <a:avLst/>
            <a:gdLst/>
            <a:ahLst/>
            <a:cxnLst/>
            <a:rect l="l" t="t" r="r" b="b"/>
            <a:pathLst>
              <a:path w="1141397" h="1295202">
                <a:moveTo>
                  <a:pt x="0" y="0"/>
                </a:moveTo>
                <a:lnTo>
                  <a:pt x="1141396" y="0"/>
                </a:lnTo>
                <a:lnTo>
                  <a:pt x="1141396" y="1295202"/>
                </a:lnTo>
                <a:lnTo>
                  <a:pt x="0" y="129520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8" name="Freeform 68"/>
          <p:cNvSpPr/>
          <p:nvPr/>
        </p:nvSpPr>
        <p:spPr>
          <a:xfrm>
            <a:off x="12789915" y="220805"/>
            <a:ext cx="1628556" cy="399736"/>
          </a:xfrm>
          <a:custGeom>
            <a:avLst/>
            <a:gdLst/>
            <a:ahLst/>
            <a:cxnLst/>
            <a:rect l="l" t="t" r="r" b="b"/>
            <a:pathLst>
              <a:path w="1628556" h="399736">
                <a:moveTo>
                  <a:pt x="0" y="0"/>
                </a:moveTo>
                <a:lnTo>
                  <a:pt x="1628556" y="0"/>
                </a:lnTo>
                <a:lnTo>
                  <a:pt x="1628556" y="399736"/>
                </a:lnTo>
                <a:lnTo>
                  <a:pt x="0" y="39973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9" name="Freeform 69"/>
          <p:cNvSpPr/>
          <p:nvPr/>
        </p:nvSpPr>
        <p:spPr>
          <a:xfrm rot="2283275">
            <a:off x="2173776" y="9687593"/>
            <a:ext cx="1165031" cy="812609"/>
          </a:xfrm>
          <a:custGeom>
            <a:avLst/>
            <a:gdLst/>
            <a:ahLst/>
            <a:cxnLst/>
            <a:rect l="l" t="t" r="r" b="b"/>
            <a:pathLst>
              <a:path w="1165031" h="812609">
                <a:moveTo>
                  <a:pt x="0" y="0"/>
                </a:moveTo>
                <a:lnTo>
                  <a:pt x="1165031" y="0"/>
                </a:lnTo>
                <a:lnTo>
                  <a:pt x="1165031" y="812609"/>
                </a:lnTo>
                <a:lnTo>
                  <a:pt x="0" y="81260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4" name="TextBox 71">
            <a:extLst>
              <a:ext uri="{FF2B5EF4-FFF2-40B4-BE49-F238E27FC236}">
                <a16:creationId xmlns:a16="http://schemas.microsoft.com/office/drawing/2014/main" xmlns="" id="{C1639F7C-DF14-92D9-CF8A-3FBACDC665E6}"/>
              </a:ext>
            </a:extLst>
          </p:cNvPr>
          <p:cNvSpPr txBox="1"/>
          <p:nvPr/>
        </p:nvSpPr>
        <p:spPr>
          <a:xfrm>
            <a:off x="1007918" y="941899"/>
            <a:ext cx="14207603" cy="884858"/>
          </a:xfrm>
          <a:prstGeom prst="rect">
            <a:avLst/>
          </a:prstGeom>
        </p:spPr>
        <p:txBody>
          <a:bodyPr wrap="square" lIns="0" tIns="0" rIns="0" bIns="0" rtlCol="0" anchor="t">
            <a:spAutoFit/>
          </a:bodyPr>
          <a:lstStyle/>
          <a:p>
            <a:pPr algn="ctr">
              <a:lnSpc>
                <a:spcPts val="6900"/>
              </a:lnSpc>
            </a:pPr>
            <a:r>
              <a:rPr lang="vi-VN" sz="6000">
                <a:solidFill>
                  <a:srgbClr val="FF0000"/>
                </a:solidFill>
                <a:latin typeface="Bubblebody Neue Extrabold"/>
              </a:rPr>
              <a:t>II. Diễn biến của  phản ứng hóa học </a:t>
            </a:r>
            <a:endParaRPr lang="en-US" sz="6000">
              <a:solidFill>
                <a:srgbClr val="FF0000"/>
              </a:solidFill>
              <a:latin typeface="Bubblebody Neue Extrabold"/>
            </a:endParaRPr>
          </a:p>
        </p:txBody>
      </p:sp>
      <p:sp>
        <p:nvSpPr>
          <p:cNvPr id="66" name="TextBox 71">
            <a:extLst>
              <a:ext uri="{FF2B5EF4-FFF2-40B4-BE49-F238E27FC236}">
                <a16:creationId xmlns:a16="http://schemas.microsoft.com/office/drawing/2014/main" xmlns="" id="{79288D83-BABD-9828-89CB-ACF0022F41F3}"/>
              </a:ext>
            </a:extLst>
          </p:cNvPr>
          <p:cNvSpPr txBox="1"/>
          <p:nvPr/>
        </p:nvSpPr>
        <p:spPr>
          <a:xfrm>
            <a:off x="2147970" y="1992512"/>
            <a:ext cx="15196648" cy="5539978"/>
          </a:xfrm>
          <a:prstGeom prst="rect">
            <a:avLst/>
          </a:prstGeom>
        </p:spPr>
        <p:txBody>
          <a:bodyPr wrap="square" lIns="0" tIns="0" rIns="0" bIns="0" rtlCol="0" anchor="t">
            <a:spAutoFit/>
          </a:bodyPr>
          <a:lstStyle/>
          <a:p>
            <a:r>
              <a:rPr lang="vi-VN" sz="6000"/>
              <a:t>Trong phản ứng hoá học, chỉ có </a:t>
            </a:r>
            <a:r>
              <a:rPr lang="vi-VN" sz="6000">
                <a:solidFill>
                  <a:srgbClr val="00B0F0"/>
                </a:solidFill>
              </a:rPr>
              <a:t>liên kết giữa các nguyên tử thay đổi </a:t>
            </a:r>
            <a:r>
              <a:rPr lang="vi-VN" sz="6000"/>
              <a:t>làm cho phân tử này biến đổi thành phân tử khác, kết quả là chất này biến đổi thành chất khác. </a:t>
            </a:r>
            <a:r>
              <a:rPr lang="vi-VN" sz="6000">
                <a:solidFill>
                  <a:srgbClr val="00B0F0"/>
                </a:solidFill>
              </a:rPr>
              <a:t>Số nguyên tử </a:t>
            </a:r>
            <a:r>
              <a:rPr lang="vi-VN" sz="6000"/>
              <a:t>của mỗi nguyên tố trước và sau phản ứng </a:t>
            </a:r>
            <a:r>
              <a:rPr lang="vi-VN" sz="6000">
                <a:solidFill>
                  <a:srgbClr val="00B0F0"/>
                </a:solidFill>
              </a:rPr>
              <a:t>không thay đổi.</a:t>
            </a:r>
            <a:endParaRPr lang="en-US" sz="6000" b="1">
              <a:solidFill>
                <a:srgbClr val="00B0F0"/>
              </a:solidFill>
            </a:endParaRPr>
          </a:p>
        </p:txBody>
      </p:sp>
    </p:spTree>
    <p:extLst>
      <p:ext uri="{BB962C8B-B14F-4D97-AF65-F5344CB8AC3E}">
        <p14:creationId xmlns:p14="http://schemas.microsoft.com/office/powerpoint/2010/main" val="87094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ppt_x"/>
                                          </p:val>
                                        </p:tav>
                                        <p:tav tm="100000">
                                          <p:val>
                                            <p:strVal val="#ppt_x"/>
                                          </p:val>
                                        </p:tav>
                                      </p:tavLst>
                                    </p:anim>
                                    <p:anim calcmode="lin" valueType="num">
                                      <p:cBhvr additive="base">
                                        <p:cTn id="8"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FFFFFF">
                <a:alpha val="49804"/>
              </a:srgbClr>
            </a:solidFill>
          </p:spPr>
        </p:sp>
      </p:grpSp>
      <p:grpSp>
        <p:nvGrpSpPr>
          <p:cNvPr id="4" name="Group 4"/>
          <p:cNvGrpSpPr/>
          <p:nvPr/>
        </p:nvGrpSpPr>
        <p:grpSpPr>
          <a:xfrm>
            <a:off x="304800" y="1028700"/>
            <a:ext cx="17246662" cy="9258300"/>
            <a:chOff x="0" y="0"/>
            <a:chExt cx="7516216" cy="3811039"/>
          </a:xfrm>
        </p:grpSpPr>
        <p:sp>
          <p:nvSpPr>
            <p:cNvPr id="5" name="Freeform 5"/>
            <p:cNvSpPr/>
            <p:nvPr/>
          </p:nvSpPr>
          <p:spPr>
            <a:xfrm>
              <a:off x="80010" y="80010"/>
              <a:ext cx="7423506" cy="3718329"/>
            </a:xfrm>
            <a:custGeom>
              <a:avLst/>
              <a:gdLst/>
              <a:ahLst/>
              <a:cxnLst/>
              <a:rect l="l" t="t" r="r" b="b"/>
              <a:pathLst>
                <a:path w="7423506" h="3718329">
                  <a:moveTo>
                    <a:pt x="0" y="3663719"/>
                  </a:moveTo>
                  <a:lnTo>
                    <a:pt x="0" y="3718329"/>
                  </a:lnTo>
                  <a:lnTo>
                    <a:pt x="7423506" y="3718329"/>
                  </a:lnTo>
                  <a:lnTo>
                    <a:pt x="7423506" y="0"/>
                  </a:lnTo>
                  <a:lnTo>
                    <a:pt x="7368896" y="0"/>
                  </a:lnTo>
                  <a:lnTo>
                    <a:pt x="7368896" y="3663719"/>
                  </a:lnTo>
                  <a:close/>
                </a:path>
              </a:pathLst>
            </a:custGeom>
            <a:solidFill>
              <a:srgbClr val="6AC259"/>
            </a:solidFill>
          </p:spPr>
        </p:sp>
        <p:sp>
          <p:nvSpPr>
            <p:cNvPr id="6" name="Freeform 6"/>
            <p:cNvSpPr/>
            <p:nvPr/>
          </p:nvSpPr>
          <p:spPr>
            <a:xfrm>
              <a:off x="67310" y="67310"/>
              <a:ext cx="7448906" cy="3743729"/>
            </a:xfrm>
            <a:custGeom>
              <a:avLst/>
              <a:gdLst/>
              <a:ahLst/>
              <a:cxnLst/>
              <a:rect l="l" t="t" r="r" b="b"/>
              <a:pathLst>
                <a:path w="7448906" h="3743729">
                  <a:moveTo>
                    <a:pt x="7381596" y="0"/>
                  </a:moveTo>
                  <a:lnTo>
                    <a:pt x="7381596" y="12700"/>
                  </a:lnTo>
                  <a:lnTo>
                    <a:pt x="7436206" y="12700"/>
                  </a:lnTo>
                  <a:lnTo>
                    <a:pt x="7436206" y="3731029"/>
                  </a:lnTo>
                  <a:lnTo>
                    <a:pt x="12700" y="3731029"/>
                  </a:lnTo>
                  <a:lnTo>
                    <a:pt x="12700" y="3676419"/>
                  </a:lnTo>
                  <a:lnTo>
                    <a:pt x="0" y="3676419"/>
                  </a:lnTo>
                  <a:lnTo>
                    <a:pt x="0" y="3743729"/>
                  </a:lnTo>
                  <a:lnTo>
                    <a:pt x="7448906" y="3743729"/>
                  </a:lnTo>
                  <a:lnTo>
                    <a:pt x="7448906" y="0"/>
                  </a:lnTo>
                  <a:close/>
                </a:path>
              </a:pathLst>
            </a:custGeom>
            <a:solidFill>
              <a:srgbClr val="2B262E"/>
            </a:solidFill>
          </p:spPr>
        </p:sp>
        <p:sp>
          <p:nvSpPr>
            <p:cNvPr id="7" name="Freeform 7"/>
            <p:cNvSpPr/>
            <p:nvPr/>
          </p:nvSpPr>
          <p:spPr>
            <a:xfrm>
              <a:off x="12700" y="12700"/>
              <a:ext cx="7423506" cy="3718329"/>
            </a:xfrm>
            <a:custGeom>
              <a:avLst/>
              <a:gdLst/>
              <a:ahLst/>
              <a:cxnLst/>
              <a:rect l="l" t="t" r="r" b="b"/>
              <a:pathLst>
                <a:path w="7423506" h="3718329">
                  <a:moveTo>
                    <a:pt x="0" y="0"/>
                  </a:moveTo>
                  <a:lnTo>
                    <a:pt x="7423506" y="0"/>
                  </a:lnTo>
                  <a:lnTo>
                    <a:pt x="7423506" y="3718329"/>
                  </a:lnTo>
                  <a:lnTo>
                    <a:pt x="0" y="3718329"/>
                  </a:lnTo>
                  <a:close/>
                </a:path>
              </a:pathLst>
            </a:custGeom>
            <a:solidFill>
              <a:srgbClr val="FFFFFF"/>
            </a:solidFill>
          </p:spPr>
        </p:sp>
        <p:sp>
          <p:nvSpPr>
            <p:cNvPr id="8" name="Freeform 8"/>
            <p:cNvSpPr/>
            <p:nvPr/>
          </p:nvSpPr>
          <p:spPr>
            <a:xfrm>
              <a:off x="0" y="0"/>
              <a:ext cx="7448906" cy="3743729"/>
            </a:xfrm>
            <a:custGeom>
              <a:avLst/>
              <a:gdLst/>
              <a:ahLst/>
              <a:cxnLst/>
              <a:rect l="l" t="t" r="r" b="b"/>
              <a:pathLst>
                <a:path w="7448906" h="3743729">
                  <a:moveTo>
                    <a:pt x="80010" y="3743729"/>
                  </a:moveTo>
                  <a:lnTo>
                    <a:pt x="7448906" y="3743729"/>
                  </a:lnTo>
                  <a:lnTo>
                    <a:pt x="7448906" y="80010"/>
                  </a:lnTo>
                  <a:lnTo>
                    <a:pt x="7448906" y="67310"/>
                  </a:lnTo>
                  <a:lnTo>
                    <a:pt x="7448906" y="0"/>
                  </a:lnTo>
                  <a:lnTo>
                    <a:pt x="0" y="0"/>
                  </a:lnTo>
                  <a:lnTo>
                    <a:pt x="0" y="3743729"/>
                  </a:lnTo>
                  <a:lnTo>
                    <a:pt x="67310" y="3743729"/>
                  </a:lnTo>
                  <a:lnTo>
                    <a:pt x="80010" y="3743729"/>
                  </a:lnTo>
                  <a:close/>
                  <a:moveTo>
                    <a:pt x="12700" y="12700"/>
                  </a:moveTo>
                  <a:lnTo>
                    <a:pt x="7436206" y="12700"/>
                  </a:lnTo>
                  <a:lnTo>
                    <a:pt x="7436206" y="3731029"/>
                  </a:lnTo>
                  <a:lnTo>
                    <a:pt x="12700" y="3731029"/>
                  </a:lnTo>
                  <a:lnTo>
                    <a:pt x="12700" y="12700"/>
                  </a:lnTo>
                  <a:close/>
                </a:path>
              </a:pathLst>
            </a:custGeom>
            <a:solidFill>
              <a:srgbClr val="2B262E"/>
            </a:solidFill>
          </p:spPr>
        </p:sp>
      </p:grpSp>
      <p:grpSp>
        <p:nvGrpSpPr>
          <p:cNvPr id="9" name="Group 9"/>
          <p:cNvGrpSpPr/>
          <p:nvPr/>
        </p:nvGrpSpPr>
        <p:grpSpPr>
          <a:xfrm>
            <a:off x="304306" y="417152"/>
            <a:ext cx="17218014" cy="907309"/>
            <a:chOff x="0" y="0"/>
            <a:chExt cx="77240086" cy="3156871"/>
          </a:xfrm>
        </p:grpSpPr>
        <p:sp>
          <p:nvSpPr>
            <p:cNvPr id="10" name="Freeform 10"/>
            <p:cNvSpPr/>
            <p:nvPr/>
          </p:nvSpPr>
          <p:spPr>
            <a:xfrm>
              <a:off x="72390" y="72390"/>
              <a:ext cx="77095309" cy="3012091"/>
            </a:xfrm>
            <a:custGeom>
              <a:avLst/>
              <a:gdLst/>
              <a:ahLst/>
              <a:cxnLst/>
              <a:rect l="l" t="t" r="r" b="b"/>
              <a:pathLst>
                <a:path w="77095309" h="3012091">
                  <a:moveTo>
                    <a:pt x="0" y="0"/>
                  </a:moveTo>
                  <a:lnTo>
                    <a:pt x="77095309" y="0"/>
                  </a:lnTo>
                  <a:lnTo>
                    <a:pt x="77095309" y="3012091"/>
                  </a:lnTo>
                  <a:lnTo>
                    <a:pt x="0" y="3012091"/>
                  </a:lnTo>
                  <a:lnTo>
                    <a:pt x="0" y="0"/>
                  </a:lnTo>
                  <a:close/>
                </a:path>
              </a:pathLst>
            </a:custGeom>
            <a:solidFill>
              <a:srgbClr val="F58634"/>
            </a:solidFill>
          </p:spPr>
        </p:sp>
        <p:sp>
          <p:nvSpPr>
            <p:cNvPr id="11" name="Freeform 11"/>
            <p:cNvSpPr/>
            <p:nvPr/>
          </p:nvSpPr>
          <p:spPr>
            <a:xfrm>
              <a:off x="0" y="0"/>
              <a:ext cx="77240085" cy="3156871"/>
            </a:xfrm>
            <a:custGeom>
              <a:avLst/>
              <a:gdLst/>
              <a:ahLst/>
              <a:cxnLst/>
              <a:rect l="l" t="t" r="r" b="b"/>
              <a:pathLst>
                <a:path w="77240085" h="3156871">
                  <a:moveTo>
                    <a:pt x="77095307" y="3012091"/>
                  </a:moveTo>
                  <a:lnTo>
                    <a:pt x="77240085" y="3012091"/>
                  </a:lnTo>
                  <a:lnTo>
                    <a:pt x="77240085" y="3156871"/>
                  </a:lnTo>
                  <a:lnTo>
                    <a:pt x="77095307" y="3156871"/>
                  </a:lnTo>
                  <a:lnTo>
                    <a:pt x="77095307"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77095307" y="144780"/>
                  </a:moveTo>
                  <a:lnTo>
                    <a:pt x="77240085" y="144780"/>
                  </a:lnTo>
                  <a:lnTo>
                    <a:pt x="77240085" y="3012091"/>
                  </a:lnTo>
                  <a:lnTo>
                    <a:pt x="77095307" y="3012091"/>
                  </a:lnTo>
                  <a:lnTo>
                    <a:pt x="77095307" y="144780"/>
                  </a:lnTo>
                  <a:close/>
                  <a:moveTo>
                    <a:pt x="144780" y="3012091"/>
                  </a:moveTo>
                  <a:lnTo>
                    <a:pt x="77095307" y="3012091"/>
                  </a:lnTo>
                  <a:lnTo>
                    <a:pt x="77095307" y="3156871"/>
                  </a:lnTo>
                  <a:lnTo>
                    <a:pt x="144780" y="3156871"/>
                  </a:lnTo>
                  <a:lnTo>
                    <a:pt x="144780" y="3012091"/>
                  </a:lnTo>
                  <a:close/>
                  <a:moveTo>
                    <a:pt x="77095307" y="0"/>
                  </a:moveTo>
                  <a:lnTo>
                    <a:pt x="77240085" y="0"/>
                  </a:lnTo>
                  <a:lnTo>
                    <a:pt x="77240085" y="144780"/>
                  </a:lnTo>
                  <a:lnTo>
                    <a:pt x="77095307" y="144780"/>
                  </a:lnTo>
                  <a:lnTo>
                    <a:pt x="77095307" y="0"/>
                  </a:lnTo>
                  <a:close/>
                  <a:moveTo>
                    <a:pt x="0" y="0"/>
                  </a:moveTo>
                  <a:lnTo>
                    <a:pt x="144780" y="0"/>
                  </a:lnTo>
                  <a:lnTo>
                    <a:pt x="144780" y="144780"/>
                  </a:lnTo>
                  <a:lnTo>
                    <a:pt x="0" y="144780"/>
                  </a:lnTo>
                  <a:lnTo>
                    <a:pt x="0" y="0"/>
                  </a:lnTo>
                  <a:close/>
                  <a:moveTo>
                    <a:pt x="144780" y="0"/>
                  </a:moveTo>
                  <a:lnTo>
                    <a:pt x="77095307" y="0"/>
                  </a:lnTo>
                  <a:lnTo>
                    <a:pt x="77095307" y="144780"/>
                  </a:lnTo>
                  <a:lnTo>
                    <a:pt x="144780" y="144780"/>
                  </a:lnTo>
                  <a:lnTo>
                    <a:pt x="144780" y="0"/>
                  </a:lnTo>
                  <a:close/>
                </a:path>
              </a:pathLst>
            </a:custGeom>
            <a:solidFill>
              <a:srgbClr val="2B262E"/>
            </a:solidFill>
          </p:spPr>
        </p:sp>
      </p:grpSp>
      <p:grpSp>
        <p:nvGrpSpPr>
          <p:cNvPr id="12" name="Group 12"/>
          <p:cNvGrpSpPr/>
          <p:nvPr/>
        </p:nvGrpSpPr>
        <p:grpSpPr>
          <a:xfrm>
            <a:off x="1180097" y="710065"/>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B262E"/>
              </a:solidFill>
            </p:spPr>
          </p:sp>
        </p:grpSp>
        <p:grpSp>
          <p:nvGrpSpPr>
            <p:cNvPr id="15" name="Group 15"/>
            <p:cNvGrpSpPr/>
            <p:nvPr/>
          </p:nvGrpSpPr>
          <p:grpSpPr>
            <a:xfrm>
              <a:off x="34461" y="34461"/>
              <a:ext cx="437105" cy="437105"/>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0CB"/>
              </a:solidFill>
            </p:spPr>
          </p:sp>
        </p:grpSp>
      </p:grpSp>
      <p:grpSp>
        <p:nvGrpSpPr>
          <p:cNvPr id="17" name="Group 17"/>
          <p:cNvGrpSpPr/>
          <p:nvPr/>
        </p:nvGrpSpPr>
        <p:grpSpPr>
          <a:xfrm>
            <a:off x="1723047" y="727537"/>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B262E"/>
              </a:solidFill>
            </p:spPr>
          </p:sp>
        </p:grpSp>
        <p:grpSp>
          <p:nvGrpSpPr>
            <p:cNvPr id="20" name="Group 20"/>
            <p:cNvGrpSpPr/>
            <p:nvPr/>
          </p:nvGrpSpPr>
          <p:grpSpPr>
            <a:xfrm>
              <a:off x="34461" y="34461"/>
              <a:ext cx="437105" cy="437105"/>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76A"/>
              </a:solidFill>
            </p:spPr>
          </p:sp>
        </p:grpSp>
      </p:grpSp>
      <p:grpSp>
        <p:nvGrpSpPr>
          <p:cNvPr id="22" name="Group 22"/>
          <p:cNvGrpSpPr/>
          <p:nvPr/>
        </p:nvGrpSpPr>
        <p:grpSpPr>
          <a:xfrm>
            <a:off x="628781" y="743607"/>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B262E"/>
              </a:solidFill>
            </p:spPr>
          </p:sp>
        </p:grpSp>
        <p:grpSp>
          <p:nvGrpSpPr>
            <p:cNvPr id="25" name="Group 25"/>
            <p:cNvGrpSpPr/>
            <p:nvPr/>
          </p:nvGrpSpPr>
          <p:grpSpPr>
            <a:xfrm>
              <a:off x="34461" y="34461"/>
              <a:ext cx="437105" cy="437105"/>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C259"/>
              </a:solidFill>
            </p:spPr>
          </p:sp>
        </p:grpSp>
      </p:grpSp>
      <p:sp>
        <p:nvSpPr>
          <p:cNvPr id="44" name="TextBox 43">
            <a:extLst>
              <a:ext uri="{FF2B5EF4-FFF2-40B4-BE49-F238E27FC236}">
                <a16:creationId xmlns:a16="http://schemas.microsoft.com/office/drawing/2014/main" xmlns="" id="{C456E03A-D87B-F09F-12AC-D33BB28AA7B7}"/>
              </a:ext>
            </a:extLst>
          </p:cNvPr>
          <p:cNvSpPr txBox="1"/>
          <p:nvPr/>
        </p:nvSpPr>
        <p:spPr>
          <a:xfrm>
            <a:off x="2193829" y="2476500"/>
            <a:ext cx="184731" cy="369332"/>
          </a:xfrm>
          <a:prstGeom prst="rect">
            <a:avLst/>
          </a:prstGeom>
          <a:noFill/>
        </p:spPr>
        <p:txBody>
          <a:bodyPr wrap="none" rtlCol="0">
            <a:spAutoFit/>
          </a:bodyPr>
          <a:lstStyle/>
          <a:p>
            <a:endParaRPr lang="en-US" dirty="0"/>
          </a:p>
        </p:txBody>
      </p:sp>
      <p:sp>
        <p:nvSpPr>
          <p:cNvPr id="48" name="TextBox 47">
            <a:extLst>
              <a:ext uri="{FF2B5EF4-FFF2-40B4-BE49-F238E27FC236}">
                <a16:creationId xmlns:a16="http://schemas.microsoft.com/office/drawing/2014/main" xmlns="" id="{0151D3A2-2042-6D35-9299-CBE542940471}"/>
              </a:ext>
            </a:extLst>
          </p:cNvPr>
          <p:cNvSpPr txBox="1"/>
          <p:nvPr/>
        </p:nvSpPr>
        <p:spPr>
          <a:xfrm>
            <a:off x="2755714" y="410130"/>
            <a:ext cx="8499174" cy="834011"/>
          </a:xfrm>
          <a:prstGeom prst="rect">
            <a:avLst/>
          </a:prstGeom>
          <a:noFill/>
        </p:spPr>
        <p:txBody>
          <a:bodyPr wrap="square" rtlCol="0">
            <a:spAutoFit/>
          </a:bodyPr>
          <a:lstStyle/>
          <a:p>
            <a:pPr algn="just">
              <a:lnSpc>
                <a:spcPct val="120000"/>
              </a:lnSpc>
              <a:spcAft>
                <a:spcPts val="300"/>
              </a:spcAft>
            </a:pPr>
            <a:r>
              <a:rPr lang="vi-VN" sz="4400" b="1">
                <a:solidFill>
                  <a:srgbClr val="000000"/>
                </a:solidFill>
                <a:latin typeface="Times New Roman" panose="02020603050405020304" pitchFamily="18" charset="0"/>
                <a:ea typeface="Times New Roman" panose="02020603050405020304" pitchFamily="18" charset="0"/>
              </a:rPr>
              <a:t>III</a:t>
            </a:r>
            <a:r>
              <a:rPr lang="vi-VN" sz="4400" b="1">
                <a:solidFill>
                  <a:srgbClr val="000000"/>
                </a:solidFill>
                <a:effectLst/>
                <a:latin typeface="Times New Roman" panose="02020603050405020304" pitchFamily="18" charset="0"/>
                <a:ea typeface="Times New Roman" panose="02020603050405020304" pitchFamily="18" charset="0"/>
              </a:rPr>
              <a:t>. </a:t>
            </a:r>
            <a:r>
              <a:rPr lang="vi-VN" sz="4400" b="1" dirty="0">
                <a:solidFill>
                  <a:srgbClr val="000000"/>
                </a:solidFill>
                <a:effectLst/>
                <a:latin typeface="Times New Roman" panose="02020603050405020304" pitchFamily="18" charset="0"/>
                <a:ea typeface="Times New Roman" panose="02020603050405020304" pitchFamily="18" charset="0"/>
              </a:rPr>
              <a:t>Dấu hiệu có PƯHH xảy ra</a:t>
            </a:r>
            <a:endParaRPr lang="en-US" sz="4400" b="1" dirty="0">
              <a:effectLst/>
              <a:latin typeface="Times New Roman" panose="02020603050405020304" pitchFamily="18" charset="0"/>
              <a:ea typeface="Times New Roman" panose="02020603050405020304" pitchFamily="18" charset="0"/>
            </a:endParaRPr>
          </a:p>
        </p:txBody>
      </p:sp>
      <p:sp>
        <p:nvSpPr>
          <p:cNvPr id="49" name="TextBox 48">
            <a:extLst>
              <a:ext uri="{FF2B5EF4-FFF2-40B4-BE49-F238E27FC236}">
                <a16:creationId xmlns:a16="http://schemas.microsoft.com/office/drawing/2014/main" xmlns="" id="{9526CE48-93D3-A702-1228-0A1B5657529D}"/>
              </a:ext>
            </a:extLst>
          </p:cNvPr>
          <p:cNvSpPr txBox="1"/>
          <p:nvPr/>
        </p:nvSpPr>
        <p:spPr>
          <a:xfrm>
            <a:off x="629628" y="1574716"/>
            <a:ext cx="16591572" cy="3785652"/>
          </a:xfrm>
          <a:prstGeom prst="rect">
            <a:avLst/>
          </a:prstGeom>
          <a:solidFill>
            <a:srgbClr val="00B0F0"/>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4000" b="1" dirty="0" err="1">
                <a:latin typeface="Times New Roman" panose="02020603050405020304" pitchFamily="18" charset="0"/>
                <a:ea typeface="Times New Roman" panose="02020603050405020304" pitchFamily="18" charset="0"/>
                <a:cs typeface="Times New Roman" panose="02020603050405020304" pitchFamily="18" charset="0"/>
              </a:rPr>
              <a:t>Nhiệm</a:t>
            </a:r>
            <a:r>
              <a:rPr lang="en-US" alt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ea typeface="Times New Roman" panose="02020603050405020304" pitchFamily="18" charset="0"/>
                <a:cs typeface="Times New Roman" panose="02020603050405020304" pitchFamily="18" charset="0"/>
              </a:rPr>
              <a:t>vụ</a:t>
            </a:r>
            <a:r>
              <a:rPr lang="en-US" altLang="en-US" sz="4000" b="1" dirty="0">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4000" dirty="0">
                <a:latin typeface="Times New Roman" panose="02020603050405020304" pitchFamily="18" charset="0"/>
                <a:ea typeface="Times New Roman" panose="02020603050405020304" pitchFamily="18" charset="0"/>
                <a:cs typeface="Times New Roman" panose="02020603050405020304" pitchFamily="18" charset="0"/>
              </a:rPr>
              <a:t>L</a:t>
            </a:r>
            <a:r>
              <a:rPr kumimoji="0" lang="vi-VN" altLang="en-US" sz="4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ớp </a:t>
            </a:r>
            <a:r>
              <a:rPr kumimoji="0" lang="en-US" altLang="en-US" sz="4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chia </a:t>
            </a:r>
            <a:r>
              <a:rPr kumimoji="0" lang="vi-VN" altLang="en-US" sz="4000" b="0" i="0" u="none" strike="noStrike" cap="none" normalizeH="0" baseline="0" dirty="0">
                <a:ln>
                  <a:noFill/>
                </a:ln>
                <a:solidFill>
                  <a:schemeClr val="tx1"/>
                </a:solidFill>
                <a:effectLst/>
                <a:latin typeface="+mj-lt"/>
                <a:ea typeface="Times New Roman" panose="02020603050405020304" pitchFamily="18" charset="0"/>
              </a:rPr>
              <a:t>thành 2 cụm; mỗi cụm 4 nhóm; mỗi nhóm 4 HS.</a:t>
            </a:r>
            <a:endParaRPr kumimoji="0" lang="en-US" altLang="en-US" sz="4000" b="0" i="0" u="none" strike="noStrike" cap="none" normalizeH="0" baseline="0" dirty="0">
              <a:ln>
                <a:noFill/>
              </a:ln>
              <a:solidFill>
                <a:schemeClr val="tx1"/>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4000" b="0" i="0" u="none" strike="noStrike" cap="none" normalizeH="0" baseline="0" dirty="0">
                <a:ln>
                  <a:noFill/>
                </a:ln>
                <a:solidFill>
                  <a:schemeClr val="tx1"/>
                </a:solidFill>
                <a:effectLst/>
                <a:latin typeface="+mj-lt"/>
                <a:ea typeface="Times New Roman" panose="02020603050405020304" pitchFamily="18" charset="0"/>
              </a:rPr>
              <a:t>+Các nhóm có thời gian 5 phút để tiến hành thí nghiệm và hoàn thành phiếu học tập. Hết 5 phút, các nhóm có 30 giây để di chuyển sang trạm khác theo chiều 1 -&gt; 2 -&gt;3 -&gt; 4 -&gt; 1. Mỗi nhóm có 3 lượt di chuyển.</a:t>
            </a:r>
            <a:endParaRPr kumimoji="0" lang="en-US" altLang="en-US" sz="40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4000" b="0" i="0" u="none" strike="noStrike" cap="none" normalizeH="0" baseline="0" dirty="0">
                <a:ln>
                  <a:noFill/>
                </a:ln>
                <a:solidFill>
                  <a:schemeClr val="tx1"/>
                </a:solidFill>
                <a:effectLst/>
                <a:latin typeface="+mj-lt"/>
                <a:ea typeface="Times New Roman" panose="02020603050405020304" pitchFamily="18" charset="0"/>
              </a:rPr>
              <a:t>+Yêu cầu sản phẩm: Báo cáo theo mẫu sau vào tờ giấy A4. </a:t>
            </a:r>
            <a:endParaRPr kumimoji="0" lang="en-US" altLang="en-US" sz="4000" b="0" i="0" u="none" strike="noStrike" cap="none" normalizeH="0" baseline="0" dirty="0">
              <a:ln>
                <a:noFill/>
              </a:ln>
              <a:solidFill>
                <a:schemeClr val="tx1"/>
              </a:solidFill>
              <a:effectLst/>
              <a:latin typeface="+mj-lt"/>
              <a:ea typeface="Times New Roman" panose="02020603050405020304" pitchFamily="18" charset="0"/>
            </a:endParaRPr>
          </a:p>
        </p:txBody>
      </p:sp>
      <p:graphicFrame>
        <p:nvGraphicFramePr>
          <p:cNvPr id="51" name="Table 50">
            <a:extLst>
              <a:ext uri="{FF2B5EF4-FFF2-40B4-BE49-F238E27FC236}">
                <a16:creationId xmlns:a16="http://schemas.microsoft.com/office/drawing/2014/main" xmlns="" id="{6E97D502-A1E7-2A6F-7DAE-C9D9733B9241}"/>
              </a:ext>
            </a:extLst>
          </p:cNvPr>
          <p:cNvGraphicFramePr>
            <a:graphicFrameLocks noGrp="1"/>
          </p:cNvGraphicFramePr>
          <p:nvPr/>
        </p:nvGraphicFramePr>
        <p:xfrm>
          <a:off x="488390" y="5570787"/>
          <a:ext cx="16732810" cy="4306082"/>
        </p:xfrm>
        <a:graphic>
          <a:graphicData uri="http://schemas.openxmlformats.org/drawingml/2006/table">
            <a:tbl>
              <a:tblPr firstRow="1" firstCol="1" bandRow="1">
                <a:tableStyleId>{5C22544A-7EE6-4342-B048-85BDC9FD1C3A}</a:tableStyleId>
              </a:tblPr>
              <a:tblGrid>
                <a:gridCol w="2518677">
                  <a:extLst>
                    <a:ext uri="{9D8B030D-6E8A-4147-A177-3AD203B41FA5}">
                      <a16:colId xmlns:a16="http://schemas.microsoft.com/office/drawing/2014/main" xmlns="" val="3328910295"/>
                    </a:ext>
                  </a:extLst>
                </a:gridCol>
                <a:gridCol w="7326711">
                  <a:extLst>
                    <a:ext uri="{9D8B030D-6E8A-4147-A177-3AD203B41FA5}">
                      <a16:colId xmlns:a16="http://schemas.microsoft.com/office/drawing/2014/main" xmlns="" val="2853204869"/>
                    </a:ext>
                  </a:extLst>
                </a:gridCol>
                <a:gridCol w="6887422">
                  <a:extLst>
                    <a:ext uri="{9D8B030D-6E8A-4147-A177-3AD203B41FA5}">
                      <a16:colId xmlns:a16="http://schemas.microsoft.com/office/drawing/2014/main" xmlns="" val="1168147679"/>
                    </a:ext>
                  </a:extLst>
                </a:gridCol>
              </a:tblGrid>
              <a:tr h="1201687">
                <a:tc>
                  <a:txBody>
                    <a:bodyPr/>
                    <a:lstStyle/>
                    <a:p>
                      <a:pPr>
                        <a:lnSpc>
                          <a:spcPct val="120000"/>
                        </a:lnSpc>
                      </a:pPr>
                      <a:endParaRPr lang="en-US" sz="2800" dirty="0">
                        <a:effectLst/>
                      </a:endParaRPr>
                    </a:p>
                    <a:p>
                      <a:pPr>
                        <a:lnSpc>
                          <a:spcPct val="120000"/>
                        </a:lnSpc>
                      </a:pPr>
                      <a:r>
                        <a:rPr lang="vi-VN" sz="2800" dirty="0">
                          <a:effectLst/>
                        </a:rPr>
                        <a:t>Thí nghiệm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75000"/>
                      </a:schemeClr>
                    </a:solidFill>
                  </a:tcPr>
                </a:tc>
                <a:tc>
                  <a:txBody>
                    <a:bodyPr/>
                    <a:lstStyle/>
                    <a:p>
                      <a:pPr algn="ctr">
                        <a:lnSpc>
                          <a:spcPct val="120000"/>
                        </a:lnSpc>
                      </a:pPr>
                      <a:endParaRPr lang="en-US" sz="2800" dirty="0">
                        <a:effectLst/>
                      </a:endParaRPr>
                    </a:p>
                    <a:p>
                      <a:pPr algn="ctr">
                        <a:lnSpc>
                          <a:spcPct val="120000"/>
                        </a:lnSpc>
                      </a:pPr>
                      <a:r>
                        <a:rPr lang="vi-VN" sz="2800" dirty="0">
                          <a:effectLst/>
                        </a:rPr>
                        <a:t>Dấu hiệu chứng tỏ có PƯHH xảy ra</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75000"/>
                      </a:schemeClr>
                    </a:solidFill>
                  </a:tcPr>
                </a:tc>
                <a:tc>
                  <a:txBody>
                    <a:bodyPr/>
                    <a:lstStyle/>
                    <a:p>
                      <a:pPr algn="ctr">
                        <a:lnSpc>
                          <a:spcPct val="120000"/>
                        </a:lnSpc>
                      </a:pPr>
                      <a:r>
                        <a:rPr lang="en-US" sz="2800" dirty="0">
                          <a:effectLst/>
                        </a:rPr>
                        <a:t>    </a:t>
                      </a:r>
                      <a:r>
                        <a:rPr lang="vi-VN" sz="2800" dirty="0">
                          <a:effectLst/>
                        </a:rPr>
                        <a:t>Cảm nhận khi chạm tay vào thành </a:t>
                      </a:r>
                      <a:r>
                        <a:rPr lang="en-US" sz="2800" dirty="0">
                          <a:effectLst/>
                        </a:rPr>
                        <a:t>   </a:t>
                      </a:r>
                      <a:r>
                        <a:rPr lang="vi-VN" sz="2800" dirty="0">
                          <a:effectLst/>
                        </a:rPr>
                        <a:t>bình/ ống nghiệm (nếu có)</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75000"/>
                      </a:schemeClr>
                    </a:solidFill>
                  </a:tcPr>
                </a:tc>
                <a:extLst>
                  <a:ext uri="{0D108BD9-81ED-4DB2-BD59-A6C34878D82A}">
                    <a16:rowId xmlns:a16="http://schemas.microsoft.com/office/drawing/2014/main" xmlns="" val="1338515732"/>
                  </a:ext>
                </a:extLst>
              </a:tr>
              <a:tr h="708859">
                <a:tc>
                  <a:txBody>
                    <a:bodyPr/>
                    <a:lstStyle/>
                    <a:p>
                      <a:pPr>
                        <a:lnSpc>
                          <a:spcPct val="120000"/>
                        </a:lnSpc>
                      </a:pPr>
                      <a:r>
                        <a:rPr lang="vi-VN" sz="2800" dirty="0">
                          <a:effectLst/>
                        </a:rPr>
                        <a:t>TN 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75000"/>
                      </a:schemeClr>
                    </a:solidFill>
                  </a:tcPr>
                </a:tc>
                <a:tc>
                  <a:txBody>
                    <a:bodyPr/>
                    <a:lstStyle/>
                    <a:p>
                      <a:pPr>
                        <a:lnSpc>
                          <a:spcPct val="120000"/>
                        </a:lnSpc>
                      </a:pPr>
                      <a:r>
                        <a:rPr lang="vi-VN" sz="2800" dirty="0">
                          <a:effectLst/>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75000"/>
                      </a:schemeClr>
                    </a:solidFill>
                  </a:tcPr>
                </a:tc>
                <a:tc>
                  <a:txBody>
                    <a:bodyPr/>
                    <a:lstStyle/>
                    <a:p>
                      <a:pPr>
                        <a:lnSpc>
                          <a:spcPct val="120000"/>
                        </a:lnSpc>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75000"/>
                      </a:schemeClr>
                    </a:solidFill>
                  </a:tcPr>
                </a:tc>
                <a:extLst>
                  <a:ext uri="{0D108BD9-81ED-4DB2-BD59-A6C34878D82A}">
                    <a16:rowId xmlns:a16="http://schemas.microsoft.com/office/drawing/2014/main" xmlns="" val="2867092358"/>
                  </a:ext>
                </a:extLst>
              </a:tr>
              <a:tr h="798512">
                <a:tc>
                  <a:txBody>
                    <a:bodyPr/>
                    <a:lstStyle/>
                    <a:p>
                      <a:pPr>
                        <a:lnSpc>
                          <a:spcPct val="120000"/>
                        </a:lnSpc>
                      </a:pPr>
                      <a:r>
                        <a:rPr lang="vi-VN" sz="2800" dirty="0">
                          <a:effectLst/>
                        </a:rPr>
                        <a:t>TN 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75000"/>
                      </a:schemeClr>
                    </a:solidFill>
                  </a:tcPr>
                </a:tc>
                <a:tc>
                  <a:txBody>
                    <a:bodyPr/>
                    <a:lstStyle/>
                    <a:p>
                      <a:pPr>
                        <a:lnSpc>
                          <a:spcPct val="120000"/>
                        </a:lnSpc>
                      </a:pPr>
                      <a:r>
                        <a:rPr lang="vi-VN" sz="2800" dirty="0">
                          <a:effectLst/>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75000"/>
                      </a:schemeClr>
                    </a:solidFill>
                  </a:tcPr>
                </a:tc>
                <a:tc>
                  <a:txBody>
                    <a:bodyPr/>
                    <a:lstStyle/>
                    <a:p>
                      <a:pPr>
                        <a:lnSpc>
                          <a:spcPct val="120000"/>
                        </a:lnSpc>
                      </a:pPr>
                      <a:r>
                        <a:rPr lang="vi-VN" sz="2800" dirty="0">
                          <a:effectLst/>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75000"/>
                      </a:schemeClr>
                    </a:solidFill>
                  </a:tcPr>
                </a:tc>
                <a:extLst>
                  <a:ext uri="{0D108BD9-81ED-4DB2-BD59-A6C34878D82A}">
                    <a16:rowId xmlns:a16="http://schemas.microsoft.com/office/drawing/2014/main" xmlns="" val="2192785775"/>
                  </a:ext>
                </a:extLst>
              </a:tr>
              <a:tr h="798512">
                <a:tc>
                  <a:txBody>
                    <a:bodyPr/>
                    <a:lstStyle/>
                    <a:p>
                      <a:pPr>
                        <a:lnSpc>
                          <a:spcPct val="120000"/>
                        </a:lnSpc>
                      </a:pPr>
                      <a:r>
                        <a:rPr lang="vi-VN" sz="2800" dirty="0">
                          <a:effectLst/>
                        </a:rPr>
                        <a:t>TN 3</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75000"/>
                      </a:schemeClr>
                    </a:solidFill>
                  </a:tcPr>
                </a:tc>
                <a:tc>
                  <a:txBody>
                    <a:bodyPr/>
                    <a:lstStyle/>
                    <a:p>
                      <a:pPr>
                        <a:lnSpc>
                          <a:spcPct val="120000"/>
                        </a:lnSpc>
                      </a:pPr>
                      <a:r>
                        <a:rPr lang="vi-VN" sz="2800" dirty="0">
                          <a:effectLst/>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75000"/>
                      </a:schemeClr>
                    </a:solidFill>
                  </a:tcPr>
                </a:tc>
                <a:tc>
                  <a:txBody>
                    <a:bodyPr/>
                    <a:lstStyle/>
                    <a:p>
                      <a:pPr>
                        <a:lnSpc>
                          <a:spcPct val="120000"/>
                        </a:lnSpc>
                      </a:pPr>
                      <a:r>
                        <a:rPr lang="vi-VN" sz="2800" dirty="0">
                          <a:effectLst/>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75000"/>
                      </a:schemeClr>
                    </a:solidFill>
                  </a:tcPr>
                </a:tc>
                <a:extLst>
                  <a:ext uri="{0D108BD9-81ED-4DB2-BD59-A6C34878D82A}">
                    <a16:rowId xmlns:a16="http://schemas.microsoft.com/office/drawing/2014/main" xmlns="" val="867973452"/>
                  </a:ext>
                </a:extLst>
              </a:tr>
              <a:tr h="798512">
                <a:tc>
                  <a:txBody>
                    <a:bodyPr/>
                    <a:lstStyle/>
                    <a:p>
                      <a:pPr>
                        <a:lnSpc>
                          <a:spcPct val="120000"/>
                        </a:lnSpc>
                      </a:pPr>
                      <a:r>
                        <a:rPr lang="vi-VN" sz="2800" dirty="0">
                          <a:effectLst/>
                        </a:rPr>
                        <a:t>TN 4</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75000"/>
                      </a:schemeClr>
                    </a:solidFill>
                  </a:tcPr>
                </a:tc>
                <a:tc>
                  <a:txBody>
                    <a:bodyPr/>
                    <a:lstStyle/>
                    <a:p>
                      <a:pPr>
                        <a:lnSpc>
                          <a:spcPct val="120000"/>
                        </a:lnSpc>
                      </a:pPr>
                      <a:r>
                        <a:rPr lang="vi-VN" sz="2800" dirty="0">
                          <a:effectLst/>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75000"/>
                      </a:schemeClr>
                    </a:solidFill>
                  </a:tcPr>
                </a:tc>
                <a:tc>
                  <a:txBody>
                    <a:bodyPr/>
                    <a:lstStyle/>
                    <a:p>
                      <a:pPr>
                        <a:lnSpc>
                          <a:spcPct val="120000"/>
                        </a:lnSpc>
                      </a:pPr>
                      <a:r>
                        <a:rPr lang="vi-VN" sz="2800" dirty="0">
                          <a:effectLst/>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75000"/>
                      </a:schemeClr>
                    </a:solidFill>
                  </a:tcPr>
                </a:tc>
                <a:extLst>
                  <a:ext uri="{0D108BD9-81ED-4DB2-BD59-A6C34878D82A}">
                    <a16:rowId xmlns:a16="http://schemas.microsoft.com/office/drawing/2014/main" xmlns="" val="230575122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additive="base">
                                        <p:cTn id="13" dur="500" fill="hold"/>
                                        <p:tgtEl>
                                          <p:spTgt spid="49"/>
                                        </p:tgtEl>
                                        <p:attrNameLst>
                                          <p:attrName>ppt_x</p:attrName>
                                        </p:attrNameLst>
                                      </p:cBhvr>
                                      <p:tavLst>
                                        <p:tav tm="0">
                                          <p:val>
                                            <p:strVal val="#ppt_x"/>
                                          </p:val>
                                        </p:tav>
                                        <p:tav tm="100000">
                                          <p:val>
                                            <p:strVal val="#ppt_x"/>
                                          </p:val>
                                        </p:tav>
                                      </p:tavLst>
                                    </p:anim>
                                    <p:anim calcmode="lin" valueType="num">
                                      <p:cBhvr additive="base">
                                        <p:cTn id="1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circle(in)">
                                      <p:cBhvr>
                                        <p:cTn id="19"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3897D"/>
        </a:solidFill>
        <a:effectLst/>
      </p:bgPr>
    </p:bg>
    <p:spTree>
      <p:nvGrpSpPr>
        <p:cNvPr id="1" name=""/>
        <p:cNvGrpSpPr/>
        <p:nvPr/>
      </p:nvGrpSpPr>
      <p:grpSpPr>
        <a:xfrm>
          <a:off x="0" y="0"/>
          <a:ext cx="0" cy="0"/>
          <a:chOff x="0" y="0"/>
          <a:chExt cx="0" cy="0"/>
        </a:xfrm>
      </p:grpSpPr>
      <p:sp>
        <p:nvSpPr>
          <p:cNvPr id="2" name="Freeform 2"/>
          <p:cNvSpPr/>
          <p:nvPr/>
        </p:nvSpPr>
        <p:spPr>
          <a:xfrm>
            <a:off x="1850412" y="1693282"/>
            <a:ext cx="14587175" cy="6900436"/>
          </a:xfrm>
          <a:custGeom>
            <a:avLst/>
            <a:gdLst/>
            <a:ahLst/>
            <a:cxnLst/>
            <a:rect l="l" t="t" r="r" b="b"/>
            <a:pathLst>
              <a:path w="14587175" h="6900436">
                <a:moveTo>
                  <a:pt x="0" y="0"/>
                </a:moveTo>
                <a:lnTo>
                  <a:pt x="14587176" y="0"/>
                </a:lnTo>
                <a:lnTo>
                  <a:pt x="14587176" y="6900436"/>
                </a:lnTo>
                <a:lnTo>
                  <a:pt x="0" y="6900436"/>
                </a:lnTo>
                <a:lnTo>
                  <a:pt x="0" y="0"/>
                </a:lnTo>
                <a:close/>
              </a:path>
            </a:pathLst>
          </a:custGeom>
          <a:blipFill>
            <a:blip r:embed="rId2"/>
            <a:stretch>
              <a:fillRect t="-43116" r="-11018" b="-13342"/>
            </a:stretch>
          </a:blipFill>
        </p:spPr>
      </p:sp>
      <p:sp>
        <p:nvSpPr>
          <p:cNvPr id="3" name="TextBox 3"/>
          <p:cNvSpPr txBox="1"/>
          <p:nvPr/>
        </p:nvSpPr>
        <p:spPr>
          <a:xfrm>
            <a:off x="4323687" y="2800677"/>
            <a:ext cx="9640627" cy="866775"/>
          </a:xfrm>
          <a:prstGeom prst="rect">
            <a:avLst/>
          </a:prstGeom>
        </p:spPr>
        <p:txBody>
          <a:bodyPr lIns="0" tIns="0" rIns="0" bIns="0" rtlCol="0" anchor="t">
            <a:spAutoFit/>
          </a:bodyPr>
          <a:lstStyle/>
          <a:p>
            <a:pPr algn="ctr">
              <a:lnSpc>
                <a:spcPts val="6600"/>
              </a:lnSpc>
            </a:pPr>
            <a:r>
              <a:rPr lang="vi-VN" sz="6000">
                <a:solidFill>
                  <a:srgbClr val="FF0000"/>
                </a:solidFill>
                <a:latin typeface="Times New Roman" pitchFamily="18" charset="0"/>
                <a:cs typeface="Times New Roman" pitchFamily="18" charset="0"/>
              </a:rPr>
              <a:t>Trò chơi : Tôi là gì?</a:t>
            </a:r>
            <a:endParaRPr lang="en-US" sz="6000">
              <a:solidFill>
                <a:srgbClr val="FF0000"/>
              </a:solidFill>
              <a:latin typeface="Times New Roman" pitchFamily="18" charset="0"/>
              <a:cs typeface="Times New Roman" pitchFamily="18" charset="0"/>
            </a:endParaRPr>
          </a:p>
        </p:txBody>
      </p:sp>
      <p:sp>
        <p:nvSpPr>
          <p:cNvPr id="4" name="Freeform 4"/>
          <p:cNvSpPr/>
          <p:nvPr/>
        </p:nvSpPr>
        <p:spPr>
          <a:xfrm flipH="1">
            <a:off x="1850412" y="721784"/>
            <a:ext cx="4947445" cy="1942997"/>
          </a:xfrm>
          <a:custGeom>
            <a:avLst/>
            <a:gdLst/>
            <a:ahLst/>
            <a:cxnLst/>
            <a:rect l="l" t="t" r="r" b="b"/>
            <a:pathLst>
              <a:path w="4947445" h="1942997">
                <a:moveTo>
                  <a:pt x="4947445" y="0"/>
                </a:moveTo>
                <a:lnTo>
                  <a:pt x="0" y="0"/>
                </a:lnTo>
                <a:lnTo>
                  <a:pt x="0" y="1942996"/>
                </a:lnTo>
                <a:lnTo>
                  <a:pt x="4947445" y="1942996"/>
                </a:lnTo>
                <a:lnTo>
                  <a:pt x="4947445"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rot="3017256">
            <a:off x="14093145" y="1246386"/>
            <a:ext cx="2706330" cy="2860058"/>
          </a:xfrm>
          <a:custGeom>
            <a:avLst/>
            <a:gdLst/>
            <a:ahLst/>
            <a:cxnLst/>
            <a:rect l="l" t="t" r="r" b="b"/>
            <a:pathLst>
              <a:path w="2706330" h="2860058">
                <a:moveTo>
                  <a:pt x="0" y="0"/>
                </a:moveTo>
                <a:lnTo>
                  <a:pt x="2706330" y="0"/>
                </a:lnTo>
                <a:lnTo>
                  <a:pt x="2706330" y="2860058"/>
                </a:lnTo>
                <a:lnTo>
                  <a:pt x="0" y="2860058"/>
                </a:lnTo>
                <a:lnTo>
                  <a:pt x="0" y="0"/>
                </a:lnTo>
                <a:close/>
              </a:path>
            </a:pathLst>
          </a:custGeom>
          <a:blipFill>
            <a:blip r:embed="rId5"/>
            <a:stretch>
              <a:fillRect/>
            </a:stretch>
          </a:blipFill>
        </p:spPr>
      </p:sp>
      <p:sp>
        <p:nvSpPr>
          <p:cNvPr id="6" name="Freeform 6"/>
          <p:cNvSpPr/>
          <p:nvPr/>
        </p:nvSpPr>
        <p:spPr>
          <a:xfrm>
            <a:off x="485828" y="5143500"/>
            <a:ext cx="2729169" cy="2674586"/>
          </a:xfrm>
          <a:custGeom>
            <a:avLst/>
            <a:gdLst/>
            <a:ahLst/>
            <a:cxnLst/>
            <a:rect l="l" t="t" r="r" b="b"/>
            <a:pathLst>
              <a:path w="2729169" h="2674586">
                <a:moveTo>
                  <a:pt x="0" y="0"/>
                </a:moveTo>
                <a:lnTo>
                  <a:pt x="2729169" y="0"/>
                </a:lnTo>
                <a:lnTo>
                  <a:pt x="2729169" y="2674586"/>
                </a:lnTo>
                <a:lnTo>
                  <a:pt x="0" y="2674586"/>
                </a:lnTo>
                <a:lnTo>
                  <a:pt x="0" y="0"/>
                </a:lnTo>
                <a:close/>
              </a:path>
            </a:pathLst>
          </a:custGeom>
          <a:blipFill>
            <a:blip r:embed="rId6"/>
            <a:stretch>
              <a:fillRect/>
            </a:stretch>
          </a:blipFill>
        </p:spPr>
      </p:sp>
      <p:sp>
        <p:nvSpPr>
          <p:cNvPr id="7" name="TextBox 7"/>
          <p:cNvSpPr txBox="1"/>
          <p:nvPr/>
        </p:nvSpPr>
        <p:spPr>
          <a:xfrm>
            <a:off x="3657600" y="3813739"/>
            <a:ext cx="11506199" cy="3323987"/>
          </a:xfrm>
          <a:prstGeom prst="rect">
            <a:avLst/>
          </a:prstGeom>
        </p:spPr>
        <p:txBody>
          <a:bodyPr wrap="square" lIns="0" tIns="0" rIns="0" bIns="0" rtlCol="0" anchor="t">
            <a:spAutoFit/>
          </a:bodyPr>
          <a:lstStyle/>
          <a:p>
            <a:pPr algn="just"/>
            <a:r>
              <a:rPr lang="vi-VN" sz="5400">
                <a:solidFill>
                  <a:srgbClr val="0070C0"/>
                </a:solidFill>
                <a:latin typeface="+mj-lt"/>
              </a:rPr>
              <a:t>Mỗi câu hỏi có 3 gợi ý để trả lời, mỗi gợi ý là 10 giây, trả lời đúng ở gợi ý thứ nhất được 2,5đ; ở gợi ý thứ hai được 1đ; ở gợi ý thứ ba đựợc 0,5đ.</a:t>
            </a:r>
            <a:endParaRPr lang="en-US" sz="5400">
              <a:solidFill>
                <a:srgbClr val="0070C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FFFFFF">
                <a:alpha val="49804"/>
              </a:srgbClr>
            </a:solidFill>
          </p:spPr>
        </p:sp>
      </p:grpSp>
      <p:grpSp>
        <p:nvGrpSpPr>
          <p:cNvPr id="4" name="Group 4"/>
          <p:cNvGrpSpPr/>
          <p:nvPr/>
        </p:nvGrpSpPr>
        <p:grpSpPr>
          <a:xfrm>
            <a:off x="304800" y="1028700"/>
            <a:ext cx="17246662" cy="9258300"/>
            <a:chOff x="0" y="0"/>
            <a:chExt cx="7516216" cy="3811039"/>
          </a:xfrm>
        </p:grpSpPr>
        <p:sp>
          <p:nvSpPr>
            <p:cNvPr id="5" name="Freeform 5"/>
            <p:cNvSpPr/>
            <p:nvPr/>
          </p:nvSpPr>
          <p:spPr>
            <a:xfrm>
              <a:off x="80010" y="80010"/>
              <a:ext cx="7423506" cy="3718329"/>
            </a:xfrm>
            <a:custGeom>
              <a:avLst/>
              <a:gdLst/>
              <a:ahLst/>
              <a:cxnLst/>
              <a:rect l="l" t="t" r="r" b="b"/>
              <a:pathLst>
                <a:path w="7423506" h="3718329">
                  <a:moveTo>
                    <a:pt x="0" y="3663719"/>
                  </a:moveTo>
                  <a:lnTo>
                    <a:pt x="0" y="3718329"/>
                  </a:lnTo>
                  <a:lnTo>
                    <a:pt x="7423506" y="3718329"/>
                  </a:lnTo>
                  <a:lnTo>
                    <a:pt x="7423506" y="0"/>
                  </a:lnTo>
                  <a:lnTo>
                    <a:pt x="7368896" y="0"/>
                  </a:lnTo>
                  <a:lnTo>
                    <a:pt x="7368896" y="3663719"/>
                  </a:lnTo>
                  <a:close/>
                </a:path>
              </a:pathLst>
            </a:custGeom>
            <a:solidFill>
              <a:srgbClr val="6AC259"/>
            </a:solidFill>
          </p:spPr>
        </p:sp>
        <p:sp>
          <p:nvSpPr>
            <p:cNvPr id="6" name="Freeform 6"/>
            <p:cNvSpPr/>
            <p:nvPr/>
          </p:nvSpPr>
          <p:spPr>
            <a:xfrm>
              <a:off x="67310" y="67310"/>
              <a:ext cx="7448906" cy="3743729"/>
            </a:xfrm>
            <a:custGeom>
              <a:avLst/>
              <a:gdLst/>
              <a:ahLst/>
              <a:cxnLst/>
              <a:rect l="l" t="t" r="r" b="b"/>
              <a:pathLst>
                <a:path w="7448906" h="3743729">
                  <a:moveTo>
                    <a:pt x="7381596" y="0"/>
                  </a:moveTo>
                  <a:lnTo>
                    <a:pt x="7381596" y="12700"/>
                  </a:lnTo>
                  <a:lnTo>
                    <a:pt x="7436206" y="12700"/>
                  </a:lnTo>
                  <a:lnTo>
                    <a:pt x="7436206" y="3731029"/>
                  </a:lnTo>
                  <a:lnTo>
                    <a:pt x="12700" y="3731029"/>
                  </a:lnTo>
                  <a:lnTo>
                    <a:pt x="12700" y="3676419"/>
                  </a:lnTo>
                  <a:lnTo>
                    <a:pt x="0" y="3676419"/>
                  </a:lnTo>
                  <a:lnTo>
                    <a:pt x="0" y="3743729"/>
                  </a:lnTo>
                  <a:lnTo>
                    <a:pt x="7448906" y="3743729"/>
                  </a:lnTo>
                  <a:lnTo>
                    <a:pt x="7448906" y="0"/>
                  </a:lnTo>
                  <a:close/>
                </a:path>
              </a:pathLst>
            </a:custGeom>
            <a:solidFill>
              <a:srgbClr val="2B262E"/>
            </a:solidFill>
          </p:spPr>
        </p:sp>
        <p:sp>
          <p:nvSpPr>
            <p:cNvPr id="7" name="Freeform 7"/>
            <p:cNvSpPr/>
            <p:nvPr/>
          </p:nvSpPr>
          <p:spPr>
            <a:xfrm>
              <a:off x="12700" y="12700"/>
              <a:ext cx="7423506" cy="3718329"/>
            </a:xfrm>
            <a:custGeom>
              <a:avLst/>
              <a:gdLst/>
              <a:ahLst/>
              <a:cxnLst/>
              <a:rect l="l" t="t" r="r" b="b"/>
              <a:pathLst>
                <a:path w="7423506" h="3718329">
                  <a:moveTo>
                    <a:pt x="0" y="0"/>
                  </a:moveTo>
                  <a:lnTo>
                    <a:pt x="7423506" y="0"/>
                  </a:lnTo>
                  <a:lnTo>
                    <a:pt x="7423506" y="3718329"/>
                  </a:lnTo>
                  <a:lnTo>
                    <a:pt x="0" y="3718329"/>
                  </a:lnTo>
                  <a:close/>
                </a:path>
              </a:pathLst>
            </a:custGeom>
            <a:solidFill>
              <a:srgbClr val="FFFFFF"/>
            </a:solidFill>
          </p:spPr>
        </p:sp>
        <p:sp>
          <p:nvSpPr>
            <p:cNvPr id="8" name="Freeform 8"/>
            <p:cNvSpPr/>
            <p:nvPr/>
          </p:nvSpPr>
          <p:spPr>
            <a:xfrm>
              <a:off x="0" y="0"/>
              <a:ext cx="7448906" cy="3743729"/>
            </a:xfrm>
            <a:custGeom>
              <a:avLst/>
              <a:gdLst/>
              <a:ahLst/>
              <a:cxnLst/>
              <a:rect l="l" t="t" r="r" b="b"/>
              <a:pathLst>
                <a:path w="7448906" h="3743729">
                  <a:moveTo>
                    <a:pt x="80010" y="3743729"/>
                  </a:moveTo>
                  <a:lnTo>
                    <a:pt x="7448906" y="3743729"/>
                  </a:lnTo>
                  <a:lnTo>
                    <a:pt x="7448906" y="80010"/>
                  </a:lnTo>
                  <a:lnTo>
                    <a:pt x="7448906" y="67310"/>
                  </a:lnTo>
                  <a:lnTo>
                    <a:pt x="7448906" y="0"/>
                  </a:lnTo>
                  <a:lnTo>
                    <a:pt x="0" y="0"/>
                  </a:lnTo>
                  <a:lnTo>
                    <a:pt x="0" y="3743729"/>
                  </a:lnTo>
                  <a:lnTo>
                    <a:pt x="67310" y="3743729"/>
                  </a:lnTo>
                  <a:lnTo>
                    <a:pt x="80010" y="3743729"/>
                  </a:lnTo>
                  <a:close/>
                  <a:moveTo>
                    <a:pt x="12700" y="12700"/>
                  </a:moveTo>
                  <a:lnTo>
                    <a:pt x="7436206" y="12700"/>
                  </a:lnTo>
                  <a:lnTo>
                    <a:pt x="7436206" y="3731029"/>
                  </a:lnTo>
                  <a:lnTo>
                    <a:pt x="12700" y="3731029"/>
                  </a:lnTo>
                  <a:lnTo>
                    <a:pt x="12700" y="12700"/>
                  </a:lnTo>
                  <a:close/>
                </a:path>
              </a:pathLst>
            </a:custGeom>
            <a:solidFill>
              <a:srgbClr val="2B262E"/>
            </a:solidFill>
          </p:spPr>
        </p:sp>
      </p:grpSp>
      <p:grpSp>
        <p:nvGrpSpPr>
          <p:cNvPr id="9" name="Group 9"/>
          <p:cNvGrpSpPr/>
          <p:nvPr/>
        </p:nvGrpSpPr>
        <p:grpSpPr>
          <a:xfrm>
            <a:off x="304306" y="417152"/>
            <a:ext cx="17218014" cy="907309"/>
            <a:chOff x="0" y="0"/>
            <a:chExt cx="77240086" cy="3156871"/>
          </a:xfrm>
        </p:grpSpPr>
        <p:sp>
          <p:nvSpPr>
            <p:cNvPr id="10" name="Freeform 10"/>
            <p:cNvSpPr/>
            <p:nvPr/>
          </p:nvSpPr>
          <p:spPr>
            <a:xfrm>
              <a:off x="72390" y="72390"/>
              <a:ext cx="77095309" cy="3012091"/>
            </a:xfrm>
            <a:custGeom>
              <a:avLst/>
              <a:gdLst/>
              <a:ahLst/>
              <a:cxnLst/>
              <a:rect l="l" t="t" r="r" b="b"/>
              <a:pathLst>
                <a:path w="77095309" h="3012091">
                  <a:moveTo>
                    <a:pt x="0" y="0"/>
                  </a:moveTo>
                  <a:lnTo>
                    <a:pt x="77095309" y="0"/>
                  </a:lnTo>
                  <a:lnTo>
                    <a:pt x="77095309" y="3012091"/>
                  </a:lnTo>
                  <a:lnTo>
                    <a:pt x="0" y="3012091"/>
                  </a:lnTo>
                  <a:lnTo>
                    <a:pt x="0" y="0"/>
                  </a:lnTo>
                  <a:close/>
                </a:path>
              </a:pathLst>
            </a:custGeom>
            <a:solidFill>
              <a:srgbClr val="F58634"/>
            </a:solidFill>
          </p:spPr>
        </p:sp>
        <p:sp>
          <p:nvSpPr>
            <p:cNvPr id="11" name="Freeform 11"/>
            <p:cNvSpPr/>
            <p:nvPr/>
          </p:nvSpPr>
          <p:spPr>
            <a:xfrm>
              <a:off x="0" y="0"/>
              <a:ext cx="77240085" cy="3156871"/>
            </a:xfrm>
            <a:custGeom>
              <a:avLst/>
              <a:gdLst/>
              <a:ahLst/>
              <a:cxnLst/>
              <a:rect l="l" t="t" r="r" b="b"/>
              <a:pathLst>
                <a:path w="77240085" h="3156871">
                  <a:moveTo>
                    <a:pt x="77095307" y="3012091"/>
                  </a:moveTo>
                  <a:lnTo>
                    <a:pt x="77240085" y="3012091"/>
                  </a:lnTo>
                  <a:lnTo>
                    <a:pt x="77240085" y="3156871"/>
                  </a:lnTo>
                  <a:lnTo>
                    <a:pt x="77095307" y="3156871"/>
                  </a:lnTo>
                  <a:lnTo>
                    <a:pt x="77095307"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77095307" y="144780"/>
                  </a:moveTo>
                  <a:lnTo>
                    <a:pt x="77240085" y="144780"/>
                  </a:lnTo>
                  <a:lnTo>
                    <a:pt x="77240085" y="3012091"/>
                  </a:lnTo>
                  <a:lnTo>
                    <a:pt x="77095307" y="3012091"/>
                  </a:lnTo>
                  <a:lnTo>
                    <a:pt x="77095307" y="144780"/>
                  </a:lnTo>
                  <a:close/>
                  <a:moveTo>
                    <a:pt x="144780" y="3012091"/>
                  </a:moveTo>
                  <a:lnTo>
                    <a:pt x="77095307" y="3012091"/>
                  </a:lnTo>
                  <a:lnTo>
                    <a:pt x="77095307" y="3156871"/>
                  </a:lnTo>
                  <a:lnTo>
                    <a:pt x="144780" y="3156871"/>
                  </a:lnTo>
                  <a:lnTo>
                    <a:pt x="144780" y="3012091"/>
                  </a:lnTo>
                  <a:close/>
                  <a:moveTo>
                    <a:pt x="77095307" y="0"/>
                  </a:moveTo>
                  <a:lnTo>
                    <a:pt x="77240085" y="0"/>
                  </a:lnTo>
                  <a:lnTo>
                    <a:pt x="77240085" y="144780"/>
                  </a:lnTo>
                  <a:lnTo>
                    <a:pt x="77095307" y="144780"/>
                  </a:lnTo>
                  <a:lnTo>
                    <a:pt x="77095307" y="0"/>
                  </a:lnTo>
                  <a:close/>
                  <a:moveTo>
                    <a:pt x="0" y="0"/>
                  </a:moveTo>
                  <a:lnTo>
                    <a:pt x="144780" y="0"/>
                  </a:lnTo>
                  <a:lnTo>
                    <a:pt x="144780" y="144780"/>
                  </a:lnTo>
                  <a:lnTo>
                    <a:pt x="0" y="144780"/>
                  </a:lnTo>
                  <a:lnTo>
                    <a:pt x="0" y="0"/>
                  </a:lnTo>
                  <a:close/>
                  <a:moveTo>
                    <a:pt x="144780" y="0"/>
                  </a:moveTo>
                  <a:lnTo>
                    <a:pt x="77095307" y="0"/>
                  </a:lnTo>
                  <a:lnTo>
                    <a:pt x="77095307" y="144780"/>
                  </a:lnTo>
                  <a:lnTo>
                    <a:pt x="144780" y="144780"/>
                  </a:lnTo>
                  <a:lnTo>
                    <a:pt x="144780" y="0"/>
                  </a:lnTo>
                  <a:close/>
                </a:path>
              </a:pathLst>
            </a:custGeom>
            <a:solidFill>
              <a:srgbClr val="2B262E"/>
            </a:solidFill>
          </p:spPr>
        </p:sp>
      </p:grpSp>
      <p:grpSp>
        <p:nvGrpSpPr>
          <p:cNvPr id="12" name="Group 12"/>
          <p:cNvGrpSpPr/>
          <p:nvPr/>
        </p:nvGrpSpPr>
        <p:grpSpPr>
          <a:xfrm>
            <a:off x="1118960" y="709927"/>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B262E"/>
              </a:solidFill>
            </p:spPr>
          </p:sp>
        </p:grpSp>
        <p:grpSp>
          <p:nvGrpSpPr>
            <p:cNvPr id="15" name="Group 15"/>
            <p:cNvGrpSpPr/>
            <p:nvPr/>
          </p:nvGrpSpPr>
          <p:grpSpPr>
            <a:xfrm>
              <a:off x="34461" y="34461"/>
              <a:ext cx="437105" cy="437105"/>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0CB"/>
              </a:solidFill>
            </p:spPr>
          </p:sp>
        </p:grpSp>
      </p:grpSp>
      <p:grpSp>
        <p:nvGrpSpPr>
          <p:cNvPr id="17" name="Group 17"/>
          <p:cNvGrpSpPr/>
          <p:nvPr/>
        </p:nvGrpSpPr>
        <p:grpSpPr>
          <a:xfrm>
            <a:off x="1723047" y="727537"/>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B262E"/>
              </a:solidFill>
            </p:spPr>
          </p:sp>
        </p:grpSp>
        <p:grpSp>
          <p:nvGrpSpPr>
            <p:cNvPr id="20" name="Group 20"/>
            <p:cNvGrpSpPr/>
            <p:nvPr/>
          </p:nvGrpSpPr>
          <p:grpSpPr>
            <a:xfrm>
              <a:off x="34461" y="34461"/>
              <a:ext cx="437105" cy="437105"/>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76A"/>
              </a:solidFill>
            </p:spPr>
          </p:sp>
        </p:grpSp>
      </p:grpSp>
      <p:grpSp>
        <p:nvGrpSpPr>
          <p:cNvPr id="22" name="Group 22"/>
          <p:cNvGrpSpPr/>
          <p:nvPr/>
        </p:nvGrpSpPr>
        <p:grpSpPr>
          <a:xfrm>
            <a:off x="628781" y="743607"/>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B262E"/>
              </a:solidFill>
            </p:spPr>
          </p:sp>
        </p:grpSp>
        <p:grpSp>
          <p:nvGrpSpPr>
            <p:cNvPr id="25" name="Group 25"/>
            <p:cNvGrpSpPr/>
            <p:nvPr/>
          </p:nvGrpSpPr>
          <p:grpSpPr>
            <a:xfrm>
              <a:off x="34461" y="34461"/>
              <a:ext cx="437105" cy="437105"/>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C259"/>
              </a:solidFill>
            </p:spPr>
          </p:sp>
        </p:grpSp>
      </p:grpSp>
      <p:sp>
        <p:nvSpPr>
          <p:cNvPr id="44" name="TextBox 43">
            <a:extLst>
              <a:ext uri="{FF2B5EF4-FFF2-40B4-BE49-F238E27FC236}">
                <a16:creationId xmlns:a16="http://schemas.microsoft.com/office/drawing/2014/main" xmlns="" id="{C456E03A-D87B-F09F-12AC-D33BB28AA7B7}"/>
              </a:ext>
            </a:extLst>
          </p:cNvPr>
          <p:cNvSpPr txBox="1"/>
          <p:nvPr/>
        </p:nvSpPr>
        <p:spPr>
          <a:xfrm>
            <a:off x="2193829" y="24765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 name="TextBox 47">
            <a:extLst>
              <a:ext uri="{FF2B5EF4-FFF2-40B4-BE49-F238E27FC236}">
                <a16:creationId xmlns:a16="http://schemas.microsoft.com/office/drawing/2014/main" xmlns="" id="{0151D3A2-2042-6D35-9299-CBE542940471}"/>
              </a:ext>
            </a:extLst>
          </p:cNvPr>
          <p:cNvSpPr txBox="1"/>
          <p:nvPr/>
        </p:nvSpPr>
        <p:spPr>
          <a:xfrm>
            <a:off x="2755714" y="410130"/>
            <a:ext cx="8499174" cy="76655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300"/>
              </a:spcAft>
              <a:buClrTx/>
              <a:buSzTx/>
              <a:buFontTx/>
              <a:buNone/>
              <a:tabLst/>
              <a:defRPr/>
            </a:pPr>
            <a:r>
              <a:rPr lang="vi-VN" sz="4000" b="1">
                <a:solidFill>
                  <a:srgbClr val="000000"/>
                </a:solidFill>
                <a:latin typeface="Times New Roman" panose="02020603050405020304" pitchFamily="18" charset="0"/>
                <a:ea typeface="Times New Roman" panose="02020603050405020304" pitchFamily="18" charset="0"/>
              </a:rPr>
              <a:t>III</a:t>
            </a:r>
            <a:r>
              <a:rPr kumimoji="0" lang="vi-VN" sz="40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Dấu hiệu có PƯHH xảy ra</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9" name="TextBox 48">
            <a:extLst>
              <a:ext uri="{FF2B5EF4-FFF2-40B4-BE49-F238E27FC236}">
                <a16:creationId xmlns:a16="http://schemas.microsoft.com/office/drawing/2014/main" xmlns="" id="{9526CE48-93D3-A702-1228-0A1B5657529D}"/>
              </a:ext>
            </a:extLst>
          </p:cNvPr>
          <p:cNvSpPr txBox="1"/>
          <p:nvPr/>
        </p:nvSpPr>
        <p:spPr>
          <a:xfrm>
            <a:off x="2378560" y="1450690"/>
            <a:ext cx="13013842" cy="584775"/>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Các nhóm HS lần lượt làm 4 thí nghiệm và hoàn thành phiếu học tập</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 name="TextBox 49">
            <a:extLst>
              <a:ext uri="{FF2B5EF4-FFF2-40B4-BE49-F238E27FC236}">
                <a16:creationId xmlns:a16="http://schemas.microsoft.com/office/drawing/2014/main" xmlns="" id="{07205F14-9167-BBCA-C3C5-3B2CA2AF8821}"/>
              </a:ext>
            </a:extLst>
          </p:cNvPr>
          <p:cNvSpPr txBox="1"/>
          <p:nvPr/>
        </p:nvSpPr>
        <p:spPr>
          <a:xfrm>
            <a:off x="360217" y="2078722"/>
            <a:ext cx="16887752" cy="7865166"/>
          </a:xfrm>
          <a:prstGeom prst="rect">
            <a:avLst/>
          </a:prstGeom>
          <a:noFill/>
        </p:spPr>
        <p:txBody>
          <a:bodyPr wrap="square" rtlCol="0">
            <a:spAutoFit/>
          </a:bodyPr>
          <a:lstStyle/>
          <a:p>
            <a:pPr marL="0" marR="0" lvl="0" indent="254000" algn="ctr" defTabSz="914400" rtl="0" eaLnBrk="1" fontAlgn="auto" latinLnBrk="0" hangingPunct="1">
              <a:lnSpc>
                <a:spcPct val="120000"/>
              </a:lnSpc>
              <a:spcBef>
                <a:spcPts val="0"/>
              </a:spcBef>
              <a:spcAft>
                <a:spcPts val="60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rPr>
              <a:t>PHIẾU HỌC TẬP SỐ 3</a:t>
            </a:r>
            <a:endParaRPr kumimoji="0" lang="en-US" sz="3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endParaRPr>
          </a:p>
          <a:p>
            <a:pPr marL="0" marR="0" lvl="0" indent="254000" algn="just" defTabSz="914400" rtl="0" eaLnBrk="1" fontAlgn="auto" latinLnBrk="0" hangingPunct="1">
              <a:lnSpc>
                <a:spcPct val="120000"/>
              </a:lnSpc>
              <a:spcBef>
                <a:spcPts val="0"/>
              </a:spcBef>
              <a:spcAft>
                <a:spcPts val="60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rPr>
              <a:t>1.Thí nghiệm 1: Lấy khoảng 2 ml dd HCl cho vào ống nghiệm. Cho tiếp vào ống nghiệm vài viên Zn. Quan sát và nêu dấu hiệu chứng tỏ có PƯHH xảy ra. Chạm tay vào thành ống nghiệm và cho cảm nhận.</a:t>
            </a:r>
            <a:endParaRPr kumimoji="0" lang="en-US" sz="3000" b="0"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endParaRPr>
          </a:p>
          <a:p>
            <a:pPr marL="0" marR="0" lvl="0" indent="254000" algn="ctr" defTabSz="914400" rtl="0" eaLnBrk="1" fontAlgn="auto" latinLnBrk="0" hangingPunct="1">
              <a:lnSpc>
                <a:spcPct val="120000"/>
              </a:lnSpc>
              <a:spcBef>
                <a:spcPts val="0"/>
              </a:spcBef>
              <a:spcAft>
                <a:spcPts val="60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rPr>
              <a:t>PHIẾU HỌC TẬP SỐ 4</a:t>
            </a:r>
            <a:endParaRPr kumimoji="0" lang="en-US" sz="3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endParaRPr>
          </a:p>
          <a:p>
            <a:pPr marL="0" marR="0" lvl="0" indent="254000" algn="just" defTabSz="914400" rtl="0" eaLnBrk="1" fontAlgn="auto" latinLnBrk="0" hangingPunct="1">
              <a:lnSpc>
                <a:spcPct val="120000"/>
              </a:lnSpc>
              <a:spcBef>
                <a:spcPts val="0"/>
              </a:spcBef>
              <a:spcAft>
                <a:spcPts val="60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rPr>
              <a:t>2.Thí nghiệm 2: Cho khoảng 1 thìa cafe đường vào chén sứ, rồi đun trên ngọn lửa đèn cồn. </a:t>
            </a:r>
            <a:endParaRPr kumimoji="0" lang="en-US" sz="3000" b="0"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endParaRPr>
          </a:p>
          <a:p>
            <a:pPr marL="0" marR="0" lvl="0" indent="254000" algn="just" defTabSz="914400" rtl="0" eaLnBrk="1" fontAlgn="auto" latinLnBrk="0" hangingPunct="1">
              <a:lnSpc>
                <a:spcPct val="120000"/>
              </a:lnSpc>
              <a:spcBef>
                <a:spcPts val="0"/>
              </a:spcBef>
              <a:spcAft>
                <a:spcPts val="60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rPr>
              <a:t>-Mô tả trạng thái, màu sắc của đường trước và sau khi đun.</a:t>
            </a:r>
            <a:r>
              <a:rPr lang="en-US" sz="3000" dirty="0">
                <a:solidFill>
                  <a:prstClr val="black"/>
                </a:solidFill>
                <a:latin typeface="Segoe UI" panose="020B0502040204020203" pitchFamily="34" charset="0"/>
                <a:ea typeface="Segoe UI" panose="020B0502040204020203" pitchFamily="34" charset="0"/>
              </a:rPr>
              <a:t> </a:t>
            </a:r>
            <a:r>
              <a:rPr kumimoji="0" lang="vi-VN" sz="30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rPr>
              <a:t>Nêu dấu hiệu chứng tỏ có PƯHH xảy ra.</a:t>
            </a:r>
            <a:endParaRPr kumimoji="0" lang="en-US" sz="3000" b="0"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endParaRPr>
          </a:p>
          <a:p>
            <a:pPr marL="0" marR="0" lvl="0" indent="254000" algn="ctr" defTabSz="914400" rtl="0" eaLnBrk="1" fontAlgn="auto" latinLnBrk="0" hangingPunct="1">
              <a:lnSpc>
                <a:spcPct val="120000"/>
              </a:lnSpc>
              <a:spcBef>
                <a:spcPts val="0"/>
              </a:spcBef>
              <a:spcAft>
                <a:spcPts val="60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rPr>
              <a:t>PHIẾU HỌC TẬP SỐ 5</a:t>
            </a:r>
            <a:endParaRPr kumimoji="0" lang="en-US" sz="3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endParaRPr>
          </a:p>
          <a:p>
            <a:pPr marL="0" marR="0" lvl="0" indent="254000" algn="just" defTabSz="914400" rtl="0" eaLnBrk="1" fontAlgn="auto" latinLnBrk="0" hangingPunct="1">
              <a:lnSpc>
                <a:spcPct val="120000"/>
              </a:lnSpc>
              <a:spcBef>
                <a:spcPts val="0"/>
              </a:spcBef>
              <a:spcAft>
                <a:spcPts val="60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rPr>
              <a:t>3.Thí nghiệm 3: Lấy kẹp sắt kẹp mẫu than nhỏ hơ nóng trên ngọn lửa đèn cồn, sau đó đưa vào bình chứa khí oxygen. Quan sát và nêu dấu hiệu chứng tỏ có PƯHH xảy ra. Chạm tay vào thành bình và cho cảm nhận.</a:t>
            </a:r>
            <a:endParaRPr kumimoji="0" lang="en-US" sz="3000" b="0"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endParaRPr>
          </a:p>
          <a:p>
            <a:pPr marL="0" marR="0" lvl="0" indent="254000" algn="ctr" defTabSz="914400" rtl="0" eaLnBrk="1" fontAlgn="auto" latinLnBrk="0" hangingPunct="1">
              <a:lnSpc>
                <a:spcPct val="120000"/>
              </a:lnSpc>
              <a:spcBef>
                <a:spcPts val="0"/>
              </a:spcBef>
              <a:spcAft>
                <a:spcPts val="60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rPr>
              <a:t>PHIẾU HỌC TẬP SỐ 6</a:t>
            </a:r>
            <a:endParaRPr kumimoji="0" lang="en-US" sz="3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endParaRPr>
          </a:p>
          <a:p>
            <a:pPr marL="0" marR="0" lvl="0" indent="254000" algn="just" defTabSz="914400" rtl="0" eaLnBrk="1" fontAlgn="auto" latinLnBrk="0" hangingPunct="1">
              <a:lnSpc>
                <a:spcPct val="120000"/>
              </a:lnSpc>
              <a:spcBef>
                <a:spcPts val="0"/>
              </a:spcBef>
              <a:spcAft>
                <a:spcPts val="60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rPr>
              <a:t>4.</a:t>
            </a:r>
            <a:r>
              <a:rPr kumimoji="0" lang="vi-VN" sz="3000" b="0" i="0" u="none" strike="noStrike" kern="1200" cap="none" spc="0" normalizeH="0" baseline="0" noProof="0" dirty="0">
                <a:ln>
                  <a:noFill/>
                </a:ln>
                <a:solidFill>
                  <a:srgbClr val="000000"/>
                </a:solidFill>
                <a:effectLst/>
                <a:uLnTx/>
                <a:uFillTx/>
                <a:latin typeface="+mj-lt"/>
                <a:ea typeface="Segoe UI" panose="020B0502040204020203" pitchFamily="34" charset="0"/>
              </a:rPr>
              <a:t>Thí nghiệm 4:</a:t>
            </a:r>
            <a:r>
              <a:rPr kumimoji="0" lang="vi-VN" sz="3000" b="0" i="0" u="none" strike="noStrike" kern="1200" cap="none" spc="0" normalizeH="0" baseline="0" noProof="0" dirty="0">
                <a:ln>
                  <a:noFill/>
                </a:ln>
                <a:solidFill>
                  <a:srgbClr val="000000"/>
                </a:solidFill>
                <a:effectLst/>
                <a:uLnTx/>
                <a:uFillTx/>
                <a:latin typeface="+mj-lt"/>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a:ln>
                  <a:noFill/>
                </a:ln>
                <a:solidFill>
                  <a:srgbClr val="000000"/>
                </a:solidFill>
                <a:effectLst/>
                <a:uLnTx/>
                <a:uFillTx/>
                <a:latin typeface="+mj-lt"/>
                <a:ea typeface="Times New Roman" panose="02020603050405020304" pitchFamily="18" charset="0"/>
                <a:cs typeface="Times New Roman" panose="02020603050405020304" pitchFamily="18" charset="0"/>
              </a:rPr>
              <a:t>Cho </a:t>
            </a:r>
            <a:r>
              <a:rPr kumimoji="0" lang="en-US" sz="3000" b="0" i="0" u="none" strike="noStrike" kern="1200" cap="none" spc="0" normalizeH="0" baseline="0" noProof="0" dirty="0" err="1">
                <a:ln>
                  <a:noFill/>
                </a:ln>
                <a:solidFill>
                  <a:srgbClr val="000000"/>
                </a:solidFill>
                <a:effectLst/>
                <a:uLnTx/>
                <a:uFillTx/>
                <a:latin typeface="+mj-lt"/>
                <a:ea typeface="Times New Roman" panose="02020603050405020304" pitchFamily="18" charset="0"/>
                <a:cs typeface="Times New Roman" panose="02020603050405020304" pitchFamily="18" charset="0"/>
              </a:rPr>
              <a:t>khoảng</a:t>
            </a:r>
            <a:r>
              <a:rPr kumimoji="0" lang="en-US" sz="3000" b="0" i="0" u="none" strike="noStrike" kern="1200" cap="none" spc="0" normalizeH="0" baseline="0" noProof="0" dirty="0">
                <a:ln>
                  <a:noFill/>
                </a:ln>
                <a:solidFill>
                  <a:srgbClr val="000000"/>
                </a:solidFill>
                <a:effectLst/>
                <a:uLnTx/>
                <a:uFillTx/>
                <a:latin typeface="+mj-lt"/>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mj-lt"/>
                <a:ea typeface="Times New Roman" panose="02020603050405020304" pitchFamily="18" charset="0"/>
                <a:cs typeface="Times New Roman" panose="02020603050405020304" pitchFamily="18" charset="0"/>
              </a:rPr>
              <a:t>một</a:t>
            </a:r>
            <a:r>
              <a:rPr kumimoji="0" lang="en-US" sz="3000" b="0" i="0" u="none" strike="noStrike" kern="1200" cap="none" spc="0" normalizeH="0" baseline="0" noProof="0" dirty="0">
                <a:ln>
                  <a:noFill/>
                </a:ln>
                <a:solidFill>
                  <a:srgbClr val="000000"/>
                </a:solidFill>
                <a:effectLst/>
                <a:uLnTx/>
                <a:uFillTx/>
                <a:latin typeface="+mj-lt"/>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mj-lt"/>
                <a:ea typeface="Times New Roman" panose="02020603050405020304" pitchFamily="18" charset="0"/>
                <a:cs typeface="Times New Roman" panose="02020603050405020304" pitchFamily="18" charset="0"/>
              </a:rPr>
              <a:t>thìa</a:t>
            </a:r>
            <a:r>
              <a:rPr kumimoji="0" lang="en-US" sz="3000" b="0" i="0" u="none" strike="noStrike" kern="1200" cap="none" spc="0" normalizeH="0" baseline="0" noProof="0" dirty="0">
                <a:ln>
                  <a:noFill/>
                </a:ln>
                <a:solidFill>
                  <a:srgbClr val="000000"/>
                </a:solidFill>
                <a:effectLst/>
                <a:uLnTx/>
                <a:uFillTx/>
                <a:latin typeface="+mj-lt"/>
                <a:ea typeface="Times New Roman" panose="02020603050405020304" pitchFamily="18" charset="0"/>
                <a:cs typeface="Times New Roman" panose="02020603050405020304" pitchFamily="18" charset="0"/>
              </a:rPr>
              <a:t> cafe </a:t>
            </a:r>
            <a:r>
              <a:rPr kumimoji="0" lang="en-US" sz="3000" b="0" i="0" u="none" strike="noStrike" kern="1200" cap="none" spc="0" normalizeH="0" baseline="0" noProof="0" dirty="0" err="1">
                <a:ln>
                  <a:noFill/>
                </a:ln>
                <a:solidFill>
                  <a:srgbClr val="000000"/>
                </a:solidFill>
                <a:effectLst/>
                <a:uLnTx/>
                <a:uFillTx/>
                <a:latin typeface="+mj-lt"/>
                <a:ea typeface="Times New Roman" panose="02020603050405020304" pitchFamily="18" charset="0"/>
                <a:cs typeface="Times New Roman" panose="02020603050405020304" pitchFamily="18" charset="0"/>
              </a:rPr>
              <a:t>bột</a:t>
            </a:r>
            <a:r>
              <a:rPr kumimoji="0" lang="en-US" sz="3000" b="0" i="0" u="none" strike="noStrike" kern="1200" cap="none" spc="0" normalizeH="0" baseline="0" noProof="0" dirty="0">
                <a:ln>
                  <a:noFill/>
                </a:ln>
                <a:solidFill>
                  <a:srgbClr val="000000"/>
                </a:solidFill>
                <a:effectLst/>
                <a:uLnTx/>
                <a:uFillTx/>
                <a:latin typeface="+mj-lt"/>
                <a:ea typeface="Times New Roman" panose="02020603050405020304" pitchFamily="18" charset="0"/>
                <a:cs typeface="Times New Roman" panose="02020603050405020304" pitchFamily="18" charset="0"/>
              </a:rPr>
              <a:t> NaHCO</a:t>
            </a:r>
            <a:r>
              <a:rPr kumimoji="0" lang="en-US" sz="3000" b="0" i="0" u="none" strike="noStrike" kern="1200" cap="none" spc="0" normalizeH="0" baseline="-25000" noProof="0" dirty="0">
                <a:ln>
                  <a:noFill/>
                </a:ln>
                <a:solidFill>
                  <a:srgbClr val="000000"/>
                </a:solidFill>
                <a:effectLst/>
                <a:uLnTx/>
                <a:uFillTx/>
                <a:latin typeface="+mj-lt"/>
                <a:ea typeface="Times New Roman" panose="02020603050405020304" pitchFamily="18" charset="0"/>
                <a:cs typeface="Times New Roman" panose="02020603050405020304" pitchFamily="18" charset="0"/>
              </a:rPr>
              <a:t>3</a:t>
            </a:r>
            <a:r>
              <a:rPr kumimoji="0" lang="en-US" sz="3000" b="0" i="0" u="none" strike="noStrike" kern="1200" cap="none" spc="0" normalizeH="0" baseline="0" noProof="0" dirty="0">
                <a:ln>
                  <a:noFill/>
                </a:ln>
                <a:solidFill>
                  <a:srgbClr val="000000"/>
                </a:solidFill>
                <a:effectLst/>
                <a:uLnTx/>
                <a:uFillTx/>
                <a:latin typeface="+mj-lt"/>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mj-lt"/>
                <a:ea typeface="Times New Roman" panose="02020603050405020304" pitchFamily="18" charset="0"/>
                <a:cs typeface="Times New Roman" panose="02020603050405020304" pitchFamily="18" charset="0"/>
              </a:rPr>
              <a:t>vào</a:t>
            </a:r>
            <a:r>
              <a:rPr kumimoji="0" lang="en-US" sz="3000" b="0" i="0" u="none" strike="noStrike" kern="1200" cap="none" spc="0" normalizeH="0" baseline="0" noProof="0" dirty="0">
                <a:ln>
                  <a:noFill/>
                </a:ln>
                <a:solidFill>
                  <a:srgbClr val="000000"/>
                </a:solidFill>
                <a:effectLst/>
                <a:uLnTx/>
                <a:uFillTx/>
                <a:latin typeface="+mj-lt"/>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mj-lt"/>
                <a:ea typeface="Times New Roman" panose="02020603050405020304" pitchFamily="18" charset="0"/>
                <a:cs typeface="Times New Roman" panose="02020603050405020304" pitchFamily="18" charset="0"/>
              </a:rPr>
              <a:t>bình</a:t>
            </a:r>
            <a:r>
              <a:rPr kumimoji="0" lang="en-US" sz="3000" b="0" i="0" u="none" strike="noStrike" kern="1200" cap="none" spc="0" normalizeH="0" baseline="0" noProof="0" dirty="0">
                <a:ln>
                  <a:noFill/>
                </a:ln>
                <a:solidFill>
                  <a:srgbClr val="000000"/>
                </a:solidFill>
                <a:effectLst/>
                <a:uLnTx/>
                <a:uFillTx/>
                <a:latin typeface="+mj-lt"/>
                <a:ea typeface="Times New Roman" panose="02020603050405020304" pitchFamily="18" charset="0"/>
                <a:cs typeface="Times New Roman" panose="02020603050405020304" pitchFamily="18" charset="0"/>
              </a:rPr>
              <a:t> tam </a:t>
            </a:r>
            <a:r>
              <a:rPr kumimoji="0" lang="en-US" sz="3000" b="0" i="0" u="none" strike="noStrike" kern="1200" cap="none" spc="0" normalizeH="0" baseline="0" noProof="0" dirty="0" err="1">
                <a:ln>
                  <a:noFill/>
                </a:ln>
                <a:solidFill>
                  <a:srgbClr val="000000"/>
                </a:solidFill>
                <a:effectLst/>
                <a:uLnTx/>
                <a:uFillTx/>
                <a:latin typeface="+mj-lt"/>
                <a:ea typeface="Times New Roman" panose="02020603050405020304" pitchFamily="18" charset="0"/>
                <a:cs typeface="Times New Roman" panose="02020603050405020304" pitchFamily="18" charset="0"/>
              </a:rPr>
              <a:t>giác</a:t>
            </a:r>
            <a:r>
              <a:rPr kumimoji="0" lang="en-US" sz="3000" b="0" i="0" u="none" strike="noStrike" kern="1200" cap="none" spc="0" normalizeH="0" baseline="0" noProof="0" dirty="0">
                <a:ln>
                  <a:noFill/>
                </a:ln>
                <a:solidFill>
                  <a:srgbClr val="000000"/>
                </a:solidFill>
                <a:effectLst/>
                <a:uLnTx/>
                <a:uFillTx/>
                <a:latin typeface="+mj-lt"/>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mj-lt"/>
                <a:ea typeface="Times New Roman" panose="02020603050405020304" pitchFamily="18" charset="0"/>
                <a:cs typeface="Times New Roman" panose="02020603050405020304" pitchFamily="18" charset="0"/>
              </a:rPr>
              <a:t>sau</a:t>
            </a:r>
            <a:r>
              <a:rPr kumimoji="0" lang="en-US" sz="3000" b="0" i="0" u="none" strike="noStrike" kern="1200" cap="none" spc="0" normalizeH="0" baseline="0" noProof="0" dirty="0">
                <a:ln>
                  <a:noFill/>
                </a:ln>
                <a:solidFill>
                  <a:srgbClr val="000000"/>
                </a:solidFill>
                <a:effectLst/>
                <a:uLnTx/>
                <a:uFillTx/>
                <a:latin typeface="+mj-lt"/>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mj-lt"/>
                <a:ea typeface="Times New Roman" panose="02020603050405020304" pitchFamily="18" charset="0"/>
                <a:cs typeface="Times New Roman" panose="02020603050405020304" pitchFamily="18" charset="0"/>
              </a:rPr>
              <a:t>đó</a:t>
            </a:r>
            <a:r>
              <a:rPr kumimoji="0" lang="en-US" sz="3000" b="0" i="0" u="none" strike="noStrike" kern="1200" cap="none" spc="0" normalizeH="0" baseline="0" noProof="0" dirty="0">
                <a:ln>
                  <a:noFill/>
                </a:ln>
                <a:solidFill>
                  <a:srgbClr val="000000"/>
                </a:solidFill>
                <a:effectLst/>
                <a:uLnTx/>
                <a:uFillTx/>
                <a:latin typeface="+mj-lt"/>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mj-lt"/>
                <a:ea typeface="Times New Roman" panose="02020603050405020304" pitchFamily="18" charset="0"/>
                <a:cs typeface="Times New Roman" panose="02020603050405020304" pitchFamily="18" charset="0"/>
              </a:rPr>
              <a:t>thêm</a:t>
            </a:r>
            <a:r>
              <a:rPr kumimoji="0" lang="en-US" sz="3000" b="0" i="0" u="none" strike="noStrike" kern="1200" cap="none" spc="0" normalizeH="0" baseline="0" noProof="0" dirty="0">
                <a:ln>
                  <a:noFill/>
                </a:ln>
                <a:solidFill>
                  <a:srgbClr val="000000"/>
                </a:solidFill>
                <a:effectLst/>
                <a:uLnTx/>
                <a:uFillTx/>
                <a:latin typeface="+mj-lt"/>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mj-lt"/>
                <a:ea typeface="Times New Roman" panose="02020603050405020304" pitchFamily="18" charset="0"/>
                <a:cs typeface="Times New Roman" panose="02020603050405020304" pitchFamily="18" charset="0"/>
              </a:rPr>
              <a:t>vào</a:t>
            </a:r>
            <a:r>
              <a:rPr kumimoji="0" lang="en-US" sz="3000" b="0" i="0" u="none" strike="noStrike" kern="1200" cap="none" spc="0" normalizeH="0" baseline="0" noProof="0" dirty="0">
                <a:ln>
                  <a:noFill/>
                </a:ln>
                <a:solidFill>
                  <a:srgbClr val="000000"/>
                </a:solidFill>
                <a:effectLst/>
                <a:uLnTx/>
                <a:uFillTx/>
                <a:latin typeface="+mj-lt"/>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mj-lt"/>
                <a:ea typeface="Times New Roman" panose="02020603050405020304" pitchFamily="18" charset="0"/>
                <a:cs typeface="Times New Roman" panose="02020603050405020304" pitchFamily="18" charset="0"/>
              </a:rPr>
              <a:t>bình</a:t>
            </a:r>
            <a:r>
              <a:rPr kumimoji="0" lang="en-US" sz="3000" b="0" i="0" u="none" strike="noStrike" kern="1200" cap="none" spc="0" normalizeH="0" baseline="0" noProof="0" dirty="0">
                <a:ln>
                  <a:noFill/>
                </a:ln>
                <a:solidFill>
                  <a:srgbClr val="000000"/>
                </a:solidFill>
                <a:effectLst/>
                <a:uLnTx/>
                <a:uFillTx/>
                <a:latin typeface="+mj-lt"/>
                <a:ea typeface="Times New Roman" panose="02020603050405020304" pitchFamily="18" charset="0"/>
                <a:cs typeface="Times New Roman" panose="02020603050405020304" pitchFamily="18" charset="0"/>
              </a:rPr>
              <a:t> 10 m</a:t>
            </a:r>
            <a:r>
              <a:rPr kumimoji="0" lang="vi-VN" sz="3000" b="0" i="0" u="none" strike="noStrike" kern="1200" cap="none" spc="0" normalizeH="0" baseline="0" noProof="0" dirty="0">
                <a:ln>
                  <a:noFill/>
                </a:ln>
                <a:solidFill>
                  <a:srgbClr val="000000"/>
                </a:solidFill>
                <a:effectLst/>
                <a:uLnTx/>
                <a:uFillTx/>
                <a:latin typeface="+mj-lt"/>
                <a:ea typeface="Times New Roman" panose="02020603050405020304" pitchFamily="18" charset="0"/>
                <a:cs typeface="Times New Roman" panose="02020603050405020304" pitchFamily="18" charset="0"/>
              </a:rPr>
              <a:t>l</a:t>
            </a:r>
            <a:r>
              <a:rPr kumimoji="0" lang="en-US" sz="3000" b="0" i="0" u="none" strike="noStrike" kern="1200" cap="none" spc="0" normalizeH="0" baseline="0" noProof="0" dirty="0">
                <a:ln>
                  <a:noFill/>
                </a:ln>
                <a:solidFill>
                  <a:srgbClr val="000000"/>
                </a:solidFill>
                <a:effectLst/>
                <a:uLnTx/>
                <a:uFillTx/>
                <a:latin typeface="+mj-lt"/>
                <a:ea typeface="Times New Roman" panose="02020603050405020304" pitchFamily="18" charset="0"/>
                <a:cs typeface="Times New Roman" panose="02020603050405020304" pitchFamily="18" charset="0"/>
              </a:rPr>
              <a:t> dung </a:t>
            </a:r>
            <a:r>
              <a:rPr kumimoji="0" lang="en-US" sz="3000" b="0" i="0" u="none" strike="noStrike" kern="1200" cap="none" spc="0" normalizeH="0" baseline="0" noProof="0" dirty="0" err="1">
                <a:ln>
                  <a:noFill/>
                </a:ln>
                <a:solidFill>
                  <a:srgbClr val="000000"/>
                </a:solidFill>
                <a:effectLst/>
                <a:uLnTx/>
                <a:uFillTx/>
                <a:latin typeface="+mj-lt"/>
                <a:ea typeface="Times New Roman" panose="02020603050405020304" pitchFamily="18" charset="0"/>
                <a:cs typeface="Times New Roman" panose="02020603050405020304" pitchFamily="18" charset="0"/>
              </a:rPr>
              <a:t>dịch</a:t>
            </a:r>
            <a:r>
              <a:rPr kumimoji="0" lang="en-US" sz="3000" b="0" i="0" u="none" strike="noStrike" kern="1200" cap="none" spc="0" normalizeH="0" baseline="0" noProof="0" dirty="0">
                <a:ln>
                  <a:noFill/>
                </a:ln>
                <a:solidFill>
                  <a:srgbClr val="000000"/>
                </a:solidFill>
                <a:effectLst/>
                <a:uLnTx/>
                <a:uFillTx/>
                <a:latin typeface="+mj-lt"/>
                <a:ea typeface="Times New Roman" panose="02020603050405020304" pitchFamily="18" charset="0"/>
                <a:cs typeface="Times New Roman" panose="02020603050405020304" pitchFamily="18" charset="0"/>
              </a:rPr>
              <a:t> CH</a:t>
            </a:r>
            <a:r>
              <a:rPr kumimoji="0" lang="en-US" sz="3000" b="0" i="0" u="none" strike="noStrike" kern="1200" cap="none" spc="0" normalizeH="0" baseline="-25000" noProof="0" dirty="0">
                <a:ln>
                  <a:noFill/>
                </a:ln>
                <a:solidFill>
                  <a:srgbClr val="000000"/>
                </a:solidFill>
                <a:effectLst/>
                <a:uLnTx/>
                <a:uFillTx/>
                <a:latin typeface="+mj-lt"/>
                <a:ea typeface="Times New Roman" panose="02020603050405020304" pitchFamily="18" charset="0"/>
                <a:cs typeface="Times New Roman" panose="02020603050405020304" pitchFamily="18" charset="0"/>
              </a:rPr>
              <a:t>3</a:t>
            </a:r>
            <a:r>
              <a:rPr kumimoji="0" lang="en-US" sz="3000" b="0" i="0" u="none" strike="noStrike" kern="1200" cap="none" spc="0" normalizeH="0" baseline="0" noProof="0" dirty="0">
                <a:ln>
                  <a:noFill/>
                </a:ln>
                <a:solidFill>
                  <a:srgbClr val="000000"/>
                </a:solidFill>
                <a:effectLst/>
                <a:uLnTx/>
                <a:uFillTx/>
                <a:latin typeface="+mj-lt"/>
                <a:ea typeface="Times New Roman" panose="02020603050405020304" pitchFamily="18" charset="0"/>
                <a:cs typeface="Times New Roman" panose="02020603050405020304" pitchFamily="18" charset="0"/>
              </a:rPr>
              <a:t>COOH.</a:t>
            </a:r>
            <a:r>
              <a:rPr kumimoji="0" lang="en-US" sz="3000" b="0" i="0" u="none" strike="noStrike" kern="1200" cap="none" spc="0" normalizeH="0" baseline="0" noProof="0" dirty="0">
                <a:ln>
                  <a:noFill/>
                </a:ln>
                <a:solidFill>
                  <a:srgbClr val="000000"/>
                </a:solidFill>
                <a:effectLst/>
                <a:uLnTx/>
                <a:uFillTx/>
                <a:latin typeface="+mj-lt"/>
                <a:ea typeface="Segoe UI" panose="020B0502040204020203" pitchFamily="34" charset="0"/>
              </a:rPr>
              <a:t> </a:t>
            </a:r>
            <a:r>
              <a:rPr kumimoji="0" lang="vi-VN" sz="3000" b="0" i="0" u="none" strike="noStrike" kern="1200" cap="none" spc="0" normalizeH="0" baseline="0" noProof="0" dirty="0">
                <a:ln>
                  <a:noFill/>
                </a:ln>
                <a:solidFill>
                  <a:srgbClr val="000000"/>
                </a:solidFill>
                <a:effectLst/>
                <a:uLnTx/>
                <a:uFillTx/>
                <a:latin typeface="+mj-lt"/>
                <a:ea typeface="Segoe UI" panose="020B0502040204020203" pitchFamily="34" charset="0"/>
              </a:rPr>
              <a:t>Quan sát và nêu dấu hiệu chứng tỏ có PƯHH xảy ra. Chạm tay vào thành bình và cho cảm nhận</a:t>
            </a:r>
            <a:r>
              <a:rPr kumimoji="0" lang="vi-VN" sz="2800" b="0" i="0" u="none" strike="noStrike" kern="1200" cap="none" spc="0" normalizeH="0" baseline="0" noProof="0" dirty="0">
                <a:ln>
                  <a:noFill/>
                </a:ln>
                <a:solidFill>
                  <a:srgbClr val="000000"/>
                </a:solidFill>
                <a:effectLst/>
                <a:uLnTx/>
                <a:uFillTx/>
                <a:latin typeface="+mj-lt"/>
                <a:ea typeface="Segoe UI" panose="020B0502040204020203" pitchFamily="34" charset="0"/>
                <a:cs typeface="+mn-cs"/>
              </a:rPr>
              <a:t>.</a:t>
            </a:r>
            <a:endParaRPr kumimoji="0" lang="en-US" sz="2800" b="0" i="0" u="none" strike="noStrike" kern="1200" cap="none" spc="0" normalizeH="0" baseline="0" noProof="0" dirty="0">
              <a:ln>
                <a:noFill/>
              </a:ln>
              <a:solidFill>
                <a:prstClr val="black"/>
              </a:solidFill>
              <a:effectLst/>
              <a:uLnTx/>
              <a:uFillTx/>
              <a:latin typeface="+mj-lt"/>
              <a:ea typeface="Segoe UI" panose="020B0502040204020203" pitchFamily="34" charset="0"/>
              <a:cs typeface="+mn-cs"/>
            </a:endParaRPr>
          </a:p>
        </p:txBody>
      </p:sp>
    </p:spTree>
    <p:extLst>
      <p:ext uri="{BB962C8B-B14F-4D97-AF65-F5344CB8AC3E}">
        <p14:creationId xmlns:p14="http://schemas.microsoft.com/office/powerpoint/2010/main" val="86412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circle(in)">
                                      <p:cBhvr>
                                        <p:cTn id="7" dur="20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randombar(horizontal)">
                                      <p:cBhvr>
                                        <p:cTn id="1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FFFFFF">
                <a:alpha val="49804"/>
              </a:srgbClr>
            </a:solidFill>
          </p:spPr>
        </p:sp>
      </p:grpSp>
      <p:grpSp>
        <p:nvGrpSpPr>
          <p:cNvPr id="4" name="Group 4"/>
          <p:cNvGrpSpPr/>
          <p:nvPr/>
        </p:nvGrpSpPr>
        <p:grpSpPr>
          <a:xfrm>
            <a:off x="558057" y="623096"/>
            <a:ext cx="16230600" cy="9000423"/>
            <a:chOff x="0" y="0"/>
            <a:chExt cx="7516216" cy="3815125"/>
          </a:xfrm>
        </p:grpSpPr>
        <p:sp>
          <p:nvSpPr>
            <p:cNvPr id="5" name="Freeform 5"/>
            <p:cNvSpPr/>
            <p:nvPr/>
          </p:nvSpPr>
          <p:spPr>
            <a:xfrm>
              <a:off x="80010" y="80010"/>
              <a:ext cx="7423506" cy="3722415"/>
            </a:xfrm>
            <a:custGeom>
              <a:avLst/>
              <a:gdLst/>
              <a:ahLst/>
              <a:cxnLst/>
              <a:rect l="l" t="t" r="r" b="b"/>
              <a:pathLst>
                <a:path w="7423506" h="3722415">
                  <a:moveTo>
                    <a:pt x="0" y="3667805"/>
                  </a:moveTo>
                  <a:lnTo>
                    <a:pt x="0" y="3722415"/>
                  </a:lnTo>
                  <a:lnTo>
                    <a:pt x="7423506" y="3722415"/>
                  </a:lnTo>
                  <a:lnTo>
                    <a:pt x="7423506" y="0"/>
                  </a:lnTo>
                  <a:lnTo>
                    <a:pt x="7368896" y="0"/>
                  </a:lnTo>
                  <a:lnTo>
                    <a:pt x="7368896" y="3667805"/>
                  </a:lnTo>
                  <a:close/>
                </a:path>
              </a:pathLst>
            </a:custGeom>
            <a:solidFill>
              <a:srgbClr val="F58634"/>
            </a:solidFill>
          </p:spPr>
        </p:sp>
        <p:sp>
          <p:nvSpPr>
            <p:cNvPr id="6" name="Freeform 6"/>
            <p:cNvSpPr/>
            <p:nvPr/>
          </p:nvSpPr>
          <p:spPr>
            <a:xfrm>
              <a:off x="67310" y="67310"/>
              <a:ext cx="7448906" cy="3747815"/>
            </a:xfrm>
            <a:custGeom>
              <a:avLst/>
              <a:gdLst/>
              <a:ahLst/>
              <a:cxnLst/>
              <a:rect l="l" t="t" r="r" b="b"/>
              <a:pathLst>
                <a:path w="7448906" h="3747815">
                  <a:moveTo>
                    <a:pt x="7381596" y="0"/>
                  </a:moveTo>
                  <a:lnTo>
                    <a:pt x="7381596" y="12700"/>
                  </a:lnTo>
                  <a:lnTo>
                    <a:pt x="7436206" y="12700"/>
                  </a:lnTo>
                  <a:lnTo>
                    <a:pt x="7436206" y="3735115"/>
                  </a:lnTo>
                  <a:lnTo>
                    <a:pt x="12700" y="3735115"/>
                  </a:lnTo>
                  <a:lnTo>
                    <a:pt x="12700" y="3680505"/>
                  </a:lnTo>
                  <a:lnTo>
                    <a:pt x="0" y="3680505"/>
                  </a:lnTo>
                  <a:lnTo>
                    <a:pt x="0" y="3747815"/>
                  </a:lnTo>
                  <a:lnTo>
                    <a:pt x="7448906" y="3747815"/>
                  </a:lnTo>
                  <a:lnTo>
                    <a:pt x="7448906" y="0"/>
                  </a:lnTo>
                  <a:close/>
                </a:path>
              </a:pathLst>
            </a:custGeom>
            <a:solidFill>
              <a:srgbClr val="2B262E"/>
            </a:solidFill>
          </p:spPr>
        </p:sp>
        <p:sp>
          <p:nvSpPr>
            <p:cNvPr id="7" name="Freeform 7"/>
            <p:cNvSpPr/>
            <p:nvPr/>
          </p:nvSpPr>
          <p:spPr>
            <a:xfrm>
              <a:off x="12700" y="12700"/>
              <a:ext cx="7423506" cy="3722415"/>
            </a:xfrm>
            <a:custGeom>
              <a:avLst/>
              <a:gdLst/>
              <a:ahLst/>
              <a:cxnLst/>
              <a:rect l="l" t="t" r="r" b="b"/>
              <a:pathLst>
                <a:path w="7423506" h="3722415">
                  <a:moveTo>
                    <a:pt x="0" y="0"/>
                  </a:moveTo>
                  <a:lnTo>
                    <a:pt x="7423506" y="0"/>
                  </a:lnTo>
                  <a:lnTo>
                    <a:pt x="7423506" y="3722415"/>
                  </a:lnTo>
                  <a:lnTo>
                    <a:pt x="0" y="3722415"/>
                  </a:lnTo>
                  <a:close/>
                </a:path>
              </a:pathLst>
            </a:custGeom>
            <a:solidFill>
              <a:srgbClr val="FFFFFF"/>
            </a:solidFill>
          </p:spPr>
        </p:sp>
        <p:sp>
          <p:nvSpPr>
            <p:cNvPr id="8" name="Freeform 8"/>
            <p:cNvSpPr/>
            <p:nvPr/>
          </p:nvSpPr>
          <p:spPr>
            <a:xfrm>
              <a:off x="0" y="0"/>
              <a:ext cx="7448906" cy="3747815"/>
            </a:xfrm>
            <a:custGeom>
              <a:avLst/>
              <a:gdLst/>
              <a:ahLst/>
              <a:cxnLst/>
              <a:rect l="l" t="t" r="r" b="b"/>
              <a:pathLst>
                <a:path w="7448906" h="3747815">
                  <a:moveTo>
                    <a:pt x="80010" y="3747815"/>
                  </a:moveTo>
                  <a:lnTo>
                    <a:pt x="7448906" y="3747815"/>
                  </a:lnTo>
                  <a:lnTo>
                    <a:pt x="7448906" y="80010"/>
                  </a:lnTo>
                  <a:lnTo>
                    <a:pt x="7448906" y="67310"/>
                  </a:lnTo>
                  <a:lnTo>
                    <a:pt x="7448906" y="0"/>
                  </a:lnTo>
                  <a:lnTo>
                    <a:pt x="0" y="0"/>
                  </a:lnTo>
                  <a:lnTo>
                    <a:pt x="0" y="3747815"/>
                  </a:lnTo>
                  <a:lnTo>
                    <a:pt x="67310" y="3747815"/>
                  </a:lnTo>
                  <a:lnTo>
                    <a:pt x="80010" y="3747815"/>
                  </a:lnTo>
                  <a:close/>
                  <a:moveTo>
                    <a:pt x="12700" y="12700"/>
                  </a:moveTo>
                  <a:lnTo>
                    <a:pt x="7436206" y="12700"/>
                  </a:lnTo>
                  <a:lnTo>
                    <a:pt x="7436206" y="3735115"/>
                  </a:lnTo>
                  <a:lnTo>
                    <a:pt x="12700" y="3735115"/>
                  </a:lnTo>
                  <a:lnTo>
                    <a:pt x="12700" y="12700"/>
                  </a:lnTo>
                  <a:close/>
                </a:path>
              </a:pathLst>
            </a:custGeom>
            <a:solidFill>
              <a:srgbClr val="2B262E"/>
            </a:solidFill>
          </p:spPr>
        </p:sp>
      </p:grpSp>
      <p:grpSp>
        <p:nvGrpSpPr>
          <p:cNvPr id="12" name="Group 12"/>
          <p:cNvGrpSpPr/>
          <p:nvPr/>
        </p:nvGrpSpPr>
        <p:grpSpPr>
          <a:xfrm>
            <a:off x="790182" y="822275"/>
            <a:ext cx="15621000" cy="8406064"/>
            <a:chOff x="0" y="0"/>
            <a:chExt cx="40871756" cy="25541998"/>
          </a:xfrm>
        </p:grpSpPr>
        <p:sp>
          <p:nvSpPr>
            <p:cNvPr id="13" name="Freeform 13"/>
            <p:cNvSpPr/>
            <p:nvPr/>
          </p:nvSpPr>
          <p:spPr>
            <a:xfrm>
              <a:off x="72390" y="72390"/>
              <a:ext cx="40726977" cy="25397218"/>
            </a:xfrm>
            <a:custGeom>
              <a:avLst/>
              <a:gdLst/>
              <a:ahLst/>
              <a:cxnLst/>
              <a:rect l="l" t="t" r="r" b="b"/>
              <a:pathLst>
                <a:path w="40726977" h="25397218">
                  <a:moveTo>
                    <a:pt x="0" y="0"/>
                  </a:moveTo>
                  <a:lnTo>
                    <a:pt x="40726977" y="0"/>
                  </a:lnTo>
                  <a:lnTo>
                    <a:pt x="40726977" y="25397218"/>
                  </a:lnTo>
                  <a:lnTo>
                    <a:pt x="0" y="25397218"/>
                  </a:lnTo>
                  <a:lnTo>
                    <a:pt x="0" y="0"/>
                  </a:lnTo>
                  <a:close/>
                </a:path>
              </a:pathLst>
            </a:custGeom>
            <a:solidFill>
              <a:srgbClr val="FFD85A"/>
            </a:solidFill>
          </p:spPr>
        </p:sp>
        <p:sp>
          <p:nvSpPr>
            <p:cNvPr id="14" name="Freeform 14"/>
            <p:cNvSpPr/>
            <p:nvPr/>
          </p:nvSpPr>
          <p:spPr>
            <a:xfrm>
              <a:off x="0" y="0"/>
              <a:ext cx="40871756" cy="25541998"/>
            </a:xfrm>
            <a:custGeom>
              <a:avLst/>
              <a:gdLst/>
              <a:ahLst/>
              <a:cxnLst/>
              <a:rect l="l" t="t" r="r" b="b"/>
              <a:pathLst>
                <a:path w="40871756" h="25541998">
                  <a:moveTo>
                    <a:pt x="40726975" y="25397219"/>
                  </a:moveTo>
                  <a:lnTo>
                    <a:pt x="40871756" y="25397219"/>
                  </a:lnTo>
                  <a:lnTo>
                    <a:pt x="40871756" y="25541998"/>
                  </a:lnTo>
                  <a:lnTo>
                    <a:pt x="40726975" y="25541998"/>
                  </a:lnTo>
                  <a:lnTo>
                    <a:pt x="40726975" y="25397217"/>
                  </a:lnTo>
                  <a:close/>
                  <a:moveTo>
                    <a:pt x="0" y="144780"/>
                  </a:moveTo>
                  <a:lnTo>
                    <a:pt x="144780" y="144780"/>
                  </a:lnTo>
                  <a:lnTo>
                    <a:pt x="144780" y="25397219"/>
                  </a:lnTo>
                  <a:lnTo>
                    <a:pt x="0" y="25397219"/>
                  </a:lnTo>
                  <a:lnTo>
                    <a:pt x="0" y="144780"/>
                  </a:lnTo>
                  <a:close/>
                  <a:moveTo>
                    <a:pt x="0" y="25397219"/>
                  </a:moveTo>
                  <a:lnTo>
                    <a:pt x="144780" y="25397219"/>
                  </a:lnTo>
                  <a:lnTo>
                    <a:pt x="144780" y="25541998"/>
                  </a:lnTo>
                  <a:lnTo>
                    <a:pt x="0" y="25541998"/>
                  </a:lnTo>
                  <a:lnTo>
                    <a:pt x="0" y="25397217"/>
                  </a:lnTo>
                  <a:close/>
                  <a:moveTo>
                    <a:pt x="40726975" y="144780"/>
                  </a:moveTo>
                  <a:lnTo>
                    <a:pt x="40871756" y="144780"/>
                  </a:lnTo>
                  <a:lnTo>
                    <a:pt x="40871756" y="25397219"/>
                  </a:lnTo>
                  <a:lnTo>
                    <a:pt x="40726975" y="25397219"/>
                  </a:lnTo>
                  <a:lnTo>
                    <a:pt x="40726975" y="144780"/>
                  </a:lnTo>
                  <a:close/>
                  <a:moveTo>
                    <a:pt x="144780" y="25397219"/>
                  </a:moveTo>
                  <a:lnTo>
                    <a:pt x="40726975" y="25397219"/>
                  </a:lnTo>
                  <a:lnTo>
                    <a:pt x="40726975" y="25541998"/>
                  </a:lnTo>
                  <a:lnTo>
                    <a:pt x="144780" y="25541998"/>
                  </a:lnTo>
                  <a:lnTo>
                    <a:pt x="144780" y="25397217"/>
                  </a:lnTo>
                  <a:close/>
                  <a:moveTo>
                    <a:pt x="40726975" y="0"/>
                  </a:moveTo>
                  <a:lnTo>
                    <a:pt x="40871756" y="0"/>
                  </a:lnTo>
                  <a:lnTo>
                    <a:pt x="40871756" y="144780"/>
                  </a:lnTo>
                  <a:lnTo>
                    <a:pt x="40726975" y="144780"/>
                  </a:lnTo>
                  <a:lnTo>
                    <a:pt x="40726975" y="0"/>
                  </a:lnTo>
                  <a:close/>
                  <a:moveTo>
                    <a:pt x="0" y="0"/>
                  </a:moveTo>
                  <a:lnTo>
                    <a:pt x="144780" y="0"/>
                  </a:lnTo>
                  <a:lnTo>
                    <a:pt x="144780" y="144780"/>
                  </a:lnTo>
                  <a:lnTo>
                    <a:pt x="0" y="144780"/>
                  </a:lnTo>
                  <a:lnTo>
                    <a:pt x="0" y="0"/>
                  </a:lnTo>
                  <a:close/>
                  <a:moveTo>
                    <a:pt x="144780" y="0"/>
                  </a:moveTo>
                  <a:lnTo>
                    <a:pt x="40726975" y="0"/>
                  </a:lnTo>
                  <a:lnTo>
                    <a:pt x="40726975" y="144780"/>
                  </a:lnTo>
                  <a:lnTo>
                    <a:pt x="144780" y="144780"/>
                  </a:lnTo>
                  <a:lnTo>
                    <a:pt x="144780" y="0"/>
                  </a:lnTo>
                  <a:close/>
                </a:path>
              </a:pathLst>
            </a:custGeom>
            <a:solidFill>
              <a:srgbClr val="2B262E"/>
            </a:solidFill>
          </p:spPr>
        </p:sp>
      </p:grpSp>
      <p:graphicFrame>
        <p:nvGraphicFramePr>
          <p:cNvPr id="39" name="Table 38">
            <a:extLst>
              <a:ext uri="{FF2B5EF4-FFF2-40B4-BE49-F238E27FC236}">
                <a16:creationId xmlns:a16="http://schemas.microsoft.com/office/drawing/2014/main" xmlns="" id="{40E5D7CC-9B1F-EA43-0633-D9E63C395AF7}"/>
              </a:ext>
            </a:extLst>
          </p:cNvPr>
          <p:cNvGraphicFramePr>
            <a:graphicFrameLocks noGrp="1"/>
          </p:cNvGraphicFramePr>
          <p:nvPr/>
        </p:nvGraphicFramePr>
        <p:xfrm>
          <a:off x="901490" y="1788697"/>
          <a:ext cx="15252910" cy="7522825"/>
        </p:xfrm>
        <a:graphic>
          <a:graphicData uri="http://schemas.openxmlformats.org/drawingml/2006/table">
            <a:tbl>
              <a:tblPr firstRow="1" firstCol="1" bandRow="1">
                <a:tableStyleId>{5C22544A-7EE6-4342-B048-85BDC9FD1C3A}</a:tableStyleId>
              </a:tblPr>
              <a:tblGrid>
                <a:gridCol w="2295917">
                  <a:extLst>
                    <a:ext uri="{9D8B030D-6E8A-4147-A177-3AD203B41FA5}">
                      <a16:colId xmlns:a16="http://schemas.microsoft.com/office/drawing/2014/main" xmlns="" val="759191960"/>
                    </a:ext>
                  </a:extLst>
                </a:gridCol>
                <a:gridCol w="6678715">
                  <a:extLst>
                    <a:ext uri="{9D8B030D-6E8A-4147-A177-3AD203B41FA5}">
                      <a16:colId xmlns:a16="http://schemas.microsoft.com/office/drawing/2014/main" xmlns="" val="1607930223"/>
                    </a:ext>
                  </a:extLst>
                </a:gridCol>
                <a:gridCol w="6278278">
                  <a:extLst>
                    <a:ext uri="{9D8B030D-6E8A-4147-A177-3AD203B41FA5}">
                      <a16:colId xmlns:a16="http://schemas.microsoft.com/office/drawing/2014/main" xmlns="" val="3834754075"/>
                    </a:ext>
                  </a:extLst>
                </a:gridCol>
              </a:tblGrid>
              <a:tr h="1009320">
                <a:tc>
                  <a:txBody>
                    <a:bodyPr/>
                    <a:lstStyle/>
                    <a:p>
                      <a:pPr>
                        <a:lnSpc>
                          <a:spcPct val="120000"/>
                        </a:lnSpc>
                      </a:pPr>
                      <a:r>
                        <a:rPr lang="vi-VN" sz="2800" dirty="0">
                          <a:solidFill>
                            <a:schemeClr val="tx1"/>
                          </a:solidFill>
                          <a:effectLst/>
                        </a:rPr>
                        <a:t>Thí nghiệm</a:t>
                      </a:r>
                      <a:endParaRPr lang="en-US"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nSpc>
                          <a:spcPct val="120000"/>
                        </a:lnSpc>
                      </a:pPr>
                      <a:r>
                        <a:rPr lang="vi-VN" sz="2800" dirty="0">
                          <a:solidFill>
                            <a:schemeClr val="tx1"/>
                          </a:solidFill>
                          <a:effectLst/>
                        </a:rPr>
                        <a:t>Dấu hiệu chứng tỏ có PƯHH xảy ra</a:t>
                      </a:r>
                      <a:endParaRPr lang="en-US"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nSpc>
                          <a:spcPct val="120000"/>
                        </a:lnSpc>
                      </a:pPr>
                      <a:r>
                        <a:rPr lang="vi-VN" sz="2800" b="1" dirty="0">
                          <a:solidFill>
                            <a:schemeClr val="tx1"/>
                          </a:solidFill>
                          <a:effectLst/>
                        </a:rPr>
                        <a:t>Cảm nhận khi chạm tay vào thành bình/ ống nghiệm (nếu có)</a:t>
                      </a:r>
                      <a:endParaRPr lang="en-US"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F0"/>
                    </a:solidFill>
                  </a:tcPr>
                </a:tc>
                <a:extLst>
                  <a:ext uri="{0D108BD9-81ED-4DB2-BD59-A6C34878D82A}">
                    <a16:rowId xmlns:a16="http://schemas.microsoft.com/office/drawing/2014/main" xmlns="" val="1517153355"/>
                  </a:ext>
                </a:extLst>
              </a:tr>
              <a:tr h="1126283">
                <a:tc>
                  <a:txBody>
                    <a:bodyPr/>
                    <a:lstStyle/>
                    <a:p>
                      <a:pPr>
                        <a:lnSpc>
                          <a:spcPct val="120000"/>
                        </a:lnSpc>
                      </a:pPr>
                      <a:r>
                        <a:rPr lang="vi-VN" sz="2800" dirty="0">
                          <a:effectLst/>
                        </a:rPr>
                        <a:t>TN 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nSpc>
                          <a:spcPct val="120000"/>
                        </a:lnSpc>
                      </a:pPr>
                      <a:r>
                        <a:rPr lang="vi-VN" sz="2800" dirty="0">
                          <a:effectLst/>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20000"/>
                        </a:lnSpc>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936031816"/>
                  </a:ext>
                </a:extLst>
              </a:tr>
              <a:tr h="2865109">
                <a:tc>
                  <a:txBody>
                    <a:bodyPr/>
                    <a:lstStyle/>
                    <a:p>
                      <a:pPr>
                        <a:lnSpc>
                          <a:spcPct val="120000"/>
                        </a:lnSpc>
                      </a:pPr>
                      <a:r>
                        <a:rPr lang="vi-VN" sz="2800" dirty="0">
                          <a:effectLst/>
                        </a:rPr>
                        <a:t>TN 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nSpc>
                          <a:spcPct val="120000"/>
                        </a:lnSpc>
                      </a:pPr>
                      <a:r>
                        <a:rPr lang="vi-VN" sz="2800" dirty="0">
                          <a:effectLst/>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20000"/>
                        </a:lnSpc>
                      </a:pPr>
                      <a:r>
                        <a:rPr lang="vi-VN" sz="2800" dirty="0">
                          <a:effectLst/>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563096248"/>
                  </a:ext>
                </a:extLst>
              </a:tr>
              <a:tr h="1319100">
                <a:tc>
                  <a:txBody>
                    <a:bodyPr/>
                    <a:lstStyle/>
                    <a:p>
                      <a:pPr>
                        <a:lnSpc>
                          <a:spcPct val="120000"/>
                        </a:lnSpc>
                      </a:pPr>
                      <a:r>
                        <a:rPr lang="vi-VN" sz="2800" dirty="0">
                          <a:effectLst/>
                        </a:rPr>
                        <a:t>TN 3</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nSpc>
                          <a:spcPct val="120000"/>
                        </a:lnSpc>
                      </a:pPr>
                      <a:r>
                        <a:rPr lang="vi-VN" sz="2800" dirty="0">
                          <a:effectLst/>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20000"/>
                        </a:lnSpc>
                      </a:pPr>
                      <a:r>
                        <a:rPr lang="vi-VN" sz="2800" dirty="0">
                          <a:effectLst/>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006110493"/>
                  </a:ext>
                </a:extLst>
              </a:tr>
              <a:tr h="1188205">
                <a:tc>
                  <a:txBody>
                    <a:bodyPr/>
                    <a:lstStyle/>
                    <a:p>
                      <a:pPr>
                        <a:lnSpc>
                          <a:spcPct val="120000"/>
                        </a:lnSpc>
                      </a:pPr>
                      <a:r>
                        <a:rPr lang="vi-VN" sz="2800" dirty="0">
                          <a:effectLst/>
                        </a:rPr>
                        <a:t>TN 4</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nSpc>
                          <a:spcPct val="120000"/>
                        </a:lnSpc>
                      </a:pPr>
                      <a:r>
                        <a:rPr lang="vi-VN" sz="2800" dirty="0">
                          <a:effectLst/>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20000"/>
                        </a:lnSpc>
                      </a:pPr>
                      <a:r>
                        <a:rPr lang="vi-VN" sz="2800" dirty="0">
                          <a:effectLst/>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509853966"/>
                  </a:ext>
                </a:extLst>
              </a:tr>
            </a:tbl>
          </a:graphicData>
        </a:graphic>
      </p:graphicFrame>
      <p:sp>
        <p:nvSpPr>
          <p:cNvPr id="42" name="TextBox 41">
            <a:extLst>
              <a:ext uri="{FF2B5EF4-FFF2-40B4-BE49-F238E27FC236}">
                <a16:creationId xmlns:a16="http://schemas.microsoft.com/office/drawing/2014/main" xmlns="" id="{8EB8E83C-8900-90C3-531D-00A1A3B32CFF}"/>
              </a:ext>
            </a:extLst>
          </p:cNvPr>
          <p:cNvSpPr txBox="1"/>
          <p:nvPr/>
        </p:nvSpPr>
        <p:spPr>
          <a:xfrm>
            <a:off x="10245174" y="2879910"/>
            <a:ext cx="5880323" cy="1077218"/>
          </a:xfrm>
          <a:prstGeom prst="rect">
            <a:avLst/>
          </a:prstGeom>
          <a:noFill/>
        </p:spPr>
        <p:txBody>
          <a:bodyPr wrap="square" rtlCol="0">
            <a:spAutoFit/>
          </a:bodyPr>
          <a:lstStyle/>
          <a:p>
            <a:r>
              <a:rPr lang="vi-VN" sz="3200" dirty="0">
                <a:solidFill>
                  <a:srgbClr val="000000"/>
                </a:solidFill>
                <a:effectLst/>
                <a:latin typeface="Times New Roman" panose="02020603050405020304" pitchFamily="18" charset="0"/>
                <a:ea typeface="Segoe UI" panose="020B0502040204020203" pitchFamily="34" charset="0"/>
              </a:rPr>
              <a:t>Chạm tay vào thành ống nghiệm thấy nóng.</a:t>
            </a:r>
            <a:endParaRPr lang="en-US" sz="3200" dirty="0"/>
          </a:p>
        </p:txBody>
      </p:sp>
      <p:sp>
        <p:nvSpPr>
          <p:cNvPr id="43" name="TextBox 42">
            <a:extLst>
              <a:ext uri="{FF2B5EF4-FFF2-40B4-BE49-F238E27FC236}">
                <a16:creationId xmlns:a16="http://schemas.microsoft.com/office/drawing/2014/main" xmlns="" id="{02EA9ED6-D332-0DE4-6820-72F8BB64F843}"/>
              </a:ext>
            </a:extLst>
          </p:cNvPr>
          <p:cNvSpPr txBox="1"/>
          <p:nvPr/>
        </p:nvSpPr>
        <p:spPr>
          <a:xfrm>
            <a:off x="4553606" y="3071820"/>
            <a:ext cx="3581400"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sủi </a:t>
            </a:r>
            <a:r>
              <a:rPr lang="en-US" sz="3600" dirty="0" err="1">
                <a:latin typeface="Times New Roman" panose="02020603050405020304" pitchFamily="18" charset="0"/>
                <a:cs typeface="Times New Roman" panose="02020603050405020304" pitchFamily="18" charset="0"/>
              </a:rPr>
              <a:t>bọt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khí</a:t>
            </a:r>
            <a:endParaRPr lang="en-US" sz="3600" dirty="0">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xmlns="" id="{6EFE6395-54FE-2E52-9C2B-8F964FA8A9F7}"/>
              </a:ext>
            </a:extLst>
          </p:cNvPr>
          <p:cNvSpPr txBox="1"/>
          <p:nvPr/>
        </p:nvSpPr>
        <p:spPr>
          <a:xfrm>
            <a:off x="3351099" y="4156852"/>
            <a:ext cx="6751352" cy="2554545"/>
          </a:xfrm>
          <a:prstGeom prst="rect">
            <a:avLst/>
          </a:prstGeom>
          <a:noFill/>
        </p:spPr>
        <p:txBody>
          <a:bodyPr wrap="square" rtlCol="0">
            <a:spAutoFit/>
          </a:bodyPr>
          <a:lstStyle/>
          <a:p>
            <a:r>
              <a:rPr lang="en-US" sz="3200" dirty="0">
                <a:solidFill>
                  <a:srgbClr val="000000"/>
                </a:solidFill>
                <a:effectLst/>
                <a:latin typeface="+mj-lt"/>
                <a:ea typeface="Times New Roman" panose="02020603050405020304" pitchFamily="18" charset="0"/>
                <a:cs typeface="Times New Roman" panose="02020603050405020304" pitchFamily="18" charset="0"/>
              </a:rPr>
              <a:t>C</a:t>
            </a:r>
            <a:r>
              <a:rPr lang="vi-VN" sz="3200" dirty="0">
                <a:solidFill>
                  <a:srgbClr val="000000"/>
                </a:solidFill>
                <a:effectLst/>
                <a:latin typeface="+mj-lt"/>
                <a:ea typeface="Times New Roman" panose="02020603050405020304" pitchFamily="18" charset="0"/>
                <a:cs typeface="Times New Roman" panose="02020603050405020304" pitchFamily="18" charset="0"/>
              </a:rPr>
              <a:t>ó sự thay đổi màu sắc (từ trắng sang đen); vị (từ ngọt sang đắng); mùi (từ không mùi sang khét); độ tan (từ tan trong nước sang chất mới không tan trong nước).</a:t>
            </a:r>
            <a:endParaRPr lang="en-US" sz="3200" dirty="0"/>
          </a:p>
        </p:txBody>
      </p:sp>
      <p:sp>
        <p:nvSpPr>
          <p:cNvPr id="45" name="TextBox 44">
            <a:extLst>
              <a:ext uri="{FF2B5EF4-FFF2-40B4-BE49-F238E27FC236}">
                <a16:creationId xmlns:a16="http://schemas.microsoft.com/office/drawing/2014/main" xmlns="" id="{C51C659E-2699-21C3-5013-5FFC2FCD52C0}"/>
              </a:ext>
            </a:extLst>
          </p:cNvPr>
          <p:cNvSpPr txBox="1"/>
          <p:nvPr/>
        </p:nvSpPr>
        <p:spPr>
          <a:xfrm>
            <a:off x="5334001" y="965784"/>
            <a:ext cx="7924800" cy="646331"/>
          </a:xfrm>
          <a:prstGeom prst="rect">
            <a:avLst/>
          </a:prstGeom>
          <a:solidFill>
            <a:srgbClr val="00B0F0"/>
          </a:solidFill>
        </p:spPr>
        <p:txBody>
          <a:bodyPr wrap="square" rtlCol="0">
            <a:spAutoFit/>
          </a:bodyPr>
          <a:lstStyle/>
          <a:p>
            <a:r>
              <a:rPr lang="en-US" sz="3600" b="1" dirty="0">
                <a:latin typeface="Times New Roman" panose="02020603050405020304" pitchFamily="18" charset="0"/>
                <a:cs typeface="Times New Roman" panose="02020603050405020304" pitchFamily="18" charset="0"/>
              </a:rPr>
              <a:t> BÁO CÁO KẾT QUẢ THÍ NGHIỆM</a:t>
            </a:r>
          </a:p>
        </p:txBody>
      </p:sp>
      <p:sp>
        <p:nvSpPr>
          <p:cNvPr id="46" name="TextBox 45">
            <a:extLst>
              <a:ext uri="{FF2B5EF4-FFF2-40B4-BE49-F238E27FC236}">
                <a16:creationId xmlns:a16="http://schemas.microsoft.com/office/drawing/2014/main" xmlns="" id="{28C4780E-6A6D-2F39-3053-2531B023A70D}"/>
              </a:ext>
            </a:extLst>
          </p:cNvPr>
          <p:cNvSpPr txBox="1"/>
          <p:nvPr/>
        </p:nvSpPr>
        <p:spPr>
          <a:xfrm>
            <a:off x="10226797" y="4791041"/>
            <a:ext cx="5986954" cy="1077218"/>
          </a:xfrm>
          <a:prstGeom prst="rect">
            <a:avLst/>
          </a:prstGeom>
          <a:noFill/>
        </p:spPr>
        <p:txBody>
          <a:bodyPr wrap="square" rtlCol="0">
            <a:spAutoFit/>
          </a:bodyPr>
          <a:lstStyle/>
          <a:p>
            <a:r>
              <a:rPr lang="vi-VN" sz="3200" dirty="0">
                <a:solidFill>
                  <a:srgbClr val="000000"/>
                </a:solidFill>
                <a:effectLst/>
                <a:latin typeface="Times New Roman" panose="02020603050405020304" pitchFamily="18" charset="0"/>
                <a:ea typeface="Segoe UI" panose="020B0502040204020203" pitchFamily="34" charset="0"/>
              </a:rPr>
              <a:t>Chạm tay vào thành ống nghiệm thấy nóng.</a:t>
            </a:r>
            <a:endParaRPr lang="en-US" sz="3200" dirty="0"/>
          </a:p>
        </p:txBody>
      </p:sp>
      <p:sp>
        <p:nvSpPr>
          <p:cNvPr id="47" name="TextBox 46">
            <a:extLst>
              <a:ext uri="{FF2B5EF4-FFF2-40B4-BE49-F238E27FC236}">
                <a16:creationId xmlns:a16="http://schemas.microsoft.com/office/drawing/2014/main" xmlns="" id="{94DF6874-45BC-7021-1FFA-A87B0D3B9833}"/>
              </a:ext>
            </a:extLst>
          </p:cNvPr>
          <p:cNvSpPr txBox="1"/>
          <p:nvPr/>
        </p:nvSpPr>
        <p:spPr>
          <a:xfrm>
            <a:off x="3396762" y="6930708"/>
            <a:ext cx="5516166" cy="1077218"/>
          </a:xfrm>
          <a:prstGeom prst="rect">
            <a:avLst/>
          </a:prstGeom>
          <a:noFill/>
        </p:spPr>
        <p:txBody>
          <a:bodyPr wrap="square" rtlCol="0">
            <a:spAutoFit/>
          </a:bodyPr>
          <a:lstStyle/>
          <a:p>
            <a:r>
              <a:rPr lang="vi-VN" sz="3200" dirty="0">
                <a:solidFill>
                  <a:srgbClr val="000000"/>
                </a:solidFill>
                <a:effectLst/>
                <a:latin typeface="+mj-lt"/>
                <a:ea typeface="Times New Roman" panose="02020603050405020304" pitchFamily="18" charset="0"/>
                <a:cs typeface="Times New Roman" panose="02020603050405020304" pitchFamily="18" charset="0"/>
              </a:rPr>
              <a:t>Mẩu than cháy sáng trong bình khí oxygen. </a:t>
            </a:r>
            <a:endParaRPr lang="en-US" sz="3200" dirty="0">
              <a:latin typeface="+mj-lt"/>
            </a:endParaRPr>
          </a:p>
        </p:txBody>
      </p:sp>
      <p:sp>
        <p:nvSpPr>
          <p:cNvPr id="48" name="TextBox 47">
            <a:extLst>
              <a:ext uri="{FF2B5EF4-FFF2-40B4-BE49-F238E27FC236}">
                <a16:creationId xmlns:a16="http://schemas.microsoft.com/office/drawing/2014/main" xmlns="" id="{411214E1-CBD0-F14A-0E05-A0366D964F66}"/>
              </a:ext>
            </a:extLst>
          </p:cNvPr>
          <p:cNvSpPr txBox="1"/>
          <p:nvPr/>
        </p:nvSpPr>
        <p:spPr>
          <a:xfrm>
            <a:off x="10245174" y="6930708"/>
            <a:ext cx="5791200" cy="1077218"/>
          </a:xfrm>
          <a:prstGeom prst="rect">
            <a:avLst/>
          </a:prstGeom>
          <a:noFill/>
        </p:spPr>
        <p:txBody>
          <a:bodyPr wrap="square" rtlCol="0">
            <a:spAutoFit/>
          </a:bodyPr>
          <a:lstStyle/>
          <a:p>
            <a:r>
              <a:rPr lang="vi-VN"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vi-VN" sz="3200" dirty="0">
                <a:solidFill>
                  <a:srgbClr val="000000"/>
                </a:solidFill>
                <a:effectLst/>
                <a:latin typeface="+mj-lt"/>
                <a:ea typeface="Times New Roman" panose="02020603050405020304" pitchFamily="18" charset="0"/>
                <a:cs typeface="Times New Roman" panose="02020603050405020304" pitchFamily="18" charset="0"/>
              </a:rPr>
              <a:t>Chạm tay vào thành bình thấy nóng</a:t>
            </a:r>
            <a:endParaRPr lang="en-US" sz="3200" dirty="0">
              <a:latin typeface="+mj-lt"/>
            </a:endParaRPr>
          </a:p>
        </p:txBody>
      </p:sp>
      <p:sp>
        <p:nvSpPr>
          <p:cNvPr id="49" name="TextBox 48">
            <a:extLst>
              <a:ext uri="{FF2B5EF4-FFF2-40B4-BE49-F238E27FC236}">
                <a16:creationId xmlns:a16="http://schemas.microsoft.com/office/drawing/2014/main" xmlns="" id="{B0805852-D632-634D-BDE6-F262E373A404}"/>
              </a:ext>
            </a:extLst>
          </p:cNvPr>
          <p:cNvSpPr txBox="1"/>
          <p:nvPr/>
        </p:nvSpPr>
        <p:spPr>
          <a:xfrm>
            <a:off x="3466935" y="8446547"/>
            <a:ext cx="6194324" cy="584775"/>
          </a:xfrm>
          <a:prstGeom prst="rect">
            <a:avLst/>
          </a:prstGeom>
          <a:noFill/>
        </p:spPr>
        <p:txBody>
          <a:bodyPr wrap="none" rtlCol="0">
            <a:spAutoFit/>
          </a:bodyPr>
          <a:lstStyle/>
          <a:p>
            <a:r>
              <a:rPr lang="vi-VN" sz="3200" dirty="0">
                <a:solidFill>
                  <a:srgbClr val="000000"/>
                </a:solidFill>
                <a:effectLst/>
                <a:latin typeface="+mj-lt"/>
                <a:ea typeface="Times New Roman" panose="02020603050405020304" pitchFamily="18" charset="0"/>
                <a:cs typeface="Times New Roman" panose="02020603050405020304" pitchFamily="18" charset="0"/>
              </a:rPr>
              <a:t>Bột NaHCO</a:t>
            </a:r>
            <a:r>
              <a:rPr lang="vi-VN" sz="3200" baseline="-25000" dirty="0">
                <a:solidFill>
                  <a:srgbClr val="000000"/>
                </a:solidFill>
                <a:effectLst/>
                <a:latin typeface="+mj-lt"/>
                <a:ea typeface="Times New Roman" panose="02020603050405020304" pitchFamily="18" charset="0"/>
                <a:cs typeface="Times New Roman" panose="02020603050405020304" pitchFamily="18" charset="0"/>
              </a:rPr>
              <a:t>3</a:t>
            </a:r>
            <a:r>
              <a:rPr lang="vi-VN" sz="3200" dirty="0">
                <a:solidFill>
                  <a:srgbClr val="000000"/>
                </a:solidFill>
                <a:effectLst/>
                <a:latin typeface="+mj-lt"/>
                <a:ea typeface="Times New Roman" panose="02020603050405020304" pitchFamily="18" charset="0"/>
                <a:cs typeface="Times New Roman" panose="02020603050405020304" pitchFamily="18" charset="0"/>
              </a:rPr>
              <a:t> tan dần, có sủi bọt khí.</a:t>
            </a:r>
            <a:endParaRPr lang="en-US" sz="3200" dirty="0">
              <a:latin typeface="+mj-lt"/>
            </a:endParaRPr>
          </a:p>
        </p:txBody>
      </p:sp>
      <p:sp>
        <p:nvSpPr>
          <p:cNvPr id="51" name="TextBox 50">
            <a:extLst>
              <a:ext uri="{FF2B5EF4-FFF2-40B4-BE49-F238E27FC236}">
                <a16:creationId xmlns:a16="http://schemas.microsoft.com/office/drawing/2014/main" xmlns="" id="{7619FDFD-51F1-27FB-45A3-22B458B879BA}"/>
              </a:ext>
            </a:extLst>
          </p:cNvPr>
          <p:cNvSpPr txBox="1"/>
          <p:nvPr/>
        </p:nvSpPr>
        <p:spPr>
          <a:xfrm>
            <a:off x="9875548" y="8479225"/>
            <a:ext cx="7317084" cy="584775"/>
          </a:xfrm>
          <a:prstGeom prst="rect">
            <a:avLst/>
          </a:prstGeom>
          <a:noFill/>
        </p:spPr>
        <p:txBody>
          <a:bodyPr wrap="square" rtlCol="0">
            <a:spAutoFit/>
          </a:bodyPr>
          <a:lstStyle/>
          <a:p>
            <a:r>
              <a:rPr lang="vi-VN" sz="3200" dirty="0">
                <a:solidFill>
                  <a:srgbClr val="000000"/>
                </a:solidFill>
                <a:effectLst/>
                <a:latin typeface="+mj-lt"/>
                <a:ea typeface="Times New Roman" panose="02020603050405020304" pitchFamily="18" charset="0"/>
                <a:cs typeface="Times New Roman" panose="02020603050405020304" pitchFamily="18" charset="0"/>
              </a:rPr>
              <a:t>Chạm tay vào thành bình thấy lạnh</a:t>
            </a:r>
            <a:r>
              <a:rPr lang="vi-VN"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dirty="0"/>
          </a:p>
        </p:txBody>
      </p:sp>
      <p:cxnSp>
        <p:nvCxnSpPr>
          <p:cNvPr id="53" name="Straight Connector 52">
            <a:extLst>
              <a:ext uri="{FF2B5EF4-FFF2-40B4-BE49-F238E27FC236}">
                <a16:creationId xmlns:a16="http://schemas.microsoft.com/office/drawing/2014/main" xmlns="" id="{3CC16A00-4EFA-7749-DD6A-91234B7B536B}"/>
              </a:ext>
            </a:extLst>
          </p:cNvPr>
          <p:cNvCxnSpPr/>
          <p:nvPr/>
        </p:nvCxnSpPr>
        <p:spPr>
          <a:xfrm flipV="1">
            <a:off x="5943600" y="3238500"/>
            <a:ext cx="0" cy="156485"/>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circle(in)">
                                      <p:cBhvr>
                                        <p:cTn id="13" dur="2000"/>
                                        <p:tgtEl>
                                          <p:spTgt spid="42"/>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wheel(1)">
                                      <p:cBhvr>
                                        <p:cTn id="18" dur="20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heel(1)">
                                      <p:cBhvr>
                                        <p:cTn id="23" dur="20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randombar(horizontal)">
                                      <p:cBhvr>
                                        <p:cTn id="28" dur="500"/>
                                        <p:tgtEl>
                                          <p:spTgt spid="47"/>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randombar(horizontal)">
                                      <p:cBhvr>
                                        <p:cTn id="33" dur="500"/>
                                        <p:tgtEl>
                                          <p:spTgt spid="4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49"/>
                                        </p:tgtEl>
                                        <p:attrNameLst>
                                          <p:attrName>style.visibility</p:attrName>
                                        </p:attrNameLst>
                                      </p:cBhvr>
                                      <p:to>
                                        <p:strVal val="visible"/>
                                      </p:to>
                                    </p:set>
                                    <p:anim calcmode="lin" valueType="num">
                                      <p:cBhvr additive="base">
                                        <p:cTn id="38" dur="500" fill="hold"/>
                                        <p:tgtEl>
                                          <p:spTgt spid="49"/>
                                        </p:tgtEl>
                                        <p:attrNameLst>
                                          <p:attrName>ppt_x</p:attrName>
                                        </p:attrNameLst>
                                      </p:cBhvr>
                                      <p:tavLst>
                                        <p:tav tm="0">
                                          <p:val>
                                            <p:strVal val="#ppt_x"/>
                                          </p:val>
                                        </p:tav>
                                        <p:tav tm="100000">
                                          <p:val>
                                            <p:strVal val="#ppt_x"/>
                                          </p:val>
                                        </p:tav>
                                      </p:tavLst>
                                    </p:anim>
                                    <p:anim calcmode="lin" valueType="num">
                                      <p:cBhvr additive="base">
                                        <p:cTn id="39"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51"/>
                                        </p:tgtEl>
                                        <p:attrNameLst>
                                          <p:attrName>style.visibility</p:attrName>
                                        </p:attrNameLst>
                                      </p:cBhvr>
                                      <p:to>
                                        <p:strVal val="visible"/>
                                      </p:to>
                                    </p:set>
                                    <p:anim calcmode="lin" valueType="num">
                                      <p:cBhvr additive="base">
                                        <p:cTn id="44" dur="500" fill="hold"/>
                                        <p:tgtEl>
                                          <p:spTgt spid="51"/>
                                        </p:tgtEl>
                                        <p:attrNameLst>
                                          <p:attrName>ppt_x</p:attrName>
                                        </p:attrNameLst>
                                      </p:cBhvr>
                                      <p:tavLst>
                                        <p:tav tm="0">
                                          <p:val>
                                            <p:strVal val="#ppt_x"/>
                                          </p:val>
                                        </p:tav>
                                        <p:tav tm="100000">
                                          <p:val>
                                            <p:strVal val="#ppt_x"/>
                                          </p:val>
                                        </p:tav>
                                      </p:tavLst>
                                    </p:anim>
                                    <p:anim calcmode="lin" valueType="num">
                                      <p:cBhvr additive="base">
                                        <p:cTn id="45"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6" grpId="0"/>
      <p:bldP spid="47" grpId="0"/>
      <p:bldP spid="48" grpId="0"/>
      <p:bldP spid="49" grpId="0"/>
      <p:bldP spid="5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FFFFFF">
                <a:alpha val="49804"/>
              </a:srgbClr>
            </a:solidFill>
          </p:spPr>
        </p:sp>
      </p:grpSp>
      <p:grpSp>
        <p:nvGrpSpPr>
          <p:cNvPr id="4" name="Group 4"/>
          <p:cNvGrpSpPr/>
          <p:nvPr/>
        </p:nvGrpSpPr>
        <p:grpSpPr>
          <a:xfrm>
            <a:off x="283523" y="307428"/>
            <a:ext cx="16992600" cy="9944100"/>
            <a:chOff x="0" y="0"/>
            <a:chExt cx="6682181" cy="3813282"/>
          </a:xfrm>
        </p:grpSpPr>
        <p:sp>
          <p:nvSpPr>
            <p:cNvPr id="5" name="Freeform 5"/>
            <p:cNvSpPr/>
            <p:nvPr/>
          </p:nvSpPr>
          <p:spPr>
            <a:xfrm>
              <a:off x="80010" y="80010"/>
              <a:ext cx="6589471" cy="3720572"/>
            </a:xfrm>
            <a:custGeom>
              <a:avLst/>
              <a:gdLst/>
              <a:ahLst/>
              <a:cxnLst/>
              <a:rect l="l" t="t" r="r" b="b"/>
              <a:pathLst>
                <a:path w="6589471" h="3720572">
                  <a:moveTo>
                    <a:pt x="0" y="3665962"/>
                  </a:moveTo>
                  <a:lnTo>
                    <a:pt x="0" y="3720572"/>
                  </a:lnTo>
                  <a:lnTo>
                    <a:pt x="6589471" y="3720572"/>
                  </a:lnTo>
                  <a:lnTo>
                    <a:pt x="6589471" y="0"/>
                  </a:lnTo>
                  <a:lnTo>
                    <a:pt x="6534861" y="0"/>
                  </a:lnTo>
                  <a:lnTo>
                    <a:pt x="6534861" y="3665962"/>
                  </a:lnTo>
                  <a:close/>
                </a:path>
              </a:pathLst>
            </a:custGeom>
            <a:solidFill>
              <a:srgbClr val="F58634"/>
            </a:solidFill>
          </p:spPr>
        </p:sp>
        <p:sp>
          <p:nvSpPr>
            <p:cNvPr id="6" name="Freeform 6"/>
            <p:cNvSpPr/>
            <p:nvPr/>
          </p:nvSpPr>
          <p:spPr>
            <a:xfrm>
              <a:off x="67310" y="67310"/>
              <a:ext cx="6614871" cy="3745972"/>
            </a:xfrm>
            <a:custGeom>
              <a:avLst/>
              <a:gdLst/>
              <a:ahLst/>
              <a:cxnLst/>
              <a:rect l="l" t="t" r="r" b="b"/>
              <a:pathLst>
                <a:path w="6614871" h="3745972">
                  <a:moveTo>
                    <a:pt x="6547561" y="0"/>
                  </a:moveTo>
                  <a:lnTo>
                    <a:pt x="6547561" y="12700"/>
                  </a:lnTo>
                  <a:lnTo>
                    <a:pt x="6602171" y="12700"/>
                  </a:lnTo>
                  <a:lnTo>
                    <a:pt x="6602171" y="3733272"/>
                  </a:lnTo>
                  <a:lnTo>
                    <a:pt x="12700" y="3733272"/>
                  </a:lnTo>
                  <a:lnTo>
                    <a:pt x="12700" y="3678662"/>
                  </a:lnTo>
                  <a:lnTo>
                    <a:pt x="0" y="3678662"/>
                  </a:lnTo>
                  <a:lnTo>
                    <a:pt x="0" y="3745972"/>
                  </a:lnTo>
                  <a:lnTo>
                    <a:pt x="6614871" y="3745972"/>
                  </a:lnTo>
                  <a:lnTo>
                    <a:pt x="6614871" y="0"/>
                  </a:lnTo>
                  <a:close/>
                </a:path>
              </a:pathLst>
            </a:custGeom>
            <a:solidFill>
              <a:srgbClr val="2B262E"/>
            </a:solidFill>
          </p:spPr>
        </p:sp>
        <p:sp>
          <p:nvSpPr>
            <p:cNvPr id="7" name="Freeform 7"/>
            <p:cNvSpPr/>
            <p:nvPr/>
          </p:nvSpPr>
          <p:spPr>
            <a:xfrm>
              <a:off x="12700" y="12700"/>
              <a:ext cx="6589471" cy="3720572"/>
            </a:xfrm>
            <a:custGeom>
              <a:avLst/>
              <a:gdLst/>
              <a:ahLst/>
              <a:cxnLst/>
              <a:rect l="l" t="t" r="r" b="b"/>
              <a:pathLst>
                <a:path w="6589471" h="3720572">
                  <a:moveTo>
                    <a:pt x="0" y="0"/>
                  </a:moveTo>
                  <a:lnTo>
                    <a:pt x="6589471" y="0"/>
                  </a:lnTo>
                  <a:lnTo>
                    <a:pt x="6589471" y="3720572"/>
                  </a:lnTo>
                  <a:lnTo>
                    <a:pt x="0" y="3720572"/>
                  </a:lnTo>
                  <a:close/>
                </a:path>
              </a:pathLst>
            </a:custGeom>
            <a:solidFill>
              <a:srgbClr val="FFFFFF"/>
            </a:solidFill>
          </p:spPr>
        </p:sp>
        <p:sp>
          <p:nvSpPr>
            <p:cNvPr id="8" name="Freeform 8"/>
            <p:cNvSpPr/>
            <p:nvPr/>
          </p:nvSpPr>
          <p:spPr>
            <a:xfrm>
              <a:off x="0" y="0"/>
              <a:ext cx="6614871" cy="3745972"/>
            </a:xfrm>
            <a:custGeom>
              <a:avLst/>
              <a:gdLst/>
              <a:ahLst/>
              <a:cxnLst/>
              <a:rect l="l" t="t" r="r" b="b"/>
              <a:pathLst>
                <a:path w="6614871" h="3745972">
                  <a:moveTo>
                    <a:pt x="80010" y="3745972"/>
                  </a:moveTo>
                  <a:lnTo>
                    <a:pt x="6614871" y="3745972"/>
                  </a:lnTo>
                  <a:lnTo>
                    <a:pt x="6614871" y="80010"/>
                  </a:lnTo>
                  <a:lnTo>
                    <a:pt x="6614871" y="67310"/>
                  </a:lnTo>
                  <a:lnTo>
                    <a:pt x="6614871" y="0"/>
                  </a:lnTo>
                  <a:lnTo>
                    <a:pt x="0" y="0"/>
                  </a:lnTo>
                  <a:lnTo>
                    <a:pt x="0" y="3745972"/>
                  </a:lnTo>
                  <a:lnTo>
                    <a:pt x="67310" y="3745972"/>
                  </a:lnTo>
                  <a:lnTo>
                    <a:pt x="80010" y="3745972"/>
                  </a:lnTo>
                  <a:close/>
                  <a:moveTo>
                    <a:pt x="12700" y="12700"/>
                  </a:moveTo>
                  <a:lnTo>
                    <a:pt x="6602171" y="12700"/>
                  </a:lnTo>
                  <a:lnTo>
                    <a:pt x="6602171" y="3733272"/>
                  </a:lnTo>
                  <a:lnTo>
                    <a:pt x="12700" y="3733272"/>
                  </a:lnTo>
                  <a:lnTo>
                    <a:pt x="12700" y="12700"/>
                  </a:lnTo>
                  <a:close/>
                </a:path>
              </a:pathLst>
            </a:custGeom>
            <a:solidFill>
              <a:srgbClr val="2B262E"/>
            </a:solidFill>
          </p:spPr>
        </p:sp>
      </p:grpSp>
      <p:grpSp>
        <p:nvGrpSpPr>
          <p:cNvPr id="9" name="Group 9"/>
          <p:cNvGrpSpPr/>
          <p:nvPr/>
        </p:nvGrpSpPr>
        <p:grpSpPr>
          <a:xfrm>
            <a:off x="533400" y="639549"/>
            <a:ext cx="11125200" cy="895232"/>
            <a:chOff x="0" y="0"/>
            <a:chExt cx="68584296" cy="3156871"/>
          </a:xfrm>
        </p:grpSpPr>
        <p:sp>
          <p:nvSpPr>
            <p:cNvPr id="10" name="Freeform 10"/>
            <p:cNvSpPr/>
            <p:nvPr/>
          </p:nvSpPr>
          <p:spPr>
            <a:xfrm>
              <a:off x="72390" y="72390"/>
              <a:ext cx="68439515" cy="3012091"/>
            </a:xfrm>
            <a:custGeom>
              <a:avLst/>
              <a:gdLst/>
              <a:ahLst/>
              <a:cxnLst/>
              <a:rect l="l" t="t" r="r" b="b"/>
              <a:pathLst>
                <a:path w="68439515" h="3012091">
                  <a:moveTo>
                    <a:pt x="0" y="0"/>
                  </a:moveTo>
                  <a:lnTo>
                    <a:pt x="68439515" y="0"/>
                  </a:lnTo>
                  <a:lnTo>
                    <a:pt x="68439515" y="3012091"/>
                  </a:lnTo>
                  <a:lnTo>
                    <a:pt x="0" y="3012091"/>
                  </a:lnTo>
                  <a:lnTo>
                    <a:pt x="0" y="0"/>
                  </a:lnTo>
                  <a:close/>
                </a:path>
              </a:pathLst>
            </a:custGeom>
            <a:solidFill>
              <a:srgbClr val="FFCC29"/>
            </a:solidFill>
          </p:spPr>
        </p:sp>
        <p:sp>
          <p:nvSpPr>
            <p:cNvPr id="11" name="Freeform 11"/>
            <p:cNvSpPr/>
            <p:nvPr/>
          </p:nvSpPr>
          <p:spPr>
            <a:xfrm>
              <a:off x="0" y="0"/>
              <a:ext cx="68584297" cy="3156871"/>
            </a:xfrm>
            <a:custGeom>
              <a:avLst/>
              <a:gdLst/>
              <a:ahLst/>
              <a:cxnLst/>
              <a:rect l="l" t="t" r="r" b="b"/>
              <a:pathLst>
                <a:path w="68584297" h="3156871">
                  <a:moveTo>
                    <a:pt x="68439519" y="3012091"/>
                  </a:moveTo>
                  <a:lnTo>
                    <a:pt x="68584297" y="3012091"/>
                  </a:lnTo>
                  <a:lnTo>
                    <a:pt x="68584297" y="3156871"/>
                  </a:lnTo>
                  <a:lnTo>
                    <a:pt x="68439519" y="3156871"/>
                  </a:lnTo>
                  <a:lnTo>
                    <a:pt x="68439519"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68439519" y="144780"/>
                  </a:moveTo>
                  <a:lnTo>
                    <a:pt x="68584297" y="144780"/>
                  </a:lnTo>
                  <a:lnTo>
                    <a:pt x="68584297" y="3012091"/>
                  </a:lnTo>
                  <a:lnTo>
                    <a:pt x="68439519" y="3012091"/>
                  </a:lnTo>
                  <a:lnTo>
                    <a:pt x="68439519" y="144780"/>
                  </a:lnTo>
                  <a:close/>
                  <a:moveTo>
                    <a:pt x="144780" y="3012091"/>
                  </a:moveTo>
                  <a:lnTo>
                    <a:pt x="68439519" y="3012091"/>
                  </a:lnTo>
                  <a:lnTo>
                    <a:pt x="68439519" y="3156871"/>
                  </a:lnTo>
                  <a:lnTo>
                    <a:pt x="144780" y="3156871"/>
                  </a:lnTo>
                  <a:lnTo>
                    <a:pt x="144780" y="3012091"/>
                  </a:lnTo>
                  <a:close/>
                  <a:moveTo>
                    <a:pt x="68439519" y="0"/>
                  </a:moveTo>
                  <a:lnTo>
                    <a:pt x="68584297" y="0"/>
                  </a:lnTo>
                  <a:lnTo>
                    <a:pt x="68584297" y="144780"/>
                  </a:lnTo>
                  <a:lnTo>
                    <a:pt x="68439519" y="144780"/>
                  </a:lnTo>
                  <a:lnTo>
                    <a:pt x="68439519" y="0"/>
                  </a:lnTo>
                  <a:close/>
                  <a:moveTo>
                    <a:pt x="0" y="0"/>
                  </a:moveTo>
                  <a:lnTo>
                    <a:pt x="144780" y="0"/>
                  </a:lnTo>
                  <a:lnTo>
                    <a:pt x="144780" y="144780"/>
                  </a:lnTo>
                  <a:lnTo>
                    <a:pt x="0" y="144780"/>
                  </a:lnTo>
                  <a:lnTo>
                    <a:pt x="0" y="0"/>
                  </a:lnTo>
                  <a:close/>
                  <a:moveTo>
                    <a:pt x="144780" y="0"/>
                  </a:moveTo>
                  <a:lnTo>
                    <a:pt x="68439519" y="0"/>
                  </a:lnTo>
                  <a:lnTo>
                    <a:pt x="68439519" y="144780"/>
                  </a:lnTo>
                  <a:lnTo>
                    <a:pt x="144780" y="144780"/>
                  </a:lnTo>
                  <a:lnTo>
                    <a:pt x="144780" y="0"/>
                  </a:lnTo>
                  <a:close/>
                </a:path>
              </a:pathLst>
            </a:custGeom>
            <a:solidFill>
              <a:srgbClr val="2B262E"/>
            </a:solidFill>
          </p:spPr>
        </p:sp>
      </p:grpSp>
      <p:grpSp>
        <p:nvGrpSpPr>
          <p:cNvPr id="12" name="Group 12"/>
          <p:cNvGrpSpPr/>
          <p:nvPr/>
        </p:nvGrpSpPr>
        <p:grpSpPr>
          <a:xfrm>
            <a:off x="683045" y="716002"/>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B262E"/>
              </a:solidFill>
            </p:spPr>
          </p:sp>
        </p:grpSp>
        <p:grpSp>
          <p:nvGrpSpPr>
            <p:cNvPr id="15" name="Group 15"/>
            <p:cNvGrpSpPr/>
            <p:nvPr/>
          </p:nvGrpSpPr>
          <p:grpSpPr>
            <a:xfrm>
              <a:off x="34461" y="34461"/>
              <a:ext cx="437105" cy="437105"/>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0CB"/>
              </a:solidFill>
            </p:spPr>
          </p:sp>
        </p:grpSp>
      </p:grpSp>
      <p:grpSp>
        <p:nvGrpSpPr>
          <p:cNvPr id="17" name="Group 17"/>
          <p:cNvGrpSpPr/>
          <p:nvPr/>
        </p:nvGrpSpPr>
        <p:grpSpPr>
          <a:xfrm>
            <a:off x="1148929" y="728343"/>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B262E"/>
              </a:solidFill>
            </p:spPr>
          </p:sp>
        </p:grpSp>
        <p:grpSp>
          <p:nvGrpSpPr>
            <p:cNvPr id="20" name="Group 20"/>
            <p:cNvGrpSpPr/>
            <p:nvPr/>
          </p:nvGrpSpPr>
          <p:grpSpPr>
            <a:xfrm>
              <a:off x="34461" y="34461"/>
              <a:ext cx="437105" cy="437105"/>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76A"/>
              </a:solidFill>
            </p:spPr>
          </p:sp>
        </p:grpSp>
      </p:grpSp>
      <p:grpSp>
        <p:nvGrpSpPr>
          <p:cNvPr id="22" name="Group 22"/>
          <p:cNvGrpSpPr/>
          <p:nvPr/>
        </p:nvGrpSpPr>
        <p:grpSpPr>
          <a:xfrm>
            <a:off x="1603209" y="702498"/>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B262E"/>
              </a:solidFill>
            </p:spPr>
          </p:sp>
        </p:grpSp>
        <p:grpSp>
          <p:nvGrpSpPr>
            <p:cNvPr id="25" name="Group 25"/>
            <p:cNvGrpSpPr/>
            <p:nvPr/>
          </p:nvGrpSpPr>
          <p:grpSpPr>
            <a:xfrm>
              <a:off x="34461" y="34461"/>
              <a:ext cx="437105" cy="437105"/>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C259"/>
              </a:solidFill>
            </p:spPr>
          </p:sp>
        </p:grpSp>
      </p:grpSp>
      <p:sp>
        <p:nvSpPr>
          <p:cNvPr id="28" name="TextBox 27">
            <a:extLst>
              <a:ext uri="{FF2B5EF4-FFF2-40B4-BE49-F238E27FC236}">
                <a16:creationId xmlns:a16="http://schemas.microsoft.com/office/drawing/2014/main" xmlns="" id="{A39E2BBA-42BD-E8EA-8581-9F43C1E38862}"/>
              </a:ext>
            </a:extLst>
          </p:cNvPr>
          <p:cNvSpPr txBox="1"/>
          <p:nvPr/>
        </p:nvSpPr>
        <p:spPr>
          <a:xfrm>
            <a:off x="-56152831" y="15402105"/>
            <a:ext cx="49669262" cy="395749"/>
          </a:xfrm>
          <a:prstGeom prst="rect">
            <a:avLst/>
          </a:prstGeom>
          <a:noFill/>
        </p:spPr>
        <p:txBody>
          <a:bodyPr wrap="square">
            <a:spAutoFit/>
          </a:bodyPr>
          <a:lstStyle/>
          <a:p>
            <a:pPr algn="just">
              <a:lnSpc>
                <a:spcPct val="120000"/>
              </a:lnSpc>
              <a:spcAft>
                <a:spcPts val="300"/>
              </a:spcAft>
            </a:pPr>
            <a:r>
              <a:rPr lang="vi-VN" sz="1800" b="1" dirty="0">
                <a:solidFill>
                  <a:srgbClr val="000000"/>
                </a:solidFill>
                <a:effectLst/>
                <a:latin typeface="Times New Roman" panose="02020603050405020304" pitchFamily="18" charset="0"/>
                <a:ea typeface="Times New Roman" panose="02020603050405020304" pitchFamily="18" charset="0"/>
              </a:rPr>
              <a:t>2.3. Dấu hiệu có PƯHH xảy ra</a:t>
            </a:r>
            <a:endParaRPr lang="en-US" sz="1800" b="1" dirty="0">
              <a:effectLst/>
              <a:latin typeface="Times New Roman" panose="02020603050405020304" pitchFamily="18" charset="0"/>
              <a:ea typeface="Times New Roman" panose="02020603050405020304" pitchFamily="18" charset="0"/>
            </a:endParaRPr>
          </a:p>
        </p:txBody>
      </p:sp>
      <p:sp>
        <p:nvSpPr>
          <p:cNvPr id="29" name="TextBox 28">
            <a:extLst>
              <a:ext uri="{FF2B5EF4-FFF2-40B4-BE49-F238E27FC236}">
                <a16:creationId xmlns:a16="http://schemas.microsoft.com/office/drawing/2014/main" xmlns="" id="{BBB2CD8B-9247-EFB0-8488-0C73B75317AB}"/>
              </a:ext>
            </a:extLst>
          </p:cNvPr>
          <p:cNvSpPr txBox="1"/>
          <p:nvPr/>
        </p:nvSpPr>
        <p:spPr>
          <a:xfrm>
            <a:off x="2153050" y="515422"/>
            <a:ext cx="9493807" cy="901401"/>
          </a:xfrm>
          <a:prstGeom prst="rect">
            <a:avLst/>
          </a:prstGeom>
          <a:noFill/>
        </p:spPr>
        <p:txBody>
          <a:bodyPr wrap="square" rtlCol="0">
            <a:spAutoFit/>
          </a:bodyPr>
          <a:lstStyle/>
          <a:p>
            <a:pPr algn="just">
              <a:lnSpc>
                <a:spcPct val="120000"/>
              </a:lnSpc>
              <a:spcAft>
                <a:spcPts val="300"/>
              </a:spcAft>
            </a:pPr>
            <a:r>
              <a:rPr lang="vi-VN" sz="4800" b="1">
                <a:solidFill>
                  <a:srgbClr val="000000"/>
                </a:solidFill>
                <a:latin typeface="Times New Roman" panose="02020603050405020304" pitchFamily="18" charset="0"/>
                <a:ea typeface="Times New Roman" panose="02020603050405020304" pitchFamily="18" charset="0"/>
              </a:rPr>
              <a:t>II</a:t>
            </a:r>
            <a:r>
              <a:rPr lang="vi-VN" sz="4800" b="1" dirty="0">
                <a:solidFill>
                  <a:srgbClr val="000000"/>
                </a:solidFill>
                <a:latin typeface="Times New Roman" panose="02020603050405020304" pitchFamily="18" charset="0"/>
                <a:ea typeface="Times New Roman" panose="02020603050405020304" pitchFamily="18" charset="0"/>
              </a:rPr>
              <a:t>I</a:t>
            </a:r>
            <a:r>
              <a:rPr lang="vi-VN" sz="4800" b="1">
                <a:solidFill>
                  <a:srgbClr val="000000"/>
                </a:solidFill>
                <a:effectLst/>
                <a:latin typeface="Times New Roman" panose="02020603050405020304" pitchFamily="18" charset="0"/>
                <a:ea typeface="Times New Roman" panose="02020603050405020304" pitchFamily="18" charset="0"/>
              </a:rPr>
              <a:t>. </a:t>
            </a:r>
            <a:r>
              <a:rPr lang="vi-VN" sz="4800" b="1" dirty="0">
                <a:solidFill>
                  <a:srgbClr val="000000"/>
                </a:solidFill>
                <a:effectLst/>
                <a:latin typeface="Times New Roman" panose="02020603050405020304" pitchFamily="18" charset="0"/>
                <a:ea typeface="Times New Roman" panose="02020603050405020304" pitchFamily="18" charset="0"/>
              </a:rPr>
              <a:t>Dấu hiệu có PƯHH xảy ra</a:t>
            </a:r>
            <a:endParaRPr lang="en-US" sz="4800" b="1" dirty="0">
              <a:effectLst/>
              <a:latin typeface="Times New Roman" panose="02020603050405020304" pitchFamily="18" charset="0"/>
              <a:ea typeface="Times New Roman" panose="02020603050405020304" pitchFamily="18" charset="0"/>
            </a:endParaRPr>
          </a:p>
        </p:txBody>
      </p:sp>
      <p:sp>
        <p:nvSpPr>
          <p:cNvPr id="30" name="TextBox 29">
            <a:extLst>
              <a:ext uri="{FF2B5EF4-FFF2-40B4-BE49-F238E27FC236}">
                <a16:creationId xmlns:a16="http://schemas.microsoft.com/office/drawing/2014/main" xmlns="" id="{D52201E5-AF6E-A80D-0DC7-8FF627BA1362}"/>
              </a:ext>
            </a:extLst>
          </p:cNvPr>
          <p:cNvSpPr txBox="1"/>
          <p:nvPr/>
        </p:nvSpPr>
        <p:spPr>
          <a:xfrm>
            <a:off x="432063" y="1734624"/>
            <a:ext cx="16491635" cy="808619"/>
          </a:xfrm>
          <a:prstGeom prst="rect">
            <a:avLst/>
          </a:prstGeom>
          <a:solidFill>
            <a:schemeClr val="accent5">
              <a:lumMod val="60000"/>
              <a:lumOff val="40000"/>
            </a:schemeClr>
          </a:solidFill>
        </p:spPr>
        <p:txBody>
          <a:bodyPr wrap="square" rtlCol="0">
            <a:spAutoFit/>
          </a:bodyPr>
          <a:lstStyle/>
          <a:p>
            <a:pPr marL="30480" marR="30480" algn="just">
              <a:lnSpc>
                <a:spcPct val="115000"/>
              </a:lnSpc>
              <a:spcBef>
                <a:spcPts val="200"/>
              </a:spcBef>
              <a:spcAft>
                <a:spcPts val="200"/>
              </a:spcAft>
            </a:pPr>
            <a:r>
              <a:rPr lang="vi-VN"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 dấu hiệu nào </a:t>
            </a:r>
            <a:r>
              <a:rPr lang="vi-VN"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vi-VN"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dùng để nhận biết có phản ứng hoá học xảy ra?</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xmlns="" id="{AF937132-F4EB-DDFF-4F59-3B90D73EBD12}"/>
              </a:ext>
            </a:extLst>
          </p:cNvPr>
          <p:cNvSpPr txBox="1"/>
          <p:nvPr/>
        </p:nvSpPr>
        <p:spPr>
          <a:xfrm>
            <a:off x="378116" y="2725139"/>
            <a:ext cx="16440229" cy="4397422"/>
          </a:xfrm>
          <a:prstGeom prst="rect">
            <a:avLst/>
          </a:prstGeom>
          <a:solidFill>
            <a:schemeClr val="accent6">
              <a:lumMod val="60000"/>
              <a:lumOff val="40000"/>
            </a:schemeClr>
          </a:solidFill>
        </p:spPr>
        <p:txBody>
          <a:bodyPr wrap="square" rtlCol="0">
            <a:spAutoFit/>
          </a:bodyPr>
          <a:lstStyle/>
          <a:p>
            <a:pPr marL="30480" marR="30480" algn="just">
              <a:lnSpc>
                <a:spcPct val="115000"/>
              </a:lnSpc>
              <a:spcBef>
                <a:spcPts val="200"/>
              </a:spcBef>
              <a:spcAft>
                <a:spcPts val="200"/>
              </a:spcAft>
            </a:pP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KẾT LUẬN</a:t>
            </a:r>
            <a:endPar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just">
              <a:lnSpc>
                <a:spcPct val="115000"/>
              </a:lnSpc>
              <a:spcBef>
                <a:spcPts val="200"/>
              </a:spcBef>
              <a:spcAft>
                <a:spcPts val="200"/>
              </a:spcAft>
            </a:pPr>
            <a:r>
              <a:rPr lang="vi-VN" sz="4000" dirty="0">
                <a:solidFill>
                  <a:srgbClr val="000000"/>
                </a:solidFill>
                <a:effectLst/>
                <a:latin typeface="+mj-lt"/>
                <a:ea typeface="Times New Roman" panose="02020603050405020304" pitchFamily="18" charset="0"/>
                <a:cs typeface="Times New Roman" panose="02020603050405020304" pitchFamily="18" charset="0"/>
              </a:rPr>
              <a:t>+ Để nhận biết có phản ứng hoá học xảy ra có thể dựa vào các dấu hiệu sau: có sự thay đổi màu sắc, mùi, … của các chất; tạo ra chất khí hoặc chất không tan (kết tủa); …</a:t>
            </a:r>
            <a:endParaRPr lang="en-US" sz="4000" dirty="0">
              <a:effectLst/>
              <a:latin typeface="+mj-lt"/>
              <a:ea typeface="Calibri" panose="020F0502020204030204" pitchFamily="34" charset="0"/>
            </a:endParaRPr>
          </a:p>
          <a:p>
            <a:pPr marL="30480" marR="30480" algn="just">
              <a:lnSpc>
                <a:spcPct val="115000"/>
              </a:lnSpc>
              <a:spcBef>
                <a:spcPts val="200"/>
              </a:spcBef>
              <a:spcAft>
                <a:spcPts val="200"/>
              </a:spcAft>
            </a:pPr>
            <a:r>
              <a:rPr lang="vi-VN" sz="4000" dirty="0">
                <a:solidFill>
                  <a:srgbClr val="000000"/>
                </a:solidFill>
                <a:effectLst/>
                <a:latin typeface="+mj-lt"/>
                <a:ea typeface="Times New Roman" panose="02020603050405020304" pitchFamily="18" charset="0"/>
                <a:cs typeface="Times New Roman" panose="02020603050405020304" pitchFamily="18" charset="0"/>
              </a:rPr>
              <a:t>+ Ngoài ra, sự toả nhiệt và phát sáng cũng có thể là dấu hiệu của phản ứng hoá học xảy ra.</a:t>
            </a:r>
            <a:endParaRPr lang="en-US" sz="4000" dirty="0">
              <a:effectLst/>
              <a:latin typeface="+mj-lt"/>
              <a:ea typeface="Calibri" panose="020F0502020204030204" pitchFamily="34" charset="0"/>
            </a:endParaRPr>
          </a:p>
        </p:txBody>
      </p:sp>
      <p:pic>
        <p:nvPicPr>
          <p:cNvPr id="2052" name="Picture 4" descr="Cháy – Wikipedia tiếng Việt">
            <a:extLst>
              <a:ext uri="{FF2B5EF4-FFF2-40B4-BE49-F238E27FC236}">
                <a16:creationId xmlns:a16="http://schemas.microsoft.com/office/drawing/2014/main" xmlns="" id="{807183BA-EBE0-6D1E-7ECD-2E1CFBE7E9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49200" y="7380831"/>
            <a:ext cx="3733800" cy="256327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gSO4 là gì? MgSO4 có kết tủa không?">
            <a:extLst>
              <a:ext uri="{FF2B5EF4-FFF2-40B4-BE49-F238E27FC236}">
                <a16:creationId xmlns:a16="http://schemas.microsoft.com/office/drawing/2014/main" xmlns="" id="{B2994D62-5579-1CD1-EB84-AFD4B13CD3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143" y="7304458"/>
            <a:ext cx="7394509" cy="261972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Điểm mặt 6 loại khí nhân tạo gây ô nhiễm không khí">
            <a:extLst>
              <a:ext uri="{FF2B5EF4-FFF2-40B4-BE49-F238E27FC236}">
                <a16:creationId xmlns:a16="http://schemas.microsoft.com/office/drawing/2014/main" xmlns="" id="{14BF6365-259D-F65F-8D22-C08655E548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7380830"/>
            <a:ext cx="3733800" cy="246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43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30"/>
                                        </p:tgtEl>
                                      </p:cBhvr>
                                    </p:animEffect>
                                    <p:set>
                                      <p:cBhvr>
                                        <p:cTn id="7" dur="1" fill="hold">
                                          <p:stCondLst>
                                            <p:cond delay="499"/>
                                          </p:stCondLst>
                                        </p:cTn>
                                        <p:tgtEl>
                                          <p:spTgt spid="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randombar(horizont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fade">
                                      <p:cBhvr>
                                        <p:cTn id="17" dur="1000"/>
                                        <p:tgtEl>
                                          <p:spTgt spid="2054"/>
                                        </p:tgtEl>
                                      </p:cBhvr>
                                    </p:animEffect>
                                    <p:anim calcmode="lin" valueType="num">
                                      <p:cBhvr>
                                        <p:cTn id="18" dur="1000" fill="hold"/>
                                        <p:tgtEl>
                                          <p:spTgt spid="2054"/>
                                        </p:tgtEl>
                                        <p:attrNameLst>
                                          <p:attrName>ppt_x</p:attrName>
                                        </p:attrNameLst>
                                      </p:cBhvr>
                                      <p:tavLst>
                                        <p:tav tm="0">
                                          <p:val>
                                            <p:strVal val="#ppt_x"/>
                                          </p:val>
                                        </p:tav>
                                        <p:tav tm="100000">
                                          <p:val>
                                            <p:strVal val="#ppt_x"/>
                                          </p:val>
                                        </p:tav>
                                      </p:tavLst>
                                    </p:anim>
                                    <p:anim calcmode="lin" valueType="num">
                                      <p:cBhvr>
                                        <p:cTn id="19"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056"/>
                                        </p:tgtEl>
                                        <p:attrNameLst>
                                          <p:attrName>style.visibility</p:attrName>
                                        </p:attrNameLst>
                                      </p:cBhvr>
                                      <p:to>
                                        <p:strVal val="visible"/>
                                      </p:to>
                                    </p:set>
                                    <p:anim calcmode="lin" valueType="num">
                                      <p:cBhvr additive="base">
                                        <p:cTn id="24" dur="500" fill="hold"/>
                                        <p:tgtEl>
                                          <p:spTgt spid="2056"/>
                                        </p:tgtEl>
                                        <p:attrNameLst>
                                          <p:attrName>ppt_x</p:attrName>
                                        </p:attrNameLst>
                                      </p:cBhvr>
                                      <p:tavLst>
                                        <p:tav tm="0">
                                          <p:val>
                                            <p:strVal val="#ppt_x"/>
                                          </p:val>
                                        </p:tav>
                                        <p:tav tm="100000">
                                          <p:val>
                                            <p:strVal val="#ppt_x"/>
                                          </p:val>
                                        </p:tav>
                                      </p:tavLst>
                                    </p:anim>
                                    <p:anim calcmode="lin" valueType="num">
                                      <p:cBhvr additive="base">
                                        <p:cTn id="25" dur="500" fill="hold"/>
                                        <p:tgtEl>
                                          <p:spTgt spid="205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52"/>
                                        </p:tgtEl>
                                        <p:attrNameLst>
                                          <p:attrName>style.visibility</p:attrName>
                                        </p:attrNameLst>
                                      </p:cBhvr>
                                      <p:to>
                                        <p:strVal val="visible"/>
                                      </p:to>
                                    </p:set>
                                    <p:anim calcmode="lin" valueType="num">
                                      <p:cBhvr additive="base">
                                        <p:cTn id="30" dur="500" fill="hold"/>
                                        <p:tgtEl>
                                          <p:spTgt spid="2052"/>
                                        </p:tgtEl>
                                        <p:attrNameLst>
                                          <p:attrName>ppt_x</p:attrName>
                                        </p:attrNameLst>
                                      </p:cBhvr>
                                      <p:tavLst>
                                        <p:tav tm="0">
                                          <p:val>
                                            <p:strVal val="#ppt_x"/>
                                          </p:val>
                                        </p:tav>
                                        <p:tav tm="100000">
                                          <p:val>
                                            <p:strVal val="#ppt_x"/>
                                          </p:val>
                                        </p:tav>
                                      </p:tavLst>
                                    </p:anim>
                                    <p:anim calcmode="lin" valueType="num">
                                      <p:cBhvr additive="base">
                                        <p:cTn id="31"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FFFFFF">
                <a:alpha val="49804"/>
              </a:srgbClr>
            </a:solidFill>
          </p:spPr>
        </p:sp>
      </p:grpSp>
      <p:grpSp>
        <p:nvGrpSpPr>
          <p:cNvPr id="4" name="Group 4"/>
          <p:cNvGrpSpPr/>
          <p:nvPr/>
        </p:nvGrpSpPr>
        <p:grpSpPr>
          <a:xfrm>
            <a:off x="438463" y="311104"/>
            <a:ext cx="16686450" cy="9867900"/>
            <a:chOff x="0" y="0"/>
            <a:chExt cx="6682181" cy="3813282"/>
          </a:xfrm>
        </p:grpSpPr>
        <p:sp>
          <p:nvSpPr>
            <p:cNvPr id="5" name="Freeform 5"/>
            <p:cNvSpPr/>
            <p:nvPr/>
          </p:nvSpPr>
          <p:spPr>
            <a:xfrm>
              <a:off x="80010" y="80010"/>
              <a:ext cx="6589471" cy="3720572"/>
            </a:xfrm>
            <a:custGeom>
              <a:avLst/>
              <a:gdLst/>
              <a:ahLst/>
              <a:cxnLst/>
              <a:rect l="l" t="t" r="r" b="b"/>
              <a:pathLst>
                <a:path w="6589471" h="3720572">
                  <a:moveTo>
                    <a:pt x="0" y="3665962"/>
                  </a:moveTo>
                  <a:lnTo>
                    <a:pt x="0" y="3720572"/>
                  </a:lnTo>
                  <a:lnTo>
                    <a:pt x="6589471" y="3720572"/>
                  </a:lnTo>
                  <a:lnTo>
                    <a:pt x="6589471" y="0"/>
                  </a:lnTo>
                  <a:lnTo>
                    <a:pt x="6534861" y="0"/>
                  </a:lnTo>
                  <a:lnTo>
                    <a:pt x="6534861" y="3665962"/>
                  </a:lnTo>
                  <a:close/>
                </a:path>
              </a:pathLst>
            </a:custGeom>
            <a:solidFill>
              <a:srgbClr val="F58634"/>
            </a:solidFill>
          </p:spPr>
        </p:sp>
        <p:sp>
          <p:nvSpPr>
            <p:cNvPr id="6" name="Freeform 6"/>
            <p:cNvSpPr/>
            <p:nvPr/>
          </p:nvSpPr>
          <p:spPr>
            <a:xfrm>
              <a:off x="67310" y="67310"/>
              <a:ext cx="6614871" cy="3745972"/>
            </a:xfrm>
            <a:custGeom>
              <a:avLst/>
              <a:gdLst/>
              <a:ahLst/>
              <a:cxnLst/>
              <a:rect l="l" t="t" r="r" b="b"/>
              <a:pathLst>
                <a:path w="6614871" h="3745972">
                  <a:moveTo>
                    <a:pt x="6547561" y="0"/>
                  </a:moveTo>
                  <a:lnTo>
                    <a:pt x="6547561" y="12700"/>
                  </a:lnTo>
                  <a:lnTo>
                    <a:pt x="6602171" y="12700"/>
                  </a:lnTo>
                  <a:lnTo>
                    <a:pt x="6602171" y="3733272"/>
                  </a:lnTo>
                  <a:lnTo>
                    <a:pt x="12700" y="3733272"/>
                  </a:lnTo>
                  <a:lnTo>
                    <a:pt x="12700" y="3678662"/>
                  </a:lnTo>
                  <a:lnTo>
                    <a:pt x="0" y="3678662"/>
                  </a:lnTo>
                  <a:lnTo>
                    <a:pt x="0" y="3745972"/>
                  </a:lnTo>
                  <a:lnTo>
                    <a:pt x="6614871" y="3745972"/>
                  </a:lnTo>
                  <a:lnTo>
                    <a:pt x="6614871" y="0"/>
                  </a:lnTo>
                  <a:close/>
                </a:path>
              </a:pathLst>
            </a:custGeom>
            <a:solidFill>
              <a:srgbClr val="2B262E"/>
            </a:solidFill>
          </p:spPr>
        </p:sp>
        <p:sp>
          <p:nvSpPr>
            <p:cNvPr id="7" name="Freeform 7"/>
            <p:cNvSpPr/>
            <p:nvPr/>
          </p:nvSpPr>
          <p:spPr>
            <a:xfrm>
              <a:off x="12700" y="12700"/>
              <a:ext cx="6589471" cy="3720572"/>
            </a:xfrm>
            <a:custGeom>
              <a:avLst/>
              <a:gdLst/>
              <a:ahLst/>
              <a:cxnLst/>
              <a:rect l="l" t="t" r="r" b="b"/>
              <a:pathLst>
                <a:path w="6589471" h="3720572">
                  <a:moveTo>
                    <a:pt x="0" y="0"/>
                  </a:moveTo>
                  <a:lnTo>
                    <a:pt x="6589471" y="0"/>
                  </a:lnTo>
                  <a:lnTo>
                    <a:pt x="6589471" y="3720572"/>
                  </a:lnTo>
                  <a:lnTo>
                    <a:pt x="0" y="3720572"/>
                  </a:lnTo>
                  <a:close/>
                </a:path>
              </a:pathLst>
            </a:custGeom>
            <a:solidFill>
              <a:srgbClr val="FFFFFF"/>
            </a:solidFill>
          </p:spPr>
        </p:sp>
        <p:sp>
          <p:nvSpPr>
            <p:cNvPr id="8" name="Freeform 8"/>
            <p:cNvSpPr/>
            <p:nvPr/>
          </p:nvSpPr>
          <p:spPr>
            <a:xfrm>
              <a:off x="0" y="0"/>
              <a:ext cx="6614871" cy="3745972"/>
            </a:xfrm>
            <a:custGeom>
              <a:avLst/>
              <a:gdLst/>
              <a:ahLst/>
              <a:cxnLst/>
              <a:rect l="l" t="t" r="r" b="b"/>
              <a:pathLst>
                <a:path w="6614871" h="3745972">
                  <a:moveTo>
                    <a:pt x="80010" y="3745972"/>
                  </a:moveTo>
                  <a:lnTo>
                    <a:pt x="6614871" y="3745972"/>
                  </a:lnTo>
                  <a:lnTo>
                    <a:pt x="6614871" y="80010"/>
                  </a:lnTo>
                  <a:lnTo>
                    <a:pt x="6614871" y="67310"/>
                  </a:lnTo>
                  <a:lnTo>
                    <a:pt x="6614871" y="0"/>
                  </a:lnTo>
                  <a:lnTo>
                    <a:pt x="0" y="0"/>
                  </a:lnTo>
                  <a:lnTo>
                    <a:pt x="0" y="3745972"/>
                  </a:lnTo>
                  <a:lnTo>
                    <a:pt x="67310" y="3745972"/>
                  </a:lnTo>
                  <a:lnTo>
                    <a:pt x="80010" y="3745972"/>
                  </a:lnTo>
                  <a:close/>
                  <a:moveTo>
                    <a:pt x="12700" y="12700"/>
                  </a:moveTo>
                  <a:lnTo>
                    <a:pt x="6602171" y="12700"/>
                  </a:lnTo>
                  <a:lnTo>
                    <a:pt x="6602171" y="3733272"/>
                  </a:lnTo>
                  <a:lnTo>
                    <a:pt x="12700" y="3733272"/>
                  </a:lnTo>
                  <a:lnTo>
                    <a:pt x="12700" y="12700"/>
                  </a:lnTo>
                  <a:close/>
                </a:path>
              </a:pathLst>
            </a:custGeom>
            <a:solidFill>
              <a:srgbClr val="2B262E"/>
            </a:solidFill>
          </p:spPr>
        </p:sp>
      </p:grpSp>
      <p:grpSp>
        <p:nvGrpSpPr>
          <p:cNvPr id="9" name="Group 9"/>
          <p:cNvGrpSpPr/>
          <p:nvPr/>
        </p:nvGrpSpPr>
        <p:grpSpPr>
          <a:xfrm>
            <a:off x="606546" y="343743"/>
            <a:ext cx="14284638" cy="782319"/>
            <a:chOff x="0" y="0"/>
            <a:chExt cx="68584297" cy="3156871"/>
          </a:xfrm>
        </p:grpSpPr>
        <p:sp>
          <p:nvSpPr>
            <p:cNvPr id="10" name="Freeform 10"/>
            <p:cNvSpPr/>
            <p:nvPr/>
          </p:nvSpPr>
          <p:spPr>
            <a:xfrm>
              <a:off x="72389" y="72389"/>
              <a:ext cx="68439515" cy="3012089"/>
            </a:xfrm>
            <a:custGeom>
              <a:avLst/>
              <a:gdLst/>
              <a:ahLst/>
              <a:cxnLst/>
              <a:rect l="l" t="t" r="r" b="b"/>
              <a:pathLst>
                <a:path w="68439515" h="3012091">
                  <a:moveTo>
                    <a:pt x="0" y="0"/>
                  </a:moveTo>
                  <a:lnTo>
                    <a:pt x="68439515" y="0"/>
                  </a:lnTo>
                  <a:lnTo>
                    <a:pt x="68439515" y="3012091"/>
                  </a:lnTo>
                  <a:lnTo>
                    <a:pt x="0" y="3012091"/>
                  </a:lnTo>
                  <a:lnTo>
                    <a:pt x="0" y="0"/>
                  </a:lnTo>
                  <a:close/>
                </a:path>
              </a:pathLst>
            </a:custGeom>
            <a:solidFill>
              <a:srgbClr val="FFCC29"/>
            </a:solidFill>
          </p:spPr>
        </p:sp>
        <p:sp>
          <p:nvSpPr>
            <p:cNvPr id="11" name="Freeform 11"/>
            <p:cNvSpPr/>
            <p:nvPr/>
          </p:nvSpPr>
          <p:spPr>
            <a:xfrm>
              <a:off x="0" y="0"/>
              <a:ext cx="68584297" cy="3156871"/>
            </a:xfrm>
            <a:custGeom>
              <a:avLst/>
              <a:gdLst/>
              <a:ahLst/>
              <a:cxnLst/>
              <a:rect l="l" t="t" r="r" b="b"/>
              <a:pathLst>
                <a:path w="68584297" h="3156871">
                  <a:moveTo>
                    <a:pt x="68439519" y="3012091"/>
                  </a:moveTo>
                  <a:lnTo>
                    <a:pt x="68584297" y="3012091"/>
                  </a:lnTo>
                  <a:lnTo>
                    <a:pt x="68584297" y="3156871"/>
                  </a:lnTo>
                  <a:lnTo>
                    <a:pt x="68439519" y="3156871"/>
                  </a:lnTo>
                  <a:lnTo>
                    <a:pt x="68439519"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68439519" y="144780"/>
                  </a:moveTo>
                  <a:lnTo>
                    <a:pt x="68584297" y="144780"/>
                  </a:lnTo>
                  <a:lnTo>
                    <a:pt x="68584297" y="3012091"/>
                  </a:lnTo>
                  <a:lnTo>
                    <a:pt x="68439519" y="3012091"/>
                  </a:lnTo>
                  <a:lnTo>
                    <a:pt x="68439519" y="144780"/>
                  </a:lnTo>
                  <a:close/>
                  <a:moveTo>
                    <a:pt x="144780" y="3012091"/>
                  </a:moveTo>
                  <a:lnTo>
                    <a:pt x="68439519" y="3012091"/>
                  </a:lnTo>
                  <a:lnTo>
                    <a:pt x="68439519" y="3156871"/>
                  </a:lnTo>
                  <a:lnTo>
                    <a:pt x="144780" y="3156871"/>
                  </a:lnTo>
                  <a:lnTo>
                    <a:pt x="144780" y="3012091"/>
                  </a:lnTo>
                  <a:close/>
                  <a:moveTo>
                    <a:pt x="68439519" y="0"/>
                  </a:moveTo>
                  <a:lnTo>
                    <a:pt x="68584297" y="0"/>
                  </a:lnTo>
                  <a:lnTo>
                    <a:pt x="68584297" y="144780"/>
                  </a:lnTo>
                  <a:lnTo>
                    <a:pt x="68439519" y="144780"/>
                  </a:lnTo>
                  <a:lnTo>
                    <a:pt x="68439519" y="0"/>
                  </a:lnTo>
                  <a:close/>
                  <a:moveTo>
                    <a:pt x="0" y="0"/>
                  </a:moveTo>
                  <a:lnTo>
                    <a:pt x="144780" y="0"/>
                  </a:lnTo>
                  <a:lnTo>
                    <a:pt x="144780" y="144780"/>
                  </a:lnTo>
                  <a:lnTo>
                    <a:pt x="0" y="144780"/>
                  </a:lnTo>
                  <a:lnTo>
                    <a:pt x="0" y="0"/>
                  </a:lnTo>
                  <a:close/>
                  <a:moveTo>
                    <a:pt x="144780" y="0"/>
                  </a:moveTo>
                  <a:lnTo>
                    <a:pt x="68439519" y="0"/>
                  </a:lnTo>
                  <a:lnTo>
                    <a:pt x="68439519" y="144780"/>
                  </a:lnTo>
                  <a:lnTo>
                    <a:pt x="144780" y="144780"/>
                  </a:lnTo>
                  <a:lnTo>
                    <a:pt x="144780" y="0"/>
                  </a:lnTo>
                  <a:close/>
                </a:path>
              </a:pathLst>
            </a:custGeom>
            <a:solidFill>
              <a:srgbClr val="2B262E"/>
            </a:solidFill>
          </p:spPr>
        </p:sp>
      </p:grpSp>
      <p:grpSp>
        <p:nvGrpSpPr>
          <p:cNvPr id="12" name="Group 12"/>
          <p:cNvGrpSpPr/>
          <p:nvPr/>
        </p:nvGrpSpPr>
        <p:grpSpPr>
          <a:xfrm>
            <a:off x="781177" y="496814"/>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B262E"/>
              </a:solidFill>
            </p:spPr>
          </p:sp>
        </p:grpSp>
        <p:grpSp>
          <p:nvGrpSpPr>
            <p:cNvPr id="15" name="Group 15"/>
            <p:cNvGrpSpPr/>
            <p:nvPr/>
          </p:nvGrpSpPr>
          <p:grpSpPr>
            <a:xfrm>
              <a:off x="34461" y="34461"/>
              <a:ext cx="437105" cy="437105"/>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0CB"/>
              </a:solidFill>
            </p:spPr>
          </p:sp>
        </p:grpSp>
      </p:grpSp>
      <p:grpSp>
        <p:nvGrpSpPr>
          <p:cNvPr id="17" name="Group 17"/>
          <p:cNvGrpSpPr/>
          <p:nvPr/>
        </p:nvGrpSpPr>
        <p:grpSpPr>
          <a:xfrm>
            <a:off x="1270490" y="513247"/>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B262E"/>
              </a:solidFill>
            </p:spPr>
          </p:sp>
        </p:grpSp>
        <p:grpSp>
          <p:nvGrpSpPr>
            <p:cNvPr id="20" name="Group 20"/>
            <p:cNvGrpSpPr/>
            <p:nvPr/>
          </p:nvGrpSpPr>
          <p:grpSpPr>
            <a:xfrm>
              <a:off x="34461" y="34461"/>
              <a:ext cx="437105" cy="437105"/>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76A"/>
              </a:solidFill>
            </p:spPr>
          </p:sp>
        </p:grpSp>
      </p:grpSp>
      <p:grpSp>
        <p:nvGrpSpPr>
          <p:cNvPr id="22" name="Group 22"/>
          <p:cNvGrpSpPr/>
          <p:nvPr/>
        </p:nvGrpSpPr>
        <p:grpSpPr>
          <a:xfrm>
            <a:off x="1752572" y="513247"/>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B262E"/>
              </a:solidFill>
            </p:spPr>
          </p:sp>
        </p:grpSp>
        <p:grpSp>
          <p:nvGrpSpPr>
            <p:cNvPr id="25" name="Group 25"/>
            <p:cNvGrpSpPr/>
            <p:nvPr/>
          </p:nvGrpSpPr>
          <p:grpSpPr>
            <a:xfrm>
              <a:off x="34461" y="34461"/>
              <a:ext cx="437105" cy="437105"/>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C259"/>
              </a:solidFill>
            </p:spPr>
          </p:sp>
        </p:grpSp>
      </p:grpSp>
      <p:sp>
        <p:nvSpPr>
          <p:cNvPr id="27" name="TextBox 26">
            <a:extLst>
              <a:ext uri="{FF2B5EF4-FFF2-40B4-BE49-F238E27FC236}">
                <a16:creationId xmlns:a16="http://schemas.microsoft.com/office/drawing/2014/main" xmlns="" id="{89294FC4-8A20-64DC-37E3-FFDD7679EBA7}"/>
              </a:ext>
            </a:extLst>
          </p:cNvPr>
          <p:cNvSpPr txBox="1"/>
          <p:nvPr/>
        </p:nvSpPr>
        <p:spPr>
          <a:xfrm>
            <a:off x="2247869" y="278241"/>
            <a:ext cx="9526619" cy="766557"/>
          </a:xfrm>
          <a:prstGeom prst="rect">
            <a:avLst/>
          </a:prstGeom>
          <a:noFill/>
        </p:spPr>
        <p:txBody>
          <a:bodyPr wrap="square" rtlCol="0">
            <a:spAutoFit/>
          </a:bodyPr>
          <a:lstStyle/>
          <a:p>
            <a:pPr algn="just">
              <a:lnSpc>
                <a:spcPct val="120000"/>
              </a:lnSpc>
              <a:spcAft>
                <a:spcPts val="300"/>
              </a:spcAft>
            </a:pPr>
            <a:r>
              <a:rPr lang="vi-VN" sz="4000" b="1">
                <a:solidFill>
                  <a:srgbClr val="000000"/>
                </a:solidFill>
                <a:latin typeface="Times New Roman" panose="02020603050405020304" pitchFamily="18" charset="0"/>
                <a:ea typeface="Times New Roman" panose="02020603050405020304" pitchFamily="18" charset="0"/>
              </a:rPr>
              <a:t>IV</a:t>
            </a:r>
            <a:r>
              <a:rPr lang="vi-VN" sz="4000" b="1">
                <a:solidFill>
                  <a:srgbClr val="000000"/>
                </a:solidFill>
                <a:effectLst/>
                <a:latin typeface="Times New Roman" panose="02020603050405020304" pitchFamily="18" charset="0"/>
                <a:ea typeface="Times New Roman" panose="02020603050405020304" pitchFamily="18" charset="0"/>
              </a:rPr>
              <a:t>. </a:t>
            </a:r>
            <a:r>
              <a:rPr lang="vi-VN" sz="4000" b="1" dirty="0">
                <a:solidFill>
                  <a:srgbClr val="000000"/>
                </a:solidFill>
                <a:effectLst/>
                <a:latin typeface="Times New Roman" panose="02020603050405020304" pitchFamily="18" charset="0"/>
                <a:ea typeface="Times New Roman" panose="02020603050405020304" pitchFamily="18" charset="0"/>
              </a:rPr>
              <a:t>Phản ứng tỏa nhiệt, phản ứng thu nhiệt</a:t>
            </a:r>
            <a:endParaRPr lang="en-US" sz="4000" b="1" dirty="0">
              <a:effectLst/>
              <a:latin typeface="Times New Roman" panose="02020603050405020304" pitchFamily="18" charset="0"/>
              <a:ea typeface="Times New Roman" panose="02020603050405020304" pitchFamily="18" charset="0"/>
            </a:endParaRPr>
          </a:p>
        </p:txBody>
      </p:sp>
      <p:sp>
        <p:nvSpPr>
          <p:cNvPr id="28" name="TextBox 27">
            <a:extLst>
              <a:ext uri="{FF2B5EF4-FFF2-40B4-BE49-F238E27FC236}">
                <a16:creationId xmlns:a16="http://schemas.microsoft.com/office/drawing/2014/main" xmlns="" id="{FC15B7DB-E60B-5E1F-68FB-DF7A0E5FD495}"/>
              </a:ext>
            </a:extLst>
          </p:cNvPr>
          <p:cNvSpPr txBox="1"/>
          <p:nvPr/>
        </p:nvSpPr>
        <p:spPr>
          <a:xfrm>
            <a:off x="546392" y="1267381"/>
            <a:ext cx="16378724" cy="2634696"/>
          </a:xfrm>
          <a:prstGeom prst="rect">
            <a:avLst/>
          </a:prstGeom>
          <a:solidFill>
            <a:schemeClr val="accent6">
              <a:lumMod val="40000"/>
              <a:lumOff val="60000"/>
            </a:schemeClr>
          </a:solidFill>
        </p:spPr>
        <p:txBody>
          <a:bodyPr wrap="square" rtlCol="0">
            <a:spAutoFit/>
          </a:bodyPr>
          <a:lstStyle/>
          <a:p>
            <a:pPr indent="254000" algn="ctr">
              <a:lnSpc>
                <a:spcPct val="120000"/>
              </a:lnSpc>
              <a:spcAft>
                <a:spcPts val="600"/>
              </a:spcAft>
            </a:pPr>
            <a:r>
              <a:rPr lang="vi-VN" sz="3200" b="1" dirty="0">
                <a:solidFill>
                  <a:srgbClr val="000000"/>
                </a:solidFill>
                <a:effectLst/>
                <a:latin typeface="Times New Roman" panose="02020603050405020304" pitchFamily="18" charset="0"/>
                <a:ea typeface="Segoe UI" panose="020B0502040204020203" pitchFamily="34" charset="0"/>
              </a:rPr>
              <a:t>PHIẾU HỌC TẬP SỐ 7</a:t>
            </a:r>
            <a:endParaRPr lang="en-US" sz="3200" b="1" dirty="0">
              <a:effectLst/>
              <a:latin typeface="Segoe UI" panose="020B0502040204020203" pitchFamily="34" charset="0"/>
              <a:ea typeface="Segoe UI" panose="020B0502040204020203" pitchFamily="34" charset="0"/>
            </a:endParaRPr>
          </a:p>
          <a:p>
            <a:pPr indent="254000" algn="just">
              <a:lnSpc>
                <a:spcPct val="120000"/>
              </a:lnSpc>
              <a:spcAft>
                <a:spcPts val="600"/>
              </a:spcAft>
            </a:pPr>
            <a:r>
              <a:rPr lang="vi-VN" sz="3200" dirty="0">
                <a:solidFill>
                  <a:srgbClr val="000000"/>
                </a:solidFill>
                <a:effectLst/>
                <a:latin typeface="Times New Roman" panose="02020603050405020304" pitchFamily="18" charset="0"/>
                <a:ea typeface="Segoe UI" panose="020B0502040204020203" pitchFamily="34" charset="0"/>
              </a:rPr>
              <a:t>1/ Thế nào là phản ứng thu nhiệt; phản ứng tỏa nhiệt?</a:t>
            </a:r>
            <a:endParaRPr lang="en-US" sz="3200" dirty="0">
              <a:effectLst/>
              <a:latin typeface="Segoe UI" panose="020B0502040204020203" pitchFamily="34" charset="0"/>
              <a:ea typeface="Segoe UI" panose="020B0502040204020203" pitchFamily="34" charset="0"/>
            </a:endParaRPr>
          </a:p>
          <a:p>
            <a:pPr indent="254000" algn="just">
              <a:lnSpc>
                <a:spcPct val="120000"/>
              </a:lnSpc>
              <a:spcAft>
                <a:spcPts val="600"/>
              </a:spcAft>
              <a:tabLst>
                <a:tab pos="267970" algn="l"/>
              </a:tabLst>
            </a:pPr>
            <a:r>
              <a:rPr lang="vi-VN" sz="3200" dirty="0">
                <a:solidFill>
                  <a:srgbClr val="000000"/>
                </a:solidFill>
                <a:effectLst/>
                <a:latin typeface="Times New Roman" panose="02020603050405020304" pitchFamily="18" charset="0"/>
                <a:ea typeface="Segoe UI" panose="020B0502040204020203" pitchFamily="34" charset="0"/>
              </a:rPr>
              <a:t>2/ Trong các PƯHH ở thí nghiệm 1; 2; 3; 4 , phản ứng nào tỏa nhiệt, phản ứng nào thu nhiệt?</a:t>
            </a:r>
            <a:endParaRPr lang="en-US" sz="3200" dirty="0">
              <a:effectLst/>
              <a:latin typeface="Segoe UI" panose="020B0502040204020203" pitchFamily="34" charset="0"/>
              <a:ea typeface="Segoe UI" panose="020B0502040204020203" pitchFamily="34" charset="0"/>
            </a:endParaRPr>
          </a:p>
          <a:p>
            <a:pPr indent="254000" algn="just">
              <a:lnSpc>
                <a:spcPct val="120000"/>
              </a:lnSpc>
              <a:spcAft>
                <a:spcPts val="600"/>
              </a:spcAft>
              <a:tabLst>
                <a:tab pos="267970" algn="l"/>
              </a:tabLst>
            </a:pPr>
            <a:r>
              <a:rPr lang="vi-VN" sz="3200" dirty="0">
                <a:solidFill>
                  <a:srgbClr val="000000"/>
                </a:solidFill>
                <a:effectLst/>
                <a:latin typeface="Times New Roman" panose="02020603050405020304" pitchFamily="18" charset="0"/>
                <a:ea typeface="Segoe UI" panose="020B0502040204020203" pitchFamily="34" charset="0"/>
              </a:rPr>
              <a:t>3/Hãy lấy ví dụ trong thực tế cuộc sống về phản ứng thu nhiệt; phản ứng tỏa nhiệt?</a:t>
            </a:r>
            <a:endParaRPr lang="en-US" sz="3200" dirty="0">
              <a:effectLst/>
              <a:latin typeface="Segoe UI" panose="020B0502040204020203" pitchFamily="34" charset="0"/>
              <a:ea typeface="Segoe UI" panose="020B0502040204020203" pitchFamily="34" charset="0"/>
            </a:endParaRPr>
          </a:p>
        </p:txBody>
      </p:sp>
      <p:sp>
        <p:nvSpPr>
          <p:cNvPr id="29" name="TextBox 28">
            <a:extLst>
              <a:ext uri="{FF2B5EF4-FFF2-40B4-BE49-F238E27FC236}">
                <a16:creationId xmlns:a16="http://schemas.microsoft.com/office/drawing/2014/main" xmlns="" id="{3CDED52A-5BC6-84F0-62D2-1E9DA5B57497}"/>
              </a:ext>
            </a:extLst>
          </p:cNvPr>
          <p:cNvSpPr txBox="1"/>
          <p:nvPr/>
        </p:nvSpPr>
        <p:spPr>
          <a:xfrm>
            <a:off x="638260" y="4076260"/>
            <a:ext cx="16125740" cy="1222001"/>
          </a:xfrm>
          <a:prstGeom prst="rect">
            <a:avLst/>
          </a:prstGeom>
          <a:solidFill>
            <a:schemeClr val="accent4">
              <a:lumMod val="60000"/>
              <a:lumOff val="40000"/>
            </a:schemeClr>
          </a:solidFill>
        </p:spPr>
        <p:txBody>
          <a:bodyPr wrap="square" rtlCol="0">
            <a:spAutoFit/>
          </a:bodyPr>
          <a:lstStyle/>
          <a:p>
            <a:pPr indent="254000">
              <a:lnSpc>
                <a:spcPct val="120000"/>
              </a:lnSpc>
              <a:spcAft>
                <a:spcPts val="600"/>
              </a:spcAft>
              <a:tabLst>
                <a:tab pos="254000" algn="l"/>
              </a:tabLst>
            </a:pPr>
            <a:r>
              <a:rPr lang="en-US" sz="3200" b="1" dirty="0" err="1">
                <a:solidFill>
                  <a:srgbClr val="FF0000"/>
                </a:solidFill>
                <a:effectLst/>
                <a:latin typeface="Times New Roman" panose="02020603050405020304" pitchFamily="18" charset="0"/>
                <a:ea typeface="Segoe UI" panose="020B0502040204020203" pitchFamily="34" charset="0"/>
              </a:rPr>
              <a:t>Trả</a:t>
            </a:r>
            <a:r>
              <a:rPr lang="en-US" sz="3200" b="1" dirty="0">
                <a:solidFill>
                  <a:srgbClr val="FF0000"/>
                </a:solidFill>
                <a:effectLst/>
                <a:latin typeface="Times New Roman" panose="02020603050405020304" pitchFamily="18" charset="0"/>
                <a:ea typeface="Segoe UI" panose="020B0502040204020203" pitchFamily="34" charset="0"/>
              </a:rPr>
              <a:t> </a:t>
            </a:r>
            <a:r>
              <a:rPr lang="en-US" sz="3200" b="1" dirty="0" err="1">
                <a:solidFill>
                  <a:srgbClr val="FF0000"/>
                </a:solidFill>
                <a:effectLst/>
                <a:latin typeface="Times New Roman" panose="02020603050405020304" pitchFamily="18" charset="0"/>
                <a:ea typeface="Segoe UI" panose="020B0502040204020203" pitchFamily="34" charset="0"/>
              </a:rPr>
              <a:t>lời</a:t>
            </a:r>
            <a:r>
              <a:rPr lang="en-US" sz="3200" b="1" dirty="0">
                <a:solidFill>
                  <a:srgbClr val="FF0000"/>
                </a:solidFill>
                <a:effectLst/>
                <a:latin typeface="Times New Roman" panose="02020603050405020304" pitchFamily="18" charset="0"/>
                <a:ea typeface="Segoe UI" panose="020B0502040204020203" pitchFamily="34" charset="0"/>
              </a:rPr>
              <a:t>: </a:t>
            </a:r>
            <a:r>
              <a:rPr lang="vi-VN" sz="3200" dirty="0">
                <a:solidFill>
                  <a:srgbClr val="000000"/>
                </a:solidFill>
                <a:effectLst/>
                <a:latin typeface="Times New Roman" panose="02020603050405020304" pitchFamily="18" charset="0"/>
                <a:ea typeface="Segoe UI" panose="020B0502040204020203" pitchFamily="34" charset="0"/>
              </a:rPr>
              <a:t>1/ Phản ứng thu vào năng lượng dưới dạng nhiệt gọi là phản ứng thu nhiệt. Phản ứng tỏa ra năng lượng dưới dạng nhiệt gọi là phản ứng tỏa nhiệt.</a:t>
            </a:r>
            <a:endParaRPr lang="en-US" sz="3200" dirty="0">
              <a:effectLst/>
              <a:latin typeface="Segoe UI" panose="020B0502040204020203" pitchFamily="34" charset="0"/>
              <a:ea typeface="Segoe UI" panose="020B0502040204020203" pitchFamily="34" charset="0"/>
            </a:endParaRPr>
          </a:p>
        </p:txBody>
      </p:sp>
      <p:sp>
        <p:nvSpPr>
          <p:cNvPr id="30" name="TextBox 29">
            <a:extLst>
              <a:ext uri="{FF2B5EF4-FFF2-40B4-BE49-F238E27FC236}">
                <a16:creationId xmlns:a16="http://schemas.microsoft.com/office/drawing/2014/main" xmlns="" id="{A0B96395-97FA-BC43-E757-09681168C60D}"/>
              </a:ext>
            </a:extLst>
          </p:cNvPr>
          <p:cNvSpPr txBox="1"/>
          <p:nvPr/>
        </p:nvSpPr>
        <p:spPr>
          <a:xfrm>
            <a:off x="606546" y="5417675"/>
            <a:ext cx="16157454" cy="631070"/>
          </a:xfrm>
          <a:prstGeom prst="rect">
            <a:avLst/>
          </a:prstGeom>
          <a:solidFill>
            <a:srgbClr val="00B050"/>
          </a:solidFill>
        </p:spPr>
        <p:txBody>
          <a:bodyPr wrap="square" rtlCol="0">
            <a:spAutoFit/>
          </a:bodyPr>
          <a:lstStyle/>
          <a:p>
            <a:pPr indent="254000">
              <a:lnSpc>
                <a:spcPct val="120000"/>
              </a:lnSpc>
              <a:spcAft>
                <a:spcPts val="600"/>
              </a:spcAft>
              <a:tabLst>
                <a:tab pos="254000" algn="l"/>
              </a:tabLst>
            </a:pPr>
            <a:r>
              <a:rPr lang="vi-VN" sz="3200" dirty="0">
                <a:solidFill>
                  <a:srgbClr val="000000"/>
                </a:solidFill>
                <a:effectLst/>
                <a:latin typeface="Times New Roman" panose="02020603050405020304" pitchFamily="18" charset="0"/>
                <a:ea typeface="Segoe UI" panose="020B0502040204020203" pitchFamily="34" charset="0"/>
              </a:rPr>
              <a:t>2/</a:t>
            </a:r>
            <a:r>
              <a:rPr lang="en-US" sz="3200" dirty="0">
                <a:solidFill>
                  <a:srgbClr val="000000"/>
                </a:solidFill>
                <a:effectLst/>
                <a:latin typeface="Times New Roman" panose="02020603050405020304" pitchFamily="18" charset="0"/>
                <a:ea typeface="Segoe UI" panose="020B0502040204020203" pitchFamily="34" charset="0"/>
              </a:rPr>
              <a:t> </a:t>
            </a:r>
            <a:r>
              <a:rPr lang="vi-VN" sz="3200" dirty="0">
                <a:solidFill>
                  <a:srgbClr val="000000"/>
                </a:solidFill>
                <a:effectLst/>
                <a:latin typeface="Times New Roman" panose="02020603050405020304" pitchFamily="18" charset="0"/>
                <a:ea typeface="Segoe UI" panose="020B0502040204020203" pitchFamily="34" charset="0"/>
              </a:rPr>
              <a:t>Phản ứng ở thí nghiệm 1; 3 là tỏa nhiệt; 2; 4 là thu nhiệt.</a:t>
            </a:r>
            <a:endParaRPr lang="en-US" sz="3200" dirty="0">
              <a:effectLst/>
              <a:latin typeface="Segoe UI" panose="020B0502040204020203" pitchFamily="34" charset="0"/>
              <a:ea typeface="Segoe UI" panose="020B0502040204020203" pitchFamily="34" charset="0"/>
            </a:endParaRPr>
          </a:p>
        </p:txBody>
      </p:sp>
      <p:sp>
        <p:nvSpPr>
          <p:cNvPr id="31" name="TextBox 30">
            <a:extLst>
              <a:ext uri="{FF2B5EF4-FFF2-40B4-BE49-F238E27FC236}">
                <a16:creationId xmlns:a16="http://schemas.microsoft.com/office/drawing/2014/main" xmlns="" id="{16D64C29-BC4C-45C5-5E30-C54A7F025802}"/>
              </a:ext>
            </a:extLst>
          </p:cNvPr>
          <p:cNvSpPr txBox="1"/>
          <p:nvPr/>
        </p:nvSpPr>
        <p:spPr>
          <a:xfrm>
            <a:off x="630621" y="6154939"/>
            <a:ext cx="16133379" cy="3710824"/>
          </a:xfrm>
          <a:prstGeom prst="rect">
            <a:avLst/>
          </a:prstGeom>
          <a:solidFill>
            <a:srgbClr val="00B0F0"/>
          </a:solidFill>
        </p:spPr>
        <p:txBody>
          <a:bodyPr wrap="square" rtlCol="0">
            <a:spAutoFit/>
          </a:bodyPr>
          <a:lstStyle/>
          <a:p>
            <a:pPr marL="30480" marR="30480" algn="just">
              <a:lnSpc>
                <a:spcPct val="115000"/>
              </a:lnSpc>
              <a:spcBef>
                <a:spcPts val="200"/>
              </a:spcBef>
              <a:spcAft>
                <a:spcPts val="200"/>
              </a:spcAft>
            </a:pPr>
            <a:r>
              <a:rPr lang="vi-VN" sz="3200" dirty="0">
                <a:solidFill>
                  <a:srgbClr val="000000"/>
                </a:solidFill>
                <a:effectLst/>
                <a:latin typeface="+mj-lt"/>
                <a:ea typeface="Calibri" panose="020F0502020204030204" pitchFamily="34" charset="0"/>
              </a:rPr>
              <a:t>3/ </a:t>
            </a:r>
            <a:r>
              <a:rPr lang="vi-VN" sz="3200" dirty="0">
                <a:solidFill>
                  <a:srgbClr val="000000"/>
                </a:solidFill>
                <a:effectLst/>
                <a:latin typeface="+mj-lt"/>
                <a:ea typeface="Times New Roman" panose="02020603050405020304" pitchFamily="18" charset="0"/>
                <a:cs typeface="Times New Roman" panose="02020603050405020304" pitchFamily="18" charset="0"/>
              </a:rPr>
              <a:t>- Một số phản ứng xảy ra trong tự nhiên là phản ứng thu nhiệt:</a:t>
            </a:r>
            <a:endParaRPr lang="en-US" sz="3200" dirty="0">
              <a:effectLst/>
              <a:latin typeface="+mj-lt"/>
              <a:ea typeface="Calibri" panose="020F0502020204030204" pitchFamily="34" charset="0"/>
            </a:endParaRPr>
          </a:p>
          <a:p>
            <a:pPr marL="30480" marR="30480" algn="just">
              <a:lnSpc>
                <a:spcPct val="115000"/>
              </a:lnSpc>
              <a:spcBef>
                <a:spcPts val="200"/>
              </a:spcBef>
              <a:spcAft>
                <a:spcPts val="200"/>
              </a:spcAft>
            </a:pPr>
            <a:r>
              <a:rPr lang="vi-VN" sz="3200" dirty="0">
                <a:solidFill>
                  <a:srgbClr val="000000"/>
                </a:solidFill>
                <a:effectLst/>
                <a:latin typeface="+mj-lt"/>
                <a:ea typeface="Times New Roman" panose="02020603050405020304" pitchFamily="18" charset="0"/>
                <a:cs typeface="Times New Roman" panose="02020603050405020304" pitchFamily="18" charset="0"/>
              </a:rPr>
              <a:t>+ Phản ứng quang hợp (là phản ứng thu năng lượng dưới dạng ánh sáng).</a:t>
            </a:r>
            <a:endParaRPr lang="en-US" sz="3200" dirty="0">
              <a:effectLst/>
              <a:latin typeface="+mj-lt"/>
              <a:ea typeface="Calibri" panose="020F0502020204030204" pitchFamily="34" charset="0"/>
            </a:endParaRPr>
          </a:p>
          <a:p>
            <a:pPr marL="30480" marR="30480" algn="just">
              <a:lnSpc>
                <a:spcPct val="115000"/>
              </a:lnSpc>
              <a:spcBef>
                <a:spcPts val="200"/>
              </a:spcBef>
              <a:spcAft>
                <a:spcPts val="200"/>
              </a:spcAft>
            </a:pPr>
            <a:r>
              <a:rPr lang="vi-VN" sz="3200" dirty="0">
                <a:solidFill>
                  <a:srgbClr val="000000"/>
                </a:solidFill>
                <a:effectLst/>
                <a:latin typeface="+mj-lt"/>
                <a:ea typeface="Times New Roman" panose="02020603050405020304" pitchFamily="18" charset="0"/>
                <a:cs typeface="Times New Roman" panose="02020603050405020304" pitchFamily="18" charset="0"/>
              </a:rPr>
              <a:t>+ Phản ứng nung vôi.</a:t>
            </a:r>
            <a:endParaRPr lang="en-US" sz="3200" dirty="0">
              <a:effectLst/>
              <a:latin typeface="+mj-lt"/>
              <a:ea typeface="Calibri" panose="020F0502020204030204" pitchFamily="34" charset="0"/>
            </a:endParaRPr>
          </a:p>
          <a:p>
            <a:pPr marL="30480" marR="30480" algn="just">
              <a:lnSpc>
                <a:spcPct val="115000"/>
              </a:lnSpc>
              <a:spcBef>
                <a:spcPts val="200"/>
              </a:spcBef>
              <a:spcAft>
                <a:spcPts val="200"/>
              </a:spcAft>
            </a:pPr>
            <a:r>
              <a:rPr lang="vi-VN" sz="3200" dirty="0">
                <a:solidFill>
                  <a:srgbClr val="000000"/>
                </a:solidFill>
                <a:effectLst/>
                <a:latin typeface="+mj-lt"/>
                <a:ea typeface="Times New Roman" panose="02020603050405020304" pitchFamily="18" charset="0"/>
                <a:cs typeface="Times New Roman" panose="02020603050405020304" pitchFamily="18" charset="0"/>
              </a:rPr>
              <a:t>- Một số phản ứng xảy ra trong tự nhiên là phản ứng toả nhiệt:</a:t>
            </a:r>
            <a:endParaRPr lang="en-US" sz="3200" dirty="0">
              <a:effectLst/>
              <a:latin typeface="+mj-lt"/>
              <a:ea typeface="Calibri" panose="020F0502020204030204" pitchFamily="34" charset="0"/>
            </a:endParaRPr>
          </a:p>
          <a:p>
            <a:pPr marL="30480" marR="30480" algn="just">
              <a:lnSpc>
                <a:spcPct val="115000"/>
              </a:lnSpc>
              <a:spcBef>
                <a:spcPts val="200"/>
              </a:spcBef>
              <a:spcAft>
                <a:spcPts val="200"/>
              </a:spcAft>
            </a:pPr>
            <a:r>
              <a:rPr lang="vi-VN" sz="3200" dirty="0">
                <a:solidFill>
                  <a:srgbClr val="000000"/>
                </a:solidFill>
                <a:effectLst/>
                <a:latin typeface="+mj-lt"/>
                <a:ea typeface="Times New Roman" panose="02020603050405020304" pitchFamily="18" charset="0"/>
                <a:cs typeface="Times New Roman" panose="02020603050405020304" pitchFamily="18" charset="0"/>
              </a:rPr>
              <a:t>+ Phản ứng tạo gỉ sắt.</a:t>
            </a:r>
            <a:endParaRPr lang="en-US" sz="3200" dirty="0">
              <a:effectLst/>
              <a:latin typeface="+mj-lt"/>
              <a:ea typeface="Calibri" panose="020F0502020204030204" pitchFamily="34" charset="0"/>
            </a:endParaRPr>
          </a:p>
          <a:p>
            <a:pPr marL="30480" marR="30480" algn="just">
              <a:lnSpc>
                <a:spcPct val="115000"/>
              </a:lnSpc>
              <a:spcBef>
                <a:spcPts val="200"/>
              </a:spcBef>
              <a:spcAft>
                <a:spcPts val="200"/>
              </a:spcAft>
            </a:pPr>
            <a:r>
              <a:rPr lang="vi-VN" sz="3200" dirty="0">
                <a:solidFill>
                  <a:srgbClr val="000000"/>
                </a:solidFill>
                <a:effectLst/>
                <a:latin typeface="+mj-lt"/>
                <a:ea typeface="Times New Roman" panose="02020603050405020304" pitchFamily="18" charset="0"/>
                <a:cs typeface="Times New Roman" panose="02020603050405020304" pitchFamily="18" charset="0"/>
              </a:rPr>
              <a:t>+ Phản ứng oxi hoá glucose trong cơ thể.</a:t>
            </a:r>
            <a:endParaRPr lang="en-US" sz="3200" dirty="0">
              <a:effectLst/>
              <a:latin typeface="+mj-lt"/>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anim calcmode="lin" valueType="num">
                                      <p:cBhvr>
                                        <p:cTn id="12" dur="1000" fill="hold"/>
                                        <p:tgtEl>
                                          <p:spTgt spid="28"/>
                                        </p:tgtEl>
                                        <p:attrNameLst>
                                          <p:attrName>ppt_x</p:attrName>
                                        </p:attrNameLst>
                                      </p:cBhvr>
                                      <p:tavLst>
                                        <p:tav tm="0">
                                          <p:val>
                                            <p:strVal val="#ppt_x"/>
                                          </p:val>
                                        </p:tav>
                                        <p:tav tm="100000">
                                          <p:val>
                                            <p:strVal val="#ppt_x"/>
                                          </p:val>
                                        </p:tav>
                                      </p:tavLst>
                                    </p:anim>
                                    <p:anim calcmode="lin" valueType="num">
                                      <p:cBhvr>
                                        <p:cTn id="1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1000"/>
                                        <p:tgtEl>
                                          <p:spTgt spid="29"/>
                                        </p:tgtEl>
                                      </p:cBhvr>
                                    </p:animEffect>
                                    <p:anim calcmode="lin" valueType="num">
                                      <p:cBhvr>
                                        <p:cTn id="19" dur="1000" fill="hold"/>
                                        <p:tgtEl>
                                          <p:spTgt spid="29"/>
                                        </p:tgtEl>
                                        <p:attrNameLst>
                                          <p:attrName>ppt_x</p:attrName>
                                        </p:attrNameLst>
                                      </p:cBhvr>
                                      <p:tavLst>
                                        <p:tav tm="0">
                                          <p:val>
                                            <p:strVal val="#ppt_x"/>
                                          </p:val>
                                        </p:tav>
                                        <p:tav tm="100000">
                                          <p:val>
                                            <p:strVal val="#ppt_x"/>
                                          </p:val>
                                        </p:tav>
                                      </p:tavLst>
                                    </p:anim>
                                    <p:anim calcmode="lin" valueType="num">
                                      <p:cBhvr>
                                        <p:cTn id="2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randombar(horizont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randombar(horizontal)">
                                      <p:cBhvr>
                                        <p:cTn id="3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P spid="29" grpId="0" animBg="1"/>
      <p:bldP spid="30" grpId="0" animBg="1"/>
      <p:bldP spid="3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FFFFFF">
                <a:alpha val="49804"/>
              </a:srgbClr>
            </a:solidFill>
          </p:spPr>
        </p:sp>
      </p:grpSp>
      <p:grpSp>
        <p:nvGrpSpPr>
          <p:cNvPr id="4" name="Group 4"/>
          <p:cNvGrpSpPr/>
          <p:nvPr/>
        </p:nvGrpSpPr>
        <p:grpSpPr>
          <a:xfrm>
            <a:off x="558057" y="623096"/>
            <a:ext cx="16230600" cy="9000423"/>
            <a:chOff x="0" y="0"/>
            <a:chExt cx="7516216" cy="3815125"/>
          </a:xfrm>
        </p:grpSpPr>
        <p:sp>
          <p:nvSpPr>
            <p:cNvPr id="5" name="Freeform 5"/>
            <p:cNvSpPr/>
            <p:nvPr/>
          </p:nvSpPr>
          <p:spPr>
            <a:xfrm>
              <a:off x="80010" y="80010"/>
              <a:ext cx="7423506" cy="3722415"/>
            </a:xfrm>
            <a:custGeom>
              <a:avLst/>
              <a:gdLst/>
              <a:ahLst/>
              <a:cxnLst/>
              <a:rect l="l" t="t" r="r" b="b"/>
              <a:pathLst>
                <a:path w="7423506" h="3722415">
                  <a:moveTo>
                    <a:pt x="0" y="3667805"/>
                  </a:moveTo>
                  <a:lnTo>
                    <a:pt x="0" y="3722415"/>
                  </a:lnTo>
                  <a:lnTo>
                    <a:pt x="7423506" y="3722415"/>
                  </a:lnTo>
                  <a:lnTo>
                    <a:pt x="7423506" y="0"/>
                  </a:lnTo>
                  <a:lnTo>
                    <a:pt x="7368896" y="0"/>
                  </a:lnTo>
                  <a:lnTo>
                    <a:pt x="7368896" y="3667805"/>
                  </a:lnTo>
                  <a:close/>
                </a:path>
              </a:pathLst>
            </a:custGeom>
            <a:solidFill>
              <a:srgbClr val="F58634"/>
            </a:solidFill>
          </p:spPr>
        </p:sp>
        <p:sp>
          <p:nvSpPr>
            <p:cNvPr id="6" name="Freeform 6"/>
            <p:cNvSpPr/>
            <p:nvPr/>
          </p:nvSpPr>
          <p:spPr>
            <a:xfrm>
              <a:off x="67310" y="67310"/>
              <a:ext cx="7448906" cy="3747815"/>
            </a:xfrm>
            <a:custGeom>
              <a:avLst/>
              <a:gdLst/>
              <a:ahLst/>
              <a:cxnLst/>
              <a:rect l="l" t="t" r="r" b="b"/>
              <a:pathLst>
                <a:path w="7448906" h="3747815">
                  <a:moveTo>
                    <a:pt x="7381596" y="0"/>
                  </a:moveTo>
                  <a:lnTo>
                    <a:pt x="7381596" y="12700"/>
                  </a:lnTo>
                  <a:lnTo>
                    <a:pt x="7436206" y="12700"/>
                  </a:lnTo>
                  <a:lnTo>
                    <a:pt x="7436206" y="3735115"/>
                  </a:lnTo>
                  <a:lnTo>
                    <a:pt x="12700" y="3735115"/>
                  </a:lnTo>
                  <a:lnTo>
                    <a:pt x="12700" y="3680505"/>
                  </a:lnTo>
                  <a:lnTo>
                    <a:pt x="0" y="3680505"/>
                  </a:lnTo>
                  <a:lnTo>
                    <a:pt x="0" y="3747815"/>
                  </a:lnTo>
                  <a:lnTo>
                    <a:pt x="7448906" y="3747815"/>
                  </a:lnTo>
                  <a:lnTo>
                    <a:pt x="7448906" y="0"/>
                  </a:lnTo>
                  <a:close/>
                </a:path>
              </a:pathLst>
            </a:custGeom>
            <a:solidFill>
              <a:srgbClr val="2B262E"/>
            </a:solidFill>
          </p:spPr>
        </p:sp>
        <p:sp>
          <p:nvSpPr>
            <p:cNvPr id="7" name="Freeform 7"/>
            <p:cNvSpPr/>
            <p:nvPr/>
          </p:nvSpPr>
          <p:spPr>
            <a:xfrm>
              <a:off x="12700" y="12700"/>
              <a:ext cx="7423506" cy="3722415"/>
            </a:xfrm>
            <a:custGeom>
              <a:avLst/>
              <a:gdLst/>
              <a:ahLst/>
              <a:cxnLst/>
              <a:rect l="l" t="t" r="r" b="b"/>
              <a:pathLst>
                <a:path w="7423506" h="3722415">
                  <a:moveTo>
                    <a:pt x="0" y="0"/>
                  </a:moveTo>
                  <a:lnTo>
                    <a:pt x="7423506" y="0"/>
                  </a:lnTo>
                  <a:lnTo>
                    <a:pt x="7423506" y="3722415"/>
                  </a:lnTo>
                  <a:lnTo>
                    <a:pt x="0" y="3722415"/>
                  </a:lnTo>
                  <a:close/>
                </a:path>
              </a:pathLst>
            </a:custGeom>
            <a:solidFill>
              <a:srgbClr val="FFFFFF"/>
            </a:solidFill>
          </p:spPr>
        </p:sp>
        <p:sp>
          <p:nvSpPr>
            <p:cNvPr id="8" name="Freeform 8"/>
            <p:cNvSpPr/>
            <p:nvPr/>
          </p:nvSpPr>
          <p:spPr>
            <a:xfrm>
              <a:off x="0" y="0"/>
              <a:ext cx="7448906" cy="3747815"/>
            </a:xfrm>
            <a:custGeom>
              <a:avLst/>
              <a:gdLst/>
              <a:ahLst/>
              <a:cxnLst/>
              <a:rect l="l" t="t" r="r" b="b"/>
              <a:pathLst>
                <a:path w="7448906" h="3747815">
                  <a:moveTo>
                    <a:pt x="80010" y="3747815"/>
                  </a:moveTo>
                  <a:lnTo>
                    <a:pt x="7448906" y="3747815"/>
                  </a:lnTo>
                  <a:lnTo>
                    <a:pt x="7448906" y="80010"/>
                  </a:lnTo>
                  <a:lnTo>
                    <a:pt x="7448906" y="67310"/>
                  </a:lnTo>
                  <a:lnTo>
                    <a:pt x="7448906" y="0"/>
                  </a:lnTo>
                  <a:lnTo>
                    <a:pt x="0" y="0"/>
                  </a:lnTo>
                  <a:lnTo>
                    <a:pt x="0" y="3747815"/>
                  </a:lnTo>
                  <a:lnTo>
                    <a:pt x="67310" y="3747815"/>
                  </a:lnTo>
                  <a:lnTo>
                    <a:pt x="80010" y="3747815"/>
                  </a:lnTo>
                  <a:close/>
                  <a:moveTo>
                    <a:pt x="12700" y="12700"/>
                  </a:moveTo>
                  <a:lnTo>
                    <a:pt x="7436206" y="12700"/>
                  </a:lnTo>
                  <a:lnTo>
                    <a:pt x="7436206" y="3735115"/>
                  </a:lnTo>
                  <a:lnTo>
                    <a:pt x="12700" y="3735115"/>
                  </a:lnTo>
                  <a:lnTo>
                    <a:pt x="12700" y="12700"/>
                  </a:lnTo>
                  <a:close/>
                </a:path>
              </a:pathLst>
            </a:custGeom>
            <a:solidFill>
              <a:srgbClr val="2B262E"/>
            </a:solidFill>
          </p:spPr>
        </p:sp>
      </p:grpSp>
      <p:grpSp>
        <p:nvGrpSpPr>
          <p:cNvPr id="12" name="Group 12"/>
          <p:cNvGrpSpPr/>
          <p:nvPr/>
        </p:nvGrpSpPr>
        <p:grpSpPr>
          <a:xfrm>
            <a:off x="838200" y="852236"/>
            <a:ext cx="15621000" cy="8406064"/>
            <a:chOff x="0" y="0"/>
            <a:chExt cx="40871756" cy="25541998"/>
          </a:xfrm>
        </p:grpSpPr>
        <p:sp>
          <p:nvSpPr>
            <p:cNvPr id="13" name="Freeform 13"/>
            <p:cNvSpPr/>
            <p:nvPr/>
          </p:nvSpPr>
          <p:spPr>
            <a:xfrm>
              <a:off x="72390" y="72390"/>
              <a:ext cx="40726977" cy="25397218"/>
            </a:xfrm>
            <a:custGeom>
              <a:avLst/>
              <a:gdLst/>
              <a:ahLst/>
              <a:cxnLst/>
              <a:rect l="l" t="t" r="r" b="b"/>
              <a:pathLst>
                <a:path w="40726977" h="25397218">
                  <a:moveTo>
                    <a:pt x="0" y="0"/>
                  </a:moveTo>
                  <a:lnTo>
                    <a:pt x="40726977" y="0"/>
                  </a:lnTo>
                  <a:lnTo>
                    <a:pt x="40726977" y="25397218"/>
                  </a:lnTo>
                  <a:lnTo>
                    <a:pt x="0" y="25397218"/>
                  </a:lnTo>
                  <a:lnTo>
                    <a:pt x="0" y="0"/>
                  </a:lnTo>
                  <a:close/>
                </a:path>
              </a:pathLst>
            </a:custGeom>
            <a:solidFill>
              <a:srgbClr val="FFD85A"/>
            </a:solidFill>
          </p:spPr>
        </p:sp>
        <p:sp>
          <p:nvSpPr>
            <p:cNvPr id="14" name="Freeform 14"/>
            <p:cNvSpPr/>
            <p:nvPr/>
          </p:nvSpPr>
          <p:spPr>
            <a:xfrm>
              <a:off x="0" y="0"/>
              <a:ext cx="40871756" cy="25541998"/>
            </a:xfrm>
            <a:custGeom>
              <a:avLst/>
              <a:gdLst/>
              <a:ahLst/>
              <a:cxnLst/>
              <a:rect l="l" t="t" r="r" b="b"/>
              <a:pathLst>
                <a:path w="40871756" h="25541998">
                  <a:moveTo>
                    <a:pt x="40726975" y="25397219"/>
                  </a:moveTo>
                  <a:lnTo>
                    <a:pt x="40871756" y="25397219"/>
                  </a:lnTo>
                  <a:lnTo>
                    <a:pt x="40871756" y="25541998"/>
                  </a:lnTo>
                  <a:lnTo>
                    <a:pt x="40726975" y="25541998"/>
                  </a:lnTo>
                  <a:lnTo>
                    <a:pt x="40726975" y="25397217"/>
                  </a:lnTo>
                  <a:close/>
                  <a:moveTo>
                    <a:pt x="0" y="144780"/>
                  </a:moveTo>
                  <a:lnTo>
                    <a:pt x="144780" y="144780"/>
                  </a:lnTo>
                  <a:lnTo>
                    <a:pt x="144780" y="25397219"/>
                  </a:lnTo>
                  <a:lnTo>
                    <a:pt x="0" y="25397219"/>
                  </a:lnTo>
                  <a:lnTo>
                    <a:pt x="0" y="144780"/>
                  </a:lnTo>
                  <a:close/>
                  <a:moveTo>
                    <a:pt x="0" y="25397219"/>
                  </a:moveTo>
                  <a:lnTo>
                    <a:pt x="144780" y="25397219"/>
                  </a:lnTo>
                  <a:lnTo>
                    <a:pt x="144780" y="25541998"/>
                  </a:lnTo>
                  <a:lnTo>
                    <a:pt x="0" y="25541998"/>
                  </a:lnTo>
                  <a:lnTo>
                    <a:pt x="0" y="25397217"/>
                  </a:lnTo>
                  <a:close/>
                  <a:moveTo>
                    <a:pt x="40726975" y="144780"/>
                  </a:moveTo>
                  <a:lnTo>
                    <a:pt x="40871756" y="144780"/>
                  </a:lnTo>
                  <a:lnTo>
                    <a:pt x="40871756" y="25397219"/>
                  </a:lnTo>
                  <a:lnTo>
                    <a:pt x="40726975" y="25397219"/>
                  </a:lnTo>
                  <a:lnTo>
                    <a:pt x="40726975" y="144780"/>
                  </a:lnTo>
                  <a:close/>
                  <a:moveTo>
                    <a:pt x="144780" y="25397219"/>
                  </a:moveTo>
                  <a:lnTo>
                    <a:pt x="40726975" y="25397219"/>
                  </a:lnTo>
                  <a:lnTo>
                    <a:pt x="40726975" y="25541998"/>
                  </a:lnTo>
                  <a:lnTo>
                    <a:pt x="144780" y="25541998"/>
                  </a:lnTo>
                  <a:lnTo>
                    <a:pt x="144780" y="25397217"/>
                  </a:lnTo>
                  <a:close/>
                  <a:moveTo>
                    <a:pt x="40726975" y="0"/>
                  </a:moveTo>
                  <a:lnTo>
                    <a:pt x="40871756" y="0"/>
                  </a:lnTo>
                  <a:lnTo>
                    <a:pt x="40871756" y="144780"/>
                  </a:lnTo>
                  <a:lnTo>
                    <a:pt x="40726975" y="144780"/>
                  </a:lnTo>
                  <a:lnTo>
                    <a:pt x="40726975" y="0"/>
                  </a:lnTo>
                  <a:close/>
                  <a:moveTo>
                    <a:pt x="0" y="0"/>
                  </a:moveTo>
                  <a:lnTo>
                    <a:pt x="144780" y="0"/>
                  </a:lnTo>
                  <a:lnTo>
                    <a:pt x="144780" y="144780"/>
                  </a:lnTo>
                  <a:lnTo>
                    <a:pt x="0" y="144780"/>
                  </a:lnTo>
                  <a:lnTo>
                    <a:pt x="0" y="0"/>
                  </a:lnTo>
                  <a:close/>
                  <a:moveTo>
                    <a:pt x="144780" y="0"/>
                  </a:moveTo>
                  <a:lnTo>
                    <a:pt x="40726975" y="0"/>
                  </a:lnTo>
                  <a:lnTo>
                    <a:pt x="40726975" y="144780"/>
                  </a:lnTo>
                  <a:lnTo>
                    <a:pt x="144780" y="144780"/>
                  </a:lnTo>
                  <a:lnTo>
                    <a:pt x="144780" y="0"/>
                  </a:lnTo>
                  <a:close/>
                </a:path>
              </a:pathLst>
            </a:custGeom>
            <a:solidFill>
              <a:srgbClr val="2B262E"/>
            </a:solidFill>
          </p:spPr>
        </p:sp>
      </p:grpSp>
      <p:sp>
        <p:nvSpPr>
          <p:cNvPr id="10" name="TextBox 9">
            <a:extLst>
              <a:ext uri="{FF2B5EF4-FFF2-40B4-BE49-F238E27FC236}">
                <a16:creationId xmlns:a16="http://schemas.microsoft.com/office/drawing/2014/main" xmlns="" id="{0C6520BE-D33A-5B21-22CE-F7CAD095E619}"/>
              </a:ext>
            </a:extLst>
          </p:cNvPr>
          <p:cNvSpPr txBox="1"/>
          <p:nvPr/>
        </p:nvSpPr>
        <p:spPr>
          <a:xfrm>
            <a:off x="-65760600" y="7658100"/>
            <a:ext cx="49669262" cy="1032462"/>
          </a:xfrm>
          <a:prstGeom prst="rect">
            <a:avLst/>
          </a:prstGeom>
          <a:noFill/>
        </p:spPr>
        <p:txBody>
          <a:bodyPr wrap="square">
            <a:spAutoFit/>
          </a:bodyPr>
          <a:lstStyle/>
          <a:p>
            <a:pPr algn="just">
              <a:lnSpc>
                <a:spcPct val="115000"/>
              </a:lnSpc>
              <a:tabLst>
                <a:tab pos="540385" algn="l"/>
              </a:tabLst>
            </a:pPr>
            <a:r>
              <a:rPr lang="vi-VN" sz="1800" b="1" dirty="0">
                <a:effectLst/>
                <a:latin typeface="Times New Roman" panose="02020603050405020304" pitchFamily="18" charset="0"/>
                <a:ea typeface="Calibri" panose="020F0502020204030204" pitchFamily="34" charset="0"/>
              </a:rPr>
              <a:t>- Kết luận:</a:t>
            </a:r>
            <a:endParaRPr lang="en-US" sz="1100" dirty="0">
              <a:effectLst/>
              <a:latin typeface="Calibri" panose="020F0502020204030204" pitchFamily="34" charset="0"/>
              <a:ea typeface="Calibri" panose="020F0502020204030204" pitchFamily="34" charset="0"/>
            </a:endParaRPr>
          </a:p>
          <a:p>
            <a:pPr algn="just">
              <a:lnSpc>
                <a:spcPct val="115000"/>
              </a:lnSpc>
              <a:tabLst>
                <a:tab pos="540385" algn="l"/>
              </a:tabLst>
            </a:pPr>
            <a:r>
              <a:rPr lang="vi-VN" sz="1800" dirty="0">
                <a:effectLst/>
                <a:latin typeface="Times New Roman" panose="02020603050405020304" pitchFamily="18" charset="0"/>
                <a:ea typeface="Calibri" panose="020F0502020204030204" pitchFamily="34" charset="0"/>
              </a:rPr>
              <a:t>+ GV: Nhận xét và chốt lại kiến thức trọng tâm.</a:t>
            </a:r>
            <a:endParaRPr lang="en-US" sz="1100" dirty="0">
              <a:effectLst/>
              <a:latin typeface="Calibri" panose="020F0502020204030204" pitchFamily="34" charset="0"/>
              <a:ea typeface="Calibri" panose="020F0502020204030204" pitchFamily="34" charset="0"/>
            </a:endParaRPr>
          </a:p>
          <a:p>
            <a:pPr indent="254000">
              <a:lnSpc>
                <a:spcPct val="120000"/>
              </a:lnSpc>
              <a:spcAft>
                <a:spcPts val="600"/>
              </a:spcAft>
              <a:tabLst>
                <a:tab pos="254000" algn="l"/>
              </a:tabLst>
            </a:pPr>
            <a:r>
              <a:rPr lang="vi-VN" sz="1800" dirty="0">
                <a:solidFill>
                  <a:srgbClr val="000000"/>
                </a:solidFill>
                <a:effectLst/>
                <a:latin typeface="Times New Roman" panose="02020603050405020304" pitchFamily="18" charset="0"/>
                <a:ea typeface="Segoe UI" panose="020B0502040204020203" pitchFamily="34" charset="0"/>
              </a:rPr>
              <a:t>Phản ứng thu vào năng lượng dưới dạng nhiệt gọi là phản ứng thu nhiệt. Phản ứng tỏa ra năng lượng dưới dạng nhiệt gọi là phản ứng tỏa nhiệt.</a:t>
            </a:r>
            <a:endParaRPr lang="en-US" sz="1100" dirty="0">
              <a:effectLst/>
              <a:latin typeface="Segoe UI" panose="020B0502040204020203" pitchFamily="34" charset="0"/>
              <a:ea typeface="Segoe UI" panose="020B0502040204020203" pitchFamily="34" charset="0"/>
            </a:endParaRPr>
          </a:p>
        </p:txBody>
      </p:sp>
      <p:sp>
        <p:nvSpPr>
          <p:cNvPr id="15" name="TextBox 14">
            <a:extLst>
              <a:ext uri="{FF2B5EF4-FFF2-40B4-BE49-F238E27FC236}">
                <a16:creationId xmlns:a16="http://schemas.microsoft.com/office/drawing/2014/main" xmlns="" id="{1BA8E937-EFF4-6778-7EE5-36909A605218}"/>
              </a:ext>
            </a:extLst>
          </p:cNvPr>
          <p:cNvSpPr txBox="1"/>
          <p:nvPr/>
        </p:nvSpPr>
        <p:spPr>
          <a:xfrm>
            <a:off x="-56152831" y="15060100"/>
            <a:ext cx="49669262" cy="1032462"/>
          </a:xfrm>
          <a:prstGeom prst="rect">
            <a:avLst/>
          </a:prstGeom>
          <a:noFill/>
        </p:spPr>
        <p:txBody>
          <a:bodyPr wrap="square">
            <a:spAutoFit/>
          </a:bodyPr>
          <a:lstStyle/>
          <a:p>
            <a:pPr algn="just">
              <a:lnSpc>
                <a:spcPct val="115000"/>
              </a:lnSpc>
              <a:tabLst>
                <a:tab pos="540385" algn="l"/>
              </a:tabLst>
            </a:pPr>
            <a:r>
              <a:rPr lang="vi-VN" sz="1800" b="1" dirty="0">
                <a:effectLst/>
                <a:latin typeface="Times New Roman" panose="02020603050405020304" pitchFamily="18" charset="0"/>
                <a:ea typeface="Calibri" panose="020F0502020204030204" pitchFamily="34" charset="0"/>
              </a:rPr>
              <a:t>- Kết luận:</a:t>
            </a:r>
            <a:endParaRPr lang="en-US" sz="1100" dirty="0">
              <a:effectLst/>
              <a:latin typeface="Calibri" panose="020F0502020204030204" pitchFamily="34" charset="0"/>
              <a:ea typeface="Calibri" panose="020F0502020204030204" pitchFamily="34" charset="0"/>
            </a:endParaRPr>
          </a:p>
          <a:p>
            <a:pPr algn="just">
              <a:lnSpc>
                <a:spcPct val="115000"/>
              </a:lnSpc>
              <a:tabLst>
                <a:tab pos="540385" algn="l"/>
              </a:tabLst>
            </a:pPr>
            <a:r>
              <a:rPr lang="vi-VN" sz="1800" dirty="0">
                <a:effectLst/>
                <a:latin typeface="Times New Roman" panose="02020603050405020304" pitchFamily="18" charset="0"/>
                <a:ea typeface="Calibri" panose="020F0502020204030204" pitchFamily="34" charset="0"/>
              </a:rPr>
              <a:t>+ GV: Nhận xét và chốt lại kiến thức trọng tâm.</a:t>
            </a:r>
            <a:endParaRPr lang="en-US" sz="1100" dirty="0">
              <a:effectLst/>
              <a:latin typeface="Calibri" panose="020F0502020204030204" pitchFamily="34" charset="0"/>
              <a:ea typeface="Calibri" panose="020F0502020204030204" pitchFamily="34" charset="0"/>
            </a:endParaRPr>
          </a:p>
          <a:p>
            <a:pPr indent="254000">
              <a:lnSpc>
                <a:spcPct val="120000"/>
              </a:lnSpc>
              <a:spcAft>
                <a:spcPts val="600"/>
              </a:spcAft>
              <a:tabLst>
                <a:tab pos="254000" algn="l"/>
              </a:tabLst>
            </a:pPr>
            <a:r>
              <a:rPr lang="vi-VN" sz="1800" dirty="0">
                <a:solidFill>
                  <a:srgbClr val="000000"/>
                </a:solidFill>
                <a:effectLst/>
                <a:latin typeface="Times New Roman" panose="02020603050405020304" pitchFamily="18" charset="0"/>
                <a:ea typeface="Segoe UI" panose="020B0502040204020203" pitchFamily="34" charset="0"/>
              </a:rPr>
              <a:t>Phản ứng thu vào năng lượng dưới dạng nhiệt gọi là phản ứng thu nhiệt. Phản ứng tỏa ra năng lượng dưới dạng nhiệt gọi là phản ứng tỏa nhiệt.</a:t>
            </a:r>
            <a:endParaRPr lang="en-US" sz="1100" dirty="0">
              <a:effectLst/>
              <a:latin typeface="Segoe UI" panose="020B0502040204020203" pitchFamily="34" charset="0"/>
              <a:ea typeface="Segoe UI" panose="020B0502040204020203" pitchFamily="34" charset="0"/>
            </a:endParaRPr>
          </a:p>
        </p:txBody>
      </p:sp>
      <p:sp>
        <p:nvSpPr>
          <p:cNvPr id="16" name="TextBox 15">
            <a:extLst>
              <a:ext uri="{FF2B5EF4-FFF2-40B4-BE49-F238E27FC236}">
                <a16:creationId xmlns:a16="http://schemas.microsoft.com/office/drawing/2014/main" xmlns="" id="{B77F5C51-4ABC-A02E-CBF0-29D4DDE61342}"/>
              </a:ext>
            </a:extLst>
          </p:cNvPr>
          <p:cNvSpPr txBox="1"/>
          <p:nvPr/>
        </p:nvSpPr>
        <p:spPr>
          <a:xfrm>
            <a:off x="1143000" y="2695400"/>
            <a:ext cx="14782800" cy="3662541"/>
          </a:xfrm>
          <a:prstGeom prst="rect">
            <a:avLst/>
          </a:prstGeom>
          <a:solidFill>
            <a:schemeClr val="accent4">
              <a:lumMod val="20000"/>
              <a:lumOff val="80000"/>
            </a:schemeClr>
          </a:solidFill>
        </p:spPr>
        <p:txBody>
          <a:bodyPr wrap="square" rtlCol="0">
            <a:spAutoFit/>
          </a:bodyPr>
          <a:lstStyle/>
          <a:p>
            <a:pPr algn="just">
              <a:lnSpc>
                <a:spcPct val="115000"/>
              </a:lnSpc>
              <a:tabLst>
                <a:tab pos="540385" algn="l"/>
              </a:tabLst>
            </a:pPr>
            <a:r>
              <a:rPr lang="vi-VN" sz="4400" b="1" dirty="0">
                <a:solidFill>
                  <a:srgbClr val="FF0000"/>
                </a:solidFill>
                <a:effectLst/>
                <a:latin typeface="Times New Roman" panose="02020603050405020304" pitchFamily="18" charset="0"/>
                <a:ea typeface="Calibri" panose="020F0502020204030204" pitchFamily="34" charset="0"/>
              </a:rPr>
              <a:t>Kết luận:</a:t>
            </a:r>
            <a:endParaRPr lang="en-US" sz="4400" dirty="0">
              <a:solidFill>
                <a:srgbClr val="FF0000"/>
              </a:solidFill>
              <a:effectLst/>
              <a:latin typeface="Calibri" panose="020F0502020204030204" pitchFamily="34" charset="0"/>
              <a:ea typeface="Calibri" panose="020F0502020204030204" pitchFamily="34" charset="0"/>
            </a:endParaRPr>
          </a:p>
          <a:p>
            <a:pPr indent="254000" algn="just">
              <a:lnSpc>
                <a:spcPct val="120000"/>
              </a:lnSpc>
              <a:spcAft>
                <a:spcPts val="600"/>
              </a:spcAft>
              <a:tabLst>
                <a:tab pos="254000" algn="l"/>
              </a:tabLst>
            </a:pPr>
            <a:r>
              <a:rPr lang="en-US" sz="4400" dirty="0">
                <a:solidFill>
                  <a:srgbClr val="000000"/>
                </a:solidFill>
                <a:effectLst/>
                <a:latin typeface="Times New Roman" panose="02020603050405020304" pitchFamily="18" charset="0"/>
                <a:ea typeface="Segoe UI" panose="020B0502040204020203" pitchFamily="34" charset="0"/>
              </a:rPr>
              <a:t>    </a:t>
            </a:r>
            <a:r>
              <a:rPr lang="vi-VN" sz="4400" dirty="0">
                <a:solidFill>
                  <a:srgbClr val="000000"/>
                </a:solidFill>
                <a:effectLst/>
                <a:latin typeface="Times New Roman" panose="02020603050405020304" pitchFamily="18" charset="0"/>
                <a:ea typeface="Segoe UI" panose="020B0502040204020203" pitchFamily="34" charset="0"/>
              </a:rPr>
              <a:t>Phản ứng thu vào năng lượng dưới dạng nhiệt gọi là phản ứng thu nhiệt. Phản ứng tỏa ra năng lượng dưới dạng nhiệt gọi là phản ứng tỏa nhiệt.</a:t>
            </a:r>
            <a:endParaRPr lang="en-US" sz="4400" dirty="0">
              <a:effectLst/>
              <a:latin typeface="Segoe UI" panose="020B0502040204020203" pitchFamily="34" charset="0"/>
              <a:ea typeface="Segoe UI" panose="020B0502040204020203" pitchFamily="34" charset="0"/>
            </a:endParaRPr>
          </a:p>
          <a:p>
            <a:pPr algn="just"/>
            <a:endParaRPr lang="en-US" dirty="0"/>
          </a:p>
        </p:txBody>
      </p:sp>
      <p:sp>
        <p:nvSpPr>
          <p:cNvPr id="18" name="TextBox 17">
            <a:extLst>
              <a:ext uri="{FF2B5EF4-FFF2-40B4-BE49-F238E27FC236}">
                <a16:creationId xmlns:a16="http://schemas.microsoft.com/office/drawing/2014/main" xmlns="" id="{220AEABF-C419-F92F-FE33-76D48E11E1B7}"/>
              </a:ext>
            </a:extLst>
          </p:cNvPr>
          <p:cNvSpPr txBox="1"/>
          <p:nvPr/>
        </p:nvSpPr>
        <p:spPr>
          <a:xfrm>
            <a:off x="-56152831" y="15378457"/>
            <a:ext cx="49669262" cy="395749"/>
          </a:xfrm>
          <a:prstGeom prst="rect">
            <a:avLst/>
          </a:prstGeom>
          <a:noFill/>
        </p:spPr>
        <p:txBody>
          <a:bodyPr wrap="square">
            <a:spAutoFit/>
          </a:bodyPr>
          <a:lstStyle/>
          <a:p>
            <a:pPr algn="just">
              <a:lnSpc>
                <a:spcPct val="120000"/>
              </a:lnSpc>
              <a:spcAft>
                <a:spcPts val="300"/>
              </a:spcAft>
            </a:pPr>
            <a:r>
              <a:rPr lang="vi-VN" sz="1800" b="1" dirty="0">
                <a:solidFill>
                  <a:srgbClr val="000000"/>
                </a:solidFill>
                <a:effectLst/>
                <a:latin typeface="Times New Roman" panose="02020603050405020304" pitchFamily="18" charset="0"/>
                <a:ea typeface="Times New Roman" panose="02020603050405020304" pitchFamily="18" charset="0"/>
              </a:rPr>
              <a:t>4. Phản ứng tỏa nhiệt, phản ứng thu nhiệt</a:t>
            </a:r>
            <a:endParaRPr lang="en-US" sz="1800" b="1" dirty="0">
              <a:effectLst/>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xmlns="" id="{29EE9262-6704-A877-08F9-CCB25B75B6A5}"/>
              </a:ext>
            </a:extLst>
          </p:cNvPr>
          <p:cNvSpPr txBox="1"/>
          <p:nvPr/>
        </p:nvSpPr>
        <p:spPr>
          <a:xfrm>
            <a:off x="1143000" y="1052524"/>
            <a:ext cx="13335000" cy="901401"/>
          </a:xfrm>
          <a:prstGeom prst="rect">
            <a:avLst/>
          </a:prstGeom>
          <a:solidFill>
            <a:srgbClr val="00B0F0"/>
          </a:solidFill>
        </p:spPr>
        <p:txBody>
          <a:bodyPr wrap="square" rtlCol="0">
            <a:spAutoFit/>
          </a:bodyPr>
          <a:lstStyle/>
          <a:p>
            <a:pPr algn="just">
              <a:lnSpc>
                <a:spcPct val="120000"/>
              </a:lnSpc>
              <a:spcAft>
                <a:spcPts val="300"/>
              </a:spcAft>
            </a:pPr>
            <a:r>
              <a:rPr lang="vi-VN" sz="4800" b="1">
                <a:solidFill>
                  <a:srgbClr val="000000"/>
                </a:solidFill>
                <a:latin typeface="Times New Roman" panose="02020603050405020304" pitchFamily="18" charset="0"/>
                <a:ea typeface="Times New Roman" panose="02020603050405020304" pitchFamily="18" charset="0"/>
              </a:rPr>
              <a:t>IV</a:t>
            </a:r>
            <a:r>
              <a:rPr lang="vi-VN" sz="4800" b="1">
                <a:solidFill>
                  <a:srgbClr val="000000"/>
                </a:solidFill>
                <a:effectLst/>
                <a:latin typeface="Times New Roman" panose="02020603050405020304" pitchFamily="18" charset="0"/>
                <a:ea typeface="Times New Roman" panose="02020603050405020304" pitchFamily="18" charset="0"/>
              </a:rPr>
              <a:t>. </a:t>
            </a:r>
            <a:r>
              <a:rPr lang="vi-VN" sz="4800" b="1" dirty="0">
                <a:solidFill>
                  <a:srgbClr val="000000"/>
                </a:solidFill>
                <a:effectLst/>
                <a:latin typeface="Times New Roman" panose="02020603050405020304" pitchFamily="18" charset="0"/>
                <a:ea typeface="Times New Roman" panose="02020603050405020304" pitchFamily="18" charset="0"/>
              </a:rPr>
              <a:t>Phản ứng tỏa nhiệt, phản ứng thu nhiệt</a:t>
            </a:r>
            <a:endParaRPr lang="en-US" sz="48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5085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FFFFFF">
                <a:alpha val="49804"/>
              </a:srgbClr>
            </a:solidFill>
          </p:spPr>
        </p:sp>
      </p:grpSp>
      <p:grpSp>
        <p:nvGrpSpPr>
          <p:cNvPr id="4" name="Group 4"/>
          <p:cNvGrpSpPr/>
          <p:nvPr/>
        </p:nvGrpSpPr>
        <p:grpSpPr>
          <a:xfrm>
            <a:off x="6351980" y="282829"/>
            <a:ext cx="3581399" cy="974130"/>
            <a:chOff x="0" y="0"/>
            <a:chExt cx="4401870" cy="4445234"/>
          </a:xfrm>
        </p:grpSpPr>
        <p:sp>
          <p:nvSpPr>
            <p:cNvPr id="5" name="Freeform 5"/>
            <p:cNvSpPr/>
            <p:nvPr/>
          </p:nvSpPr>
          <p:spPr>
            <a:xfrm>
              <a:off x="80010" y="80010"/>
              <a:ext cx="4309160" cy="4352524"/>
            </a:xfrm>
            <a:custGeom>
              <a:avLst/>
              <a:gdLst/>
              <a:ahLst/>
              <a:cxnLst/>
              <a:rect l="l" t="t" r="r" b="b"/>
              <a:pathLst>
                <a:path w="4309160" h="4352524">
                  <a:moveTo>
                    <a:pt x="0" y="4297913"/>
                  </a:moveTo>
                  <a:lnTo>
                    <a:pt x="0" y="4352524"/>
                  </a:lnTo>
                  <a:lnTo>
                    <a:pt x="4309160" y="4352524"/>
                  </a:lnTo>
                  <a:lnTo>
                    <a:pt x="4309160" y="0"/>
                  </a:lnTo>
                  <a:lnTo>
                    <a:pt x="4254549" y="0"/>
                  </a:lnTo>
                  <a:lnTo>
                    <a:pt x="4254549" y="4297913"/>
                  </a:lnTo>
                  <a:close/>
                </a:path>
              </a:pathLst>
            </a:custGeom>
            <a:solidFill>
              <a:srgbClr val="F58634"/>
            </a:solidFill>
          </p:spPr>
        </p:sp>
        <p:sp>
          <p:nvSpPr>
            <p:cNvPr id="6" name="Freeform 6"/>
            <p:cNvSpPr/>
            <p:nvPr/>
          </p:nvSpPr>
          <p:spPr>
            <a:xfrm>
              <a:off x="67310" y="67310"/>
              <a:ext cx="4334560" cy="4377924"/>
            </a:xfrm>
            <a:custGeom>
              <a:avLst/>
              <a:gdLst/>
              <a:ahLst/>
              <a:cxnLst/>
              <a:rect l="l" t="t" r="r" b="b"/>
              <a:pathLst>
                <a:path w="4334560" h="4377924">
                  <a:moveTo>
                    <a:pt x="4267249" y="0"/>
                  </a:moveTo>
                  <a:lnTo>
                    <a:pt x="4267249" y="12700"/>
                  </a:lnTo>
                  <a:lnTo>
                    <a:pt x="4321860" y="12700"/>
                  </a:lnTo>
                  <a:lnTo>
                    <a:pt x="4321860" y="4365224"/>
                  </a:lnTo>
                  <a:lnTo>
                    <a:pt x="12700" y="4365224"/>
                  </a:lnTo>
                  <a:lnTo>
                    <a:pt x="12700" y="4310613"/>
                  </a:lnTo>
                  <a:lnTo>
                    <a:pt x="0" y="4310613"/>
                  </a:lnTo>
                  <a:lnTo>
                    <a:pt x="0" y="4377924"/>
                  </a:lnTo>
                  <a:lnTo>
                    <a:pt x="4334560" y="4377924"/>
                  </a:lnTo>
                  <a:lnTo>
                    <a:pt x="4334560" y="0"/>
                  </a:lnTo>
                  <a:close/>
                </a:path>
              </a:pathLst>
            </a:custGeom>
            <a:solidFill>
              <a:srgbClr val="2B262E"/>
            </a:solidFill>
          </p:spPr>
        </p:sp>
        <p:sp>
          <p:nvSpPr>
            <p:cNvPr id="7" name="Freeform 7"/>
            <p:cNvSpPr/>
            <p:nvPr/>
          </p:nvSpPr>
          <p:spPr>
            <a:xfrm>
              <a:off x="12700" y="12700"/>
              <a:ext cx="4309159" cy="4352523"/>
            </a:xfrm>
            <a:custGeom>
              <a:avLst/>
              <a:gdLst/>
              <a:ahLst/>
              <a:cxnLst/>
              <a:rect l="l" t="t" r="r" b="b"/>
              <a:pathLst>
                <a:path w="4309159" h="4352523">
                  <a:moveTo>
                    <a:pt x="0" y="0"/>
                  </a:moveTo>
                  <a:lnTo>
                    <a:pt x="4309159" y="0"/>
                  </a:lnTo>
                  <a:lnTo>
                    <a:pt x="4309159" y="4352523"/>
                  </a:lnTo>
                  <a:lnTo>
                    <a:pt x="0" y="4352523"/>
                  </a:lnTo>
                  <a:close/>
                </a:path>
              </a:pathLst>
            </a:custGeom>
            <a:solidFill>
              <a:srgbClr val="FFFFFF"/>
            </a:solidFill>
          </p:spPr>
        </p:sp>
        <p:sp>
          <p:nvSpPr>
            <p:cNvPr id="8" name="Freeform 8"/>
            <p:cNvSpPr/>
            <p:nvPr/>
          </p:nvSpPr>
          <p:spPr>
            <a:xfrm>
              <a:off x="0" y="0"/>
              <a:ext cx="4334560" cy="4377923"/>
            </a:xfrm>
            <a:custGeom>
              <a:avLst/>
              <a:gdLst/>
              <a:ahLst/>
              <a:cxnLst/>
              <a:rect l="l" t="t" r="r" b="b"/>
              <a:pathLst>
                <a:path w="4334560" h="4377923">
                  <a:moveTo>
                    <a:pt x="80010" y="4377923"/>
                  </a:moveTo>
                  <a:lnTo>
                    <a:pt x="4334560" y="4377923"/>
                  </a:lnTo>
                  <a:lnTo>
                    <a:pt x="4334560" y="80010"/>
                  </a:lnTo>
                  <a:lnTo>
                    <a:pt x="4334560" y="67310"/>
                  </a:lnTo>
                  <a:lnTo>
                    <a:pt x="4334560" y="0"/>
                  </a:lnTo>
                  <a:lnTo>
                    <a:pt x="0" y="0"/>
                  </a:lnTo>
                  <a:lnTo>
                    <a:pt x="0" y="4377923"/>
                  </a:lnTo>
                  <a:lnTo>
                    <a:pt x="67310" y="4377923"/>
                  </a:lnTo>
                  <a:lnTo>
                    <a:pt x="80010" y="4377923"/>
                  </a:lnTo>
                  <a:close/>
                  <a:moveTo>
                    <a:pt x="12700" y="12700"/>
                  </a:moveTo>
                  <a:lnTo>
                    <a:pt x="4321859" y="12700"/>
                  </a:lnTo>
                  <a:lnTo>
                    <a:pt x="4321859" y="4365223"/>
                  </a:lnTo>
                  <a:lnTo>
                    <a:pt x="12700" y="4365223"/>
                  </a:lnTo>
                  <a:lnTo>
                    <a:pt x="12700" y="12700"/>
                  </a:lnTo>
                  <a:close/>
                </a:path>
              </a:pathLst>
            </a:custGeom>
            <a:solidFill>
              <a:srgbClr val="2B262E"/>
            </a:solidFill>
          </p:spPr>
        </p:sp>
      </p:grpSp>
      <p:sp>
        <p:nvSpPr>
          <p:cNvPr id="25" name="TextBox 24">
            <a:extLst>
              <a:ext uri="{FF2B5EF4-FFF2-40B4-BE49-F238E27FC236}">
                <a16:creationId xmlns:a16="http://schemas.microsoft.com/office/drawing/2014/main" xmlns="" id="{98D9D3C0-A635-02D8-3F4D-254A63C371ED}"/>
              </a:ext>
            </a:extLst>
          </p:cNvPr>
          <p:cNvSpPr txBox="1"/>
          <p:nvPr/>
        </p:nvSpPr>
        <p:spPr>
          <a:xfrm>
            <a:off x="-56152831" y="15094677"/>
            <a:ext cx="49669262" cy="395749"/>
          </a:xfrm>
          <a:prstGeom prst="rect">
            <a:avLst/>
          </a:prstGeom>
          <a:noFill/>
        </p:spPr>
        <p:txBody>
          <a:bodyPr wrap="square">
            <a:spAutoFit/>
          </a:bodyPr>
          <a:lstStyle/>
          <a:p>
            <a:pPr>
              <a:lnSpc>
                <a:spcPct val="120000"/>
              </a:lnSpc>
              <a:spcAft>
                <a:spcPts val="300"/>
              </a:spcAft>
            </a:pPr>
            <a:r>
              <a:rPr lang="vi-VN" sz="1800" b="1" dirty="0">
                <a:solidFill>
                  <a:srgbClr val="000000"/>
                </a:solidFill>
                <a:effectLst/>
                <a:latin typeface="Times New Roman" panose="02020603050405020304" pitchFamily="18" charset="0"/>
                <a:ea typeface="Times New Roman" panose="02020603050405020304" pitchFamily="18" charset="0"/>
              </a:rPr>
              <a:t>Luyện tập</a:t>
            </a:r>
            <a:endParaRPr lang="en-US" sz="1800" b="1" dirty="0">
              <a:effectLst/>
              <a:latin typeface="Times New Roman" panose="02020603050405020304" pitchFamily="18" charset="0"/>
              <a:ea typeface="Times New Roman" panose="02020603050405020304" pitchFamily="18" charset="0"/>
            </a:endParaRPr>
          </a:p>
        </p:txBody>
      </p:sp>
      <p:sp>
        <p:nvSpPr>
          <p:cNvPr id="26" name="TextBox 25">
            <a:extLst>
              <a:ext uri="{FF2B5EF4-FFF2-40B4-BE49-F238E27FC236}">
                <a16:creationId xmlns:a16="http://schemas.microsoft.com/office/drawing/2014/main" xmlns="" id="{268F9C8E-5716-D254-D725-195CDA2E86FA}"/>
              </a:ext>
            </a:extLst>
          </p:cNvPr>
          <p:cNvSpPr txBox="1"/>
          <p:nvPr/>
        </p:nvSpPr>
        <p:spPr>
          <a:xfrm>
            <a:off x="6629400" y="282829"/>
            <a:ext cx="2851232" cy="901401"/>
          </a:xfrm>
          <a:prstGeom prst="rect">
            <a:avLst/>
          </a:prstGeom>
          <a:noFill/>
        </p:spPr>
        <p:txBody>
          <a:bodyPr wrap="square" rtlCol="0">
            <a:spAutoFit/>
          </a:bodyPr>
          <a:lstStyle/>
          <a:p>
            <a:pPr algn="ctr">
              <a:lnSpc>
                <a:spcPct val="120000"/>
              </a:lnSpc>
              <a:spcAft>
                <a:spcPts val="300"/>
              </a:spcAft>
            </a:pPr>
            <a:r>
              <a:rPr lang="vi-VN" sz="4800" b="1" dirty="0">
                <a:solidFill>
                  <a:srgbClr val="000000"/>
                </a:solidFill>
                <a:effectLst/>
                <a:latin typeface="Times New Roman" panose="02020603050405020304" pitchFamily="18" charset="0"/>
                <a:ea typeface="Times New Roman" panose="02020603050405020304" pitchFamily="18" charset="0"/>
              </a:rPr>
              <a:t>Luyện tập</a:t>
            </a:r>
            <a:endParaRPr lang="en-US" sz="4800" b="1" dirty="0">
              <a:effectLst/>
              <a:latin typeface="Times New Roman" panose="02020603050405020304" pitchFamily="18" charset="0"/>
              <a:ea typeface="Times New Roman" panose="02020603050405020304" pitchFamily="18" charset="0"/>
            </a:endParaRPr>
          </a:p>
        </p:txBody>
      </p:sp>
      <p:sp>
        <p:nvSpPr>
          <p:cNvPr id="27" name="TextBox 26">
            <a:extLst>
              <a:ext uri="{FF2B5EF4-FFF2-40B4-BE49-F238E27FC236}">
                <a16:creationId xmlns:a16="http://schemas.microsoft.com/office/drawing/2014/main" xmlns="" id="{788CF240-30F9-FB03-4FE3-3EAD310EAAD7}"/>
              </a:ext>
            </a:extLst>
          </p:cNvPr>
          <p:cNvSpPr txBox="1"/>
          <p:nvPr/>
        </p:nvSpPr>
        <p:spPr>
          <a:xfrm>
            <a:off x="2620304" y="1389155"/>
            <a:ext cx="11099513" cy="765787"/>
          </a:xfrm>
          <a:prstGeom prst="rect">
            <a:avLst/>
          </a:prstGeom>
          <a:solidFill>
            <a:srgbClr val="00B0F0"/>
          </a:solidFill>
        </p:spPr>
        <p:txBody>
          <a:bodyPr wrap="none" rtlCol="0">
            <a:spAutoFit/>
          </a:bodyPr>
          <a:lstStyle/>
          <a:p>
            <a:pPr indent="254000">
              <a:lnSpc>
                <a:spcPct val="120000"/>
              </a:lnSpc>
              <a:spcAft>
                <a:spcPts val="600"/>
              </a:spcAft>
              <a:tabLst>
                <a:tab pos="509270" algn="l"/>
              </a:tabLst>
            </a:pPr>
            <a:r>
              <a:rPr lang="en-US" sz="4000" dirty="0">
                <a:solidFill>
                  <a:srgbClr val="000000"/>
                </a:solidFill>
                <a:effectLst/>
                <a:latin typeface="Times New Roman" panose="02020603050405020304" pitchFamily="18" charset="0"/>
                <a:ea typeface="Segoe UI" panose="020B0502040204020203" pitchFamily="34" charset="0"/>
              </a:rPr>
              <a:t>H</a:t>
            </a:r>
            <a:r>
              <a:rPr lang="vi-VN" sz="4000" dirty="0">
                <a:solidFill>
                  <a:srgbClr val="000000"/>
                </a:solidFill>
                <a:effectLst/>
                <a:latin typeface="Times New Roman" panose="02020603050405020304" pitchFamily="18" charset="0"/>
                <a:ea typeface="Segoe UI" panose="020B0502040204020203" pitchFamily="34" charset="0"/>
              </a:rPr>
              <a:t>ọc sinh làm việc cá nhân và trả lời một số câu hỏi.</a:t>
            </a:r>
            <a:endParaRPr lang="en-US" sz="4000" dirty="0">
              <a:effectLst/>
              <a:latin typeface="Segoe UI" panose="020B0502040204020203" pitchFamily="34" charset="0"/>
              <a:ea typeface="Segoe UI" panose="020B0502040204020203" pitchFamily="34" charset="0"/>
            </a:endParaRPr>
          </a:p>
        </p:txBody>
      </p:sp>
      <p:sp>
        <p:nvSpPr>
          <p:cNvPr id="29" name="TextBox 28">
            <a:extLst>
              <a:ext uri="{FF2B5EF4-FFF2-40B4-BE49-F238E27FC236}">
                <a16:creationId xmlns:a16="http://schemas.microsoft.com/office/drawing/2014/main" xmlns="" id="{FAB4F25D-D4AA-138E-AE95-55B55103535D}"/>
              </a:ext>
            </a:extLst>
          </p:cNvPr>
          <p:cNvSpPr txBox="1"/>
          <p:nvPr/>
        </p:nvSpPr>
        <p:spPr>
          <a:xfrm>
            <a:off x="-56152831" y="15403900"/>
            <a:ext cx="49669262" cy="392159"/>
          </a:xfrm>
          <a:prstGeom prst="rect">
            <a:avLst/>
          </a:prstGeom>
          <a:noFill/>
        </p:spPr>
        <p:txBody>
          <a:bodyPr wrap="square">
            <a:spAutoFit/>
          </a:bodyPr>
          <a:lstStyle/>
          <a:p>
            <a:pPr>
              <a:lnSpc>
                <a:spcPct val="115000"/>
              </a:lnSpc>
              <a:spcBef>
                <a:spcPts val="200"/>
              </a:spcBef>
              <a:spcAft>
                <a:spcPts val="200"/>
              </a:spcAft>
            </a:pPr>
            <a:r>
              <a:rPr lang="vi-VN" sz="1800" b="1" dirty="0">
                <a:solidFill>
                  <a:srgbClr val="008000"/>
                </a:solidFill>
                <a:effectLst/>
                <a:latin typeface="Calibri" panose="020F0502020204030204" pitchFamily="34" charset="0"/>
                <a:ea typeface="Times New Roman" panose="02020603050405020304" pitchFamily="18" charset="0"/>
                <a:cs typeface="Times New Roman" panose="02020603050405020304" pitchFamily="18" charset="0"/>
              </a:rPr>
              <a:t>Câu 1: </a:t>
            </a:r>
            <a:r>
              <a:rPr lang="vi-VN"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Đốt cháy khí methane (CH</a:t>
            </a:r>
            <a:r>
              <a:rPr lang="vi-VN" sz="1800" baseline="-25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a:t>
            </a:r>
            <a:r>
              <a:rPr lang="vi-VN"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trong không khí thu được carbon dioxide (CO</a:t>
            </a:r>
            <a:r>
              <a:rPr lang="vi-VN" sz="1800" baseline="-25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r>
              <a:rPr lang="vi-VN"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và nước (H</a:t>
            </a:r>
            <a:r>
              <a:rPr lang="vi-VN" sz="1800" baseline="-25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r>
              <a:rPr lang="vi-VN"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 theo sơ đồ sau:</a:t>
            </a:r>
            <a:endParaRPr lang="en-US" sz="1100" dirty="0">
              <a:effectLst/>
              <a:latin typeface="Calibri" panose="020F0502020204030204" pitchFamily="34" charset="0"/>
              <a:ea typeface="Calibri" panose="020F0502020204030204" pitchFamily="34" charset="0"/>
            </a:endParaRPr>
          </a:p>
        </p:txBody>
      </p:sp>
      <p:sp>
        <p:nvSpPr>
          <p:cNvPr id="30" name="TextBox 29">
            <a:extLst>
              <a:ext uri="{FF2B5EF4-FFF2-40B4-BE49-F238E27FC236}">
                <a16:creationId xmlns:a16="http://schemas.microsoft.com/office/drawing/2014/main" xmlns="" id="{66CA9837-F7F6-222D-101E-514161B04FEC}"/>
              </a:ext>
            </a:extLst>
          </p:cNvPr>
          <p:cNvSpPr txBox="1"/>
          <p:nvPr/>
        </p:nvSpPr>
        <p:spPr>
          <a:xfrm>
            <a:off x="222316" y="2287138"/>
            <a:ext cx="16998884" cy="1451359"/>
          </a:xfrm>
          <a:prstGeom prst="rect">
            <a:avLst/>
          </a:prstGeom>
          <a:solidFill>
            <a:schemeClr val="accent1">
              <a:lumMod val="40000"/>
              <a:lumOff val="60000"/>
            </a:schemeClr>
          </a:solidFill>
        </p:spPr>
        <p:txBody>
          <a:bodyPr wrap="square" rtlCol="0">
            <a:spAutoFit/>
          </a:bodyPr>
          <a:lstStyle/>
          <a:p>
            <a:pPr>
              <a:lnSpc>
                <a:spcPct val="115000"/>
              </a:lnSpc>
              <a:spcBef>
                <a:spcPts val="200"/>
              </a:spcBef>
              <a:spcAft>
                <a:spcPts val="200"/>
              </a:spcAft>
            </a:pPr>
            <a:r>
              <a:rPr lang="vi-VN" sz="40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Câu 1: </a:t>
            </a:r>
            <a:r>
              <a:rPr lang="vi-VN"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Đốt cháy khí methane (CH</a:t>
            </a:r>
            <a:r>
              <a:rPr lang="vi-VN" sz="4000"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lang="vi-VN"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trong không khí thu được carbon dioxide (CO</a:t>
            </a:r>
            <a:r>
              <a:rPr lang="vi-VN" sz="4000"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và nước (H</a:t>
            </a:r>
            <a:r>
              <a:rPr lang="vi-VN" sz="4000"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 theo sơ đồ sau:</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1" name="Picture 30" descr="KHTN 8 (Cánh Diều) Bài 2: Phản ứng hóa học và năng lượng của phản ứng hóa học | Khoa học tự nhiên 8 (ảnh 3)">
            <a:extLst>
              <a:ext uri="{FF2B5EF4-FFF2-40B4-BE49-F238E27FC236}">
                <a16:creationId xmlns:a16="http://schemas.microsoft.com/office/drawing/2014/main" xmlns="" id="{F6CE3D42-2714-7604-E18A-2ECAF9DF44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01911" y="3837848"/>
            <a:ext cx="11961276" cy="2803446"/>
          </a:xfrm>
          <a:prstGeom prst="rect">
            <a:avLst/>
          </a:prstGeom>
          <a:noFill/>
          <a:ln>
            <a:noFill/>
          </a:ln>
        </p:spPr>
      </p:pic>
      <p:sp>
        <p:nvSpPr>
          <p:cNvPr id="34" name="TextBox 33">
            <a:extLst>
              <a:ext uri="{FF2B5EF4-FFF2-40B4-BE49-F238E27FC236}">
                <a16:creationId xmlns:a16="http://schemas.microsoft.com/office/drawing/2014/main" xmlns="" id="{6B86507C-C35E-E39C-A590-FB2855B16ED2}"/>
              </a:ext>
            </a:extLst>
          </p:cNvPr>
          <p:cNvSpPr txBox="1"/>
          <p:nvPr/>
        </p:nvSpPr>
        <p:spPr>
          <a:xfrm>
            <a:off x="222316" y="6808127"/>
            <a:ext cx="16998884" cy="3445623"/>
          </a:xfrm>
          <a:prstGeom prst="rect">
            <a:avLst/>
          </a:prstGeom>
          <a:solidFill>
            <a:schemeClr val="accent1">
              <a:lumMod val="40000"/>
              <a:lumOff val="60000"/>
            </a:schemeClr>
          </a:solidFill>
        </p:spPr>
        <p:txBody>
          <a:bodyPr wrap="none" rtlCol="0">
            <a:spAutoFit/>
          </a:bodyPr>
          <a:lstStyle/>
          <a:p>
            <a:pPr>
              <a:lnSpc>
                <a:spcPct val="115000"/>
              </a:lnSpc>
              <a:spcBef>
                <a:spcPts val="200"/>
              </a:spcBef>
              <a:spcAft>
                <a:spcPts val="200"/>
              </a:spcAft>
            </a:pP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 sát sơ đồ hình 2.3 và cho biết: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Bef>
                <a:spcPts val="200"/>
              </a:spcBef>
              <a:spcAft>
                <a:spcPts val="200"/>
              </a:spcAft>
            </a:pP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Chất tham gia phản ứng; chất sản phẩm.</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Bef>
                <a:spcPts val="200"/>
              </a:spcBef>
              <a:spcAft>
                <a:spcPts val="200"/>
              </a:spcAft>
            </a:pP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Trước phản ứng có các chất nào, những nguyên tử nào liên kết với nhau?</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Bef>
                <a:spcPts val="200"/>
              </a:spcBef>
              <a:spcAft>
                <a:spcPts val="200"/>
              </a:spcAft>
            </a:pP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Sau phản ứng, có các chất nào được tạo thành, những nguyên tử nào liên kết với nhau?</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Bef>
                <a:spcPts val="200"/>
              </a:spcBef>
              <a:spcAft>
                <a:spcPts val="200"/>
              </a:spcAft>
            </a:pP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So sánh số nguyên tử C, H, O trước và sau phản ứng.</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anim calcmode="lin" valueType="num">
                                      <p:cBhvr>
                                        <p:cTn id="14" dur="1000" fill="hold"/>
                                        <p:tgtEl>
                                          <p:spTgt spid="27"/>
                                        </p:tgtEl>
                                        <p:attrNameLst>
                                          <p:attrName>ppt_x</p:attrName>
                                        </p:attrNameLst>
                                      </p:cBhvr>
                                      <p:tavLst>
                                        <p:tav tm="0">
                                          <p:val>
                                            <p:strVal val="#ppt_x"/>
                                          </p:val>
                                        </p:tav>
                                        <p:tav tm="100000">
                                          <p:val>
                                            <p:strVal val="#ppt_x"/>
                                          </p:val>
                                        </p:tav>
                                      </p:tavLst>
                                    </p:anim>
                                    <p:anim calcmode="lin" valueType="num">
                                      <p:cBhvr>
                                        <p:cTn id="1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randombar(horizontal)">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P spid="30" grpId="0" animBg="1"/>
      <p:bldP spid="3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FFFFFF">
                <a:alpha val="49804"/>
              </a:srgbClr>
            </a:solidFill>
          </p:spPr>
        </p:sp>
      </p:grpSp>
      <p:grpSp>
        <p:nvGrpSpPr>
          <p:cNvPr id="4" name="Group 4"/>
          <p:cNvGrpSpPr/>
          <p:nvPr/>
        </p:nvGrpSpPr>
        <p:grpSpPr>
          <a:xfrm>
            <a:off x="1028700" y="340114"/>
            <a:ext cx="16230600" cy="8843611"/>
            <a:chOff x="0" y="0"/>
            <a:chExt cx="7516216" cy="3815125"/>
          </a:xfrm>
        </p:grpSpPr>
        <p:sp>
          <p:nvSpPr>
            <p:cNvPr id="5" name="Freeform 5"/>
            <p:cNvSpPr/>
            <p:nvPr/>
          </p:nvSpPr>
          <p:spPr>
            <a:xfrm>
              <a:off x="80010" y="80010"/>
              <a:ext cx="7423506" cy="3722415"/>
            </a:xfrm>
            <a:custGeom>
              <a:avLst/>
              <a:gdLst/>
              <a:ahLst/>
              <a:cxnLst/>
              <a:rect l="l" t="t" r="r" b="b"/>
              <a:pathLst>
                <a:path w="7423506" h="3722415">
                  <a:moveTo>
                    <a:pt x="0" y="3667805"/>
                  </a:moveTo>
                  <a:lnTo>
                    <a:pt x="0" y="3722415"/>
                  </a:lnTo>
                  <a:lnTo>
                    <a:pt x="7423506" y="3722415"/>
                  </a:lnTo>
                  <a:lnTo>
                    <a:pt x="7423506" y="0"/>
                  </a:lnTo>
                  <a:lnTo>
                    <a:pt x="7368896" y="0"/>
                  </a:lnTo>
                  <a:lnTo>
                    <a:pt x="7368896" y="3667805"/>
                  </a:lnTo>
                  <a:close/>
                </a:path>
              </a:pathLst>
            </a:custGeom>
            <a:solidFill>
              <a:srgbClr val="F58634"/>
            </a:solidFill>
          </p:spPr>
        </p:sp>
        <p:sp>
          <p:nvSpPr>
            <p:cNvPr id="6" name="Freeform 6"/>
            <p:cNvSpPr/>
            <p:nvPr/>
          </p:nvSpPr>
          <p:spPr>
            <a:xfrm>
              <a:off x="67310" y="67310"/>
              <a:ext cx="7448906" cy="3747815"/>
            </a:xfrm>
            <a:custGeom>
              <a:avLst/>
              <a:gdLst/>
              <a:ahLst/>
              <a:cxnLst/>
              <a:rect l="l" t="t" r="r" b="b"/>
              <a:pathLst>
                <a:path w="7448906" h="3747815">
                  <a:moveTo>
                    <a:pt x="7381596" y="0"/>
                  </a:moveTo>
                  <a:lnTo>
                    <a:pt x="7381596" y="12700"/>
                  </a:lnTo>
                  <a:lnTo>
                    <a:pt x="7436206" y="12700"/>
                  </a:lnTo>
                  <a:lnTo>
                    <a:pt x="7436206" y="3735115"/>
                  </a:lnTo>
                  <a:lnTo>
                    <a:pt x="12700" y="3735115"/>
                  </a:lnTo>
                  <a:lnTo>
                    <a:pt x="12700" y="3680505"/>
                  </a:lnTo>
                  <a:lnTo>
                    <a:pt x="0" y="3680505"/>
                  </a:lnTo>
                  <a:lnTo>
                    <a:pt x="0" y="3747815"/>
                  </a:lnTo>
                  <a:lnTo>
                    <a:pt x="7448906" y="3747815"/>
                  </a:lnTo>
                  <a:lnTo>
                    <a:pt x="7448906" y="0"/>
                  </a:lnTo>
                  <a:close/>
                </a:path>
              </a:pathLst>
            </a:custGeom>
            <a:solidFill>
              <a:srgbClr val="2B262E"/>
            </a:solidFill>
          </p:spPr>
        </p:sp>
        <p:sp>
          <p:nvSpPr>
            <p:cNvPr id="7" name="Freeform 7"/>
            <p:cNvSpPr/>
            <p:nvPr/>
          </p:nvSpPr>
          <p:spPr>
            <a:xfrm>
              <a:off x="12700" y="12700"/>
              <a:ext cx="7423506" cy="3722415"/>
            </a:xfrm>
            <a:custGeom>
              <a:avLst/>
              <a:gdLst/>
              <a:ahLst/>
              <a:cxnLst/>
              <a:rect l="l" t="t" r="r" b="b"/>
              <a:pathLst>
                <a:path w="7423506" h="3722415">
                  <a:moveTo>
                    <a:pt x="0" y="0"/>
                  </a:moveTo>
                  <a:lnTo>
                    <a:pt x="7423506" y="0"/>
                  </a:lnTo>
                  <a:lnTo>
                    <a:pt x="7423506" y="3722415"/>
                  </a:lnTo>
                  <a:lnTo>
                    <a:pt x="0" y="3722415"/>
                  </a:lnTo>
                  <a:close/>
                </a:path>
              </a:pathLst>
            </a:custGeom>
            <a:solidFill>
              <a:srgbClr val="FFFFFF"/>
            </a:solidFill>
          </p:spPr>
        </p:sp>
        <p:sp>
          <p:nvSpPr>
            <p:cNvPr id="8" name="Freeform 8"/>
            <p:cNvSpPr/>
            <p:nvPr/>
          </p:nvSpPr>
          <p:spPr>
            <a:xfrm>
              <a:off x="0" y="0"/>
              <a:ext cx="7448906" cy="3747815"/>
            </a:xfrm>
            <a:custGeom>
              <a:avLst/>
              <a:gdLst/>
              <a:ahLst/>
              <a:cxnLst/>
              <a:rect l="l" t="t" r="r" b="b"/>
              <a:pathLst>
                <a:path w="7448906" h="3747815">
                  <a:moveTo>
                    <a:pt x="80010" y="3747815"/>
                  </a:moveTo>
                  <a:lnTo>
                    <a:pt x="7448906" y="3747815"/>
                  </a:lnTo>
                  <a:lnTo>
                    <a:pt x="7448906" y="80010"/>
                  </a:lnTo>
                  <a:lnTo>
                    <a:pt x="7448906" y="67310"/>
                  </a:lnTo>
                  <a:lnTo>
                    <a:pt x="7448906" y="0"/>
                  </a:lnTo>
                  <a:lnTo>
                    <a:pt x="0" y="0"/>
                  </a:lnTo>
                  <a:lnTo>
                    <a:pt x="0" y="3747815"/>
                  </a:lnTo>
                  <a:lnTo>
                    <a:pt x="67310" y="3747815"/>
                  </a:lnTo>
                  <a:lnTo>
                    <a:pt x="80010" y="3747815"/>
                  </a:lnTo>
                  <a:close/>
                  <a:moveTo>
                    <a:pt x="12700" y="12700"/>
                  </a:moveTo>
                  <a:lnTo>
                    <a:pt x="7436206" y="12700"/>
                  </a:lnTo>
                  <a:lnTo>
                    <a:pt x="7436206" y="3735115"/>
                  </a:lnTo>
                  <a:lnTo>
                    <a:pt x="12700" y="3735115"/>
                  </a:lnTo>
                  <a:lnTo>
                    <a:pt x="12700" y="12700"/>
                  </a:lnTo>
                  <a:close/>
                </a:path>
              </a:pathLst>
            </a:custGeom>
            <a:solidFill>
              <a:srgbClr val="2B262E"/>
            </a:solidFill>
          </p:spPr>
        </p:sp>
      </p:grpSp>
      <p:grpSp>
        <p:nvGrpSpPr>
          <p:cNvPr id="9" name="Group 9"/>
          <p:cNvGrpSpPr/>
          <p:nvPr/>
        </p:nvGrpSpPr>
        <p:grpSpPr>
          <a:xfrm>
            <a:off x="10983026" y="2690380"/>
            <a:ext cx="5548319" cy="5712577"/>
            <a:chOff x="0" y="0"/>
            <a:chExt cx="25837223" cy="25541998"/>
          </a:xfrm>
        </p:grpSpPr>
        <p:sp>
          <p:nvSpPr>
            <p:cNvPr id="10" name="Freeform 10"/>
            <p:cNvSpPr/>
            <p:nvPr/>
          </p:nvSpPr>
          <p:spPr>
            <a:xfrm>
              <a:off x="72390" y="72390"/>
              <a:ext cx="25692444" cy="25397218"/>
            </a:xfrm>
            <a:custGeom>
              <a:avLst/>
              <a:gdLst/>
              <a:ahLst/>
              <a:cxnLst/>
              <a:rect l="l" t="t" r="r" b="b"/>
              <a:pathLst>
                <a:path w="25692444" h="25397218">
                  <a:moveTo>
                    <a:pt x="0" y="0"/>
                  </a:moveTo>
                  <a:lnTo>
                    <a:pt x="25692444" y="0"/>
                  </a:lnTo>
                  <a:lnTo>
                    <a:pt x="25692444" y="25397218"/>
                  </a:lnTo>
                  <a:lnTo>
                    <a:pt x="0" y="25397218"/>
                  </a:lnTo>
                  <a:lnTo>
                    <a:pt x="0" y="0"/>
                  </a:lnTo>
                  <a:close/>
                </a:path>
              </a:pathLst>
            </a:custGeom>
            <a:solidFill>
              <a:srgbClr val="D6C3FF"/>
            </a:solidFill>
          </p:spPr>
        </p:sp>
        <p:sp>
          <p:nvSpPr>
            <p:cNvPr id="11" name="Freeform 11"/>
            <p:cNvSpPr/>
            <p:nvPr/>
          </p:nvSpPr>
          <p:spPr>
            <a:xfrm>
              <a:off x="0" y="0"/>
              <a:ext cx="25837223" cy="25541998"/>
            </a:xfrm>
            <a:custGeom>
              <a:avLst/>
              <a:gdLst/>
              <a:ahLst/>
              <a:cxnLst/>
              <a:rect l="l" t="t" r="r" b="b"/>
              <a:pathLst>
                <a:path w="25837223" h="25541998">
                  <a:moveTo>
                    <a:pt x="25692444" y="25397219"/>
                  </a:moveTo>
                  <a:lnTo>
                    <a:pt x="25837223" y="25397219"/>
                  </a:lnTo>
                  <a:lnTo>
                    <a:pt x="25837223" y="25541998"/>
                  </a:lnTo>
                  <a:lnTo>
                    <a:pt x="25692444" y="25541998"/>
                  </a:lnTo>
                  <a:lnTo>
                    <a:pt x="25692444" y="25397217"/>
                  </a:lnTo>
                  <a:close/>
                  <a:moveTo>
                    <a:pt x="0" y="144780"/>
                  </a:moveTo>
                  <a:lnTo>
                    <a:pt x="144780" y="144780"/>
                  </a:lnTo>
                  <a:lnTo>
                    <a:pt x="144780" y="25397219"/>
                  </a:lnTo>
                  <a:lnTo>
                    <a:pt x="0" y="25397219"/>
                  </a:lnTo>
                  <a:lnTo>
                    <a:pt x="0" y="144780"/>
                  </a:lnTo>
                  <a:close/>
                  <a:moveTo>
                    <a:pt x="0" y="25397219"/>
                  </a:moveTo>
                  <a:lnTo>
                    <a:pt x="144780" y="25397219"/>
                  </a:lnTo>
                  <a:lnTo>
                    <a:pt x="144780" y="25541998"/>
                  </a:lnTo>
                  <a:lnTo>
                    <a:pt x="0" y="25541998"/>
                  </a:lnTo>
                  <a:lnTo>
                    <a:pt x="0" y="25397217"/>
                  </a:lnTo>
                  <a:close/>
                  <a:moveTo>
                    <a:pt x="25692444" y="144780"/>
                  </a:moveTo>
                  <a:lnTo>
                    <a:pt x="25837223" y="144780"/>
                  </a:lnTo>
                  <a:lnTo>
                    <a:pt x="25837223" y="25397219"/>
                  </a:lnTo>
                  <a:lnTo>
                    <a:pt x="25692444" y="25397219"/>
                  </a:lnTo>
                  <a:lnTo>
                    <a:pt x="25692444" y="144780"/>
                  </a:lnTo>
                  <a:close/>
                  <a:moveTo>
                    <a:pt x="144780" y="25397219"/>
                  </a:moveTo>
                  <a:lnTo>
                    <a:pt x="25692444" y="25397219"/>
                  </a:lnTo>
                  <a:lnTo>
                    <a:pt x="25692444" y="25541998"/>
                  </a:lnTo>
                  <a:lnTo>
                    <a:pt x="144780" y="25541998"/>
                  </a:lnTo>
                  <a:lnTo>
                    <a:pt x="144780" y="25397217"/>
                  </a:lnTo>
                  <a:close/>
                  <a:moveTo>
                    <a:pt x="25692444" y="0"/>
                  </a:moveTo>
                  <a:lnTo>
                    <a:pt x="25837223" y="0"/>
                  </a:lnTo>
                  <a:lnTo>
                    <a:pt x="25837223" y="144780"/>
                  </a:lnTo>
                  <a:lnTo>
                    <a:pt x="25692444" y="144780"/>
                  </a:lnTo>
                  <a:lnTo>
                    <a:pt x="25692444" y="0"/>
                  </a:lnTo>
                  <a:close/>
                  <a:moveTo>
                    <a:pt x="0" y="0"/>
                  </a:moveTo>
                  <a:lnTo>
                    <a:pt x="144780" y="0"/>
                  </a:lnTo>
                  <a:lnTo>
                    <a:pt x="144780" y="144780"/>
                  </a:lnTo>
                  <a:lnTo>
                    <a:pt x="0" y="144780"/>
                  </a:lnTo>
                  <a:lnTo>
                    <a:pt x="0" y="0"/>
                  </a:lnTo>
                  <a:close/>
                  <a:moveTo>
                    <a:pt x="144780" y="0"/>
                  </a:moveTo>
                  <a:lnTo>
                    <a:pt x="25692444" y="0"/>
                  </a:lnTo>
                  <a:lnTo>
                    <a:pt x="25692444" y="144780"/>
                  </a:lnTo>
                  <a:lnTo>
                    <a:pt x="144780" y="144780"/>
                  </a:lnTo>
                  <a:lnTo>
                    <a:pt x="144780" y="0"/>
                  </a:lnTo>
                  <a:close/>
                </a:path>
              </a:pathLst>
            </a:custGeom>
            <a:solidFill>
              <a:srgbClr val="2B262E"/>
            </a:solidFill>
          </p:spPr>
        </p:sp>
      </p:grpSp>
      <p:grpSp>
        <p:nvGrpSpPr>
          <p:cNvPr id="12" name="Group 12"/>
          <p:cNvGrpSpPr/>
          <p:nvPr/>
        </p:nvGrpSpPr>
        <p:grpSpPr>
          <a:xfrm>
            <a:off x="1745363" y="2706570"/>
            <a:ext cx="8512710" cy="5789632"/>
            <a:chOff x="0" y="0"/>
            <a:chExt cx="40871756" cy="25541998"/>
          </a:xfrm>
        </p:grpSpPr>
        <p:sp>
          <p:nvSpPr>
            <p:cNvPr id="13" name="Freeform 13"/>
            <p:cNvSpPr/>
            <p:nvPr/>
          </p:nvSpPr>
          <p:spPr>
            <a:xfrm>
              <a:off x="72390" y="72390"/>
              <a:ext cx="40726977" cy="25397218"/>
            </a:xfrm>
            <a:custGeom>
              <a:avLst/>
              <a:gdLst/>
              <a:ahLst/>
              <a:cxnLst/>
              <a:rect l="l" t="t" r="r" b="b"/>
              <a:pathLst>
                <a:path w="40726977" h="25397218">
                  <a:moveTo>
                    <a:pt x="0" y="0"/>
                  </a:moveTo>
                  <a:lnTo>
                    <a:pt x="40726977" y="0"/>
                  </a:lnTo>
                  <a:lnTo>
                    <a:pt x="40726977" y="25397218"/>
                  </a:lnTo>
                  <a:lnTo>
                    <a:pt x="0" y="25397218"/>
                  </a:lnTo>
                  <a:lnTo>
                    <a:pt x="0" y="0"/>
                  </a:lnTo>
                  <a:close/>
                </a:path>
              </a:pathLst>
            </a:custGeom>
            <a:solidFill>
              <a:srgbClr val="FFD85A"/>
            </a:solidFill>
          </p:spPr>
        </p:sp>
        <p:sp>
          <p:nvSpPr>
            <p:cNvPr id="14" name="Freeform 14"/>
            <p:cNvSpPr/>
            <p:nvPr/>
          </p:nvSpPr>
          <p:spPr>
            <a:xfrm>
              <a:off x="0" y="0"/>
              <a:ext cx="40871756" cy="25541998"/>
            </a:xfrm>
            <a:custGeom>
              <a:avLst/>
              <a:gdLst/>
              <a:ahLst/>
              <a:cxnLst/>
              <a:rect l="l" t="t" r="r" b="b"/>
              <a:pathLst>
                <a:path w="40871756" h="25541998">
                  <a:moveTo>
                    <a:pt x="40726975" y="25397219"/>
                  </a:moveTo>
                  <a:lnTo>
                    <a:pt x="40871756" y="25397219"/>
                  </a:lnTo>
                  <a:lnTo>
                    <a:pt x="40871756" y="25541998"/>
                  </a:lnTo>
                  <a:lnTo>
                    <a:pt x="40726975" y="25541998"/>
                  </a:lnTo>
                  <a:lnTo>
                    <a:pt x="40726975" y="25397217"/>
                  </a:lnTo>
                  <a:close/>
                  <a:moveTo>
                    <a:pt x="0" y="144780"/>
                  </a:moveTo>
                  <a:lnTo>
                    <a:pt x="144780" y="144780"/>
                  </a:lnTo>
                  <a:lnTo>
                    <a:pt x="144780" y="25397219"/>
                  </a:lnTo>
                  <a:lnTo>
                    <a:pt x="0" y="25397219"/>
                  </a:lnTo>
                  <a:lnTo>
                    <a:pt x="0" y="144780"/>
                  </a:lnTo>
                  <a:close/>
                  <a:moveTo>
                    <a:pt x="0" y="25397219"/>
                  </a:moveTo>
                  <a:lnTo>
                    <a:pt x="144780" y="25397219"/>
                  </a:lnTo>
                  <a:lnTo>
                    <a:pt x="144780" y="25541998"/>
                  </a:lnTo>
                  <a:lnTo>
                    <a:pt x="0" y="25541998"/>
                  </a:lnTo>
                  <a:lnTo>
                    <a:pt x="0" y="25397217"/>
                  </a:lnTo>
                  <a:close/>
                  <a:moveTo>
                    <a:pt x="40726975" y="144780"/>
                  </a:moveTo>
                  <a:lnTo>
                    <a:pt x="40871756" y="144780"/>
                  </a:lnTo>
                  <a:lnTo>
                    <a:pt x="40871756" y="25397219"/>
                  </a:lnTo>
                  <a:lnTo>
                    <a:pt x="40726975" y="25397219"/>
                  </a:lnTo>
                  <a:lnTo>
                    <a:pt x="40726975" y="144780"/>
                  </a:lnTo>
                  <a:close/>
                  <a:moveTo>
                    <a:pt x="144780" y="25397219"/>
                  </a:moveTo>
                  <a:lnTo>
                    <a:pt x="40726975" y="25397219"/>
                  </a:lnTo>
                  <a:lnTo>
                    <a:pt x="40726975" y="25541998"/>
                  </a:lnTo>
                  <a:lnTo>
                    <a:pt x="144780" y="25541998"/>
                  </a:lnTo>
                  <a:lnTo>
                    <a:pt x="144780" y="25397217"/>
                  </a:lnTo>
                  <a:close/>
                  <a:moveTo>
                    <a:pt x="40726975" y="0"/>
                  </a:moveTo>
                  <a:lnTo>
                    <a:pt x="40871756" y="0"/>
                  </a:lnTo>
                  <a:lnTo>
                    <a:pt x="40871756" y="144780"/>
                  </a:lnTo>
                  <a:lnTo>
                    <a:pt x="40726975" y="144780"/>
                  </a:lnTo>
                  <a:lnTo>
                    <a:pt x="40726975" y="0"/>
                  </a:lnTo>
                  <a:close/>
                  <a:moveTo>
                    <a:pt x="0" y="0"/>
                  </a:moveTo>
                  <a:lnTo>
                    <a:pt x="144780" y="0"/>
                  </a:lnTo>
                  <a:lnTo>
                    <a:pt x="144780" y="144780"/>
                  </a:lnTo>
                  <a:lnTo>
                    <a:pt x="0" y="144780"/>
                  </a:lnTo>
                  <a:lnTo>
                    <a:pt x="0" y="0"/>
                  </a:lnTo>
                  <a:close/>
                  <a:moveTo>
                    <a:pt x="144780" y="0"/>
                  </a:moveTo>
                  <a:lnTo>
                    <a:pt x="40726975" y="0"/>
                  </a:lnTo>
                  <a:lnTo>
                    <a:pt x="40726975" y="144780"/>
                  </a:lnTo>
                  <a:lnTo>
                    <a:pt x="144780" y="144780"/>
                  </a:lnTo>
                  <a:lnTo>
                    <a:pt x="144780" y="0"/>
                  </a:lnTo>
                  <a:close/>
                </a:path>
              </a:pathLst>
            </a:custGeom>
            <a:solidFill>
              <a:srgbClr val="2B262E"/>
            </a:solidFill>
          </p:spPr>
        </p:sp>
      </p:grpSp>
      <p:grpSp>
        <p:nvGrpSpPr>
          <p:cNvPr id="15" name="Group 15"/>
          <p:cNvGrpSpPr/>
          <p:nvPr/>
        </p:nvGrpSpPr>
        <p:grpSpPr>
          <a:xfrm>
            <a:off x="1518682" y="2583106"/>
            <a:ext cx="899887" cy="899887"/>
            <a:chOff x="0" y="0"/>
            <a:chExt cx="1199850" cy="1199850"/>
          </a:xfrm>
        </p:grpSpPr>
        <p:sp>
          <p:nvSpPr>
            <p:cNvPr id="16" name="AutoShape 16"/>
            <p:cNvSpPr/>
            <p:nvPr/>
          </p:nvSpPr>
          <p:spPr>
            <a:xfrm>
              <a:off x="0" y="0"/>
              <a:ext cx="1199850" cy="0"/>
            </a:xfrm>
            <a:prstGeom prst="line">
              <a:avLst/>
            </a:prstGeom>
            <a:ln w="38100" cap="flat">
              <a:solidFill>
                <a:srgbClr val="000000"/>
              </a:solidFill>
              <a:prstDash val="solid"/>
              <a:headEnd type="none" w="sm" len="sm"/>
              <a:tailEnd type="none" w="sm" len="sm"/>
            </a:ln>
          </p:spPr>
        </p:sp>
        <p:sp>
          <p:nvSpPr>
            <p:cNvPr id="17" name="AutoShape 17"/>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18" name="Group 18"/>
          <p:cNvGrpSpPr/>
          <p:nvPr/>
        </p:nvGrpSpPr>
        <p:grpSpPr>
          <a:xfrm rot="-5400000">
            <a:off x="1518942" y="7761664"/>
            <a:ext cx="899887" cy="899887"/>
            <a:chOff x="0" y="0"/>
            <a:chExt cx="1199850" cy="1199850"/>
          </a:xfrm>
        </p:grpSpPr>
        <p:sp>
          <p:nvSpPr>
            <p:cNvPr id="19" name="AutoShape 19"/>
            <p:cNvSpPr/>
            <p:nvPr/>
          </p:nvSpPr>
          <p:spPr>
            <a:xfrm>
              <a:off x="0" y="0"/>
              <a:ext cx="1199850" cy="0"/>
            </a:xfrm>
            <a:prstGeom prst="line">
              <a:avLst/>
            </a:prstGeom>
            <a:ln w="38100" cap="flat">
              <a:solidFill>
                <a:srgbClr val="000000"/>
              </a:solidFill>
              <a:prstDash val="solid"/>
              <a:headEnd type="none" w="sm" len="sm"/>
              <a:tailEnd type="none" w="sm" len="sm"/>
            </a:ln>
          </p:spPr>
        </p:sp>
        <p:sp>
          <p:nvSpPr>
            <p:cNvPr id="20" name="AutoShape 20"/>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1" name="Group 21"/>
          <p:cNvGrpSpPr/>
          <p:nvPr/>
        </p:nvGrpSpPr>
        <p:grpSpPr>
          <a:xfrm rot="-5400000">
            <a:off x="10725724" y="7761664"/>
            <a:ext cx="899887" cy="899887"/>
            <a:chOff x="0" y="0"/>
            <a:chExt cx="1199850" cy="1199850"/>
          </a:xfrm>
        </p:grpSpPr>
        <p:sp>
          <p:nvSpPr>
            <p:cNvPr id="22" name="AutoShape 22"/>
            <p:cNvSpPr/>
            <p:nvPr/>
          </p:nvSpPr>
          <p:spPr>
            <a:xfrm>
              <a:off x="0" y="0"/>
              <a:ext cx="1199850" cy="0"/>
            </a:xfrm>
            <a:prstGeom prst="line">
              <a:avLst/>
            </a:prstGeom>
            <a:ln w="38100" cap="flat">
              <a:solidFill>
                <a:srgbClr val="000000"/>
              </a:solidFill>
              <a:prstDash val="solid"/>
              <a:headEnd type="none" w="sm" len="sm"/>
              <a:tailEnd type="none" w="sm" len="sm"/>
            </a:ln>
          </p:spPr>
        </p:sp>
        <p:sp>
          <p:nvSpPr>
            <p:cNvPr id="23" name="AutoShape 23"/>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4" name="Group 24"/>
          <p:cNvGrpSpPr/>
          <p:nvPr/>
        </p:nvGrpSpPr>
        <p:grpSpPr>
          <a:xfrm rot="5400000">
            <a:off x="9559391" y="2603084"/>
            <a:ext cx="899887" cy="899887"/>
            <a:chOff x="0" y="0"/>
            <a:chExt cx="1199850" cy="1199850"/>
          </a:xfrm>
        </p:grpSpPr>
        <p:sp>
          <p:nvSpPr>
            <p:cNvPr id="25" name="AutoShape 25"/>
            <p:cNvSpPr/>
            <p:nvPr/>
          </p:nvSpPr>
          <p:spPr>
            <a:xfrm>
              <a:off x="0" y="0"/>
              <a:ext cx="1199850" cy="0"/>
            </a:xfrm>
            <a:prstGeom prst="line">
              <a:avLst/>
            </a:prstGeom>
            <a:ln w="38100" cap="flat">
              <a:solidFill>
                <a:srgbClr val="000000"/>
              </a:solidFill>
              <a:prstDash val="solid"/>
              <a:headEnd type="none" w="sm" len="sm"/>
              <a:tailEnd type="none" w="sm" len="sm"/>
            </a:ln>
          </p:spPr>
        </p:sp>
        <p:sp>
          <p:nvSpPr>
            <p:cNvPr id="26" name="AutoShape 26"/>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7" name="Group 27"/>
          <p:cNvGrpSpPr/>
          <p:nvPr/>
        </p:nvGrpSpPr>
        <p:grpSpPr>
          <a:xfrm rot="5400000">
            <a:off x="15834255" y="2568819"/>
            <a:ext cx="899887" cy="899887"/>
            <a:chOff x="0" y="0"/>
            <a:chExt cx="1199850" cy="1199850"/>
          </a:xfrm>
        </p:grpSpPr>
        <p:sp>
          <p:nvSpPr>
            <p:cNvPr id="28" name="AutoShape 28"/>
            <p:cNvSpPr/>
            <p:nvPr/>
          </p:nvSpPr>
          <p:spPr>
            <a:xfrm>
              <a:off x="0" y="0"/>
              <a:ext cx="1199850" cy="0"/>
            </a:xfrm>
            <a:prstGeom prst="line">
              <a:avLst/>
            </a:prstGeom>
            <a:ln w="38100" cap="flat">
              <a:solidFill>
                <a:srgbClr val="000000"/>
              </a:solidFill>
              <a:prstDash val="solid"/>
              <a:headEnd type="none" w="sm" len="sm"/>
              <a:tailEnd type="none" w="sm" len="sm"/>
            </a:ln>
          </p:spPr>
        </p:sp>
        <p:sp>
          <p:nvSpPr>
            <p:cNvPr id="29" name="AutoShape 29"/>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0" name="Group 30"/>
          <p:cNvGrpSpPr/>
          <p:nvPr/>
        </p:nvGrpSpPr>
        <p:grpSpPr>
          <a:xfrm>
            <a:off x="10678652" y="2565218"/>
            <a:ext cx="899887" cy="899887"/>
            <a:chOff x="0" y="0"/>
            <a:chExt cx="1199850" cy="1199850"/>
          </a:xfrm>
        </p:grpSpPr>
        <p:sp>
          <p:nvSpPr>
            <p:cNvPr id="31" name="AutoShape 31"/>
            <p:cNvSpPr/>
            <p:nvPr/>
          </p:nvSpPr>
          <p:spPr>
            <a:xfrm>
              <a:off x="0" y="0"/>
              <a:ext cx="1199850" cy="0"/>
            </a:xfrm>
            <a:prstGeom prst="line">
              <a:avLst/>
            </a:prstGeom>
            <a:ln w="38100" cap="flat">
              <a:solidFill>
                <a:srgbClr val="000000"/>
              </a:solidFill>
              <a:prstDash val="solid"/>
              <a:headEnd type="none" w="sm" len="sm"/>
              <a:tailEnd type="none" w="sm" len="sm"/>
            </a:ln>
          </p:spPr>
        </p:sp>
        <p:sp>
          <p:nvSpPr>
            <p:cNvPr id="32" name="AutoShape 32"/>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3" name="Group 33"/>
          <p:cNvGrpSpPr/>
          <p:nvPr/>
        </p:nvGrpSpPr>
        <p:grpSpPr>
          <a:xfrm rot="-10800000">
            <a:off x="9599155" y="7761664"/>
            <a:ext cx="899887" cy="899887"/>
            <a:chOff x="0" y="0"/>
            <a:chExt cx="1199850" cy="1199850"/>
          </a:xfrm>
        </p:grpSpPr>
        <p:sp>
          <p:nvSpPr>
            <p:cNvPr id="34" name="AutoShape 34"/>
            <p:cNvSpPr/>
            <p:nvPr/>
          </p:nvSpPr>
          <p:spPr>
            <a:xfrm>
              <a:off x="0" y="0"/>
              <a:ext cx="1199850" cy="0"/>
            </a:xfrm>
            <a:prstGeom prst="line">
              <a:avLst/>
            </a:prstGeom>
            <a:ln w="38100" cap="flat">
              <a:solidFill>
                <a:srgbClr val="000000"/>
              </a:solidFill>
              <a:prstDash val="solid"/>
              <a:headEnd type="none" w="sm" len="sm"/>
              <a:tailEnd type="none" w="sm" len="sm"/>
            </a:ln>
          </p:spPr>
        </p:sp>
        <p:sp>
          <p:nvSpPr>
            <p:cNvPr id="35" name="AutoShape 35"/>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6" name="Group 36"/>
          <p:cNvGrpSpPr/>
          <p:nvPr/>
        </p:nvGrpSpPr>
        <p:grpSpPr>
          <a:xfrm rot="-10800000">
            <a:off x="15805156" y="7735164"/>
            <a:ext cx="899887" cy="899887"/>
            <a:chOff x="0" y="0"/>
            <a:chExt cx="1199850" cy="1199850"/>
          </a:xfrm>
        </p:grpSpPr>
        <p:sp>
          <p:nvSpPr>
            <p:cNvPr id="37" name="AutoShape 37"/>
            <p:cNvSpPr/>
            <p:nvPr/>
          </p:nvSpPr>
          <p:spPr>
            <a:xfrm>
              <a:off x="0" y="0"/>
              <a:ext cx="1199850" cy="0"/>
            </a:xfrm>
            <a:prstGeom prst="line">
              <a:avLst/>
            </a:prstGeom>
            <a:ln w="38100" cap="flat">
              <a:solidFill>
                <a:srgbClr val="000000"/>
              </a:solidFill>
              <a:prstDash val="solid"/>
              <a:headEnd type="none" w="sm" len="sm"/>
              <a:tailEnd type="none" w="sm" len="sm"/>
            </a:ln>
          </p:spPr>
        </p:sp>
        <p:sp>
          <p:nvSpPr>
            <p:cNvPr id="38" name="AutoShape 38"/>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sp>
        <p:nvSpPr>
          <p:cNvPr id="39" name="TextBox 38">
            <a:extLst>
              <a:ext uri="{FF2B5EF4-FFF2-40B4-BE49-F238E27FC236}">
                <a16:creationId xmlns:a16="http://schemas.microsoft.com/office/drawing/2014/main" xmlns="" id="{0C6F1929-891D-74C7-62FB-249053B0CFC9}"/>
              </a:ext>
            </a:extLst>
          </p:cNvPr>
          <p:cNvSpPr txBox="1"/>
          <p:nvPr/>
        </p:nvSpPr>
        <p:spPr>
          <a:xfrm>
            <a:off x="2098825" y="3122835"/>
            <a:ext cx="8028259" cy="4400692"/>
          </a:xfrm>
          <a:prstGeom prst="rect">
            <a:avLst/>
          </a:prstGeom>
          <a:noFill/>
        </p:spPr>
        <p:txBody>
          <a:bodyPr wrap="square" rtlCol="0">
            <a:spAutoFit/>
          </a:bodyPr>
          <a:lstStyle/>
          <a:p>
            <a:pPr marL="30480" marR="30480" lvl="0" indent="0" algn="just" defTabSz="914400" rtl="0" eaLnBrk="1" fontAlgn="auto" latinLnBrk="0" hangingPunct="1">
              <a:lnSpc>
                <a:spcPct val="115000"/>
              </a:lnSpc>
              <a:spcBef>
                <a:spcPts val="200"/>
              </a:spcBef>
              <a:spcAft>
                <a:spcPts val="200"/>
              </a:spcAft>
              <a:buClrTx/>
              <a:buSzTx/>
              <a:buFontTx/>
              <a:buNone/>
              <a:tabLst/>
              <a:defRPr/>
            </a:pPr>
            <a:r>
              <a:rPr kumimoji="0" lang="vi-VN" sz="4000" b="1" i="0" u="none" strike="noStrike" kern="1200" cap="none" spc="0" normalizeH="0" baseline="0" noProof="0" dirty="0">
                <a:ln>
                  <a:noFill/>
                </a:ln>
                <a:solidFill>
                  <a:srgbClr val="008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2: </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 hai phản ứng dưới đây, phản ứng nào là phản ứng toả nhiệt, phản ứng nào là phản ứng thu nhiệt?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15000"/>
              </a:lnSpc>
              <a:spcBef>
                <a:spcPts val="200"/>
              </a:spcBef>
              <a:spcAft>
                <a:spcPts val="20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Phân huỷ đường tạo thành than và nước.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15000"/>
              </a:lnSpc>
              <a:spcBef>
                <a:spcPts val="200"/>
              </a:spcBef>
              <a:spcAft>
                <a:spcPts val="20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Cồn cháy trong không khí.</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TextBox 39">
            <a:extLst>
              <a:ext uri="{FF2B5EF4-FFF2-40B4-BE49-F238E27FC236}">
                <a16:creationId xmlns:a16="http://schemas.microsoft.com/office/drawing/2014/main" xmlns="" id="{6DDEBBEB-26C4-08B5-A9E8-78BE96CD3E2B}"/>
              </a:ext>
            </a:extLst>
          </p:cNvPr>
          <p:cNvSpPr txBox="1"/>
          <p:nvPr/>
        </p:nvSpPr>
        <p:spPr>
          <a:xfrm>
            <a:off x="11305164" y="3054009"/>
            <a:ext cx="5217779" cy="5291898"/>
          </a:xfrm>
          <a:prstGeom prst="rect">
            <a:avLst/>
          </a:prstGeom>
          <a:noFill/>
        </p:spPr>
        <p:txBody>
          <a:bodyPr wrap="square" rtlCol="0">
            <a:spAutoFit/>
          </a:bodyPr>
          <a:lstStyle/>
          <a:p>
            <a:pPr marL="0" marR="0" lvl="0" indent="0" algn="l" defTabSz="914400" rtl="0" eaLnBrk="1" fontAlgn="auto" latinLnBrk="0" hangingPunct="1">
              <a:lnSpc>
                <a:spcPct val="115000"/>
              </a:lnSpc>
              <a:spcBef>
                <a:spcPts val="200"/>
              </a:spcBef>
              <a:spcAft>
                <a:spcPts val="20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Trả</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lời</a:t>
            </a: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algn="just" defTabSz="914400" rtl="0" eaLnBrk="1" fontAlgn="auto" latinLnBrk="0" hangingPunct="1">
              <a:lnSpc>
                <a:spcPct val="115000"/>
              </a:lnSpc>
              <a:spcBef>
                <a:spcPts val="200"/>
              </a:spcBef>
              <a:spcAft>
                <a:spcPts val="200"/>
              </a:spcAft>
              <a:buClrTx/>
              <a:buSzTx/>
              <a:tabLst/>
              <a:defRPr/>
            </a:pP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Phân huỷ đường tạo thành than và nước là phản ứng thu nhiệt.</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lvl="0" algn="just" defTabSz="914400" rtl="0" eaLnBrk="1" fontAlgn="auto" latinLnBrk="0" hangingPunct="1">
              <a:lnSpc>
                <a:spcPct val="115000"/>
              </a:lnSpc>
              <a:spcBef>
                <a:spcPts val="200"/>
              </a:spcBef>
              <a:spcAft>
                <a:spcPts val="200"/>
              </a:spcAft>
              <a:buClrTx/>
              <a:buSzTx/>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200"/>
              </a:spcBef>
              <a:spcAft>
                <a:spcPts val="20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Đốt cháy cồn trong không khí là phản ứng toả nhiệt</a:t>
            </a:r>
            <a:r>
              <a:rPr kumimoji="0" lang="vi-VN"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grpSp>
        <p:nvGrpSpPr>
          <p:cNvPr id="41" name="Group 4">
            <a:extLst>
              <a:ext uri="{FF2B5EF4-FFF2-40B4-BE49-F238E27FC236}">
                <a16:creationId xmlns:a16="http://schemas.microsoft.com/office/drawing/2014/main" xmlns="" id="{5BDF2607-DFB7-483A-000D-3B981D7569BF}"/>
              </a:ext>
            </a:extLst>
          </p:cNvPr>
          <p:cNvGrpSpPr/>
          <p:nvPr/>
        </p:nvGrpSpPr>
        <p:grpSpPr>
          <a:xfrm>
            <a:off x="7165234" y="393071"/>
            <a:ext cx="4835175" cy="974130"/>
            <a:chOff x="0" y="0"/>
            <a:chExt cx="4401870" cy="4445234"/>
          </a:xfrm>
          <a:solidFill>
            <a:srgbClr val="FFFF00"/>
          </a:solidFill>
        </p:grpSpPr>
        <p:sp>
          <p:nvSpPr>
            <p:cNvPr id="42" name="Freeform 5">
              <a:extLst>
                <a:ext uri="{FF2B5EF4-FFF2-40B4-BE49-F238E27FC236}">
                  <a16:creationId xmlns:a16="http://schemas.microsoft.com/office/drawing/2014/main" xmlns="" id="{7C74DD09-522B-7940-F6F9-05D35EFB20A0}"/>
                </a:ext>
              </a:extLst>
            </p:cNvPr>
            <p:cNvSpPr/>
            <p:nvPr/>
          </p:nvSpPr>
          <p:spPr>
            <a:xfrm>
              <a:off x="80010" y="80010"/>
              <a:ext cx="4309160" cy="4352524"/>
            </a:xfrm>
            <a:custGeom>
              <a:avLst/>
              <a:gdLst/>
              <a:ahLst/>
              <a:cxnLst/>
              <a:rect l="l" t="t" r="r" b="b"/>
              <a:pathLst>
                <a:path w="4309160" h="4352524">
                  <a:moveTo>
                    <a:pt x="0" y="4297913"/>
                  </a:moveTo>
                  <a:lnTo>
                    <a:pt x="0" y="4352524"/>
                  </a:lnTo>
                  <a:lnTo>
                    <a:pt x="4309160" y="4352524"/>
                  </a:lnTo>
                  <a:lnTo>
                    <a:pt x="4309160" y="0"/>
                  </a:lnTo>
                  <a:lnTo>
                    <a:pt x="4254549" y="0"/>
                  </a:lnTo>
                  <a:lnTo>
                    <a:pt x="4254549" y="4297913"/>
                  </a:lnTo>
                  <a:close/>
                </a:path>
              </a:pathLst>
            </a:custGeom>
            <a:grpFill/>
          </p:spPr>
        </p:sp>
        <p:sp>
          <p:nvSpPr>
            <p:cNvPr id="43" name="Freeform 6">
              <a:extLst>
                <a:ext uri="{FF2B5EF4-FFF2-40B4-BE49-F238E27FC236}">
                  <a16:creationId xmlns:a16="http://schemas.microsoft.com/office/drawing/2014/main" xmlns="" id="{44FBA24A-F690-F943-ADF0-05F34B739115}"/>
                </a:ext>
              </a:extLst>
            </p:cNvPr>
            <p:cNvSpPr/>
            <p:nvPr/>
          </p:nvSpPr>
          <p:spPr>
            <a:xfrm>
              <a:off x="67310" y="67310"/>
              <a:ext cx="4334560" cy="4377924"/>
            </a:xfrm>
            <a:custGeom>
              <a:avLst/>
              <a:gdLst/>
              <a:ahLst/>
              <a:cxnLst/>
              <a:rect l="l" t="t" r="r" b="b"/>
              <a:pathLst>
                <a:path w="4334560" h="4377924">
                  <a:moveTo>
                    <a:pt x="4267249" y="0"/>
                  </a:moveTo>
                  <a:lnTo>
                    <a:pt x="4267249" y="12700"/>
                  </a:lnTo>
                  <a:lnTo>
                    <a:pt x="4321860" y="12700"/>
                  </a:lnTo>
                  <a:lnTo>
                    <a:pt x="4321860" y="4365224"/>
                  </a:lnTo>
                  <a:lnTo>
                    <a:pt x="12700" y="4365224"/>
                  </a:lnTo>
                  <a:lnTo>
                    <a:pt x="12700" y="4310613"/>
                  </a:lnTo>
                  <a:lnTo>
                    <a:pt x="0" y="4310613"/>
                  </a:lnTo>
                  <a:lnTo>
                    <a:pt x="0" y="4377924"/>
                  </a:lnTo>
                  <a:lnTo>
                    <a:pt x="4334560" y="4377924"/>
                  </a:lnTo>
                  <a:lnTo>
                    <a:pt x="4334560" y="0"/>
                  </a:lnTo>
                  <a:close/>
                </a:path>
              </a:pathLst>
            </a:custGeom>
            <a:grpFill/>
          </p:spPr>
        </p:sp>
        <p:sp>
          <p:nvSpPr>
            <p:cNvPr id="44" name="Freeform 7">
              <a:extLst>
                <a:ext uri="{FF2B5EF4-FFF2-40B4-BE49-F238E27FC236}">
                  <a16:creationId xmlns:a16="http://schemas.microsoft.com/office/drawing/2014/main" xmlns="" id="{FDB2F056-9EFD-48E0-1806-AFA73AAFA5D1}"/>
                </a:ext>
              </a:extLst>
            </p:cNvPr>
            <p:cNvSpPr/>
            <p:nvPr/>
          </p:nvSpPr>
          <p:spPr>
            <a:xfrm>
              <a:off x="12700" y="12700"/>
              <a:ext cx="4309159" cy="4352523"/>
            </a:xfrm>
            <a:custGeom>
              <a:avLst/>
              <a:gdLst/>
              <a:ahLst/>
              <a:cxnLst/>
              <a:rect l="l" t="t" r="r" b="b"/>
              <a:pathLst>
                <a:path w="4309159" h="4352523">
                  <a:moveTo>
                    <a:pt x="0" y="0"/>
                  </a:moveTo>
                  <a:lnTo>
                    <a:pt x="4309159" y="0"/>
                  </a:lnTo>
                  <a:lnTo>
                    <a:pt x="4309159" y="4352523"/>
                  </a:lnTo>
                  <a:lnTo>
                    <a:pt x="0" y="4352523"/>
                  </a:lnTo>
                  <a:close/>
                </a:path>
              </a:pathLst>
            </a:custGeom>
            <a:grpFill/>
          </p:spPr>
        </p:sp>
        <p:sp>
          <p:nvSpPr>
            <p:cNvPr id="45" name="Freeform 8">
              <a:extLst>
                <a:ext uri="{FF2B5EF4-FFF2-40B4-BE49-F238E27FC236}">
                  <a16:creationId xmlns:a16="http://schemas.microsoft.com/office/drawing/2014/main" xmlns="" id="{0DF3F325-2668-9F1B-1DBB-FFA3CB690638}"/>
                </a:ext>
              </a:extLst>
            </p:cNvPr>
            <p:cNvSpPr/>
            <p:nvPr/>
          </p:nvSpPr>
          <p:spPr>
            <a:xfrm>
              <a:off x="0" y="0"/>
              <a:ext cx="4334560" cy="4377923"/>
            </a:xfrm>
            <a:custGeom>
              <a:avLst/>
              <a:gdLst/>
              <a:ahLst/>
              <a:cxnLst/>
              <a:rect l="l" t="t" r="r" b="b"/>
              <a:pathLst>
                <a:path w="4334560" h="4377923">
                  <a:moveTo>
                    <a:pt x="80010" y="4377923"/>
                  </a:moveTo>
                  <a:lnTo>
                    <a:pt x="4334560" y="4377923"/>
                  </a:lnTo>
                  <a:lnTo>
                    <a:pt x="4334560" y="80010"/>
                  </a:lnTo>
                  <a:lnTo>
                    <a:pt x="4334560" y="67310"/>
                  </a:lnTo>
                  <a:lnTo>
                    <a:pt x="4334560" y="0"/>
                  </a:lnTo>
                  <a:lnTo>
                    <a:pt x="0" y="0"/>
                  </a:lnTo>
                  <a:lnTo>
                    <a:pt x="0" y="4377923"/>
                  </a:lnTo>
                  <a:lnTo>
                    <a:pt x="67310" y="4377923"/>
                  </a:lnTo>
                  <a:lnTo>
                    <a:pt x="80010" y="4377923"/>
                  </a:lnTo>
                  <a:close/>
                  <a:moveTo>
                    <a:pt x="12700" y="12700"/>
                  </a:moveTo>
                  <a:lnTo>
                    <a:pt x="4321859" y="12700"/>
                  </a:lnTo>
                  <a:lnTo>
                    <a:pt x="4321859" y="4365223"/>
                  </a:lnTo>
                  <a:lnTo>
                    <a:pt x="12700" y="4365223"/>
                  </a:lnTo>
                  <a:lnTo>
                    <a:pt x="12700" y="12700"/>
                  </a:lnTo>
                  <a:close/>
                </a:path>
              </a:pathLst>
            </a:custGeom>
            <a:grpFill/>
          </p:spPr>
        </p:sp>
      </p:grpSp>
      <p:sp>
        <p:nvSpPr>
          <p:cNvPr id="46" name="TextBox 45">
            <a:extLst>
              <a:ext uri="{FF2B5EF4-FFF2-40B4-BE49-F238E27FC236}">
                <a16:creationId xmlns:a16="http://schemas.microsoft.com/office/drawing/2014/main" xmlns="" id="{B4413F1B-9DD6-0B6C-9C4B-233E5E95CCC6}"/>
              </a:ext>
            </a:extLst>
          </p:cNvPr>
          <p:cNvSpPr txBox="1"/>
          <p:nvPr/>
        </p:nvSpPr>
        <p:spPr>
          <a:xfrm>
            <a:off x="7696204" y="533085"/>
            <a:ext cx="3787598" cy="830997"/>
          </a:xfrm>
          <a:prstGeom prst="rect">
            <a:avLst/>
          </a:prstGeom>
          <a:noFill/>
        </p:spPr>
        <p:txBody>
          <a:bodyPr wrap="square" rtlCol="0">
            <a:spAutoFit/>
          </a:bodyPr>
          <a:lstStyle/>
          <a:p>
            <a:r>
              <a:rPr lang="en-US" sz="4800" b="1" dirty="0">
                <a:latin typeface="Times New Roman" panose="02020603050405020304" pitchFamily="18" charset="0"/>
                <a:cs typeface="Times New Roman" panose="02020603050405020304" pitchFamily="18" charset="0"/>
              </a:rPr>
              <a:t>LUYỆN TẬP</a:t>
            </a:r>
          </a:p>
        </p:txBody>
      </p:sp>
      <p:sp>
        <p:nvSpPr>
          <p:cNvPr id="47" name="TextBox 46">
            <a:extLst>
              <a:ext uri="{FF2B5EF4-FFF2-40B4-BE49-F238E27FC236}">
                <a16:creationId xmlns:a16="http://schemas.microsoft.com/office/drawing/2014/main" xmlns="" id="{3190A423-8430-2C95-C713-F282ACF12CD1}"/>
              </a:ext>
            </a:extLst>
          </p:cNvPr>
          <p:cNvSpPr txBox="1"/>
          <p:nvPr/>
        </p:nvSpPr>
        <p:spPr>
          <a:xfrm>
            <a:off x="4572000" y="1593206"/>
            <a:ext cx="10339836" cy="707886"/>
          </a:xfrm>
          <a:prstGeom prst="rect">
            <a:avLst/>
          </a:prstGeom>
          <a:solidFill>
            <a:srgbClr val="00B0F0"/>
          </a:solidFill>
        </p:spPr>
        <p:txBody>
          <a:bodyPr wrap="square" rtlCol="0">
            <a:spAutoFit/>
          </a:bodyPr>
          <a:lstStyle/>
          <a:p>
            <a:pPr algn="ctr"/>
            <a:r>
              <a:rPr lang="en-US" sz="4000" dirty="0">
                <a:latin typeface="Times New Roman" panose="02020603050405020304" pitchFamily="18" charset="0"/>
                <a:cs typeface="Times New Roman" panose="02020603050405020304" pitchFamily="18" charset="0"/>
              </a:rPr>
              <a:t>HS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hỏi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sau</a:t>
            </a:r>
            <a:r>
              <a:rPr lang="en-US" sz="4000" dirty="0">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randombar(horizontal)">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barn(inVertical)">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barn(inVertical)">
                                      <p:cBhvr>
                                        <p:cTn id="2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6" grpId="0"/>
      <p:bldP spid="4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FFFFFF">
                <a:alpha val="49804"/>
              </a:srgbClr>
            </a:solidFill>
          </p:spPr>
        </p:sp>
      </p:grpSp>
      <p:grpSp>
        <p:nvGrpSpPr>
          <p:cNvPr id="4" name="Group 4"/>
          <p:cNvGrpSpPr/>
          <p:nvPr/>
        </p:nvGrpSpPr>
        <p:grpSpPr>
          <a:xfrm>
            <a:off x="426698" y="266700"/>
            <a:ext cx="16725900" cy="9448800"/>
            <a:chOff x="0" y="0"/>
            <a:chExt cx="7516216" cy="3815125"/>
          </a:xfrm>
        </p:grpSpPr>
        <p:sp>
          <p:nvSpPr>
            <p:cNvPr id="5" name="Freeform 5"/>
            <p:cNvSpPr/>
            <p:nvPr/>
          </p:nvSpPr>
          <p:spPr>
            <a:xfrm>
              <a:off x="80010" y="80010"/>
              <a:ext cx="7423506" cy="3722415"/>
            </a:xfrm>
            <a:custGeom>
              <a:avLst/>
              <a:gdLst/>
              <a:ahLst/>
              <a:cxnLst/>
              <a:rect l="l" t="t" r="r" b="b"/>
              <a:pathLst>
                <a:path w="7423506" h="3722415">
                  <a:moveTo>
                    <a:pt x="0" y="3667805"/>
                  </a:moveTo>
                  <a:lnTo>
                    <a:pt x="0" y="3722415"/>
                  </a:lnTo>
                  <a:lnTo>
                    <a:pt x="7423506" y="3722415"/>
                  </a:lnTo>
                  <a:lnTo>
                    <a:pt x="7423506" y="0"/>
                  </a:lnTo>
                  <a:lnTo>
                    <a:pt x="7368896" y="0"/>
                  </a:lnTo>
                  <a:lnTo>
                    <a:pt x="7368896" y="3667805"/>
                  </a:lnTo>
                  <a:close/>
                </a:path>
              </a:pathLst>
            </a:custGeom>
            <a:solidFill>
              <a:srgbClr val="F58634"/>
            </a:solidFill>
          </p:spPr>
        </p:sp>
        <p:sp>
          <p:nvSpPr>
            <p:cNvPr id="6" name="Freeform 6"/>
            <p:cNvSpPr/>
            <p:nvPr/>
          </p:nvSpPr>
          <p:spPr>
            <a:xfrm>
              <a:off x="67310" y="67310"/>
              <a:ext cx="7448906" cy="3747815"/>
            </a:xfrm>
            <a:custGeom>
              <a:avLst/>
              <a:gdLst/>
              <a:ahLst/>
              <a:cxnLst/>
              <a:rect l="l" t="t" r="r" b="b"/>
              <a:pathLst>
                <a:path w="7448906" h="3747815">
                  <a:moveTo>
                    <a:pt x="7381596" y="0"/>
                  </a:moveTo>
                  <a:lnTo>
                    <a:pt x="7381596" y="12700"/>
                  </a:lnTo>
                  <a:lnTo>
                    <a:pt x="7436206" y="12700"/>
                  </a:lnTo>
                  <a:lnTo>
                    <a:pt x="7436206" y="3735115"/>
                  </a:lnTo>
                  <a:lnTo>
                    <a:pt x="12700" y="3735115"/>
                  </a:lnTo>
                  <a:lnTo>
                    <a:pt x="12700" y="3680505"/>
                  </a:lnTo>
                  <a:lnTo>
                    <a:pt x="0" y="3680505"/>
                  </a:lnTo>
                  <a:lnTo>
                    <a:pt x="0" y="3747815"/>
                  </a:lnTo>
                  <a:lnTo>
                    <a:pt x="7448906" y="3747815"/>
                  </a:lnTo>
                  <a:lnTo>
                    <a:pt x="7448906" y="0"/>
                  </a:lnTo>
                  <a:close/>
                </a:path>
              </a:pathLst>
            </a:custGeom>
            <a:solidFill>
              <a:srgbClr val="2B262E"/>
            </a:solidFill>
          </p:spPr>
        </p:sp>
        <p:sp>
          <p:nvSpPr>
            <p:cNvPr id="7" name="Freeform 7"/>
            <p:cNvSpPr/>
            <p:nvPr/>
          </p:nvSpPr>
          <p:spPr>
            <a:xfrm>
              <a:off x="12700" y="12700"/>
              <a:ext cx="7423506" cy="3722415"/>
            </a:xfrm>
            <a:custGeom>
              <a:avLst/>
              <a:gdLst/>
              <a:ahLst/>
              <a:cxnLst/>
              <a:rect l="l" t="t" r="r" b="b"/>
              <a:pathLst>
                <a:path w="7423506" h="3722415">
                  <a:moveTo>
                    <a:pt x="0" y="0"/>
                  </a:moveTo>
                  <a:lnTo>
                    <a:pt x="7423506" y="0"/>
                  </a:lnTo>
                  <a:lnTo>
                    <a:pt x="7423506" y="3722415"/>
                  </a:lnTo>
                  <a:lnTo>
                    <a:pt x="0" y="3722415"/>
                  </a:lnTo>
                  <a:close/>
                </a:path>
              </a:pathLst>
            </a:custGeom>
            <a:solidFill>
              <a:srgbClr val="FFFFFF"/>
            </a:solidFill>
          </p:spPr>
        </p:sp>
        <p:sp>
          <p:nvSpPr>
            <p:cNvPr id="8" name="Freeform 8"/>
            <p:cNvSpPr/>
            <p:nvPr/>
          </p:nvSpPr>
          <p:spPr>
            <a:xfrm>
              <a:off x="0" y="0"/>
              <a:ext cx="7448906" cy="3747815"/>
            </a:xfrm>
            <a:custGeom>
              <a:avLst/>
              <a:gdLst/>
              <a:ahLst/>
              <a:cxnLst/>
              <a:rect l="l" t="t" r="r" b="b"/>
              <a:pathLst>
                <a:path w="7448906" h="3747815">
                  <a:moveTo>
                    <a:pt x="80010" y="3747815"/>
                  </a:moveTo>
                  <a:lnTo>
                    <a:pt x="7448906" y="3747815"/>
                  </a:lnTo>
                  <a:lnTo>
                    <a:pt x="7448906" y="80010"/>
                  </a:lnTo>
                  <a:lnTo>
                    <a:pt x="7448906" y="67310"/>
                  </a:lnTo>
                  <a:lnTo>
                    <a:pt x="7448906" y="0"/>
                  </a:lnTo>
                  <a:lnTo>
                    <a:pt x="0" y="0"/>
                  </a:lnTo>
                  <a:lnTo>
                    <a:pt x="0" y="3747815"/>
                  </a:lnTo>
                  <a:lnTo>
                    <a:pt x="67310" y="3747815"/>
                  </a:lnTo>
                  <a:lnTo>
                    <a:pt x="80010" y="3747815"/>
                  </a:lnTo>
                  <a:close/>
                  <a:moveTo>
                    <a:pt x="12700" y="12700"/>
                  </a:moveTo>
                  <a:lnTo>
                    <a:pt x="7436206" y="12700"/>
                  </a:lnTo>
                  <a:lnTo>
                    <a:pt x="7436206" y="3735115"/>
                  </a:lnTo>
                  <a:lnTo>
                    <a:pt x="12700" y="3735115"/>
                  </a:lnTo>
                  <a:lnTo>
                    <a:pt x="12700" y="12700"/>
                  </a:lnTo>
                  <a:close/>
                </a:path>
              </a:pathLst>
            </a:custGeom>
            <a:solidFill>
              <a:srgbClr val="2B262E"/>
            </a:solidFill>
          </p:spPr>
        </p:sp>
      </p:grpSp>
      <p:grpSp>
        <p:nvGrpSpPr>
          <p:cNvPr id="9" name="Group 9"/>
          <p:cNvGrpSpPr/>
          <p:nvPr/>
        </p:nvGrpSpPr>
        <p:grpSpPr>
          <a:xfrm>
            <a:off x="10302732" y="2664608"/>
            <a:ext cx="6313722" cy="6079518"/>
            <a:chOff x="0" y="0"/>
            <a:chExt cx="25837223" cy="25541998"/>
          </a:xfrm>
        </p:grpSpPr>
        <p:sp>
          <p:nvSpPr>
            <p:cNvPr id="10" name="Freeform 10"/>
            <p:cNvSpPr/>
            <p:nvPr/>
          </p:nvSpPr>
          <p:spPr>
            <a:xfrm>
              <a:off x="72390" y="72390"/>
              <a:ext cx="25692444" cy="25397218"/>
            </a:xfrm>
            <a:custGeom>
              <a:avLst/>
              <a:gdLst/>
              <a:ahLst/>
              <a:cxnLst/>
              <a:rect l="l" t="t" r="r" b="b"/>
              <a:pathLst>
                <a:path w="25692444" h="25397218">
                  <a:moveTo>
                    <a:pt x="0" y="0"/>
                  </a:moveTo>
                  <a:lnTo>
                    <a:pt x="25692444" y="0"/>
                  </a:lnTo>
                  <a:lnTo>
                    <a:pt x="25692444" y="25397218"/>
                  </a:lnTo>
                  <a:lnTo>
                    <a:pt x="0" y="25397218"/>
                  </a:lnTo>
                  <a:lnTo>
                    <a:pt x="0" y="0"/>
                  </a:lnTo>
                  <a:close/>
                </a:path>
              </a:pathLst>
            </a:custGeom>
            <a:solidFill>
              <a:srgbClr val="D6C3FF"/>
            </a:solidFill>
          </p:spPr>
        </p:sp>
        <p:sp>
          <p:nvSpPr>
            <p:cNvPr id="11" name="Freeform 11"/>
            <p:cNvSpPr/>
            <p:nvPr/>
          </p:nvSpPr>
          <p:spPr>
            <a:xfrm>
              <a:off x="0" y="0"/>
              <a:ext cx="25837223" cy="25541998"/>
            </a:xfrm>
            <a:custGeom>
              <a:avLst/>
              <a:gdLst/>
              <a:ahLst/>
              <a:cxnLst/>
              <a:rect l="l" t="t" r="r" b="b"/>
              <a:pathLst>
                <a:path w="25837223" h="25541998">
                  <a:moveTo>
                    <a:pt x="25692444" y="25397219"/>
                  </a:moveTo>
                  <a:lnTo>
                    <a:pt x="25837223" y="25397219"/>
                  </a:lnTo>
                  <a:lnTo>
                    <a:pt x="25837223" y="25541998"/>
                  </a:lnTo>
                  <a:lnTo>
                    <a:pt x="25692444" y="25541998"/>
                  </a:lnTo>
                  <a:lnTo>
                    <a:pt x="25692444" y="25397217"/>
                  </a:lnTo>
                  <a:close/>
                  <a:moveTo>
                    <a:pt x="0" y="144780"/>
                  </a:moveTo>
                  <a:lnTo>
                    <a:pt x="144780" y="144780"/>
                  </a:lnTo>
                  <a:lnTo>
                    <a:pt x="144780" y="25397219"/>
                  </a:lnTo>
                  <a:lnTo>
                    <a:pt x="0" y="25397219"/>
                  </a:lnTo>
                  <a:lnTo>
                    <a:pt x="0" y="144780"/>
                  </a:lnTo>
                  <a:close/>
                  <a:moveTo>
                    <a:pt x="0" y="25397219"/>
                  </a:moveTo>
                  <a:lnTo>
                    <a:pt x="144780" y="25397219"/>
                  </a:lnTo>
                  <a:lnTo>
                    <a:pt x="144780" y="25541998"/>
                  </a:lnTo>
                  <a:lnTo>
                    <a:pt x="0" y="25541998"/>
                  </a:lnTo>
                  <a:lnTo>
                    <a:pt x="0" y="25397217"/>
                  </a:lnTo>
                  <a:close/>
                  <a:moveTo>
                    <a:pt x="25692444" y="144780"/>
                  </a:moveTo>
                  <a:lnTo>
                    <a:pt x="25837223" y="144780"/>
                  </a:lnTo>
                  <a:lnTo>
                    <a:pt x="25837223" y="25397219"/>
                  </a:lnTo>
                  <a:lnTo>
                    <a:pt x="25692444" y="25397219"/>
                  </a:lnTo>
                  <a:lnTo>
                    <a:pt x="25692444" y="144780"/>
                  </a:lnTo>
                  <a:close/>
                  <a:moveTo>
                    <a:pt x="144780" y="25397219"/>
                  </a:moveTo>
                  <a:lnTo>
                    <a:pt x="25692444" y="25397219"/>
                  </a:lnTo>
                  <a:lnTo>
                    <a:pt x="25692444" y="25541998"/>
                  </a:lnTo>
                  <a:lnTo>
                    <a:pt x="144780" y="25541998"/>
                  </a:lnTo>
                  <a:lnTo>
                    <a:pt x="144780" y="25397217"/>
                  </a:lnTo>
                  <a:close/>
                  <a:moveTo>
                    <a:pt x="25692444" y="0"/>
                  </a:moveTo>
                  <a:lnTo>
                    <a:pt x="25837223" y="0"/>
                  </a:lnTo>
                  <a:lnTo>
                    <a:pt x="25837223" y="144780"/>
                  </a:lnTo>
                  <a:lnTo>
                    <a:pt x="25692444" y="144780"/>
                  </a:lnTo>
                  <a:lnTo>
                    <a:pt x="25692444" y="0"/>
                  </a:lnTo>
                  <a:close/>
                  <a:moveTo>
                    <a:pt x="0" y="0"/>
                  </a:moveTo>
                  <a:lnTo>
                    <a:pt x="144780" y="0"/>
                  </a:lnTo>
                  <a:lnTo>
                    <a:pt x="144780" y="144780"/>
                  </a:lnTo>
                  <a:lnTo>
                    <a:pt x="0" y="144780"/>
                  </a:lnTo>
                  <a:lnTo>
                    <a:pt x="0" y="0"/>
                  </a:lnTo>
                  <a:close/>
                  <a:moveTo>
                    <a:pt x="144780" y="0"/>
                  </a:moveTo>
                  <a:lnTo>
                    <a:pt x="25692444" y="0"/>
                  </a:lnTo>
                  <a:lnTo>
                    <a:pt x="25692444" y="144780"/>
                  </a:lnTo>
                  <a:lnTo>
                    <a:pt x="144780" y="144780"/>
                  </a:lnTo>
                  <a:lnTo>
                    <a:pt x="144780" y="0"/>
                  </a:lnTo>
                  <a:close/>
                </a:path>
              </a:pathLst>
            </a:custGeom>
            <a:solidFill>
              <a:srgbClr val="2B262E"/>
            </a:solidFill>
          </p:spPr>
        </p:sp>
      </p:grpSp>
      <p:grpSp>
        <p:nvGrpSpPr>
          <p:cNvPr id="12" name="Group 12"/>
          <p:cNvGrpSpPr/>
          <p:nvPr/>
        </p:nvGrpSpPr>
        <p:grpSpPr>
          <a:xfrm>
            <a:off x="941616" y="2619093"/>
            <a:ext cx="8833849" cy="6129026"/>
            <a:chOff x="0" y="0"/>
            <a:chExt cx="40871756" cy="25541998"/>
          </a:xfrm>
        </p:grpSpPr>
        <p:sp>
          <p:nvSpPr>
            <p:cNvPr id="13" name="Freeform 13"/>
            <p:cNvSpPr/>
            <p:nvPr/>
          </p:nvSpPr>
          <p:spPr>
            <a:xfrm>
              <a:off x="72390" y="72390"/>
              <a:ext cx="40726977" cy="25397218"/>
            </a:xfrm>
            <a:custGeom>
              <a:avLst/>
              <a:gdLst/>
              <a:ahLst/>
              <a:cxnLst/>
              <a:rect l="l" t="t" r="r" b="b"/>
              <a:pathLst>
                <a:path w="40726977" h="25397218">
                  <a:moveTo>
                    <a:pt x="0" y="0"/>
                  </a:moveTo>
                  <a:lnTo>
                    <a:pt x="40726977" y="0"/>
                  </a:lnTo>
                  <a:lnTo>
                    <a:pt x="40726977" y="25397218"/>
                  </a:lnTo>
                  <a:lnTo>
                    <a:pt x="0" y="25397218"/>
                  </a:lnTo>
                  <a:lnTo>
                    <a:pt x="0" y="0"/>
                  </a:lnTo>
                  <a:close/>
                </a:path>
              </a:pathLst>
            </a:custGeom>
            <a:solidFill>
              <a:srgbClr val="FFD85A"/>
            </a:solidFill>
          </p:spPr>
        </p:sp>
        <p:sp>
          <p:nvSpPr>
            <p:cNvPr id="14" name="Freeform 14"/>
            <p:cNvSpPr/>
            <p:nvPr/>
          </p:nvSpPr>
          <p:spPr>
            <a:xfrm>
              <a:off x="0" y="0"/>
              <a:ext cx="40871756" cy="25541998"/>
            </a:xfrm>
            <a:custGeom>
              <a:avLst/>
              <a:gdLst/>
              <a:ahLst/>
              <a:cxnLst/>
              <a:rect l="l" t="t" r="r" b="b"/>
              <a:pathLst>
                <a:path w="40871756" h="25541998">
                  <a:moveTo>
                    <a:pt x="40726975" y="25397219"/>
                  </a:moveTo>
                  <a:lnTo>
                    <a:pt x="40871756" y="25397219"/>
                  </a:lnTo>
                  <a:lnTo>
                    <a:pt x="40871756" y="25541998"/>
                  </a:lnTo>
                  <a:lnTo>
                    <a:pt x="40726975" y="25541998"/>
                  </a:lnTo>
                  <a:lnTo>
                    <a:pt x="40726975" y="25397217"/>
                  </a:lnTo>
                  <a:close/>
                  <a:moveTo>
                    <a:pt x="0" y="144780"/>
                  </a:moveTo>
                  <a:lnTo>
                    <a:pt x="144780" y="144780"/>
                  </a:lnTo>
                  <a:lnTo>
                    <a:pt x="144780" y="25397219"/>
                  </a:lnTo>
                  <a:lnTo>
                    <a:pt x="0" y="25397219"/>
                  </a:lnTo>
                  <a:lnTo>
                    <a:pt x="0" y="144780"/>
                  </a:lnTo>
                  <a:close/>
                  <a:moveTo>
                    <a:pt x="0" y="25397219"/>
                  </a:moveTo>
                  <a:lnTo>
                    <a:pt x="144780" y="25397219"/>
                  </a:lnTo>
                  <a:lnTo>
                    <a:pt x="144780" y="25541998"/>
                  </a:lnTo>
                  <a:lnTo>
                    <a:pt x="0" y="25541998"/>
                  </a:lnTo>
                  <a:lnTo>
                    <a:pt x="0" y="25397217"/>
                  </a:lnTo>
                  <a:close/>
                  <a:moveTo>
                    <a:pt x="40726975" y="144780"/>
                  </a:moveTo>
                  <a:lnTo>
                    <a:pt x="40871756" y="144780"/>
                  </a:lnTo>
                  <a:lnTo>
                    <a:pt x="40871756" y="25397219"/>
                  </a:lnTo>
                  <a:lnTo>
                    <a:pt x="40726975" y="25397219"/>
                  </a:lnTo>
                  <a:lnTo>
                    <a:pt x="40726975" y="144780"/>
                  </a:lnTo>
                  <a:close/>
                  <a:moveTo>
                    <a:pt x="144780" y="25397219"/>
                  </a:moveTo>
                  <a:lnTo>
                    <a:pt x="40726975" y="25397219"/>
                  </a:lnTo>
                  <a:lnTo>
                    <a:pt x="40726975" y="25541998"/>
                  </a:lnTo>
                  <a:lnTo>
                    <a:pt x="144780" y="25541998"/>
                  </a:lnTo>
                  <a:lnTo>
                    <a:pt x="144780" y="25397217"/>
                  </a:lnTo>
                  <a:close/>
                  <a:moveTo>
                    <a:pt x="40726975" y="0"/>
                  </a:moveTo>
                  <a:lnTo>
                    <a:pt x="40871756" y="0"/>
                  </a:lnTo>
                  <a:lnTo>
                    <a:pt x="40871756" y="144780"/>
                  </a:lnTo>
                  <a:lnTo>
                    <a:pt x="40726975" y="144780"/>
                  </a:lnTo>
                  <a:lnTo>
                    <a:pt x="40726975" y="0"/>
                  </a:lnTo>
                  <a:close/>
                  <a:moveTo>
                    <a:pt x="0" y="0"/>
                  </a:moveTo>
                  <a:lnTo>
                    <a:pt x="144780" y="0"/>
                  </a:lnTo>
                  <a:lnTo>
                    <a:pt x="144780" y="144780"/>
                  </a:lnTo>
                  <a:lnTo>
                    <a:pt x="0" y="144780"/>
                  </a:lnTo>
                  <a:lnTo>
                    <a:pt x="0" y="0"/>
                  </a:lnTo>
                  <a:close/>
                  <a:moveTo>
                    <a:pt x="144780" y="0"/>
                  </a:moveTo>
                  <a:lnTo>
                    <a:pt x="40726975" y="0"/>
                  </a:lnTo>
                  <a:lnTo>
                    <a:pt x="40726975" y="144780"/>
                  </a:lnTo>
                  <a:lnTo>
                    <a:pt x="144780" y="144780"/>
                  </a:lnTo>
                  <a:lnTo>
                    <a:pt x="144780" y="0"/>
                  </a:lnTo>
                  <a:close/>
                </a:path>
              </a:pathLst>
            </a:custGeom>
            <a:solidFill>
              <a:srgbClr val="2B262E"/>
            </a:solidFill>
          </p:spPr>
        </p:sp>
      </p:grpSp>
      <p:grpSp>
        <p:nvGrpSpPr>
          <p:cNvPr id="15" name="Group 15"/>
          <p:cNvGrpSpPr/>
          <p:nvPr/>
        </p:nvGrpSpPr>
        <p:grpSpPr>
          <a:xfrm>
            <a:off x="752908" y="2330544"/>
            <a:ext cx="899887" cy="899887"/>
            <a:chOff x="0" y="0"/>
            <a:chExt cx="1199850" cy="1199850"/>
          </a:xfrm>
        </p:grpSpPr>
        <p:sp>
          <p:nvSpPr>
            <p:cNvPr id="16" name="AutoShape 16"/>
            <p:cNvSpPr/>
            <p:nvPr/>
          </p:nvSpPr>
          <p:spPr>
            <a:xfrm>
              <a:off x="0" y="0"/>
              <a:ext cx="1199850" cy="0"/>
            </a:xfrm>
            <a:prstGeom prst="line">
              <a:avLst/>
            </a:prstGeom>
            <a:ln w="38100" cap="flat">
              <a:solidFill>
                <a:srgbClr val="000000"/>
              </a:solidFill>
              <a:prstDash val="solid"/>
              <a:headEnd type="none" w="sm" len="sm"/>
              <a:tailEnd type="none" w="sm" len="sm"/>
            </a:ln>
          </p:spPr>
        </p:sp>
        <p:sp>
          <p:nvSpPr>
            <p:cNvPr id="17" name="AutoShape 17"/>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18" name="Group 18"/>
          <p:cNvGrpSpPr/>
          <p:nvPr/>
        </p:nvGrpSpPr>
        <p:grpSpPr>
          <a:xfrm rot="-5400000">
            <a:off x="728542" y="8007870"/>
            <a:ext cx="899887" cy="899887"/>
            <a:chOff x="0" y="0"/>
            <a:chExt cx="1199850" cy="1199850"/>
          </a:xfrm>
        </p:grpSpPr>
        <p:sp>
          <p:nvSpPr>
            <p:cNvPr id="19" name="AutoShape 19"/>
            <p:cNvSpPr/>
            <p:nvPr/>
          </p:nvSpPr>
          <p:spPr>
            <a:xfrm>
              <a:off x="0" y="0"/>
              <a:ext cx="1199850" cy="0"/>
            </a:xfrm>
            <a:prstGeom prst="line">
              <a:avLst/>
            </a:prstGeom>
            <a:ln w="38100" cap="flat">
              <a:solidFill>
                <a:srgbClr val="000000"/>
              </a:solidFill>
              <a:prstDash val="solid"/>
              <a:headEnd type="none" w="sm" len="sm"/>
              <a:tailEnd type="none" w="sm" len="sm"/>
            </a:ln>
          </p:spPr>
        </p:sp>
        <p:sp>
          <p:nvSpPr>
            <p:cNvPr id="20" name="AutoShape 20"/>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1" name="Group 21"/>
          <p:cNvGrpSpPr/>
          <p:nvPr/>
        </p:nvGrpSpPr>
        <p:grpSpPr>
          <a:xfrm rot="-5400000">
            <a:off x="10188545" y="8014553"/>
            <a:ext cx="899887" cy="899887"/>
            <a:chOff x="0" y="0"/>
            <a:chExt cx="1199850" cy="1199850"/>
          </a:xfrm>
        </p:grpSpPr>
        <p:sp>
          <p:nvSpPr>
            <p:cNvPr id="22" name="AutoShape 22"/>
            <p:cNvSpPr/>
            <p:nvPr/>
          </p:nvSpPr>
          <p:spPr>
            <a:xfrm>
              <a:off x="0" y="0"/>
              <a:ext cx="1199850" cy="0"/>
            </a:xfrm>
            <a:prstGeom prst="line">
              <a:avLst/>
            </a:prstGeom>
            <a:ln w="38100" cap="flat">
              <a:solidFill>
                <a:srgbClr val="000000"/>
              </a:solidFill>
              <a:prstDash val="solid"/>
              <a:headEnd type="none" w="sm" len="sm"/>
              <a:tailEnd type="none" w="sm" len="sm"/>
            </a:ln>
          </p:spPr>
        </p:sp>
        <p:sp>
          <p:nvSpPr>
            <p:cNvPr id="23" name="AutoShape 23"/>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4" name="Group 24"/>
          <p:cNvGrpSpPr/>
          <p:nvPr/>
        </p:nvGrpSpPr>
        <p:grpSpPr>
          <a:xfrm rot="5400000">
            <a:off x="9002243" y="2402138"/>
            <a:ext cx="899887" cy="899887"/>
            <a:chOff x="0" y="0"/>
            <a:chExt cx="1199850" cy="1199850"/>
          </a:xfrm>
        </p:grpSpPr>
        <p:sp>
          <p:nvSpPr>
            <p:cNvPr id="25" name="AutoShape 25"/>
            <p:cNvSpPr/>
            <p:nvPr/>
          </p:nvSpPr>
          <p:spPr>
            <a:xfrm>
              <a:off x="0" y="0"/>
              <a:ext cx="1199850" cy="0"/>
            </a:xfrm>
            <a:prstGeom prst="line">
              <a:avLst/>
            </a:prstGeom>
            <a:ln w="38100" cap="flat">
              <a:solidFill>
                <a:srgbClr val="000000"/>
              </a:solidFill>
              <a:prstDash val="solid"/>
              <a:headEnd type="none" w="sm" len="sm"/>
              <a:tailEnd type="none" w="sm" len="sm"/>
            </a:ln>
          </p:spPr>
        </p:sp>
        <p:sp>
          <p:nvSpPr>
            <p:cNvPr id="26" name="AutoShape 26"/>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7" name="Group 27"/>
          <p:cNvGrpSpPr/>
          <p:nvPr/>
        </p:nvGrpSpPr>
        <p:grpSpPr>
          <a:xfrm rot="5400000">
            <a:off x="15827347" y="2462355"/>
            <a:ext cx="899887" cy="899887"/>
            <a:chOff x="0" y="0"/>
            <a:chExt cx="1199850" cy="1199850"/>
          </a:xfrm>
        </p:grpSpPr>
        <p:sp>
          <p:nvSpPr>
            <p:cNvPr id="28" name="AutoShape 28"/>
            <p:cNvSpPr/>
            <p:nvPr/>
          </p:nvSpPr>
          <p:spPr>
            <a:xfrm>
              <a:off x="0" y="0"/>
              <a:ext cx="1199850" cy="0"/>
            </a:xfrm>
            <a:prstGeom prst="line">
              <a:avLst/>
            </a:prstGeom>
            <a:ln w="38100" cap="flat">
              <a:solidFill>
                <a:srgbClr val="000000"/>
              </a:solidFill>
              <a:prstDash val="solid"/>
              <a:headEnd type="none" w="sm" len="sm"/>
              <a:tailEnd type="none" w="sm" len="sm"/>
            </a:ln>
          </p:spPr>
        </p:sp>
        <p:sp>
          <p:nvSpPr>
            <p:cNvPr id="29" name="AutoShape 29"/>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0" name="Group 30"/>
          <p:cNvGrpSpPr/>
          <p:nvPr/>
        </p:nvGrpSpPr>
        <p:grpSpPr>
          <a:xfrm>
            <a:off x="10152823" y="2413780"/>
            <a:ext cx="899887" cy="899887"/>
            <a:chOff x="0" y="0"/>
            <a:chExt cx="1199850" cy="1199850"/>
          </a:xfrm>
        </p:grpSpPr>
        <p:sp>
          <p:nvSpPr>
            <p:cNvPr id="31" name="AutoShape 31"/>
            <p:cNvSpPr/>
            <p:nvPr/>
          </p:nvSpPr>
          <p:spPr>
            <a:xfrm>
              <a:off x="0" y="0"/>
              <a:ext cx="1199850" cy="0"/>
            </a:xfrm>
            <a:prstGeom prst="line">
              <a:avLst/>
            </a:prstGeom>
            <a:ln w="38100" cap="flat">
              <a:solidFill>
                <a:srgbClr val="000000"/>
              </a:solidFill>
              <a:prstDash val="solid"/>
              <a:headEnd type="none" w="sm" len="sm"/>
              <a:tailEnd type="none" w="sm" len="sm"/>
            </a:ln>
          </p:spPr>
        </p:sp>
        <p:sp>
          <p:nvSpPr>
            <p:cNvPr id="32" name="AutoShape 32"/>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3" name="Group 33"/>
          <p:cNvGrpSpPr/>
          <p:nvPr/>
        </p:nvGrpSpPr>
        <p:grpSpPr>
          <a:xfrm rot="-10800000">
            <a:off x="8988583" y="8019141"/>
            <a:ext cx="899887" cy="899887"/>
            <a:chOff x="0" y="0"/>
            <a:chExt cx="1199850" cy="1199850"/>
          </a:xfrm>
        </p:grpSpPr>
        <p:sp>
          <p:nvSpPr>
            <p:cNvPr id="34" name="AutoShape 34"/>
            <p:cNvSpPr/>
            <p:nvPr/>
          </p:nvSpPr>
          <p:spPr>
            <a:xfrm>
              <a:off x="0" y="0"/>
              <a:ext cx="1199850" cy="0"/>
            </a:xfrm>
            <a:prstGeom prst="line">
              <a:avLst/>
            </a:prstGeom>
            <a:ln w="38100" cap="flat">
              <a:solidFill>
                <a:srgbClr val="000000"/>
              </a:solidFill>
              <a:prstDash val="solid"/>
              <a:headEnd type="none" w="sm" len="sm"/>
              <a:tailEnd type="none" w="sm" len="sm"/>
            </a:ln>
          </p:spPr>
        </p:sp>
        <p:sp>
          <p:nvSpPr>
            <p:cNvPr id="35" name="AutoShape 35"/>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6" name="Group 36"/>
          <p:cNvGrpSpPr/>
          <p:nvPr/>
        </p:nvGrpSpPr>
        <p:grpSpPr>
          <a:xfrm rot="-10800000">
            <a:off x="15873528" y="8014553"/>
            <a:ext cx="899887" cy="899887"/>
            <a:chOff x="0" y="0"/>
            <a:chExt cx="1199850" cy="1199850"/>
          </a:xfrm>
        </p:grpSpPr>
        <p:sp>
          <p:nvSpPr>
            <p:cNvPr id="37" name="AutoShape 37"/>
            <p:cNvSpPr/>
            <p:nvPr/>
          </p:nvSpPr>
          <p:spPr>
            <a:xfrm>
              <a:off x="0" y="0"/>
              <a:ext cx="1199850" cy="0"/>
            </a:xfrm>
            <a:prstGeom prst="line">
              <a:avLst/>
            </a:prstGeom>
            <a:ln w="38100" cap="flat">
              <a:solidFill>
                <a:srgbClr val="000000"/>
              </a:solidFill>
              <a:prstDash val="solid"/>
              <a:headEnd type="none" w="sm" len="sm"/>
              <a:tailEnd type="none" w="sm" len="sm"/>
            </a:ln>
          </p:spPr>
        </p:sp>
        <p:sp>
          <p:nvSpPr>
            <p:cNvPr id="38" name="AutoShape 38"/>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sp>
        <p:nvSpPr>
          <p:cNvPr id="39" name="TextBox 38">
            <a:extLst>
              <a:ext uri="{FF2B5EF4-FFF2-40B4-BE49-F238E27FC236}">
                <a16:creationId xmlns:a16="http://schemas.microsoft.com/office/drawing/2014/main" xmlns="" id="{0C6F1929-891D-74C7-62FB-249053B0CFC9}"/>
              </a:ext>
            </a:extLst>
          </p:cNvPr>
          <p:cNvSpPr txBox="1"/>
          <p:nvPr/>
        </p:nvSpPr>
        <p:spPr>
          <a:xfrm>
            <a:off x="1147619" y="2776839"/>
            <a:ext cx="8468442" cy="5877699"/>
          </a:xfrm>
          <a:prstGeom prst="rect">
            <a:avLst/>
          </a:prstGeom>
          <a:noFill/>
        </p:spPr>
        <p:txBody>
          <a:bodyPr wrap="square" rtlCol="0">
            <a:spAutoFit/>
          </a:bodyPr>
          <a:lstStyle/>
          <a:p>
            <a:pPr marL="30480" marR="30480" algn="just">
              <a:lnSpc>
                <a:spcPct val="115000"/>
              </a:lnSpc>
              <a:spcBef>
                <a:spcPts val="200"/>
              </a:spcBef>
              <a:spcAft>
                <a:spcPts val="200"/>
              </a:spcAft>
            </a:pPr>
            <a:r>
              <a:rPr lang="vi-VN"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 1</a:t>
            </a: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Nước đường để trong không khí một thời gian có vị chua. Trong trường hợp này, dấu hiệu nào chứng tỏ có phản ứng hoá học xảy ra?</a:t>
            </a:r>
            <a:endPar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just">
              <a:lnSpc>
                <a:spcPct val="115000"/>
              </a:lnSpc>
              <a:spcBef>
                <a:spcPts val="200"/>
              </a:spcBef>
              <a:spcAft>
                <a:spcPts val="200"/>
              </a:spcAft>
            </a:pP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15000"/>
              </a:lnSpc>
              <a:spcBef>
                <a:spcPts val="200"/>
              </a:spcBef>
              <a:spcAft>
                <a:spcPts val="200"/>
              </a:spcAft>
            </a:pPr>
            <a:r>
              <a:rPr lang="vi-VN"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 2</a:t>
            </a: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 phương tiện giao thông cơ giới khi chạy bằng xăng, dầu,...thường làm nóng máy trong quá trình vận hành. Nguồn nhiệt này chủ yếu được sinh ra từ đâu?</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TextBox 39">
            <a:extLst>
              <a:ext uri="{FF2B5EF4-FFF2-40B4-BE49-F238E27FC236}">
                <a16:creationId xmlns:a16="http://schemas.microsoft.com/office/drawing/2014/main" xmlns="" id="{6DDEBBEB-26C4-08B5-A9E8-78BE96CD3E2B}"/>
              </a:ext>
            </a:extLst>
          </p:cNvPr>
          <p:cNvSpPr txBox="1"/>
          <p:nvPr/>
        </p:nvSpPr>
        <p:spPr>
          <a:xfrm>
            <a:off x="10822843" y="2913807"/>
            <a:ext cx="5293672" cy="678327"/>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200"/>
              </a:spcBef>
              <a:spcAft>
                <a:spcPts val="20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Trả</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lời</a:t>
            </a: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xmlns="" id="{E680ACF6-A80A-2C70-22B4-CD850945F791}"/>
              </a:ext>
            </a:extLst>
          </p:cNvPr>
          <p:cNvSpPr txBox="1"/>
          <p:nvPr/>
        </p:nvSpPr>
        <p:spPr>
          <a:xfrm>
            <a:off x="6066162" y="461342"/>
            <a:ext cx="5638800" cy="769441"/>
          </a:xfrm>
          <a:prstGeom prst="rect">
            <a:avLst/>
          </a:prstGeom>
          <a:solidFill>
            <a:srgbClr val="92D050"/>
          </a:solidFill>
        </p:spPr>
        <p:txBody>
          <a:bodyPr wrap="square" rtlCol="0">
            <a:spAutoFit/>
          </a:bodyPr>
          <a:lstStyle/>
          <a:p>
            <a:r>
              <a:rPr lang="vi-VN" sz="4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Vận dụng - mở rộng</a:t>
            </a:r>
            <a:endParaRPr lang="en-US" sz="4400" b="1" dirty="0">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xmlns="" id="{A4D119AA-3082-48F4-E47E-797B43783F76}"/>
              </a:ext>
            </a:extLst>
          </p:cNvPr>
          <p:cNvSpPr txBox="1"/>
          <p:nvPr/>
        </p:nvSpPr>
        <p:spPr>
          <a:xfrm>
            <a:off x="10477259" y="3391681"/>
            <a:ext cx="6022039" cy="3278013"/>
          </a:xfrm>
          <a:prstGeom prst="rect">
            <a:avLst/>
          </a:prstGeom>
          <a:noFill/>
        </p:spPr>
        <p:txBody>
          <a:bodyPr wrap="square" rtlCol="0">
            <a:spAutoFit/>
          </a:bodyPr>
          <a:lstStyle/>
          <a:p>
            <a:pPr marL="30480" marR="30480" algn="just">
              <a:lnSpc>
                <a:spcPct val="115000"/>
              </a:lnSpc>
              <a:spcBef>
                <a:spcPts val="200"/>
              </a:spcBef>
              <a:spcAft>
                <a:spcPts val="200"/>
              </a:spcAft>
            </a:pPr>
            <a:r>
              <a:rPr lang="vi-VN"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1</a:t>
            </a:r>
            <a:r>
              <a:rPr lang="vi-VN"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15000"/>
              </a:lnSpc>
              <a:spcBef>
                <a:spcPts val="200"/>
              </a:spcBef>
              <a:spcAft>
                <a:spcPts val="200"/>
              </a:spcAft>
            </a:pP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Dấu hiệu chứng tỏ có phản ứng hoá học xảy ra là sự thay đổi vị của nước đường (từ vị ngọt sang vị chua).</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5" name="TextBox 44">
            <a:extLst>
              <a:ext uri="{FF2B5EF4-FFF2-40B4-BE49-F238E27FC236}">
                <a16:creationId xmlns:a16="http://schemas.microsoft.com/office/drawing/2014/main" xmlns="" id="{2AD057A1-79EA-D8E7-D82E-D817AB4DC3F7}"/>
              </a:ext>
            </a:extLst>
          </p:cNvPr>
          <p:cNvSpPr txBox="1"/>
          <p:nvPr/>
        </p:nvSpPr>
        <p:spPr>
          <a:xfrm>
            <a:off x="10395548" y="7059160"/>
            <a:ext cx="5927923" cy="1315425"/>
          </a:xfrm>
          <a:prstGeom prst="rect">
            <a:avLst/>
          </a:prstGeom>
          <a:noFill/>
        </p:spPr>
        <p:txBody>
          <a:bodyPr wrap="square" rtlCol="0">
            <a:spAutoFit/>
          </a:bodyPr>
          <a:lstStyle/>
          <a:p>
            <a:pPr marL="30480" marR="30480" algn="just">
              <a:lnSpc>
                <a:spcPct val="115000"/>
              </a:lnSpc>
              <a:spcBef>
                <a:spcPts val="200"/>
              </a:spcBef>
              <a:spcAft>
                <a:spcPts val="200"/>
              </a:spcAft>
            </a:pPr>
            <a:r>
              <a:rPr lang="vi-VN"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 2: </a:t>
            </a: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 quá trình đốt cháy nhiên liệu trong động cơ.</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6" name="TextBox 45">
            <a:extLst>
              <a:ext uri="{FF2B5EF4-FFF2-40B4-BE49-F238E27FC236}">
                <a16:creationId xmlns:a16="http://schemas.microsoft.com/office/drawing/2014/main" xmlns="" id="{1610A828-65DF-D772-4B32-812D9B2ADC2B}"/>
              </a:ext>
            </a:extLst>
          </p:cNvPr>
          <p:cNvSpPr txBox="1"/>
          <p:nvPr/>
        </p:nvSpPr>
        <p:spPr>
          <a:xfrm>
            <a:off x="1202851" y="1450578"/>
            <a:ext cx="10339836" cy="707886"/>
          </a:xfrm>
          <a:prstGeom prst="rect">
            <a:avLst/>
          </a:prstGeom>
          <a:solidFill>
            <a:srgbClr val="00B0F0"/>
          </a:solidFill>
        </p:spPr>
        <p:txBody>
          <a:bodyPr wrap="square" rtlCol="0">
            <a:spAutoFit/>
          </a:bodyPr>
          <a:lstStyle/>
          <a:p>
            <a:r>
              <a:rPr lang="en-US" sz="4000" dirty="0">
                <a:latin typeface="Times New Roman" panose="02020603050405020304" pitchFamily="18" charset="0"/>
                <a:cs typeface="Times New Roman" panose="02020603050405020304" pitchFamily="18" charset="0"/>
              </a:rPr>
              <a:t>HS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hỏi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sau</a:t>
            </a:r>
            <a:r>
              <a:rPr lang="en-US" sz="40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8591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heel(1)">
                                      <p:cBhvr>
                                        <p:cTn id="12" dur="20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animBg="1"/>
      <p:bldP spid="44" grpId="0"/>
      <p:bldP spid="45" grpId="0"/>
      <p:bldP spid="4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500" b="12500"/>
          <a:stretch>
            <a:fillRect/>
          </a:stretch>
        </p:blipFill>
        <p:spPr>
          <a:xfrm>
            <a:off x="0" y="0"/>
            <a:ext cx="18288000" cy="10287000"/>
          </a:xfrm>
          <a:prstGeom prst="rect">
            <a:avLst/>
          </a:prstGeom>
        </p:spPr>
      </p:pic>
      <p:sp>
        <p:nvSpPr>
          <p:cNvPr id="3" name="Freeform 3"/>
          <p:cNvSpPr/>
          <p:nvPr/>
        </p:nvSpPr>
        <p:spPr>
          <a:xfrm>
            <a:off x="762000" y="495301"/>
            <a:ext cx="17068800" cy="9627440"/>
          </a:xfrm>
          <a:custGeom>
            <a:avLst/>
            <a:gdLst/>
            <a:ahLst/>
            <a:cxnLst/>
            <a:rect l="l" t="t" r="r" b="b"/>
            <a:pathLst>
              <a:path w="10556554" h="6402239">
                <a:moveTo>
                  <a:pt x="0" y="0"/>
                </a:moveTo>
                <a:lnTo>
                  <a:pt x="10556554" y="0"/>
                </a:lnTo>
                <a:lnTo>
                  <a:pt x="10556554" y="6402238"/>
                </a:lnTo>
                <a:lnTo>
                  <a:pt x="0" y="6402238"/>
                </a:lnTo>
                <a:lnTo>
                  <a:pt x="0" y="0"/>
                </a:lnTo>
                <a:close/>
              </a:path>
            </a:pathLst>
          </a:custGeom>
          <a:blipFill>
            <a:blip r:embed="rId3"/>
            <a:stretch>
              <a:fillRect t="-54253" r="-40325"/>
            </a:stretch>
          </a:blipFill>
        </p:spPr>
      </p:sp>
      <p:sp>
        <p:nvSpPr>
          <p:cNvPr id="4" name="Freeform 4"/>
          <p:cNvSpPr/>
          <p:nvPr/>
        </p:nvSpPr>
        <p:spPr>
          <a:xfrm rot="1945000">
            <a:off x="14746593" y="8185219"/>
            <a:ext cx="2891663" cy="3212959"/>
          </a:xfrm>
          <a:custGeom>
            <a:avLst/>
            <a:gdLst/>
            <a:ahLst/>
            <a:cxnLst/>
            <a:rect l="l" t="t" r="r" b="b"/>
            <a:pathLst>
              <a:path w="2891663" h="3212959">
                <a:moveTo>
                  <a:pt x="0" y="0"/>
                </a:moveTo>
                <a:lnTo>
                  <a:pt x="2891664" y="0"/>
                </a:lnTo>
                <a:lnTo>
                  <a:pt x="2891664" y="3212959"/>
                </a:lnTo>
                <a:lnTo>
                  <a:pt x="0" y="3212959"/>
                </a:lnTo>
                <a:lnTo>
                  <a:pt x="0" y="0"/>
                </a:lnTo>
                <a:close/>
              </a:path>
            </a:pathLst>
          </a:custGeom>
          <a:blipFill>
            <a:blip r:embed="rId4"/>
            <a:stretch>
              <a:fillRect/>
            </a:stretch>
          </a:blipFill>
        </p:spPr>
      </p:sp>
      <p:sp>
        <p:nvSpPr>
          <p:cNvPr id="5" name="Freeform 5"/>
          <p:cNvSpPr/>
          <p:nvPr/>
        </p:nvSpPr>
        <p:spPr>
          <a:xfrm rot="-1393229">
            <a:off x="-18915" y="3804550"/>
            <a:ext cx="2439021" cy="2317070"/>
          </a:xfrm>
          <a:custGeom>
            <a:avLst/>
            <a:gdLst/>
            <a:ahLst/>
            <a:cxnLst/>
            <a:rect l="l" t="t" r="r" b="b"/>
            <a:pathLst>
              <a:path w="2439021" h="2317070">
                <a:moveTo>
                  <a:pt x="0" y="0"/>
                </a:moveTo>
                <a:lnTo>
                  <a:pt x="2439021" y="0"/>
                </a:lnTo>
                <a:lnTo>
                  <a:pt x="2439021" y="2317070"/>
                </a:lnTo>
                <a:lnTo>
                  <a:pt x="0" y="2317070"/>
                </a:lnTo>
                <a:lnTo>
                  <a:pt x="0" y="0"/>
                </a:lnTo>
                <a:close/>
              </a:path>
            </a:pathLst>
          </a:custGeom>
          <a:blipFill>
            <a:blip r:embed="rId5"/>
            <a:stretch>
              <a:fillRect/>
            </a:stretch>
          </a:blipFill>
        </p:spPr>
      </p:sp>
      <p:sp>
        <p:nvSpPr>
          <p:cNvPr id="6" name="TextBox 6"/>
          <p:cNvSpPr txBox="1"/>
          <p:nvPr/>
        </p:nvSpPr>
        <p:spPr>
          <a:xfrm>
            <a:off x="5225252" y="164259"/>
            <a:ext cx="7837495" cy="1461939"/>
          </a:xfrm>
          <a:prstGeom prst="rect">
            <a:avLst/>
          </a:prstGeom>
        </p:spPr>
        <p:txBody>
          <a:bodyPr lIns="0" tIns="0" rIns="0" bIns="0" rtlCol="0" anchor="t">
            <a:spAutoFit/>
          </a:bodyPr>
          <a:lstStyle/>
          <a:p>
            <a:pPr marL="0" lvl="1" indent="0" algn="ctr">
              <a:lnSpc>
                <a:spcPts val="11387"/>
              </a:lnSpc>
            </a:pPr>
            <a:r>
              <a:rPr lang="vi-VN" sz="7200">
                <a:solidFill>
                  <a:srgbClr val="000000"/>
                </a:solidFill>
                <a:latin typeface="+mj-lt"/>
              </a:rPr>
              <a:t>Hướng dẫn về nhà</a:t>
            </a:r>
            <a:endParaRPr lang="en-US" sz="7200">
              <a:solidFill>
                <a:srgbClr val="000000"/>
              </a:solidFill>
              <a:latin typeface="+mj-lt"/>
            </a:endParaRPr>
          </a:p>
        </p:txBody>
      </p:sp>
      <p:sp>
        <p:nvSpPr>
          <p:cNvPr id="7" name="Freeform 7"/>
          <p:cNvSpPr/>
          <p:nvPr/>
        </p:nvSpPr>
        <p:spPr>
          <a:xfrm rot="6019434">
            <a:off x="16777665" y="7396362"/>
            <a:ext cx="1954152" cy="1240887"/>
          </a:xfrm>
          <a:custGeom>
            <a:avLst/>
            <a:gdLst/>
            <a:ahLst/>
            <a:cxnLst/>
            <a:rect l="l" t="t" r="r" b="b"/>
            <a:pathLst>
              <a:path w="1954152" h="1240887">
                <a:moveTo>
                  <a:pt x="0" y="0"/>
                </a:moveTo>
                <a:lnTo>
                  <a:pt x="1954152" y="0"/>
                </a:lnTo>
                <a:lnTo>
                  <a:pt x="1954152" y="1240887"/>
                </a:lnTo>
                <a:lnTo>
                  <a:pt x="0" y="12408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rot="-4607957">
            <a:off x="452093" y="2452980"/>
            <a:ext cx="1954152" cy="1240887"/>
          </a:xfrm>
          <a:custGeom>
            <a:avLst/>
            <a:gdLst/>
            <a:ahLst/>
            <a:cxnLst/>
            <a:rect l="l" t="t" r="r" b="b"/>
            <a:pathLst>
              <a:path w="1954152" h="1240887">
                <a:moveTo>
                  <a:pt x="0" y="0"/>
                </a:moveTo>
                <a:lnTo>
                  <a:pt x="1954153" y="0"/>
                </a:lnTo>
                <a:lnTo>
                  <a:pt x="1954153" y="1240887"/>
                </a:lnTo>
                <a:lnTo>
                  <a:pt x="0" y="12408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5892394" y="3200909"/>
            <a:ext cx="2900094" cy="2805841"/>
          </a:xfrm>
          <a:custGeom>
            <a:avLst/>
            <a:gdLst/>
            <a:ahLst/>
            <a:cxnLst/>
            <a:rect l="l" t="t" r="r" b="b"/>
            <a:pathLst>
              <a:path w="2900094" h="2805841">
                <a:moveTo>
                  <a:pt x="0" y="0"/>
                </a:moveTo>
                <a:lnTo>
                  <a:pt x="2900094" y="0"/>
                </a:lnTo>
                <a:lnTo>
                  <a:pt x="2900094" y="2805841"/>
                </a:lnTo>
                <a:lnTo>
                  <a:pt x="0" y="2805841"/>
                </a:lnTo>
                <a:lnTo>
                  <a:pt x="0" y="0"/>
                </a:lnTo>
                <a:close/>
              </a:path>
            </a:pathLst>
          </a:custGeom>
          <a:blipFill>
            <a:blip r:embed="rId8"/>
            <a:stretch>
              <a:fillRect/>
            </a:stretch>
          </a:blipFill>
        </p:spPr>
      </p:sp>
      <p:sp>
        <p:nvSpPr>
          <p:cNvPr id="10" name="Freeform 10"/>
          <p:cNvSpPr/>
          <p:nvPr/>
        </p:nvSpPr>
        <p:spPr>
          <a:xfrm rot="1334314">
            <a:off x="940051" y="362358"/>
            <a:ext cx="1325947" cy="1420023"/>
          </a:xfrm>
          <a:custGeom>
            <a:avLst/>
            <a:gdLst/>
            <a:ahLst/>
            <a:cxnLst/>
            <a:rect l="l" t="t" r="r" b="b"/>
            <a:pathLst>
              <a:path w="1325947" h="1420023">
                <a:moveTo>
                  <a:pt x="0" y="0"/>
                </a:moveTo>
                <a:lnTo>
                  <a:pt x="1325946" y="0"/>
                </a:lnTo>
                <a:lnTo>
                  <a:pt x="1325946" y="1420023"/>
                </a:lnTo>
                <a:lnTo>
                  <a:pt x="0" y="1420023"/>
                </a:lnTo>
                <a:lnTo>
                  <a:pt x="0" y="0"/>
                </a:lnTo>
                <a:close/>
              </a:path>
            </a:pathLst>
          </a:custGeom>
          <a:blipFill>
            <a:blip r:embed="rId9"/>
            <a:stretch>
              <a:fillRect/>
            </a:stretch>
          </a:blipFill>
        </p:spPr>
      </p:sp>
      <p:sp>
        <p:nvSpPr>
          <p:cNvPr id="11" name="Freeform 11"/>
          <p:cNvSpPr/>
          <p:nvPr/>
        </p:nvSpPr>
        <p:spPr>
          <a:xfrm>
            <a:off x="382596" y="8301743"/>
            <a:ext cx="2117713" cy="2112418"/>
          </a:xfrm>
          <a:custGeom>
            <a:avLst/>
            <a:gdLst/>
            <a:ahLst/>
            <a:cxnLst/>
            <a:rect l="l" t="t" r="r" b="b"/>
            <a:pathLst>
              <a:path w="2117713" h="2112418">
                <a:moveTo>
                  <a:pt x="0" y="0"/>
                </a:moveTo>
                <a:lnTo>
                  <a:pt x="2117713" y="0"/>
                </a:lnTo>
                <a:lnTo>
                  <a:pt x="2117713" y="2112418"/>
                </a:lnTo>
                <a:lnTo>
                  <a:pt x="0" y="2112418"/>
                </a:lnTo>
                <a:lnTo>
                  <a:pt x="0" y="0"/>
                </a:lnTo>
                <a:close/>
              </a:path>
            </a:pathLst>
          </a:custGeom>
          <a:blipFill>
            <a:blip r:embed="rId10"/>
            <a:stretch>
              <a:fillRect/>
            </a:stretch>
          </a:blipFill>
        </p:spPr>
      </p:sp>
      <p:sp>
        <p:nvSpPr>
          <p:cNvPr id="12" name="Freeform 12"/>
          <p:cNvSpPr/>
          <p:nvPr/>
        </p:nvSpPr>
        <p:spPr>
          <a:xfrm>
            <a:off x="16762745" y="-38741"/>
            <a:ext cx="2136109" cy="2222220"/>
          </a:xfrm>
          <a:custGeom>
            <a:avLst/>
            <a:gdLst/>
            <a:ahLst/>
            <a:cxnLst/>
            <a:rect l="l" t="t" r="r" b="b"/>
            <a:pathLst>
              <a:path w="2136109" h="2222220">
                <a:moveTo>
                  <a:pt x="0" y="0"/>
                </a:moveTo>
                <a:lnTo>
                  <a:pt x="2136110" y="0"/>
                </a:lnTo>
                <a:lnTo>
                  <a:pt x="2136110" y="2222220"/>
                </a:lnTo>
                <a:lnTo>
                  <a:pt x="0" y="2222220"/>
                </a:lnTo>
                <a:lnTo>
                  <a:pt x="0" y="0"/>
                </a:lnTo>
                <a:close/>
              </a:path>
            </a:pathLst>
          </a:custGeom>
          <a:blipFill>
            <a:blip r:embed="rId11"/>
            <a:stretch>
              <a:fillRect/>
            </a:stretch>
          </a:blipFill>
        </p:spPr>
      </p:sp>
      <p:sp>
        <p:nvSpPr>
          <p:cNvPr id="13" name="TextBox 6">
            <a:extLst>
              <a:ext uri="{FF2B5EF4-FFF2-40B4-BE49-F238E27FC236}">
                <a16:creationId xmlns:a16="http://schemas.microsoft.com/office/drawing/2014/main" xmlns="" id="{695445E3-6F88-CC85-C426-10FAA654457C}"/>
              </a:ext>
            </a:extLst>
          </p:cNvPr>
          <p:cNvSpPr txBox="1"/>
          <p:nvPr/>
        </p:nvSpPr>
        <p:spPr>
          <a:xfrm>
            <a:off x="1625002" y="1624427"/>
            <a:ext cx="13243944" cy="1461939"/>
          </a:xfrm>
          <a:prstGeom prst="rect">
            <a:avLst/>
          </a:prstGeom>
        </p:spPr>
        <p:txBody>
          <a:bodyPr wrap="square" lIns="0" tIns="0" rIns="0" bIns="0" rtlCol="0" anchor="t">
            <a:spAutoFit/>
          </a:bodyPr>
          <a:lstStyle/>
          <a:p>
            <a:pPr marL="0" lvl="1" indent="0" algn="ctr">
              <a:lnSpc>
                <a:spcPts val="11387"/>
              </a:lnSpc>
            </a:pPr>
            <a:r>
              <a:rPr lang="vi-VN" sz="5000">
                <a:solidFill>
                  <a:srgbClr val="000000"/>
                </a:solidFill>
                <a:latin typeface="Quicksand Bold"/>
              </a:rPr>
              <a:t>-</a:t>
            </a:r>
            <a:r>
              <a:rPr lang="vi-VN" sz="6000">
                <a:solidFill>
                  <a:srgbClr val="000000"/>
                </a:solidFill>
                <a:latin typeface="Times New Roman" pitchFamily="18" charset="0"/>
                <a:cs typeface="Times New Roman" pitchFamily="18" charset="0"/>
              </a:rPr>
              <a:t>Học bài, nắm vững diễn biến của PƯHH</a:t>
            </a:r>
            <a:endParaRPr lang="en-US" sz="6000">
              <a:solidFill>
                <a:srgbClr val="000000"/>
              </a:solidFill>
              <a:latin typeface="Times New Roman" pitchFamily="18" charset="0"/>
              <a:cs typeface="Times New Roman" pitchFamily="18" charset="0"/>
            </a:endParaRPr>
          </a:p>
        </p:txBody>
      </p:sp>
      <p:sp>
        <p:nvSpPr>
          <p:cNvPr id="14" name="TextBox 6">
            <a:extLst>
              <a:ext uri="{FF2B5EF4-FFF2-40B4-BE49-F238E27FC236}">
                <a16:creationId xmlns:a16="http://schemas.microsoft.com/office/drawing/2014/main" xmlns="" id="{AAD352BA-1AD8-DBD0-F9F2-697805275432}"/>
              </a:ext>
            </a:extLst>
          </p:cNvPr>
          <p:cNvSpPr txBox="1"/>
          <p:nvPr/>
        </p:nvSpPr>
        <p:spPr>
          <a:xfrm>
            <a:off x="1905000" y="2851673"/>
            <a:ext cx="13966719" cy="1846659"/>
          </a:xfrm>
          <a:prstGeom prst="rect">
            <a:avLst/>
          </a:prstGeom>
        </p:spPr>
        <p:txBody>
          <a:bodyPr wrap="square" lIns="0" tIns="0" rIns="0" bIns="0" rtlCol="0" anchor="t">
            <a:spAutoFit/>
          </a:bodyPr>
          <a:lstStyle/>
          <a:p>
            <a:pPr marL="0" lvl="1" indent="0" algn="just"/>
            <a:r>
              <a:rPr lang="vi-VN" sz="5000">
                <a:latin typeface="Quicksand Bold"/>
              </a:rPr>
              <a:t>-</a:t>
            </a:r>
            <a:r>
              <a:rPr lang="vi-VN" sz="6000">
                <a:latin typeface="+mj-lt"/>
              </a:rPr>
              <a:t>Nhận biết và phân biệt được PƯ thu nhiệt/tỏa nhiệt trong thực tế cuộc sống</a:t>
            </a:r>
            <a:endParaRPr lang="en-US" sz="6000">
              <a:latin typeface="+mj-lt"/>
            </a:endParaRPr>
          </a:p>
        </p:txBody>
      </p:sp>
      <p:sp>
        <p:nvSpPr>
          <p:cNvPr id="15" name="TextBox 6">
            <a:extLst>
              <a:ext uri="{FF2B5EF4-FFF2-40B4-BE49-F238E27FC236}">
                <a16:creationId xmlns:a16="http://schemas.microsoft.com/office/drawing/2014/main" xmlns="" id="{463E0008-ED61-A762-2ACB-26AF6737A045}"/>
              </a:ext>
            </a:extLst>
          </p:cNvPr>
          <p:cNvSpPr txBox="1"/>
          <p:nvPr/>
        </p:nvSpPr>
        <p:spPr>
          <a:xfrm>
            <a:off x="2328538" y="5165755"/>
            <a:ext cx="13630921" cy="1846659"/>
          </a:xfrm>
          <a:prstGeom prst="rect">
            <a:avLst/>
          </a:prstGeom>
        </p:spPr>
        <p:txBody>
          <a:bodyPr wrap="square" lIns="0" tIns="0" rIns="0" bIns="0" rtlCol="0" anchor="t">
            <a:spAutoFit/>
          </a:bodyPr>
          <a:lstStyle/>
          <a:p>
            <a:pPr marL="0" lvl="1" indent="0" algn="just"/>
            <a:r>
              <a:rPr lang="vi-VN" sz="5000">
                <a:latin typeface="Quicksand Bold"/>
              </a:rPr>
              <a:t>-</a:t>
            </a:r>
            <a:r>
              <a:rPr lang="vi-VN" sz="6000">
                <a:latin typeface="Times New Roman" pitchFamily="18" charset="0"/>
                <a:cs typeface="Times New Roman" pitchFamily="18" charset="0"/>
              </a:rPr>
              <a:t>Tìm hiểu nội dung của định luật bảo toàn khối lượng – cách vận dụng </a:t>
            </a:r>
            <a:endParaRPr lang="en-US" sz="6000">
              <a:latin typeface="Times New Roman" pitchFamily="18" charset="0"/>
              <a:cs typeface="Times New Roman" pitchFamily="18" charset="0"/>
            </a:endParaRPr>
          </a:p>
        </p:txBody>
      </p:sp>
      <p:sp>
        <p:nvSpPr>
          <p:cNvPr id="16" name="TextBox 6">
            <a:extLst>
              <a:ext uri="{FF2B5EF4-FFF2-40B4-BE49-F238E27FC236}">
                <a16:creationId xmlns:a16="http://schemas.microsoft.com/office/drawing/2014/main" xmlns="" id="{2411C322-2E14-257B-2373-0DB1B63FEF93}"/>
              </a:ext>
            </a:extLst>
          </p:cNvPr>
          <p:cNvSpPr txBox="1"/>
          <p:nvPr/>
        </p:nvSpPr>
        <p:spPr>
          <a:xfrm>
            <a:off x="2280047" y="7660483"/>
            <a:ext cx="13630921" cy="1384995"/>
          </a:xfrm>
          <a:prstGeom prst="rect">
            <a:avLst/>
          </a:prstGeom>
        </p:spPr>
        <p:txBody>
          <a:bodyPr wrap="square" lIns="0" tIns="0" rIns="0" bIns="0" rtlCol="0" anchor="t">
            <a:spAutoFit/>
          </a:bodyPr>
          <a:lstStyle/>
          <a:p>
            <a:pPr marL="0" lvl="1" indent="0" algn="just">
              <a:lnSpc>
                <a:spcPct val="150000"/>
              </a:lnSpc>
            </a:pPr>
            <a:r>
              <a:rPr lang="vi-VN" sz="6000">
                <a:latin typeface="+mj-lt"/>
              </a:rPr>
              <a:t>-Các bước lập PTHH</a:t>
            </a:r>
            <a:endParaRPr lang="en-US" sz="600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3897D"/>
        </a:solidFill>
        <a:effectLst/>
      </p:bgPr>
    </p:bg>
    <p:spTree>
      <p:nvGrpSpPr>
        <p:cNvPr id="1" name=""/>
        <p:cNvGrpSpPr/>
        <p:nvPr/>
      </p:nvGrpSpPr>
      <p:grpSpPr>
        <a:xfrm>
          <a:off x="0" y="0"/>
          <a:ext cx="0" cy="0"/>
          <a:chOff x="0" y="0"/>
          <a:chExt cx="0" cy="0"/>
        </a:xfrm>
      </p:grpSpPr>
      <p:sp>
        <p:nvSpPr>
          <p:cNvPr id="2" name="Freeform 2"/>
          <p:cNvSpPr/>
          <p:nvPr/>
        </p:nvSpPr>
        <p:spPr>
          <a:xfrm>
            <a:off x="12878730" y="2377582"/>
            <a:ext cx="4368814" cy="6019297"/>
          </a:xfrm>
          <a:custGeom>
            <a:avLst/>
            <a:gdLst/>
            <a:ahLst/>
            <a:cxnLst/>
            <a:rect l="l" t="t" r="r" b="b"/>
            <a:pathLst>
              <a:path w="4368814" h="6019297">
                <a:moveTo>
                  <a:pt x="0" y="0"/>
                </a:moveTo>
                <a:lnTo>
                  <a:pt x="4368814" y="0"/>
                </a:lnTo>
                <a:lnTo>
                  <a:pt x="4368814" y="6019297"/>
                </a:lnTo>
                <a:lnTo>
                  <a:pt x="0" y="6019297"/>
                </a:lnTo>
                <a:lnTo>
                  <a:pt x="0" y="0"/>
                </a:lnTo>
                <a:close/>
              </a:path>
            </a:pathLst>
          </a:custGeom>
          <a:blipFill>
            <a:blip r:embed="rId4">
              <a:extLst>
                <a:ext uri="{96DAC541-7B7A-43D3-8B79-37D633B846F1}">
                  <asvg:svgBlip xmlns:asvg="http://schemas.microsoft.com/office/drawing/2016/SVG/main" xmlns="" r:embed="rId5"/>
                </a:ext>
              </a:extLst>
            </a:blip>
            <a:stretch>
              <a:fillRect r="-55779" b="-44261"/>
            </a:stretch>
          </a:blipFill>
        </p:spPr>
        <p:txBody>
          <a:bodyPr/>
          <a:lstStyle/>
          <a:p>
            <a:endParaRPr lang="vi-VN"/>
          </a:p>
          <a:p>
            <a:endParaRPr lang="vi-VN"/>
          </a:p>
          <a:p>
            <a:endParaRPr lang="vi-VN"/>
          </a:p>
          <a:p>
            <a:endParaRPr lang="vi-VN"/>
          </a:p>
          <a:p>
            <a:endParaRPr lang="vi-VN"/>
          </a:p>
          <a:p>
            <a:pPr algn="ctr"/>
            <a:r>
              <a:rPr lang="vi-VN" sz="6000"/>
              <a:t>Tôi do 2H liên kết với nhau.</a:t>
            </a:r>
            <a:endParaRPr lang="en-US" sz="6000"/>
          </a:p>
          <a:p>
            <a:endParaRPr lang="en-US"/>
          </a:p>
        </p:txBody>
      </p:sp>
      <p:sp>
        <p:nvSpPr>
          <p:cNvPr id="4" name="TextBox 4"/>
          <p:cNvSpPr txBox="1"/>
          <p:nvPr/>
        </p:nvSpPr>
        <p:spPr>
          <a:xfrm>
            <a:off x="4648201" y="384815"/>
            <a:ext cx="8412260" cy="1622239"/>
          </a:xfrm>
          <a:prstGeom prst="rect">
            <a:avLst/>
          </a:prstGeom>
        </p:spPr>
        <p:txBody>
          <a:bodyPr wrap="square" lIns="0" tIns="0" rIns="0" bIns="0" rtlCol="0" anchor="t">
            <a:spAutoFit/>
          </a:bodyPr>
          <a:lstStyle/>
          <a:p>
            <a:pPr algn="ctr">
              <a:lnSpc>
                <a:spcPts val="6150"/>
              </a:lnSpc>
            </a:pPr>
            <a:endParaRPr lang="vi-VN" sz="7500">
              <a:solidFill>
                <a:srgbClr val="FFFFFF"/>
              </a:solidFill>
              <a:latin typeface="Quicksand Bold"/>
            </a:endParaRPr>
          </a:p>
          <a:p>
            <a:pPr algn="ctr">
              <a:lnSpc>
                <a:spcPts val="6150"/>
              </a:lnSpc>
            </a:pPr>
            <a:r>
              <a:rPr lang="vi-VN" sz="7500">
                <a:solidFill>
                  <a:srgbClr val="FFFFFF"/>
                </a:solidFill>
                <a:latin typeface="Quicksand Bold"/>
              </a:rPr>
              <a:t>Tôi là gì?</a:t>
            </a:r>
            <a:endParaRPr lang="en-US" sz="7500">
              <a:solidFill>
                <a:srgbClr val="FFFFFF"/>
              </a:solidFill>
              <a:latin typeface="Quicksand Bold"/>
            </a:endParaRPr>
          </a:p>
        </p:txBody>
      </p:sp>
      <p:sp>
        <p:nvSpPr>
          <p:cNvPr id="5" name="Freeform 5"/>
          <p:cNvSpPr/>
          <p:nvPr/>
        </p:nvSpPr>
        <p:spPr>
          <a:xfrm>
            <a:off x="6959593" y="2317005"/>
            <a:ext cx="4368814" cy="6019297"/>
          </a:xfrm>
          <a:custGeom>
            <a:avLst/>
            <a:gdLst/>
            <a:ahLst/>
            <a:cxnLst/>
            <a:rect l="l" t="t" r="r" b="b"/>
            <a:pathLst>
              <a:path w="4368814" h="6019297">
                <a:moveTo>
                  <a:pt x="0" y="0"/>
                </a:moveTo>
                <a:lnTo>
                  <a:pt x="4368815" y="0"/>
                </a:lnTo>
                <a:lnTo>
                  <a:pt x="4368815" y="6019297"/>
                </a:lnTo>
                <a:lnTo>
                  <a:pt x="0" y="6019297"/>
                </a:lnTo>
                <a:lnTo>
                  <a:pt x="0" y="0"/>
                </a:lnTo>
                <a:close/>
              </a:path>
            </a:pathLst>
          </a:custGeom>
          <a:blipFill>
            <a:blip r:embed="rId4">
              <a:extLst>
                <a:ext uri="{96DAC541-7B7A-43D3-8B79-37D633B846F1}">
                  <asvg:svgBlip xmlns:asvg="http://schemas.microsoft.com/office/drawing/2016/SVG/main" xmlns="" r:embed="rId5"/>
                </a:ext>
              </a:extLst>
            </a:blip>
            <a:stretch>
              <a:fillRect r="-55779" b="-44261"/>
            </a:stretch>
          </a:blipFill>
        </p:spPr>
        <p:txBody>
          <a:bodyPr/>
          <a:lstStyle/>
          <a:p>
            <a:endParaRPr lang="vi-VN"/>
          </a:p>
          <a:p>
            <a:endParaRPr lang="vi-VN"/>
          </a:p>
          <a:p>
            <a:endParaRPr lang="vi-VN"/>
          </a:p>
          <a:p>
            <a:endParaRPr lang="vi-VN"/>
          </a:p>
          <a:p>
            <a:endParaRPr lang="vi-VN"/>
          </a:p>
          <a:p>
            <a:pPr algn="ctr"/>
            <a:r>
              <a:rPr lang="vi-VN" sz="6000"/>
              <a:t>Tôi là khí nhẹ nhất trong các chất khí.</a:t>
            </a:r>
            <a:endParaRPr lang="en-US" sz="6000"/>
          </a:p>
          <a:p>
            <a:endParaRPr lang="en-US"/>
          </a:p>
        </p:txBody>
      </p:sp>
      <p:sp>
        <p:nvSpPr>
          <p:cNvPr id="7" name="Freeform 7"/>
          <p:cNvSpPr/>
          <p:nvPr/>
        </p:nvSpPr>
        <p:spPr>
          <a:xfrm>
            <a:off x="1073649" y="2407308"/>
            <a:ext cx="4368814" cy="6019297"/>
          </a:xfrm>
          <a:custGeom>
            <a:avLst/>
            <a:gdLst/>
            <a:ahLst/>
            <a:cxnLst/>
            <a:rect l="l" t="t" r="r" b="b"/>
            <a:pathLst>
              <a:path w="4368814" h="6019297">
                <a:moveTo>
                  <a:pt x="0" y="0"/>
                </a:moveTo>
                <a:lnTo>
                  <a:pt x="4368814" y="0"/>
                </a:lnTo>
                <a:lnTo>
                  <a:pt x="4368814" y="6019297"/>
                </a:lnTo>
                <a:lnTo>
                  <a:pt x="0" y="6019297"/>
                </a:lnTo>
                <a:lnTo>
                  <a:pt x="0" y="0"/>
                </a:lnTo>
                <a:close/>
              </a:path>
            </a:pathLst>
          </a:custGeom>
          <a:blipFill>
            <a:blip r:embed="rId4">
              <a:extLst>
                <a:ext uri="{96DAC541-7B7A-43D3-8B79-37D633B846F1}">
                  <asvg:svgBlip xmlns:asvg="http://schemas.microsoft.com/office/drawing/2016/SVG/main" xmlns="" r:embed="rId5"/>
                </a:ext>
              </a:extLst>
            </a:blip>
            <a:stretch>
              <a:fillRect r="-55779" b="-44261"/>
            </a:stretch>
          </a:blipFill>
        </p:spPr>
        <p:txBody>
          <a:bodyPr/>
          <a:lstStyle/>
          <a:p>
            <a:endParaRPr lang="vi-VN"/>
          </a:p>
          <a:p>
            <a:endParaRPr lang="vi-VN"/>
          </a:p>
          <a:p>
            <a:endParaRPr lang="vi-VN"/>
          </a:p>
          <a:p>
            <a:endParaRPr lang="vi-VN"/>
          </a:p>
          <a:p>
            <a:endParaRPr lang="vi-VN"/>
          </a:p>
          <a:p>
            <a:pPr algn="ctr"/>
            <a:r>
              <a:rPr lang="vi-VN" sz="6000"/>
              <a:t>Tôi ở trạng trạng thái khí.</a:t>
            </a:r>
            <a:endParaRPr lang="en-US" sz="6000"/>
          </a:p>
          <a:p>
            <a:endParaRPr lang="en-US" sz="6000"/>
          </a:p>
        </p:txBody>
      </p:sp>
      <p:sp>
        <p:nvSpPr>
          <p:cNvPr id="12" name="Freeform 12"/>
          <p:cNvSpPr/>
          <p:nvPr/>
        </p:nvSpPr>
        <p:spPr>
          <a:xfrm flipH="1">
            <a:off x="-475825" y="581641"/>
            <a:ext cx="4418750" cy="1735364"/>
          </a:xfrm>
          <a:custGeom>
            <a:avLst/>
            <a:gdLst/>
            <a:ahLst/>
            <a:cxnLst/>
            <a:rect l="l" t="t" r="r" b="b"/>
            <a:pathLst>
              <a:path w="4418750" h="1735364">
                <a:moveTo>
                  <a:pt x="4418750" y="0"/>
                </a:moveTo>
                <a:lnTo>
                  <a:pt x="0" y="0"/>
                </a:lnTo>
                <a:lnTo>
                  <a:pt x="0" y="1735364"/>
                </a:lnTo>
                <a:lnTo>
                  <a:pt x="4418750" y="1735364"/>
                </a:lnTo>
                <a:lnTo>
                  <a:pt x="4418750" y="0"/>
                </a:lnTo>
                <a:close/>
              </a:path>
            </a:pathLst>
          </a:custGeom>
          <a:blipFill>
            <a:blip r:embed="rId6">
              <a:extLst>
                <a:ext uri="{96DAC541-7B7A-43D3-8B79-37D633B846F1}">
                  <asvg:svgBlip xmlns:asvg="http://schemas.microsoft.com/office/drawing/2016/SVG/main" xmlns="" r:embed="rId7"/>
                </a:ext>
              </a:extLst>
            </a:blip>
            <a:stretch>
              <a:fillRect/>
            </a:stretch>
          </a:blipFill>
        </p:spPr>
      </p:sp>
      <p:pic>
        <p:nvPicPr>
          <p:cNvPr id="14" name="COUNTDOWN TIMER 30 sec (Nho)">
            <a:hlinkClick r:id="" action="ppaction://media"/>
            <a:extLst>
              <a:ext uri="{FF2B5EF4-FFF2-40B4-BE49-F238E27FC236}">
                <a16:creationId xmlns:a16="http://schemas.microsoft.com/office/drawing/2014/main" xmlns="" id="{D0B5A049-477F-5E68-FBEB-5D7A68E75B3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3563599" y="206657"/>
            <a:ext cx="4608623" cy="2240706"/>
          </a:xfrm>
          <a:prstGeom prst="rect">
            <a:avLst/>
          </a:prstGeom>
        </p:spPr>
      </p:pic>
      <p:sp>
        <p:nvSpPr>
          <p:cNvPr id="15" name="Freeform 5">
            <a:extLst>
              <a:ext uri="{FF2B5EF4-FFF2-40B4-BE49-F238E27FC236}">
                <a16:creationId xmlns:a16="http://schemas.microsoft.com/office/drawing/2014/main" xmlns="" id="{57E67CCF-2665-98E5-CCE6-E9EB6E013922}"/>
              </a:ext>
            </a:extLst>
          </p:cNvPr>
          <p:cNvSpPr/>
          <p:nvPr/>
        </p:nvSpPr>
        <p:spPr>
          <a:xfrm>
            <a:off x="6150696" y="8646253"/>
            <a:ext cx="5986607" cy="1551373"/>
          </a:xfrm>
          <a:custGeom>
            <a:avLst/>
            <a:gdLst/>
            <a:ahLst/>
            <a:cxnLst/>
            <a:rect l="l" t="t" r="r" b="b"/>
            <a:pathLst>
              <a:path w="4368814" h="6019297">
                <a:moveTo>
                  <a:pt x="0" y="0"/>
                </a:moveTo>
                <a:lnTo>
                  <a:pt x="4368815" y="0"/>
                </a:lnTo>
                <a:lnTo>
                  <a:pt x="4368815" y="6019297"/>
                </a:lnTo>
                <a:lnTo>
                  <a:pt x="0" y="6019297"/>
                </a:lnTo>
                <a:lnTo>
                  <a:pt x="0" y="0"/>
                </a:lnTo>
                <a:close/>
              </a:path>
            </a:pathLst>
          </a:custGeom>
          <a:blipFill>
            <a:blip r:embed="rId4">
              <a:extLst>
                <a:ext uri="{96DAC541-7B7A-43D3-8B79-37D633B846F1}">
                  <asvg:svgBlip xmlns:asvg="http://schemas.microsoft.com/office/drawing/2016/SVG/main" xmlns="" r:embed="rId5"/>
                </a:ext>
              </a:extLst>
            </a:blip>
            <a:stretch>
              <a:fillRect r="-55779" b="-44261"/>
            </a:stretch>
          </a:blipFill>
        </p:spPr>
        <p:txBody>
          <a:bodyPr/>
          <a:lstStyle/>
          <a:p>
            <a:endParaRPr lang="vi-VN"/>
          </a:p>
          <a:p>
            <a:pPr algn="ctr"/>
            <a:r>
              <a:rPr lang="vi-VN" sz="6000"/>
              <a:t>Khí hydrogen</a:t>
            </a:r>
            <a:endParaRPr lang="en-US" sz="6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1+#ppt_w/2"/>
                                          </p:val>
                                        </p:tav>
                                        <p:tav tm="100000">
                                          <p:val>
                                            <p:strVal val="#ppt_x"/>
                                          </p:val>
                                        </p:tav>
                                      </p:tavLst>
                                    </p:anim>
                                    <p:anim calcmode="lin" valueType="num">
                                      <p:cBhvr additive="base">
                                        <p:cTn id="25"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14"/>
                </p:tgtEl>
              </p:cMediaNode>
            </p:video>
          </p:childTnLst>
        </p:cTn>
      </p:par>
    </p:tnLst>
    <p:bldLst>
      <p:bldP spid="2" grpId="0" animBg="1"/>
      <p:bldP spid="4" grpId="0"/>
      <p:bldP spid="5" grpId="0" animBg="1"/>
      <p:bldP spid="7"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3897D"/>
        </a:solidFill>
        <a:effectLst/>
      </p:bgPr>
    </p:bg>
    <p:spTree>
      <p:nvGrpSpPr>
        <p:cNvPr id="1" name=""/>
        <p:cNvGrpSpPr/>
        <p:nvPr/>
      </p:nvGrpSpPr>
      <p:grpSpPr>
        <a:xfrm>
          <a:off x="0" y="0"/>
          <a:ext cx="0" cy="0"/>
          <a:chOff x="0" y="0"/>
          <a:chExt cx="0" cy="0"/>
        </a:xfrm>
      </p:grpSpPr>
      <p:sp>
        <p:nvSpPr>
          <p:cNvPr id="2" name="Freeform 2"/>
          <p:cNvSpPr/>
          <p:nvPr/>
        </p:nvSpPr>
        <p:spPr>
          <a:xfrm>
            <a:off x="12878730" y="2377582"/>
            <a:ext cx="4368814" cy="6019297"/>
          </a:xfrm>
          <a:custGeom>
            <a:avLst/>
            <a:gdLst/>
            <a:ahLst/>
            <a:cxnLst/>
            <a:rect l="l" t="t" r="r" b="b"/>
            <a:pathLst>
              <a:path w="4368814" h="6019297">
                <a:moveTo>
                  <a:pt x="0" y="0"/>
                </a:moveTo>
                <a:lnTo>
                  <a:pt x="4368814" y="0"/>
                </a:lnTo>
                <a:lnTo>
                  <a:pt x="4368814" y="6019297"/>
                </a:lnTo>
                <a:lnTo>
                  <a:pt x="0" y="6019297"/>
                </a:lnTo>
                <a:lnTo>
                  <a:pt x="0" y="0"/>
                </a:lnTo>
                <a:close/>
              </a:path>
            </a:pathLst>
          </a:custGeom>
          <a:blipFill>
            <a:blip r:embed="rId4">
              <a:extLst>
                <a:ext uri="{96DAC541-7B7A-43D3-8B79-37D633B846F1}">
                  <asvg:svgBlip xmlns:asvg="http://schemas.microsoft.com/office/drawing/2016/SVG/main" xmlns="" r:embed="rId5"/>
                </a:ext>
              </a:extLst>
            </a:blip>
            <a:stretch>
              <a:fillRect r="-55779" b="-44261"/>
            </a:stretch>
          </a:blipFill>
        </p:spPr>
        <p:txBody>
          <a:bodyPr/>
          <a:lstStyle/>
          <a:p>
            <a:endParaRPr lang="vi-VN"/>
          </a:p>
          <a:p>
            <a:endParaRPr lang="vi-VN"/>
          </a:p>
          <a:p>
            <a:endParaRPr lang="vi-VN"/>
          </a:p>
          <a:p>
            <a:endParaRPr lang="vi-VN"/>
          </a:p>
          <a:p>
            <a:endParaRPr lang="vi-VN"/>
          </a:p>
          <a:p>
            <a:pPr algn="ctr"/>
            <a:r>
              <a:rPr lang="vi-VN" sz="6000">
                <a:solidFill>
                  <a:srgbClr val="FF0000"/>
                </a:solidFill>
              </a:rPr>
              <a:t>Tôi do 2O liên kết với nhau.</a:t>
            </a:r>
            <a:endParaRPr lang="en-US" sz="6000">
              <a:solidFill>
                <a:srgbClr val="FF0000"/>
              </a:solidFill>
            </a:endParaRPr>
          </a:p>
          <a:p>
            <a:endParaRPr lang="en-US"/>
          </a:p>
        </p:txBody>
      </p:sp>
      <p:sp>
        <p:nvSpPr>
          <p:cNvPr id="4" name="TextBox 4"/>
          <p:cNvSpPr txBox="1"/>
          <p:nvPr/>
        </p:nvSpPr>
        <p:spPr>
          <a:xfrm>
            <a:off x="4648201" y="384815"/>
            <a:ext cx="8412260" cy="1622239"/>
          </a:xfrm>
          <a:prstGeom prst="rect">
            <a:avLst/>
          </a:prstGeom>
        </p:spPr>
        <p:txBody>
          <a:bodyPr wrap="square" lIns="0" tIns="0" rIns="0" bIns="0" rtlCol="0" anchor="t">
            <a:spAutoFit/>
          </a:bodyPr>
          <a:lstStyle/>
          <a:p>
            <a:pPr algn="ctr">
              <a:lnSpc>
                <a:spcPts val="6150"/>
              </a:lnSpc>
            </a:pPr>
            <a:endParaRPr lang="vi-VN" sz="7500">
              <a:solidFill>
                <a:srgbClr val="FFFFFF"/>
              </a:solidFill>
              <a:latin typeface="Quicksand Bold"/>
            </a:endParaRPr>
          </a:p>
          <a:p>
            <a:pPr algn="ctr">
              <a:lnSpc>
                <a:spcPts val="6150"/>
              </a:lnSpc>
            </a:pPr>
            <a:r>
              <a:rPr lang="vi-VN" sz="7500">
                <a:solidFill>
                  <a:srgbClr val="FFFFFF"/>
                </a:solidFill>
                <a:latin typeface="Quicksand Bold"/>
              </a:rPr>
              <a:t>Tôi là gì?</a:t>
            </a:r>
            <a:endParaRPr lang="en-US" sz="7500">
              <a:solidFill>
                <a:srgbClr val="FFFFFF"/>
              </a:solidFill>
              <a:latin typeface="Quicksand Bold"/>
            </a:endParaRPr>
          </a:p>
        </p:txBody>
      </p:sp>
      <p:sp>
        <p:nvSpPr>
          <p:cNvPr id="5" name="Freeform 5"/>
          <p:cNvSpPr/>
          <p:nvPr/>
        </p:nvSpPr>
        <p:spPr>
          <a:xfrm>
            <a:off x="6959593" y="2317005"/>
            <a:ext cx="4368814" cy="6019297"/>
          </a:xfrm>
          <a:custGeom>
            <a:avLst/>
            <a:gdLst/>
            <a:ahLst/>
            <a:cxnLst/>
            <a:rect l="l" t="t" r="r" b="b"/>
            <a:pathLst>
              <a:path w="4368814" h="6019297">
                <a:moveTo>
                  <a:pt x="0" y="0"/>
                </a:moveTo>
                <a:lnTo>
                  <a:pt x="4368815" y="0"/>
                </a:lnTo>
                <a:lnTo>
                  <a:pt x="4368815" y="6019297"/>
                </a:lnTo>
                <a:lnTo>
                  <a:pt x="0" y="6019297"/>
                </a:lnTo>
                <a:lnTo>
                  <a:pt x="0" y="0"/>
                </a:lnTo>
                <a:close/>
              </a:path>
            </a:pathLst>
          </a:custGeom>
          <a:blipFill>
            <a:blip r:embed="rId4">
              <a:extLst>
                <a:ext uri="{96DAC541-7B7A-43D3-8B79-37D633B846F1}">
                  <asvg:svgBlip xmlns:asvg="http://schemas.microsoft.com/office/drawing/2016/SVG/main" xmlns="" r:embed="rId5"/>
                </a:ext>
              </a:extLst>
            </a:blip>
            <a:stretch>
              <a:fillRect r="-55779" b="-44261"/>
            </a:stretch>
          </a:blipFill>
        </p:spPr>
        <p:txBody>
          <a:bodyPr/>
          <a:lstStyle/>
          <a:p>
            <a:endParaRPr lang="vi-VN"/>
          </a:p>
          <a:p>
            <a:endParaRPr lang="vi-VN"/>
          </a:p>
          <a:p>
            <a:endParaRPr lang="vi-VN"/>
          </a:p>
          <a:p>
            <a:endParaRPr lang="vi-VN"/>
          </a:p>
          <a:p>
            <a:endParaRPr lang="vi-VN"/>
          </a:p>
          <a:p>
            <a:pPr algn="ctr"/>
            <a:r>
              <a:rPr lang="vi-VN" sz="6000">
                <a:solidFill>
                  <a:srgbClr val="FF0000"/>
                </a:solidFill>
              </a:rPr>
              <a:t>Tôi rất cần cho sự sống và sự cháy.</a:t>
            </a:r>
            <a:endParaRPr lang="en-US" sz="6000">
              <a:solidFill>
                <a:srgbClr val="FF0000"/>
              </a:solidFill>
            </a:endParaRPr>
          </a:p>
        </p:txBody>
      </p:sp>
      <p:sp>
        <p:nvSpPr>
          <p:cNvPr id="7" name="Freeform 7"/>
          <p:cNvSpPr/>
          <p:nvPr/>
        </p:nvSpPr>
        <p:spPr>
          <a:xfrm>
            <a:off x="1073649" y="2407308"/>
            <a:ext cx="4368814" cy="6019297"/>
          </a:xfrm>
          <a:custGeom>
            <a:avLst/>
            <a:gdLst/>
            <a:ahLst/>
            <a:cxnLst/>
            <a:rect l="l" t="t" r="r" b="b"/>
            <a:pathLst>
              <a:path w="4368814" h="6019297">
                <a:moveTo>
                  <a:pt x="0" y="0"/>
                </a:moveTo>
                <a:lnTo>
                  <a:pt x="4368814" y="0"/>
                </a:lnTo>
                <a:lnTo>
                  <a:pt x="4368814" y="6019297"/>
                </a:lnTo>
                <a:lnTo>
                  <a:pt x="0" y="6019297"/>
                </a:lnTo>
                <a:lnTo>
                  <a:pt x="0" y="0"/>
                </a:lnTo>
                <a:close/>
              </a:path>
            </a:pathLst>
          </a:custGeom>
          <a:blipFill>
            <a:blip r:embed="rId4">
              <a:extLst>
                <a:ext uri="{96DAC541-7B7A-43D3-8B79-37D633B846F1}">
                  <asvg:svgBlip xmlns:asvg="http://schemas.microsoft.com/office/drawing/2016/SVG/main" xmlns="" r:embed="rId5"/>
                </a:ext>
              </a:extLst>
            </a:blip>
            <a:stretch>
              <a:fillRect r="-55779" b="-44261"/>
            </a:stretch>
          </a:blipFill>
        </p:spPr>
        <p:txBody>
          <a:bodyPr/>
          <a:lstStyle/>
          <a:p>
            <a:endParaRPr lang="vi-VN"/>
          </a:p>
          <a:p>
            <a:endParaRPr lang="vi-VN"/>
          </a:p>
          <a:p>
            <a:endParaRPr lang="vi-VN"/>
          </a:p>
          <a:p>
            <a:endParaRPr lang="vi-VN"/>
          </a:p>
          <a:p>
            <a:endParaRPr lang="vi-VN"/>
          </a:p>
          <a:p>
            <a:pPr algn="ctr"/>
            <a:r>
              <a:rPr lang="vi-VN" sz="6000">
                <a:solidFill>
                  <a:srgbClr val="FF0000"/>
                </a:solidFill>
              </a:rPr>
              <a:t>Tôi có mặt trong thành phần của không khí.</a:t>
            </a:r>
            <a:endParaRPr lang="en-US" sz="6000">
              <a:solidFill>
                <a:srgbClr val="FF0000"/>
              </a:solidFill>
            </a:endParaRPr>
          </a:p>
        </p:txBody>
      </p:sp>
      <p:sp>
        <p:nvSpPr>
          <p:cNvPr id="12" name="Freeform 12"/>
          <p:cNvSpPr/>
          <p:nvPr/>
        </p:nvSpPr>
        <p:spPr>
          <a:xfrm flipH="1">
            <a:off x="-475825" y="581641"/>
            <a:ext cx="4418750" cy="1735364"/>
          </a:xfrm>
          <a:custGeom>
            <a:avLst/>
            <a:gdLst/>
            <a:ahLst/>
            <a:cxnLst/>
            <a:rect l="l" t="t" r="r" b="b"/>
            <a:pathLst>
              <a:path w="4418750" h="1735364">
                <a:moveTo>
                  <a:pt x="4418750" y="0"/>
                </a:moveTo>
                <a:lnTo>
                  <a:pt x="0" y="0"/>
                </a:lnTo>
                <a:lnTo>
                  <a:pt x="0" y="1735364"/>
                </a:lnTo>
                <a:lnTo>
                  <a:pt x="4418750" y="1735364"/>
                </a:lnTo>
                <a:lnTo>
                  <a:pt x="4418750" y="0"/>
                </a:lnTo>
                <a:close/>
              </a:path>
            </a:pathLst>
          </a:custGeom>
          <a:blipFill>
            <a:blip r:embed="rId6">
              <a:extLst>
                <a:ext uri="{96DAC541-7B7A-43D3-8B79-37D633B846F1}">
                  <asvg:svgBlip xmlns:asvg="http://schemas.microsoft.com/office/drawing/2016/SVG/main" xmlns="" r:embed="rId7"/>
                </a:ext>
              </a:extLst>
            </a:blip>
            <a:stretch>
              <a:fillRect/>
            </a:stretch>
          </a:blipFill>
        </p:spPr>
      </p:sp>
      <p:pic>
        <p:nvPicPr>
          <p:cNvPr id="14" name="COUNTDOWN TIMER 30 sec (Nho)">
            <a:hlinkClick r:id="" action="ppaction://media"/>
            <a:extLst>
              <a:ext uri="{FF2B5EF4-FFF2-40B4-BE49-F238E27FC236}">
                <a16:creationId xmlns:a16="http://schemas.microsoft.com/office/drawing/2014/main" xmlns="" id="{D0B5A049-477F-5E68-FBEB-5D7A68E75B3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3563599" y="206657"/>
            <a:ext cx="4608623" cy="2240706"/>
          </a:xfrm>
          <a:prstGeom prst="rect">
            <a:avLst/>
          </a:prstGeom>
        </p:spPr>
      </p:pic>
      <p:sp>
        <p:nvSpPr>
          <p:cNvPr id="15" name="Freeform 5">
            <a:extLst>
              <a:ext uri="{FF2B5EF4-FFF2-40B4-BE49-F238E27FC236}">
                <a16:creationId xmlns:a16="http://schemas.microsoft.com/office/drawing/2014/main" xmlns="" id="{57E67CCF-2665-98E5-CCE6-E9EB6E013922}"/>
              </a:ext>
            </a:extLst>
          </p:cNvPr>
          <p:cNvSpPr/>
          <p:nvPr/>
        </p:nvSpPr>
        <p:spPr>
          <a:xfrm>
            <a:off x="6150696" y="8646253"/>
            <a:ext cx="5986607" cy="1551373"/>
          </a:xfrm>
          <a:custGeom>
            <a:avLst/>
            <a:gdLst/>
            <a:ahLst/>
            <a:cxnLst/>
            <a:rect l="l" t="t" r="r" b="b"/>
            <a:pathLst>
              <a:path w="4368814" h="6019297">
                <a:moveTo>
                  <a:pt x="0" y="0"/>
                </a:moveTo>
                <a:lnTo>
                  <a:pt x="4368815" y="0"/>
                </a:lnTo>
                <a:lnTo>
                  <a:pt x="4368815" y="6019297"/>
                </a:lnTo>
                <a:lnTo>
                  <a:pt x="0" y="6019297"/>
                </a:lnTo>
                <a:lnTo>
                  <a:pt x="0" y="0"/>
                </a:lnTo>
                <a:close/>
              </a:path>
            </a:pathLst>
          </a:custGeom>
          <a:blipFill>
            <a:blip r:embed="rId4">
              <a:extLst>
                <a:ext uri="{96DAC541-7B7A-43D3-8B79-37D633B846F1}">
                  <asvg:svgBlip xmlns:asvg="http://schemas.microsoft.com/office/drawing/2016/SVG/main" xmlns="" r:embed="rId5"/>
                </a:ext>
              </a:extLst>
            </a:blip>
            <a:stretch>
              <a:fillRect r="-55779" b="-44261"/>
            </a:stretch>
          </a:blipFill>
        </p:spPr>
        <p:txBody>
          <a:bodyPr/>
          <a:lstStyle/>
          <a:p>
            <a:endParaRPr lang="vi-VN"/>
          </a:p>
          <a:p>
            <a:pPr algn="ctr"/>
            <a:r>
              <a:rPr lang="vi-VN" sz="6000">
                <a:solidFill>
                  <a:srgbClr val="FF0000"/>
                </a:solidFill>
              </a:rPr>
              <a:t>Khí oxygen</a:t>
            </a:r>
            <a:endParaRPr lang="en-US" sz="6000">
              <a:solidFill>
                <a:srgbClr val="FF0000"/>
              </a:solidFill>
            </a:endParaRPr>
          </a:p>
        </p:txBody>
      </p:sp>
    </p:spTree>
    <p:extLst>
      <p:ext uri="{BB962C8B-B14F-4D97-AF65-F5344CB8AC3E}">
        <p14:creationId xmlns:p14="http://schemas.microsoft.com/office/powerpoint/2010/main" val="155109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1+#ppt_w/2"/>
                                          </p:val>
                                        </p:tav>
                                        <p:tav tm="100000">
                                          <p:val>
                                            <p:strVal val="#ppt_x"/>
                                          </p:val>
                                        </p:tav>
                                      </p:tavLst>
                                    </p:anim>
                                    <p:anim calcmode="lin" valueType="num">
                                      <p:cBhvr additive="base">
                                        <p:cTn id="25"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14"/>
                </p:tgtEl>
              </p:cMediaNode>
            </p:video>
          </p:childTnLst>
        </p:cTn>
      </p:par>
    </p:tnLst>
    <p:bldLst>
      <p:bldP spid="2" grpId="0" animBg="1"/>
      <p:bldP spid="4" grpId="0"/>
      <p:bldP spid="5" grpId="0" animBg="1"/>
      <p:bldP spid="7"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3897D"/>
        </a:solidFill>
        <a:effectLst/>
      </p:bgPr>
    </p:bg>
    <p:spTree>
      <p:nvGrpSpPr>
        <p:cNvPr id="1" name=""/>
        <p:cNvGrpSpPr/>
        <p:nvPr/>
      </p:nvGrpSpPr>
      <p:grpSpPr>
        <a:xfrm>
          <a:off x="0" y="0"/>
          <a:ext cx="0" cy="0"/>
          <a:chOff x="0" y="0"/>
          <a:chExt cx="0" cy="0"/>
        </a:xfrm>
      </p:grpSpPr>
      <p:sp>
        <p:nvSpPr>
          <p:cNvPr id="2" name="Freeform 2"/>
          <p:cNvSpPr/>
          <p:nvPr/>
        </p:nvSpPr>
        <p:spPr>
          <a:xfrm>
            <a:off x="12878730" y="2377582"/>
            <a:ext cx="4368814" cy="6019297"/>
          </a:xfrm>
          <a:custGeom>
            <a:avLst/>
            <a:gdLst/>
            <a:ahLst/>
            <a:cxnLst/>
            <a:rect l="l" t="t" r="r" b="b"/>
            <a:pathLst>
              <a:path w="4368814" h="6019297">
                <a:moveTo>
                  <a:pt x="0" y="0"/>
                </a:moveTo>
                <a:lnTo>
                  <a:pt x="4368814" y="0"/>
                </a:lnTo>
                <a:lnTo>
                  <a:pt x="4368814" y="6019297"/>
                </a:lnTo>
                <a:lnTo>
                  <a:pt x="0" y="6019297"/>
                </a:lnTo>
                <a:lnTo>
                  <a:pt x="0" y="0"/>
                </a:lnTo>
                <a:close/>
              </a:path>
            </a:pathLst>
          </a:custGeom>
          <a:blipFill>
            <a:blip r:embed="rId4">
              <a:extLst>
                <a:ext uri="{96DAC541-7B7A-43D3-8B79-37D633B846F1}">
                  <asvg:svgBlip xmlns:asvg="http://schemas.microsoft.com/office/drawing/2016/SVG/main" xmlns="" r:embed="rId5"/>
                </a:ext>
              </a:extLst>
            </a:blip>
            <a:stretch>
              <a:fillRect r="-55779" b="-44261"/>
            </a:stretch>
          </a:blipFill>
        </p:spPr>
        <p:txBody>
          <a:bodyPr/>
          <a:lstStyle/>
          <a:p>
            <a:endParaRPr lang="vi-VN"/>
          </a:p>
          <a:p>
            <a:endParaRPr lang="vi-VN"/>
          </a:p>
          <a:p>
            <a:endParaRPr lang="vi-VN"/>
          </a:p>
          <a:p>
            <a:endParaRPr lang="vi-VN"/>
          </a:p>
          <a:p>
            <a:endParaRPr lang="vi-VN"/>
          </a:p>
          <a:p>
            <a:pPr algn="ctr"/>
            <a:r>
              <a:rPr lang="vi-VN" sz="6000">
                <a:solidFill>
                  <a:srgbClr val="002060"/>
                </a:solidFill>
              </a:rPr>
              <a:t>Tôi do 2H và O liên kết với nhau.</a:t>
            </a:r>
            <a:endParaRPr lang="en-US" sz="6000">
              <a:solidFill>
                <a:srgbClr val="002060"/>
              </a:solidFill>
            </a:endParaRPr>
          </a:p>
          <a:p>
            <a:endParaRPr lang="en-US"/>
          </a:p>
        </p:txBody>
      </p:sp>
      <p:sp>
        <p:nvSpPr>
          <p:cNvPr id="4" name="TextBox 4"/>
          <p:cNvSpPr txBox="1"/>
          <p:nvPr/>
        </p:nvSpPr>
        <p:spPr>
          <a:xfrm>
            <a:off x="4648201" y="384815"/>
            <a:ext cx="8412260" cy="1622239"/>
          </a:xfrm>
          <a:prstGeom prst="rect">
            <a:avLst/>
          </a:prstGeom>
        </p:spPr>
        <p:txBody>
          <a:bodyPr wrap="square" lIns="0" tIns="0" rIns="0" bIns="0" rtlCol="0" anchor="t">
            <a:spAutoFit/>
          </a:bodyPr>
          <a:lstStyle/>
          <a:p>
            <a:pPr algn="ctr">
              <a:lnSpc>
                <a:spcPts val="6150"/>
              </a:lnSpc>
            </a:pPr>
            <a:endParaRPr lang="vi-VN" sz="7500">
              <a:solidFill>
                <a:srgbClr val="FFFFFF"/>
              </a:solidFill>
              <a:latin typeface="Quicksand Bold"/>
            </a:endParaRPr>
          </a:p>
          <a:p>
            <a:pPr algn="ctr">
              <a:lnSpc>
                <a:spcPts val="6150"/>
              </a:lnSpc>
            </a:pPr>
            <a:r>
              <a:rPr lang="vi-VN" sz="7500">
                <a:solidFill>
                  <a:srgbClr val="FFFFFF"/>
                </a:solidFill>
                <a:latin typeface="Quicksand Bold"/>
              </a:rPr>
              <a:t>Tôi là gì?</a:t>
            </a:r>
            <a:endParaRPr lang="en-US" sz="7500">
              <a:solidFill>
                <a:srgbClr val="FFFFFF"/>
              </a:solidFill>
              <a:latin typeface="Quicksand Bold"/>
            </a:endParaRPr>
          </a:p>
        </p:txBody>
      </p:sp>
      <p:sp>
        <p:nvSpPr>
          <p:cNvPr id="5" name="Freeform 5"/>
          <p:cNvSpPr/>
          <p:nvPr/>
        </p:nvSpPr>
        <p:spPr>
          <a:xfrm>
            <a:off x="6959593" y="2317005"/>
            <a:ext cx="4368814" cy="6019297"/>
          </a:xfrm>
          <a:custGeom>
            <a:avLst/>
            <a:gdLst/>
            <a:ahLst/>
            <a:cxnLst/>
            <a:rect l="l" t="t" r="r" b="b"/>
            <a:pathLst>
              <a:path w="4368814" h="6019297">
                <a:moveTo>
                  <a:pt x="0" y="0"/>
                </a:moveTo>
                <a:lnTo>
                  <a:pt x="4368815" y="0"/>
                </a:lnTo>
                <a:lnTo>
                  <a:pt x="4368815" y="6019297"/>
                </a:lnTo>
                <a:lnTo>
                  <a:pt x="0" y="6019297"/>
                </a:lnTo>
                <a:lnTo>
                  <a:pt x="0" y="0"/>
                </a:lnTo>
                <a:close/>
              </a:path>
            </a:pathLst>
          </a:custGeom>
          <a:blipFill>
            <a:blip r:embed="rId4">
              <a:extLst>
                <a:ext uri="{96DAC541-7B7A-43D3-8B79-37D633B846F1}">
                  <asvg:svgBlip xmlns:asvg="http://schemas.microsoft.com/office/drawing/2016/SVG/main" xmlns="" r:embed="rId5"/>
                </a:ext>
              </a:extLst>
            </a:blip>
            <a:stretch>
              <a:fillRect r="-55779" b="-44261"/>
            </a:stretch>
          </a:blipFill>
        </p:spPr>
        <p:txBody>
          <a:bodyPr/>
          <a:lstStyle/>
          <a:p>
            <a:endParaRPr lang="vi-VN"/>
          </a:p>
          <a:p>
            <a:endParaRPr lang="vi-VN"/>
          </a:p>
          <a:p>
            <a:endParaRPr lang="vi-VN"/>
          </a:p>
          <a:p>
            <a:endParaRPr lang="vi-VN"/>
          </a:p>
          <a:p>
            <a:endParaRPr lang="vi-VN"/>
          </a:p>
          <a:p>
            <a:pPr algn="ctr"/>
            <a:r>
              <a:rPr lang="vi-VN" sz="5000">
                <a:solidFill>
                  <a:srgbClr val="002060"/>
                </a:solidFill>
              </a:rPr>
              <a:t>Tôi chiếm khoảng 70% </a:t>
            </a:r>
            <a:r>
              <a:rPr lang="en-US" sz="5000">
                <a:solidFill>
                  <a:srgbClr val="002060"/>
                </a:solidFill>
              </a:rPr>
              <a:t>khối lượng cơ thể của một người trưởng thành.</a:t>
            </a:r>
          </a:p>
          <a:p>
            <a:endParaRPr lang="en-US"/>
          </a:p>
        </p:txBody>
      </p:sp>
      <p:sp>
        <p:nvSpPr>
          <p:cNvPr id="7" name="Freeform 7"/>
          <p:cNvSpPr/>
          <p:nvPr/>
        </p:nvSpPr>
        <p:spPr>
          <a:xfrm>
            <a:off x="1073649" y="2407308"/>
            <a:ext cx="4368814" cy="6019297"/>
          </a:xfrm>
          <a:custGeom>
            <a:avLst/>
            <a:gdLst/>
            <a:ahLst/>
            <a:cxnLst/>
            <a:rect l="l" t="t" r="r" b="b"/>
            <a:pathLst>
              <a:path w="4368814" h="6019297">
                <a:moveTo>
                  <a:pt x="0" y="0"/>
                </a:moveTo>
                <a:lnTo>
                  <a:pt x="4368814" y="0"/>
                </a:lnTo>
                <a:lnTo>
                  <a:pt x="4368814" y="6019297"/>
                </a:lnTo>
                <a:lnTo>
                  <a:pt x="0" y="6019297"/>
                </a:lnTo>
                <a:lnTo>
                  <a:pt x="0" y="0"/>
                </a:lnTo>
                <a:close/>
              </a:path>
            </a:pathLst>
          </a:custGeom>
          <a:blipFill>
            <a:blip r:embed="rId4">
              <a:extLst>
                <a:ext uri="{96DAC541-7B7A-43D3-8B79-37D633B846F1}">
                  <asvg:svgBlip xmlns:asvg="http://schemas.microsoft.com/office/drawing/2016/SVG/main" xmlns="" r:embed="rId5"/>
                </a:ext>
              </a:extLst>
            </a:blip>
            <a:stretch>
              <a:fillRect r="-55779" b="-44261"/>
            </a:stretch>
          </a:blipFill>
        </p:spPr>
        <p:txBody>
          <a:bodyPr/>
          <a:lstStyle/>
          <a:p>
            <a:endParaRPr lang="vi-VN"/>
          </a:p>
          <a:p>
            <a:endParaRPr lang="vi-VN"/>
          </a:p>
          <a:p>
            <a:endParaRPr lang="vi-VN"/>
          </a:p>
          <a:p>
            <a:endParaRPr lang="vi-VN"/>
          </a:p>
          <a:p>
            <a:endParaRPr lang="vi-VN"/>
          </a:p>
          <a:p>
            <a:pPr algn="ctr"/>
            <a:r>
              <a:rPr lang="vi-VN" sz="6000">
                <a:solidFill>
                  <a:srgbClr val="002060"/>
                </a:solidFill>
              </a:rPr>
              <a:t>Tôi do 2 nguyên tố hóa học tạo nên</a:t>
            </a:r>
            <a:endParaRPr lang="en-US" sz="6000">
              <a:solidFill>
                <a:srgbClr val="002060"/>
              </a:solidFill>
            </a:endParaRPr>
          </a:p>
          <a:p>
            <a:endParaRPr lang="en-US" sz="6000"/>
          </a:p>
        </p:txBody>
      </p:sp>
      <p:sp>
        <p:nvSpPr>
          <p:cNvPr id="12" name="Freeform 12"/>
          <p:cNvSpPr/>
          <p:nvPr/>
        </p:nvSpPr>
        <p:spPr>
          <a:xfrm flipH="1">
            <a:off x="-475825" y="581641"/>
            <a:ext cx="4418750" cy="1735364"/>
          </a:xfrm>
          <a:custGeom>
            <a:avLst/>
            <a:gdLst/>
            <a:ahLst/>
            <a:cxnLst/>
            <a:rect l="l" t="t" r="r" b="b"/>
            <a:pathLst>
              <a:path w="4418750" h="1735364">
                <a:moveTo>
                  <a:pt x="4418750" y="0"/>
                </a:moveTo>
                <a:lnTo>
                  <a:pt x="0" y="0"/>
                </a:lnTo>
                <a:lnTo>
                  <a:pt x="0" y="1735364"/>
                </a:lnTo>
                <a:lnTo>
                  <a:pt x="4418750" y="1735364"/>
                </a:lnTo>
                <a:lnTo>
                  <a:pt x="4418750" y="0"/>
                </a:lnTo>
                <a:close/>
              </a:path>
            </a:pathLst>
          </a:custGeom>
          <a:blipFill>
            <a:blip r:embed="rId6">
              <a:extLst>
                <a:ext uri="{96DAC541-7B7A-43D3-8B79-37D633B846F1}">
                  <asvg:svgBlip xmlns:asvg="http://schemas.microsoft.com/office/drawing/2016/SVG/main" xmlns="" r:embed="rId7"/>
                </a:ext>
              </a:extLst>
            </a:blip>
            <a:stretch>
              <a:fillRect/>
            </a:stretch>
          </a:blipFill>
        </p:spPr>
      </p:sp>
      <p:pic>
        <p:nvPicPr>
          <p:cNvPr id="14" name="COUNTDOWN TIMER 30 sec (Nho)">
            <a:hlinkClick r:id="" action="ppaction://media"/>
            <a:extLst>
              <a:ext uri="{FF2B5EF4-FFF2-40B4-BE49-F238E27FC236}">
                <a16:creationId xmlns:a16="http://schemas.microsoft.com/office/drawing/2014/main" xmlns="" id="{D0B5A049-477F-5E68-FBEB-5D7A68E75B3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3563599" y="206657"/>
            <a:ext cx="4608623" cy="2240706"/>
          </a:xfrm>
          <a:prstGeom prst="rect">
            <a:avLst/>
          </a:prstGeom>
        </p:spPr>
      </p:pic>
      <p:sp>
        <p:nvSpPr>
          <p:cNvPr id="15" name="Freeform 5">
            <a:extLst>
              <a:ext uri="{FF2B5EF4-FFF2-40B4-BE49-F238E27FC236}">
                <a16:creationId xmlns:a16="http://schemas.microsoft.com/office/drawing/2014/main" xmlns="" id="{57E67CCF-2665-98E5-CCE6-E9EB6E013922}"/>
              </a:ext>
            </a:extLst>
          </p:cNvPr>
          <p:cNvSpPr/>
          <p:nvPr/>
        </p:nvSpPr>
        <p:spPr>
          <a:xfrm>
            <a:off x="6150696" y="8646253"/>
            <a:ext cx="5986607" cy="1551373"/>
          </a:xfrm>
          <a:custGeom>
            <a:avLst/>
            <a:gdLst/>
            <a:ahLst/>
            <a:cxnLst/>
            <a:rect l="l" t="t" r="r" b="b"/>
            <a:pathLst>
              <a:path w="4368814" h="6019297">
                <a:moveTo>
                  <a:pt x="0" y="0"/>
                </a:moveTo>
                <a:lnTo>
                  <a:pt x="4368815" y="0"/>
                </a:lnTo>
                <a:lnTo>
                  <a:pt x="4368815" y="6019297"/>
                </a:lnTo>
                <a:lnTo>
                  <a:pt x="0" y="6019297"/>
                </a:lnTo>
                <a:lnTo>
                  <a:pt x="0" y="0"/>
                </a:lnTo>
                <a:close/>
              </a:path>
            </a:pathLst>
          </a:custGeom>
          <a:blipFill>
            <a:blip r:embed="rId4">
              <a:extLst>
                <a:ext uri="{96DAC541-7B7A-43D3-8B79-37D633B846F1}">
                  <asvg:svgBlip xmlns:asvg="http://schemas.microsoft.com/office/drawing/2016/SVG/main" xmlns="" r:embed="rId5"/>
                </a:ext>
              </a:extLst>
            </a:blip>
            <a:stretch>
              <a:fillRect r="-55779" b="-44261"/>
            </a:stretch>
          </a:blipFill>
        </p:spPr>
        <p:txBody>
          <a:bodyPr/>
          <a:lstStyle/>
          <a:p>
            <a:endParaRPr lang="vi-VN"/>
          </a:p>
          <a:p>
            <a:pPr algn="ctr"/>
            <a:r>
              <a:rPr lang="vi-VN" sz="6000">
                <a:solidFill>
                  <a:srgbClr val="002060"/>
                </a:solidFill>
              </a:rPr>
              <a:t>Nước </a:t>
            </a:r>
            <a:endParaRPr lang="en-US" sz="6000">
              <a:solidFill>
                <a:srgbClr val="002060"/>
              </a:solidFill>
            </a:endParaRPr>
          </a:p>
        </p:txBody>
      </p:sp>
    </p:spTree>
    <p:extLst>
      <p:ext uri="{BB962C8B-B14F-4D97-AF65-F5344CB8AC3E}">
        <p14:creationId xmlns:p14="http://schemas.microsoft.com/office/powerpoint/2010/main" val="2917738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1+#ppt_w/2"/>
                                          </p:val>
                                        </p:tav>
                                        <p:tav tm="100000">
                                          <p:val>
                                            <p:strVal val="#ppt_x"/>
                                          </p:val>
                                        </p:tav>
                                      </p:tavLst>
                                    </p:anim>
                                    <p:anim calcmode="lin" valueType="num">
                                      <p:cBhvr additive="base">
                                        <p:cTn id="25"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14"/>
                </p:tgtEl>
              </p:cMediaNode>
            </p:video>
          </p:childTnLst>
        </p:cTn>
      </p:par>
    </p:tnLst>
    <p:bldLst>
      <p:bldP spid="2" grpId="0" animBg="1"/>
      <p:bldP spid="4" grpId="0"/>
      <p:bldP spid="5" grpId="0" animBg="1"/>
      <p:bldP spid="7"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3897D"/>
        </a:solidFill>
        <a:effectLst/>
      </p:bgPr>
    </p:bg>
    <p:spTree>
      <p:nvGrpSpPr>
        <p:cNvPr id="1" name=""/>
        <p:cNvGrpSpPr/>
        <p:nvPr/>
      </p:nvGrpSpPr>
      <p:grpSpPr>
        <a:xfrm>
          <a:off x="0" y="0"/>
          <a:ext cx="0" cy="0"/>
          <a:chOff x="0" y="0"/>
          <a:chExt cx="0" cy="0"/>
        </a:xfrm>
      </p:grpSpPr>
      <p:sp>
        <p:nvSpPr>
          <p:cNvPr id="2" name="Freeform 2"/>
          <p:cNvSpPr/>
          <p:nvPr/>
        </p:nvSpPr>
        <p:spPr>
          <a:xfrm>
            <a:off x="12878730" y="2377582"/>
            <a:ext cx="4368814" cy="6019297"/>
          </a:xfrm>
          <a:custGeom>
            <a:avLst/>
            <a:gdLst/>
            <a:ahLst/>
            <a:cxnLst/>
            <a:rect l="l" t="t" r="r" b="b"/>
            <a:pathLst>
              <a:path w="4368814" h="6019297">
                <a:moveTo>
                  <a:pt x="0" y="0"/>
                </a:moveTo>
                <a:lnTo>
                  <a:pt x="4368814" y="0"/>
                </a:lnTo>
                <a:lnTo>
                  <a:pt x="4368814" y="6019297"/>
                </a:lnTo>
                <a:lnTo>
                  <a:pt x="0" y="6019297"/>
                </a:lnTo>
                <a:lnTo>
                  <a:pt x="0" y="0"/>
                </a:lnTo>
                <a:close/>
              </a:path>
            </a:pathLst>
          </a:custGeom>
          <a:blipFill>
            <a:blip r:embed="rId4">
              <a:extLst>
                <a:ext uri="{96DAC541-7B7A-43D3-8B79-37D633B846F1}">
                  <asvg:svgBlip xmlns:asvg="http://schemas.microsoft.com/office/drawing/2016/SVG/main" xmlns="" r:embed="rId5"/>
                </a:ext>
              </a:extLst>
            </a:blip>
            <a:stretch>
              <a:fillRect r="-55779" b="-44261"/>
            </a:stretch>
          </a:blipFill>
        </p:spPr>
        <p:txBody>
          <a:bodyPr/>
          <a:lstStyle/>
          <a:p>
            <a:endParaRPr lang="vi-VN"/>
          </a:p>
          <a:p>
            <a:endParaRPr lang="vi-VN"/>
          </a:p>
          <a:p>
            <a:endParaRPr lang="vi-VN"/>
          </a:p>
          <a:p>
            <a:endParaRPr lang="vi-VN"/>
          </a:p>
          <a:p>
            <a:endParaRPr lang="vi-VN"/>
          </a:p>
          <a:p>
            <a:pPr algn="ctr"/>
            <a:r>
              <a:rPr lang="vi-VN" sz="6000">
                <a:solidFill>
                  <a:srgbClr val="7030A0"/>
                </a:solidFill>
              </a:rPr>
              <a:t>Biến đổi chất có chất mới tạo ra.</a:t>
            </a:r>
            <a:endParaRPr lang="en-US" sz="6000">
              <a:solidFill>
                <a:srgbClr val="7030A0"/>
              </a:solidFill>
            </a:endParaRPr>
          </a:p>
          <a:p>
            <a:endParaRPr lang="en-US"/>
          </a:p>
        </p:txBody>
      </p:sp>
      <p:sp>
        <p:nvSpPr>
          <p:cNvPr id="4" name="TextBox 4"/>
          <p:cNvSpPr txBox="1"/>
          <p:nvPr/>
        </p:nvSpPr>
        <p:spPr>
          <a:xfrm>
            <a:off x="4648201" y="384815"/>
            <a:ext cx="8412260" cy="1622239"/>
          </a:xfrm>
          <a:prstGeom prst="rect">
            <a:avLst/>
          </a:prstGeom>
        </p:spPr>
        <p:txBody>
          <a:bodyPr wrap="square" lIns="0" tIns="0" rIns="0" bIns="0" rtlCol="0" anchor="t">
            <a:spAutoFit/>
          </a:bodyPr>
          <a:lstStyle/>
          <a:p>
            <a:pPr algn="ctr">
              <a:lnSpc>
                <a:spcPts val="6150"/>
              </a:lnSpc>
            </a:pPr>
            <a:endParaRPr lang="vi-VN" sz="7500">
              <a:solidFill>
                <a:srgbClr val="FFFFFF"/>
              </a:solidFill>
              <a:latin typeface="Quicksand Bold"/>
            </a:endParaRPr>
          </a:p>
          <a:p>
            <a:pPr algn="ctr">
              <a:lnSpc>
                <a:spcPts val="6150"/>
              </a:lnSpc>
            </a:pPr>
            <a:r>
              <a:rPr lang="vi-VN" sz="7500">
                <a:solidFill>
                  <a:srgbClr val="FFFFFF"/>
                </a:solidFill>
                <a:latin typeface="Quicksand Bold"/>
              </a:rPr>
              <a:t>Biến đổi gì?</a:t>
            </a:r>
            <a:endParaRPr lang="en-US" sz="7500">
              <a:solidFill>
                <a:srgbClr val="FFFFFF"/>
              </a:solidFill>
              <a:latin typeface="Quicksand Bold"/>
            </a:endParaRPr>
          </a:p>
        </p:txBody>
      </p:sp>
      <p:sp>
        <p:nvSpPr>
          <p:cNvPr id="5" name="Freeform 5"/>
          <p:cNvSpPr/>
          <p:nvPr/>
        </p:nvSpPr>
        <p:spPr>
          <a:xfrm>
            <a:off x="6959593" y="2317005"/>
            <a:ext cx="4368814" cy="6019297"/>
          </a:xfrm>
          <a:custGeom>
            <a:avLst/>
            <a:gdLst/>
            <a:ahLst/>
            <a:cxnLst/>
            <a:rect l="l" t="t" r="r" b="b"/>
            <a:pathLst>
              <a:path w="4368814" h="6019297">
                <a:moveTo>
                  <a:pt x="0" y="0"/>
                </a:moveTo>
                <a:lnTo>
                  <a:pt x="4368815" y="0"/>
                </a:lnTo>
                <a:lnTo>
                  <a:pt x="4368815" y="6019297"/>
                </a:lnTo>
                <a:lnTo>
                  <a:pt x="0" y="6019297"/>
                </a:lnTo>
                <a:lnTo>
                  <a:pt x="0" y="0"/>
                </a:lnTo>
                <a:close/>
              </a:path>
            </a:pathLst>
          </a:custGeom>
          <a:blipFill>
            <a:blip r:embed="rId4">
              <a:extLst>
                <a:ext uri="{96DAC541-7B7A-43D3-8B79-37D633B846F1}">
                  <asvg:svgBlip xmlns:asvg="http://schemas.microsoft.com/office/drawing/2016/SVG/main" xmlns="" r:embed="rId5"/>
                </a:ext>
              </a:extLst>
            </a:blip>
            <a:stretch>
              <a:fillRect r="-55779" b="-44261"/>
            </a:stretch>
          </a:blipFill>
        </p:spPr>
        <p:txBody>
          <a:bodyPr/>
          <a:lstStyle/>
          <a:p>
            <a:endParaRPr lang="vi-VN"/>
          </a:p>
          <a:p>
            <a:endParaRPr lang="vi-VN"/>
          </a:p>
          <a:p>
            <a:endParaRPr lang="vi-VN"/>
          </a:p>
          <a:p>
            <a:endParaRPr lang="vi-VN"/>
          </a:p>
          <a:p>
            <a:endParaRPr lang="vi-VN"/>
          </a:p>
          <a:p>
            <a:pPr algn="ctr"/>
            <a:r>
              <a:rPr lang="vi-VN" sz="5000">
                <a:solidFill>
                  <a:srgbClr val="7030A0"/>
                </a:solidFill>
              </a:rPr>
              <a:t>Khi đốt cháy khí hydrogen trong khí oxygen thì thu được nước.</a:t>
            </a:r>
            <a:endParaRPr lang="en-US" sz="5000">
              <a:solidFill>
                <a:srgbClr val="7030A0"/>
              </a:solidFill>
            </a:endParaRPr>
          </a:p>
        </p:txBody>
      </p:sp>
      <p:sp>
        <p:nvSpPr>
          <p:cNvPr id="7" name="Freeform 7"/>
          <p:cNvSpPr/>
          <p:nvPr/>
        </p:nvSpPr>
        <p:spPr>
          <a:xfrm>
            <a:off x="1073649" y="2407308"/>
            <a:ext cx="4368814" cy="6019297"/>
          </a:xfrm>
          <a:custGeom>
            <a:avLst/>
            <a:gdLst/>
            <a:ahLst/>
            <a:cxnLst/>
            <a:rect l="l" t="t" r="r" b="b"/>
            <a:pathLst>
              <a:path w="4368814" h="6019297">
                <a:moveTo>
                  <a:pt x="0" y="0"/>
                </a:moveTo>
                <a:lnTo>
                  <a:pt x="4368814" y="0"/>
                </a:lnTo>
                <a:lnTo>
                  <a:pt x="4368814" y="6019297"/>
                </a:lnTo>
                <a:lnTo>
                  <a:pt x="0" y="6019297"/>
                </a:lnTo>
                <a:lnTo>
                  <a:pt x="0" y="0"/>
                </a:lnTo>
                <a:close/>
              </a:path>
            </a:pathLst>
          </a:custGeom>
          <a:blipFill>
            <a:blip r:embed="rId4">
              <a:extLst>
                <a:ext uri="{96DAC541-7B7A-43D3-8B79-37D633B846F1}">
                  <asvg:svgBlip xmlns:asvg="http://schemas.microsoft.com/office/drawing/2016/SVG/main" xmlns="" r:embed="rId5"/>
                </a:ext>
              </a:extLst>
            </a:blip>
            <a:stretch>
              <a:fillRect r="-55779" b="-44261"/>
            </a:stretch>
          </a:blipFill>
        </p:spPr>
        <p:txBody>
          <a:bodyPr/>
          <a:lstStyle/>
          <a:p>
            <a:endParaRPr lang="vi-VN"/>
          </a:p>
          <a:p>
            <a:endParaRPr lang="vi-VN"/>
          </a:p>
          <a:p>
            <a:endParaRPr lang="vi-VN"/>
          </a:p>
          <a:p>
            <a:endParaRPr lang="vi-VN"/>
          </a:p>
          <a:p>
            <a:endParaRPr lang="vi-VN"/>
          </a:p>
          <a:p>
            <a:pPr algn="ctr"/>
            <a:r>
              <a:rPr lang="vi-VN" sz="6000">
                <a:solidFill>
                  <a:srgbClr val="7030A0"/>
                </a:solidFill>
              </a:rPr>
              <a:t>Chuối xanh chuyển thành chuối chín.</a:t>
            </a:r>
            <a:endParaRPr lang="en-US" sz="6000">
              <a:solidFill>
                <a:srgbClr val="7030A0"/>
              </a:solidFill>
            </a:endParaRPr>
          </a:p>
          <a:p>
            <a:endParaRPr lang="en-US" sz="6000"/>
          </a:p>
        </p:txBody>
      </p:sp>
      <p:sp>
        <p:nvSpPr>
          <p:cNvPr id="12" name="Freeform 12"/>
          <p:cNvSpPr/>
          <p:nvPr/>
        </p:nvSpPr>
        <p:spPr>
          <a:xfrm flipH="1">
            <a:off x="-475825" y="581641"/>
            <a:ext cx="4418750" cy="1735364"/>
          </a:xfrm>
          <a:custGeom>
            <a:avLst/>
            <a:gdLst/>
            <a:ahLst/>
            <a:cxnLst/>
            <a:rect l="l" t="t" r="r" b="b"/>
            <a:pathLst>
              <a:path w="4418750" h="1735364">
                <a:moveTo>
                  <a:pt x="4418750" y="0"/>
                </a:moveTo>
                <a:lnTo>
                  <a:pt x="0" y="0"/>
                </a:lnTo>
                <a:lnTo>
                  <a:pt x="0" y="1735364"/>
                </a:lnTo>
                <a:lnTo>
                  <a:pt x="4418750" y="1735364"/>
                </a:lnTo>
                <a:lnTo>
                  <a:pt x="4418750" y="0"/>
                </a:lnTo>
                <a:close/>
              </a:path>
            </a:pathLst>
          </a:custGeom>
          <a:blipFill>
            <a:blip r:embed="rId6">
              <a:extLst>
                <a:ext uri="{96DAC541-7B7A-43D3-8B79-37D633B846F1}">
                  <asvg:svgBlip xmlns:asvg="http://schemas.microsoft.com/office/drawing/2016/SVG/main" xmlns="" r:embed="rId7"/>
                </a:ext>
              </a:extLst>
            </a:blip>
            <a:stretch>
              <a:fillRect/>
            </a:stretch>
          </a:blipFill>
        </p:spPr>
      </p:sp>
      <p:pic>
        <p:nvPicPr>
          <p:cNvPr id="14" name="COUNTDOWN TIMER 30 sec (Nho)">
            <a:hlinkClick r:id="" action="ppaction://media"/>
            <a:extLst>
              <a:ext uri="{FF2B5EF4-FFF2-40B4-BE49-F238E27FC236}">
                <a16:creationId xmlns:a16="http://schemas.microsoft.com/office/drawing/2014/main" xmlns="" id="{D0B5A049-477F-5E68-FBEB-5D7A68E75B3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3563599" y="206657"/>
            <a:ext cx="4608623" cy="2240706"/>
          </a:xfrm>
          <a:prstGeom prst="rect">
            <a:avLst/>
          </a:prstGeom>
        </p:spPr>
      </p:pic>
      <p:sp>
        <p:nvSpPr>
          <p:cNvPr id="15" name="Freeform 5">
            <a:extLst>
              <a:ext uri="{FF2B5EF4-FFF2-40B4-BE49-F238E27FC236}">
                <a16:creationId xmlns:a16="http://schemas.microsoft.com/office/drawing/2014/main" xmlns="" id="{57E67CCF-2665-98E5-CCE6-E9EB6E013922}"/>
              </a:ext>
            </a:extLst>
          </p:cNvPr>
          <p:cNvSpPr/>
          <p:nvPr/>
        </p:nvSpPr>
        <p:spPr>
          <a:xfrm>
            <a:off x="6150696" y="8646253"/>
            <a:ext cx="5986607" cy="1551373"/>
          </a:xfrm>
          <a:custGeom>
            <a:avLst/>
            <a:gdLst/>
            <a:ahLst/>
            <a:cxnLst/>
            <a:rect l="l" t="t" r="r" b="b"/>
            <a:pathLst>
              <a:path w="4368814" h="6019297">
                <a:moveTo>
                  <a:pt x="0" y="0"/>
                </a:moveTo>
                <a:lnTo>
                  <a:pt x="4368815" y="0"/>
                </a:lnTo>
                <a:lnTo>
                  <a:pt x="4368815" y="6019297"/>
                </a:lnTo>
                <a:lnTo>
                  <a:pt x="0" y="6019297"/>
                </a:lnTo>
                <a:lnTo>
                  <a:pt x="0" y="0"/>
                </a:lnTo>
                <a:close/>
              </a:path>
            </a:pathLst>
          </a:custGeom>
          <a:blipFill>
            <a:blip r:embed="rId4">
              <a:extLst>
                <a:ext uri="{96DAC541-7B7A-43D3-8B79-37D633B846F1}">
                  <asvg:svgBlip xmlns:asvg="http://schemas.microsoft.com/office/drawing/2016/SVG/main" xmlns="" r:embed="rId5"/>
                </a:ext>
              </a:extLst>
            </a:blip>
            <a:stretch>
              <a:fillRect r="-55779" b="-44261"/>
            </a:stretch>
          </a:blipFill>
        </p:spPr>
        <p:txBody>
          <a:bodyPr/>
          <a:lstStyle/>
          <a:p>
            <a:endParaRPr lang="vi-VN"/>
          </a:p>
          <a:p>
            <a:pPr algn="ctr"/>
            <a:r>
              <a:rPr lang="vi-VN" sz="6000">
                <a:solidFill>
                  <a:srgbClr val="7030A0"/>
                </a:solidFill>
              </a:rPr>
              <a:t>Biến đổi hóa học</a:t>
            </a:r>
            <a:endParaRPr lang="en-US" sz="6000">
              <a:solidFill>
                <a:srgbClr val="7030A0"/>
              </a:solidFill>
            </a:endParaRPr>
          </a:p>
        </p:txBody>
      </p:sp>
    </p:spTree>
    <p:extLst>
      <p:ext uri="{BB962C8B-B14F-4D97-AF65-F5344CB8AC3E}">
        <p14:creationId xmlns:p14="http://schemas.microsoft.com/office/powerpoint/2010/main" val="375239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1+#ppt_w/2"/>
                                          </p:val>
                                        </p:tav>
                                        <p:tav tm="100000">
                                          <p:val>
                                            <p:strVal val="#ppt_x"/>
                                          </p:val>
                                        </p:tav>
                                      </p:tavLst>
                                    </p:anim>
                                    <p:anim calcmode="lin" valueType="num">
                                      <p:cBhvr additive="base">
                                        <p:cTn id="25"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14"/>
                </p:tgtEl>
              </p:cMediaNode>
            </p:video>
          </p:childTnLst>
        </p:cTn>
      </p:par>
    </p:tnLst>
    <p:bldLst>
      <p:bldP spid="2" grpId="0" animBg="1"/>
      <p:bldP spid="4" grpId="0"/>
      <p:bldP spid="5" grpId="0" animBg="1"/>
      <p:bldP spid="7"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689" t="18953" r="3110" b="13359"/>
          <a:stretch>
            <a:fillRect/>
          </a:stretch>
        </p:blipFill>
        <p:spPr>
          <a:xfrm>
            <a:off x="16628" y="0"/>
            <a:ext cx="18288000" cy="10287000"/>
          </a:xfrm>
          <a:prstGeom prst="rect">
            <a:avLst/>
          </a:prstGeom>
        </p:spPr>
      </p:pic>
      <p:sp>
        <p:nvSpPr>
          <p:cNvPr id="3" name="TextBox 3"/>
          <p:cNvSpPr txBox="1"/>
          <p:nvPr/>
        </p:nvSpPr>
        <p:spPr>
          <a:xfrm>
            <a:off x="6553200" y="816564"/>
            <a:ext cx="10515600" cy="8316957"/>
          </a:xfrm>
          <a:prstGeom prst="rect">
            <a:avLst/>
          </a:prstGeom>
        </p:spPr>
        <p:txBody>
          <a:bodyPr wrap="square" lIns="0" tIns="0" rIns="0" bIns="0" rtlCol="0" anchor="t">
            <a:spAutoFit/>
          </a:bodyPr>
          <a:lstStyle/>
          <a:p>
            <a:pPr marL="0" marR="0" algn="just">
              <a:lnSpc>
                <a:spcPct val="120000"/>
              </a:lnSpc>
              <a:spcBef>
                <a:spcPts val="0"/>
              </a:spcBef>
              <a:spcAft>
                <a:spcPts val="0"/>
              </a:spcAft>
            </a:pPr>
            <a:r>
              <a:rPr lang="vi-VN" sz="6500">
                <a:effectLst/>
                <a:latin typeface="Times New Roman" panose="02020603050405020304" pitchFamily="18" charset="0"/>
                <a:ea typeface="Times New Roman" panose="02020603050405020304" pitchFamily="18" charset="0"/>
              </a:rPr>
              <a:t>Tại sao khi</a:t>
            </a:r>
            <a:r>
              <a:rPr lang="vi-VN" sz="6500" b="1">
                <a:effectLst/>
                <a:latin typeface="Times New Roman" panose="02020603050405020304" pitchFamily="18" charset="0"/>
                <a:ea typeface="Times New Roman" panose="02020603050405020304" pitchFamily="18" charset="0"/>
              </a:rPr>
              <a:t> </a:t>
            </a:r>
            <a:r>
              <a:rPr lang="vi-VN" sz="6500">
                <a:solidFill>
                  <a:srgbClr val="000000"/>
                </a:solidFill>
                <a:effectLst/>
                <a:latin typeface="Times New Roman" panose="02020603050405020304" pitchFamily="18" charset="0"/>
                <a:ea typeface="Calibri" panose="020F0502020204030204" pitchFamily="34" charset="0"/>
              </a:rPr>
              <a:t>đốt cháy khí hydrogen trong khí oxygen thì thu được nước mà không phải là chất khác. Quá trình biến đổi từ khí hydrogen và khí oxygen thành nước diễn ra như thế nào?</a:t>
            </a:r>
            <a:endParaRPr lang="en-US" sz="6500">
              <a:effectLst/>
              <a:latin typeface="Calibri" panose="020F0502020204030204" pitchFamily="34" charset="0"/>
              <a:ea typeface="Calibri" panose="020F0502020204030204" pitchFamily="34" charset="0"/>
            </a:endParaRPr>
          </a:p>
        </p:txBody>
      </p:sp>
      <p:sp>
        <p:nvSpPr>
          <p:cNvPr id="9" name="Freeform 9"/>
          <p:cNvSpPr/>
          <p:nvPr/>
        </p:nvSpPr>
        <p:spPr>
          <a:xfrm>
            <a:off x="1561927" y="266700"/>
            <a:ext cx="4509773" cy="11699883"/>
          </a:xfrm>
          <a:custGeom>
            <a:avLst/>
            <a:gdLst/>
            <a:ahLst/>
            <a:cxnLst/>
            <a:rect l="l" t="t" r="r" b="b"/>
            <a:pathLst>
              <a:path w="4509773" h="11699883">
                <a:moveTo>
                  <a:pt x="0" y="0"/>
                </a:moveTo>
                <a:lnTo>
                  <a:pt x="4509774" y="0"/>
                </a:lnTo>
                <a:lnTo>
                  <a:pt x="4509774" y="11699883"/>
                </a:lnTo>
                <a:lnTo>
                  <a:pt x="0" y="1169988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Freeform 10"/>
          <p:cNvSpPr/>
          <p:nvPr/>
        </p:nvSpPr>
        <p:spPr>
          <a:xfrm rot="-592392">
            <a:off x="5894560" y="1928526"/>
            <a:ext cx="354279" cy="487134"/>
          </a:xfrm>
          <a:custGeom>
            <a:avLst/>
            <a:gdLst/>
            <a:ahLst/>
            <a:cxnLst/>
            <a:rect l="l" t="t" r="r" b="b"/>
            <a:pathLst>
              <a:path w="354279" h="487134">
                <a:moveTo>
                  <a:pt x="0" y="0"/>
                </a:moveTo>
                <a:lnTo>
                  <a:pt x="354279" y="0"/>
                </a:lnTo>
                <a:lnTo>
                  <a:pt x="354279" y="487134"/>
                </a:lnTo>
                <a:lnTo>
                  <a:pt x="0" y="48713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500" b="12500"/>
          <a:stretch>
            <a:fillRect/>
          </a:stretch>
        </p:blipFill>
        <p:spPr>
          <a:xfrm>
            <a:off x="0" y="0"/>
            <a:ext cx="18288000" cy="10287000"/>
          </a:xfrm>
          <a:prstGeom prst="rect">
            <a:avLst/>
          </a:prstGeom>
        </p:spPr>
      </p:pic>
      <p:sp>
        <p:nvSpPr>
          <p:cNvPr id="3" name="Freeform 3"/>
          <p:cNvSpPr/>
          <p:nvPr/>
        </p:nvSpPr>
        <p:spPr>
          <a:xfrm>
            <a:off x="1676400" y="1093615"/>
            <a:ext cx="15240000" cy="7251005"/>
          </a:xfrm>
          <a:custGeom>
            <a:avLst/>
            <a:gdLst/>
            <a:ahLst/>
            <a:cxnLst/>
            <a:rect l="l" t="t" r="r" b="b"/>
            <a:pathLst>
              <a:path w="10556554" h="6402239">
                <a:moveTo>
                  <a:pt x="0" y="0"/>
                </a:moveTo>
                <a:lnTo>
                  <a:pt x="10556554" y="0"/>
                </a:lnTo>
                <a:lnTo>
                  <a:pt x="10556554" y="6402238"/>
                </a:lnTo>
                <a:lnTo>
                  <a:pt x="0" y="6402238"/>
                </a:lnTo>
                <a:lnTo>
                  <a:pt x="0" y="0"/>
                </a:lnTo>
                <a:close/>
              </a:path>
            </a:pathLst>
          </a:custGeom>
          <a:blipFill>
            <a:blip r:embed="rId3"/>
            <a:stretch>
              <a:fillRect t="-54253" r="-40325"/>
            </a:stretch>
          </a:blipFill>
        </p:spPr>
      </p:sp>
      <p:sp>
        <p:nvSpPr>
          <p:cNvPr id="4" name="TextBox 4"/>
          <p:cNvSpPr txBox="1"/>
          <p:nvPr/>
        </p:nvSpPr>
        <p:spPr>
          <a:xfrm>
            <a:off x="4287697" y="2182111"/>
            <a:ext cx="11257979" cy="4616648"/>
          </a:xfrm>
          <a:prstGeom prst="rect">
            <a:avLst/>
          </a:prstGeom>
        </p:spPr>
        <p:txBody>
          <a:bodyPr wrap="square" lIns="0" tIns="0" rIns="0" bIns="0" rtlCol="0" anchor="t">
            <a:spAutoFit/>
          </a:bodyPr>
          <a:lstStyle/>
          <a:p>
            <a:pPr algn="ctr"/>
            <a:r>
              <a:rPr lang="en-US" sz="7500" b="1"/>
              <a:t>BÀI 2: </a:t>
            </a:r>
            <a:endParaRPr lang="vi-VN" sz="7500" b="1"/>
          </a:p>
          <a:p>
            <a:pPr algn="ctr"/>
            <a:r>
              <a:rPr lang="vi-VN" sz="7500" b="1"/>
              <a:t>PHẢN ỨNG HÓA HỌC VÀ NĂNG LƯỢNG CỦA PHẢN ỨNG HÓA HỌC</a:t>
            </a:r>
            <a:endParaRPr lang="en-US" sz="7500" b="1"/>
          </a:p>
        </p:txBody>
      </p:sp>
      <p:sp>
        <p:nvSpPr>
          <p:cNvPr id="5" name="Freeform 5"/>
          <p:cNvSpPr/>
          <p:nvPr/>
        </p:nvSpPr>
        <p:spPr>
          <a:xfrm rot="1838892">
            <a:off x="3889303" y="1350938"/>
            <a:ext cx="1133066" cy="1067142"/>
          </a:xfrm>
          <a:custGeom>
            <a:avLst/>
            <a:gdLst/>
            <a:ahLst/>
            <a:cxnLst/>
            <a:rect l="l" t="t" r="r" b="b"/>
            <a:pathLst>
              <a:path w="1133066" h="1067142">
                <a:moveTo>
                  <a:pt x="0" y="0"/>
                </a:moveTo>
                <a:lnTo>
                  <a:pt x="1133066" y="0"/>
                </a:lnTo>
                <a:lnTo>
                  <a:pt x="1133066" y="1067142"/>
                </a:lnTo>
                <a:lnTo>
                  <a:pt x="0" y="106714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6019434">
            <a:off x="14568600" y="6179432"/>
            <a:ext cx="1954152" cy="1240887"/>
          </a:xfrm>
          <a:custGeom>
            <a:avLst/>
            <a:gdLst/>
            <a:ahLst/>
            <a:cxnLst/>
            <a:rect l="l" t="t" r="r" b="b"/>
            <a:pathLst>
              <a:path w="1954152" h="1240887">
                <a:moveTo>
                  <a:pt x="0" y="0"/>
                </a:moveTo>
                <a:lnTo>
                  <a:pt x="1954152" y="0"/>
                </a:lnTo>
                <a:lnTo>
                  <a:pt x="1954152" y="1240887"/>
                </a:lnTo>
                <a:lnTo>
                  <a:pt x="0" y="12408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TextBox 7"/>
          <p:cNvSpPr txBox="1"/>
          <p:nvPr/>
        </p:nvSpPr>
        <p:spPr>
          <a:xfrm>
            <a:off x="6366799" y="8770620"/>
            <a:ext cx="5554402" cy="464358"/>
          </a:xfrm>
          <a:prstGeom prst="rect">
            <a:avLst/>
          </a:prstGeom>
        </p:spPr>
        <p:txBody>
          <a:bodyPr lIns="0" tIns="0" rIns="0" bIns="0" rtlCol="0" anchor="t">
            <a:spAutoFit/>
          </a:bodyPr>
          <a:lstStyle/>
          <a:p>
            <a:pPr algn="ctr">
              <a:lnSpc>
                <a:spcPts val="3914"/>
              </a:lnSpc>
            </a:pPr>
            <a:r>
              <a:rPr lang="vi-VN" sz="2899" spc="362">
                <a:solidFill>
                  <a:srgbClr val="FFFFFF"/>
                </a:solidFill>
                <a:latin typeface="Quicksand Bold"/>
              </a:rPr>
              <a:t>KHTN 8</a:t>
            </a:r>
            <a:endParaRPr lang="en-US" sz="2899" spc="362">
              <a:solidFill>
                <a:srgbClr val="FFFFFF"/>
              </a:solidFill>
              <a:latin typeface="Quicksand Bold"/>
            </a:endParaRPr>
          </a:p>
        </p:txBody>
      </p:sp>
      <p:sp>
        <p:nvSpPr>
          <p:cNvPr id="8" name="Freeform 8"/>
          <p:cNvSpPr/>
          <p:nvPr/>
        </p:nvSpPr>
        <p:spPr>
          <a:xfrm rot="-3788972">
            <a:off x="2719369" y="3247373"/>
            <a:ext cx="1954152" cy="1240887"/>
          </a:xfrm>
          <a:custGeom>
            <a:avLst/>
            <a:gdLst/>
            <a:ahLst/>
            <a:cxnLst/>
            <a:rect l="l" t="t" r="r" b="b"/>
            <a:pathLst>
              <a:path w="1954152" h="1240887">
                <a:moveTo>
                  <a:pt x="0" y="0"/>
                </a:moveTo>
                <a:lnTo>
                  <a:pt x="1954153" y="0"/>
                </a:lnTo>
                <a:lnTo>
                  <a:pt x="1954153" y="1240887"/>
                </a:lnTo>
                <a:lnTo>
                  <a:pt x="0" y="12408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2394520" y="6118163"/>
            <a:ext cx="2362560" cy="2650839"/>
          </a:xfrm>
          <a:custGeom>
            <a:avLst/>
            <a:gdLst/>
            <a:ahLst/>
            <a:cxnLst/>
            <a:rect l="l" t="t" r="r" b="b"/>
            <a:pathLst>
              <a:path w="2362560" h="2650839">
                <a:moveTo>
                  <a:pt x="0" y="0"/>
                </a:moveTo>
                <a:lnTo>
                  <a:pt x="2362560" y="0"/>
                </a:lnTo>
                <a:lnTo>
                  <a:pt x="2362560" y="2650839"/>
                </a:lnTo>
                <a:lnTo>
                  <a:pt x="0" y="2650839"/>
                </a:lnTo>
                <a:lnTo>
                  <a:pt x="0" y="0"/>
                </a:lnTo>
                <a:close/>
              </a:path>
            </a:pathLst>
          </a:custGeom>
          <a:blipFill>
            <a:blip r:embed="rId8"/>
            <a:stretch>
              <a:fillRect/>
            </a:stretch>
          </a:blipFill>
        </p:spPr>
      </p:sp>
      <p:sp>
        <p:nvSpPr>
          <p:cNvPr id="10" name="Freeform 10"/>
          <p:cNvSpPr/>
          <p:nvPr/>
        </p:nvSpPr>
        <p:spPr>
          <a:xfrm>
            <a:off x="6181693" y="7534878"/>
            <a:ext cx="1452071" cy="1832266"/>
          </a:xfrm>
          <a:custGeom>
            <a:avLst/>
            <a:gdLst/>
            <a:ahLst/>
            <a:cxnLst/>
            <a:rect l="l" t="t" r="r" b="b"/>
            <a:pathLst>
              <a:path w="1452071" h="1832266">
                <a:moveTo>
                  <a:pt x="0" y="0"/>
                </a:moveTo>
                <a:lnTo>
                  <a:pt x="1452071" y="0"/>
                </a:lnTo>
                <a:lnTo>
                  <a:pt x="1452071" y="1832267"/>
                </a:lnTo>
                <a:lnTo>
                  <a:pt x="0" y="1832267"/>
                </a:lnTo>
                <a:lnTo>
                  <a:pt x="0" y="0"/>
                </a:lnTo>
                <a:close/>
              </a:path>
            </a:pathLst>
          </a:custGeom>
          <a:blipFill>
            <a:blip r:embed="rId9"/>
            <a:stretch>
              <a:fillRect/>
            </a:stretch>
          </a:blipFill>
        </p:spPr>
      </p:sp>
      <p:sp>
        <p:nvSpPr>
          <p:cNvPr id="11" name="Freeform 11"/>
          <p:cNvSpPr/>
          <p:nvPr/>
        </p:nvSpPr>
        <p:spPr>
          <a:xfrm rot="1588123">
            <a:off x="12307027" y="7054993"/>
            <a:ext cx="2313124" cy="2444517"/>
          </a:xfrm>
          <a:custGeom>
            <a:avLst/>
            <a:gdLst/>
            <a:ahLst/>
            <a:cxnLst/>
            <a:rect l="l" t="t" r="r" b="b"/>
            <a:pathLst>
              <a:path w="2313124" h="2444517">
                <a:moveTo>
                  <a:pt x="0" y="0"/>
                </a:moveTo>
                <a:lnTo>
                  <a:pt x="2313125" y="0"/>
                </a:lnTo>
                <a:lnTo>
                  <a:pt x="2313125" y="2444517"/>
                </a:lnTo>
                <a:lnTo>
                  <a:pt x="0" y="2444517"/>
                </a:lnTo>
                <a:lnTo>
                  <a:pt x="0" y="0"/>
                </a:lnTo>
                <a:close/>
              </a:path>
            </a:pathLst>
          </a:custGeom>
          <a:blipFill>
            <a:blip r:embed="rId10"/>
            <a:stretch>
              <a:fillRect/>
            </a:stretch>
          </a:blipFill>
        </p:spPr>
      </p:sp>
      <p:sp>
        <p:nvSpPr>
          <p:cNvPr id="12" name="Freeform 12"/>
          <p:cNvSpPr/>
          <p:nvPr/>
        </p:nvSpPr>
        <p:spPr>
          <a:xfrm rot="-1034059">
            <a:off x="8682284" y="-277784"/>
            <a:ext cx="2776758" cy="2478257"/>
          </a:xfrm>
          <a:custGeom>
            <a:avLst/>
            <a:gdLst/>
            <a:ahLst/>
            <a:cxnLst/>
            <a:rect l="l" t="t" r="r" b="b"/>
            <a:pathLst>
              <a:path w="2776758" h="2478257">
                <a:moveTo>
                  <a:pt x="0" y="0"/>
                </a:moveTo>
                <a:lnTo>
                  <a:pt x="2776759" y="0"/>
                </a:lnTo>
                <a:lnTo>
                  <a:pt x="2776759" y="2478257"/>
                </a:lnTo>
                <a:lnTo>
                  <a:pt x="0" y="2478257"/>
                </a:lnTo>
                <a:lnTo>
                  <a:pt x="0" y="0"/>
                </a:lnTo>
                <a:close/>
              </a:path>
            </a:pathLst>
          </a:custGeom>
          <a:blipFill>
            <a:blip r:embed="rId11"/>
            <a:stretch>
              <a:fillRect/>
            </a:stretch>
          </a:blipFill>
        </p:spPr>
      </p:sp>
      <p:sp>
        <p:nvSpPr>
          <p:cNvPr id="13" name="Freeform 13"/>
          <p:cNvSpPr/>
          <p:nvPr/>
        </p:nvSpPr>
        <p:spPr>
          <a:xfrm rot="996189">
            <a:off x="15745270" y="2204269"/>
            <a:ext cx="2214958" cy="2617380"/>
          </a:xfrm>
          <a:custGeom>
            <a:avLst/>
            <a:gdLst/>
            <a:ahLst/>
            <a:cxnLst/>
            <a:rect l="l" t="t" r="r" b="b"/>
            <a:pathLst>
              <a:path w="2214958" h="2617380">
                <a:moveTo>
                  <a:pt x="0" y="0"/>
                </a:moveTo>
                <a:lnTo>
                  <a:pt x="2214958" y="0"/>
                </a:lnTo>
                <a:lnTo>
                  <a:pt x="2214958" y="2617380"/>
                </a:lnTo>
                <a:lnTo>
                  <a:pt x="0" y="2617380"/>
                </a:lnTo>
                <a:lnTo>
                  <a:pt x="0" y="0"/>
                </a:lnTo>
                <a:close/>
              </a:path>
            </a:pathLst>
          </a:custGeom>
          <a:blipFill>
            <a:blip r:embed="rId12"/>
            <a:stretch>
              <a:fillRect/>
            </a:stretch>
          </a:blipFill>
        </p:spPr>
      </p:sp>
    </p:spTree>
    <p:extLst>
      <p:ext uri="{BB962C8B-B14F-4D97-AF65-F5344CB8AC3E}">
        <p14:creationId xmlns:p14="http://schemas.microsoft.com/office/powerpoint/2010/main" val="392530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837269" y="0"/>
            <a:ext cx="16613461" cy="9911470"/>
            <a:chOff x="0" y="0"/>
            <a:chExt cx="4375562" cy="2325099"/>
          </a:xfrm>
        </p:grpSpPr>
        <p:sp>
          <p:nvSpPr>
            <p:cNvPr id="5" name="Freeform 5"/>
            <p:cNvSpPr/>
            <p:nvPr/>
          </p:nvSpPr>
          <p:spPr>
            <a:xfrm>
              <a:off x="0" y="0"/>
              <a:ext cx="4375562" cy="2325099"/>
            </a:xfrm>
            <a:custGeom>
              <a:avLst/>
              <a:gdLst/>
              <a:ahLst/>
              <a:cxnLst/>
              <a:rect l="l" t="t" r="r" b="b"/>
              <a:pathLst>
                <a:path w="4375562" h="2325099">
                  <a:moveTo>
                    <a:pt x="23766" y="0"/>
                  </a:moveTo>
                  <a:lnTo>
                    <a:pt x="4351796" y="0"/>
                  </a:lnTo>
                  <a:cubicBezTo>
                    <a:pt x="4358099" y="0"/>
                    <a:pt x="4364144" y="2504"/>
                    <a:pt x="4368601" y="6961"/>
                  </a:cubicBezTo>
                  <a:cubicBezTo>
                    <a:pt x="4373058" y="11418"/>
                    <a:pt x="4375562" y="17463"/>
                    <a:pt x="4375562" y="23766"/>
                  </a:cubicBezTo>
                  <a:lnTo>
                    <a:pt x="4375562" y="2301333"/>
                  </a:lnTo>
                  <a:cubicBezTo>
                    <a:pt x="4375562" y="2314459"/>
                    <a:pt x="4364922" y="2325099"/>
                    <a:pt x="4351796" y="2325099"/>
                  </a:cubicBezTo>
                  <a:lnTo>
                    <a:pt x="23766" y="2325099"/>
                  </a:lnTo>
                  <a:cubicBezTo>
                    <a:pt x="10640" y="2325099"/>
                    <a:pt x="0" y="2314459"/>
                    <a:pt x="0" y="2301333"/>
                  </a:cubicBezTo>
                  <a:lnTo>
                    <a:pt x="0" y="23766"/>
                  </a:lnTo>
                  <a:cubicBezTo>
                    <a:pt x="0" y="10640"/>
                    <a:pt x="10640" y="0"/>
                    <a:pt x="23766" y="0"/>
                  </a:cubicBezTo>
                  <a:close/>
                </a:path>
              </a:pathLst>
            </a:custGeom>
            <a:solidFill>
              <a:srgbClr val="FFFFFF"/>
            </a:solidFill>
          </p:spPr>
        </p:sp>
        <p:sp>
          <p:nvSpPr>
            <p:cNvPr id="6" name="TextBox 6"/>
            <p:cNvSpPr txBox="1"/>
            <p:nvPr/>
          </p:nvSpPr>
          <p:spPr>
            <a:xfrm>
              <a:off x="0" y="-76200"/>
              <a:ext cx="812800" cy="8890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2254082" y="1189808"/>
            <a:ext cx="14635369" cy="7907384"/>
            <a:chOff x="0" y="0"/>
            <a:chExt cx="19513825" cy="10543178"/>
          </a:xfrm>
        </p:grpSpPr>
        <p:sp>
          <p:nvSpPr>
            <p:cNvPr id="8" name="AutoShape 8"/>
            <p:cNvSpPr/>
            <p:nvPr/>
          </p:nvSpPr>
          <p:spPr>
            <a:xfrm>
              <a:off x="0" y="4663279"/>
              <a:ext cx="19513825" cy="0"/>
            </a:xfrm>
            <a:prstGeom prst="line">
              <a:avLst/>
            </a:prstGeom>
            <a:ln w="50800" cap="flat">
              <a:solidFill>
                <a:srgbClr val="D9D9D9">
                  <a:alpha val="21569"/>
                </a:srgbClr>
              </a:solidFill>
              <a:prstDash val="solid"/>
              <a:headEnd type="none" w="sm" len="sm"/>
              <a:tailEnd type="none" w="sm" len="sm"/>
            </a:ln>
          </p:spPr>
        </p:sp>
        <p:sp>
          <p:nvSpPr>
            <p:cNvPr id="9" name="AutoShape 9"/>
            <p:cNvSpPr/>
            <p:nvPr/>
          </p:nvSpPr>
          <p:spPr>
            <a:xfrm>
              <a:off x="0" y="5246189"/>
              <a:ext cx="19513825" cy="0"/>
            </a:xfrm>
            <a:prstGeom prst="line">
              <a:avLst/>
            </a:prstGeom>
            <a:ln w="50800" cap="flat">
              <a:solidFill>
                <a:srgbClr val="D9D9D9">
                  <a:alpha val="21569"/>
                </a:srgbClr>
              </a:solidFill>
              <a:prstDash val="solid"/>
              <a:headEnd type="none" w="sm" len="sm"/>
              <a:tailEnd type="none" w="sm" len="sm"/>
            </a:ln>
          </p:spPr>
        </p:sp>
        <p:sp>
          <p:nvSpPr>
            <p:cNvPr id="10" name="AutoShape 10"/>
            <p:cNvSpPr/>
            <p:nvPr/>
          </p:nvSpPr>
          <p:spPr>
            <a:xfrm>
              <a:off x="0" y="5829099"/>
              <a:ext cx="19513825" cy="0"/>
            </a:xfrm>
            <a:prstGeom prst="line">
              <a:avLst/>
            </a:prstGeom>
            <a:ln w="50800" cap="flat">
              <a:solidFill>
                <a:srgbClr val="D9D9D9">
                  <a:alpha val="21569"/>
                </a:srgbClr>
              </a:solidFill>
              <a:prstDash val="solid"/>
              <a:headEnd type="none" w="sm" len="sm"/>
              <a:tailEnd type="none" w="sm" len="sm"/>
            </a:ln>
          </p:spPr>
        </p:sp>
        <p:sp>
          <p:nvSpPr>
            <p:cNvPr id="11" name="AutoShape 11"/>
            <p:cNvSpPr/>
            <p:nvPr/>
          </p:nvSpPr>
          <p:spPr>
            <a:xfrm>
              <a:off x="0" y="6412009"/>
              <a:ext cx="19513825" cy="0"/>
            </a:xfrm>
            <a:prstGeom prst="line">
              <a:avLst/>
            </a:prstGeom>
            <a:ln w="50800" cap="flat">
              <a:solidFill>
                <a:srgbClr val="D9D9D9">
                  <a:alpha val="21569"/>
                </a:srgbClr>
              </a:solidFill>
              <a:prstDash val="solid"/>
              <a:headEnd type="none" w="sm" len="sm"/>
              <a:tailEnd type="none" w="sm" len="sm"/>
            </a:ln>
          </p:spPr>
        </p:sp>
        <p:sp>
          <p:nvSpPr>
            <p:cNvPr id="12" name="AutoShape 12"/>
            <p:cNvSpPr/>
            <p:nvPr/>
          </p:nvSpPr>
          <p:spPr>
            <a:xfrm>
              <a:off x="0" y="2331640"/>
              <a:ext cx="19513825" cy="0"/>
            </a:xfrm>
            <a:prstGeom prst="line">
              <a:avLst/>
            </a:prstGeom>
            <a:ln w="50800" cap="flat">
              <a:solidFill>
                <a:srgbClr val="D9D9D9">
                  <a:alpha val="21569"/>
                </a:srgbClr>
              </a:solidFill>
              <a:prstDash val="solid"/>
              <a:headEnd type="none" w="sm" len="sm"/>
              <a:tailEnd type="none" w="sm" len="sm"/>
            </a:ln>
          </p:spPr>
        </p:sp>
        <p:sp>
          <p:nvSpPr>
            <p:cNvPr id="13" name="AutoShape 13"/>
            <p:cNvSpPr/>
            <p:nvPr/>
          </p:nvSpPr>
          <p:spPr>
            <a:xfrm>
              <a:off x="0" y="2914550"/>
              <a:ext cx="19513825" cy="0"/>
            </a:xfrm>
            <a:prstGeom prst="line">
              <a:avLst/>
            </a:prstGeom>
            <a:ln w="50800" cap="flat">
              <a:solidFill>
                <a:srgbClr val="D9D9D9">
                  <a:alpha val="21569"/>
                </a:srgbClr>
              </a:solidFill>
              <a:prstDash val="solid"/>
              <a:headEnd type="none" w="sm" len="sm"/>
              <a:tailEnd type="none" w="sm" len="sm"/>
            </a:ln>
          </p:spPr>
        </p:sp>
        <p:sp>
          <p:nvSpPr>
            <p:cNvPr id="14" name="AutoShape 14"/>
            <p:cNvSpPr/>
            <p:nvPr/>
          </p:nvSpPr>
          <p:spPr>
            <a:xfrm>
              <a:off x="0" y="3497459"/>
              <a:ext cx="19513825" cy="0"/>
            </a:xfrm>
            <a:prstGeom prst="line">
              <a:avLst/>
            </a:prstGeom>
            <a:ln w="50800" cap="flat">
              <a:solidFill>
                <a:srgbClr val="D9D9D9">
                  <a:alpha val="21569"/>
                </a:srgbClr>
              </a:solidFill>
              <a:prstDash val="solid"/>
              <a:headEnd type="none" w="sm" len="sm"/>
              <a:tailEnd type="none" w="sm" len="sm"/>
            </a:ln>
          </p:spPr>
        </p:sp>
        <p:sp>
          <p:nvSpPr>
            <p:cNvPr id="15" name="AutoShape 15"/>
            <p:cNvSpPr/>
            <p:nvPr/>
          </p:nvSpPr>
          <p:spPr>
            <a:xfrm>
              <a:off x="0" y="4080369"/>
              <a:ext cx="19513825" cy="0"/>
            </a:xfrm>
            <a:prstGeom prst="line">
              <a:avLst/>
            </a:prstGeom>
            <a:ln w="50800" cap="flat">
              <a:solidFill>
                <a:srgbClr val="D9D9D9">
                  <a:alpha val="21569"/>
                </a:srgbClr>
              </a:solidFill>
              <a:prstDash val="solid"/>
              <a:headEnd type="none" w="sm" len="sm"/>
              <a:tailEnd type="none" w="sm" len="sm"/>
            </a:ln>
          </p:spPr>
        </p:sp>
        <p:sp>
          <p:nvSpPr>
            <p:cNvPr id="16" name="AutoShape 16"/>
            <p:cNvSpPr/>
            <p:nvPr/>
          </p:nvSpPr>
          <p:spPr>
            <a:xfrm>
              <a:off x="0" y="0"/>
              <a:ext cx="19513825" cy="0"/>
            </a:xfrm>
            <a:prstGeom prst="line">
              <a:avLst/>
            </a:prstGeom>
            <a:ln w="50800" cap="flat">
              <a:solidFill>
                <a:srgbClr val="D9D9D9">
                  <a:alpha val="21569"/>
                </a:srgbClr>
              </a:solidFill>
              <a:prstDash val="solid"/>
              <a:headEnd type="none" w="sm" len="sm"/>
              <a:tailEnd type="none" w="sm" len="sm"/>
            </a:ln>
          </p:spPr>
        </p:sp>
        <p:sp>
          <p:nvSpPr>
            <p:cNvPr id="17" name="AutoShape 17"/>
            <p:cNvSpPr/>
            <p:nvPr/>
          </p:nvSpPr>
          <p:spPr>
            <a:xfrm>
              <a:off x="0" y="582910"/>
              <a:ext cx="19513825" cy="0"/>
            </a:xfrm>
            <a:prstGeom prst="line">
              <a:avLst/>
            </a:prstGeom>
            <a:ln w="50800" cap="flat">
              <a:solidFill>
                <a:srgbClr val="D9D9D9">
                  <a:alpha val="21569"/>
                </a:srgbClr>
              </a:solidFill>
              <a:prstDash val="solid"/>
              <a:headEnd type="none" w="sm" len="sm"/>
              <a:tailEnd type="none" w="sm" len="sm"/>
            </a:ln>
          </p:spPr>
        </p:sp>
        <p:sp>
          <p:nvSpPr>
            <p:cNvPr id="18" name="AutoShape 18"/>
            <p:cNvSpPr/>
            <p:nvPr/>
          </p:nvSpPr>
          <p:spPr>
            <a:xfrm>
              <a:off x="0" y="1165820"/>
              <a:ext cx="19513825" cy="0"/>
            </a:xfrm>
            <a:prstGeom prst="line">
              <a:avLst/>
            </a:prstGeom>
            <a:ln w="50800" cap="flat">
              <a:solidFill>
                <a:srgbClr val="D9D9D9">
                  <a:alpha val="21569"/>
                </a:srgbClr>
              </a:solidFill>
              <a:prstDash val="solid"/>
              <a:headEnd type="none" w="sm" len="sm"/>
              <a:tailEnd type="none" w="sm" len="sm"/>
            </a:ln>
          </p:spPr>
        </p:sp>
        <p:sp>
          <p:nvSpPr>
            <p:cNvPr id="19" name="AutoShape 19"/>
            <p:cNvSpPr/>
            <p:nvPr/>
          </p:nvSpPr>
          <p:spPr>
            <a:xfrm>
              <a:off x="0" y="1748730"/>
              <a:ext cx="19513825" cy="0"/>
            </a:xfrm>
            <a:prstGeom prst="line">
              <a:avLst/>
            </a:prstGeom>
            <a:ln w="50800" cap="flat">
              <a:solidFill>
                <a:srgbClr val="D9D9D9">
                  <a:alpha val="21569"/>
                </a:srgbClr>
              </a:solidFill>
              <a:prstDash val="solid"/>
              <a:headEnd type="none" w="sm" len="sm"/>
              <a:tailEnd type="none" w="sm" len="sm"/>
            </a:ln>
          </p:spPr>
        </p:sp>
        <p:sp>
          <p:nvSpPr>
            <p:cNvPr id="20" name="AutoShape 20"/>
            <p:cNvSpPr/>
            <p:nvPr/>
          </p:nvSpPr>
          <p:spPr>
            <a:xfrm>
              <a:off x="0" y="9326558"/>
              <a:ext cx="19513825" cy="0"/>
            </a:xfrm>
            <a:prstGeom prst="line">
              <a:avLst/>
            </a:prstGeom>
            <a:ln w="50800" cap="flat">
              <a:solidFill>
                <a:srgbClr val="D9D9D9">
                  <a:alpha val="21569"/>
                </a:srgbClr>
              </a:solidFill>
              <a:prstDash val="solid"/>
              <a:headEnd type="none" w="sm" len="sm"/>
              <a:tailEnd type="none" w="sm" len="sm"/>
            </a:ln>
          </p:spPr>
        </p:sp>
        <p:sp>
          <p:nvSpPr>
            <p:cNvPr id="21" name="AutoShape 21"/>
            <p:cNvSpPr/>
            <p:nvPr/>
          </p:nvSpPr>
          <p:spPr>
            <a:xfrm>
              <a:off x="0" y="9909468"/>
              <a:ext cx="19513825" cy="0"/>
            </a:xfrm>
            <a:prstGeom prst="line">
              <a:avLst/>
            </a:prstGeom>
            <a:ln w="50800" cap="flat">
              <a:solidFill>
                <a:srgbClr val="D9D9D9">
                  <a:alpha val="21569"/>
                </a:srgbClr>
              </a:solidFill>
              <a:prstDash val="solid"/>
              <a:headEnd type="none" w="sm" len="sm"/>
              <a:tailEnd type="none" w="sm" len="sm"/>
            </a:ln>
          </p:spPr>
        </p:sp>
        <p:sp>
          <p:nvSpPr>
            <p:cNvPr id="22" name="AutoShape 22"/>
            <p:cNvSpPr/>
            <p:nvPr/>
          </p:nvSpPr>
          <p:spPr>
            <a:xfrm>
              <a:off x="0" y="10492378"/>
              <a:ext cx="19513825" cy="0"/>
            </a:xfrm>
            <a:prstGeom prst="line">
              <a:avLst/>
            </a:prstGeom>
            <a:ln w="50800" cap="flat">
              <a:solidFill>
                <a:srgbClr val="D9D9D9">
                  <a:alpha val="21569"/>
                </a:srgbClr>
              </a:solidFill>
              <a:prstDash val="solid"/>
              <a:headEnd type="none" w="sm" len="sm"/>
              <a:tailEnd type="none" w="sm" len="sm"/>
            </a:ln>
          </p:spPr>
        </p:sp>
        <p:sp>
          <p:nvSpPr>
            <p:cNvPr id="23" name="AutoShape 23"/>
            <p:cNvSpPr/>
            <p:nvPr/>
          </p:nvSpPr>
          <p:spPr>
            <a:xfrm>
              <a:off x="0" y="6994919"/>
              <a:ext cx="19513825" cy="0"/>
            </a:xfrm>
            <a:prstGeom prst="line">
              <a:avLst/>
            </a:prstGeom>
            <a:ln w="50800" cap="flat">
              <a:solidFill>
                <a:srgbClr val="D9D9D9">
                  <a:alpha val="21569"/>
                </a:srgbClr>
              </a:solidFill>
              <a:prstDash val="solid"/>
              <a:headEnd type="none" w="sm" len="sm"/>
              <a:tailEnd type="none" w="sm" len="sm"/>
            </a:ln>
          </p:spPr>
        </p:sp>
        <p:sp>
          <p:nvSpPr>
            <p:cNvPr id="24" name="AutoShape 24"/>
            <p:cNvSpPr/>
            <p:nvPr/>
          </p:nvSpPr>
          <p:spPr>
            <a:xfrm>
              <a:off x="0" y="7577829"/>
              <a:ext cx="19513825" cy="0"/>
            </a:xfrm>
            <a:prstGeom prst="line">
              <a:avLst/>
            </a:prstGeom>
            <a:ln w="50800" cap="flat">
              <a:solidFill>
                <a:srgbClr val="D9D9D9">
                  <a:alpha val="21569"/>
                </a:srgbClr>
              </a:solidFill>
              <a:prstDash val="solid"/>
              <a:headEnd type="none" w="sm" len="sm"/>
              <a:tailEnd type="none" w="sm" len="sm"/>
            </a:ln>
          </p:spPr>
        </p:sp>
        <p:sp>
          <p:nvSpPr>
            <p:cNvPr id="25" name="AutoShape 25"/>
            <p:cNvSpPr/>
            <p:nvPr/>
          </p:nvSpPr>
          <p:spPr>
            <a:xfrm>
              <a:off x="0" y="8160739"/>
              <a:ext cx="19513825" cy="0"/>
            </a:xfrm>
            <a:prstGeom prst="line">
              <a:avLst/>
            </a:prstGeom>
            <a:ln w="50800" cap="flat">
              <a:solidFill>
                <a:srgbClr val="D9D9D9">
                  <a:alpha val="21569"/>
                </a:srgbClr>
              </a:solidFill>
              <a:prstDash val="solid"/>
              <a:headEnd type="none" w="sm" len="sm"/>
              <a:tailEnd type="none" w="sm" len="sm"/>
            </a:ln>
          </p:spPr>
        </p:sp>
        <p:sp>
          <p:nvSpPr>
            <p:cNvPr id="26" name="AutoShape 26"/>
            <p:cNvSpPr/>
            <p:nvPr/>
          </p:nvSpPr>
          <p:spPr>
            <a:xfrm>
              <a:off x="0" y="8743649"/>
              <a:ext cx="19513825" cy="0"/>
            </a:xfrm>
            <a:prstGeom prst="line">
              <a:avLst/>
            </a:prstGeom>
            <a:ln w="50800" cap="flat">
              <a:solidFill>
                <a:srgbClr val="D9D9D9">
                  <a:alpha val="21569"/>
                </a:srgbClr>
              </a:solidFill>
              <a:prstDash val="solid"/>
              <a:headEnd type="none" w="sm" len="sm"/>
              <a:tailEnd type="none" w="sm" len="sm"/>
            </a:ln>
          </p:spPr>
        </p:sp>
      </p:grpSp>
      <p:grpSp>
        <p:nvGrpSpPr>
          <p:cNvPr id="27" name="Group 27"/>
          <p:cNvGrpSpPr/>
          <p:nvPr/>
        </p:nvGrpSpPr>
        <p:grpSpPr>
          <a:xfrm>
            <a:off x="1325175" y="1098131"/>
            <a:ext cx="344492" cy="8090737"/>
            <a:chOff x="0" y="0"/>
            <a:chExt cx="459323" cy="10787650"/>
          </a:xfrm>
        </p:grpSpPr>
        <p:grpSp>
          <p:nvGrpSpPr>
            <p:cNvPr id="28" name="Group 28"/>
            <p:cNvGrpSpPr/>
            <p:nvPr/>
          </p:nvGrpSpPr>
          <p:grpSpPr>
            <a:xfrm>
              <a:off x="0" y="0"/>
              <a:ext cx="459323" cy="459323"/>
              <a:chOff x="0" y="0"/>
              <a:chExt cx="812800" cy="812800"/>
            </a:xfrm>
          </p:grpSpPr>
          <p:sp>
            <p:nvSpPr>
              <p:cNvPr id="29" name="Freeform 2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0" name="TextBox 3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1" name="Group 31"/>
            <p:cNvGrpSpPr/>
            <p:nvPr/>
          </p:nvGrpSpPr>
          <p:grpSpPr>
            <a:xfrm>
              <a:off x="0" y="938939"/>
              <a:ext cx="459323" cy="459323"/>
              <a:chOff x="0" y="0"/>
              <a:chExt cx="812800" cy="812800"/>
            </a:xfrm>
          </p:grpSpPr>
          <p:sp>
            <p:nvSpPr>
              <p:cNvPr id="32" name="Freeform 3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3" name="TextBox 3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4" name="Group 34"/>
            <p:cNvGrpSpPr/>
            <p:nvPr/>
          </p:nvGrpSpPr>
          <p:grpSpPr>
            <a:xfrm>
              <a:off x="0" y="1877878"/>
              <a:ext cx="459323" cy="459323"/>
              <a:chOff x="0" y="0"/>
              <a:chExt cx="812800" cy="812800"/>
            </a:xfrm>
          </p:grpSpPr>
          <p:sp>
            <p:nvSpPr>
              <p:cNvPr id="35" name="Freeform 3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6" name="TextBox 3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7" name="Group 37"/>
            <p:cNvGrpSpPr/>
            <p:nvPr/>
          </p:nvGrpSpPr>
          <p:grpSpPr>
            <a:xfrm>
              <a:off x="0" y="2816816"/>
              <a:ext cx="459323" cy="459323"/>
              <a:chOff x="0" y="0"/>
              <a:chExt cx="812800" cy="812800"/>
            </a:xfrm>
          </p:grpSpPr>
          <p:sp>
            <p:nvSpPr>
              <p:cNvPr id="38" name="Freeform 3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9" name="TextBox 3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0" name="Group 40"/>
            <p:cNvGrpSpPr/>
            <p:nvPr/>
          </p:nvGrpSpPr>
          <p:grpSpPr>
            <a:xfrm>
              <a:off x="0" y="3755755"/>
              <a:ext cx="459323" cy="459323"/>
              <a:chOff x="0" y="0"/>
              <a:chExt cx="812800" cy="812800"/>
            </a:xfrm>
          </p:grpSpPr>
          <p:sp>
            <p:nvSpPr>
              <p:cNvPr id="41" name="Freeform 4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2" name="TextBox 4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3" name="Group 43"/>
            <p:cNvGrpSpPr/>
            <p:nvPr/>
          </p:nvGrpSpPr>
          <p:grpSpPr>
            <a:xfrm>
              <a:off x="0" y="4694694"/>
              <a:ext cx="459323" cy="459323"/>
              <a:chOff x="0" y="0"/>
              <a:chExt cx="812800" cy="812800"/>
            </a:xfrm>
          </p:grpSpPr>
          <p:sp>
            <p:nvSpPr>
              <p:cNvPr id="44" name="Freeform 4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5" name="TextBox 4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6" name="Group 46"/>
            <p:cNvGrpSpPr/>
            <p:nvPr/>
          </p:nvGrpSpPr>
          <p:grpSpPr>
            <a:xfrm>
              <a:off x="0" y="5633633"/>
              <a:ext cx="459323" cy="459323"/>
              <a:chOff x="0" y="0"/>
              <a:chExt cx="812800" cy="812800"/>
            </a:xfrm>
          </p:grpSpPr>
          <p:sp>
            <p:nvSpPr>
              <p:cNvPr id="47" name="Freeform 4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8" name="TextBox 4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9" name="Group 49"/>
            <p:cNvGrpSpPr/>
            <p:nvPr/>
          </p:nvGrpSpPr>
          <p:grpSpPr>
            <a:xfrm>
              <a:off x="0" y="6572572"/>
              <a:ext cx="459323" cy="459323"/>
              <a:chOff x="0" y="0"/>
              <a:chExt cx="812800" cy="812800"/>
            </a:xfrm>
          </p:grpSpPr>
          <p:sp>
            <p:nvSpPr>
              <p:cNvPr id="50" name="Freeform 5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1" name="TextBox 5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2" name="Group 52"/>
            <p:cNvGrpSpPr/>
            <p:nvPr/>
          </p:nvGrpSpPr>
          <p:grpSpPr>
            <a:xfrm>
              <a:off x="0" y="7511510"/>
              <a:ext cx="459323" cy="459323"/>
              <a:chOff x="0" y="0"/>
              <a:chExt cx="812800" cy="812800"/>
            </a:xfrm>
          </p:grpSpPr>
          <p:sp>
            <p:nvSpPr>
              <p:cNvPr id="53" name="Freeform 5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4" name="TextBox 5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5" name="Group 55"/>
            <p:cNvGrpSpPr/>
            <p:nvPr/>
          </p:nvGrpSpPr>
          <p:grpSpPr>
            <a:xfrm>
              <a:off x="0" y="8450449"/>
              <a:ext cx="459323" cy="459323"/>
              <a:chOff x="0" y="0"/>
              <a:chExt cx="812800" cy="812800"/>
            </a:xfrm>
          </p:grpSpPr>
          <p:sp>
            <p:nvSpPr>
              <p:cNvPr id="56" name="Freeform 5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7" name="TextBox 5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8" name="Group 58"/>
            <p:cNvGrpSpPr/>
            <p:nvPr/>
          </p:nvGrpSpPr>
          <p:grpSpPr>
            <a:xfrm>
              <a:off x="0" y="9389388"/>
              <a:ext cx="459323" cy="459323"/>
              <a:chOff x="0" y="0"/>
              <a:chExt cx="812800" cy="812800"/>
            </a:xfrm>
          </p:grpSpPr>
          <p:sp>
            <p:nvSpPr>
              <p:cNvPr id="59" name="Freeform 5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60" name="TextBox 6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1" name="Group 61"/>
            <p:cNvGrpSpPr/>
            <p:nvPr/>
          </p:nvGrpSpPr>
          <p:grpSpPr>
            <a:xfrm>
              <a:off x="0" y="10328327"/>
              <a:ext cx="459323" cy="459323"/>
              <a:chOff x="0" y="0"/>
              <a:chExt cx="812800" cy="812800"/>
            </a:xfrm>
          </p:grpSpPr>
          <p:sp>
            <p:nvSpPr>
              <p:cNvPr id="62" name="Freeform 6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63" name="TextBox 6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64" name="AutoShape 64"/>
          <p:cNvSpPr/>
          <p:nvPr/>
        </p:nvSpPr>
        <p:spPr>
          <a:xfrm rot="-5405178">
            <a:off x="-2517975" y="5119688"/>
            <a:ext cx="8828120" cy="0"/>
          </a:xfrm>
          <a:prstGeom prst="line">
            <a:avLst/>
          </a:prstGeom>
          <a:ln w="47625" cap="flat">
            <a:solidFill>
              <a:srgbClr val="F9BD24"/>
            </a:solidFill>
            <a:prstDash val="solid"/>
            <a:headEnd type="none" w="sm" len="sm"/>
            <a:tailEnd type="none" w="sm" len="sm"/>
          </a:ln>
        </p:spPr>
      </p:sp>
      <p:sp>
        <p:nvSpPr>
          <p:cNvPr id="66" name="Freeform 66"/>
          <p:cNvSpPr/>
          <p:nvPr/>
        </p:nvSpPr>
        <p:spPr>
          <a:xfrm rot="-5400000">
            <a:off x="-376902" y="8897324"/>
            <a:ext cx="1628556" cy="399736"/>
          </a:xfrm>
          <a:custGeom>
            <a:avLst/>
            <a:gdLst/>
            <a:ahLst/>
            <a:cxnLst/>
            <a:rect l="l" t="t" r="r" b="b"/>
            <a:pathLst>
              <a:path w="1628556" h="399736">
                <a:moveTo>
                  <a:pt x="0" y="0"/>
                </a:moveTo>
                <a:lnTo>
                  <a:pt x="1628556" y="0"/>
                </a:lnTo>
                <a:lnTo>
                  <a:pt x="1628556" y="399736"/>
                </a:lnTo>
                <a:lnTo>
                  <a:pt x="0" y="3997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7" name="Freeform 67"/>
          <p:cNvSpPr/>
          <p:nvPr/>
        </p:nvSpPr>
        <p:spPr>
          <a:xfrm>
            <a:off x="17559771" y="2804536"/>
            <a:ext cx="1036382" cy="1177707"/>
          </a:xfrm>
          <a:custGeom>
            <a:avLst/>
            <a:gdLst/>
            <a:ahLst/>
            <a:cxnLst/>
            <a:rect l="l" t="t" r="r" b="b"/>
            <a:pathLst>
              <a:path w="1036382" h="1177707">
                <a:moveTo>
                  <a:pt x="0" y="0"/>
                </a:moveTo>
                <a:lnTo>
                  <a:pt x="1036382" y="0"/>
                </a:lnTo>
                <a:lnTo>
                  <a:pt x="1036382" y="1177707"/>
                </a:lnTo>
                <a:lnTo>
                  <a:pt x="0" y="117770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1" name="TextBox 71"/>
          <p:cNvSpPr txBox="1"/>
          <p:nvPr/>
        </p:nvSpPr>
        <p:spPr>
          <a:xfrm>
            <a:off x="1700426" y="420213"/>
            <a:ext cx="9502224" cy="884858"/>
          </a:xfrm>
          <a:prstGeom prst="rect">
            <a:avLst/>
          </a:prstGeom>
        </p:spPr>
        <p:txBody>
          <a:bodyPr lIns="0" tIns="0" rIns="0" bIns="0" rtlCol="0" anchor="t">
            <a:spAutoFit/>
          </a:bodyPr>
          <a:lstStyle/>
          <a:p>
            <a:pPr algn="ctr">
              <a:lnSpc>
                <a:spcPts val="6900"/>
              </a:lnSpc>
            </a:pPr>
            <a:r>
              <a:rPr lang="vi-VN" sz="6000">
                <a:solidFill>
                  <a:srgbClr val="FF0000"/>
                </a:solidFill>
                <a:latin typeface="Bubblebody Neue Extrabold"/>
              </a:rPr>
              <a:t>I. Phản ứng hóa học là gì?</a:t>
            </a:r>
            <a:endParaRPr lang="en-US" sz="6000">
              <a:solidFill>
                <a:srgbClr val="FF0000"/>
              </a:solidFill>
              <a:latin typeface="Bubblebody Neue Extrabold"/>
            </a:endParaRPr>
          </a:p>
        </p:txBody>
      </p:sp>
      <p:sp>
        <p:nvSpPr>
          <p:cNvPr id="77" name="TextBox 77"/>
          <p:cNvSpPr txBox="1"/>
          <p:nvPr/>
        </p:nvSpPr>
        <p:spPr>
          <a:xfrm>
            <a:off x="2303489" y="1413517"/>
            <a:ext cx="15212292" cy="2693045"/>
          </a:xfrm>
          <a:prstGeom prst="rect">
            <a:avLst/>
          </a:prstGeom>
        </p:spPr>
        <p:txBody>
          <a:bodyPr wrap="square" lIns="0" tIns="0" rIns="0" bIns="0" rtlCol="0" anchor="t">
            <a:spAutoFit/>
          </a:bodyPr>
          <a:lstStyle/>
          <a:p>
            <a:pPr algn="just">
              <a:lnSpc>
                <a:spcPts val="3450"/>
              </a:lnSpc>
            </a:pPr>
            <a:r>
              <a:rPr lang="vi-VN" sz="4000">
                <a:solidFill>
                  <a:srgbClr val="000000"/>
                </a:solidFill>
                <a:latin typeface="Kollektif"/>
              </a:rPr>
              <a:t>- </a:t>
            </a:r>
            <a:r>
              <a:rPr lang="vi-VN" sz="4000">
                <a:solidFill>
                  <a:srgbClr val="000000"/>
                </a:solidFill>
                <a:latin typeface="+mj-lt"/>
              </a:rPr>
              <a:t>Mỗi cá nhân HS có 3 phút để ghi trả lời các câu hỏi trong PHT 1 vào mỗi góc của tờ giấy A4.</a:t>
            </a:r>
          </a:p>
          <a:p>
            <a:pPr algn="just">
              <a:lnSpc>
                <a:spcPts val="3450"/>
              </a:lnSpc>
            </a:pPr>
            <a:r>
              <a:rPr lang="vi-VN" sz="4000">
                <a:solidFill>
                  <a:srgbClr val="000000"/>
                </a:solidFill>
                <a:latin typeface="+mj-lt"/>
              </a:rPr>
              <a:t>- Có 2 phút để thảo luận nhóm thống nhất đáp án, rồi ghi kết quả vào ô thống nhất.</a:t>
            </a:r>
          </a:p>
          <a:p>
            <a:pPr algn="just">
              <a:lnSpc>
                <a:spcPts val="3450"/>
              </a:lnSpc>
            </a:pPr>
            <a:r>
              <a:rPr lang="vi-VN" sz="4000">
                <a:solidFill>
                  <a:srgbClr val="000000"/>
                </a:solidFill>
                <a:latin typeface="+mj-lt"/>
              </a:rPr>
              <a:t>- Sản phẩm của nhóm là kết quả được thể hiện trên tờ giấy A4 theo mẫu.</a:t>
            </a:r>
          </a:p>
          <a:p>
            <a:pPr algn="just">
              <a:lnSpc>
                <a:spcPts val="3450"/>
              </a:lnSpc>
            </a:pPr>
            <a:endParaRPr lang="vi-VN" sz="4000">
              <a:solidFill>
                <a:srgbClr val="000000"/>
              </a:solidFill>
              <a:latin typeface="Kollektif"/>
            </a:endParaRPr>
          </a:p>
        </p:txBody>
      </p:sp>
      <p:pic>
        <p:nvPicPr>
          <p:cNvPr id="65" name="Picture 64">
            <a:extLst>
              <a:ext uri="{FF2B5EF4-FFF2-40B4-BE49-F238E27FC236}">
                <a16:creationId xmlns:a16="http://schemas.microsoft.com/office/drawing/2014/main" xmlns="" id="{6F20D7F1-0A0B-7486-AA3F-9E2ECF489157}"/>
              </a:ext>
            </a:extLst>
          </p:cNvPr>
          <p:cNvPicPr>
            <a:picLocks noChangeAspect="1"/>
          </p:cNvPicPr>
          <p:nvPr/>
        </p:nvPicPr>
        <p:blipFill>
          <a:blip r:embed="rId6"/>
          <a:stretch>
            <a:fillRect/>
          </a:stretch>
        </p:blipFill>
        <p:spPr>
          <a:xfrm>
            <a:off x="4599709" y="4333700"/>
            <a:ext cx="10959502" cy="5577770"/>
          </a:xfrm>
          <a:prstGeom prst="rect">
            <a:avLst/>
          </a:prstGeom>
        </p:spPr>
      </p:pic>
      <p:sp>
        <p:nvSpPr>
          <p:cNvPr id="80" name="Text Box 3">
            <a:extLst>
              <a:ext uri="{FF2B5EF4-FFF2-40B4-BE49-F238E27FC236}">
                <a16:creationId xmlns:a16="http://schemas.microsoft.com/office/drawing/2014/main" xmlns="" id="{074DB744-1D3D-8FEF-DC16-F38686640E47}"/>
              </a:ext>
            </a:extLst>
          </p:cNvPr>
          <p:cNvSpPr txBox="1"/>
          <p:nvPr/>
        </p:nvSpPr>
        <p:spPr>
          <a:xfrm>
            <a:off x="5037514" y="4560763"/>
            <a:ext cx="2811086" cy="563687"/>
          </a:xfrm>
          <a:prstGeom prst="rect">
            <a:avLst/>
          </a:prstGeom>
          <a:solidFill>
            <a:schemeClr val="lt1"/>
          </a:solidFill>
          <a:ln w="6350">
            <a:solidFill>
              <a:prstClr val="black"/>
            </a:solid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vi-VN" sz="3200">
                <a:effectLst/>
                <a:latin typeface="+mj-lt"/>
                <a:ea typeface="Calibri" panose="020F0502020204030204" pitchFamily="34" charset="0"/>
              </a:rPr>
              <a:t>Nguyễn Văn A</a:t>
            </a:r>
            <a:endParaRPr lang="en-US" sz="3200">
              <a:effectLst/>
              <a:latin typeface="+mj-lt"/>
              <a:ea typeface="Calibri" panose="020F0502020204030204" pitchFamily="34" charset="0"/>
            </a:endParaRPr>
          </a:p>
        </p:txBody>
      </p:sp>
      <p:sp>
        <p:nvSpPr>
          <p:cNvPr id="81" name="Text Box 3">
            <a:extLst>
              <a:ext uri="{FF2B5EF4-FFF2-40B4-BE49-F238E27FC236}">
                <a16:creationId xmlns:a16="http://schemas.microsoft.com/office/drawing/2014/main" xmlns="" id="{A03AB2B5-538D-0770-D302-8DB4BCBCC2B2}"/>
              </a:ext>
            </a:extLst>
          </p:cNvPr>
          <p:cNvSpPr txBox="1"/>
          <p:nvPr/>
        </p:nvSpPr>
        <p:spPr>
          <a:xfrm>
            <a:off x="13081999" y="7209532"/>
            <a:ext cx="2477212" cy="570927"/>
          </a:xfrm>
          <a:prstGeom prst="rect">
            <a:avLst/>
          </a:prstGeom>
          <a:solidFill>
            <a:schemeClr val="lt1"/>
          </a:solidFill>
          <a:ln w="6350">
            <a:solidFill>
              <a:prstClr val="black"/>
            </a:solid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vi-VN" sz="3200">
                <a:effectLst/>
                <a:latin typeface="+mj-lt"/>
                <a:ea typeface="Calibri" panose="020F0502020204030204" pitchFamily="34" charset="0"/>
              </a:rPr>
              <a:t>Nguyễn Văn Y</a:t>
            </a:r>
            <a:endParaRPr lang="en-US" sz="3200">
              <a:effectLst/>
              <a:latin typeface="+mj-lt"/>
              <a:ea typeface="Calibri" panose="020F0502020204030204" pitchFamily="34" charset="0"/>
            </a:endParaRPr>
          </a:p>
        </p:txBody>
      </p:sp>
      <p:sp>
        <p:nvSpPr>
          <p:cNvPr id="82" name="Text Box 3">
            <a:extLst>
              <a:ext uri="{FF2B5EF4-FFF2-40B4-BE49-F238E27FC236}">
                <a16:creationId xmlns:a16="http://schemas.microsoft.com/office/drawing/2014/main" xmlns="" id="{C491F383-7AED-23BD-FC30-26A78F6C1B31}"/>
              </a:ext>
            </a:extLst>
          </p:cNvPr>
          <p:cNvSpPr txBox="1"/>
          <p:nvPr/>
        </p:nvSpPr>
        <p:spPr>
          <a:xfrm>
            <a:off x="11168680" y="4637390"/>
            <a:ext cx="2785462" cy="685965"/>
          </a:xfrm>
          <a:prstGeom prst="rect">
            <a:avLst/>
          </a:prstGeom>
          <a:solidFill>
            <a:schemeClr val="lt1"/>
          </a:solidFill>
          <a:ln w="6350">
            <a:solidFill>
              <a:prstClr val="black"/>
            </a:solid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vi-VN" sz="3200">
                <a:effectLst/>
                <a:latin typeface="+mj-lt"/>
                <a:ea typeface="Calibri" panose="020F0502020204030204" pitchFamily="34" charset="0"/>
              </a:rPr>
              <a:t>Nguyễn Văn </a:t>
            </a:r>
            <a:r>
              <a:rPr lang="vi-VN" sz="3200">
                <a:latin typeface="+mj-lt"/>
                <a:ea typeface="Calibri" panose="020F0502020204030204" pitchFamily="34" charset="0"/>
              </a:rPr>
              <a:t>X</a:t>
            </a:r>
            <a:endParaRPr lang="en-US" sz="3200">
              <a:effectLst/>
              <a:latin typeface="+mj-lt"/>
              <a:ea typeface="Calibri" panose="020F0502020204030204" pitchFamily="34" charset="0"/>
            </a:endParaRPr>
          </a:p>
        </p:txBody>
      </p:sp>
      <p:sp>
        <p:nvSpPr>
          <p:cNvPr id="83" name="Text Box 3">
            <a:extLst>
              <a:ext uri="{FF2B5EF4-FFF2-40B4-BE49-F238E27FC236}">
                <a16:creationId xmlns:a16="http://schemas.microsoft.com/office/drawing/2014/main" xmlns="" id="{F8F13A8C-B421-E9C6-45C7-68F2EE8A63CC}"/>
              </a:ext>
            </a:extLst>
          </p:cNvPr>
          <p:cNvSpPr txBox="1"/>
          <p:nvPr/>
        </p:nvSpPr>
        <p:spPr>
          <a:xfrm>
            <a:off x="3429001" y="7217749"/>
            <a:ext cx="2658686" cy="562709"/>
          </a:xfrm>
          <a:prstGeom prst="rect">
            <a:avLst/>
          </a:prstGeom>
          <a:solidFill>
            <a:schemeClr val="lt1"/>
          </a:solidFill>
          <a:ln w="6350">
            <a:solidFill>
              <a:prstClr val="black"/>
            </a:solid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vi-VN" sz="3200">
                <a:effectLst/>
                <a:latin typeface="+mj-lt"/>
                <a:ea typeface="Calibri" panose="020F0502020204030204" pitchFamily="34" charset="0"/>
              </a:rPr>
              <a:t>Nguyễn Văn B</a:t>
            </a:r>
            <a:endParaRPr lang="en-US" sz="3200">
              <a:effectLst/>
              <a:latin typeface="+mj-lt"/>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anim calcmode="lin" valueType="num">
                                      <p:cBhvr>
                                        <p:cTn id="8" dur="1000" fill="hold"/>
                                        <p:tgtEl>
                                          <p:spTgt spid="71"/>
                                        </p:tgtEl>
                                        <p:attrNameLst>
                                          <p:attrName>ppt_x</p:attrName>
                                        </p:attrNameLst>
                                      </p:cBhvr>
                                      <p:tavLst>
                                        <p:tav tm="0">
                                          <p:val>
                                            <p:strVal val="#ppt_x"/>
                                          </p:val>
                                        </p:tav>
                                        <p:tav tm="100000">
                                          <p:val>
                                            <p:strVal val="#ppt_x"/>
                                          </p:val>
                                        </p:tav>
                                      </p:tavLst>
                                    </p:anim>
                                    <p:anim calcmode="lin" valueType="num">
                                      <p:cBhvr>
                                        <p:cTn id="9"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7"/>
                                        </p:tgtEl>
                                        <p:attrNameLst>
                                          <p:attrName>style.visibility</p:attrName>
                                        </p:attrNameLst>
                                      </p:cBhvr>
                                      <p:to>
                                        <p:strVal val="visible"/>
                                      </p:to>
                                    </p:set>
                                    <p:anim calcmode="lin" valueType="num">
                                      <p:cBhvr additive="base">
                                        <p:cTn id="14" dur="500" fill="hold"/>
                                        <p:tgtEl>
                                          <p:spTgt spid="77"/>
                                        </p:tgtEl>
                                        <p:attrNameLst>
                                          <p:attrName>ppt_x</p:attrName>
                                        </p:attrNameLst>
                                      </p:cBhvr>
                                      <p:tavLst>
                                        <p:tav tm="0">
                                          <p:val>
                                            <p:strVal val="#ppt_x"/>
                                          </p:val>
                                        </p:tav>
                                        <p:tav tm="100000">
                                          <p:val>
                                            <p:strVal val="#ppt_x"/>
                                          </p:val>
                                        </p:tav>
                                      </p:tavLst>
                                    </p:anim>
                                    <p:anim calcmode="lin" valueType="num">
                                      <p:cBhvr additive="base">
                                        <p:cTn id="15"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65"/>
                                        </p:tgtEl>
                                        <p:attrNameLst>
                                          <p:attrName>style.visibility</p:attrName>
                                        </p:attrNameLst>
                                      </p:cBhvr>
                                      <p:to>
                                        <p:strVal val="visible"/>
                                      </p:to>
                                    </p:set>
                                    <p:anim calcmode="lin" valueType="num">
                                      <p:cBhvr additive="base">
                                        <p:cTn id="20" dur="500" fill="hold"/>
                                        <p:tgtEl>
                                          <p:spTgt spid="65"/>
                                        </p:tgtEl>
                                        <p:attrNameLst>
                                          <p:attrName>ppt_x</p:attrName>
                                        </p:attrNameLst>
                                      </p:cBhvr>
                                      <p:tavLst>
                                        <p:tav tm="0">
                                          <p:val>
                                            <p:strVal val="0-#ppt_w/2"/>
                                          </p:val>
                                        </p:tav>
                                        <p:tav tm="100000">
                                          <p:val>
                                            <p:strVal val="#ppt_x"/>
                                          </p:val>
                                        </p:tav>
                                      </p:tavLst>
                                    </p:anim>
                                    <p:anim calcmode="lin" valueType="num">
                                      <p:cBhvr additive="base">
                                        <p:cTn id="21" dur="500" fill="hold"/>
                                        <p:tgtEl>
                                          <p:spTgt spid="6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80"/>
                                        </p:tgtEl>
                                        <p:attrNameLst>
                                          <p:attrName>style.visibility</p:attrName>
                                        </p:attrNameLst>
                                      </p:cBhvr>
                                      <p:to>
                                        <p:strVal val="visible"/>
                                      </p:to>
                                    </p:set>
                                    <p:anim calcmode="lin" valueType="num">
                                      <p:cBhvr additive="base">
                                        <p:cTn id="26" dur="500" fill="hold"/>
                                        <p:tgtEl>
                                          <p:spTgt spid="80"/>
                                        </p:tgtEl>
                                        <p:attrNameLst>
                                          <p:attrName>ppt_x</p:attrName>
                                        </p:attrNameLst>
                                      </p:cBhvr>
                                      <p:tavLst>
                                        <p:tav tm="0">
                                          <p:val>
                                            <p:strVal val="0-#ppt_w/2"/>
                                          </p:val>
                                        </p:tav>
                                        <p:tav tm="100000">
                                          <p:val>
                                            <p:strVal val="#ppt_x"/>
                                          </p:val>
                                        </p:tav>
                                      </p:tavLst>
                                    </p:anim>
                                    <p:anim calcmode="lin" valueType="num">
                                      <p:cBhvr additive="base">
                                        <p:cTn id="27" dur="500" fill="hold"/>
                                        <p:tgtEl>
                                          <p:spTgt spid="80"/>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83"/>
                                        </p:tgtEl>
                                        <p:attrNameLst>
                                          <p:attrName>style.visibility</p:attrName>
                                        </p:attrNameLst>
                                      </p:cBhvr>
                                      <p:to>
                                        <p:strVal val="visible"/>
                                      </p:to>
                                    </p:set>
                                    <p:anim calcmode="lin" valueType="num">
                                      <p:cBhvr additive="base">
                                        <p:cTn id="32" dur="500" fill="hold"/>
                                        <p:tgtEl>
                                          <p:spTgt spid="83"/>
                                        </p:tgtEl>
                                        <p:attrNameLst>
                                          <p:attrName>ppt_x</p:attrName>
                                        </p:attrNameLst>
                                      </p:cBhvr>
                                      <p:tavLst>
                                        <p:tav tm="0">
                                          <p:val>
                                            <p:strVal val="0-#ppt_w/2"/>
                                          </p:val>
                                        </p:tav>
                                        <p:tav tm="100000">
                                          <p:val>
                                            <p:strVal val="#ppt_x"/>
                                          </p:val>
                                        </p:tav>
                                      </p:tavLst>
                                    </p:anim>
                                    <p:anim calcmode="lin" valueType="num">
                                      <p:cBhvr additive="base">
                                        <p:cTn id="33" dur="500" fill="hold"/>
                                        <p:tgtEl>
                                          <p:spTgt spid="83"/>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grpId="0" nodeType="clickEffect">
                                  <p:stCondLst>
                                    <p:cond delay="0"/>
                                  </p:stCondLst>
                                  <p:childTnLst>
                                    <p:set>
                                      <p:cBhvr>
                                        <p:cTn id="37" dur="1" fill="hold">
                                          <p:stCondLst>
                                            <p:cond delay="0"/>
                                          </p:stCondLst>
                                        </p:cTn>
                                        <p:tgtEl>
                                          <p:spTgt spid="82"/>
                                        </p:tgtEl>
                                        <p:attrNameLst>
                                          <p:attrName>style.visibility</p:attrName>
                                        </p:attrNameLst>
                                      </p:cBhvr>
                                      <p:to>
                                        <p:strVal val="visible"/>
                                      </p:to>
                                    </p:set>
                                    <p:anim calcmode="lin" valueType="num">
                                      <p:cBhvr additive="base">
                                        <p:cTn id="38" dur="500" fill="hold"/>
                                        <p:tgtEl>
                                          <p:spTgt spid="82"/>
                                        </p:tgtEl>
                                        <p:attrNameLst>
                                          <p:attrName>ppt_x</p:attrName>
                                        </p:attrNameLst>
                                      </p:cBhvr>
                                      <p:tavLst>
                                        <p:tav tm="0">
                                          <p:val>
                                            <p:strVal val="1+#ppt_w/2"/>
                                          </p:val>
                                        </p:tav>
                                        <p:tav tm="100000">
                                          <p:val>
                                            <p:strVal val="#ppt_x"/>
                                          </p:val>
                                        </p:tav>
                                      </p:tavLst>
                                    </p:anim>
                                    <p:anim calcmode="lin" valueType="num">
                                      <p:cBhvr additive="base">
                                        <p:cTn id="39" dur="500" fill="hold"/>
                                        <p:tgtEl>
                                          <p:spTgt spid="82"/>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grpId="0" nodeType="clickEffect">
                                  <p:stCondLst>
                                    <p:cond delay="0"/>
                                  </p:stCondLst>
                                  <p:childTnLst>
                                    <p:set>
                                      <p:cBhvr>
                                        <p:cTn id="43" dur="1" fill="hold">
                                          <p:stCondLst>
                                            <p:cond delay="0"/>
                                          </p:stCondLst>
                                        </p:cTn>
                                        <p:tgtEl>
                                          <p:spTgt spid="81"/>
                                        </p:tgtEl>
                                        <p:attrNameLst>
                                          <p:attrName>style.visibility</p:attrName>
                                        </p:attrNameLst>
                                      </p:cBhvr>
                                      <p:to>
                                        <p:strVal val="visible"/>
                                      </p:to>
                                    </p:set>
                                    <p:anim calcmode="lin" valueType="num">
                                      <p:cBhvr additive="base">
                                        <p:cTn id="44" dur="500" fill="hold"/>
                                        <p:tgtEl>
                                          <p:spTgt spid="81"/>
                                        </p:tgtEl>
                                        <p:attrNameLst>
                                          <p:attrName>ppt_x</p:attrName>
                                        </p:attrNameLst>
                                      </p:cBhvr>
                                      <p:tavLst>
                                        <p:tav tm="0">
                                          <p:val>
                                            <p:strVal val="1+#ppt_w/2"/>
                                          </p:val>
                                        </p:tav>
                                        <p:tav tm="100000">
                                          <p:val>
                                            <p:strVal val="#ppt_x"/>
                                          </p:val>
                                        </p:tav>
                                      </p:tavLst>
                                    </p:anim>
                                    <p:anim calcmode="lin" valueType="num">
                                      <p:cBhvr additive="base">
                                        <p:cTn id="45" dur="500" fill="hold"/>
                                        <p:tgtEl>
                                          <p:spTgt spid="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7" grpId="0"/>
      <p:bldP spid="80" grpId="0" animBg="1"/>
      <p:bldP spid="81" grpId="0" animBg="1"/>
      <p:bldP spid="82" grpId="0" animBg="1"/>
      <p:bldP spid="8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345</TotalTime>
  <Words>2376</Words>
  <Application>Microsoft Office PowerPoint</Application>
  <PresentationFormat>Custom</PresentationFormat>
  <Paragraphs>273</Paragraphs>
  <Slides>28</Slides>
  <Notes>0</Notes>
  <HiddenSlides>0</HiddenSlides>
  <MMClips>10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Quicksand Bold</vt:lpstr>
      <vt:lpstr>Times New Roman</vt:lpstr>
      <vt:lpstr>Bubblebody Neue</vt:lpstr>
      <vt:lpstr>Bubblebody Neue Extrabold</vt:lpstr>
      <vt:lpstr>Kollektif</vt:lpstr>
      <vt:lpstr>Segoe UI</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Illustrated Science Project Presentation</dc:title>
  <cp:lastModifiedBy>Microsoft</cp:lastModifiedBy>
  <cp:revision>24</cp:revision>
  <dcterms:created xsi:type="dcterms:W3CDTF">2006-08-16T00:00:00Z</dcterms:created>
  <dcterms:modified xsi:type="dcterms:W3CDTF">2023-08-09T02:43:53Z</dcterms:modified>
  <dc:identifier>DAFnP4gtt5E</dc:identifier>
</cp:coreProperties>
</file>