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1"/>
  </p:notesMasterIdLst>
  <p:sldIdLst>
    <p:sldId id="306" r:id="rId2"/>
    <p:sldId id="289" r:id="rId3"/>
    <p:sldId id="308" r:id="rId4"/>
    <p:sldId id="309" r:id="rId5"/>
    <p:sldId id="310" r:id="rId6"/>
    <p:sldId id="307" r:id="rId7"/>
    <p:sldId id="268" r:id="rId8"/>
    <p:sldId id="311" r:id="rId9"/>
    <p:sldId id="319" r:id="rId10"/>
    <p:sldId id="290" r:id="rId11"/>
    <p:sldId id="291" r:id="rId12"/>
    <p:sldId id="270" r:id="rId13"/>
    <p:sldId id="313" r:id="rId14"/>
    <p:sldId id="292" r:id="rId15"/>
    <p:sldId id="314" r:id="rId16"/>
    <p:sldId id="315" r:id="rId17"/>
    <p:sldId id="316" r:id="rId18"/>
    <p:sldId id="317" r:id="rId19"/>
    <p:sldId id="31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A8"/>
    <a:srgbClr val="336600"/>
    <a:srgbClr val="9900CC"/>
    <a:srgbClr val="FF00FF"/>
    <a:srgbClr val="006699"/>
    <a:srgbClr val="0000CC"/>
    <a:srgbClr val="FFFFFF"/>
    <a:srgbClr val="72009A"/>
    <a:srgbClr val="78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F633E-2DA0-45C4-9F12-02D43A9A8FA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31E7-EDB1-4952-84B8-E376C5F2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5A43080-9EEB-46A4-BDCB-A29CBD4E8610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2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0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7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0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8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0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1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9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3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3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40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0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8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8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2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15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28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77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75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52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4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0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1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86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53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47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9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8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0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3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80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46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8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5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0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45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01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49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07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23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75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10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43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97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60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99788152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4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7661585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56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3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362435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2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022102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5479387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3994-5284-4B5F-92DD-9D3CE4271009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88C5-3002-4EA7-985D-A456E57F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4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  <p:sldLayoutId id="2147483735" r:id="rId57"/>
    <p:sldLayoutId id="2147483736" r:id="rId58"/>
    <p:sldLayoutId id="2147483737" r:id="rId59"/>
    <p:sldLayoutId id="2147483738" r:id="rId60"/>
    <p:sldLayoutId id="2147483739" r:id="rId61"/>
    <p:sldLayoutId id="2147483740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2D2ABF-7E71-48E6-B65A-CB29D4A7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A0346F-7CFD-42C6-B849-9A95EAC9B759}"/>
              </a:ext>
            </a:extLst>
          </p:cNvPr>
          <p:cNvSpPr txBox="1"/>
          <p:nvPr/>
        </p:nvSpPr>
        <p:spPr>
          <a:xfrm>
            <a:off x="894521" y="849625"/>
            <a:ext cx="1040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F706F1-D757-4737-8137-B47242733869}"/>
              </a:ext>
            </a:extLst>
          </p:cNvPr>
          <p:cNvSpPr/>
          <p:nvPr/>
        </p:nvSpPr>
        <p:spPr>
          <a:xfrm>
            <a:off x="3026462" y="132425"/>
            <a:ext cx="6044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AI TINH MẮT 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DC7341-3B78-43C5-8E5D-B0263974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54" y="3152775"/>
            <a:ext cx="314325" cy="276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BD8EDF-702A-400C-8A90-861ED86A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137" y="3808758"/>
            <a:ext cx="314325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210069-ECF6-4A5B-922A-D60EAB55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42" y="2668132"/>
            <a:ext cx="314325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347201-B70A-4EF0-A46B-6570519E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112" y="3916528"/>
            <a:ext cx="314325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D01868-3E58-4517-9F71-981ED2B3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60" y="2202028"/>
            <a:ext cx="314325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2BBCFD-9E4C-4AAE-B272-8B17B8EA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65" y="5549858"/>
            <a:ext cx="3143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52903"/>
              </p:ext>
            </p:extLst>
          </p:nvPr>
        </p:nvGraphicFramePr>
        <p:xfrm>
          <a:off x="1905001" y="1676400"/>
          <a:ext cx="8763001" cy="5111018"/>
        </p:xfrm>
        <a:graphic>
          <a:graphicData uri="http://schemas.openxmlformats.org/drawingml/2006/table">
            <a:tbl>
              <a:tblPr firstRow="1" firstCol="1" bandRow="1"/>
              <a:tblGrid>
                <a:gridCol w="342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7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81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cột A với cột B cho phù hợp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A: Tên hình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 : Vai trò của khoa học tự nhiên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1.7: Trồng dưa lưới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nghiên cứu khoa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1.8 Thiết bị sản xuất dược phẩm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Nâng cao nhận thức của con người về thế giới tự nhiên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1.9: Sử dụng năng lượng gió để sản xuất điện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sản xuất, kinh doanh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1.10: Thạch nhũ tạo ra trong hang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chăm sóc sức khỏe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bảo vệ môi trường và phát triển bền vững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442" name="Rectangle 2"/>
          <p:cNvSpPr>
            <a:spLocks noChangeArrowheads="1"/>
          </p:cNvSpPr>
          <p:nvPr/>
        </p:nvSpPr>
        <p:spPr bwMode="auto">
          <a:xfrm>
            <a:off x="172527" y="152400"/>
            <a:ext cx="11611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HOẠT ĐỘNG NHÓM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(3ph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Quan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sát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ảnh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1.7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1.10 SGK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phiếu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cột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cột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B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hợp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72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0" y="76201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QUẢ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609600"/>
          <a:ext cx="8382000" cy="5449895"/>
        </p:xfrm>
        <a:graphic>
          <a:graphicData uri="http://schemas.openxmlformats.org/drawingml/2006/table">
            <a:tbl>
              <a:tblPr firstRow="1" firstCol="1" bandRow="1"/>
              <a:tblGrid>
                <a:gridCol w="3271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3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26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: Nối cột A với cột B cho phù hợp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NHÓM: 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A: Tên hình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nối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 : Vai trò của khoa học tự nhiên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1.7: Trồng dưa lưới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nghiên cứu khoa 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1.8 Thiết bị sản xuất dược phẩm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Nâng cao nhận thức của con người về thế giới tự nhiên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1.9: Sử dụng năng lượng gió để sản xuất điện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sản xuất, kinh doanh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1.10: Thạch nhũ tạo ra trong hang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chăm sóc sức khỏe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bảo vệ môi trường và phát triển bền vững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029200" y="2171700"/>
            <a:ext cx="2324100" cy="18669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3009900"/>
            <a:ext cx="2324100" cy="16383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24300"/>
            <a:ext cx="2324100" cy="16383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81600" y="2895601"/>
            <a:ext cx="2286000" cy="20621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71" name="TextBox 18"/>
          <p:cNvSpPr txBox="1">
            <a:spLocks noChangeArrowheads="1"/>
          </p:cNvSpPr>
          <p:nvPr/>
        </p:nvSpPr>
        <p:spPr bwMode="auto">
          <a:xfrm>
            <a:off x="1905000" y="61722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 ý : 1 hình ảnh có thể đúng với nhiều vai trò . Vd : hình 1.8 – d,a,c </a:t>
            </a:r>
          </a:p>
        </p:txBody>
      </p:sp>
    </p:spTree>
    <p:extLst>
      <p:ext uri="{BB962C8B-B14F-4D97-AF65-F5344CB8AC3E}">
        <p14:creationId xmlns:p14="http://schemas.microsoft.com/office/powerpoint/2010/main" val="44220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6" y="2289"/>
            <a:ext cx="10353820" cy="68557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11232" y="0"/>
            <a:ext cx="9256144" cy="6832080"/>
            <a:chOff x="1611232" y="283886"/>
            <a:chExt cx="9256144" cy="6549266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5383369" y="283886"/>
              <a:ext cx="18624" cy="5866228"/>
            </a:xfrm>
            <a:prstGeom prst="straightConnector1">
              <a:avLst/>
            </a:prstGeom>
            <a:ln w="177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611232" y="6390598"/>
              <a:ext cx="9256144" cy="442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KHOA HỌC TỰ NHIÊN CÓ VAI TRÒ QUAN TRỌNG TRONG: 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24691" y="618921"/>
            <a:ext cx="4162201" cy="1192123"/>
            <a:chOff x="1574226" y="621920"/>
            <a:chExt cx="4162201" cy="1192123"/>
          </a:xfrm>
        </p:grpSpPr>
        <p:grpSp>
          <p:nvGrpSpPr>
            <p:cNvPr id="19" name="Group 18"/>
            <p:cNvGrpSpPr/>
            <p:nvPr/>
          </p:nvGrpSpPr>
          <p:grpSpPr>
            <a:xfrm>
              <a:off x="1574226" y="621920"/>
              <a:ext cx="4162201" cy="1192123"/>
              <a:chOff x="1535214" y="981344"/>
              <a:chExt cx="4162201" cy="119212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35214" y="981344"/>
                <a:ext cx="4162201" cy="1192123"/>
                <a:chOff x="1062805" y="1077770"/>
                <a:chExt cx="3175998" cy="1023927"/>
              </a:xfrm>
            </p:grpSpPr>
            <p:sp>
              <p:nvSpPr>
                <p:cNvPr id="13" name="Flowchart: Document 12"/>
                <p:cNvSpPr/>
                <p:nvPr/>
              </p:nvSpPr>
              <p:spPr>
                <a:xfrm>
                  <a:off x="1062805" y="1125494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5"/>
                    </a:solidFill>
                  </a:rPr>
                  <a:t>01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369554" y="643263"/>
              <a:ext cx="2928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72733" y="1618373"/>
            <a:ext cx="4185105" cy="1157908"/>
            <a:chOff x="5072733" y="1618373"/>
            <a:chExt cx="4185105" cy="1157908"/>
          </a:xfrm>
        </p:grpSpPr>
        <p:grpSp>
          <p:nvGrpSpPr>
            <p:cNvPr id="27" name="Group 26"/>
            <p:cNvGrpSpPr/>
            <p:nvPr/>
          </p:nvGrpSpPr>
          <p:grpSpPr>
            <a:xfrm flipH="1">
              <a:off x="5072733" y="1618373"/>
              <a:ext cx="4185105" cy="1157908"/>
              <a:chOff x="1498218" y="981344"/>
              <a:chExt cx="4199198" cy="115790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31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98218" y="1276157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02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61061" y="1621153"/>
              <a:ext cx="29871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07406" y="2632630"/>
            <a:ext cx="4192173" cy="1158001"/>
            <a:chOff x="1507406" y="2632630"/>
            <a:chExt cx="4192173" cy="1158001"/>
          </a:xfrm>
        </p:grpSpPr>
        <p:grpSp>
          <p:nvGrpSpPr>
            <p:cNvPr id="20" name="Group 19"/>
            <p:cNvGrpSpPr/>
            <p:nvPr/>
          </p:nvGrpSpPr>
          <p:grpSpPr>
            <a:xfrm>
              <a:off x="1507406" y="2632723"/>
              <a:ext cx="4192173" cy="1157908"/>
              <a:chOff x="1505243" y="981344"/>
              <a:chExt cx="4192173" cy="11579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24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33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7030A0"/>
                    </a:solidFill>
                  </a:rPr>
                  <a:t>03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144314" y="2632630"/>
              <a:ext cx="2812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2733" y="3742098"/>
            <a:ext cx="4185105" cy="1157908"/>
            <a:chOff x="5115187" y="3742788"/>
            <a:chExt cx="4185105" cy="1157908"/>
          </a:xfrm>
        </p:grpSpPr>
        <p:grpSp>
          <p:nvGrpSpPr>
            <p:cNvPr id="34" name="Group 33"/>
            <p:cNvGrpSpPr/>
            <p:nvPr/>
          </p:nvGrpSpPr>
          <p:grpSpPr>
            <a:xfrm flipH="1">
              <a:off x="5115187" y="3742788"/>
              <a:ext cx="4185105" cy="1157908"/>
              <a:chOff x="1498218" y="981344"/>
              <a:chExt cx="4199198" cy="115790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38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98218" y="1276157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1">
                        <a:lumMod val="50000"/>
                      </a:schemeClr>
                    </a:solidFill>
                  </a:rPr>
                  <a:t>04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155786" y="3837258"/>
              <a:ext cx="23539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khoẻ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26903" y="4779409"/>
            <a:ext cx="4192173" cy="1157908"/>
            <a:chOff x="1544255" y="4878210"/>
            <a:chExt cx="4192173" cy="1157908"/>
          </a:xfrm>
        </p:grpSpPr>
        <p:grpSp>
          <p:nvGrpSpPr>
            <p:cNvPr id="41" name="Group 40"/>
            <p:cNvGrpSpPr/>
            <p:nvPr/>
          </p:nvGrpSpPr>
          <p:grpSpPr>
            <a:xfrm>
              <a:off x="1544255" y="4878210"/>
              <a:ext cx="4192173" cy="1157908"/>
              <a:chOff x="1505243" y="981344"/>
              <a:chExt cx="4192173" cy="11579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45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6">
                        <a:lumMod val="50000"/>
                      </a:schemeClr>
                    </a:solidFill>
                  </a:rPr>
                  <a:t>05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96058" y="4907993"/>
              <a:ext cx="2353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1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28" y="1"/>
            <a:ext cx="1115048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51" y="93177"/>
            <a:ext cx="7658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936" y="977242"/>
            <a:ext cx="11550770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khoẻ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+mn-ea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FB1A37-4D76-4924-A849-EEF0EF984A28}"/>
              </a:ext>
            </a:extLst>
          </p:cNvPr>
          <p:cNvSpPr/>
          <p:nvPr/>
        </p:nvSpPr>
        <p:spPr>
          <a:xfrm>
            <a:off x="3026462" y="132425"/>
            <a:ext cx="5475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AI NHANH 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E54EB4-3274-4237-868E-7739E0B1EF14}"/>
              </a:ext>
            </a:extLst>
          </p:cNvPr>
          <p:cNvSpPr txBox="1"/>
          <p:nvPr/>
        </p:nvSpPr>
        <p:spPr>
          <a:xfrm>
            <a:off x="353961" y="855406"/>
            <a:ext cx="11484078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nào sau đây của con người là hoạt động nghiên cứu khoa học?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Trổng hoa với quy mô lớn trong nhà kính.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vaccine phòng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virus corona trong phòng thí nghiệm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 từ nước biển bằng phương pháp phơi cát.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Vận hành nhà máy thuỷ điện để sản xuất điện.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/>
              <a:t>2</a:t>
            </a:r>
            <a:r>
              <a:rPr lang="en-US" b="1" i="1" dirty="0"/>
              <a:t>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nào sau đây của con người không phải là hoạt động nghiên cứu khoa học?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dõi nuôi cấy mô cây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trong phòng thí nghiệm.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thí nghiệm 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chế các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Lấy mẫu đất để phân loại đất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Sản xuất ph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bón hoá học.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1F02367-3DDB-4367-B0E8-862DED3308B0}"/>
              </a:ext>
            </a:extLst>
          </p:cNvPr>
          <p:cNvSpPr/>
          <p:nvPr/>
        </p:nvSpPr>
        <p:spPr>
          <a:xfrm>
            <a:off x="309716" y="2020529"/>
            <a:ext cx="427703" cy="545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1C8AFE2-4E17-403A-AC4E-6809C523E823}"/>
              </a:ext>
            </a:extLst>
          </p:cNvPr>
          <p:cNvSpPr/>
          <p:nvPr/>
        </p:nvSpPr>
        <p:spPr>
          <a:xfrm>
            <a:off x="373625" y="5875663"/>
            <a:ext cx="427703" cy="545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564" y="-32383"/>
            <a:ext cx="4675505" cy="8191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05" name="Text Box 104"/>
          <p:cNvSpPr txBox="1"/>
          <p:nvPr/>
        </p:nvSpPr>
        <p:spPr>
          <a:xfrm>
            <a:off x="277496" y="786767"/>
            <a:ext cx="1191450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kể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hoạt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đóng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góp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vai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trò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khoa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7" name="Picture 6" descr="Kỹ thuật chăm sóc cây sầu riêng thời kỳ ra hoa – mắt c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84" y="2250122"/>
            <a:ext cx="6472686" cy="3977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0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Đèn trồng cây Thanh Long DRG-15W, Đèn led xông Thanh Long, Đèn chiếu sáng  Thanh Long.Công nghệ Nông Nghiệp, Phụ kiện Xe, Thú Cư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76045"/>
            <a:ext cx="8624571" cy="658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ững lưu ý khi chăn nuôi gà mùa nóng - VietDVM | Trang thông tin kiến thức  Chăn nuôi UY TÍ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2" y="819509"/>
            <a:ext cx="4190999" cy="537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ỹ thuật ấp trứng gà bằng điện như thế nào? Có nên ấp bằng điệ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741872"/>
            <a:ext cx="3977640" cy="545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Nuôi gà bằng nhạc giao hưở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819509"/>
            <a:ext cx="3916680" cy="5375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2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4+ hệ thống tưới cây tự động được tin dùng nhất hiện n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0" y="586597"/>
            <a:ext cx="5790920" cy="558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ính toán thiết kế hệ thống tưới cho vườn cây ăn trá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586597"/>
            <a:ext cx="6019800" cy="5589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2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97617" y="274641"/>
            <a:ext cx="7924800" cy="650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DẨN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 HỌC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29217" y="1676402"/>
            <a:ext cx="10261600" cy="28931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AutoNum type="arabicPeriod" startAt="2"/>
              <a:defRPr/>
            </a:pP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0CF9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03" y="2096494"/>
            <a:ext cx="726281" cy="5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40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2286000" y="381000"/>
            <a:ext cx="7315200" cy="1143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DA1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1 - Bài 1</a:t>
            </a:r>
          </a:p>
        </p:txBody>
      </p:sp>
      <p:pic>
        <p:nvPicPr>
          <p:cNvPr id="7171" name="Picture 7" descr="1540301nank7g4h7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8534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33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 VỀ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TỰ NHIÊN</a:t>
            </a:r>
          </a:p>
        </p:txBody>
      </p:sp>
    </p:spTree>
    <p:extLst>
      <p:ext uri="{BB962C8B-B14F-4D97-AF65-F5344CB8AC3E}">
        <p14:creationId xmlns:p14="http://schemas.microsoft.com/office/powerpoint/2010/main" val="3161663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0478" y="138023"/>
            <a:ext cx="4154171" cy="3498618"/>
          </a:xfrm>
          <a:prstGeom prst="rect">
            <a:avLst/>
          </a:prstGeom>
        </p:spPr>
      </p:pic>
      <p:pic>
        <p:nvPicPr>
          <p:cNvPr id="22" name="Shap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4184649" y="138023"/>
            <a:ext cx="4154805" cy="3482302"/>
          </a:xfrm>
          <a:prstGeom prst="rect">
            <a:avLst/>
          </a:prstGeom>
        </p:spPr>
      </p:pic>
      <p:pic>
        <p:nvPicPr>
          <p:cNvPr id="24" name="Shap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8338820" y="138022"/>
            <a:ext cx="3606032" cy="3482302"/>
          </a:xfrm>
          <a:prstGeom prst="rect">
            <a:avLst/>
          </a:prstGeom>
        </p:spPr>
      </p:pic>
      <p:pic>
        <p:nvPicPr>
          <p:cNvPr id="26" name="Shape 26"/>
          <p:cNvPicPr/>
          <p:nvPr/>
        </p:nvPicPr>
        <p:blipFill>
          <a:blip r:embed="rId5"/>
          <a:stretch>
            <a:fillRect/>
          </a:stretch>
        </p:blipFill>
        <p:spPr>
          <a:xfrm>
            <a:off x="4185283" y="4079843"/>
            <a:ext cx="4154171" cy="2316490"/>
          </a:xfrm>
          <a:prstGeom prst="rect">
            <a:avLst/>
          </a:prstGeom>
        </p:spPr>
      </p:pic>
      <p:pic>
        <p:nvPicPr>
          <p:cNvPr id="28" name="Shape 28"/>
          <p:cNvPicPr/>
          <p:nvPr/>
        </p:nvPicPr>
        <p:blipFill rotWithShape="1">
          <a:blip r:embed="rId6"/>
          <a:srcRect b="54288"/>
          <a:stretch/>
        </p:blipFill>
        <p:spPr>
          <a:xfrm>
            <a:off x="142960" y="4089075"/>
            <a:ext cx="3852545" cy="2270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319" y="3618179"/>
            <a:ext cx="312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7631" y="3627409"/>
            <a:ext cx="314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6241" y="3658187"/>
            <a:ext cx="471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1.2.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5285" y="6396334"/>
            <a:ext cx="401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1772" y="6396333"/>
            <a:ext cx="359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1.6.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Shape 28">
            <a:extLst>
              <a:ext uri="{FF2B5EF4-FFF2-40B4-BE49-F238E27FC236}">
                <a16:creationId xmlns:a16="http://schemas.microsoft.com/office/drawing/2014/main" xmlns="" id="{C16D3857-A96C-4189-A12F-66765A19EA08}"/>
              </a:ext>
            </a:extLst>
          </p:cNvPr>
          <p:cNvPicPr/>
          <p:nvPr/>
        </p:nvPicPr>
        <p:blipFill rotWithShape="1">
          <a:blip r:embed="rId6"/>
          <a:srcRect t="52294"/>
          <a:stretch/>
        </p:blipFill>
        <p:spPr>
          <a:xfrm>
            <a:off x="8339455" y="4079842"/>
            <a:ext cx="3852545" cy="236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DCB40A-AE01-47EA-970D-97BC9757B900}"/>
              </a:ext>
            </a:extLst>
          </p:cNvPr>
          <p:cNvSpPr txBox="1"/>
          <p:nvPr/>
        </p:nvSpPr>
        <p:spPr>
          <a:xfrm>
            <a:off x="252734" y="6322734"/>
            <a:ext cx="401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83105"/>
              </p:ext>
            </p:extLst>
          </p:nvPr>
        </p:nvGraphicFramePr>
        <p:xfrm>
          <a:off x="148591" y="217172"/>
          <a:ext cx="11938000" cy="5861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0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Hoạt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trong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cuộc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Hoạt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nghiên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cứu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khoa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học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3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  <a:endParaRPr lang="en-US" sz="4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4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 </a:t>
                      </a:r>
                      <a:endParaRPr lang="en-US" sz="40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Shap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66" y="1962152"/>
            <a:ext cx="2959100" cy="204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" y="4011295"/>
            <a:ext cx="3026411" cy="2633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1962150"/>
            <a:ext cx="3341371" cy="211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37" y="4011297"/>
            <a:ext cx="3340735" cy="2601595"/>
          </a:xfrm>
          <a:prstGeom prst="rect">
            <a:avLst/>
          </a:prstGeom>
        </p:spPr>
      </p:pic>
      <p:pic>
        <p:nvPicPr>
          <p:cNvPr id="22" name="Shap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7721601" y="1962152"/>
            <a:ext cx="3378835" cy="2244725"/>
          </a:xfrm>
          <a:prstGeom prst="rect">
            <a:avLst/>
          </a:prstGeom>
        </p:spPr>
      </p:pic>
      <p:pic>
        <p:nvPicPr>
          <p:cNvPr id="18" name="Shape 28"/>
          <p:cNvPicPr>
            <a:picLocks noChangeAspect="1"/>
          </p:cNvPicPr>
          <p:nvPr/>
        </p:nvPicPr>
        <p:blipFill>
          <a:blip r:embed="rId7"/>
          <a:srcRect t="53500"/>
          <a:stretch>
            <a:fillRect/>
          </a:stretch>
        </p:blipFill>
        <p:spPr>
          <a:xfrm>
            <a:off x="7721601" y="4206877"/>
            <a:ext cx="3451225" cy="24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102"/>
          <p:cNvSpPr txBox="1"/>
          <p:nvPr/>
        </p:nvSpPr>
        <p:spPr>
          <a:xfrm>
            <a:off x="103030" y="115910"/>
            <a:ext cx="82811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dõi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Khoa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" name="GIỚI THIỆU VỀ KHOC HỌC TỰ NHIÊN_Trim">
            <a:hlinkClick r:id="" action="ppaction://media"/>
            <a:extLst>
              <a:ext uri="{FF2B5EF4-FFF2-40B4-BE49-F238E27FC236}">
                <a16:creationId xmlns:a16="http://schemas.microsoft.com/office/drawing/2014/main" xmlns="" id="{6972D7F2-5B41-4FCC-BD49-3078EEAA65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564" y="735255"/>
            <a:ext cx="9795597" cy="56454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83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8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27FBB1-4821-4A37-842F-310640D75EC0}"/>
              </a:ext>
            </a:extLst>
          </p:cNvPr>
          <p:cNvSpPr txBox="1"/>
          <p:nvPr/>
        </p:nvSpPr>
        <p:spPr>
          <a:xfrm>
            <a:off x="265043" y="1347754"/>
            <a:ext cx="11608904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KHTN :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C59374E-B7DE-4013-AA2C-D5ECE85CE8C8}"/>
              </a:ext>
            </a:extLst>
          </p:cNvPr>
          <p:cNvSpPr/>
          <p:nvPr/>
        </p:nvSpPr>
        <p:spPr>
          <a:xfrm>
            <a:off x="325553" y="4100382"/>
            <a:ext cx="331304" cy="39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36E0BA8-A984-4265-BE90-DE6AE2706A12}"/>
              </a:ext>
            </a:extLst>
          </p:cNvPr>
          <p:cNvSpPr/>
          <p:nvPr/>
        </p:nvSpPr>
        <p:spPr>
          <a:xfrm>
            <a:off x="285796" y="2870802"/>
            <a:ext cx="331304" cy="404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3AC03A-DEAD-43EE-9B5E-8951AA86B5E4}"/>
              </a:ext>
            </a:extLst>
          </p:cNvPr>
          <p:cNvSpPr/>
          <p:nvPr/>
        </p:nvSpPr>
        <p:spPr>
          <a:xfrm>
            <a:off x="246039" y="4798042"/>
            <a:ext cx="410818" cy="404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78" y="20716"/>
            <a:ext cx="10032643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14031" y="159800"/>
            <a:ext cx="4430333" cy="6698200"/>
            <a:chOff x="2775394" y="159800"/>
            <a:chExt cx="4430333" cy="6698200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2785" y="687806"/>
              <a:ext cx="615553" cy="617019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ngành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86435" y="969561"/>
            <a:ext cx="3599380" cy="2643462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5"/>
              <a:ext cx="223274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6181" y="1300229"/>
            <a:ext cx="3556121" cy="2616847"/>
            <a:chOff x="5316181" y="1300229"/>
            <a:chExt cx="3556121" cy="261684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92512" y="1687530"/>
              <a:ext cx="237979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2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0" name="Picture 6" descr="Kết quả hình ảnh cho hiện tượng hoá họ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512" y="2429707"/>
              <a:ext cx="2379790" cy="148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186436" y="3686273"/>
            <a:ext cx="3604342" cy="3227976"/>
            <a:chOff x="1186436" y="3686273"/>
            <a:chExt cx="3604342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4027704"/>
              <a:ext cx="231766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2317665" cy="20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34776" y="4015591"/>
            <a:ext cx="5248319" cy="1677855"/>
            <a:chOff x="5346900" y="4030706"/>
            <a:chExt cx="4459163" cy="167785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41665" y="4323566"/>
              <a:ext cx="3964398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05591" y="963497"/>
            <a:ext cx="892288" cy="523220"/>
            <a:chOff x="9447" y="6021"/>
            <a:chExt cx="2360" cy="2258"/>
          </a:xfrm>
        </p:grpSpPr>
        <p:sp>
          <p:nvSpPr>
            <p:cNvPr id="13" name="Oval Callout 12"/>
            <p:cNvSpPr/>
            <p:nvPr/>
          </p:nvSpPr>
          <p:spPr>
            <a:xfrm>
              <a:off x="9447" y="6021"/>
              <a:ext cx="2360" cy="2258"/>
            </a:xfrm>
            <a:prstGeom prst="wedgeEllipseCallout">
              <a:avLst>
                <a:gd name="adj1" fmla="val -302"/>
                <a:gd name="adj2" fmla="val 67714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Content Placeholder 3" descr="downloa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0" y="6367"/>
              <a:ext cx="1635" cy="156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80820" y="98689"/>
            <a:ext cx="12111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GIỚI THIỆU VỀ KHOA HỌC TỰ NHIÊN</a:t>
            </a:r>
            <a:endParaRPr lang="en-GB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318" y="963497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GB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63" y="1768032"/>
            <a:ext cx="11645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8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6"/>
          <p:cNvPicPr/>
          <p:nvPr/>
        </p:nvPicPr>
        <p:blipFill>
          <a:blip r:embed="rId2"/>
          <a:stretch/>
        </p:blipFill>
        <p:spPr>
          <a:xfrm>
            <a:off x="1074808" y="-1"/>
            <a:ext cx="4842912" cy="2613805"/>
          </a:xfrm>
          <a:prstGeom prst="rect">
            <a:avLst/>
          </a:prstGeom>
        </p:spPr>
      </p:pic>
      <p:pic>
        <p:nvPicPr>
          <p:cNvPr id="5" name="Shape 30"/>
          <p:cNvPicPr/>
          <p:nvPr/>
        </p:nvPicPr>
        <p:blipFill>
          <a:blip r:embed="rId3"/>
          <a:stretch/>
        </p:blipFill>
        <p:spPr>
          <a:xfrm>
            <a:off x="6870806" y="0"/>
            <a:ext cx="4378037" cy="2389517"/>
          </a:xfrm>
          <a:prstGeom prst="rect">
            <a:avLst/>
          </a:prstGeom>
        </p:spPr>
      </p:pic>
      <p:sp>
        <p:nvSpPr>
          <p:cNvPr id="6" name="Shape 28"/>
          <p:cNvSpPr txBox="1"/>
          <p:nvPr/>
        </p:nvSpPr>
        <p:spPr>
          <a:xfrm>
            <a:off x="6870806" y="2436576"/>
            <a:ext cx="4582887" cy="37320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</a:rPr>
              <a:t>Hình 1.8. Sản </a:t>
            </a:r>
            <a:r>
              <a:rPr lang="vi-VN" sz="2800" b="1" dirty="0" smtClean="0">
                <a:effectLst/>
                <a:latin typeface="+mj-lt"/>
                <a:ea typeface="Arial" panose="020B0604020202020204" pitchFamily="34" charset="0"/>
              </a:rPr>
              <a:t>xu</a:t>
            </a:r>
            <a:r>
              <a:rPr lang="en-US" sz="2800" b="1" dirty="0" smtClean="0">
                <a:latin typeface="+mj-lt"/>
                <a:ea typeface="Arial" panose="020B0604020202020204" pitchFamily="34" charset="0"/>
              </a:rPr>
              <a:t>ấ</a:t>
            </a:r>
            <a:r>
              <a:rPr lang="vi-VN" sz="2800" b="1" dirty="0" smtClean="0">
                <a:effectLst/>
                <a:latin typeface="+mj-lt"/>
                <a:ea typeface="Arial" panose="020B0604020202020204" pitchFamily="34" charset="0"/>
              </a:rPr>
              <a:t>t 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</a:rPr>
              <a:t>phân bón</a:t>
            </a:r>
            <a:endParaRPr lang="en-US" sz="2800" b="1" dirty="0"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7" name="Shape 34"/>
          <p:cNvPicPr/>
          <p:nvPr/>
        </p:nvPicPr>
        <p:blipFill>
          <a:blip r:embed="rId4"/>
          <a:stretch/>
        </p:blipFill>
        <p:spPr>
          <a:xfrm>
            <a:off x="1074807" y="2844578"/>
            <a:ext cx="4765275" cy="3045125"/>
          </a:xfrm>
          <a:prstGeom prst="rect">
            <a:avLst/>
          </a:prstGeom>
        </p:spPr>
      </p:pic>
      <p:sp>
        <p:nvSpPr>
          <p:cNvPr id="10" name="Shape 36"/>
          <p:cNvSpPr txBox="1"/>
          <p:nvPr/>
        </p:nvSpPr>
        <p:spPr>
          <a:xfrm>
            <a:off x="958350" y="5889703"/>
            <a:ext cx="5075827" cy="38811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39700" marR="0" indent="-13970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8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</a:rPr>
              <a:t>Hình 1.9. Sửdụng năng lượng gió để sản xuất điện</a:t>
            </a:r>
            <a:endParaRPr lang="en-US" sz="240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82686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975</Words>
  <Application>Microsoft Office PowerPoint</Application>
  <PresentationFormat>Widescreen</PresentationFormat>
  <Paragraphs>128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宋体</vt:lpstr>
      <vt:lpstr>Arial</vt:lpstr>
      <vt:lpstr>Calibri</vt:lpstr>
      <vt:lpstr>Calibri Light</vt:lpstr>
      <vt:lpstr>Tahoma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133</cp:revision>
  <dcterms:created xsi:type="dcterms:W3CDTF">2021-02-07T03:08:37Z</dcterms:created>
  <dcterms:modified xsi:type="dcterms:W3CDTF">2024-09-09T02:43:15Z</dcterms:modified>
</cp:coreProperties>
</file>