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57" r:id="rId3"/>
    <p:sldId id="274" r:id="rId4"/>
    <p:sldId id="269" r:id="rId5"/>
    <p:sldId id="270" r:id="rId6"/>
    <p:sldId id="271" r:id="rId7"/>
    <p:sldId id="272" r:id="rId8"/>
    <p:sldId id="273" r:id="rId9"/>
    <p:sldId id="258" r:id="rId10"/>
    <p:sldId id="275" r:id="rId11"/>
    <p:sldId id="259" r:id="rId12"/>
    <p:sldId id="260" r:id="rId13"/>
    <p:sldId id="261" r:id="rId14"/>
    <p:sldId id="262" r:id="rId15"/>
    <p:sldId id="263" r:id="rId16"/>
    <p:sldId id="264" r:id="rId17"/>
    <p:sldId id="266" r:id="rId18"/>
    <p:sldId id="265" r:id="rId19"/>
    <p:sldId id="26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94660"/>
  </p:normalViewPr>
  <p:slideViewPr>
    <p:cSldViewPr snapToGrid="0">
      <p:cViewPr varScale="1">
        <p:scale>
          <a:sx n="63" d="100"/>
          <a:sy n="63" d="100"/>
        </p:scale>
        <p:origin x="77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1B7E7CF-00C8-40A7-8F2A-EF9EA327E92D}" type="datetimeFigureOut">
              <a:rPr lang="en-US" smtClean="0"/>
              <a:t>08/24/2024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6E78C-6B2B-4A26-A4CF-83A22058B33F}" type="slidenum">
              <a:rPr lang="en-US" smtClean="0"/>
              <a:t>‹#›</a:t>
            </a:fld>
            <a:endParaRPr lang="en-US"/>
          </a:p>
        </p:txBody>
      </p:sp>
    </p:spTree>
    <p:extLst>
      <p:ext uri="{BB962C8B-B14F-4D97-AF65-F5344CB8AC3E}">
        <p14:creationId xmlns:p14="http://schemas.microsoft.com/office/powerpoint/2010/main" val="4121347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B7E7CF-00C8-40A7-8F2A-EF9EA327E92D}" type="datetimeFigureOut">
              <a:rPr lang="en-US" smtClean="0"/>
              <a:t>08/24/2024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6E78C-6B2B-4A26-A4CF-83A22058B33F}" type="slidenum">
              <a:rPr lang="en-US" smtClean="0"/>
              <a:t>‹#›</a:t>
            </a:fld>
            <a:endParaRPr lang="en-US"/>
          </a:p>
        </p:txBody>
      </p:sp>
    </p:spTree>
    <p:extLst>
      <p:ext uri="{BB962C8B-B14F-4D97-AF65-F5344CB8AC3E}">
        <p14:creationId xmlns:p14="http://schemas.microsoft.com/office/powerpoint/2010/main" val="1230739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B7E7CF-00C8-40A7-8F2A-EF9EA327E92D}" type="datetimeFigureOut">
              <a:rPr lang="en-US" smtClean="0"/>
              <a:t>08/24/2024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6E78C-6B2B-4A26-A4CF-83A22058B33F}" type="slidenum">
              <a:rPr lang="en-US" smtClean="0"/>
              <a:t>‹#›</a:t>
            </a:fld>
            <a:endParaRPr lang="en-US"/>
          </a:p>
        </p:txBody>
      </p:sp>
    </p:spTree>
    <p:extLst>
      <p:ext uri="{BB962C8B-B14F-4D97-AF65-F5344CB8AC3E}">
        <p14:creationId xmlns:p14="http://schemas.microsoft.com/office/powerpoint/2010/main" val="4192595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B7E7CF-00C8-40A7-8F2A-EF9EA327E92D}" type="datetimeFigureOut">
              <a:rPr lang="en-US" smtClean="0"/>
              <a:t>08/24/2024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6E78C-6B2B-4A26-A4CF-83A22058B33F}" type="slidenum">
              <a:rPr lang="en-US" smtClean="0"/>
              <a:t>‹#›</a:t>
            </a:fld>
            <a:endParaRPr lang="en-US"/>
          </a:p>
        </p:txBody>
      </p:sp>
    </p:spTree>
    <p:extLst>
      <p:ext uri="{BB962C8B-B14F-4D97-AF65-F5344CB8AC3E}">
        <p14:creationId xmlns:p14="http://schemas.microsoft.com/office/powerpoint/2010/main" val="65238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1B7E7CF-00C8-40A7-8F2A-EF9EA327E92D}" type="datetimeFigureOut">
              <a:rPr lang="en-US" smtClean="0"/>
              <a:t>08/24/2024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66E78C-6B2B-4A26-A4CF-83A22058B33F}" type="slidenum">
              <a:rPr lang="en-US" smtClean="0"/>
              <a:t>‹#›</a:t>
            </a:fld>
            <a:endParaRPr lang="en-US"/>
          </a:p>
        </p:txBody>
      </p:sp>
    </p:spTree>
    <p:extLst>
      <p:ext uri="{BB962C8B-B14F-4D97-AF65-F5344CB8AC3E}">
        <p14:creationId xmlns:p14="http://schemas.microsoft.com/office/powerpoint/2010/main" val="2179027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1B7E7CF-00C8-40A7-8F2A-EF9EA327E92D}" type="datetimeFigureOut">
              <a:rPr lang="en-US" smtClean="0"/>
              <a:t>08/24/2024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6E78C-6B2B-4A26-A4CF-83A22058B33F}" type="slidenum">
              <a:rPr lang="en-US" smtClean="0"/>
              <a:t>‹#›</a:t>
            </a:fld>
            <a:endParaRPr lang="en-US"/>
          </a:p>
        </p:txBody>
      </p:sp>
    </p:spTree>
    <p:extLst>
      <p:ext uri="{BB962C8B-B14F-4D97-AF65-F5344CB8AC3E}">
        <p14:creationId xmlns:p14="http://schemas.microsoft.com/office/powerpoint/2010/main" val="887711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1B7E7CF-00C8-40A7-8F2A-EF9EA327E92D}" type="datetimeFigureOut">
              <a:rPr lang="en-US" smtClean="0"/>
              <a:t>08/24/2024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66E78C-6B2B-4A26-A4CF-83A22058B33F}" type="slidenum">
              <a:rPr lang="en-US" smtClean="0"/>
              <a:t>‹#›</a:t>
            </a:fld>
            <a:endParaRPr lang="en-US"/>
          </a:p>
        </p:txBody>
      </p:sp>
    </p:spTree>
    <p:extLst>
      <p:ext uri="{BB962C8B-B14F-4D97-AF65-F5344CB8AC3E}">
        <p14:creationId xmlns:p14="http://schemas.microsoft.com/office/powerpoint/2010/main" val="396338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1B7E7CF-00C8-40A7-8F2A-EF9EA327E92D}" type="datetimeFigureOut">
              <a:rPr lang="en-US" smtClean="0"/>
              <a:t>08/24/2024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66E78C-6B2B-4A26-A4CF-83A22058B33F}" type="slidenum">
              <a:rPr lang="en-US" smtClean="0"/>
              <a:t>‹#›</a:t>
            </a:fld>
            <a:endParaRPr lang="en-US"/>
          </a:p>
        </p:txBody>
      </p:sp>
    </p:spTree>
    <p:extLst>
      <p:ext uri="{BB962C8B-B14F-4D97-AF65-F5344CB8AC3E}">
        <p14:creationId xmlns:p14="http://schemas.microsoft.com/office/powerpoint/2010/main" val="1974028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B7E7CF-00C8-40A7-8F2A-EF9EA327E92D}" type="datetimeFigureOut">
              <a:rPr lang="en-US" smtClean="0"/>
              <a:t>08/24/2024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66E78C-6B2B-4A26-A4CF-83A22058B33F}" type="slidenum">
              <a:rPr lang="en-US" smtClean="0"/>
              <a:t>‹#›</a:t>
            </a:fld>
            <a:endParaRPr lang="en-US"/>
          </a:p>
        </p:txBody>
      </p:sp>
    </p:spTree>
    <p:extLst>
      <p:ext uri="{BB962C8B-B14F-4D97-AF65-F5344CB8AC3E}">
        <p14:creationId xmlns:p14="http://schemas.microsoft.com/office/powerpoint/2010/main" val="159556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1B7E7CF-00C8-40A7-8F2A-EF9EA327E92D}" type="datetimeFigureOut">
              <a:rPr lang="en-US" smtClean="0"/>
              <a:t>08/24/2024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6E78C-6B2B-4A26-A4CF-83A22058B33F}" type="slidenum">
              <a:rPr lang="en-US" smtClean="0"/>
              <a:t>‹#›</a:t>
            </a:fld>
            <a:endParaRPr lang="en-US"/>
          </a:p>
        </p:txBody>
      </p:sp>
    </p:spTree>
    <p:extLst>
      <p:ext uri="{BB962C8B-B14F-4D97-AF65-F5344CB8AC3E}">
        <p14:creationId xmlns:p14="http://schemas.microsoft.com/office/powerpoint/2010/main" val="547508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1B7E7CF-00C8-40A7-8F2A-EF9EA327E92D}" type="datetimeFigureOut">
              <a:rPr lang="en-US" smtClean="0"/>
              <a:t>08/24/2024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66E78C-6B2B-4A26-A4CF-83A22058B33F}" type="slidenum">
              <a:rPr lang="en-US" smtClean="0"/>
              <a:t>‹#›</a:t>
            </a:fld>
            <a:endParaRPr lang="en-US"/>
          </a:p>
        </p:txBody>
      </p:sp>
    </p:spTree>
    <p:extLst>
      <p:ext uri="{BB962C8B-B14F-4D97-AF65-F5344CB8AC3E}">
        <p14:creationId xmlns:p14="http://schemas.microsoft.com/office/powerpoint/2010/main" val="2234201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5000" b="-1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B7E7CF-00C8-40A7-8F2A-EF9EA327E92D}" type="datetimeFigureOut">
              <a:rPr lang="en-US" smtClean="0"/>
              <a:t>08/24/2024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66E78C-6B2B-4A26-A4CF-83A22058B33F}" type="slidenum">
              <a:rPr lang="en-US" smtClean="0"/>
              <a:t>‹#›</a:t>
            </a:fld>
            <a:endParaRPr lang="en-US"/>
          </a:p>
        </p:txBody>
      </p:sp>
    </p:spTree>
    <p:extLst>
      <p:ext uri="{BB962C8B-B14F-4D97-AF65-F5344CB8AC3E}">
        <p14:creationId xmlns:p14="http://schemas.microsoft.com/office/powerpoint/2010/main" val="690652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1463039" y="1580606"/>
            <a:ext cx="9287692" cy="3827417"/>
          </a:xfrm>
          <a:prstGeom prst="horizontalScroll">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en-US" sz="5400" b="1" dirty="0">
                <a:latin typeface="Arial" panose="020B0604020202020204" pitchFamily="34" charset="0"/>
                <a:cs typeface="Arial" panose="020B0604020202020204" pitchFamily="34" charset="0"/>
              </a:rPr>
              <a:t>HOẠT ĐỘNG MỞ ĐẦU</a:t>
            </a:r>
          </a:p>
        </p:txBody>
      </p:sp>
    </p:spTree>
    <p:extLst>
      <p:ext uri="{BB962C8B-B14F-4D97-AF65-F5344CB8AC3E}">
        <p14:creationId xmlns:p14="http://schemas.microsoft.com/office/powerpoint/2010/main" val="3992004660"/>
      </p:ext>
    </p:extLst>
  </p:cSld>
  <p:clrMapOvr>
    <a:masterClrMapping/>
  </p:clrMapOvr>
  <p:transition spd="slow">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47703" y="418012"/>
            <a:ext cx="8490857" cy="707886"/>
          </a:xfrm>
          <a:prstGeom prst="rect">
            <a:avLst/>
          </a:prstGeom>
          <a:noFill/>
        </p:spPr>
        <p:txBody>
          <a:bodyPr wrap="square" rtlCol="0">
            <a:spAutoFit/>
          </a:bodyPr>
          <a:lstStyle/>
          <a:p>
            <a:r>
              <a:rPr lang="en-US" sz="4000" b="1" dirty="0">
                <a:latin typeface="Arial" panose="020B0604020202020204" pitchFamily="34" charset="0"/>
                <a:cs typeface="Arial" panose="020B0604020202020204" pitchFamily="34" charset="0"/>
              </a:rPr>
              <a:t>THẢO LUẬN NHÓM 5 PHÚT </a:t>
            </a:r>
          </a:p>
        </p:txBody>
      </p:sp>
      <p:sp>
        <p:nvSpPr>
          <p:cNvPr id="3" name="TextBox 2"/>
          <p:cNvSpPr txBox="1"/>
          <p:nvPr/>
        </p:nvSpPr>
        <p:spPr>
          <a:xfrm>
            <a:off x="3526971" y="2096141"/>
            <a:ext cx="5277394"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err="1">
                <a:latin typeface="Arial" panose="020B0604020202020204" pitchFamily="34" charset="0"/>
                <a:cs typeface="Arial" panose="020B0604020202020204" pitchFamily="34" charset="0"/>
              </a:rPr>
              <a:t>Nhóm</a:t>
            </a:r>
            <a:r>
              <a:rPr lang="en-US" sz="3200" b="1" dirty="0">
                <a:latin typeface="Arial" panose="020B0604020202020204" pitchFamily="34" charset="0"/>
                <a:cs typeface="Arial" panose="020B0604020202020204" pitchFamily="34" charset="0"/>
              </a:rPr>
              <a:t> 1 </a:t>
            </a:r>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1 </a:t>
            </a:r>
            <a:r>
              <a:rPr lang="en-US" sz="3200" b="1" dirty="0" err="1">
                <a:latin typeface="Arial" panose="020B0604020202020204" pitchFamily="34" charset="0"/>
                <a:cs typeface="Arial" panose="020B0604020202020204" pitchFamily="34" charset="0"/>
              </a:rPr>
              <a:t>sgk</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a:t>
            </a:r>
            <a:r>
              <a:rPr lang="en-US" sz="3200" b="1" dirty="0">
                <a:latin typeface="Arial" panose="020B0604020202020204" pitchFamily="34" charset="0"/>
                <a:cs typeface="Arial" panose="020B0604020202020204" pitchFamily="34" charset="0"/>
              </a:rPr>
              <a:t> 19</a:t>
            </a:r>
          </a:p>
        </p:txBody>
      </p:sp>
      <p:sp>
        <p:nvSpPr>
          <p:cNvPr id="5" name="TextBox 4"/>
          <p:cNvSpPr txBox="1"/>
          <p:nvPr/>
        </p:nvSpPr>
        <p:spPr>
          <a:xfrm>
            <a:off x="3526971" y="3285037"/>
            <a:ext cx="5277394"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err="1">
                <a:latin typeface="Arial" panose="020B0604020202020204" pitchFamily="34" charset="0"/>
                <a:cs typeface="Arial" panose="020B0604020202020204" pitchFamily="34" charset="0"/>
              </a:rPr>
              <a:t>Nhóm</a:t>
            </a:r>
            <a:r>
              <a:rPr lang="en-US" sz="3200" b="1" dirty="0">
                <a:latin typeface="Arial" panose="020B0604020202020204" pitchFamily="34" charset="0"/>
                <a:cs typeface="Arial" panose="020B0604020202020204" pitchFamily="34" charset="0"/>
              </a:rPr>
              <a:t> 2 </a:t>
            </a:r>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2 </a:t>
            </a:r>
            <a:r>
              <a:rPr lang="en-US" sz="3200" b="1" dirty="0" err="1">
                <a:latin typeface="Arial" panose="020B0604020202020204" pitchFamily="34" charset="0"/>
                <a:cs typeface="Arial" panose="020B0604020202020204" pitchFamily="34" charset="0"/>
              </a:rPr>
              <a:t>sgk</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a:t>
            </a:r>
            <a:r>
              <a:rPr lang="en-US" sz="3200" b="1" dirty="0">
                <a:latin typeface="Arial" panose="020B0604020202020204" pitchFamily="34" charset="0"/>
                <a:cs typeface="Arial" panose="020B0604020202020204" pitchFamily="34" charset="0"/>
              </a:rPr>
              <a:t> 19</a:t>
            </a:r>
          </a:p>
        </p:txBody>
      </p:sp>
      <p:sp>
        <p:nvSpPr>
          <p:cNvPr id="6" name="TextBox 5"/>
          <p:cNvSpPr txBox="1"/>
          <p:nvPr/>
        </p:nvSpPr>
        <p:spPr>
          <a:xfrm>
            <a:off x="3526971" y="4424820"/>
            <a:ext cx="5277394"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err="1">
                <a:latin typeface="Arial" panose="020B0604020202020204" pitchFamily="34" charset="0"/>
                <a:cs typeface="Arial" panose="020B0604020202020204" pitchFamily="34" charset="0"/>
              </a:rPr>
              <a:t>Nhóm</a:t>
            </a:r>
            <a:r>
              <a:rPr lang="en-US" sz="3200" b="1" dirty="0">
                <a:latin typeface="Arial" panose="020B0604020202020204" pitchFamily="34" charset="0"/>
                <a:cs typeface="Arial" panose="020B0604020202020204" pitchFamily="34" charset="0"/>
              </a:rPr>
              <a:t> 3 </a:t>
            </a:r>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3 </a:t>
            </a:r>
            <a:r>
              <a:rPr lang="en-US" sz="3200" b="1" dirty="0" err="1">
                <a:latin typeface="Arial" panose="020B0604020202020204" pitchFamily="34" charset="0"/>
                <a:cs typeface="Arial" panose="020B0604020202020204" pitchFamily="34" charset="0"/>
              </a:rPr>
              <a:t>sgk</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a:t>
            </a:r>
            <a:r>
              <a:rPr lang="en-US" sz="3200" b="1" dirty="0">
                <a:latin typeface="Arial" panose="020B0604020202020204" pitchFamily="34" charset="0"/>
                <a:cs typeface="Arial" panose="020B0604020202020204" pitchFamily="34" charset="0"/>
              </a:rPr>
              <a:t> 19</a:t>
            </a:r>
          </a:p>
        </p:txBody>
      </p:sp>
      <p:sp>
        <p:nvSpPr>
          <p:cNvPr id="7" name="TextBox 6"/>
          <p:cNvSpPr txBox="1"/>
          <p:nvPr/>
        </p:nvSpPr>
        <p:spPr>
          <a:xfrm>
            <a:off x="3526971" y="5564603"/>
            <a:ext cx="5277394" cy="584775"/>
          </a:xfrm>
          <a:prstGeom prst="rect">
            <a:avLst/>
          </a:prstGeom>
          <a:ln w="38100"/>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3200" b="1" dirty="0" err="1">
                <a:latin typeface="Arial" panose="020B0604020202020204" pitchFamily="34" charset="0"/>
                <a:cs typeface="Arial" panose="020B0604020202020204" pitchFamily="34" charset="0"/>
              </a:rPr>
              <a:t>Nhóm</a:t>
            </a:r>
            <a:r>
              <a:rPr lang="en-US" sz="3200" b="1" dirty="0">
                <a:latin typeface="Arial" panose="020B0604020202020204" pitchFamily="34" charset="0"/>
                <a:cs typeface="Arial" panose="020B0604020202020204" pitchFamily="34" charset="0"/>
              </a:rPr>
              <a:t> 4 </a:t>
            </a:r>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4 </a:t>
            </a:r>
            <a:r>
              <a:rPr lang="en-US" sz="3200" b="1" dirty="0" err="1">
                <a:latin typeface="Arial" panose="020B0604020202020204" pitchFamily="34" charset="0"/>
                <a:cs typeface="Arial" panose="020B0604020202020204" pitchFamily="34" charset="0"/>
              </a:rPr>
              <a:t>sgk</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a:t>
            </a:r>
            <a:r>
              <a:rPr lang="en-US" sz="3200" b="1" dirty="0">
                <a:latin typeface="Arial" panose="020B0604020202020204" pitchFamily="34" charset="0"/>
                <a:cs typeface="Arial" panose="020B0604020202020204" pitchFamily="34" charset="0"/>
              </a:rPr>
              <a:t> 19</a:t>
            </a:r>
          </a:p>
        </p:txBody>
      </p:sp>
    </p:spTree>
    <p:extLst>
      <p:ext uri="{BB962C8B-B14F-4D97-AF65-F5344CB8AC3E}">
        <p14:creationId xmlns:p14="http://schemas.microsoft.com/office/powerpoint/2010/main" val="125297375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1541417" y="1149531"/>
            <a:ext cx="9091749" cy="4323806"/>
          </a:xfrm>
          <a:prstGeom prst="wedgeEllipseCallou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4000" dirty="0" err="1">
                <a:latin typeface="Arial" panose="020B0604020202020204" pitchFamily="34" charset="0"/>
                <a:cs typeface="Arial" panose="020B0604020202020204" pitchFamily="34" charset="0"/>
              </a:rPr>
              <a:t>Tình</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cảm</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giữa</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nhân</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vật</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tôi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với</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bà</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được</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thể</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hiện</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như</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thế</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nào</a:t>
            </a:r>
            <a:r>
              <a:rPr lang="en-US" sz="4000" dirty="0">
                <a:latin typeface="Arial" panose="020B0604020202020204" pitchFamily="34" charset="0"/>
                <a:cs typeface="Arial" panose="020B0604020202020204" pitchFamily="34" charset="0"/>
              </a:rPr>
              <a:t> qua </a:t>
            </a:r>
            <a:r>
              <a:rPr lang="en-US" sz="4000" dirty="0" err="1">
                <a:latin typeface="Arial" panose="020B0604020202020204" pitchFamily="34" charset="0"/>
                <a:cs typeface="Arial" panose="020B0604020202020204" pitchFamily="34" charset="0"/>
              </a:rPr>
              <a:t>những</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kỉ</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niệm</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ấu</a:t>
            </a:r>
            <a:r>
              <a:rPr lang="en-US" sz="4000" dirty="0">
                <a:latin typeface="Arial" panose="020B0604020202020204" pitchFamily="34" charset="0"/>
                <a:cs typeface="Arial" panose="020B0604020202020204" pitchFamily="34" charset="0"/>
              </a:rPr>
              <a:t> </a:t>
            </a:r>
            <a:r>
              <a:rPr lang="en-US" sz="4000" dirty="0" err="1">
                <a:latin typeface="Arial" panose="020B0604020202020204" pitchFamily="34" charset="0"/>
                <a:cs typeface="Arial" panose="020B0604020202020204" pitchFamily="34" charset="0"/>
              </a:rPr>
              <a:t>thơ</a:t>
            </a:r>
            <a:r>
              <a:rPr lang="en-US" sz="4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31781308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28027910"/>
              </p:ext>
            </p:extLst>
          </p:nvPr>
        </p:nvGraphicFramePr>
        <p:xfrm>
          <a:off x="287382" y="365760"/>
          <a:ext cx="11586754" cy="4680139"/>
        </p:xfrm>
        <a:graphic>
          <a:graphicData uri="http://schemas.openxmlformats.org/drawingml/2006/table">
            <a:tbl>
              <a:tblPr firstRow="1" bandRow="1">
                <a:tableStyleId>{5940675A-B579-460E-94D1-54222C63F5DA}</a:tableStyleId>
              </a:tblPr>
              <a:tblGrid>
                <a:gridCol w="6035041">
                  <a:extLst>
                    <a:ext uri="{9D8B030D-6E8A-4147-A177-3AD203B41FA5}">
                      <a16:colId xmlns:a16="http://schemas.microsoft.com/office/drawing/2014/main" val="3043050977"/>
                    </a:ext>
                  </a:extLst>
                </a:gridCol>
                <a:gridCol w="5551713">
                  <a:extLst>
                    <a:ext uri="{9D8B030D-6E8A-4147-A177-3AD203B41FA5}">
                      <a16:colId xmlns:a16="http://schemas.microsoft.com/office/drawing/2014/main" val="229924735"/>
                    </a:ext>
                  </a:extLst>
                </a:gridCol>
              </a:tblGrid>
              <a:tr h="1149531">
                <a:tc>
                  <a:txBody>
                    <a:bodyPr/>
                    <a:lstStyle/>
                    <a:p>
                      <a:r>
                        <a:rPr lang="en-US" sz="3200" b="0" dirty="0" err="1">
                          <a:latin typeface="Arial" panose="020B0604020202020204" pitchFamily="34" charset="0"/>
                          <a:cs typeface="Arial" panose="020B0604020202020204" pitchFamily="34" charset="0"/>
                        </a:rPr>
                        <a:t>Một</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số</a:t>
                      </a:r>
                      <a:r>
                        <a:rPr lang="en-US" sz="3200" b="0" dirty="0">
                          <a:latin typeface="Arial" panose="020B0604020202020204" pitchFamily="34" charset="0"/>
                          <a:cs typeface="Arial" panose="020B0604020202020204" pitchFamily="34" charset="0"/>
                        </a:rPr>
                        <a:t> chi </a:t>
                      </a:r>
                      <a:r>
                        <a:rPr lang="en-US" sz="3200" b="0" dirty="0" err="1">
                          <a:latin typeface="Arial" panose="020B0604020202020204" pitchFamily="34" charset="0"/>
                          <a:cs typeface="Arial" panose="020B0604020202020204" pitchFamily="34" charset="0"/>
                        </a:rPr>
                        <a:t>tiết</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thể</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hiện</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tình</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cảm</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giữa</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nhân</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vật</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tôi</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với</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bà</a:t>
                      </a:r>
                      <a:r>
                        <a:rPr lang="en-US" sz="3200" b="0" dirty="0">
                          <a:latin typeface="Arial" panose="020B0604020202020204" pitchFamily="34" charset="0"/>
                          <a:cs typeface="Arial" panose="020B0604020202020204" pitchFamily="34" charset="0"/>
                        </a:rPr>
                        <a:t>: </a:t>
                      </a:r>
                    </a:p>
                  </a:txBody>
                  <a:tcPr/>
                </a:tc>
                <a:tc>
                  <a:txBody>
                    <a:bodyPr/>
                    <a:lstStyle/>
                    <a:p>
                      <a:r>
                        <a:rPr lang="en-US" sz="3200" b="0" dirty="0" err="1">
                          <a:latin typeface="Arial" panose="020B0604020202020204" pitchFamily="34" charset="0"/>
                          <a:cs typeface="Arial" panose="020B0604020202020204" pitchFamily="34" charset="0"/>
                        </a:rPr>
                        <a:t>Tình</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cảm</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giữa</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nhân</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vật</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tôi</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với</a:t>
                      </a:r>
                      <a:r>
                        <a:rPr lang="en-US" sz="3200" b="0" dirty="0">
                          <a:latin typeface="Arial" panose="020B0604020202020204" pitchFamily="34" charset="0"/>
                          <a:cs typeface="Arial" panose="020B0604020202020204" pitchFamily="34" charset="0"/>
                        </a:rPr>
                        <a:t> </a:t>
                      </a:r>
                      <a:r>
                        <a:rPr lang="en-US" sz="3200" b="0" dirty="0" err="1">
                          <a:latin typeface="Arial" panose="020B0604020202020204" pitchFamily="34" charset="0"/>
                          <a:cs typeface="Arial" panose="020B0604020202020204" pitchFamily="34" charset="0"/>
                        </a:rPr>
                        <a:t>bà</a:t>
                      </a:r>
                      <a:r>
                        <a:rPr lang="en-US" sz="3200" b="0" dirty="0">
                          <a:latin typeface="Arial" panose="020B0604020202020204" pitchFamily="34" charset="0"/>
                          <a:cs typeface="Arial" panose="020B0604020202020204" pitchFamily="34" charset="0"/>
                        </a:rPr>
                        <a:t> </a:t>
                      </a:r>
                    </a:p>
                  </a:txBody>
                  <a:tcPr/>
                </a:tc>
                <a:extLst>
                  <a:ext uri="{0D108BD9-81ED-4DB2-BD59-A6C34878D82A}">
                    <a16:rowId xmlns:a16="http://schemas.microsoft.com/office/drawing/2014/main" val="4006087760"/>
                  </a:ext>
                </a:extLst>
              </a:tr>
              <a:tr h="3530608">
                <a:tc>
                  <a:txBody>
                    <a:bodyPr/>
                    <a:lstStyle/>
                    <a:p>
                      <a:endParaRPr lang="en-US" sz="3200" dirty="0">
                        <a:latin typeface="Arial" panose="020B0604020202020204" pitchFamily="34" charset="0"/>
                        <a:cs typeface="Arial" panose="020B0604020202020204" pitchFamily="34" charset="0"/>
                      </a:endParaRPr>
                    </a:p>
                  </a:txBody>
                  <a:tcPr/>
                </a:tc>
                <a:tc>
                  <a:txBody>
                    <a:bodyPr/>
                    <a:lstStyle/>
                    <a:p>
                      <a:endParaRPr lang="en-US" sz="3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78132542"/>
                  </a:ext>
                </a:extLst>
              </a:tr>
            </a:tbl>
          </a:graphicData>
        </a:graphic>
      </p:graphicFrame>
      <p:sp>
        <p:nvSpPr>
          <p:cNvPr id="3" name="Rectangle 2"/>
          <p:cNvSpPr/>
          <p:nvPr/>
        </p:nvSpPr>
        <p:spPr>
          <a:xfrm>
            <a:off x="522514" y="1650713"/>
            <a:ext cx="5617030" cy="3046988"/>
          </a:xfrm>
          <a:prstGeom prst="rect">
            <a:avLst/>
          </a:prstGeom>
        </p:spPr>
        <p:txBody>
          <a:bodyPr wrap="square">
            <a:spAutoFit/>
          </a:bodyPr>
          <a:lstStyle/>
          <a:p>
            <a:pPr algn="just"/>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Bà</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bày</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cho</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tôi</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chơi</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với</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chiếc</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lá</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thắt</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con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cào</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cào</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con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chim</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sẻ</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con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rết</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thắt</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bằng</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lá</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dừa</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cái</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lồng</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đèn</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bà</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nấu</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cho</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tôi</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một</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nồi</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i="1" dirty="0" err="1">
                <a:solidFill>
                  <a:srgbClr val="231F20"/>
                </a:solidFill>
                <a:latin typeface="Arial" panose="020B0604020202020204" pitchFamily="34" charset="0"/>
                <a:ea typeface="Times New Roman" panose="02020603050405020304" pitchFamily="18" charset="0"/>
                <a:cs typeface="Arial" panose="020B0604020202020204" pitchFamily="34" charset="0"/>
              </a:rPr>
              <a:t>xông</a:t>
            </a: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p:txBody>
      </p:sp>
      <p:sp>
        <p:nvSpPr>
          <p:cNvPr id="4" name="TextBox 3"/>
          <p:cNvSpPr txBox="1"/>
          <p:nvPr/>
        </p:nvSpPr>
        <p:spPr>
          <a:xfrm>
            <a:off x="6374676" y="1506469"/>
            <a:ext cx="5329647" cy="3539430"/>
          </a:xfrm>
          <a:prstGeom prst="rect">
            <a:avLst/>
          </a:prstGeom>
          <a:noFill/>
        </p:spPr>
        <p:txBody>
          <a:bodyPr wrap="square" rtlCol="0">
            <a:spAutoFit/>
          </a:bodyPr>
          <a:lstStyle/>
          <a:p>
            <a:pPr algn="just"/>
            <a:r>
              <a:rPr lang="en-US" sz="3200" dirty="0" err="1">
                <a:latin typeface="Arial" panose="020B0604020202020204" pitchFamily="34" charset="0"/>
                <a:cs typeface="Arial" panose="020B0604020202020204" pitchFamily="34" charset="0"/>
              </a:rPr>
              <a:t>Yêu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quý</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kính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trọng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nhớ</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nhung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biết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bà</a:t>
            </a:r>
            <a:r>
              <a:rPr lang="en-US" sz="3200" dirty="0">
                <a:latin typeface="Arial" panose="020B0604020202020204" pitchFamily="34" charset="0"/>
                <a:cs typeface="Arial" panose="020B0604020202020204" pitchFamily="34" charset="0"/>
              </a:rPr>
              <a:t> - </a:t>
            </a:r>
            <a:r>
              <a:rPr lang="en-US" sz="3200" dirty="0" err="1">
                <a:latin typeface="Arial" panose="020B0604020202020204" pitchFamily="34" charset="0"/>
                <a:cs typeface="Arial" panose="020B0604020202020204" pitchFamily="34" charset="0"/>
              </a:rPr>
              <a:t>người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đã</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yêu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thương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chăm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sóc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một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cách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ân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cần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chu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đáo</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cho</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nhân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vật</a:t>
            </a:r>
            <a:r>
              <a:rPr lang="en-US" sz="3200" dirty="0">
                <a:latin typeface="Arial" panose="020B0604020202020204" pitchFamily="34" charset="0"/>
                <a:cs typeface="Arial" panose="020B0604020202020204" pitchFamily="34" charset="0"/>
              </a:rPr>
              <a:t> “ </a:t>
            </a:r>
            <a:r>
              <a:rPr lang="en-US" sz="3200" dirty="0" err="1">
                <a:latin typeface="Arial" panose="020B0604020202020204" pitchFamily="34" charset="0"/>
                <a:cs typeface="Arial" panose="020B0604020202020204" pitchFamily="34" charset="0"/>
              </a:rPr>
              <a:t>tôi</a:t>
            </a:r>
            <a:r>
              <a:rPr lang="en-US" sz="3200" dirty="0">
                <a:latin typeface="Arial" panose="020B0604020202020204" pitchFamily="34" charset="0"/>
                <a:cs typeface="Arial" panose="020B0604020202020204" pitchFamily="34" charset="0"/>
              </a:rPr>
              <a:t>” qua </a:t>
            </a:r>
            <a:r>
              <a:rPr lang="en-US" sz="3200" dirty="0" err="1">
                <a:latin typeface="Arial" panose="020B0604020202020204" pitchFamily="34" charset="0"/>
                <a:cs typeface="Arial" panose="020B0604020202020204" pitchFamily="34" charset="0"/>
              </a:rPr>
              <a:t>những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kỉ</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niệm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tuổi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của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mình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với</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bà</a:t>
            </a:r>
            <a:r>
              <a:rPr lang="en-US" sz="3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36869044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 calcmode="lin" valueType="num">
                                      <p:cBhvr>
                                        <p:cTn id="17" dur="500" fill="hold"/>
                                        <p:tgtEl>
                                          <p:spTgt spid="4"/>
                                        </p:tgtEl>
                                        <p:attrNameLst>
                                          <p:attrName>style.rotation</p:attrName>
                                        </p:attrNameLst>
                                      </p:cBhvr>
                                      <p:tavLst>
                                        <p:tav tm="0">
                                          <p:val>
                                            <p:fltVal val="360"/>
                                          </p:val>
                                        </p:tav>
                                        <p:tav tm="100000">
                                          <p:val>
                                            <p:fltVal val="0"/>
                                          </p:val>
                                        </p:tav>
                                      </p:tavLst>
                                    </p:anim>
                                    <p:animEffect transition="in" filter="fade">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1449977" y="770708"/>
            <a:ext cx="9026435" cy="4728754"/>
          </a:xfrm>
          <a:prstGeom prst="wedgeEllipseCallou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a:latin typeface="Arial" panose="020B0604020202020204" pitchFamily="34" charset="0"/>
                <a:cs typeface="Arial" panose="020B0604020202020204" pitchFamily="34" charset="0"/>
              </a:rPr>
              <a:t>Hãy nêu một vài điểm giống và khác nhau trong cách thể hiện hình ảnh người bà của văn bản này với văn bản khác mà em đã đọc (ví dụ Hương khúc của Nguyễn Quang Thiều).</a:t>
            </a:r>
          </a:p>
        </p:txBody>
      </p:sp>
    </p:spTree>
    <p:extLst>
      <p:ext uri="{BB962C8B-B14F-4D97-AF65-F5344CB8AC3E}">
        <p14:creationId xmlns:p14="http://schemas.microsoft.com/office/powerpoint/2010/main" val="196140308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956716"/>
              </p:ext>
            </p:extLst>
          </p:nvPr>
        </p:nvGraphicFramePr>
        <p:xfrm>
          <a:off x="130630" y="824169"/>
          <a:ext cx="11717382" cy="4693920"/>
        </p:xfrm>
        <a:graphic>
          <a:graphicData uri="http://schemas.openxmlformats.org/drawingml/2006/table">
            <a:tbl>
              <a:tblPr firstRow="1" bandRow="1">
                <a:tableStyleId>{5940675A-B579-460E-94D1-54222C63F5DA}</a:tableStyleId>
              </a:tblPr>
              <a:tblGrid>
                <a:gridCol w="2416628">
                  <a:extLst>
                    <a:ext uri="{9D8B030D-6E8A-4147-A177-3AD203B41FA5}">
                      <a16:colId xmlns:a16="http://schemas.microsoft.com/office/drawing/2014/main" val="3807295203"/>
                    </a:ext>
                  </a:extLst>
                </a:gridCol>
                <a:gridCol w="4558937">
                  <a:extLst>
                    <a:ext uri="{9D8B030D-6E8A-4147-A177-3AD203B41FA5}">
                      <a16:colId xmlns:a16="http://schemas.microsoft.com/office/drawing/2014/main" val="1501016257"/>
                    </a:ext>
                  </a:extLst>
                </a:gridCol>
                <a:gridCol w="4741817">
                  <a:extLst>
                    <a:ext uri="{9D8B030D-6E8A-4147-A177-3AD203B41FA5}">
                      <a16:colId xmlns:a16="http://schemas.microsoft.com/office/drawing/2014/main" val="2809532194"/>
                    </a:ext>
                  </a:extLst>
                </a:gridCol>
              </a:tblGrid>
              <a:tr h="370840">
                <a:tc>
                  <a:txBody>
                    <a:bodyPr/>
                    <a:lstStyle/>
                    <a:p>
                      <a:pPr algn="ctr"/>
                      <a:r>
                        <a:rPr lang="en-US" sz="2900" dirty="0" err="1">
                          <a:solidFill>
                            <a:srgbClr val="00B0F0"/>
                          </a:solidFill>
                          <a:latin typeface="Arial" panose="020B0604020202020204" pitchFamily="34" charset="0"/>
                          <a:cs typeface="Arial" panose="020B0604020202020204" pitchFamily="34" charset="0"/>
                        </a:rPr>
                        <a:t>Yếu</a:t>
                      </a:r>
                      <a:r>
                        <a:rPr lang="en-US" sz="2900" dirty="0">
                          <a:solidFill>
                            <a:srgbClr val="00B0F0"/>
                          </a:solidFill>
                          <a:latin typeface="Arial" panose="020B0604020202020204" pitchFamily="34" charset="0"/>
                          <a:cs typeface="Arial" panose="020B0604020202020204" pitchFamily="34" charset="0"/>
                        </a:rPr>
                        <a:t> </a:t>
                      </a:r>
                      <a:r>
                        <a:rPr lang="en-US" sz="2900" dirty="0" err="1">
                          <a:solidFill>
                            <a:srgbClr val="00B0F0"/>
                          </a:solidFill>
                          <a:latin typeface="Arial" panose="020B0604020202020204" pitchFamily="34" charset="0"/>
                          <a:cs typeface="Arial" panose="020B0604020202020204" pitchFamily="34" charset="0"/>
                        </a:rPr>
                        <a:t>tố</a:t>
                      </a:r>
                      <a:endParaRPr lang="en-US" sz="2900" dirty="0">
                        <a:solidFill>
                          <a:srgbClr val="00B0F0"/>
                        </a:solidFill>
                        <a:latin typeface="Arial" panose="020B0604020202020204" pitchFamily="34" charset="0"/>
                        <a:cs typeface="Arial" panose="020B0604020202020204" pitchFamily="34" charset="0"/>
                      </a:endParaRPr>
                    </a:p>
                  </a:txBody>
                  <a:tcPr/>
                </a:tc>
                <a:tc>
                  <a:txBody>
                    <a:bodyPr/>
                    <a:lstStyle/>
                    <a:p>
                      <a:pPr algn="ctr"/>
                      <a:r>
                        <a:rPr lang="en-US" sz="2900" dirty="0" err="1">
                          <a:solidFill>
                            <a:srgbClr val="00B0F0"/>
                          </a:solidFill>
                          <a:latin typeface="Arial" panose="020B0604020202020204" pitchFamily="34" charset="0"/>
                          <a:cs typeface="Arial" panose="020B0604020202020204" pitchFamily="34" charset="0"/>
                        </a:rPr>
                        <a:t>Hương</a:t>
                      </a:r>
                      <a:r>
                        <a:rPr lang="en-US" sz="2900" baseline="0" dirty="0">
                          <a:solidFill>
                            <a:srgbClr val="00B0F0"/>
                          </a:solidFill>
                          <a:latin typeface="Arial" panose="020B0604020202020204" pitchFamily="34" charset="0"/>
                          <a:cs typeface="Arial" panose="020B0604020202020204" pitchFamily="34" charset="0"/>
                        </a:rPr>
                        <a:t> </a:t>
                      </a:r>
                      <a:r>
                        <a:rPr lang="en-US" sz="2900" baseline="0" dirty="0" err="1">
                          <a:solidFill>
                            <a:srgbClr val="00B0F0"/>
                          </a:solidFill>
                          <a:latin typeface="Arial" panose="020B0604020202020204" pitchFamily="34" charset="0"/>
                          <a:cs typeface="Arial" panose="020B0604020202020204" pitchFamily="34" charset="0"/>
                        </a:rPr>
                        <a:t>khúc</a:t>
                      </a:r>
                      <a:r>
                        <a:rPr lang="en-US" sz="2900" baseline="0" dirty="0">
                          <a:solidFill>
                            <a:srgbClr val="00B0F0"/>
                          </a:solidFill>
                          <a:latin typeface="Arial" panose="020B0604020202020204" pitchFamily="34" charset="0"/>
                          <a:cs typeface="Arial" panose="020B0604020202020204" pitchFamily="34" charset="0"/>
                        </a:rPr>
                        <a:t> </a:t>
                      </a:r>
                    </a:p>
                    <a:p>
                      <a:pPr algn="ctr"/>
                      <a:r>
                        <a:rPr lang="en-US" sz="2900" baseline="0" dirty="0">
                          <a:solidFill>
                            <a:srgbClr val="00B0F0"/>
                          </a:solidFill>
                          <a:latin typeface="Arial" panose="020B0604020202020204" pitchFamily="34" charset="0"/>
                          <a:cs typeface="Arial" panose="020B0604020202020204" pitchFamily="34" charset="0"/>
                        </a:rPr>
                        <a:t>(</a:t>
                      </a:r>
                      <a:r>
                        <a:rPr lang="en-US" sz="2900" baseline="0" dirty="0" err="1">
                          <a:solidFill>
                            <a:srgbClr val="00B0F0"/>
                          </a:solidFill>
                          <a:latin typeface="Arial" panose="020B0604020202020204" pitchFamily="34" charset="0"/>
                          <a:cs typeface="Arial" panose="020B0604020202020204" pitchFamily="34" charset="0"/>
                        </a:rPr>
                        <a:t>Nguyễn</a:t>
                      </a:r>
                      <a:r>
                        <a:rPr lang="en-US" sz="2900" baseline="0" dirty="0">
                          <a:solidFill>
                            <a:srgbClr val="00B0F0"/>
                          </a:solidFill>
                          <a:latin typeface="Arial" panose="020B0604020202020204" pitchFamily="34" charset="0"/>
                          <a:cs typeface="Arial" panose="020B0604020202020204" pitchFamily="34" charset="0"/>
                        </a:rPr>
                        <a:t> </a:t>
                      </a:r>
                      <a:r>
                        <a:rPr lang="en-US" sz="2900" baseline="0" dirty="0" err="1">
                          <a:solidFill>
                            <a:srgbClr val="00B0F0"/>
                          </a:solidFill>
                          <a:latin typeface="Arial" panose="020B0604020202020204" pitchFamily="34" charset="0"/>
                          <a:cs typeface="Arial" panose="020B0604020202020204" pitchFamily="34" charset="0"/>
                        </a:rPr>
                        <a:t>Quang</a:t>
                      </a:r>
                      <a:r>
                        <a:rPr lang="en-US" sz="2900" baseline="0" dirty="0">
                          <a:solidFill>
                            <a:srgbClr val="00B0F0"/>
                          </a:solidFill>
                          <a:latin typeface="Arial" panose="020B0604020202020204" pitchFamily="34" charset="0"/>
                          <a:cs typeface="Arial" panose="020B0604020202020204" pitchFamily="34" charset="0"/>
                        </a:rPr>
                        <a:t> </a:t>
                      </a:r>
                      <a:r>
                        <a:rPr lang="en-US" sz="2900" baseline="0" dirty="0" err="1">
                          <a:solidFill>
                            <a:srgbClr val="00B0F0"/>
                          </a:solidFill>
                          <a:latin typeface="Arial" panose="020B0604020202020204" pitchFamily="34" charset="0"/>
                          <a:cs typeface="Arial" panose="020B0604020202020204" pitchFamily="34" charset="0"/>
                        </a:rPr>
                        <a:t>Thiều</a:t>
                      </a:r>
                      <a:r>
                        <a:rPr lang="en-US" sz="2900" baseline="0" dirty="0">
                          <a:solidFill>
                            <a:srgbClr val="00B0F0"/>
                          </a:solidFill>
                          <a:latin typeface="Arial" panose="020B0604020202020204" pitchFamily="34" charset="0"/>
                          <a:cs typeface="Arial" panose="020B0604020202020204" pitchFamily="34" charset="0"/>
                        </a:rPr>
                        <a:t>)</a:t>
                      </a:r>
                      <a:endParaRPr lang="en-US" sz="2900" dirty="0">
                        <a:solidFill>
                          <a:srgbClr val="00B0F0"/>
                        </a:solidFill>
                        <a:latin typeface="Arial" panose="020B0604020202020204" pitchFamily="34" charset="0"/>
                        <a:cs typeface="Arial" panose="020B0604020202020204" pitchFamily="34" charset="0"/>
                      </a:endParaRPr>
                    </a:p>
                  </a:txBody>
                  <a:tcPr/>
                </a:tc>
                <a:tc>
                  <a:txBody>
                    <a:bodyPr/>
                    <a:lstStyle/>
                    <a:p>
                      <a:pPr algn="ctr"/>
                      <a:r>
                        <a:rPr lang="en-US" sz="2900" dirty="0" err="1">
                          <a:solidFill>
                            <a:srgbClr val="00B0F0"/>
                          </a:solidFill>
                          <a:latin typeface="Arial" panose="020B0604020202020204" pitchFamily="34" charset="0"/>
                          <a:cs typeface="Arial" panose="020B0604020202020204" pitchFamily="34" charset="0"/>
                        </a:rPr>
                        <a:t>Những</a:t>
                      </a:r>
                      <a:r>
                        <a:rPr lang="en-US" sz="2900" dirty="0">
                          <a:solidFill>
                            <a:srgbClr val="00B0F0"/>
                          </a:solidFill>
                          <a:latin typeface="Arial" panose="020B0604020202020204" pitchFamily="34" charset="0"/>
                          <a:cs typeface="Arial" panose="020B0604020202020204" pitchFamily="34" charset="0"/>
                        </a:rPr>
                        <a:t> </a:t>
                      </a:r>
                      <a:r>
                        <a:rPr lang="en-US" sz="2900" dirty="0" err="1">
                          <a:solidFill>
                            <a:srgbClr val="00B0F0"/>
                          </a:solidFill>
                          <a:latin typeface="Arial" panose="020B0604020202020204" pitchFamily="34" charset="0"/>
                          <a:cs typeface="Arial" panose="020B0604020202020204" pitchFamily="34" charset="0"/>
                        </a:rPr>
                        <a:t>Chiếc</a:t>
                      </a:r>
                      <a:r>
                        <a:rPr lang="en-US" sz="2900" baseline="0" dirty="0">
                          <a:solidFill>
                            <a:srgbClr val="00B0F0"/>
                          </a:solidFill>
                          <a:latin typeface="Arial" panose="020B0604020202020204" pitchFamily="34" charset="0"/>
                          <a:cs typeface="Arial" panose="020B0604020202020204" pitchFamily="34" charset="0"/>
                        </a:rPr>
                        <a:t> </a:t>
                      </a:r>
                      <a:r>
                        <a:rPr lang="en-US" sz="2900" baseline="0" dirty="0" err="1">
                          <a:solidFill>
                            <a:srgbClr val="00B0F0"/>
                          </a:solidFill>
                          <a:latin typeface="Arial" panose="020B0604020202020204" pitchFamily="34" charset="0"/>
                          <a:cs typeface="Arial" panose="020B0604020202020204" pitchFamily="34" charset="0"/>
                        </a:rPr>
                        <a:t>Lá</a:t>
                      </a:r>
                      <a:r>
                        <a:rPr lang="en-US" sz="2900" baseline="0" dirty="0">
                          <a:solidFill>
                            <a:srgbClr val="00B0F0"/>
                          </a:solidFill>
                          <a:latin typeface="Arial" panose="020B0604020202020204" pitchFamily="34" charset="0"/>
                          <a:cs typeface="Arial" panose="020B0604020202020204" pitchFamily="34" charset="0"/>
                        </a:rPr>
                        <a:t> </a:t>
                      </a:r>
                      <a:r>
                        <a:rPr lang="en-US" sz="2900" baseline="0" dirty="0" err="1">
                          <a:solidFill>
                            <a:srgbClr val="00B0F0"/>
                          </a:solidFill>
                          <a:latin typeface="Arial" panose="020B0604020202020204" pitchFamily="34" charset="0"/>
                          <a:cs typeface="Arial" panose="020B0604020202020204" pitchFamily="34" charset="0"/>
                        </a:rPr>
                        <a:t>Thơm</a:t>
                      </a:r>
                      <a:r>
                        <a:rPr lang="en-US" sz="2900" baseline="0" dirty="0">
                          <a:solidFill>
                            <a:srgbClr val="00B0F0"/>
                          </a:solidFill>
                          <a:latin typeface="Arial" panose="020B0604020202020204" pitchFamily="34" charset="0"/>
                          <a:cs typeface="Arial" panose="020B0604020202020204" pitchFamily="34" charset="0"/>
                        </a:rPr>
                        <a:t> </a:t>
                      </a:r>
                      <a:r>
                        <a:rPr lang="en-US" sz="2900" baseline="0" dirty="0" err="1">
                          <a:solidFill>
                            <a:srgbClr val="00B0F0"/>
                          </a:solidFill>
                          <a:latin typeface="Arial" panose="020B0604020202020204" pitchFamily="34" charset="0"/>
                          <a:cs typeface="Arial" panose="020B0604020202020204" pitchFamily="34" charset="0"/>
                        </a:rPr>
                        <a:t>Tho</a:t>
                      </a:r>
                      <a:endParaRPr lang="en-US" sz="2900" baseline="0" dirty="0">
                        <a:solidFill>
                          <a:srgbClr val="00B0F0"/>
                        </a:solidFill>
                        <a:latin typeface="Arial" panose="020B0604020202020204" pitchFamily="34" charset="0"/>
                        <a:cs typeface="Arial" panose="020B0604020202020204" pitchFamily="34" charset="0"/>
                      </a:endParaRPr>
                    </a:p>
                    <a:p>
                      <a:pPr algn="ctr"/>
                      <a:r>
                        <a:rPr lang="en-US" sz="2900" baseline="0" dirty="0">
                          <a:solidFill>
                            <a:srgbClr val="00B0F0"/>
                          </a:solidFill>
                          <a:latin typeface="Arial" panose="020B0604020202020204" pitchFamily="34" charset="0"/>
                          <a:cs typeface="Arial" panose="020B0604020202020204" pitchFamily="34" charset="0"/>
                        </a:rPr>
                        <a:t>( </a:t>
                      </a:r>
                      <a:r>
                        <a:rPr lang="en-US" sz="2900" baseline="0" dirty="0" err="1">
                          <a:solidFill>
                            <a:srgbClr val="00B0F0"/>
                          </a:solidFill>
                          <a:latin typeface="Arial" panose="020B0604020202020204" pitchFamily="34" charset="0"/>
                          <a:cs typeface="Arial" panose="020B0604020202020204" pitchFamily="34" charset="0"/>
                        </a:rPr>
                        <a:t>Trương</a:t>
                      </a:r>
                      <a:r>
                        <a:rPr lang="en-US" sz="2900" baseline="0" dirty="0">
                          <a:solidFill>
                            <a:srgbClr val="00B0F0"/>
                          </a:solidFill>
                          <a:latin typeface="Arial" panose="020B0604020202020204" pitchFamily="34" charset="0"/>
                          <a:cs typeface="Arial" panose="020B0604020202020204" pitchFamily="34" charset="0"/>
                        </a:rPr>
                        <a:t> </a:t>
                      </a:r>
                      <a:r>
                        <a:rPr lang="en-US" sz="2900" baseline="0" dirty="0" err="1">
                          <a:solidFill>
                            <a:srgbClr val="00B0F0"/>
                          </a:solidFill>
                          <a:latin typeface="Arial" panose="020B0604020202020204" pitchFamily="34" charset="0"/>
                          <a:cs typeface="Arial" panose="020B0604020202020204" pitchFamily="34" charset="0"/>
                        </a:rPr>
                        <a:t>Gia</a:t>
                      </a:r>
                      <a:r>
                        <a:rPr lang="en-US" sz="2900" baseline="0" dirty="0">
                          <a:solidFill>
                            <a:srgbClr val="00B0F0"/>
                          </a:solidFill>
                          <a:latin typeface="Arial" panose="020B0604020202020204" pitchFamily="34" charset="0"/>
                          <a:cs typeface="Arial" panose="020B0604020202020204" pitchFamily="34" charset="0"/>
                        </a:rPr>
                        <a:t> </a:t>
                      </a:r>
                      <a:r>
                        <a:rPr lang="en-US" sz="2900" baseline="0" dirty="0" err="1">
                          <a:solidFill>
                            <a:srgbClr val="00B0F0"/>
                          </a:solidFill>
                          <a:latin typeface="Arial" panose="020B0604020202020204" pitchFamily="34" charset="0"/>
                          <a:cs typeface="Arial" panose="020B0604020202020204" pitchFamily="34" charset="0"/>
                        </a:rPr>
                        <a:t>Hoàn</a:t>
                      </a:r>
                      <a:r>
                        <a:rPr lang="en-US" sz="2900" baseline="0" dirty="0">
                          <a:solidFill>
                            <a:srgbClr val="00B0F0"/>
                          </a:solidFill>
                          <a:latin typeface="Arial" panose="020B0604020202020204" pitchFamily="34" charset="0"/>
                          <a:cs typeface="Arial" panose="020B0604020202020204" pitchFamily="34" charset="0"/>
                        </a:rPr>
                        <a:t>)</a:t>
                      </a:r>
                      <a:endParaRPr lang="en-US" sz="2900" dirty="0">
                        <a:solidFill>
                          <a:srgbClr val="00B0F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15180901"/>
                  </a:ext>
                </a:extLst>
              </a:tr>
              <a:tr h="370840">
                <a:tc>
                  <a:txBody>
                    <a:bodyPr/>
                    <a:lstStyle/>
                    <a:p>
                      <a:pPr algn="l"/>
                      <a:r>
                        <a:rPr lang="en-US" sz="2900" dirty="0" err="1">
                          <a:solidFill>
                            <a:srgbClr val="00B0F0"/>
                          </a:solidFill>
                          <a:latin typeface="Arial" panose="020B0604020202020204" pitchFamily="34" charset="0"/>
                          <a:cs typeface="Arial" panose="020B0604020202020204" pitchFamily="34" charset="0"/>
                        </a:rPr>
                        <a:t>Giống</a:t>
                      </a:r>
                      <a:r>
                        <a:rPr lang="en-US" sz="2900" dirty="0">
                          <a:solidFill>
                            <a:srgbClr val="00B0F0"/>
                          </a:solidFill>
                          <a:latin typeface="Arial" panose="020B0604020202020204" pitchFamily="34" charset="0"/>
                          <a:cs typeface="Arial" panose="020B0604020202020204" pitchFamily="34" charset="0"/>
                        </a:rPr>
                        <a:t> </a:t>
                      </a:r>
                      <a:r>
                        <a:rPr lang="en-US" sz="2900" dirty="0" err="1">
                          <a:solidFill>
                            <a:srgbClr val="00B0F0"/>
                          </a:solidFill>
                          <a:latin typeface="Arial" panose="020B0604020202020204" pitchFamily="34" charset="0"/>
                          <a:cs typeface="Arial" panose="020B0604020202020204" pitchFamily="34" charset="0"/>
                        </a:rPr>
                        <a:t>nhau</a:t>
                      </a:r>
                      <a:endParaRPr lang="en-US" sz="2900" dirty="0">
                        <a:solidFill>
                          <a:srgbClr val="00B0F0"/>
                        </a:solidFill>
                        <a:latin typeface="Arial" panose="020B0604020202020204" pitchFamily="34" charset="0"/>
                        <a:cs typeface="Arial" panose="020B0604020202020204" pitchFamily="34" charset="0"/>
                      </a:endParaRPr>
                    </a:p>
                    <a:p>
                      <a:pPr algn="l"/>
                      <a:endParaRPr lang="en-US" sz="2900" dirty="0">
                        <a:solidFill>
                          <a:srgbClr val="00B0F0"/>
                        </a:solidFill>
                        <a:latin typeface="Arial" panose="020B0604020202020204" pitchFamily="34" charset="0"/>
                        <a:cs typeface="Arial" panose="020B0604020202020204" pitchFamily="34" charset="0"/>
                      </a:endParaRPr>
                    </a:p>
                    <a:p>
                      <a:pPr algn="l"/>
                      <a:endParaRPr lang="en-US" sz="2900" dirty="0">
                        <a:solidFill>
                          <a:srgbClr val="00B0F0"/>
                        </a:solidFill>
                        <a:latin typeface="Arial" panose="020B0604020202020204" pitchFamily="34" charset="0"/>
                        <a:cs typeface="Arial" panose="020B0604020202020204" pitchFamily="34" charset="0"/>
                      </a:endParaRPr>
                    </a:p>
                    <a:p>
                      <a:pPr algn="l"/>
                      <a:endParaRPr lang="en-US" sz="2900" dirty="0">
                        <a:solidFill>
                          <a:srgbClr val="00B0F0"/>
                        </a:solidFill>
                        <a:latin typeface="Arial" panose="020B0604020202020204" pitchFamily="34" charset="0"/>
                        <a:cs typeface="Arial" panose="020B0604020202020204" pitchFamily="34" charset="0"/>
                      </a:endParaRPr>
                    </a:p>
                    <a:p>
                      <a:pPr algn="l"/>
                      <a:endParaRPr lang="en-US" sz="2900" dirty="0">
                        <a:solidFill>
                          <a:srgbClr val="00B0F0"/>
                        </a:solidFill>
                        <a:latin typeface="Arial" panose="020B0604020202020204" pitchFamily="34" charset="0"/>
                        <a:cs typeface="Arial" panose="020B0604020202020204" pitchFamily="34" charset="0"/>
                      </a:endParaRPr>
                    </a:p>
                  </a:txBody>
                  <a:tcPr/>
                </a:tc>
                <a:tc gridSpan="2">
                  <a:txBody>
                    <a:bodyPr/>
                    <a:lstStyle/>
                    <a:p>
                      <a:pPr algn="ctr"/>
                      <a:endParaRPr lang="en-US" sz="2900" dirty="0">
                        <a:latin typeface="Arial" panose="020B0604020202020204" pitchFamily="34" charset="0"/>
                        <a:cs typeface="Arial" panose="020B0604020202020204" pitchFamily="34" charset="0"/>
                      </a:endParaRPr>
                    </a:p>
                    <a:p>
                      <a:pPr algn="ctr"/>
                      <a:endParaRPr lang="en-US" sz="2900" dirty="0">
                        <a:latin typeface="Arial" panose="020B0604020202020204" pitchFamily="34" charset="0"/>
                        <a:cs typeface="Arial" panose="020B0604020202020204" pitchFamily="34" charset="0"/>
                      </a:endParaRPr>
                    </a:p>
                    <a:p>
                      <a:pPr algn="ctr"/>
                      <a:endParaRPr lang="en-US" sz="2900" dirty="0">
                        <a:latin typeface="Arial" panose="020B0604020202020204" pitchFamily="34" charset="0"/>
                        <a:cs typeface="Arial" panose="020B0604020202020204" pitchFamily="34" charset="0"/>
                      </a:endParaRPr>
                    </a:p>
                  </a:txBody>
                  <a:tcPr/>
                </a:tc>
                <a:tc hMerge="1">
                  <a:txBody>
                    <a:bodyPr/>
                    <a:lstStyle/>
                    <a:p>
                      <a:pPr algn="ctr"/>
                      <a:endParaRPr lang="en-US" sz="29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79713698"/>
                  </a:ext>
                </a:extLst>
              </a:tr>
              <a:tr h="370840">
                <a:tc>
                  <a:txBody>
                    <a:bodyPr/>
                    <a:lstStyle/>
                    <a:p>
                      <a:pPr algn="l"/>
                      <a:r>
                        <a:rPr lang="en-US" sz="2900" dirty="0" err="1">
                          <a:solidFill>
                            <a:srgbClr val="00B0F0"/>
                          </a:solidFill>
                          <a:latin typeface="Arial" panose="020B0604020202020204" pitchFamily="34" charset="0"/>
                          <a:cs typeface="Arial" panose="020B0604020202020204" pitchFamily="34" charset="0"/>
                        </a:rPr>
                        <a:t>Khác</a:t>
                      </a:r>
                      <a:r>
                        <a:rPr lang="en-US" sz="2900" baseline="0" dirty="0">
                          <a:solidFill>
                            <a:srgbClr val="00B0F0"/>
                          </a:solidFill>
                          <a:latin typeface="Arial" panose="020B0604020202020204" pitchFamily="34" charset="0"/>
                          <a:cs typeface="Arial" panose="020B0604020202020204" pitchFamily="34" charset="0"/>
                        </a:rPr>
                        <a:t> </a:t>
                      </a:r>
                      <a:r>
                        <a:rPr lang="en-US" sz="2900" baseline="0" dirty="0" err="1">
                          <a:solidFill>
                            <a:srgbClr val="00B0F0"/>
                          </a:solidFill>
                          <a:latin typeface="Arial" panose="020B0604020202020204" pitchFamily="34" charset="0"/>
                          <a:cs typeface="Arial" panose="020B0604020202020204" pitchFamily="34" charset="0"/>
                        </a:rPr>
                        <a:t>nhau</a:t>
                      </a:r>
                      <a:endParaRPr lang="en-US" sz="2900" baseline="0" dirty="0">
                        <a:solidFill>
                          <a:srgbClr val="00B0F0"/>
                        </a:solidFill>
                        <a:latin typeface="Arial" panose="020B0604020202020204" pitchFamily="34" charset="0"/>
                        <a:cs typeface="Arial" panose="020B0604020202020204" pitchFamily="34" charset="0"/>
                      </a:endParaRPr>
                    </a:p>
                    <a:p>
                      <a:pPr algn="l"/>
                      <a:endParaRPr lang="en-US" sz="2900" baseline="0" dirty="0">
                        <a:solidFill>
                          <a:srgbClr val="00B0F0"/>
                        </a:solidFill>
                        <a:latin typeface="Arial" panose="020B0604020202020204" pitchFamily="34" charset="0"/>
                        <a:cs typeface="Arial" panose="020B0604020202020204" pitchFamily="34" charset="0"/>
                      </a:endParaRPr>
                    </a:p>
                    <a:p>
                      <a:pPr algn="l"/>
                      <a:endParaRPr lang="en-US" sz="2900" dirty="0">
                        <a:solidFill>
                          <a:srgbClr val="00B0F0"/>
                        </a:solidFill>
                        <a:latin typeface="Arial" panose="020B0604020202020204" pitchFamily="34" charset="0"/>
                        <a:cs typeface="Arial" panose="020B0604020202020204" pitchFamily="34" charset="0"/>
                      </a:endParaRPr>
                    </a:p>
                  </a:txBody>
                  <a:tcPr/>
                </a:tc>
                <a:tc>
                  <a:txBody>
                    <a:bodyPr/>
                    <a:lstStyle/>
                    <a:p>
                      <a:pPr algn="ctr"/>
                      <a:endParaRPr lang="en-US" sz="2900" dirty="0">
                        <a:latin typeface="Arial" panose="020B0604020202020204" pitchFamily="34" charset="0"/>
                        <a:cs typeface="Arial" panose="020B0604020202020204" pitchFamily="34" charset="0"/>
                      </a:endParaRPr>
                    </a:p>
                    <a:p>
                      <a:pPr algn="ctr"/>
                      <a:endParaRPr lang="en-US" sz="2900" dirty="0">
                        <a:latin typeface="Arial" panose="020B0604020202020204" pitchFamily="34" charset="0"/>
                        <a:cs typeface="Arial" panose="020B0604020202020204" pitchFamily="34" charset="0"/>
                      </a:endParaRPr>
                    </a:p>
                  </a:txBody>
                  <a:tcPr/>
                </a:tc>
                <a:tc>
                  <a:txBody>
                    <a:bodyPr/>
                    <a:lstStyle/>
                    <a:p>
                      <a:pPr algn="ctr"/>
                      <a:endParaRPr lang="en-US" sz="29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42043111"/>
                  </a:ext>
                </a:extLst>
              </a:tr>
            </a:tbl>
          </a:graphicData>
        </a:graphic>
      </p:graphicFrame>
      <p:sp>
        <p:nvSpPr>
          <p:cNvPr id="3" name="Rectangle 2"/>
          <p:cNvSpPr/>
          <p:nvPr/>
        </p:nvSpPr>
        <p:spPr>
          <a:xfrm>
            <a:off x="2638404" y="1972633"/>
            <a:ext cx="9283338" cy="1815882"/>
          </a:xfrm>
          <a:prstGeom prst="rect">
            <a:avLst/>
          </a:prstGeom>
        </p:spPr>
        <p:txBody>
          <a:bodyPr wrap="square">
            <a:spAutoFit/>
          </a:bodyPr>
          <a:lstStyle/>
          <a:p>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Thể</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hiện</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hồi</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ức</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sự</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hoài</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niệm</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về</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kỉ</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niệm</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tuổi</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thơ</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với</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bà</a:t>
            </a:r>
            <a:endPar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endParaRPr>
          </a:p>
          <a:p>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Thể</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hiện</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tình</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cảm</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thương</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yêu</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trìu</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mến</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giữa</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bà</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với</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cháu</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
        <p:nvSpPr>
          <p:cNvPr id="4" name="Rectangle 3"/>
          <p:cNvSpPr/>
          <p:nvPr/>
        </p:nvSpPr>
        <p:spPr>
          <a:xfrm>
            <a:off x="2638404" y="4311835"/>
            <a:ext cx="4437259" cy="954107"/>
          </a:xfrm>
          <a:prstGeom prst="rect">
            <a:avLst/>
          </a:prstGeom>
        </p:spPr>
        <p:txBody>
          <a:bodyPr wrap="square">
            <a:spAutoFit/>
          </a:bodyPr>
          <a:lstStyle/>
          <a:p>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Thể</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hiện</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hồi</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ức</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qua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chiếc</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bánh</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khúc</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
        <p:nvSpPr>
          <p:cNvPr id="5" name="Rectangle 4"/>
          <p:cNvSpPr/>
          <p:nvPr/>
        </p:nvSpPr>
        <p:spPr>
          <a:xfrm>
            <a:off x="7226376" y="4348589"/>
            <a:ext cx="4658501" cy="954107"/>
          </a:xfrm>
          <a:prstGeom prst="rect">
            <a:avLst/>
          </a:prstGeom>
        </p:spPr>
        <p:txBody>
          <a:bodyPr wrap="square">
            <a:spAutoFit/>
          </a:bodyPr>
          <a:lstStyle/>
          <a:p>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Thể</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hiện</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hồi</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ức</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qua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chiếc</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28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lá</a:t>
            </a:r>
            <a:r>
              <a:rPr lang="en-US" sz="2800" dirty="0">
                <a:solidFill>
                  <a:srgbClr val="231F20"/>
                </a:solidFill>
                <a:latin typeface="Arial" panose="020B0604020202020204" pitchFamily="34" charset="0"/>
                <a:ea typeface="Times New Roman" panose="02020603050405020304" pitchFamily="18"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79729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circle(in)">
                                      <p:cBhvr>
                                        <p:cTn id="2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Callout 2"/>
          <p:cNvSpPr/>
          <p:nvPr/>
        </p:nvSpPr>
        <p:spPr>
          <a:xfrm>
            <a:off x="1123407" y="914400"/>
            <a:ext cx="10358845" cy="4754880"/>
          </a:xfrm>
          <a:prstGeom prst="wedgeEllipseCallout">
            <a:avLst/>
          </a:prstGeom>
          <a:ln w="38100"/>
        </p:spPr>
        <p:style>
          <a:lnRef idx="2">
            <a:schemeClr val="accent1"/>
          </a:lnRef>
          <a:fillRef idx="1">
            <a:schemeClr val="lt1"/>
          </a:fillRef>
          <a:effectRef idx="0">
            <a:schemeClr val="accent1"/>
          </a:effectRef>
          <a:fontRef idx="minor">
            <a:schemeClr val="dk1"/>
          </a:fontRef>
        </p:style>
        <p:txBody>
          <a:bodyPr rtlCol="0" anchor="ctr"/>
          <a:lstStyle/>
          <a:p>
            <a:pPr marL="30480" marR="30480" algn="ctr">
              <a:lnSpc>
                <a:spcPct val="115000"/>
              </a:lnSpc>
              <a:spcAft>
                <a:spcPts val="0"/>
              </a:spcAft>
            </a:pP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Em</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hiểu</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thế</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nào</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về</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ý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nghĩa</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từ</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thơm</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trong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những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câu</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sau</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Những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chiếc</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lá</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bà</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thơm</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Thơm</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ngọt</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ngào</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suốt</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hành</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trình</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tuổi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thơ</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tôi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Thơm</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bâng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khuâng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cho</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đến</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tận</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bây</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giờ</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và</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thơm</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dịu</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dàng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cho</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cả</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những</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ngày</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000000"/>
                </a:solidFill>
                <a:latin typeface="Arial" panose="020B0604020202020204" pitchFamily="34" charset="0"/>
                <a:ea typeface="Times New Roman" panose="02020603050405020304" pitchFamily="18" charset="0"/>
                <a:cs typeface="Arial" panose="020B0604020202020204" pitchFamily="34" charset="0"/>
              </a:rPr>
              <a:t>mai</a:t>
            </a:r>
            <a:r>
              <a:rPr lang="en-US" sz="3200" dirty="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3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9565580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76056" y="629279"/>
            <a:ext cx="7198261" cy="1673150"/>
          </a:xfrm>
          <a:prstGeom prst="rect">
            <a:avLst/>
          </a:prstGeom>
          <a:ln w="38100"/>
        </p:spPr>
        <p:style>
          <a:lnRef idx="2">
            <a:schemeClr val="accent1"/>
          </a:lnRef>
          <a:fillRef idx="1">
            <a:schemeClr val="lt1"/>
          </a:fillRef>
          <a:effectRef idx="0">
            <a:schemeClr val="accent1"/>
          </a:effectRef>
          <a:fontRef idx="minor">
            <a:schemeClr val="dk1"/>
          </a:fontRef>
        </p:style>
        <p:txBody>
          <a:bodyPr wrap="square">
            <a:spAutoFit/>
          </a:bodyPr>
          <a:lstStyle/>
          <a:p>
            <a:pPr marR="372110" indent="257175" algn="just">
              <a:lnSpc>
                <a:spcPct val="107000"/>
              </a:lnSpc>
              <a:spcAft>
                <a:spcPts val="0"/>
              </a:spcAft>
            </a:pPr>
            <a:r>
              <a:rPr lang="en-US" sz="3200" i="1" dirty="0">
                <a:solidFill>
                  <a:srgbClr val="231F20"/>
                </a:solidFill>
                <a:latin typeface="Arial" panose="020B0604020202020204" pitchFamily="34" charset="0"/>
                <a:ea typeface="Times New Roman" panose="02020603050405020304" pitchFamily="18" charset="0"/>
                <a:cs typeface="Arial" panose="020B0604020202020204" pitchFamily="34" charset="0"/>
              </a:rPr>
              <a:t> -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Nghĩa</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đen</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từ</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thơm</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trong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ngữ</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cảnh</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câu</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văn</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này</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là</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mùi</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thơm</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những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chiếc</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lá</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endParaRPr lang="en-US" sz="320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Right Arrow 2"/>
          <p:cNvSpPr/>
          <p:nvPr/>
        </p:nvSpPr>
        <p:spPr>
          <a:xfrm>
            <a:off x="233182" y="1759021"/>
            <a:ext cx="3332978" cy="2651760"/>
          </a:xfrm>
          <a:prstGeom prst="rightArrow">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dirty="0">
                <a:latin typeface="Arial" panose="020B0604020202020204" pitchFamily="34" charset="0"/>
                <a:cs typeface="Arial" panose="020B0604020202020204" pitchFamily="34" charset="0"/>
              </a:rPr>
              <a:t>“</a:t>
            </a:r>
            <a:r>
              <a:rPr lang="en-US" sz="3200" dirty="0" err="1">
                <a:latin typeface="Arial" panose="020B0604020202020204" pitchFamily="34" charset="0"/>
                <a:cs typeface="Arial" panose="020B0604020202020204" pitchFamily="34" charset="0"/>
              </a:rPr>
              <a:t>Thơm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trong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câu</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văn</a:t>
            </a:r>
            <a:endParaRPr lang="en-US" sz="3200" dirty="0">
              <a:latin typeface="Arial" panose="020B0604020202020204" pitchFamily="34" charset="0"/>
              <a:cs typeface="Arial" panose="020B0604020202020204" pitchFamily="34" charset="0"/>
            </a:endParaRPr>
          </a:p>
        </p:txBody>
      </p:sp>
      <p:sp>
        <p:nvSpPr>
          <p:cNvPr id="4" name="Rectangle 3"/>
          <p:cNvSpPr/>
          <p:nvPr/>
        </p:nvSpPr>
        <p:spPr>
          <a:xfrm>
            <a:off x="4376057" y="3463723"/>
            <a:ext cx="7198260" cy="2554545"/>
          </a:xfrm>
          <a:prstGeom prst="rect">
            <a:avLst/>
          </a:prstGeom>
          <a:ln w="38100"/>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Nghĩa</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hàm</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ẩn</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là</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hương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vị</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tình</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yêu</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thương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của</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bà</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hương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vị</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ấy</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đi</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suốt</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cuộc</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đời</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tác</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giả</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gợi</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nhớ</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gợi</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thương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đồng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thời</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là</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hành</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trang</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tinh</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thần</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cho</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tác</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r>
              <a:rPr lang="en-US" sz="3200" dirty="0" err="1">
                <a:solidFill>
                  <a:srgbClr val="231F20"/>
                </a:solidFill>
                <a:latin typeface="Arial" panose="020B0604020202020204" pitchFamily="34" charset="0"/>
                <a:ea typeface="Times New Roman" panose="02020603050405020304" pitchFamily="18" charset="0"/>
                <a:cs typeface="Arial" panose="020B0604020202020204" pitchFamily="34" charset="0"/>
              </a:rPr>
              <a:t>giả</a:t>
            </a:r>
            <a:r>
              <a:rPr lang="en-US" sz="3200" dirty="0">
                <a:solidFill>
                  <a:srgbClr val="231F20"/>
                </a:solidFill>
                <a:latin typeface="Arial" panose="020B0604020202020204" pitchFamily="34" charset="0"/>
                <a:ea typeface="Times New Roman" panose="02020603050405020304" pitchFamily="18"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p:txBody>
      </p:sp>
      <p:sp>
        <p:nvSpPr>
          <p:cNvPr id="5" name="Left Brace 4"/>
          <p:cNvSpPr/>
          <p:nvPr/>
        </p:nvSpPr>
        <p:spPr>
          <a:xfrm>
            <a:off x="3775166" y="1465854"/>
            <a:ext cx="418011" cy="3275141"/>
          </a:xfrm>
          <a:prstGeom prst="leftBrace">
            <a:avLst/>
          </a:prstGeom>
          <a:ln w="38100"/>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97316586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097280" y="1528354"/>
            <a:ext cx="9731829"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vi-VN" sz="5400" b="1" dirty="0">
                <a:solidFill>
                  <a:srgbClr val="FF0000"/>
                </a:solidFill>
                <a:latin typeface="Arial" panose="020B0604020202020204" pitchFamily="34" charset="0"/>
                <a:cs typeface="Arial" panose="020B0604020202020204" pitchFamily="34" charset="0"/>
              </a:rPr>
              <a:t>3</a:t>
            </a:r>
            <a:r>
              <a:rPr lang="en-US" sz="5400" b="1" dirty="0">
                <a:solidFill>
                  <a:srgbClr val="FF0000"/>
                </a:solidFill>
                <a:latin typeface="Arial" panose="020B0604020202020204" pitchFamily="34" charset="0"/>
                <a:cs typeface="Arial" panose="020B0604020202020204" pitchFamily="34" charset="0"/>
              </a:rPr>
              <a:t>. LUYỆN TẬP, VẬN DỤNG</a:t>
            </a:r>
          </a:p>
        </p:txBody>
      </p:sp>
    </p:spTree>
    <p:extLst>
      <p:ext uri="{BB962C8B-B14F-4D97-AF65-F5344CB8AC3E}">
        <p14:creationId xmlns:p14="http://schemas.microsoft.com/office/powerpoint/2010/main" val="35060877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2808514" y="1724298"/>
            <a:ext cx="7445829" cy="3448594"/>
          </a:xfrm>
          <a:prstGeom prst="wedgeEllipseCallou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Hãy</a:t>
            </a:r>
            <a:r>
              <a:rPr lang="en-US" sz="3200" b="1" dirty="0">
                <a:latin typeface="Arial" panose="020B0604020202020204" pitchFamily="34" charset="0"/>
                <a:cs typeface="Arial" panose="020B0604020202020204" pitchFamily="34" charset="0"/>
              </a:rPr>
              <a:t> chia </a:t>
            </a:r>
            <a:r>
              <a:rPr lang="en-US" sz="3200" b="1" dirty="0" err="1">
                <a:latin typeface="Arial" panose="020B0604020202020204" pitchFamily="34" charset="0"/>
                <a:cs typeface="Arial" panose="020B0604020202020204" pitchFamily="34" charset="0"/>
              </a:rPr>
              <a:t>sẻ</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với</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bạn</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một</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câu</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chuyện</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về</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tình</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cảm</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của</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cháu</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đối</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với</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ông</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bà</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mà</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em</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biết</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hoặc</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em</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đã</a:t>
            </a:r>
            <a:r>
              <a:rPr lang="en-US" sz="3200" b="1" dirty="0">
                <a:latin typeface="Arial" panose="020B0604020202020204" pitchFamily="34" charset="0"/>
                <a:cs typeface="Arial" panose="020B0604020202020204" pitchFamily="34" charset="0"/>
              </a:rPr>
              <a:t> </a:t>
            </a:r>
            <a:r>
              <a:rPr lang="en-US" sz="3200" b="1" dirty="0" err="1">
                <a:latin typeface="Arial" panose="020B0604020202020204" pitchFamily="34" charset="0"/>
                <a:cs typeface="Arial" panose="020B0604020202020204" pitchFamily="34" charset="0"/>
              </a:rPr>
              <a:t>trải</a:t>
            </a:r>
            <a:r>
              <a:rPr lang="en-US" sz="3200" b="1" dirty="0">
                <a:latin typeface="Arial" panose="020B0604020202020204" pitchFamily="34" charset="0"/>
                <a:cs typeface="Arial" panose="020B0604020202020204" pitchFamily="34" charset="0"/>
              </a:rPr>
              <a:t> qua.</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373578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1"/>
          <p:cNvSpPr/>
          <p:nvPr/>
        </p:nvSpPr>
        <p:spPr>
          <a:xfrm>
            <a:off x="2481942" y="1894115"/>
            <a:ext cx="6962503" cy="3043645"/>
          </a:xfrm>
          <a:prstGeom prst="wedgeEllipseCallout">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en-US" sz="3200" dirty="0" err="1">
                <a:latin typeface="Arial" panose="020B0604020202020204" pitchFamily="34" charset="0"/>
                <a:cs typeface="Arial" panose="020B0604020202020204" pitchFamily="34" charset="0"/>
              </a:rPr>
              <a:t>Viết</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đoạn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văn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ngắn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cảm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nhận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về</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tình</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cảm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bà</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cháu</a:t>
            </a:r>
            <a:r>
              <a:rPr lang="en-US" sz="3200" dirty="0">
                <a:latin typeface="Arial" panose="020B0604020202020204" pitchFamily="34" charset="0"/>
                <a:cs typeface="Arial" panose="020B0604020202020204" pitchFamily="34" charset="0"/>
              </a:rPr>
              <a:t> qua </a:t>
            </a:r>
            <a:r>
              <a:rPr lang="en-US" sz="3200" dirty="0" err="1">
                <a:latin typeface="Arial" panose="020B0604020202020204" pitchFamily="34" charset="0"/>
                <a:cs typeface="Arial" panose="020B0604020202020204" pitchFamily="34" charset="0"/>
              </a:rPr>
              <a:t>văn</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bản</a:t>
            </a:r>
            <a:r>
              <a:rPr lang="en-US" sz="3200" dirty="0">
                <a:latin typeface="Arial" panose="020B0604020202020204" pitchFamily="34" charset="0"/>
                <a:cs typeface="Arial" panose="020B0604020202020204" pitchFamily="34" charset="0"/>
              </a:rPr>
              <a:t> “ </a:t>
            </a:r>
            <a:r>
              <a:rPr lang="en-US" sz="3200" dirty="0" err="1">
                <a:latin typeface="Arial" panose="020B0604020202020204" pitchFamily="34" charset="0"/>
                <a:cs typeface="Arial" panose="020B0604020202020204" pitchFamily="34" charset="0"/>
              </a:rPr>
              <a:t>Những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chiếc</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lá</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thơm</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tho</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của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Trương</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Gia</a:t>
            </a:r>
            <a:r>
              <a:rPr lang="en-US" sz="3200" dirty="0">
                <a:latin typeface="Arial" panose="020B0604020202020204" pitchFamily="34" charset="0"/>
                <a:cs typeface="Arial" panose="020B0604020202020204" pitchFamily="34" charset="0"/>
              </a:rPr>
              <a:t> </a:t>
            </a:r>
            <a:r>
              <a:rPr lang="en-US" sz="3200" dirty="0" err="1">
                <a:latin typeface="Arial" panose="020B0604020202020204" pitchFamily="34" charset="0"/>
                <a:cs typeface="Arial" panose="020B0604020202020204" pitchFamily="34" charset="0"/>
              </a:rPr>
              <a:t>Hòa</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699869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984864" y="383774"/>
            <a:ext cx="6426926" cy="1360923"/>
          </a:xfrm>
          <a:prstGeom prst="roundRect">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vi-VN" sz="4400" b="1" i="1">
                <a:solidFill>
                  <a:srgbClr val="000000"/>
                </a:solidFill>
                <a:latin typeface="Arial" panose="020B0604020202020204" pitchFamily="34" charset="0"/>
                <a:ea typeface="Times New Roman" panose="02020603050405020304" pitchFamily="18" charset="0"/>
                <a:cs typeface="Arial" panose="020B0604020202020204" pitchFamily="34" charset="0"/>
              </a:rPr>
              <a:t>“Ai khéo tay hơn” </a:t>
            </a:r>
            <a:endParaRPr lang="en-US" sz="4400" b="1" dirty="0">
              <a:latin typeface="Arial" panose="020B0604020202020204" pitchFamily="34" charset="0"/>
              <a:cs typeface="Arial" panose="020B0604020202020204" pitchFamily="34" charset="0"/>
            </a:endParaRPr>
          </a:p>
        </p:txBody>
      </p:sp>
      <p:sp>
        <p:nvSpPr>
          <p:cNvPr id="6" name="Oval 5"/>
          <p:cNvSpPr/>
          <p:nvPr/>
        </p:nvSpPr>
        <p:spPr>
          <a:xfrm>
            <a:off x="496389" y="1559430"/>
            <a:ext cx="11521440" cy="4872445"/>
          </a:xfrm>
          <a:prstGeom prst="ellipse">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r>
              <a:rPr lang="vi-VN" sz="4000" dirty="0">
                <a:latin typeface="Arial" panose="020B0604020202020204" pitchFamily="34" charset="0"/>
                <a:cs typeface="Arial" panose="020B0604020202020204" pitchFamily="34" charset="0"/>
              </a:rPr>
              <a:t>4 nhóm hoặc các nhóm 4-6 em để làm 1 sản phẩm sáng tạo từ lá cây.  Các nhóm tự lên ý tưởng và làm sản phẩm ở nhà. Trên lớp, các nhóm sẽ cử đại diện thuyết trình về sản phẩm của nhóm mình </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162106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4035" y="2599508"/>
            <a:ext cx="10175965" cy="2308324"/>
          </a:xfrm>
          <a:prstGeom prst="rect">
            <a:avLst/>
          </a:prstGeom>
          <a:noFill/>
        </p:spPr>
        <p:txBody>
          <a:bodyPr wrap="square" rtlCol="0">
            <a:spAutoFit/>
          </a:bodyPr>
          <a:lstStyle/>
          <a:p>
            <a:pPr algn="ctr"/>
            <a:r>
              <a:rPr lang="en-US" sz="4800" b="1" dirty="0">
                <a:solidFill>
                  <a:srgbClr val="FF0000"/>
                </a:solidFill>
                <a:latin typeface="Arial" panose="020B0604020202020204" pitchFamily="34" charset="0"/>
                <a:cs typeface="Arial" panose="020B0604020202020204" pitchFamily="34" charset="0"/>
              </a:rPr>
              <a:t>3.ĐỌC VĂN BẢN 3</a:t>
            </a:r>
          </a:p>
          <a:p>
            <a:pPr algn="ctr"/>
            <a:r>
              <a:rPr lang="en-US" sz="4800" b="1" dirty="0">
                <a:solidFill>
                  <a:srgbClr val="FF0000"/>
                </a:solidFill>
                <a:latin typeface="Arial" panose="020B0604020202020204" pitchFamily="34" charset="0"/>
                <a:cs typeface="Arial" panose="020B0604020202020204" pitchFamily="34" charset="0"/>
              </a:rPr>
              <a:t>NHỮNG CHIẾC LÁ THƠM THO</a:t>
            </a:r>
          </a:p>
          <a:p>
            <a:pPr algn="ctr"/>
            <a:r>
              <a:rPr lang="en-US" sz="4800" b="1" dirty="0">
                <a:solidFill>
                  <a:srgbClr val="FF0000"/>
                </a:solidFill>
                <a:latin typeface="Arial" panose="020B0604020202020204" pitchFamily="34" charset="0"/>
                <a:cs typeface="Arial" panose="020B0604020202020204" pitchFamily="34" charset="0"/>
              </a:rPr>
              <a:t>( </a:t>
            </a:r>
            <a:r>
              <a:rPr lang="en-US" sz="4800" b="1" dirty="0" err="1">
                <a:solidFill>
                  <a:srgbClr val="FF0000"/>
                </a:solidFill>
                <a:latin typeface="Arial" panose="020B0604020202020204" pitchFamily="34" charset="0"/>
                <a:cs typeface="Arial" panose="020B0604020202020204" pitchFamily="34" charset="0"/>
              </a:rPr>
              <a:t>Trương</a:t>
            </a:r>
            <a:r>
              <a:rPr lang="en-US" sz="4800" b="1" dirty="0">
                <a:solidFill>
                  <a:srgbClr val="FF0000"/>
                </a:solidFill>
                <a:latin typeface="Arial" panose="020B0604020202020204" pitchFamily="34" charset="0"/>
                <a:cs typeface="Arial" panose="020B0604020202020204" pitchFamily="34" charset="0"/>
              </a:rPr>
              <a:t> </a:t>
            </a:r>
            <a:r>
              <a:rPr lang="en-US" sz="4800" b="1" dirty="0" err="1">
                <a:solidFill>
                  <a:srgbClr val="FF0000"/>
                </a:solidFill>
                <a:latin typeface="Arial" panose="020B0604020202020204" pitchFamily="34" charset="0"/>
                <a:cs typeface="Arial" panose="020B0604020202020204" pitchFamily="34" charset="0"/>
              </a:rPr>
              <a:t>Gia</a:t>
            </a:r>
            <a:r>
              <a:rPr lang="en-US" sz="4800" b="1" dirty="0">
                <a:solidFill>
                  <a:srgbClr val="FF0000"/>
                </a:solidFill>
                <a:latin typeface="Arial" panose="020B0604020202020204" pitchFamily="34" charset="0"/>
                <a:cs typeface="Arial" panose="020B0604020202020204" pitchFamily="34" charset="0"/>
              </a:rPr>
              <a:t> </a:t>
            </a:r>
            <a:r>
              <a:rPr lang="en-US" sz="4800" b="1" dirty="0" err="1">
                <a:solidFill>
                  <a:srgbClr val="FF0000"/>
                </a:solidFill>
                <a:latin typeface="Arial" panose="020B0604020202020204" pitchFamily="34" charset="0"/>
                <a:cs typeface="Arial" panose="020B0604020202020204" pitchFamily="34" charset="0"/>
              </a:rPr>
              <a:t>Hòa</a:t>
            </a:r>
            <a:r>
              <a:rPr lang="en-US" sz="4800" b="1" dirty="0">
                <a:solidFill>
                  <a:srgbClr val="FF0000"/>
                </a:solidFill>
                <a:latin typeface="Arial" panose="020B0604020202020204" pitchFamily="34" charset="0"/>
                <a:cs typeface="Arial" panose="020B0604020202020204" pitchFamily="34" charset="0"/>
              </a:rPr>
              <a:t>)</a:t>
            </a:r>
          </a:p>
        </p:txBody>
      </p:sp>
      <p:sp>
        <p:nvSpPr>
          <p:cNvPr id="3" name="TextBox 2"/>
          <p:cNvSpPr txBox="1"/>
          <p:nvPr/>
        </p:nvSpPr>
        <p:spPr>
          <a:xfrm>
            <a:off x="1031966" y="640080"/>
            <a:ext cx="4767943" cy="646331"/>
          </a:xfrm>
          <a:prstGeom prst="rect">
            <a:avLst/>
          </a:prstGeom>
          <a:noFill/>
        </p:spPr>
        <p:txBody>
          <a:bodyPr wrap="square" rtlCol="0">
            <a:spAutoFit/>
          </a:bodyPr>
          <a:lstStyle/>
          <a:p>
            <a:r>
              <a:rPr lang="en-US" sz="3600" b="1" dirty="0" err="1">
                <a:solidFill>
                  <a:srgbClr val="FF0000"/>
                </a:solidFill>
                <a:latin typeface="Arial" panose="020B0604020202020204" pitchFamily="34" charset="0"/>
                <a:cs typeface="Arial" panose="020B0604020202020204" pitchFamily="34" charset="0"/>
              </a:rPr>
              <a:t>Tuần</a:t>
            </a:r>
            <a:r>
              <a:rPr lang="en-US" sz="3600" b="1" dirty="0">
                <a:solidFill>
                  <a:srgbClr val="FF0000"/>
                </a:solidFill>
                <a:latin typeface="Arial" panose="020B0604020202020204" pitchFamily="34" charset="0"/>
                <a:cs typeface="Arial" panose="020B0604020202020204" pitchFamily="34" charset="0"/>
              </a:rPr>
              <a:t> 2 </a:t>
            </a:r>
            <a:r>
              <a:rPr lang="en-US" sz="3600" b="1" dirty="0" err="1">
                <a:solidFill>
                  <a:srgbClr val="FF0000"/>
                </a:solidFill>
                <a:latin typeface="Arial" panose="020B0604020202020204" pitchFamily="34" charset="0"/>
                <a:cs typeface="Arial" panose="020B0604020202020204" pitchFamily="34" charset="0"/>
              </a:rPr>
              <a:t>Tiết</a:t>
            </a:r>
            <a:r>
              <a:rPr lang="en-US" sz="3600" b="1" dirty="0">
                <a:solidFill>
                  <a:srgbClr val="FF0000"/>
                </a:solidFill>
                <a:latin typeface="Arial" panose="020B0604020202020204" pitchFamily="34" charset="0"/>
                <a:cs typeface="Arial" panose="020B0604020202020204" pitchFamily="34" charset="0"/>
              </a:rPr>
              <a:t> 5</a:t>
            </a:r>
          </a:p>
        </p:txBody>
      </p:sp>
    </p:spTree>
    <p:extLst>
      <p:ext uri="{BB962C8B-B14F-4D97-AF65-F5344CB8AC3E}">
        <p14:creationId xmlns:p14="http://schemas.microsoft.com/office/powerpoint/2010/main" val="7624481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463039" y="1580606"/>
            <a:ext cx="9287692"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5400" b="1" dirty="0">
                <a:latin typeface="Arial" panose="020B0604020202020204" pitchFamily="34" charset="0"/>
                <a:cs typeface="Arial" panose="020B0604020202020204" pitchFamily="34" charset="0"/>
              </a:rPr>
              <a:t>HOẠT ĐỘNG HÌNH THÀNH KIẾN THỨC</a:t>
            </a:r>
          </a:p>
        </p:txBody>
      </p:sp>
    </p:spTree>
    <p:extLst>
      <p:ext uri="{BB962C8B-B14F-4D97-AF65-F5344CB8AC3E}">
        <p14:creationId xmlns:p14="http://schemas.microsoft.com/office/powerpoint/2010/main" val="187924645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463039" y="1580606"/>
            <a:ext cx="9287692"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5400" b="1" dirty="0">
                <a:solidFill>
                  <a:srgbClr val="FF0000"/>
                </a:solidFill>
                <a:latin typeface="Arial" panose="020B0604020202020204" pitchFamily="34" charset="0"/>
                <a:cs typeface="Arial" panose="020B0604020202020204" pitchFamily="34" charset="0"/>
              </a:rPr>
              <a:t> </a:t>
            </a:r>
            <a:r>
              <a:rPr lang="en-US" sz="5400" b="1" dirty="0">
                <a:solidFill>
                  <a:schemeClr val="tx1"/>
                </a:solidFill>
                <a:latin typeface="Arial" panose="020B0604020202020204" pitchFamily="34" charset="0"/>
                <a:cs typeface="Arial" panose="020B0604020202020204" pitchFamily="34" charset="0"/>
              </a:rPr>
              <a:t>CHUẨN BỊ ĐỌC </a:t>
            </a:r>
          </a:p>
        </p:txBody>
      </p:sp>
    </p:spTree>
    <p:extLst>
      <p:ext uri="{BB962C8B-B14F-4D97-AF65-F5344CB8AC3E}">
        <p14:creationId xmlns:p14="http://schemas.microsoft.com/office/powerpoint/2010/main" val="1948188957"/>
      </p:ext>
    </p:extLst>
  </p:cSld>
  <p:clrMapOvr>
    <a:masterClrMapping/>
  </p:clrMapOvr>
  <p:transition spd="slow">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2"/>
          <p:cNvGrpSpPr/>
          <p:nvPr/>
        </p:nvGrpSpPr>
        <p:grpSpPr>
          <a:xfrm flipH="1">
            <a:off x="1188721" y="692332"/>
            <a:ext cx="9509758" cy="5721530"/>
            <a:chOff x="-558688" y="0"/>
            <a:chExt cx="9107943" cy="6858000"/>
          </a:xfrm>
        </p:grpSpPr>
        <p:pic>
          <p:nvPicPr>
            <p:cNvPr id="3" name="图片 3"/>
            <p:cNvPicPr>
              <a:picLocks noChangeAspect="1"/>
            </p:cNvPicPr>
            <p:nvPr/>
          </p:nvPicPr>
          <p:blipFill>
            <a:blip r:embed="rId2" cstate="print">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558688" y="0"/>
              <a:ext cx="9107943" cy="6858000"/>
            </a:xfrm>
            <a:prstGeom prst="rect">
              <a:avLst/>
            </a:prstGeom>
          </p:spPr>
        </p:pic>
        <p:pic>
          <p:nvPicPr>
            <p:cNvPr id="4" name="图片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3716" y="279400"/>
              <a:ext cx="8362072" cy="6299199"/>
            </a:xfrm>
            <a:prstGeom prst="rect">
              <a:avLst/>
            </a:prstGeom>
            <a:effectLst>
              <a:innerShdw blurRad="114300">
                <a:prstClr val="black"/>
              </a:innerShdw>
            </a:effectLst>
          </p:spPr>
        </p:pic>
      </p:grpSp>
      <p:sp>
        <p:nvSpPr>
          <p:cNvPr id="5" name="TextBox 4"/>
          <p:cNvSpPr txBox="1"/>
          <p:nvPr/>
        </p:nvSpPr>
        <p:spPr>
          <a:xfrm>
            <a:off x="2599509" y="2236930"/>
            <a:ext cx="6980381" cy="2862322"/>
          </a:xfrm>
          <a:prstGeom prst="rect">
            <a:avLst/>
          </a:prstGeom>
          <a:noFill/>
        </p:spPr>
        <p:txBody>
          <a:bodyPr wrap="square">
            <a:spAutoFit/>
          </a:bodyPr>
          <a:lstStyle/>
          <a:p>
            <a:pPr algn="ctr"/>
            <a:r>
              <a:rPr lang="en-US" sz="3600" dirty="0" err="1">
                <a:latin typeface="Arial" panose="020B0604020202020204" pitchFamily="34" charset="0"/>
                <a:cs typeface="Arial" panose="020B0604020202020204" pitchFamily="34" charset="0"/>
              </a:rPr>
              <a:t>Đã</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bao</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giờ</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em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dùng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các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loại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lá</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để</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làm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một</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nồi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nước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xông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chưa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Hãy</a:t>
            </a:r>
            <a:r>
              <a:rPr lang="en-US" sz="3600" dirty="0">
                <a:latin typeface="Arial" panose="020B0604020202020204" pitchFamily="34" charset="0"/>
                <a:cs typeface="Arial" panose="020B0604020202020204" pitchFamily="34" charset="0"/>
              </a:rPr>
              <a:t> chia </a:t>
            </a:r>
            <a:r>
              <a:rPr lang="en-US" sz="3600" dirty="0" err="1">
                <a:latin typeface="Arial" panose="020B0604020202020204" pitchFamily="34" charset="0"/>
                <a:cs typeface="Arial" panose="020B0604020202020204" pitchFamily="34" charset="0"/>
              </a:rPr>
              <a:t>sẻ</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cảm</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nhận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của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mình</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khi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dùng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nước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xông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bằng</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các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loại</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lá</a:t>
            </a:r>
            <a:r>
              <a:rPr lang="en-US" sz="3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8533466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097280" y="1528354"/>
            <a:ext cx="9731829"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vi-VN" sz="5400" b="1" dirty="0">
                <a:solidFill>
                  <a:srgbClr val="FF0000"/>
                </a:solidFill>
                <a:latin typeface="Arial" panose="020B0604020202020204" pitchFamily="34" charset="0"/>
                <a:cs typeface="Arial" panose="020B0604020202020204" pitchFamily="34" charset="0"/>
              </a:rPr>
              <a:t>1</a:t>
            </a:r>
            <a:r>
              <a:rPr lang="en-US" sz="5400" b="1" dirty="0">
                <a:solidFill>
                  <a:srgbClr val="FF0000"/>
                </a:solidFill>
                <a:latin typeface="Arial" panose="020B0604020202020204" pitchFamily="34" charset="0"/>
                <a:cs typeface="Arial" panose="020B0604020202020204" pitchFamily="34" charset="0"/>
              </a:rPr>
              <a:t>. TRẢI NGHIỆM CÙNG VĂN BẢN </a:t>
            </a:r>
          </a:p>
        </p:txBody>
      </p:sp>
    </p:spTree>
    <p:extLst>
      <p:ext uri="{BB962C8B-B14F-4D97-AF65-F5344CB8AC3E}">
        <p14:creationId xmlns:p14="http://schemas.microsoft.com/office/powerpoint/2010/main" val="14550636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567542" y="901337"/>
            <a:ext cx="4689566" cy="1959429"/>
          </a:xfrm>
          <a:prstGeom prst="ellipse">
            <a:avLst/>
          </a:prstGeom>
          <a:ln w="57150"/>
        </p:spPr>
        <p:style>
          <a:lnRef idx="2">
            <a:schemeClr val="accent6"/>
          </a:lnRef>
          <a:fillRef idx="1">
            <a:schemeClr val="lt1"/>
          </a:fillRef>
          <a:effectRef idx="0">
            <a:schemeClr val="accent6"/>
          </a:effectRef>
          <a:fontRef idx="minor">
            <a:schemeClr val="dk1"/>
          </a:fontRef>
        </p:style>
        <p:txBody>
          <a:bodyPr rtlCol="0" anchor="ctr"/>
          <a:lstStyle/>
          <a:p>
            <a:r>
              <a:rPr lang="en-US" sz="3600" dirty="0" err="1">
                <a:latin typeface="Arial" panose="020B0604020202020204" pitchFamily="34" charset="0"/>
                <a:cs typeface="Arial" panose="020B0604020202020204" pitchFamily="34" charset="0"/>
              </a:rPr>
              <a:t>Đọc</a:t>
            </a:r>
            <a:r>
              <a:rPr lang="en-US" sz="3600" dirty="0">
                <a:latin typeface="Arial" panose="020B0604020202020204" pitchFamily="34" charset="0"/>
                <a:cs typeface="Arial" panose="020B0604020202020204" pitchFamily="34" charset="0"/>
              </a:rPr>
              <a:t> to, </a:t>
            </a:r>
            <a:r>
              <a:rPr lang="en-US" sz="3600" dirty="0" err="1">
                <a:latin typeface="Arial" panose="020B0604020202020204" pitchFamily="34" charset="0"/>
                <a:cs typeface="Arial" panose="020B0604020202020204" pitchFamily="34" charset="0"/>
              </a:rPr>
              <a:t>rõ</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ràng</a:t>
            </a:r>
            <a:endParaRPr lang="en-US" sz="3600" dirty="0">
              <a:latin typeface="Arial" panose="020B0604020202020204" pitchFamily="34" charset="0"/>
              <a:cs typeface="Arial" panose="020B0604020202020204" pitchFamily="34" charset="0"/>
            </a:endParaRPr>
          </a:p>
        </p:txBody>
      </p:sp>
      <p:sp>
        <p:nvSpPr>
          <p:cNvPr id="7" name="Oval 6"/>
          <p:cNvSpPr/>
          <p:nvPr/>
        </p:nvSpPr>
        <p:spPr>
          <a:xfrm>
            <a:off x="6257108" y="3265714"/>
            <a:ext cx="4558937" cy="2050869"/>
          </a:xfrm>
          <a:prstGeom prst="ellipse">
            <a:avLst/>
          </a:prstGeom>
          <a:ln w="57150"/>
        </p:spPr>
        <p:style>
          <a:lnRef idx="2">
            <a:schemeClr val="accent6"/>
          </a:lnRef>
          <a:fillRef idx="1">
            <a:schemeClr val="lt1"/>
          </a:fillRef>
          <a:effectRef idx="0">
            <a:schemeClr val="accent6"/>
          </a:effectRef>
          <a:fontRef idx="minor">
            <a:schemeClr val="dk1"/>
          </a:fontRef>
        </p:style>
        <p:txBody>
          <a:bodyPr rtlCol="0" anchor="ctr"/>
          <a:lstStyle/>
          <a:p>
            <a:r>
              <a:rPr lang="en-US" sz="3600" dirty="0" err="1">
                <a:latin typeface="Arial" panose="020B0604020202020204" pitchFamily="34" charset="0"/>
                <a:cs typeface="Arial" panose="020B0604020202020204" pitchFamily="34" charset="0"/>
              </a:rPr>
              <a:t>Đọc</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diễn</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cảm</a:t>
            </a: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389805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097280" y="1528354"/>
            <a:ext cx="9731829" cy="3827417"/>
          </a:xfrm>
          <a:prstGeom prst="horizontalScroll">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vi-VN" sz="5400" b="1" dirty="0">
                <a:solidFill>
                  <a:srgbClr val="FF0000"/>
                </a:solidFill>
                <a:latin typeface="Arial" panose="020B0604020202020204" pitchFamily="34" charset="0"/>
                <a:cs typeface="Arial" panose="020B0604020202020204" pitchFamily="34" charset="0"/>
              </a:rPr>
              <a:t>2</a:t>
            </a:r>
            <a:r>
              <a:rPr lang="en-US" sz="5400" b="1" dirty="0">
                <a:solidFill>
                  <a:srgbClr val="FF0000"/>
                </a:solidFill>
                <a:latin typeface="Arial" panose="020B0604020202020204" pitchFamily="34" charset="0"/>
                <a:cs typeface="Arial" panose="020B0604020202020204" pitchFamily="34" charset="0"/>
              </a:rPr>
              <a:t>. SUY NGẪM PHẢN HỒI</a:t>
            </a:r>
          </a:p>
        </p:txBody>
      </p:sp>
    </p:spTree>
    <p:extLst>
      <p:ext uri="{BB962C8B-B14F-4D97-AF65-F5344CB8AC3E}">
        <p14:creationId xmlns:p14="http://schemas.microsoft.com/office/powerpoint/2010/main" val="33205902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604</Words>
  <Application>Microsoft Office PowerPoint</Application>
  <PresentationFormat>Widescreen</PresentationFormat>
  <Paragraphs>46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MyPC</cp:lastModifiedBy>
  <cp:revision>30</cp:revision>
  <dcterms:created xsi:type="dcterms:W3CDTF">2023-08-16T02:08:08Z</dcterms:created>
  <dcterms:modified xsi:type="dcterms:W3CDTF">2024-08-24T07:16:49Z</dcterms:modified>
</cp:coreProperties>
</file>