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4"/>
  </p:notesMasterIdLst>
  <p:sldIdLst>
    <p:sldId id="266" r:id="rId2"/>
    <p:sldId id="267" r:id="rId3"/>
    <p:sldId id="256" r:id="rId4"/>
    <p:sldId id="257" r:id="rId5"/>
    <p:sldId id="258" r:id="rId6"/>
    <p:sldId id="259" r:id="rId7"/>
    <p:sldId id="302" r:id="rId8"/>
    <p:sldId id="268" r:id="rId9"/>
    <p:sldId id="260" r:id="rId10"/>
    <p:sldId id="271" r:id="rId11"/>
    <p:sldId id="272" r:id="rId12"/>
    <p:sldId id="261" r:id="rId13"/>
    <p:sldId id="269" r:id="rId14"/>
    <p:sldId id="270" r:id="rId15"/>
    <p:sldId id="262" r:id="rId16"/>
    <p:sldId id="284" r:id="rId17"/>
    <p:sldId id="264" r:id="rId18"/>
    <p:sldId id="265" r:id="rId19"/>
    <p:sldId id="273" r:id="rId20"/>
    <p:sldId id="277" r:id="rId21"/>
    <p:sldId id="278" r:id="rId22"/>
    <p:sldId id="274" r:id="rId23"/>
    <p:sldId id="275" r:id="rId24"/>
    <p:sldId id="279" r:id="rId25"/>
    <p:sldId id="276" r:id="rId26"/>
    <p:sldId id="283" r:id="rId27"/>
    <p:sldId id="280" r:id="rId28"/>
    <p:sldId id="281" r:id="rId29"/>
    <p:sldId id="286" r:id="rId30"/>
    <p:sldId id="285" r:id="rId31"/>
    <p:sldId id="282" r:id="rId32"/>
    <p:sldId id="287"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BFCA07-069F-4849-9603-ACF171169389}" type="datetimeFigureOut">
              <a:rPr lang="en-US" smtClean="0"/>
              <a:t>09/05/2024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6ED9D0-AF15-4D9D-A9B4-A9C5EB81B28E}" type="slidenum">
              <a:rPr lang="en-US" smtClean="0"/>
              <a:t>‹#›</a:t>
            </a:fld>
            <a:endParaRPr lang="en-US"/>
          </a:p>
        </p:txBody>
      </p:sp>
    </p:spTree>
    <p:extLst>
      <p:ext uri="{BB962C8B-B14F-4D97-AF65-F5344CB8AC3E}">
        <p14:creationId xmlns:p14="http://schemas.microsoft.com/office/powerpoint/2010/main" val="3611551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6ED9D0-AF15-4D9D-A9B4-A9C5EB81B28E}" type="slidenum">
              <a:rPr lang="en-US" smtClean="0"/>
              <a:t>2</a:t>
            </a:fld>
            <a:endParaRPr lang="en-US"/>
          </a:p>
        </p:txBody>
      </p:sp>
    </p:spTree>
    <p:extLst>
      <p:ext uri="{BB962C8B-B14F-4D97-AF65-F5344CB8AC3E}">
        <p14:creationId xmlns:p14="http://schemas.microsoft.com/office/powerpoint/2010/main" val="982106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CF5253F-8CC0-4A82-9339-855415193625}" type="datetimeFigureOut">
              <a:rPr lang="en-US" smtClean="0"/>
              <a:t>09/05/2024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11ABB8-FF6F-4EB1-AA99-62529DABD2C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F5253F-8CC0-4A82-9339-855415193625}" type="datetimeFigureOut">
              <a:rPr lang="en-US" smtClean="0"/>
              <a:t>09/05/2024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11ABB8-FF6F-4EB1-AA99-62529DABD2C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F5253F-8CC0-4A82-9339-855415193625}" type="datetimeFigureOut">
              <a:rPr lang="en-US" smtClean="0"/>
              <a:t>09/05/2024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11ABB8-FF6F-4EB1-AA99-62529DABD2C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F5253F-8CC0-4A82-9339-855415193625}" type="datetimeFigureOut">
              <a:rPr lang="en-US" smtClean="0"/>
              <a:t>09/05/2024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11ABB8-FF6F-4EB1-AA99-62529DABD2C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F5253F-8CC0-4A82-9339-855415193625}" type="datetimeFigureOut">
              <a:rPr lang="en-US" smtClean="0"/>
              <a:t>09/05/2024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11ABB8-FF6F-4EB1-AA99-62529DABD2C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CF5253F-8CC0-4A82-9339-855415193625}" type="datetimeFigureOut">
              <a:rPr lang="en-US" smtClean="0"/>
              <a:t>09/05/2024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11ABB8-FF6F-4EB1-AA99-62529DABD2C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CF5253F-8CC0-4A82-9339-855415193625}" type="datetimeFigureOut">
              <a:rPr lang="en-US" smtClean="0"/>
              <a:t>09/05/2024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11ABB8-FF6F-4EB1-AA99-62529DABD2C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CF5253F-8CC0-4A82-9339-855415193625}" type="datetimeFigureOut">
              <a:rPr lang="en-US" smtClean="0"/>
              <a:t>09/05/2024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11ABB8-FF6F-4EB1-AA99-62529DABD2C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F5253F-8CC0-4A82-9339-855415193625}" type="datetimeFigureOut">
              <a:rPr lang="en-US" smtClean="0"/>
              <a:t>09/05/2024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11ABB8-FF6F-4EB1-AA99-62529DABD2C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CF5253F-8CC0-4A82-9339-855415193625}" type="datetimeFigureOut">
              <a:rPr lang="en-US" smtClean="0"/>
              <a:t>09/05/2024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11ABB8-FF6F-4EB1-AA99-62529DABD2C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CF5253F-8CC0-4A82-9339-855415193625}" type="datetimeFigureOut">
              <a:rPr lang="en-US" smtClean="0"/>
              <a:t>09/05/2024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11ABB8-FF6F-4EB1-AA99-62529DABD2C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F5253F-8CC0-4A82-9339-855415193625}" type="datetimeFigureOut">
              <a:rPr lang="en-US" smtClean="0"/>
              <a:t>09/05/2024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11ABB8-FF6F-4EB1-AA99-62529DABD2C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1463039" y="1581241"/>
            <a:ext cx="9287692" cy="3827417"/>
          </a:xfrm>
          <a:prstGeom prst="horizontalScroll">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5400" b="1" dirty="0">
                <a:latin typeface="Arial" panose="020B0604020202020204" pitchFamily="34" charset="0"/>
                <a:cs typeface="Arial" panose="020B0604020202020204" pitchFamily="34" charset="0"/>
              </a:rPr>
              <a:t>HOẠT ĐỘNG MỞ ĐẦU</a:t>
            </a:r>
          </a:p>
        </p:txBody>
      </p:sp>
    </p:spTree>
  </p:cSld>
  <p:clrMapOvr>
    <a:masterClrMapping/>
  </p:clrMapOvr>
  <p:transition spd="slow">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9714" y="3754559"/>
            <a:ext cx="9339943" cy="1791260"/>
          </a:xfrm>
          <a:prstGeom prst="rect">
            <a:avLst/>
          </a:prstGeom>
          <a:ln w="38100"/>
        </p:spPr>
        <p:style>
          <a:lnRef idx="2">
            <a:schemeClr val="accent6"/>
          </a:lnRef>
          <a:fillRef idx="1">
            <a:schemeClr val="lt1"/>
          </a:fillRef>
          <a:effectRef idx="0">
            <a:schemeClr val="accent6"/>
          </a:effectRef>
          <a:fontRef idx="minor">
            <a:schemeClr val="dk1"/>
          </a:fontRef>
        </p:style>
        <p:txBody>
          <a:bodyPr wrap="square">
            <a:spAutoFit/>
          </a:bodyPr>
          <a:lstStyle/>
          <a:p>
            <a:pPr marL="30480" marR="30480" algn="just">
              <a:lnSpc>
                <a:spcPct val="115000"/>
              </a:lnSpc>
              <a:spcAft>
                <a:spcPts val="0"/>
              </a:spcAft>
            </a:pP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khổ</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thơ</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thể</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hiện</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cảm</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xúc</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thương</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nhớ</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hoài</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niệm</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của</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tác</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giả</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Cảm</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xúc</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này</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bộc</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lộ</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qua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những</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điệp</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từ</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đâu</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đồng</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thời</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qua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những</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câu</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hỏi</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tu</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từ</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a:t>
            </a: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3" name="Oval Callout 2"/>
          <p:cNvSpPr/>
          <p:nvPr/>
        </p:nvSpPr>
        <p:spPr>
          <a:xfrm>
            <a:off x="1470356" y="352698"/>
            <a:ext cx="9071370" cy="2534194"/>
          </a:xfrm>
          <a:prstGeom prst="wedgeEllipseCallout">
            <a:avLst/>
          </a:prstGeom>
          <a:ln w="38100"/>
        </p:spPr>
        <p:style>
          <a:lnRef idx="2">
            <a:schemeClr val="accent6"/>
          </a:lnRef>
          <a:fillRef idx="1">
            <a:schemeClr val="lt1"/>
          </a:fillRef>
          <a:effectRef idx="0">
            <a:schemeClr val="accent6"/>
          </a:effectRef>
          <a:fontRef idx="minor">
            <a:schemeClr val="dk1"/>
          </a:fontRef>
        </p:style>
        <p:txBody>
          <a:bodyPr rtlCol="0" anchor="ctr"/>
          <a:lstStyle/>
          <a:p>
            <a:pPr marL="544830" marR="30480" indent="-514350" algn="ctr">
              <a:lnSpc>
                <a:spcPct val="115000"/>
              </a:lnSpc>
              <a:spcAft>
                <a:spcPts val="0"/>
              </a:spcAft>
              <a:buAutoNum type="arabicPeriod"/>
            </a:pPr>
            <a:r>
              <a:rPr lang="en-US" sz="32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Suy</a:t>
            </a:r>
            <a:r>
              <a:rPr lang="en-US" sz="3200" b="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luận</a:t>
            </a:r>
            <a:r>
              <a:rPr lang="en-US" sz="3200" b="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p>
          <a:p>
            <a:pPr marL="30480" marR="30480" algn="ctr">
              <a:lnSpc>
                <a:spcPct val="115000"/>
              </a:lnSpc>
              <a:spcAft>
                <a:spcPts val="0"/>
              </a:spcAft>
            </a:pP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Xác</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định</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cảm</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xúc</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của</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tác</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giả</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ở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khổ</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thơ</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này</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Dựa</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vào</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đâu</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em</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xác</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định</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như</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vậy</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1"/>
          <p:cNvSpPr/>
          <p:nvPr/>
        </p:nvSpPr>
        <p:spPr>
          <a:xfrm>
            <a:off x="4376058" y="365760"/>
            <a:ext cx="6688182" cy="2194560"/>
          </a:xfrm>
          <a:prstGeom prst="wedgeEllipseCallout">
            <a:avLst>
              <a:gd name="adj1" fmla="val -25130"/>
              <a:gd name="adj2" fmla="val 76786"/>
            </a:avLst>
          </a:prstGeom>
          <a:ln w="38100"/>
        </p:spPr>
        <p:style>
          <a:lnRef idx="2">
            <a:schemeClr val="accent6"/>
          </a:lnRef>
          <a:fillRef idx="1">
            <a:schemeClr val="lt1"/>
          </a:fillRef>
          <a:effectRef idx="0">
            <a:schemeClr val="accent6"/>
          </a:effectRef>
          <a:fontRef idx="minor">
            <a:schemeClr val="dk1"/>
          </a:fontRef>
        </p:style>
        <p:txBody>
          <a:bodyPr rtlCol="0" anchor="ctr"/>
          <a:lstStyle/>
          <a:p>
            <a:pPr marL="30480" marR="30480" algn="ctr">
              <a:lnSpc>
                <a:spcPct val="115000"/>
              </a:lnSpc>
              <a:spcAft>
                <a:spcPts val="0"/>
              </a:spcAft>
            </a:pPr>
            <a:r>
              <a:rPr lang="en-US" sz="3200" b="1" dirty="0">
                <a:solidFill>
                  <a:srgbClr val="000000"/>
                </a:solidFill>
                <a:latin typeface="Arial" panose="020B0604020202020204" pitchFamily="34" charset="0"/>
                <a:ea typeface="Times New Roman" panose="02020603050405020304" pitchFamily="18" charset="0"/>
                <a:cs typeface="Arial" panose="020B0604020202020204" pitchFamily="34" charset="0"/>
              </a:rPr>
              <a:t>2. </a:t>
            </a:r>
            <a:r>
              <a:rPr lang="en-US" sz="32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Suy</a:t>
            </a:r>
            <a:r>
              <a:rPr lang="en-US" sz="3200" b="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luận</a:t>
            </a:r>
            <a:r>
              <a:rPr lang="en-US" sz="3200" b="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p>
          <a:p>
            <a:pPr marL="30480" marR="30480" algn="ctr">
              <a:lnSpc>
                <a:spcPct val="115000"/>
              </a:lnSpc>
              <a:spcAft>
                <a:spcPts val="0"/>
              </a:spcAft>
            </a:pP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Việc</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lặp</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lại</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hai</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dòng</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thơ</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này</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có</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tác</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dụng</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gì</a:t>
            </a:r>
            <a:r>
              <a:rPr lang="en-U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3" name="Rectangle 2"/>
          <p:cNvSpPr/>
          <p:nvPr/>
        </p:nvSpPr>
        <p:spPr>
          <a:xfrm>
            <a:off x="1698171" y="3902851"/>
            <a:ext cx="8660675" cy="1791260"/>
          </a:xfrm>
          <a:prstGeom prst="rect">
            <a:avLst/>
          </a:prstGeom>
          <a:ln w="38100"/>
        </p:spPr>
        <p:style>
          <a:lnRef idx="2">
            <a:schemeClr val="accent6"/>
          </a:lnRef>
          <a:fillRef idx="1">
            <a:schemeClr val="lt1"/>
          </a:fillRef>
          <a:effectRef idx="0">
            <a:schemeClr val="accent6"/>
          </a:effectRef>
          <a:fontRef idx="minor">
            <a:schemeClr val="dk1"/>
          </a:fontRef>
        </p:style>
        <p:txBody>
          <a:bodyPr wrap="square">
            <a:spAutoFit/>
          </a:bodyPr>
          <a:lstStyle/>
          <a:p>
            <a:pPr marL="30480" marR="30480" algn="just">
              <a:lnSpc>
                <a:spcPct val="115000"/>
              </a:lnSpc>
              <a:spcAft>
                <a:spcPts val="0"/>
              </a:spcAft>
            </a:pP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Việc</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lặp</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lại</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hai</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dòng</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thơ</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này</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có</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tác</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dụng</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nhấn</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mạnh</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nỗi</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nhớ</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da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diết</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của</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tác</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giả</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đối</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với</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mảnh</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đất</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và</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con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người</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nơi</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đây</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1097280" y="1528354"/>
            <a:ext cx="9731829" cy="3827417"/>
          </a:xfrm>
          <a:prstGeom prst="horizontalScroll">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vi-VN" sz="5400" b="1" dirty="0">
                <a:solidFill>
                  <a:srgbClr val="FF0000"/>
                </a:solidFill>
                <a:latin typeface="Arial" panose="020B0604020202020204" pitchFamily="34" charset="0"/>
                <a:cs typeface="Arial" panose="020B0604020202020204" pitchFamily="34" charset="0"/>
              </a:rPr>
              <a:t>2</a:t>
            </a:r>
            <a:r>
              <a:rPr lang="en-US" sz="5400" b="1" dirty="0">
                <a:solidFill>
                  <a:srgbClr val="FF0000"/>
                </a:solidFill>
                <a:latin typeface="Arial" panose="020B0604020202020204" pitchFamily="34" charset="0"/>
                <a:cs typeface="Arial" panose="020B0604020202020204" pitchFamily="34" charset="0"/>
              </a:rPr>
              <a:t>. SUY NGẪM </a:t>
            </a:r>
            <a:r>
              <a:rPr lang="vi-VN" sz="5400" b="1" dirty="0">
                <a:solidFill>
                  <a:srgbClr val="FF0000"/>
                </a:solidFill>
                <a:latin typeface="Arial" panose="020B0604020202020204" pitchFamily="34" charset="0"/>
                <a:cs typeface="Arial" panose="020B0604020202020204" pitchFamily="34" charset="0"/>
              </a:rPr>
              <a:t>VÀ </a:t>
            </a:r>
            <a:r>
              <a:rPr lang="en-US" sz="5400" b="1" dirty="0">
                <a:solidFill>
                  <a:srgbClr val="FF0000"/>
                </a:solidFill>
                <a:latin typeface="Arial" panose="020B0604020202020204" pitchFamily="34" charset="0"/>
                <a:cs typeface="Arial" panose="020B0604020202020204" pitchFamily="34" charset="0"/>
              </a:rPr>
              <a:t>PHẢN HỒI</a:t>
            </a:r>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574766" y="731520"/>
            <a:ext cx="11247119" cy="4859383"/>
          </a:xfrm>
          <a:prstGeom prst="horizontalScroll">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b="1" dirty="0">
                <a:solidFill>
                  <a:srgbClr val="FF0000"/>
                </a:solidFill>
                <a:latin typeface="Arial" panose="020B0604020202020204" pitchFamily="34" charset="0"/>
                <a:cs typeface="Arial" panose="020B0604020202020204" pitchFamily="34" charset="0"/>
              </a:rPr>
              <a:t>a. NÉT ĐỘC ĐÁO CỦA BÀI THƠ THỂ HIỆN QUA TỪ NGỮ, HÌNH ẢNH BỐ CỤC, MẠCH CẢM XÚC</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7703" y="418012"/>
            <a:ext cx="8490857" cy="707886"/>
          </a:xfrm>
          <a:prstGeom prst="rect">
            <a:avLst/>
          </a:prstGeom>
          <a:noFill/>
        </p:spPr>
        <p:txBody>
          <a:bodyPr wrap="square" rtlCol="0">
            <a:spAutoFit/>
          </a:bodyPr>
          <a:lstStyle/>
          <a:p>
            <a:r>
              <a:rPr lang="en-US" sz="4000" b="1" dirty="0">
                <a:latin typeface="Arial" panose="020B0604020202020204" pitchFamily="34" charset="0"/>
                <a:cs typeface="Arial" panose="020B0604020202020204" pitchFamily="34" charset="0"/>
              </a:rPr>
              <a:t>THẢO LUẬN NHÓM  PHÚT </a:t>
            </a:r>
          </a:p>
        </p:txBody>
      </p:sp>
      <p:sp>
        <p:nvSpPr>
          <p:cNvPr id="3" name="TextBox 2"/>
          <p:cNvSpPr txBox="1"/>
          <p:nvPr/>
        </p:nvSpPr>
        <p:spPr>
          <a:xfrm>
            <a:off x="3526971" y="2096141"/>
            <a:ext cx="5277394" cy="584775"/>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3200" b="1" dirty="0" err="1">
                <a:latin typeface="Arial" panose="020B0604020202020204" pitchFamily="34" charset="0"/>
                <a:cs typeface="Arial" panose="020B0604020202020204" pitchFamily="34" charset="0"/>
              </a:rPr>
              <a:t>Nhóm</a:t>
            </a:r>
            <a:r>
              <a:rPr lang="en-US" sz="3200" b="1" dirty="0">
                <a:latin typeface="Arial" panose="020B0604020202020204" pitchFamily="34" charset="0"/>
                <a:cs typeface="Arial" panose="020B0604020202020204" pitchFamily="34" charset="0"/>
              </a:rPr>
              <a:t> 1 </a:t>
            </a:r>
            <a:r>
              <a:rPr lang="en-US" sz="3200" b="1" dirty="0" err="1">
                <a:latin typeface="Arial" panose="020B0604020202020204" pitchFamily="34" charset="0"/>
                <a:cs typeface="Arial" panose="020B0604020202020204" pitchFamily="34" charset="0"/>
              </a:rPr>
              <a:t>câu</a:t>
            </a:r>
            <a:r>
              <a:rPr lang="en-US" sz="3200" b="1" dirty="0">
                <a:latin typeface="Arial" panose="020B0604020202020204" pitchFamily="34" charset="0"/>
                <a:cs typeface="Arial" panose="020B0604020202020204" pitchFamily="34" charset="0"/>
              </a:rPr>
              <a:t> 1 </a:t>
            </a:r>
            <a:r>
              <a:rPr lang="en-US" sz="3200" b="1" dirty="0" err="1">
                <a:latin typeface="Arial" panose="020B0604020202020204" pitchFamily="34" charset="0"/>
                <a:cs typeface="Arial" panose="020B0604020202020204" pitchFamily="34" charset="0"/>
              </a:rPr>
              <a:t>sgk</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Tr</a:t>
            </a:r>
            <a:r>
              <a:rPr lang="en-US" sz="3200" b="1" dirty="0">
                <a:latin typeface="Arial" panose="020B0604020202020204" pitchFamily="34" charset="0"/>
                <a:cs typeface="Arial" panose="020B0604020202020204" pitchFamily="34" charset="0"/>
              </a:rPr>
              <a:t> 17</a:t>
            </a:r>
          </a:p>
        </p:txBody>
      </p:sp>
      <p:sp>
        <p:nvSpPr>
          <p:cNvPr id="5" name="TextBox 4"/>
          <p:cNvSpPr txBox="1"/>
          <p:nvPr/>
        </p:nvSpPr>
        <p:spPr>
          <a:xfrm>
            <a:off x="3526971" y="3285037"/>
            <a:ext cx="5277394" cy="584775"/>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3200" b="1" dirty="0" err="1">
                <a:latin typeface="Arial" panose="020B0604020202020204" pitchFamily="34" charset="0"/>
                <a:cs typeface="Arial" panose="020B0604020202020204" pitchFamily="34" charset="0"/>
              </a:rPr>
              <a:t>Nhóm</a:t>
            </a:r>
            <a:r>
              <a:rPr lang="en-US" sz="3200" b="1" dirty="0">
                <a:latin typeface="Arial" panose="020B0604020202020204" pitchFamily="34" charset="0"/>
                <a:cs typeface="Arial" panose="020B0604020202020204" pitchFamily="34" charset="0"/>
              </a:rPr>
              <a:t> 2 </a:t>
            </a:r>
            <a:r>
              <a:rPr lang="en-US" sz="3200" b="1" dirty="0" err="1">
                <a:latin typeface="Arial" panose="020B0604020202020204" pitchFamily="34" charset="0"/>
                <a:cs typeface="Arial" panose="020B0604020202020204" pitchFamily="34" charset="0"/>
              </a:rPr>
              <a:t>câu</a:t>
            </a:r>
            <a:r>
              <a:rPr lang="en-US" sz="3200" b="1" dirty="0">
                <a:latin typeface="Arial" panose="020B0604020202020204" pitchFamily="34" charset="0"/>
                <a:cs typeface="Arial" panose="020B0604020202020204" pitchFamily="34" charset="0"/>
              </a:rPr>
              <a:t> 2 </a:t>
            </a:r>
            <a:r>
              <a:rPr lang="en-US" sz="3200" b="1" dirty="0" err="1">
                <a:latin typeface="Arial" panose="020B0604020202020204" pitchFamily="34" charset="0"/>
                <a:cs typeface="Arial" panose="020B0604020202020204" pitchFamily="34" charset="0"/>
              </a:rPr>
              <a:t>sgk</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Tr</a:t>
            </a:r>
            <a:r>
              <a:rPr lang="en-US" sz="3200" b="1" dirty="0">
                <a:latin typeface="Arial" panose="020B0604020202020204" pitchFamily="34" charset="0"/>
                <a:cs typeface="Arial" panose="020B0604020202020204" pitchFamily="34" charset="0"/>
              </a:rPr>
              <a:t> 17</a:t>
            </a:r>
          </a:p>
        </p:txBody>
      </p:sp>
      <p:sp>
        <p:nvSpPr>
          <p:cNvPr id="6" name="TextBox 5"/>
          <p:cNvSpPr txBox="1"/>
          <p:nvPr/>
        </p:nvSpPr>
        <p:spPr>
          <a:xfrm>
            <a:off x="3526971" y="4424820"/>
            <a:ext cx="5277394" cy="584775"/>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3200" b="1" dirty="0" err="1">
                <a:latin typeface="Arial" panose="020B0604020202020204" pitchFamily="34" charset="0"/>
                <a:cs typeface="Arial" panose="020B0604020202020204" pitchFamily="34" charset="0"/>
              </a:rPr>
              <a:t>Nhóm</a:t>
            </a:r>
            <a:r>
              <a:rPr lang="en-US" sz="3200" b="1" dirty="0">
                <a:latin typeface="Arial" panose="020B0604020202020204" pitchFamily="34" charset="0"/>
                <a:cs typeface="Arial" panose="020B0604020202020204" pitchFamily="34" charset="0"/>
              </a:rPr>
              <a:t> 3 </a:t>
            </a:r>
            <a:r>
              <a:rPr lang="en-US" sz="3200" b="1" dirty="0" err="1">
                <a:latin typeface="Arial" panose="020B0604020202020204" pitchFamily="34" charset="0"/>
                <a:cs typeface="Arial" panose="020B0604020202020204" pitchFamily="34" charset="0"/>
              </a:rPr>
              <a:t>câu</a:t>
            </a:r>
            <a:r>
              <a:rPr lang="en-US" sz="3200" b="1" dirty="0">
                <a:latin typeface="Arial" panose="020B0604020202020204" pitchFamily="34" charset="0"/>
                <a:cs typeface="Arial" panose="020B0604020202020204" pitchFamily="34" charset="0"/>
              </a:rPr>
              <a:t> 3 </a:t>
            </a:r>
            <a:r>
              <a:rPr lang="en-US" sz="3200" b="1" dirty="0" err="1">
                <a:latin typeface="Arial" panose="020B0604020202020204" pitchFamily="34" charset="0"/>
                <a:cs typeface="Arial" panose="020B0604020202020204" pitchFamily="34" charset="0"/>
              </a:rPr>
              <a:t>sgk</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Tr</a:t>
            </a:r>
            <a:r>
              <a:rPr lang="en-US" sz="3200" b="1" dirty="0">
                <a:latin typeface="Arial" panose="020B0604020202020204" pitchFamily="34" charset="0"/>
                <a:cs typeface="Arial" panose="020B0604020202020204" pitchFamily="34" charset="0"/>
              </a:rPr>
              <a:t> 17</a:t>
            </a:r>
          </a:p>
        </p:txBody>
      </p:sp>
      <p:sp>
        <p:nvSpPr>
          <p:cNvPr id="7" name="TextBox 6"/>
          <p:cNvSpPr txBox="1"/>
          <p:nvPr/>
        </p:nvSpPr>
        <p:spPr>
          <a:xfrm>
            <a:off x="3526971" y="5564603"/>
            <a:ext cx="5277394" cy="584775"/>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3200" b="1" dirty="0" err="1">
                <a:latin typeface="Arial" panose="020B0604020202020204" pitchFamily="34" charset="0"/>
                <a:cs typeface="Arial" panose="020B0604020202020204" pitchFamily="34" charset="0"/>
              </a:rPr>
              <a:t>Nhóm</a:t>
            </a:r>
            <a:r>
              <a:rPr lang="en-US" sz="3200" b="1" dirty="0">
                <a:latin typeface="Arial" panose="020B0604020202020204" pitchFamily="34" charset="0"/>
                <a:cs typeface="Arial" panose="020B0604020202020204" pitchFamily="34" charset="0"/>
              </a:rPr>
              <a:t> 4 </a:t>
            </a:r>
            <a:r>
              <a:rPr lang="en-US" sz="3200" b="1" dirty="0" err="1">
                <a:latin typeface="Arial" panose="020B0604020202020204" pitchFamily="34" charset="0"/>
                <a:cs typeface="Arial" panose="020B0604020202020204" pitchFamily="34" charset="0"/>
              </a:rPr>
              <a:t>câu</a:t>
            </a:r>
            <a:r>
              <a:rPr lang="en-US" sz="3200" b="1" dirty="0">
                <a:latin typeface="Arial" panose="020B0604020202020204" pitchFamily="34" charset="0"/>
                <a:cs typeface="Arial" panose="020B0604020202020204" pitchFamily="34" charset="0"/>
              </a:rPr>
              <a:t> 4 </a:t>
            </a:r>
            <a:r>
              <a:rPr lang="en-US" sz="3200" b="1" dirty="0" err="1">
                <a:latin typeface="Arial" panose="020B0604020202020204" pitchFamily="34" charset="0"/>
                <a:cs typeface="Arial" panose="020B0604020202020204" pitchFamily="34" charset="0"/>
              </a:rPr>
              <a:t>sgk</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Tr</a:t>
            </a:r>
            <a:r>
              <a:rPr lang="en-US" sz="3200" b="1" dirty="0">
                <a:latin typeface="Arial" panose="020B0604020202020204" pitchFamily="34" charset="0"/>
                <a:cs typeface="Arial" panose="020B0604020202020204" pitchFamily="34" charset="0"/>
              </a:rPr>
              <a:t> 17</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Callout 2"/>
          <p:cNvSpPr/>
          <p:nvPr/>
        </p:nvSpPr>
        <p:spPr>
          <a:xfrm>
            <a:off x="3200401" y="431074"/>
            <a:ext cx="7184571" cy="2116183"/>
          </a:xfrm>
          <a:prstGeom prst="wedgeEllipseCallou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3200" dirty="0">
              <a:latin typeface="Arial" panose="020B0604020202020204" pitchFamily="34" charset="0"/>
              <a:cs typeface="Arial" panose="020B0604020202020204" pitchFamily="34" charset="0"/>
            </a:endParaRPr>
          </a:p>
          <a:p>
            <a:pPr algn="ctr"/>
            <a:endParaRPr lang="en-US" sz="3200" dirty="0">
              <a:latin typeface="Arial" panose="020B0604020202020204" pitchFamily="34" charset="0"/>
              <a:cs typeface="Arial" panose="020B0604020202020204" pitchFamily="34" charset="0"/>
            </a:endParaRPr>
          </a:p>
          <a:p>
            <a:pPr algn="ctr"/>
            <a:r>
              <a:rPr lang="en-US" sz="3200" dirty="0" err="1">
                <a:latin typeface="Arial" panose="020B0604020202020204" pitchFamily="34" charset="0"/>
                <a:cs typeface="Arial" panose="020B0604020202020204" pitchFamily="34" charset="0"/>
              </a:rPr>
              <a:t>Xác</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định</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thể</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thơ</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của</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bài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thơ</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và</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cách</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gieo</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vần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ngắt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nhịp</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trong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khổ</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thơ</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thứ</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hai</a:t>
            </a:r>
            <a:r>
              <a:rPr lang="en-US" sz="3200" dirty="0">
                <a:latin typeface="Arial" panose="020B0604020202020204" pitchFamily="34" charset="0"/>
                <a:cs typeface="Arial" panose="020B0604020202020204" pitchFamily="34" charset="0"/>
              </a:rPr>
              <a:t>.</a:t>
            </a:r>
          </a:p>
          <a:p>
            <a:pPr algn="ctr"/>
            <a:r>
              <a:rPr lang="en-US" sz="3200" dirty="0">
                <a:latin typeface="Arial" panose="020B0604020202020204" pitchFamily="34" charset="0"/>
                <a:cs typeface="Arial" panose="020B0604020202020204" pitchFamily="34" charset="0"/>
              </a:rPr>
              <a:t> </a:t>
            </a:r>
          </a:p>
          <a:p>
            <a:pPr algn="ctr"/>
            <a:r>
              <a:rPr lang="en-US" sz="3200" b="1" dirty="0">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p:txBody>
      </p:sp>
      <p:sp>
        <p:nvSpPr>
          <p:cNvPr id="4" name="Rectangle 3"/>
          <p:cNvSpPr/>
          <p:nvPr/>
        </p:nvSpPr>
        <p:spPr>
          <a:xfrm>
            <a:off x="957942" y="3454399"/>
            <a:ext cx="10341429" cy="2062103"/>
          </a:xfrm>
          <a:prstGeom prst="rect">
            <a:avLst/>
          </a:prstGeom>
          <a:ln w="38100"/>
        </p:spPr>
        <p:style>
          <a:lnRef idx="2">
            <a:schemeClr val="accent6"/>
          </a:lnRef>
          <a:fillRef idx="1">
            <a:schemeClr val="lt1"/>
          </a:fillRef>
          <a:effectRef idx="0">
            <a:schemeClr val="accent6"/>
          </a:effectRef>
          <a:fontRef idx="minor">
            <a:schemeClr val="dk1"/>
          </a:fontRef>
        </p:style>
        <p:txBody>
          <a:bodyPr wrap="square">
            <a:spAutoFit/>
          </a:bodyPr>
          <a:lstStyle/>
          <a:p>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Thể</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thơ</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bảy</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chữ</a:t>
            </a:r>
            <a:r>
              <a:rPr lang="en-US" sz="3200" dirty="0">
                <a:latin typeface="Arial" panose="020B0604020202020204" pitchFamily="34" charset="0"/>
                <a:cs typeface="Arial" panose="020B0604020202020204" pitchFamily="34" charset="0"/>
              </a:rPr>
              <a:t>. </a:t>
            </a:r>
          </a:p>
          <a:p>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Cách</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gieo</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vần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ngắt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nhịp</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trong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khổ</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thơ</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thứ</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hai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vần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chân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liền</a:t>
            </a:r>
            <a:r>
              <a:rPr lang="en-US" sz="3200" dirty="0">
                <a:latin typeface="Arial" panose="020B0604020202020204" pitchFamily="34" charset="0"/>
                <a:cs typeface="Arial" panose="020B0604020202020204" pitchFamily="34" charset="0"/>
              </a:rPr>
              <a:t>: </a:t>
            </a:r>
            <a:r>
              <a:rPr lang="en-US" sz="3200" i="1" dirty="0" err="1">
                <a:latin typeface="Arial" panose="020B0604020202020204" pitchFamily="34" charset="0"/>
                <a:cs typeface="Arial" panose="020B0604020202020204" pitchFamily="34" charset="0"/>
              </a:rPr>
              <a:t>mùi</a:t>
            </a:r>
            <a:r>
              <a:rPr lang="en-US" sz="3200" i="1" dirty="0">
                <a:latin typeface="Arial" panose="020B0604020202020204" pitchFamily="34" charset="0"/>
                <a:cs typeface="Arial" panose="020B0604020202020204" pitchFamily="34" charset="0"/>
              </a:rPr>
              <a:t> – </a:t>
            </a:r>
            <a:r>
              <a:rPr lang="en-US" sz="3200" i="1" dirty="0" err="1">
                <a:latin typeface="Arial" panose="020B0604020202020204" pitchFamily="34" charset="0"/>
                <a:cs typeface="Arial" panose="020B0604020202020204" pitchFamily="34" charset="0"/>
              </a:rPr>
              <a:t>vui</a:t>
            </a:r>
            <a:r>
              <a:rPr lang="en-US" sz="3200" i="1"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kết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hợp</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với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vần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cách</a:t>
            </a:r>
            <a:r>
              <a:rPr lang="en-US" sz="3200" dirty="0">
                <a:latin typeface="Arial" panose="020B0604020202020204" pitchFamily="34" charset="0"/>
                <a:cs typeface="Arial" panose="020B0604020202020204" pitchFamily="34" charset="0"/>
              </a:rPr>
              <a:t>: </a:t>
            </a:r>
            <a:r>
              <a:rPr lang="en-US" sz="3200" i="1" dirty="0" err="1">
                <a:latin typeface="Arial" panose="020B0604020202020204" pitchFamily="34" charset="0"/>
                <a:cs typeface="Arial" panose="020B0604020202020204" pitchFamily="34" charset="0"/>
              </a:rPr>
              <a:t>mùi</a:t>
            </a:r>
            <a:r>
              <a:rPr lang="en-US" sz="3200" i="1" dirty="0">
                <a:latin typeface="Arial" panose="020B0604020202020204" pitchFamily="34" charset="0"/>
                <a:cs typeface="Arial" panose="020B0604020202020204" pitchFamily="34" charset="0"/>
              </a:rPr>
              <a:t> – </a:t>
            </a:r>
            <a:r>
              <a:rPr lang="en-US" sz="3200" i="1" dirty="0" err="1">
                <a:latin typeface="Arial" panose="020B0604020202020204" pitchFamily="34" charset="0"/>
                <a:cs typeface="Arial" panose="020B0604020202020204" pitchFamily="34" charset="0"/>
              </a:rPr>
              <a:t>bùi</a:t>
            </a:r>
            <a:r>
              <a:rPr lang="en-US" sz="3200" i="1"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Ngắt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nhịp</a:t>
            </a:r>
            <a:r>
              <a:rPr lang="en-US" sz="3200" dirty="0">
                <a:latin typeface="Arial" panose="020B0604020202020204" pitchFamily="34" charset="0"/>
                <a:cs typeface="Arial" panose="020B0604020202020204" pitchFamily="34" charset="0"/>
              </a:rPr>
              <a:t> 4/3.  </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09449" y="235132"/>
          <a:ext cx="11495316" cy="6718662"/>
        </p:xfrm>
        <a:graphic>
          <a:graphicData uri="http://schemas.openxmlformats.org/drawingml/2006/table">
            <a:tbl>
              <a:tblPr firstRow="1" bandRow="1">
                <a:tableStyleId>{5940675A-B579-460E-94D1-54222C63F5DA}</a:tableStyleId>
              </a:tblPr>
              <a:tblGrid>
                <a:gridCol w="5747658">
                  <a:extLst>
                    <a:ext uri="{9D8B030D-6E8A-4147-A177-3AD203B41FA5}">
                      <a16:colId xmlns:a16="http://schemas.microsoft.com/office/drawing/2014/main" val="20000"/>
                    </a:ext>
                  </a:extLst>
                </a:gridCol>
                <a:gridCol w="5747658">
                  <a:extLst>
                    <a:ext uri="{9D8B030D-6E8A-4147-A177-3AD203B41FA5}">
                      <a16:colId xmlns:a16="http://schemas.microsoft.com/office/drawing/2014/main" val="20001"/>
                    </a:ext>
                  </a:extLst>
                </a:gridCol>
              </a:tblGrid>
              <a:tr h="931386">
                <a:tc>
                  <a:txBody>
                    <a:bodyPr/>
                    <a:lstStyle/>
                    <a:p>
                      <a:pPr algn="ctr"/>
                      <a:r>
                        <a:rPr lang="en-US" sz="3200" b="1" dirty="0" err="1">
                          <a:latin typeface="Arial" panose="020B0604020202020204" pitchFamily="34" charset="0"/>
                          <a:cs typeface="Arial" panose="020B0604020202020204" pitchFamily="34" charset="0"/>
                        </a:rPr>
                        <a:t>Từ</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ngữ</a:t>
                      </a:r>
                      <a:r>
                        <a:rPr lang="en-US" sz="3200" b="1" dirty="0">
                          <a:latin typeface="Arial" panose="020B0604020202020204" pitchFamily="34" charset="0"/>
                          <a:cs typeface="Arial" panose="020B0604020202020204" pitchFamily="34" charset="0"/>
                        </a:rPr>
                        <a:t>,</a:t>
                      </a:r>
                      <a:r>
                        <a:rPr lang="en-US" sz="3200" b="1" baseline="0" dirty="0">
                          <a:latin typeface="Arial" panose="020B0604020202020204" pitchFamily="34" charset="0"/>
                          <a:cs typeface="Arial" panose="020B0604020202020204" pitchFamily="34" charset="0"/>
                        </a:rPr>
                        <a:t> </a:t>
                      </a:r>
                      <a:r>
                        <a:rPr lang="en-US" sz="3200" b="1" baseline="0" dirty="0" err="1">
                          <a:latin typeface="Arial" panose="020B0604020202020204" pitchFamily="34" charset="0"/>
                          <a:cs typeface="Arial" panose="020B0604020202020204" pitchFamily="34" charset="0"/>
                        </a:rPr>
                        <a:t>câu</a:t>
                      </a:r>
                      <a:r>
                        <a:rPr lang="en-US" sz="3200" b="1" baseline="0" dirty="0">
                          <a:latin typeface="Arial" panose="020B0604020202020204" pitchFamily="34" charset="0"/>
                          <a:cs typeface="Arial" panose="020B0604020202020204" pitchFamily="34" charset="0"/>
                        </a:rPr>
                        <a:t> </a:t>
                      </a:r>
                      <a:r>
                        <a:rPr lang="en-US" sz="3200" b="1" baseline="0" dirty="0" err="1">
                          <a:latin typeface="Arial" panose="020B0604020202020204" pitchFamily="34" charset="0"/>
                          <a:cs typeface="Arial" panose="020B0604020202020204" pitchFamily="34" charset="0"/>
                        </a:rPr>
                        <a:t>thơ</a:t>
                      </a:r>
                      <a:r>
                        <a:rPr lang="en-US" sz="3200" b="1" baseline="0" dirty="0">
                          <a:latin typeface="Arial" panose="020B0604020202020204" pitchFamily="34" charset="0"/>
                          <a:cs typeface="Arial" panose="020B0604020202020204" pitchFamily="34" charset="0"/>
                        </a:rPr>
                        <a:t> </a:t>
                      </a:r>
                      <a:r>
                        <a:rPr lang="en-US" sz="3200" b="1" baseline="0" dirty="0" err="1">
                          <a:latin typeface="Arial" panose="020B0604020202020204" pitchFamily="34" charset="0"/>
                          <a:cs typeface="Arial" panose="020B0604020202020204" pitchFamily="34" charset="0"/>
                        </a:rPr>
                        <a:t>lặp</a:t>
                      </a:r>
                      <a:r>
                        <a:rPr lang="en-US" sz="3200" b="1" baseline="0" dirty="0">
                          <a:latin typeface="Arial" panose="020B0604020202020204" pitchFamily="34" charset="0"/>
                          <a:cs typeface="Arial" panose="020B0604020202020204" pitchFamily="34" charset="0"/>
                        </a:rPr>
                        <a:t> </a:t>
                      </a:r>
                      <a:r>
                        <a:rPr lang="en-US" sz="3200" b="1" baseline="0" dirty="0" err="1">
                          <a:latin typeface="Arial" panose="020B0604020202020204" pitchFamily="34" charset="0"/>
                          <a:cs typeface="Arial" panose="020B0604020202020204" pitchFamily="34" charset="0"/>
                        </a:rPr>
                        <a:t>lại</a:t>
                      </a:r>
                      <a:endParaRPr lang="en-US" sz="3200" b="1" dirty="0">
                        <a:latin typeface="Arial" panose="020B0604020202020204" pitchFamily="34" charset="0"/>
                        <a:cs typeface="Arial" panose="020B0604020202020204" pitchFamily="34" charset="0"/>
                      </a:endParaRPr>
                    </a:p>
                  </a:txBody>
                  <a:tcPr/>
                </a:tc>
                <a:tc>
                  <a:txBody>
                    <a:bodyPr/>
                    <a:lstStyle/>
                    <a:p>
                      <a:pPr algn="ctr"/>
                      <a:r>
                        <a:rPr lang="en-US" sz="3200" b="1" dirty="0" err="1">
                          <a:latin typeface="Arial" panose="020B0604020202020204" pitchFamily="34" charset="0"/>
                          <a:cs typeface="Arial" panose="020B0604020202020204" pitchFamily="34" charset="0"/>
                        </a:rPr>
                        <a:t>Tác</a:t>
                      </a:r>
                      <a:r>
                        <a:rPr lang="en-US" sz="3200" b="1" baseline="0" dirty="0">
                          <a:latin typeface="Arial" panose="020B0604020202020204" pitchFamily="34" charset="0"/>
                          <a:cs typeface="Arial" panose="020B0604020202020204" pitchFamily="34" charset="0"/>
                        </a:rPr>
                        <a:t> </a:t>
                      </a:r>
                      <a:r>
                        <a:rPr lang="en-US" sz="3200" b="1" baseline="0" dirty="0" err="1">
                          <a:latin typeface="Arial" panose="020B0604020202020204" pitchFamily="34" charset="0"/>
                          <a:cs typeface="Arial" panose="020B0604020202020204" pitchFamily="34" charset="0"/>
                        </a:rPr>
                        <a:t>dụng</a:t>
                      </a:r>
                      <a:endParaRPr lang="en-US" sz="32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1733436">
                <a:tc>
                  <a:txBody>
                    <a:bodyPr/>
                    <a:lstStyle/>
                    <a:p>
                      <a:pPr algn="ctr"/>
                      <a:endParaRPr lang="en-US" sz="3200" b="1" dirty="0">
                        <a:latin typeface="Arial" panose="020B0604020202020204" pitchFamily="34" charset="0"/>
                        <a:cs typeface="Arial" panose="020B0604020202020204" pitchFamily="34" charset="0"/>
                      </a:endParaRPr>
                    </a:p>
                    <a:p>
                      <a:pPr algn="ctr"/>
                      <a:endParaRPr lang="en-US" sz="3200" b="1" dirty="0">
                        <a:latin typeface="Arial" panose="020B0604020202020204" pitchFamily="34" charset="0"/>
                        <a:cs typeface="Arial" panose="020B0604020202020204" pitchFamily="34" charset="0"/>
                      </a:endParaRPr>
                    </a:p>
                    <a:p>
                      <a:pPr algn="ctr"/>
                      <a:endParaRPr lang="en-US" sz="3200" b="1" dirty="0">
                        <a:latin typeface="Arial" panose="020B0604020202020204" pitchFamily="34" charset="0"/>
                        <a:cs typeface="Arial" panose="020B0604020202020204" pitchFamily="34" charset="0"/>
                      </a:endParaRPr>
                    </a:p>
                  </a:txBody>
                  <a:tcPr/>
                </a:tc>
                <a:tc>
                  <a:txBody>
                    <a:bodyPr/>
                    <a:lstStyle/>
                    <a:p>
                      <a:pPr algn="ctr"/>
                      <a:endParaRPr lang="en-US" sz="32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2617141">
                <a:tc>
                  <a:txBody>
                    <a:bodyPr/>
                    <a:lstStyle/>
                    <a:p>
                      <a:pPr algn="ctr"/>
                      <a:endParaRPr lang="en-US" sz="3200" b="1" dirty="0">
                        <a:latin typeface="Arial" panose="020B0604020202020204" pitchFamily="34" charset="0"/>
                        <a:cs typeface="Arial" panose="020B0604020202020204" pitchFamily="34" charset="0"/>
                      </a:endParaRPr>
                    </a:p>
                    <a:p>
                      <a:pPr algn="ctr"/>
                      <a:endParaRPr lang="en-US" sz="3200" b="1" dirty="0">
                        <a:latin typeface="Arial" panose="020B0604020202020204" pitchFamily="34" charset="0"/>
                        <a:cs typeface="Arial" panose="020B0604020202020204" pitchFamily="34" charset="0"/>
                      </a:endParaRPr>
                    </a:p>
                    <a:p>
                      <a:pPr algn="ctr"/>
                      <a:endParaRPr lang="en-US" sz="3200" b="1" dirty="0">
                        <a:latin typeface="Arial" panose="020B0604020202020204" pitchFamily="34" charset="0"/>
                        <a:cs typeface="Arial" panose="020B0604020202020204" pitchFamily="34" charset="0"/>
                      </a:endParaRPr>
                    </a:p>
                    <a:p>
                      <a:pPr algn="ctr"/>
                      <a:endParaRPr lang="en-US" sz="3200" b="1" dirty="0">
                        <a:latin typeface="Arial" panose="020B0604020202020204" pitchFamily="34" charset="0"/>
                        <a:cs typeface="Arial" panose="020B0604020202020204" pitchFamily="34" charset="0"/>
                      </a:endParaRPr>
                    </a:p>
                    <a:p>
                      <a:pPr algn="ctr"/>
                      <a:endParaRPr lang="en-US" sz="3600" b="1" dirty="0">
                        <a:latin typeface="Arial" panose="020B0604020202020204" pitchFamily="34" charset="0"/>
                        <a:cs typeface="Arial" panose="020B0604020202020204" pitchFamily="34" charset="0"/>
                      </a:endParaRPr>
                    </a:p>
                    <a:p>
                      <a:pPr algn="ctr"/>
                      <a:endParaRPr lang="en-US" sz="3200" b="1" dirty="0">
                        <a:latin typeface="Arial" panose="020B0604020202020204" pitchFamily="34" charset="0"/>
                        <a:cs typeface="Arial" panose="020B0604020202020204" pitchFamily="34" charset="0"/>
                      </a:endParaRPr>
                    </a:p>
                    <a:p>
                      <a:pPr algn="ctr"/>
                      <a:endParaRPr lang="en-US" sz="3200" b="1" dirty="0">
                        <a:latin typeface="Arial" panose="020B0604020202020204" pitchFamily="34" charset="0"/>
                        <a:cs typeface="Arial" panose="020B0604020202020204" pitchFamily="34" charset="0"/>
                      </a:endParaRPr>
                    </a:p>
                    <a:p>
                      <a:pPr algn="ctr"/>
                      <a:endParaRPr lang="en-US" sz="3200" b="1" dirty="0">
                        <a:latin typeface="Arial" panose="020B0604020202020204" pitchFamily="34" charset="0"/>
                        <a:cs typeface="Arial" panose="020B0604020202020204" pitchFamily="34" charset="0"/>
                      </a:endParaRPr>
                    </a:p>
                  </a:txBody>
                  <a:tcPr/>
                </a:tc>
                <a:tc>
                  <a:txBody>
                    <a:bodyPr/>
                    <a:lstStyle/>
                    <a:p>
                      <a:pPr algn="ctr"/>
                      <a:endParaRPr lang="en-US" sz="32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bl>
          </a:graphicData>
        </a:graphic>
      </p:graphicFrame>
      <p:sp>
        <p:nvSpPr>
          <p:cNvPr id="3" name="Rectangle 2"/>
          <p:cNvSpPr/>
          <p:nvPr/>
        </p:nvSpPr>
        <p:spPr>
          <a:xfrm>
            <a:off x="640075" y="1132617"/>
            <a:ext cx="5617032" cy="1673150"/>
          </a:xfrm>
          <a:prstGeom prst="rect">
            <a:avLst/>
          </a:prstGeom>
        </p:spPr>
        <p:txBody>
          <a:bodyPr wrap="square">
            <a:spAutoFit/>
          </a:bodyPr>
          <a:lstStyle/>
          <a:p>
            <a:pPr algn="just">
              <a:lnSpc>
                <a:spcPct val="107000"/>
              </a:lnSpc>
              <a:spcAft>
                <a:spcPts val="0"/>
              </a:spcAft>
            </a:pP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Câu</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thơ</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mở</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đầu</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và</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cũng</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là</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ý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thơ</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được</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lặp</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lại</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4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lần</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FF0000"/>
                </a:solidFill>
                <a:latin typeface="Arial" panose="020B0604020202020204" pitchFamily="34" charset="0"/>
                <a:ea typeface="Times New Roman" panose="02020603050405020304" pitchFamily="18" charset="0"/>
                <a:cs typeface="Arial" panose="020B0604020202020204" pitchFamily="34" charset="0"/>
              </a:rPr>
              <a:t>gì</a:t>
            </a:r>
            <a:r>
              <a:rPr lang="en-US" sz="3200" i="1"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FF0000"/>
                </a:solidFill>
                <a:latin typeface="Arial" panose="020B0604020202020204" pitchFamily="34" charset="0"/>
                <a:ea typeface="Times New Roman" panose="02020603050405020304" pitchFamily="18" charset="0"/>
                <a:cs typeface="Arial" panose="020B0604020202020204" pitchFamily="34" charset="0"/>
              </a:rPr>
              <a:t>sâu</a:t>
            </a:r>
            <a:r>
              <a:rPr lang="en-US" sz="3200" i="1"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FF0000"/>
                </a:solidFill>
                <a:latin typeface="Arial" panose="020B0604020202020204" pitchFamily="34" charset="0"/>
                <a:ea typeface="Times New Roman" panose="02020603050405020304" pitchFamily="18" charset="0"/>
                <a:cs typeface="Arial" panose="020B0604020202020204" pitchFamily="34" charset="0"/>
              </a:rPr>
              <a:t>bằng</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a:t>
            </a:r>
          </a:p>
        </p:txBody>
      </p:sp>
      <p:sp>
        <p:nvSpPr>
          <p:cNvPr id="4" name="Rectangle 3"/>
          <p:cNvSpPr/>
          <p:nvPr/>
        </p:nvSpPr>
        <p:spPr>
          <a:xfrm>
            <a:off x="6257107" y="1170107"/>
            <a:ext cx="5519294" cy="1077218"/>
          </a:xfrm>
          <a:prstGeom prst="rect">
            <a:avLst/>
          </a:prstGeom>
        </p:spPr>
        <p:txBody>
          <a:bodyPr wrap="square">
            <a:spAutoFit/>
          </a:bodyPr>
          <a:lstStyle/>
          <a:p>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Khẳng</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định</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sự</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mãnh</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liệt</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của</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nỗi</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nhớ</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a:t>
            </a:r>
            <a:endParaRPr lang="en-US" sz="3200" dirty="0">
              <a:latin typeface="Arial" panose="020B0604020202020204" pitchFamily="34" charset="0"/>
              <a:cs typeface="Arial" panose="020B0604020202020204" pitchFamily="34" charset="0"/>
            </a:endParaRPr>
          </a:p>
        </p:txBody>
      </p:sp>
      <p:sp>
        <p:nvSpPr>
          <p:cNvPr id="5" name="Rectangle 4"/>
          <p:cNvSpPr/>
          <p:nvPr/>
        </p:nvSpPr>
        <p:spPr>
          <a:xfrm>
            <a:off x="509449" y="3182299"/>
            <a:ext cx="5342932" cy="1146211"/>
          </a:xfrm>
          <a:prstGeom prst="rect">
            <a:avLst/>
          </a:prstGeom>
        </p:spPr>
        <p:txBody>
          <a:bodyPr wrap="square">
            <a:spAutoFit/>
          </a:bodyPr>
          <a:lstStyle/>
          <a:p>
            <a:pPr algn="just">
              <a:lnSpc>
                <a:spcPct val="107000"/>
              </a:lnSpc>
              <a:spcAft>
                <a:spcPts val="0"/>
              </a:spcAft>
            </a:pP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Điệp</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từ</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đâu</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kết</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hợp</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với</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cấu</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trúc</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nghi</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vấn</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p>
        </p:txBody>
      </p:sp>
      <p:sp>
        <p:nvSpPr>
          <p:cNvPr id="6" name="Rectangle 5"/>
          <p:cNvSpPr/>
          <p:nvPr/>
        </p:nvSpPr>
        <p:spPr>
          <a:xfrm>
            <a:off x="6374674" y="2879106"/>
            <a:ext cx="5499463" cy="3780907"/>
          </a:xfrm>
          <a:prstGeom prst="rect">
            <a:avLst/>
          </a:prstGeom>
        </p:spPr>
        <p:txBody>
          <a:bodyPr wrap="square">
            <a:spAutoFit/>
          </a:bodyPr>
          <a:lstStyle/>
          <a:p>
            <a:pPr algn="just">
              <a:lnSpc>
                <a:spcPct val="107000"/>
              </a:lnSpc>
              <a:spcAft>
                <a:spcPts val="0"/>
              </a:spcAft>
            </a:pP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Giọng</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điệu</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da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diết</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sâu</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lắng</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mãnh</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liệt</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Giữa</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bốn</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bức</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tường</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của</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nhà</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giam</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âm</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thanh</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của</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tiếng</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hò</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là</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chất</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xúc</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tác</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gợi</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mở</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bao</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hình</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ảnh</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thân</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thương</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của</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quê</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hương</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dội</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về</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từ</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kí</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ức</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endParaRPr lang="en-US" sz="3200" dirty="0">
              <a:solidFill>
                <a:srgbClr val="FF0000"/>
              </a:solidFill>
              <a:latin typeface="Arial" panose="020B0604020202020204" pitchFamily="34" charset="0"/>
              <a:ea typeface="Calibri" panose="020F050202020403020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1"/>
          <p:cNvSpPr/>
          <p:nvPr/>
        </p:nvSpPr>
        <p:spPr>
          <a:xfrm>
            <a:off x="2233749" y="1293221"/>
            <a:ext cx="8856617" cy="4376059"/>
          </a:xfrm>
          <a:prstGeom prst="wedgeEllipseCallout">
            <a:avLst/>
          </a:prstGeom>
          <a:ln w="28575"/>
        </p:spPr>
        <p:style>
          <a:lnRef idx="2">
            <a:schemeClr val="accent6"/>
          </a:lnRef>
          <a:fillRef idx="1">
            <a:schemeClr val="lt1"/>
          </a:fillRef>
          <a:effectRef idx="0">
            <a:schemeClr val="accent6"/>
          </a:effectRef>
          <a:fontRef idx="minor">
            <a:schemeClr val="dk1"/>
          </a:fontRef>
        </p:style>
        <p:txBody>
          <a:bodyPr rtlCol="0" anchor="ctr"/>
          <a:lstStyle/>
          <a:p>
            <a:pPr marL="30480" marR="30480" algn="just">
              <a:lnSpc>
                <a:spcPct val="115000"/>
              </a:lnSpc>
              <a:spcAft>
                <a:spcPts val="0"/>
              </a:spcAft>
            </a:pP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Nhận</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xét</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về</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cách</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sắp</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xếp</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các</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phần</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trong</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bố</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cục</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của</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bài</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thơ</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Từ</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đó</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xác</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định</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sự</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vận</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động</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của</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mạch</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cảm</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xúc</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được</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tác</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giả</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thể</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hiện</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trong</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bài</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thơ</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8045" y="525940"/>
            <a:ext cx="7772401" cy="2420406"/>
          </a:xfrm>
          <a:prstGeom prst="rect">
            <a:avLst/>
          </a:prstGeom>
          <a:ln w="38100"/>
        </p:spPr>
        <p:style>
          <a:lnRef idx="2">
            <a:schemeClr val="accent6"/>
          </a:lnRef>
          <a:fillRef idx="1">
            <a:schemeClr val="lt1"/>
          </a:fillRef>
          <a:effectRef idx="0">
            <a:schemeClr val="accent6"/>
          </a:effectRef>
          <a:fontRef idx="minor">
            <a:schemeClr val="dk1"/>
          </a:fontRef>
        </p:style>
        <p:txBody>
          <a:bodyPr wrap="square">
            <a:spAutoFit/>
          </a:bodyPr>
          <a:lstStyle/>
          <a:p>
            <a:pPr marR="371475" indent="249555" algn="just">
              <a:lnSpc>
                <a:spcPct val="107000"/>
              </a:lnSpc>
              <a:spcAft>
                <a:spcPts val="0"/>
              </a:spcAft>
            </a:pP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b="1" dirty="0" err="1">
                <a:solidFill>
                  <a:srgbClr val="231F20"/>
                </a:solidFill>
                <a:latin typeface="Arial" panose="020B0604020202020204" pitchFamily="34" charset="0"/>
                <a:ea typeface="Times New Roman" panose="02020603050405020304" pitchFamily="18" charset="0"/>
                <a:cs typeface="Arial" panose="020B0604020202020204" pitchFamily="34" charset="0"/>
              </a:rPr>
              <a:t>Phần</a:t>
            </a:r>
            <a:r>
              <a:rPr lang="en-US" sz="3600" b="1" dirty="0">
                <a:solidFill>
                  <a:srgbClr val="231F20"/>
                </a:solidFill>
                <a:latin typeface="Arial" panose="020B0604020202020204" pitchFamily="34" charset="0"/>
                <a:ea typeface="Times New Roman" panose="02020603050405020304" pitchFamily="18" charset="0"/>
                <a:cs typeface="Arial" panose="020B0604020202020204" pitchFamily="34" charset="0"/>
              </a:rPr>
              <a:t> 1</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bảy</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khổ</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thơ</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đầu</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Cảm</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xúc</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bâng</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khuâng</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nhớ</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những</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cảnh</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sắc</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thân</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quen</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bình</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dị</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nhưng</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đượm</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buồn</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của</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quê</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hương</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p>
        </p:txBody>
      </p:sp>
      <p:sp>
        <p:nvSpPr>
          <p:cNvPr id="3" name="Right Arrow 2"/>
          <p:cNvSpPr/>
          <p:nvPr/>
        </p:nvSpPr>
        <p:spPr>
          <a:xfrm>
            <a:off x="156754" y="2116182"/>
            <a:ext cx="3239589" cy="2651760"/>
          </a:xfrm>
          <a:prstGeom prst="rightArrow">
            <a:avLst/>
          </a:prstGeom>
          <a:ln w="38100"/>
        </p:spPr>
        <p:style>
          <a:lnRef idx="2">
            <a:schemeClr val="accent6"/>
          </a:lnRef>
          <a:fillRef idx="1">
            <a:schemeClr val="lt1"/>
          </a:fillRef>
          <a:effectRef idx="0">
            <a:schemeClr val="accent6"/>
          </a:effectRef>
          <a:fontRef idx="minor">
            <a:schemeClr val="dk1"/>
          </a:fontRef>
        </p:style>
        <p:txBody>
          <a:bodyPr rtlCol="0" anchor="ctr"/>
          <a:lstStyle/>
          <a:p>
            <a:pPr marR="371475" indent="249555">
              <a:lnSpc>
                <a:spcPct val="107000"/>
              </a:lnSpc>
              <a:spcAft>
                <a:spcPts val="0"/>
              </a:spcAft>
            </a:pPr>
            <a:r>
              <a:rPr lang="en-US" sz="3600" b="1" dirty="0" err="1">
                <a:solidFill>
                  <a:srgbClr val="231F20"/>
                </a:solidFill>
                <a:latin typeface="Arial" panose="020B0604020202020204" pitchFamily="34" charset="0"/>
                <a:ea typeface="Times New Roman" panose="02020603050405020304" pitchFamily="18" charset="0"/>
                <a:cs typeface="Arial" panose="020B0604020202020204" pitchFamily="34" charset="0"/>
              </a:rPr>
              <a:t>Bố</a:t>
            </a:r>
            <a:r>
              <a:rPr lang="en-US" sz="3600" b="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b="1" dirty="0" err="1">
                <a:solidFill>
                  <a:srgbClr val="231F20"/>
                </a:solidFill>
                <a:latin typeface="Arial" panose="020B0604020202020204" pitchFamily="34" charset="0"/>
                <a:ea typeface="Times New Roman" panose="02020603050405020304" pitchFamily="18" charset="0"/>
                <a:cs typeface="Arial" panose="020B0604020202020204" pitchFamily="34" charset="0"/>
              </a:rPr>
              <a:t>cục</a:t>
            </a:r>
            <a:endParaRPr lang="en-US" sz="3600" b="1" dirty="0">
              <a:solidFill>
                <a:srgbClr val="231F20"/>
              </a:solidFill>
              <a:latin typeface="Arial" panose="020B0604020202020204" pitchFamily="34" charset="0"/>
              <a:ea typeface="Times New Roman" panose="02020603050405020304" pitchFamily="18" charset="0"/>
              <a:cs typeface="Arial" panose="020B0604020202020204" pitchFamily="34" charset="0"/>
            </a:endParaRPr>
          </a:p>
        </p:txBody>
      </p:sp>
      <p:sp>
        <p:nvSpPr>
          <p:cNvPr id="4" name="Rectangle 3"/>
          <p:cNvSpPr/>
          <p:nvPr/>
        </p:nvSpPr>
        <p:spPr>
          <a:xfrm>
            <a:off x="4036422" y="3600003"/>
            <a:ext cx="7772401" cy="3056286"/>
          </a:xfrm>
          <a:prstGeom prst="rect">
            <a:avLst/>
          </a:prstGeom>
          <a:ln w="38100"/>
        </p:spPr>
        <p:style>
          <a:lnRef idx="2">
            <a:schemeClr val="accent6"/>
          </a:lnRef>
          <a:fillRef idx="1">
            <a:schemeClr val="lt1"/>
          </a:fillRef>
          <a:effectRef idx="0">
            <a:schemeClr val="accent6"/>
          </a:effectRef>
          <a:fontRef idx="minor">
            <a:schemeClr val="dk1"/>
          </a:fontRef>
        </p:style>
        <p:txBody>
          <a:bodyPr wrap="square">
            <a:spAutoFit/>
          </a:bodyPr>
          <a:lstStyle/>
          <a:p>
            <a:pPr marR="371475" indent="249555" algn="just">
              <a:lnSpc>
                <a:spcPct val="107000"/>
              </a:lnSpc>
              <a:spcAft>
                <a:spcPts val="0"/>
              </a:spcAft>
            </a:pP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a:t>
            </a:r>
            <a:r>
              <a:rPr lang="en-US" sz="3600" b="1" dirty="0" err="1">
                <a:solidFill>
                  <a:srgbClr val="231F20"/>
                </a:solidFill>
                <a:latin typeface="Arial" panose="020B0604020202020204" pitchFamily="34" charset="0"/>
                <a:ea typeface="Times New Roman" panose="02020603050405020304" pitchFamily="18" charset="0"/>
                <a:cs typeface="Arial" panose="020B0604020202020204" pitchFamily="34" charset="0"/>
              </a:rPr>
              <a:t>Phần</a:t>
            </a:r>
            <a:r>
              <a:rPr lang="en-US" sz="3600" b="1" dirty="0">
                <a:solidFill>
                  <a:srgbClr val="231F20"/>
                </a:solidFill>
                <a:latin typeface="Arial" panose="020B0604020202020204" pitchFamily="34" charset="0"/>
                <a:ea typeface="Times New Roman" panose="02020603050405020304" pitchFamily="18" charset="0"/>
                <a:cs typeface="Arial" panose="020B0604020202020204" pitchFamily="34" charset="0"/>
              </a:rPr>
              <a:t> 2</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còn</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lại</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Cảm</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xúc</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bâng</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khuâng</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nhớ</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những</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gương</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mặt</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thân</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quen</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nhớ</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chính</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bản</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thân</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với</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niềm</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vui</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khi</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tìm</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được</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lí</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tưởng</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sống</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và</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niềm</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khao</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khát</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tự</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do. </a:t>
            </a:r>
            <a:endParaRPr lang="en-US" sz="3600" dirty="0">
              <a:latin typeface="Arial" panose="020B0604020202020204" pitchFamily="34" charset="0"/>
              <a:ea typeface="Calibri" panose="020F0502020204030204" charset="0"/>
              <a:cs typeface="Arial" panose="020B0604020202020204" pitchFamily="34" charset="0"/>
            </a:endParaRPr>
          </a:p>
        </p:txBody>
      </p:sp>
      <p:sp>
        <p:nvSpPr>
          <p:cNvPr id="5" name="Left Brace 4"/>
          <p:cNvSpPr/>
          <p:nvPr/>
        </p:nvSpPr>
        <p:spPr>
          <a:xfrm>
            <a:off x="3546565" y="966650"/>
            <a:ext cx="352696" cy="4950823"/>
          </a:xfrm>
          <a:prstGeom prst="leftBrace">
            <a:avLst/>
          </a:prstGeom>
          <a:ln w="57150"/>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fltVal val="0"/>
                                          </p:val>
                                        </p:tav>
                                        <p:tav tm="100000">
                                          <p:val>
                                            <p:strVal val="#ppt_w"/>
                                          </p:val>
                                        </p:tav>
                                      </p:tavLst>
                                    </p:anim>
                                    <p:anim calcmode="lin" valueType="num">
                                      <p:cBhvr>
                                        <p:cTn id="13" dur="1000" fill="hold"/>
                                        <p:tgtEl>
                                          <p:spTgt spid="4"/>
                                        </p:tgtEl>
                                        <p:attrNameLst>
                                          <p:attrName>ppt_h</p:attrName>
                                        </p:attrNameLst>
                                      </p:cBhvr>
                                      <p:tavLst>
                                        <p:tav tm="0">
                                          <p:val>
                                            <p:fltVal val="0"/>
                                          </p:val>
                                        </p:tav>
                                        <p:tav tm="100000">
                                          <p:val>
                                            <p:strVal val="#ppt_h"/>
                                          </p:val>
                                        </p:tav>
                                      </p:tavLst>
                                    </p:anim>
                                    <p:anim calcmode="lin" valueType="num">
                                      <p:cBhvr>
                                        <p:cTn id="14" dur="1000" fill="hold"/>
                                        <p:tgtEl>
                                          <p:spTgt spid="4"/>
                                        </p:tgtEl>
                                        <p:attrNameLst>
                                          <p:attrName>style.rotation</p:attrName>
                                        </p:attrNameLst>
                                      </p:cBhvr>
                                      <p:tavLst>
                                        <p:tav tm="0">
                                          <p:val>
                                            <p:fltVal val="90"/>
                                          </p:val>
                                        </p:tav>
                                        <p:tav tm="100000">
                                          <p:val>
                                            <p:fltVal val="0"/>
                                          </p:val>
                                        </p:tav>
                                      </p:tavLst>
                                    </p:anim>
                                    <p:animEffect transition="in" filter="fade">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08513" y="1851451"/>
            <a:ext cx="9209315" cy="3253968"/>
          </a:xfrm>
          <a:prstGeom prst="rect">
            <a:avLst/>
          </a:prstGeom>
          <a:ln w="38100"/>
        </p:spPr>
        <p:style>
          <a:lnRef idx="2">
            <a:schemeClr val="accent6"/>
          </a:lnRef>
          <a:fillRef idx="1">
            <a:schemeClr val="lt1"/>
          </a:fillRef>
          <a:effectRef idx="0">
            <a:schemeClr val="accent6"/>
          </a:effectRef>
          <a:fontRef idx="minor">
            <a:schemeClr val="dk1"/>
          </a:fontRef>
        </p:style>
        <p:txBody>
          <a:bodyPr wrap="square">
            <a:spAutoFit/>
          </a:bodyPr>
          <a:lstStyle/>
          <a:p>
            <a:pPr marR="372110" indent="249555" algn="just">
              <a:lnSpc>
                <a:spcPct val="107000"/>
              </a:lnSpc>
              <a:spcAft>
                <a:spcPts val="0"/>
              </a:spcAft>
            </a:pP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Từ</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cảm</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xúc</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thương</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nhớ</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một</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không</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gian</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tự</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do,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sống</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động</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với</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những</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cảnh</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sắc</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thân</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thuộc</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bình</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dị</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đến</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cảm</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xúc</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bâng</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khuâng</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nhớ</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những</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gương</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mặt</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thân</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quen</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trong</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đó</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có</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hình</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ảnh</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của</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bản</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thân</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và</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niềm</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khao</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khát</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tự</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do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cháy</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bỏng</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endParaRPr lang="en-US" sz="3200" dirty="0">
              <a:solidFill>
                <a:srgbClr val="FF0000"/>
              </a:solidFill>
              <a:latin typeface="Arial" panose="020B0604020202020204" pitchFamily="34" charset="0"/>
              <a:ea typeface="Calibri" panose="020F0502020204030204" charset="0"/>
              <a:cs typeface="Arial" panose="020B0604020202020204" pitchFamily="34" charset="0"/>
            </a:endParaRPr>
          </a:p>
        </p:txBody>
      </p:sp>
      <p:sp>
        <p:nvSpPr>
          <p:cNvPr id="3" name="Right Arrow 2"/>
          <p:cNvSpPr/>
          <p:nvPr/>
        </p:nvSpPr>
        <p:spPr>
          <a:xfrm>
            <a:off x="169816" y="1616978"/>
            <a:ext cx="2481943" cy="3722914"/>
          </a:xfrm>
          <a:prstGeom prst="rightArrow">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Sự</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vận</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động</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của</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mạch</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cảm</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xúc</a:t>
            </a:r>
            <a:r>
              <a:rPr lang="en-US" sz="3200" dirty="0">
                <a:solidFill>
                  <a:srgbClr val="FF0000"/>
                </a:solidFill>
                <a:latin typeface="Arial" panose="020B0604020202020204" pitchFamily="34" charset="0"/>
                <a:ea typeface="Times New Roman" panose="02020603050405020304" pitchFamily="18" charset="0"/>
                <a:cs typeface="Arial" panose="020B0604020202020204" pitchFamily="34" charset="0"/>
              </a:rPr>
              <a:t>:</a:t>
            </a:r>
            <a:endParaRPr lang="en-US" sz="3200"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Callout 7"/>
          <p:cNvSpPr/>
          <p:nvPr/>
        </p:nvSpPr>
        <p:spPr>
          <a:xfrm>
            <a:off x="1685109" y="431074"/>
            <a:ext cx="9183187" cy="5695406"/>
          </a:xfrm>
          <a:prstGeom prst="wedgeEllipseCallout">
            <a:avLst>
              <a:gd name="adj1" fmla="val -29762"/>
              <a:gd name="adj2" fmla="val 60372"/>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Đã</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bao</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giờ</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em</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nghe</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một</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giai</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điệu</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ngửi</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thấy</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một</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mùi</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hương</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thoáng</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quá</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nhìn</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một</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hình</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ảnh</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thì</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kí</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ức</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năm</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xưa</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bỗng</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ùa</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về</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chưa</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Em</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hãy</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chia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sẻ</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với</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các</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bạn</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về</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điều</a:t>
            </a:r>
            <a:r>
              <a:rPr lang="en-US"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này</a:t>
            </a:r>
            <a:endParaRPr lang="en-US" sz="3600" dirty="0">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574766" y="731520"/>
            <a:ext cx="11247119" cy="4859383"/>
          </a:xfrm>
          <a:prstGeom prst="horizontalScroll">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b="1" dirty="0">
                <a:solidFill>
                  <a:srgbClr val="FF0000"/>
                </a:solidFill>
                <a:latin typeface="Arial" panose="020B0604020202020204" pitchFamily="34" charset="0"/>
                <a:cs typeface="Arial" panose="020B0604020202020204" pitchFamily="34" charset="0"/>
              </a:rPr>
              <a:t>b. TÌNH CẢM, CẢM XÚC, CẢM HỨNG CHỦ ĐẠO CỦA NGƯỜI VIẾT </a:t>
            </a: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1"/>
          <p:cNvSpPr/>
          <p:nvPr/>
        </p:nvSpPr>
        <p:spPr>
          <a:xfrm>
            <a:off x="1632858" y="1502229"/>
            <a:ext cx="8530046" cy="3278777"/>
          </a:xfrm>
          <a:prstGeom prst="wedgeEllipseCallout">
            <a:avLst/>
          </a:prstGeom>
          <a:ln w="38100"/>
        </p:spPr>
        <p:style>
          <a:lnRef idx="2">
            <a:schemeClr val="accent6"/>
          </a:lnRef>
          <a:fillRef idx="1">
            <a:schemeClr val="lt1"/>
          </a:fillRef>
          <a:effectRef idx="0">
            <a:schemeClr val="accent6"/>
          </a:effectRef>
          <a:fontRef idx="minor">
            <a:schemeClr val="dk1"/>
          </a:fontRef>
        </p:style>
        <p:txBody>
          <a:bodyPr rtlCol="0" anchor="ctr"/>
          <a:lstStyle/>
          <a:p>
            <a:pPr marL="30480" marR="30480" algn="just">
              <a:lnSpc>
                <a:spcPct val="115000"/>
              </a:lnSpc>
              <a:spcAft>
                <a:spcPts val="0"/>
              </a:spcAft>
            </a:pPr>
            <a:r>
              <a:rPr lang="en-US" sz="3600">
                <a:solidFill>
                  <a:srgbClr val="000000"/>
                </a:solidFill>
                <a:latin typeface="Arial" panose="020B0604020202020204" pitchFamily="34" charset="0"/>
                <a:ea typeface="Times New Roman" panose="02020603050405020304" pitchFamily="18" charset="0"/>
                <a:cs typeface="Arial" panose="020B0604020202020204" pitchFamily="34" charset="0"/>
              </a:rPr>
              <a:t>Nêu cảm hứng chủ đạo của bài thơ. Căn cứ vào đâu để em xác định như vậy?</a:t>
            </a:r>
            <a:endParaRPr lang="en-US" sz="3600" dirty="0">
              <a:effectLst/>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07557" y="1398733"/>
            <a:ext cx="7826946" cy="3056286"/>
          </a:xfrm>
          <a:prstGeom prst="rect">
            <a:avLst/>
          </a:prstGeom>
          <a:ln w="38100"/>
        </p:spPr>
        <p:style>
          <a:lnRef idx="2">
            <a:schemeClr val="accent6"/>
          </a:lnRef>
          <a:fillRef idx="1">
            <a:schemeClr val="lt1"/>
          </a:fillRef>
          <a:effectRef idx="0">
            <a:schemeClr val="accent6"/>
          </a:effectRef>
          <a:fontRef idx="minor">
            <a:schemeClr val="dk1"/>
          </a:fontRef>
        </p:style>
        <p:txBody>
          <a:bodyPr wrap="square">
            <a:spAutoFit/>
          </a:bodyPr>
          <a:lstStyle/>
          <a:p>
            <a:pPr marR="263525" indent="249555" algn="just">
              <a:lnSpc>
                <a:spcPct val="107000"/>
              </a:lnSpc>
              <a:spcAft>
                <a:spcPts val="0"/>
              </a:spcAft>
            </a:pP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Niềm</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nhớ</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thương</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da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diết</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mãnh</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liệt</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niềm</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khao</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khát</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tự</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do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của</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một</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thanh</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niên</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trẻ</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tuổi</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trong</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những</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tháng</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ngày</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bị</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giam</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cầm</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tách</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biệt</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với</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thế</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giới</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bên</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ngoài</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endParaRPr lang="en-US" sz="3600" dirty="0">
              <a:solidFill>
                <a:srgbClr val="FF0000"/>
              </a:solidFill>
              <a:effectLst/>
              <a:latin typeface="Arial" panose="020B0604020202020204" pitchFamily="34" charset="0"/>
              <a:ea typeface="Calibri" panose="020F0502020204030204" charset="0"/>
              <a:cs typeface="Arial" panose="020B0604020202020204" pitchFamily="34" charset="0"/>
            </a:endParaRPr>
          </a:p>
        </p:txBody>
      </p:sp>
      <p:sp>
        <p:nvSpPr>
          <p:cNvPr id="4" name="Right Arrow 3"/>
          <p:cNvSpPr/>
          <p:nvPr/>
        </p:nvSpPr>
        <p:spPr>
          <a:xfrm>
            <a:off x="154460" y="1705499"/>
            <a:ext cx="3435531" cy="2442754"/>
          </a:xfrm>
          <a:prstGeom prst="rightArrow">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Cảm</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hứng</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chủ</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đạo</a:t>
            </a:r>
            <a:r>
              <a:rPr lang="en-US" sz="3600" dirty="0">
                <a:solidFill>
                  <a:srgbClr val="FF0000"/>
                </a:solidFill>
                <a:latin typeface="Arial" panose="020B0604020202020204" pitchFamily="34" charset="0"/>
                <a:ea typeface="Times New Roman" panose="02020603050405020304" pitchFamily="18" charset="0"/>
                <a:cs typeface="Arial" panose="020B0604020202020204" pitchFamily="34" charset="0"/>
              </a:rPr>
              <a:t>:</a:t>
            </a:r>
            <a:endParaRPr lang="en-US" sz="3600" dirty="0">
              <a:solidFill>
                <a:srgbClr val="FF0000"/>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ght Arrow 1"/>
          <p:cNvSpPr/>
          <p:nvPr/>
        </p:nvSpPr>
        <p:spPr>
          <a:xfrm>
            <a:off x="117566" y="1844766"/>
            <a:ext cx="3174274" cy="2534194"/>
          </a:xfrm>
          <a:prstGeom prst="rightArrow">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Căn</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cứ</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xác</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định</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a:t>
            </a:r>
            <a:endParaRPr lang="en-US" sz="3600" dirty="0">
              <a:latin typeface="Arial" panose="020B0604020202020204" pitchFamily="34" charset="0"/>
              <a:cs typeface="Arial" panose="020B0604020202020204" pitchFamily="34" charset="0"/>
            </a:endParaRPr>
          </a:p>
        </p:txBody>
      </p:sp>
      <p:sp>
        <p:nvSpPr>
          <p:cNvPr id="3" name="Rectangle 2"/>
          <p:cNvSpPr/>
          <p:nvPr/>
        </p:nvSpPr>
        <p:spPr>
          <a:xfrm>
            <a:off x="3814354" y="177276"/>
            <a:ext cx="8101266" cy="2420406"/>
          </a:xfrm>
          <a:prstGeom prst="rect">
            <a:avLst/>
          </a:prstGeom>
          <a:ln w="38100"/>
        </p:spPr>
        <p:style>
          <a:lnRef idx="2">
            <a:schemeClr val="accent6"/>
          </a:lnRef>
          <a:fillRef idx="1">
            <a:schemeClr val="lt1"/>
          </a:fillRef>
          <a:effectRef idx="0">
            <a:schemeClr val="accent6"/>
          </a:effectRef>
          <a:fontRef idx="minor">
            <a:schemeClr val="dk1"/>
          </a:fontRef>
        </p:style>
        <p:txBody>
          <a:bodyPr wrap="square">
            <a:spAutoFit/>
          </a:bodyPr>
          <a:lstStyle/>
          <a:p>
            <a:pPr marR="264160" indent="250190" algn="just">
              <a:lnSpc>
                <a:spcPct val="107000"/>
              </a:lnSpc>
              <a:spcAft>
                <a:spcPts val="0"/>
              </a:spcAft>
            </a:pP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Điệp</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từ</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điệp</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ngữ</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thể</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hiện</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trực</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tiếp</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nỗi</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nhớ</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đâu</a:t>
            </a:r>
            <a:r>
              <a:rPr lang="en-US" sz="36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gì</a:t>
            </a:r>
            <a:r>
              <a:rPr lang="en-US" sz="36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sâu</a:t>
            </a:r>
            <a:r>
              <a:rPr lang="en-US" sz="36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ôi</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hình</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ảnh</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quê</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hương</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con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người</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hiện</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lên</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trong</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tâm</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trí</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a:t>
            </a:r>
          </a:p>
        </p:txBody>
      </p:sp>
      <p:sp>
        <p:nvSpPr>
          <p:cNvPr id="4" name="Rectangle 3"/>
          <p:cNvSpPr/>
          <p:nvPr/>
        </p:nvSpPr>
        <p:spPr>
          <a:xfrm>
            <a:off x="3814354" y="3111863"/>
            <a:ext cx="8101266" cy="3649076"/>
          </a:xfrm>
          <a:prstGeom prst="rect">
            <a:avLst/>
          </a:prstGeom>
          <a:ln w="38100"/>
        </p:spPr>
        <p:style>
          <a:lnRef idx="2">
            <a:schemeClr val="accent6"/>
          </a:lnRef>
          <a:fillRef idx="1">
            <a:schemeClr val="lt1"/>
          </a:fillRef>
          <a:effectRef idx="0">
            <a:schemeClr val="accent6"/>
          </a:effectRef>
          <a:fontRef idx="minor">
            <a:schemeClr val="dk1"/>
          </a:fontRef>
        </p:style>
        <p:txBody>
          <a:bodyPr wrap="square">
            <a:spAutoFit/>
          </a:bodyPr>
          <a:lstStyle/>
          <a:p>
            <a:pPr marR="264160" indent="250190" algn="just">
              <a:lnSpc>
                <a:spcPct val="107000"/>
              </a:lnSpc>
              <a:spcAft>
                <a:spcPts val="0"/>
              </a:spcAft>
            </a:pP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Bố</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cục</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bài</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thơ</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chia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làm</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hai</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phần</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mở</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đầu</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và</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kết</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thúc</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mỗi</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phần</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bằng</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khổ</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thơ</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gồm</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hai</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dòng</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thơ</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Gì</a:t>
            </a:r>
            <a:r>
              <a:rPr lang="en-US" sz="36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sâu</a:t>
            </a:r>
            <a:r>
              <a:rPr lang="en-US" sz="36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bằng</a:t>
            </a:r>
            <a:r>
              <a:rPr lang="en-US" sz="36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những</a:t>
            </a:r>
            <a:r>
              <a:rPr lang="en-US" sz="36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trưa</a:t>
            </a:r>
            <a:r>
              <a:rPr lang="en-US" sz="36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thương</a:t>
            </a:r>
            <a:r>
              <a:rPr lang="en-US" sz="36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nhớ</a:t>
            </a:r>
            <a:r>
              <a:rPr lang="en-US" sz="36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Hiu</a:t>
            </a:r>
            <a:r>
              <a:rPr lang="en-US" sz="36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quạnh</a:t>
            </a:r>
            <a:r>
              <a:rPr lang="en-US" sz="36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bên</a:t>
            </a:r>
            <a:r>
              <a:rPr lang="en-US" sz="36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trong</a:t>
            </a:r>
            <a:r>
              <a:rPr lang="en-US" sz="36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một</a:t>
            </a:r>
            <a:r>
              <a:rPr lang="en-US" sz="36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tiếng</a:t>
            </a:r>
            <a:r>
              <a:rPr lang="en-US" sz="36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hò</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giọng</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thơ</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tha</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6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thiết</a:t>
            </a:r>
            <a:r>
              <a:rPr lang="en-US" sz="36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endParaRPr lang="en-US" sz="3600" dirty="0">
              <a:latin typeface="Arial" panose="020B0604020202020204" pitchFamily="34" charset="0"/>
              <a:ea typeface="Calibri" panose="020F0502020204030204" charset="0"/>
              <a:cs typeface="Arial" panose="020B0604020202020204" pitchFamily="34" charset="0"/>
            </a:endParaRPr>
          </a:p>
        </p:txBody>
      </p:sp>
      <p:sp>
        <p:nvSpPr>
          <p:cNvPr id="5" name="Left Brace 4"/>
          <p:cNvSpPr/>
          <p:nvPr/>
        </p:nvSpPr>
        <p:spPr>
          <a:xfrm>
            <a:off x="3448594" y="1302657"/>
            <a:ext cx="209006" cy="3618412"/>
          </a:xfrm>
          <a:prstGeom prst="leftBrace">
            <a:avLst/>
          </a:prstGeom>
          <a:ln w="38100"/>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718458" y="1972492"/>
            <a:ext cx="11077302" cy="3122023"/>
          </a:xfrm>
          <a:prstGeom prst="horizontalScroll">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b="1" dirty="0">
                <a:solidFill>
                  <a:srgbClr val="FF0000"/>
                </a:solidFill>
                <a:latin typeface="Arial" panose="020B0604020202020204" pitchFamily="34" charset="0"/>
                <a:cs typeface="Arial" panose="020B0604020202020204" pitchFamily="34" charset="0"/>
              </a:rPr>
              <a:t>C. CHỦ ĐỀ, THÔNG ĐIỆP CỦA VĂN BẢN</a:t>
            </a:r>
          </a:p>
        </p:txBody>
      </p:sp>
    </p:spTree>
  </p:cSld>
  <p:clrMapOvr>
    <a:masterClrMapping/>
  </p:clrMapOvr>
  <p:transition spd="slow">
    <p:comb/>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7703" y="418012"/>
            <a:ext cx="8490857" cy="707886"/>
          </a:xfrm>
          <a:prstGeom prst="rect">
            <a:avLst/>
          </a:prstGeom>
          <a:noFill/>
        </p:spPr>
        <p:txBody>
          <a:bodyPr wrap="square" rtlCol="0">
            <a:spAutoFit/>
          </a:bodyPr>
          <a:lstStyle/>
          <a:p>
            <a:r>
              <a:rPr lang="en-US" sz="4000" b="1" dirty="0">
                <a:latin typeface="Arial" panose="020B0604020202020204" pitchFamily="34" charset="0"/>
                <a:cs typeface="Arial" panose="020B0604020202020204" pitchFamily="34" charset="0"/>
              </a:rPr>
              <a:t>THẢO LUẬN NHÓM 5 PHÚT </a:t>
            </a:r>
          </a:p>
        </p:txBody>
      </p:sp>
      <p:sp>
        <p:nvSpPr>
          <p:cNvPr id="4" name="TextBox 3"/>
          <p:cNvSpPr txBox="1"/>
          <p:nvPr/>
        </p:nvSpPr>
        <p:spPr>
          <a:xfrm>
            <a:off x="627018" y="2286000"/>
            <a:ext cx="3409406" cy="1077218"/>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3200" dirty="0">
                <a:latin typeface="Arial" panose="020B0604020202020204" pitchFamily="34" charset="0"/>
                <a:cs typeface="Arial" panose="020B0604020202020204" pitchFamily="34" charset="0"/>
              </a:rPr>
              <a:t>CHỦ ĐỀ</a:t>
            </a:r>
          </a:p>
          <a:p>
            <a:pPr algn="ctr"/>
            <a:r>
              <a:rPr lang="en-US" sz="3200" dirty="0">
                <a:latin typeface="Arial" panose="020B0604020202020204" pitchFamily="34" charset="0"/>
                <a:cs typeface="Arial" panose="020B0604020202020204" pitchFamily="34" charset="0"/>
              </a:rPr>
              <a:t>……………….</a:t>
            </a:r>
          </a:p>
        </p:txBody>
      </p:sp>
      <p:sp>
        <p:nvSpPr>
          <p:cNvPr id="5" name="TextBox 4"/>
          <p:cNvSpPr txBox="1"/>
          <p:nvPr/>
        </p:nvSpPr>
        <p:spPr>
          <a:xfrm>
            <a:off x="4704013" y="2318189"/>
            <a:ext cx="6934994" cy="1077218"/>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3200" dirty="0">
                <a:latin typeface="Arial" panose="020B0604020202020204" pitchFamily="34" charset="0"/>
                <a:cs typeface="Arial" panose="020B0604020202020204" pitchFamily="34" charset="0"/>
              </a:rPr>
              <a:t>MỘT SỐ HÌNH THỨC NGHỆ THUẬT</a:t>
            </a:r>
          </a:p>
          <a:p>
            <a:pPr algn="ctr"/>
            <a:r>
              <a:rPr lang="en-US" sz="3200" dirty="0">
                <a:latin typeface="Arial" panose="020B0604020202020204" pitchFamily="34" charset="0"/>
                <a:cs typeface="Arial" panose="020B0604020202020204" pitchFamily="34" charset="0"/>
              </a:rPr>
              <a:t>………………….</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3326" y="613954"/>
            <a:ext cx="4663440" cy="5016758"/>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3200" b="1" dirty="0">
                <a:solidFill>
                  <a:srgbClr val="FF0000"/>
                </a:solidFill>
                <a:latin typeface="Arial" panose="020B0604020202020204" pitchFamily="34" charset="0"/>
                <a:cs typeface="Arial" panose="020B0604020202020204" pitchFamily="34" charset="0"/>
              </a:rPr>
              <a:t>CHỦ ĐỀ</a:t>
            </a:r>
          </a:p>
          <a:p>
            <a:pPr algn="just"/>
            <a:r>
              <a:rPr lang="en-US" sz="3200" dirty="0" err="1">
                <a:solidFill>
                  <a:srgbClr val="FF0000"/>
                </a:solidFill>
                <a:latin typeface="Arial" panose="020B0604020202020204" pitchFamily="34" charset="0"/>
                <a:cs typeface="Arial" panose="020B0604020202020204" pitchFamily="34" charset="0"/>
              </a:rPr>
              <a:t>Bài</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thơ</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thể</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hiện</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tình</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cảm</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nhớ</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thương</a:t>
            </a:r>
            <a:r>
              <a:rPr lang="en-US" sz="3200" dirty="0">
                <a:solidFill>
                  <a:srgbClr val="FF0000"/>
                </a:solidFill>
                <a:latin typeface="Arial" panose="020B0604020202020204" pitchFamily="34" charset="0"/>
                <a:cs typeface="Arial" panose="020B0604020202020204" pitchFamily="34" charset="0"/>
              </a:rPr>
              <a:t> da </a:t>
            </a:r>
            <a:r>
              <a:rPr lang="en-US" sz="3200" dirty="0" err="1">
                <a:solidFill>
                  <a:srgbClr val="FF0000"/>
                </a:solidFill>
                <a:latin typeface="Arial" panose="020B0604020202020204" pitchFamily="34" charset="0"/>
                <a:cs typeface="Arial" panose="020B0604020202020204" pitchFamily="34" charset="0"/>
              </a:rPr>
              <a:t>diết</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cảnh</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vật</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quê</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hương,con</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người</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niềm</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khao</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khát</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tự</a:t>
            </a:r>
            <a:r>
              <a:rPr lang="en-US" sz="3200" dirty="0">
                <a:solidFill>
                  <a:srgbClr val="FF0000"/>
                </a:solidFill>
                <a:latin typeface="Arial" panose="020B0604020202020204" pitchFamily="34" charset="0"/>
                <a:cs typeface="Arial" panose="020B0604020202020204" pitchFamily="34" charset="0"/>
              </a:rPr>
              <a:t> do </a:t>
            </a:r>
            <a:r>
              <a:rPr lang="en-US" sz="3200" dirty="0" err="1">
                <a:solidFill>
                  <a:srgbClr val="FF0000"/>
                </a:solidFill>
                <a:latin typeface="Arial" panose="020B0604020202020204" pitchFamily="34" charset="0"/>
                <a:cs typeface="Arial" panose="020B0604020202020204" pitchFamily="34" charset="0"/>
              </a:rPr>
              <a:t>của</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người</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tù</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trẻ</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tuổi</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có</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trái</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tim</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đang</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căng</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đầy</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nhựa</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sống</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và</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tràn</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trề</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nhiệt</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huyết</a:t>
            </a:r>
            <a:r>
              <a:rPr lang="en-US" sz="3200" dirty="0">
                <a:solidFill>
                  <a:srgbClr val="FF0000"/>
                </a:solidFill>
                <a:latin typeface="Arial" panose="020B0604020202020204" pitchFamily="34" charset="0"/>
                <a:cs typeface="Arial" panose="020B0604020202020204" pitchFamily="34" charset="0"/>
              </a:rPr>
              <a:t>.</a:t>
            </a:r>
          </a:p>
          <a:p>
            <a:pPr algn="just"/>
            <a:endParaRPr lang="en-US" sz="3200" dirty="0">
              <a:solidFill>
                <a:srgbClr val="FF0000"/>
              </a:solidFill>
              <a:latin typeface="Arial" panose="020B0604020202020204" pitchFamily="34" charset="0"/>
              <a:cs typeface="Arial" panose="020B0604020202020204" pitchFamily="34" charset="0"/>
            </a:endParaRPr>
          </a:p>
        </p:txBody>
      </p:sp>
      <p:sp>
        <p:nvSpPr>
          <p:cNvPr id="3" name="TextBox 2"/>
          <p:cNvSpPr txBox="1"/>
          <p:nvPr/>
        </p:nvSpPr>
        <p:spPr>
          <a:xfrm>
            <a:off x="5499462" y="613954"/>
            <a:ext cx="6544491" cy="5016758"/>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3200" b="1" dirty="0">
                <a:latin typeface="Arial" panose="020B0604020202020204" pitchFamily="34" charset="0"/>
                <a:cs typeface="Arial" panose="020B0604020202020204" pitchFamily="34" charset="0"/>
              </a:rPr>
              <a:t>MỘT SỐ HÌNH THỨC NGHỆ THUẬT</a:t>
            </a:r>
          </a:p>
          <a:p>
            <a:pPr algn="just"/>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Giọng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thơ</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tha</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thiết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sâu</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lắng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mãnh</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liệt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khao</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khát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tự</a:t>
            </a:r>
            <a:r>
              <a:rPr lang="en-US" sz="3200" dirty="0">
                <a:latin typeface="Arial" panose="020B0604020202020204" pitchFamily="34" charset="0"/>
                <a:cs typeface="Arial" panose="020B0604020202020204" pitchFamily="34" charset="0"/>
              </a:rPr>
              <a:t> do</a:t>
            </a:r>
          </a:p>
          <a:p>
            <a:pPr algn="just"/>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Điệp</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từ</a:t>
            </a:r>
            <a:r>
              <a:rPr lang="en-US" sz="3200" dirty="0">
                <a:latin typeface="Arial" panose="020B0604020202020204" pitchFamily="34" charset="0"/>
                <a:cs typeface="Arial" panose="020B0604020202020204" pitchFamily="34" charset="0"/>
              </a:rPr>
              <a:t> ( </a:t>
            </a:r>
            <a:r>
              <a:rPr lang="en-US" sz="3200" dirty="0" err="1">
                <a:latin typeface="Arial" panose="020B0604020202020204" pitchFamily="34" charset="0"/>
                <a:cs typeface="Arial" panose="020B0604020202020204" pitchFamily="34" charset="0"/>
              </a:rPr>
              <a:t>đâu</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gì</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sâu</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ôi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gợi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hình</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ảnh</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thân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thương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của</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quê</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hương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đất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nước</a:t>
            </a:r>
            <a:endParaRPr lang="en-US" sz="3200" dirty="0">
              <a:latin typeface="Arial" panose="020B0604020202020204" pitchFamily="34" charset="0"/>
              <a:cs typeface="Arial" panose="020B0604020202020204" pitchFamily="34" charset="0"/>
            </a:endParaRPr>
          </a:p>
          <a:p>
            <a:pPr algn="just"/>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Bố</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cục</a:t>
            </a:r>
            <a:r>
              <a:rPr lang="en-US" sz="3200" dirty="0">
                <a:latin typeface="Arial" panose="020B0604020202020204" pitchFamily="34"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Bố</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cục</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bài</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thơ</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chia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làm</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hai</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phần</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tạo</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nên</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mạch</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cảm</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xúc</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đặc</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biệt</a:t>
            </a:r>
            <a:endParaRPr lang="en-US" sz="3200"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1"/>
          <p:cNvSpPr/>
          <p:nvPr/>
        </p:nvSpPr>
        <p:spPr>
          <a:xfrm>
            <a:off x="4376057" y="757645"/>
            <a:ext cx="7276011" cy="2168435"/>
          </a:xfrm>
          <a:prstGeom prst="wedgeEllipseCallou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a:latin typeface="Arial" panose="020B0604020202020204" pitchFamily="34" charset="0"/>
                <a:cs typeface="Arial" panose="020B0604020202020204" pitchFamily="34" charset="0"/>
              </a:rPr>
              <a:t>Theo </a:t>
            </a:r>
            <a:r>
              <a:rPr lang="en-US" sz="3200" dirty="0" err="1">
                <a:latin typeface="Arial" panose="020B0604020202020204" pitchFamily="34" charset="0"/>
                <a:cs typeface="Arial" panose="020B0604020202020204" pitchFamily="34" charset="0"/>
              </a:rPr>
              <a:t>em</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tác</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giả</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muốn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gửi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thông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điệp</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gì</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tới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người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đọc</a:t>
            </a:r>
            <a:r>
              <a:rPr lang="en-US" sz="3200" dirty="0">
                <a:latin typeface="Arial" panose="020B0604020202020204" pitchFamily="34" charset="0"/>
                <a:cs typeface="Arial" panose="020B0604020202020204" pitchFamily="34" charset="0"/>
              </a:rPr>
              <a:t> qua </a:t>
            </a:r>
            <a:r>
              <a:rPr lang="en-US" sz="3200" dirty="0" err="1">
                <a:latin typeface="Arial" panose="020B0604020202020204" pitchFamily="34" charset="0"/>
                <a:cs typeface="Arial" panose="020B0604020202020204" pitchFamily="34" charset="0"/>
              </a:rPr>
              <a:t>bài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thơ</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này</a:t>
            </a:r>
            <a:r>
              <a:rPr lang="en-US" sz="3200" dirty="0">
                <a:latin typeface="Arial" panose="020B0604020202020204" pitchFamily="34" charset="0"/>
                <a:cs typeface="Arial" panose="020B0604020202020204" pitchFamily="34" charset="0"/>
              </a:rPr>
              <a:t>?</a:t>
            </a:r>
          </a:p>
        </p:txBody>
      </p:sp>
      <p:sp>
        <p:nvSpPr>
          <p:cNvPr id="3" name="Rectangle 2"/>
          <p:cNvSpPr/>
          <p:nvPr/>
        </p:nvSpPr>
        <p:spPr>
          <a:xfrm>
            <a:off x="1214846" y="4020235"/>
            <a:ext cx="10006148" cy="1569660"/>
          </a:xfrm>
          <a:prstGeom prst="rect">
            <a:avLst/>
          </a:prstGeom>
          <a:ln w="38100"/>
        </p:spPr>
        <p:style>
          <a:lnRef idx="2">
            <a:schemeClr val="accent6"/>
          </a:lnRef>
          <a:fillRef idx="1">
            <a:schemeClr val="lt1"/>
          </a:fillRef>
          <a:effectRef idx="0">
            <a:schemeClr val="accent6"/>
          </a:effectRef>
          <a:fontRef idx="minor">
            <a:schemeClr val="dk1"/>
          </a:fontRef>
        </p:style>
        <p:txBody>
          <a:bodyPr wrap="square">
            <a:spAutoFit/>
          </a:bodyPr>
          <a:lstStyle/>
          <a:p>
            <a:r>
              <a:rPr lang="en-US" sz="3200" b="1"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Thông</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điệp</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mà</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tác</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giả</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muốn</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gửi</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gắm</a:t>
            </a:r>
            <a:r>
              <a:rPr lang="en-US" sz="3200" dirty="0">
                <a:solidFill>
                  <a:srgbClr val="FF0000"/>
                </a:solidFill>
                <a:latin typeface="Arial" panose="020B0604020202020204" pitchFamily="34" charset="0"/>
                <a:cs typeface="Arial" panose="020B0604020202020204" pitchFamily="34" charset="0"/>
              </a:rPr>
              <a:t> qua </a:t>
            </a:r>
            <a:r>
              <a:rPr lang="en-US" sz="3200" dirty="0" err="1">
                <a:solidFill>
                  <a:srgbClr val="FF0000"/>
                </a:solidFill>
                <a:latin typeface="Arial" panose="020B0604020202020204" pitchFamily="34" charset="0"/>
                <a:cs typeface="Arial" panose="020B0604020202020204" pitchFamily="34" charset="0"/>
              </a:rPr>
              <a:t>bài</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thơ</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này</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là</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cần</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trân</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trọng</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và</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theo</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đuổi</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sự</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tự</a:t>
            </a:r>
            <a:r>
              <a:rPr lang="en-US" sz="3200" dirty="0">
                <a:solidFill>
                  <a:srgbClr val="FF0000"/>
                </a:solidFill>
                <a:latin typeface="Arial" panose="020B0604020202020204" pitchFamily="34" charset="0"/>
                <a:cs typeface="Arial" panose="020B0604020202020204" pitchFamily="34" charset="0"/>
              </a:rPr>
              <a:t> do, </a:t>
            </a:r>
            <a:r>
              <a:rPr lang="en-US" sz="3200" dirty="0" err="1">
                <a:solidFill>
                  <a:srgbClr val="FF0000"/>
                </a:solidFill>
                <a:latin typeface="Arial" panose="020B0604020202020204" pitchFamily="34" charset="0"/>
                <a:cs typeface="Arial" panose="020B0604020202020204" pitchFamily="34" charset="0"/>
              </a:rPr>
              <a:t>sống</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có</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lí</a:t>
            </a:r>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FF0000"/>
                </a:solidFill>
                <a:latin typeface="Arial" panose="020B0604020202020204" pitchFamily="34" charset="0"/>
                <a:cs typeface="Arial" panose="020B0604020202020204" pitchFamily="34" charset="0"/>
              </a:rPr>
              <a:t>tưởng</a:t>
            </a:r>
            <a:r>
              <a:rPr lang="en-US" sz="3200" dirty="0">
                <a:solidFill>
                  <a:srgbClr val="FF0000"/>
                </a:solidFill>
                <a:latin typeface="Arial" panose="020B0604020202020204" pitchFamily="34" charset="0"/>
                <a:cs typeface="Arial" panose="020B0604020202020204" pitchFamily="34" charset="0"/>
              </a:rPr>
              <a:t>. </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1815737" y="1711234"/>
            <a:ext cx="8451669" cy="3122023"/>
          </a:xfrm>
          <a:prstGeom prst="horizontalScroll">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vi-VN" sz="4000" b="1" dirty="0">
                <a:solidFill>
                  <a:srgbClr val="FF0000"/>
                </a:solidFill>
                <a:latin typeface="Arial" panose="020B0604020202020204" pitchFamily="34" charset="0"/>
                <a:cs typeface="Arial" panose="020B0604020202020204" pitchFamily="34" charset="0"/>
              </a:rPr>
              <a:t>3</a:t>
            </a:r>
            <a:r>
              <a:rPr lang="en-US" sz="4000" b="1" dirty="0">
                <a:solidFill>
                  <a:srgbClr val="FF0000"/>
                </a:solidFill>
                <a:latin typeface="Arial" panose="020B0604020202020204" pitchFamily="34" charset="0"/>
                <a:cs typeface="Arial" panose="020B0604020202020204" pitchFamily="34" charset="0"/>
              </a:rPr>
              <a:t>. LUYỆN TẬP, VẬN DỤNG</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60766" y="120301"/>
            <a:ext cx="8490857" cy="707886"/>
          </a:xfrm>
          <a:prstGeom prst="rect">
            <a:avLst/>
          </a:prstGeom>
          <a:noFill/>
        </p:spPr>
        <p:txBody>
          <a:bodyPr wrap="square" rtlCol="0">
            <a:spAutoFit/>
          </a:bodyPr>
          <a:lstStyle/>
          <a:p>
            <a:r>
              <a:rPr lang="en-US" sz="4000" b="1" dirty="0">
                <a:latin typeface="Arial" panose="020B0604020202020204" pitchFamily="34" charset="0"/>
                <a:cs typeface="Arial" panose="020B0604020202020204" pitchFamily="34" charset="0"/>
              </a:rPr>
              <a:t>THẢO LUẬN NHÓM 5 PHÚT </a:t>
            </a:r>
          </a:p>
        </p:txBody>
      </p:sp>
      <p:graphicFrame>
        <p:nvGraphicFramePr>
          <p:cNvPr id="3" name="Table 2"/>
          <p:cNvGraphicFramePr>
            <a:graphicFrameLocks noGrp="1"/>
          </p:cNvGraphicFramePr>
          <p:nvPr/>
        </p:nvGraphicFramePr>
        <p:xfrm>
          <a:off x="352696" y="1227908"/>
          <a:ext cx="11717384" cy="4541520"/>
        </p:xfrm>
        <a:graphic>
          <a:graphicData uri="http://schemas.openxmlformats.org/drawingml/2006/table">
            <a:tbl>
              <a:tblPr firstRow="1" bandRow="1">
                <a:tableStyleId>{5940675A-B579-460E-94D1-54222C63F5DA}</a:tableStyleId>
              </a:tblPr>
              <a:tblGrid>
                <a:gridCol w="3735978">
                  <a:extLst>
                    <a:ext uri="{9D8B030D-6E8A-4147-A177-3AD203B41FA5}">
                      <a16:colId xmlns:a16="http://schemas.microsoft.com/office/drawing/2014/main" val="20000"/>
                    </a:ext>
                  </a:extLst>
                </a:gridCol>
                <a:gridCol w="7981406">
                  <a:extLst>
                    <a:ext uri="{9D8B030D-6E8A-4147-A177-3AD203B41FA5}">
                      <a16:colId xmlns:a16="http://schemas.microsoft.com/office/drawing/2014/main" val="20001"/>
                    </a:ext>
                  </a:extLst>
                </a:gridCol>
              </a:tblGrid>
              <a:tr h="963505">
                <a:tc>
                  <a:txBody>
                    <a:bodyPr/>
                    <a:lstStyle/>
                    <a:p>
                      <a:pPr algn="ctr"/>
                      <a:r>
                        <a:rPr lang="en-US" sz="3200" b="1" dirty="0" err="1">
                          <a:latin typeface="Arial" panose="020B0604020202020204" pitchFamily="34" charset="0"/>
                          <a:cs typeface="Arial" panose="020B0604020202020204" pitchFamily="34" charset="0"/>
                        </a:rPr>
                        <a:t>Đặc</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điểm</a:t>
                      </a:r>
                      <a:r>
                        <a:rPr lang="en-US" sz="3200" b="1" baseline="0" dirty="0">
                          <a:latin typeface="Arial" panose="020B0604020202020204" pitchFamily="34" charset="0"/>
                          <a:cs typeface="Arial" panose="020B0604020202020204" pitchFamily="34" charset="0"/>
                        </a:rPr>
                        <a:t> </a:t>
                      </a:r>
                      <a:r>
                        <a:rPr lang="en-US" sz="3200" b="1" baseline="0" dirty="0" err="1">
                          <a:latin typeface="Arial" panose="020B0604020202020204" pitchFamily="34" charset="0"/>
                          <a:cs typeface="Arial" panose="020B0604020202020204" pitchFamily="34" charset="0"/>
                        </a:rPr>
                        <a:t>thơ</a:t>
                      </a:r>
                      <a:r>
                        <a:rPr lang="en-US" sz="3200" b="1" baseline="0" dirty="0">
                          <a:latin typeface="Arial" panose="020B0604020202020204" pitchFamily="34" charset="0"/>
                          <a:cs typeface="Arial" panose="020B0604020202020204" pitchFamily="34" charset="0"/>
                        </a:rPr>
                        <a:t> </a:t>
                      </a:r>
                      <a:r>
                        <a:rPr lang="en-US" sz="3200" b="1" baseline="0" dirty="0" err="1">
                          <a:latin typeface="Arial" panose="020B0604020202020204" pitchFamily="34" charset="0"/>
                          <a:cs typeface="Arial" panose="020B0604020202020204" pitchFamily="34" charset="0"/>
                        </a:rPr>
                        <a:t>sáu</a:t>
                      </a:r>
                      <a:r>
                        <a:rPr lang="en-US" sz="3200" b="1" baseline="0" dirty="0">
                          <a:latin typeface="Arial" panose="020B0604020202020204" pitchFamily="34" charset="0"/>
                          <a:cs typeface="Arial" panose="020B0604020202020204" pitchFamily="34" charset="0"/>
                        </a:rPr>
                        <a:t> </a:t>
                      </a:r>
                      <a:r>
                        <a:rPr lang="en-US" sz="3200" b="1" baseline="0" dirty="0" err="1">
                          <a:latin typeface="Arial" panose="020B0604020202020204" pitchFamily="34" charset="0"/>
                          <a:cs typeface="Arial" panose="020B0604020202020204" pitchFamily="34" charset="0"/>
                        </a:rPr>
                        <a:t>chữ</a:t>
                      </a:r>
                      <a:r>
                        <a:rPr lang="en-US" sz="3200" b="1" baseline="0" dirty="0">
                          <a:latin typeface="Arial" panose="020B0604020202020204" pitchFamily="34" charset="0"/>
                          <a:cs typeface="Arial" panose="020B0604020202020204" pitchFamily="34" charset="0"/>
                        </a:rPr>
                        <a:t>, </a:t>
                      </a:r>
                      <a:r>
                        <a:rPr lang="en-US" sz="3200" b="1" baseline="0" dirty="0" err="1">
                          <a:latin typeface="Arial" panose="020B0604020202020204" pitchFamily="34" charset="0"/>
                          <a:cs typeface="Arial" panose="020B0604020202020204" pitchFamily="34" charset="0"/>
                        </a:rPr>
                        <a:t>bảy</a:t>
                      </a:r>
                      <a:r>
                        <a:rPr lang="en-US" sz="3200" b="1" baseline="0" dirty="0">
                          <a:latin typeface="Arial" panose="020B0604020202020204" pitchFamily="34" charset="0"/>
                          <a:cs typeface="Arial" panose="020B0604020202020204" pitchFamily="34" charset="0"/>
                        </a:rPr>
                        <a:t> </a:t>
                      </a:r>
                      <a:r>
                        <a:rPr lang="en-US" sz="3200" b="1" baseline="0" dirty="0" err="1">
                          <a:latin typeface="Arial" panose="020B0604020202020204" pitchFamily="34" charset="0"/>
                          <a:cs typeface="Arial" panose="020B0604020202020204" pitchFamily="34" charset="0"/>
                        </a:rPr>
                        <a:t>chữ</a:t>
                      </a:r>
                      <a:endParaRPr lang="en-US" sz="3200" b="1" dirty="0">
                        <a:latin typeface="Arial" panose="020B0604020202020204" pitchFamily="34" charset="0"/>
                        <a:cs typeface="Arial" panose="020B0604020202020204" pitchFamily="34" charset="0"/>
                      </a:endParaRPr>
                    </a:p>
                  </a:txBody>
                  <a:tcPr/>
                </a:tc>
                <a:tc>
                  <a:txBody>
                    <a:bodyPr/>
                    <a:lstStyle/>
                    <a:p>
                      <a:pPr algn="ctr"/>
                      <a:r>
                        <a:rPr lang="en-US" sz="3200" b="1" dirty="0" err="1">
                          <a:latin typeface="Arial" panose="020B0604020202020204" pitchFamily="34" charset="0"/>
                          <a:cs typeface="Arial" panose="020B0604020202020204" pitchFamily="34" charset="0"/>
                        </a:rPr>
                        <a:t>Thể</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hiện</a:t>
                      </a:r>
                      <a:r>
                        <a:rPr lang="en-US" sz="3200" b="1" baseline="0" dirty="0">
                          <a:latin typeface="Arial" panose="020B0604020202020204" pitchFamily="34" charset="0"/>
                          <a:cs typeface="Arial" panose="020B0604020202020204" pitchFamily="34" charset="0"/>
                        </a:rPr>
                        <a:t> “ </a:t>
                      </a:r>
                      <a:r>
                        <a:rPr lang="en-US" sz="3200" b="1" baseline="0" dirty="0" err="1">
                          <a:latin typeface="Arial" panose="020B0604020202020204" pitchFamily="34" charset="0"/>
                          <a:cs typeface="Arial" panose="020B0604020202020204" pitchFamily="34" charset="0"/>
                        </a:rPr>
                        <a:t>Nhớ</a:t>
                      </a:r>
                      <a:r>
                        <a:rPr lang="en-US" sz="3200" b="1" baseline="0" dirty="0">
                          <a:latin typeface="Arial" panose="020B0604020202020204" pitchFamily="34" charset="0"/>
                          <a:cs typeface="Arial" panose="020B0604020202020204" pitchFamily="34" charset="0"/>
                        </a:rPr>
                        <a:t> </a:t>
                      </a:r>
                      <a:r>
                        <a:rPr lang="en-US" sz="3200" b="1" baseline="0" dirty="0" err="1">
                          <a:latin typeface="Arial" panose="020B0604020202020204" pitchFamily="34" charset="0"/>
                          <a:cs typeface="Arial" panose="020B0604020202020204" pitchFamily="34" charset="0"/>
                        </a:rPr>
                        <a:t>đồng</a:t>
                      </a:r>
                      <a:r>
                        <a:rPr lang="en-US" sz="3200" b="1" baseline="0" dirty="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370840">
                <a:tc>
                  <a:txBody>
                    <a:bodyPr/>
                    <a:lstStyle/>
                    <a:p>
                      <a:r>
                        <a:rPr lang="en-US" sz="3200" dirty="0" err="1">
                          <a:latin typeface="Arial" panose="020B0604020202020204" pitchFamily="34" charset="0"/>
                          <a:cs typeface="Arial" panose="020B0604020202020204" pitchFamily="34" charset="0"/>
                        </a:rPr>
                        <a:t>Vần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nhịp</a:t>
                      </a:r>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a:txBody>
                    <a:bodyPr/>
                    <a:lstStyle/>
                    <a:p>
                      <a:r>
                        <a:rPr lang="en-US" sz="3200" dirty="0" err="1">
                          <a:latin typeface="Arial" panose="020B0604020202020204" pitchFamily="34" charset="0"/>
                          <a:cs typeface="Arial" panose="020B0604020202020204" pitchFamily="34" charset="0"/>
                        </a:rPr>
                        <a:t>Bố</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cục</a:t>
                      </a:r>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370840">
                <a:tc>
                  <a:txBody>
                    <a:bodyPr/>
                    <a:lstStyle/>
                    <a:p>
                      <a:r>
                        <a:rPr lang="en-US" sz="3200" dirty="0" err="1">
                          <a:latin typeface="Arial" panose="020B0604020202020204" pitchFamily="34" charset="0"/>
                          <a:cs typeface="Arial" panose="020B0604020202020204" pitchFamily="34" charset="0"/>
                        </a:rPr>
                        <a:t>Mạch</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cảm</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xúc</a:t>
                      </a:r>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370840">
                <a:tc>
                  <a:txBody>
                    <a:bodyPr/>
                    <a:lstStyle/>
                    <a:p>
                      <a:r>
                        <a:rPr lang="en-US" sz="3200" dirty="0" err="1">
                          <a:latin typeface="Arial" panose="020B0604020202020204" pitchFamily="34" charset="0"/>
                          <a:cs typeface="Arial" panose="020B0604020202020204" pitchFamily="34" charset="0"/>
                        </a:rPr>
                        <a:t>Cảm</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hứng</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chủ</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đạo</a:t>
                      </a:r>
                      <a:endParaRPr lang="en-US" sz="3200" dirty="0">
                        <a:latin typeface="Arial" panose="020B0604020202020204" pitchFamily="34" charset="0"/>
                        <a:cs typeface="Arial" panose="020B0604020202020204" pitchFamily="34" charset="0"/>
                      </a:endParaRPr>
                    </a:p>
                  </a:txBody>
                  <a:tcPr/>
                </a:tc>
                <a:tc>
                  <a:txBody>
                    <a:bodyPr/>
                    <a:lstStyle/>
                    <a:p>
                      <a:endParaRPr lang="en-US" sz="32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370840">
                <a:tc>
                  <a:txBody>
                    <a:bodyPr/>
                    <a:lstStyle/>
                    <a:p>
                      <a:r>
                        <a:rPr lang="en-US" sz="3200" dirty="0" err="1">
                          <a:latin typeface="Arial" panose="020B0604020202020204" pitchFamily="34" charset="0"/>
                          <a:cs typeface="Arial" panose="020B0604020202020204" pitchFamily="34" charset="0"/>
                        </a:rPr>
                        <a:t>Chủ</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đề</a:t>
                      </a:r>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5"/>
                  </a:ext>
                </a:extLst>
              </a:tr>
              <a:tr h="370840">
                <a:tc>
                  <a:txBody>
                    <a:bodyPr/>
                    <a:lstStyle/>
                    <a:p>
                      <a:r>
                        <a:rPr lang="en-US" sz="3200" dirty="0" err="1">
                          <a:latin typeface="Arial" panose="020B0604020202020204" pitchFamily="34" charset="0"/>
                          <a:cs typeface="Arial" panose="020B0604020202020204" pitchFamily="34" charset="0"/>
                        </a:rPr>
                        <a:t>Thông</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điệp</a:t>
                      </a:r>
                      <a:r>
                        <a:rPr lang="en-US" sz="3200" baseline="0" dirty="0">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97726" y="600891"/>
            <a:ext cx="4049486" cy="584775"/>
          </a:xfrm>
          <a:prstGeom prst="rect">
            <a:avLst/>
          </a:prstGeom>
          <a:noFill/>
        </p:spPr>
        <p:txBody>
          <a:bodyPr wrap="square" rtlCol="0">
            <a:spAutoFit/>
          </a:bodyPr>
          <a:lstStyle/>
          <a:p>
            <a:pPr algn="ctr"/>
            <a:r>
              <a:rPr lang="en-US" sz="3200" dirty="0">
                <a:solidFill>
                  <a:srgbClr val="FF0000"/>
                </a:solidFill>
                <a:latin typeface="Arial" panose="020B0604020202020204" pitchFamily="34" charset="0"/>
                <a:cs typeface="Arial" panose="020B0604020202020204" pitchFamily="34" charset="0"/>
              </a:rPr>
              <a:t>TUẦN 1 TIẾT 3,4</a:t>
            </a:r>
          </a:p>
        </p:txBody>
      </p:sp>
      <p:sp>
        <p:nvSpPr>
          <p:cNvPr id="5" name="TextBox 4"/>
          <p:cNvSpPr txBox="1"/>
          <p:nvPr/>
        </p:nvSpPr>
        <p:spPr>
          <a:xfrm>
            <a:off x="836023" y="2468880"/>
            <a:ext cx="10737669" cy="2862322"/>
          </a:xfrm>
          <a:prstGeom prst="rect">
            <a:avLst/>
          </a:prstGeom>
          <a:noFill/>
        </p:spPr>
        <p:txBody>
          <a:bodyPr wrap="square" rtlCol="0">
            <a:spAutoFit/>
          </a:bodyPr>
          <a:lstStyle/>
          <a:p>
            <a:pPr algn="ctr"/>
            <a:r>
              <a:rPr lang="en-US" sz="6000" b="1" dirty="0">
                <a:solidFill>
                  <a:srgbClr val="FF0000"/>
                </a:solidFill>
                <a:latin typeface="Arial" panose="020B0604020202020204" pitchFamily="34" charset="0"/>
                <a:cs typeface="Arial" panose="020B0604020202020204" pitchFamily="34" charset="0"/>
              </a:rPr>
              <a:t>2. ĐỌC VĂN BẢN 2</a:t>
            </a:r>
          </a:p>
          <a:p>
            <a:pPr algn="ctr"/>
            <a:r>
              <a:rPr lang="en-US" sz="6000" b="1" dirty="0">
                <a:solidFill>
                  <a:srgbClr val="FF0000"/>
                </a:solidFill>
                <a:latin typeface="Arial" panose="020B0604020202020204" pitchFamily="34" charset="0"/>
                <a:cs typeface="Arial" panose="020B0604020202020204" pitchFamily="34" charset="0"/>
              </a:rPr>
              <a:t> NHỚ ĐỒNG </a:t>
            </a:r>
          </a:p>
          <a:p>
            <a:pPr algn="ctr"/>
            <a:r>
              <a:rPr lang="en-US" sz="6000" b="1" dirty="0">
                <a:solidFill>
                  <a:srgbClr val="FF0000"/>
                </a:solidFill>
                <a:latin typeface="Arial" panose="020B0604020202020204" pitchFamily="34" charset="0"/>
                <a:cs typeface="Arial" panose="020B0604020202020204" pitchFamily="34" charset="0"/>
              </a:rPr>
              <a:t>             (</a:t>
            </a:r>
            <a:r>
              <a:rPr lang="en-US" sz="6000" b="1" dirty="0" err="1">
                <a:solidFill>
                  <a:srgbClr val="FF0000"/>
                </a:solidFill>
                <a:latin typeface="Arial" panose="020B0604020202020204" pitchFamily="34" charset="0"/>
                <a:cs typeface="Arial" panose="020B0604020202020204" pitchFamily="34" charset="0"/>
              </a:rPr>
              <a:t>Tố</a:t>
            </a:r>
            <a:r>
              <a:rPr lang="en-US" sz="6000" b="1" dirty="0">
                <a:solidFill>
                  <a:srgbClr val="FF0000"/>
                </a:solidFill>
                <a:latin typeface="Arial" panose="020B0604020202020204" pitchFamily="34" charset="0"/>
                <a:cs typeface="Arial" panose="020B0604020202020204" pitchFamily="34" charset="0"/>
              </a:rPr>
              <a:t> </a:t>
            </a:r>
            <a:r>
              <a:rPr lang="en-US" sz="6000" b="1" dirty="0" err="1">
                <a:solidFill>
                  <a:srgbClr val="FF0000"/>
                </a:solidFill>
                <a:latin typeface="Arial" panose="020B0604020202020204" pitchFamily="34" charset="0"/>
                <a:cs typeface="Arial" panose="020B0604020202020204" pitchFamily="34" charset="0"/>
              </a:rPr>
              <a:t>Hữu</a:t>
            </a:r>
            <a:r>
              <a:rPr lang="en-US" sz="6000" b="1" dirty="0">
                <a:solidFill>
                  <a:srgbClr val="FF0000"/>
                </a:solidFill>
                <a:latin typeface="Arial" panose="020B0604020202020204" pitchFamily="34" charset="0"/>
                <a:cs typeface="Arial" panose="020B0604020202020204" pitchFamily="34" charset="0"/>
              </a:rPr>
              <a:t>)</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287382" y="139384"/>
          <a:ext cx="11717384" cy="6722925"/>
        </p:xfrm>
        <a:graphic>
          <a:graphicData uri="http://schemas.openxmlformats.org/drawingml/2006/table">
            <a:tbl>
              <a:tblPr firstRow="1" bandRow="1">
                <a:tableStyleId>{5940675A-B579-460E-94D1-54222C63F5DA}</a:tableStyleId>
              </a:tblPr>
              <a:tblGrid>
                <a:gridCol w="3592287">
                  <a:extLst>
                    <a:ext uri="{9D8B030D-6E8A-4147-A177-3AD203B41FA5}">
                      <a16:colId xmlns:a16="http://schemas.microsoft.com/office/drawing/2014/main" val="20000"/>
                    </a:ext>
                  </a:extLst>
                </a:gridCol>
                <a:gridCol w="8125097">
                  <a:extLst>
                    <a:ext uri="{9D8B030D-6E8A-4147-A177-3AD203B41FA5}">
                      <a16:colId xmlns:a16="http://schemas.microsoft.com/office/drawing/2014/main" val="20001"/>
                    </a:ext>
                  </a:extLst>
                </a:gridCol>
              </a:tblGrid>
              <a:tr h="1232170">
                <a:tc>
                  <a:txBody>
                    <a:bodyPr/>
                    <a:lstStyle/>
                    <a:p>
                      <a:pPr algn="ctr"/>
                      <a:r>
                        <a:rPr lang="en-US" sz="3200" b="1" dirty="0" err="1">
                          <a:latin typeface="Arial" panose="020B0604020202020204" pitchFamily="34" charset="0"/>
                          <a:cs typeface="Arial" panose="020B0604020202020204" pitchFamily="34" charset="0"/>
                        </a:rPr>
                        <a:t>Đặc</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điểm</a:t>
                      </a:r>
                      <a:r>
                        <a:rPr lang="en-US" sz="3200" b="1" baseline="0" dirty="0">
                          <a:latin typeface="Arial" panose="020B0604020202020204" pitchFamily="34" charset="0"/>
                          <a:cs typeface="Arial" panose="020B0604020202020204" pitchFamily="34" charset="0"/>
                        </a:rPr>
                        <a:t> </a:t>
                      </a:r>
                      <a:r>
                        <a:rPr lang="en-US" sz="3200" b="1" baseline="0" dirty="0" err="1">
                          <a:latin typeface="Arial" panose="020B0604020202020204" pitchFamily="34" charset="0"/>
                          <a:cs typeface="Arial" panose="020B0604020202020204" pitchFamily="34" charset="0"/>
                        </a:rPr>
                        <a:t>thơ</a:t>
                      </a:r>
                      <a:r>
                        <a:rPr lang="en-US" sz="3200" b="1" baseline="0" dirty="0">
                          <a:latin typeface="Arial" panose="020B0604020202020204" pitchFamily="34" charset="0"/>
                          <a:cs typeface="Arial" panose="020B0604020202020204" pitchFamily="34" charset="0"/>
                        </a:rPr>
                        <a:t> </a:t>
                      </a:r>
                      <a:r>
                        <a:rPr lang="en-US" sz="3200" b="1" baseline="0" dirty="0" err="1">
                          <a:latin typeface="Arial" panose="020B0604020202020204" pitchFamily="34" charset="0"/>
                          <a:cs typeface="Arial" panose="020B0604020202020204" pitchFamily="34" charset="0"/>
                        </a:rPr>
                        <a:t>sáu</a:t>
                      </a:r>
                      <a:r>
                        <a:rPr lang="en-US" sz="3200" b="1" baseline="0" dirty="0">
                          <a:latin typeface="Arial" panose="020B0604020202020204" pitchFamily="34" charset="0"/>
                          <a:cs typeface="Arial" panose="020B0604020202020204" pitchFamily="34" charset="0"/>
                        </a:rPr>
                        <a:t> </a:t>
                      </a:r>
                      <a:r>
                        <a:rPr lang="en-US" sz="3200" b="1" baseline="0" dirty="0" err="1">
                          <a:latin typeface="Arial" panose="020B0604020202020204" pitchFamily="34" charset="0"/>
                          <a:cs typeface="Arial" panose="020B0604020202020204" pitchFamily="34" charset="0"/>
                        </a:rPr>
                        <a:t>chữ</a:t>
                      </a:r>
                      <a:r>
                        <a:rPr lang="en-US" sz="3200" b="1" baseline="0" dirty="0">
                          <a:latin typeface="Arial" panose="020B0604020202020204" pitchFamily="34" charset="0"/>
                          <a:cs typeface="Arial" panose="020B0604020202020204" pitchFamily="34" charset="0"/>
                        </a:rPr>
                        <a:t>, </a:t>
                      </a:r>
                      <a:r>
                        <a:rPr lang="en-US" sz="3200" b="1" baseline="0" dirty="0" err="1">
                          <a:latin typeface="Arial" panose="020B0604020202020204" pitchFamily="34" charset="0"/>
                          <a:cs typeface="Arial" panose="020B0604020202020204" pitchFamily="34" charset="0"/>
                        </a:rPr>
                        <a:t>bảy</a:t>
                      </a:r>
                      <a:r>
                        <a:rPr lang="en-US" sz="3200" b="1" baseline="0" dirty="0">
                          <a:latin typeface="Arial" panose="020B0604020202020204" pitchFamily="34" charset="0"/>
                          <a:cs typeface="Arial" panose="020B0604020202020204" pitchFamily="34" charset="0"/>
                        </a:rPr>
                        <a:t> </a:t>
                      </a:r>
                      <a:r>
                        <a:rPr lang="en-US" sz="3200" b="1" baseline="0" dirty="0" err="1">
                          <a:latin typeface="Arial" panose="020B0604020202020204" pitchFamily="34" charset="0"/>
                          <a:cs typeface="Arial" panose="020B0604020202020204" pitchFamily="34" charset="0"/>
                        </a:rPr>
                        <a:t>chữ</a:t>
                      </a:r>
                      <a:endParaRPr lang="en-US" sz="3200" b="1" dirty="0">
                        <a:latin typeface="Arial" panose="020B0604020202020204" pitchFamily="34" charset="0"/>
                        <a:cs typeface="Arial" panose="020B0604020202020204" pitchFamily="34" charset="0"/>
                      </a:endParaRPr>
                    </a:p>
                  </a:txBody>
                  <a:tcPr/>
                </a:tc>
                <a:tc>
                  <a:txBody>
                    <a:bodyPr/>
                    <a:lstStyle/>
                    <a:p>
                      <a:pPr algn="ctr"/>
                      <a:r>
                        <a:rPr lang="en-US" sz="3200" b="1" dirty="0" err="1">
                          <a:latin typeface="Arial" panose="020B0604020202020204" pitchFamily="34" charset="0"/>
                          <a:cs typeface="Arial" panose="020B0604020202020204" pitchFamily="34" charset="0"/>
                        </a:rPr>
                        <a:t>Thể</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hiện</a:t>
                      </a:r>
                      <a:r>
                        <a:rPr lang="en-US" sz="3200" b="1" baseline="0" dirty="0">
                          <a:latin typeface="Arial" panose="020B0604020202020204" pitchFamily="34" charset="0"/>
                          <a:cs typeface="Arial" panose="020B0604020202020204" pitchFamily="34" charset="0"/>
                        </a:rPr>
                        <a:t> “ </a:t>
                      </a:r>
                      <a:r>
                        <a:rPr lang="en-US" sz="3200" b="1" baseline="0" dirty="0" err="1">
                          <a:latin typeface="Arial" panose="020B0604020202020204" pitchFamily="34" charset="0"/>
                          <a:cs typeface="Arial" panose="020B0604020202020204" pitchFamily="34" charset="0"/>
                        </a:rPr>
                        <a:t>Nhớ</a:t>
                      </a:r>
                      <a:r>
                        <a:rPr lang="en-US" sz="3200" b="1" baseline="0" dirty="0">
                          <a:latin typeface="Arial" panose="020B0604020202020204" pitchFamily="34" charset="0"/>
                          <a:cs typeface="Arial" panose="020B0604020202020204" pitchFamily="34" charset="0"/>
                        </a:rPr>
                        <a:t> </a:t>
                      </a:r>
                      <a:r>
                        <a:rPr lang="en-US" sz="3200" b="1" baseline="0" dirty="0" err="1">
                          <a:latin typeface="Arial" panose="020B0604020202020204" pitchFamily="34" charset="0"/>
                          <a:cs typeface="Arial" panose="020B0604020202020204" pitchFamily="34" charset="0"/>
                        </a:rPr>
                        <a:t>đồng</a:t>
                      </a:r>
                      <a:r>
                        <a:rPr lang="en-US" sz="3200" b="1" baseline="0" dirty="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753385">
                <a:tc>
                  <a:txBody>
                    <a:bodyPr/>
                    <a:lstStyle/>
                    <a:p>
                      <a:r>
                        <a:rPr lang="en-US" sz="3200" dirty="0" err="1">
                          <a:latin typeface="Arial" panose="020B0604020202020204" pitchFamily="34" charset="0"/>
                          <a:cs typeface="Arial" panose="020B0604020202020204" pitchFamily="34" charset="0"/>
                        </a:rPr>
                        <a:t>Vần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nhịp</a:t>
                      </a:r>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1232170">
                <a:tc>
                  <a:txBody>
                    <a:bodyPr/>
                    <a:lstStyle/>
                    <a:p>
                      <a:r>
                        <a:rPr lang="en-US" sz="3200" dirty="0" err="1">
                          <a:latin typeface="Arial" panose="020B0604020202020204" pitchFamily="34" charset="0"/>
                          <a:cs typeface="Arial" panose="020B0604020202020204" pitchFamily="34" charset="0"/>
                        </a:rPr>
                        <a:t>Bố</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cục</a:t>
                      </a:r>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2922004">
                <a:tc>
                  <a:txBody>
                    <a:bodyPr/>
                    <a:lstStyle/>
                    <a:p>
                      <a:r>
                        <a:rPr lang="en-US" sz="3200" dirty="0" err="1">
                          <a:latin typeface="Arial" panose="020B0604020202020204" pitchFamily="34" charset="0"/>
                          <a:cs typeface="Arial" panose="020B0604020202020204" pitchFamily="34" charset="0"/>
                        </a:rPr>
                        <a:t>Mạch</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cảm</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xúc</a:t>
                      </a:r>
                      <a:endParaRPr lang="en-US" sz="3200" baseline="0" dirty="0">
                        <a:latin typeface="Arial" panose="020B0604020202020204" pitchFamily="34" charset="0"/>
                        <a:cs typeface="Arial" panose="020B0604020202020204" pitchFamily="34" charset="0"/>
                      </a:endParaRPr>
                    </a:p>
                    <a:p>
                      <a:endParaRPr lang="en-US" sz="3200" baseline="0" dirty="0">
                        <a:latin typeface="Arial" panose="020B0604020202020204" pitchFamily="34" charset="0"/>
                        <a:cs typeface="Arial" panose="020B0604020202020204" pitchFamily="34" charset="0"/>
                      </a:endParaRPr>
                    </a:p>
                    <a:p>
                      <a:endParaRPr lang="en-US" sz="3200" baseline="0" dirty="0">
                        <a:latin typeface="Arial" panose="020B0604020202020204" pitchFamily="34" charset="0"/>
                        <a:cs typeface="Arial" panose="020B0604020202020204" pitchFamily="34" charset="0"/>
                      </a:endParaRPr>
                    </a:p>
                    <a:p>
                      <a:endParaRPr lang="en-US" sz="3200" baseline="0" dirty="0">
                        <a:latin typeface="Arial" panose="020B0604020202020204" pitchFamily="34" charset="0"/>
                        <a:cs typeface="Arial" panose="020B0604020202020204" pitchFamily="34" charset="0"/>
                      </a:endParaRPr>
                    </a:p>
                    <a:p>
                      <a:endParaRPr lang="en-US" sz="3200" baseline="0" dirty="0">
                        <a:latin typeface="Arial" panose="020B0604020202020204" pitchFamily="34" charset="0"/>
                        <a:cs typeface="Arial" panose="020B0604020202020204" pitchFamily="34" charset="0"/>
                      </a:endParaRPr>
                    </a:p>
                    <a:p>
                      <a:endParaRPr lang="en-US" sz="3200" baseline="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bl>
          </a:graphicData>
        </a:graphic>
      </p:graphicFrame>
      <p:sp>
        <p:nvSpPr>
          <p:cNvPr id="2" name="TextBox 1"/>
          <p:cNvSpPr txBox="1"/>
          <p:nvPr/>
        </p:nvSpPr>
        <p:spPr>
          <a:xfrm>
            <a:off x="4265022" y="1466958"/>
            <a:ext cx="3762103" cy="584775"/>
          </a:xfrm>
          <a:prstGeom prst="rect">
            <a:avLst/>
          </a:prstGeom>
          <a:noFill/>
        </p:spPr>
        <p:txBody>
          <a:bodyPr wrap="square" rtlCol="0">
            <a:spAutoFit/>
          </a:bodyPr>
          <a:lstStyle/>
          <a:p>
            <a:r>
              <a:rPr lang="en-US" sz="3200" dirty="0" err="1">
                <a:latin typeface="Arial" panose="020B0604020202020204" pitchFamily="34" charset="0"/>
                <a:cs typeface="Arial" panose="020B0604020202020204" pitchFamily="34" charset="0"/>
              </a:rPr>
              <a:t>Vần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chân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nhịp</a:t>
            </a:r>
            <a:r>
              <a:rPr lang="en-US" sz="3200" dirty="0">
                <a:latin typeface="Arial" panose="020B0604020202020204" pitchFamily="34" charset="0"/>
                <a:cs typeface="Arial" panose="020B0604020202020204" pitchFamily="34" charset="0"/>
              </a:rPr>
              <a:t> 4.3</a:t>
            </a:r>
          </a:p>
        </p:txBody>
      </p:sp>
      <p:sp>
        <p:nvSpPr>
          <p:cNvPr id="5" name="TextBox 4"/>
          <p:cNvSpPr txBox="1"/>
          <p:nvPr/>
        </p:nvSpPr>
        <p:spPr>
          <a:xfrm>
            <a:off x="3997235" y="2227777"/>
            <a:ext cx="7628708" cy="1077218"/>
          </a:xfrm>
          <a:prstGeom prst="rect">
            <a:avLst/>
          </a:prstGeom>
          <a:noFill/>
        </p:spPr>
        <p:txBody>
          <a:bodyPr wrap="square" rtlCol="0">
            <a:spAutoFit/>
          </a:bodyPr>
          <a:lstStyle/>
          <a:p>
            <a:r>
              <a:rPr lang="en-US" sz="3200" dirty="0">
                <a:latin typeface="Arial" panose="020B0604020202020204" pitchFamily="34" charset="0"/>
                <a:cs typeface="Arial" panose="020B0604020202020204" pitchFamily="34" charset="0"/>
              </a:rPr>
              <a:t>Hai </a:t>
            </a:r>
            <a:r>
              <a:rPr lang="en-US" sz="3200" dirty="0" err="1">
                <a:latin typeface="Arial" panose="020B0604020202020204" pitchFamily="34" charset="0"/>
                <a:cs typeface="Arial" panose="020B0604020202020204" pitchFamily="34" charset="0"/>
              </a:rPr>
              <a:t>phần</a:t>
            </a:r>
            <a:r>
              <a:rPr lang="en-US" sz="3200" dirty="0">
                <a:latin typeface="Arial" panose="020B0604020202020204" pitchFamily="34" charset="0"/>
                <a:cs typeface="Arial" panose="020B0604020202020204" pitchFamily="34" charset="0"/>
              </a:rPr>
              <a:t> : </a:t>
            </a:r>
            <a:r>
              <a:rPr lang="en-US" sz="3200" dirty="0" err="1">
                <a:latin typeface="Arial" panose="020B0604020202020204" pitchFamily="34" charset="0"/>
                <a:cs typeface="Arial" panose="020B0604020202020204" pitchFamily="34" charset="0"/>
              </a:rPr>
              <a:t>phần</a:t>
            </a:r>
            <a:r>
              <a:rPr lang="en-US" sz="3200" dirty="0">
                <a:latin typeface="Arial" panose="020B0604020202020204" pitchFamily="34" charset="0"/>
                <a:cs typeface="Arial" panose="020B0604020202020204" pitchFamily="34" charset="0"/>
              </a:rPr>
              <a:t> 1 </a:t>
            </a:r>
            <a:r>
              <a:rPr lang="en-US" sz="3200" dirty="0" err="1">
                <a:latin typeface="Arial" panose="020B0604020202020204" pitchFamily="34" charset="0"/>
                <a:cs typeface="Arial" panose="020B0604020202020204" pitchFamily="34" charset="0"/>
              </a:rPr>
              <a:t>bảy</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khổ</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thơ</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đầu</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phần</a:t>
            </a:r>
            <a:r>
              <a:rPr lang="en-US" sz="3200" dirty="0">
                <a:latin typeface="Arial" panose="020B0604020202020204" pitchFamily="34" charset="0"/>
                <a:cs typeface="Arial" panose="020B0604020202020204" pitchFamily="34" charset="0"/>
              </a:rPr>
              <a:t> 2 </a:t>
            </a:r>
            <a:r>
              <a:rPr lang="en-US" sz="3200" dirty="0" err="1">
                <a:latin typeface="Arial" panose="020B0604020202020204" pitchFamily="34" charset="0"/>
                <a:cs typeface="Arial" panose="020B0604020202020204" pitchFamily="34" charset="0"/>
              </a:rPr>
              <a:t>các</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khổ</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thơ</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còn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lại</a:t>
            </a:r>
            <a:r>
              <a:rPr lang="en-US" sz="3200" dirty="0">
                <a:latin typeface="Arial" panose="020B0604020202020204" pitchFamily="34" charset="0"/>
                <a:cs typeface="Arial" panose="020B0604020202020204" pitchFamily="34" charset="0"/>
              </a:rPr>
              <a:t> </a:t>
            </a:r>
          </a:p>
        </p:txBody>
      </p:sp>
      <p:sp>
        <p:nvSpPr>
          <p:cNvPr id="6" name="Rectangle 5"/>
          <p:cNvSpPr/>
          <p:nvPr/>
        </p:nvSpPr>
        <p:spPr>
          <a:xfrm>
            <a:off x="3853543" y="3500847"/>
            <a:ext cx="8151223" cy="3253968"/>
          </a:xfrm>
          <a:prstGeom prst="rect">
            <a:avLst/>
          </a:prstGeom>
        </p:spPr>
        <p:txBody>
          <a:bodyPr wrap="square">
            <a:spAutoFit/>
          </a:bodyPr>
          <a:lstStyle/>
          <a:p>
            <a:pPr marR="372110" indent="249555" algn="just">
              <a:lnSpc>
                <a:spcPct val="107000"/>
              </a:lnSpc>
              <a:spcAft>
                <a:spcPts val="0"/>
              </a:spcAft>
            </a:pPr>
            <a:r>
              <a:rPr lang="en-US" sz="3200" dirty="0" err="1">
                <a:latin typeface="Arial" panose="020B0604020202020204" pitchFamily="34" charset="0"/>
                <a:ea typeface="Times New Roman" panose="02020603050405020304" pitchFamily="18" charset="0"/>
                <a:cs typeface="Arial" panose="020B0604020202020204" pitchFamily="34" charset="0"/>
              </a:rPr>
              <a:t>Từ</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cảm</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xúc</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thương</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nhớ</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một</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không</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gian</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tự</a:t>
            </a:r>
            <a:r>
              <a:rPr lang="en-US" sz="3200" dirty="0">
                <a:latin typeface="Arial" panose="020B0604020202020204" pitchFamily="34" charset="0"/>
                <a:ea typeface="Times New Roman" panose="02020603050405020304" pitchFamily="18" charset="0"/>
                <a:cs typeface="Arial" panose="020B0604020202020204" pitchFamily="34" charset="0"/>
              </a:rPr>
              <a:t> do, </a:t>
            </a:r>
            <a:r>
              <a:rPr lang="en-US" sz="3200" dirty="0" err="1">
                <a:latin typeface="Arial" panose="020B0604020202020204" pitchFamily="34" charset="0"/>
                <a:ea typeface="Times New Roman" panose="02020603050405020304" pitchFamily="18" charset="0"/>
                <a:cs typeface="Arial" panose="020B0604020202020204" pitchFamily="34" charset="0"/>
              </a:rPr>
              <a:t>sống</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động</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với</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những</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cảnh</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sắc</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thân</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thuộc</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bình</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dị</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đến</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cảm</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xúc</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bâng</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khuâng</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nhớ</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những</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gương</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mặt</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thân</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quen</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trong</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đó</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có</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hình</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ảnh</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của</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bản</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thân</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và</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niềm</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khao</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khát</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tự</a:t>
            </a:r>
            <a:r>
              <a:rPr lang="en-US" sz="3200" dirty="0">
                <a:latin typeface="Arial" panose="020B0604020202020204" pitchFamily="34" charset="0"/>
                <a:ea typeface="Times New Roman" panose="02020603050405020304" pitchFamily="18" charset="0"/>
                <a:cs typeface="Arial" panose="020B0604020202020204" pitchFamily="34" charset="0"/>
              </a:rPr>
              <a:t> do </a:t>
            </a:r>
            <a:r>
              <a:rPr lang="en-US" sz="3200" dirty="0" err="1">
                <a:latin typeface="Arial" panose="020B0604020202020204" pitchFamily="34" charset="0"/>
                <a:ea typeface="Times New Roman" panose="02020603050405020304" pitchFamily="18" charset="0"/>
                <a:cs typeface="Arial" panose="020B0604020202020204" pitchFamily="34" charset="0"/>
              </a:rPr>
              <a:t>cháy</a:t>
            </a:r>
            <a:r>
              <a:rPr lang="en-US" sz="3200" dirty="0">
                <a:latin typeface="Arial" panose="020B0604020202020204" pitchFamily="34" charset="0"/>
                <a:ea typeface="Times New Roman" panose="02020603050405020304" pitchFamily="18" charset="0"/>
                <a:cs typeface="Arial" panose="020B0604020202020204" pitchFamily="34" charset="0"/>
              </a:rPr>
              <a:t> </a:t>
            </a:r>
            <a:r>
              <a:rPr lang="en-US" sz="3200" dirty="0" err="1">
                <a:latin typeface="Arial" panose="020B0604020202020204" pitchFamily="34" charset="0"/>
                <a:ea typeface="Times New Roman" panose="02020603050405020304" pitchFamily="18" charset="0"/>
                <a:cs typeface="Arial" panose="020B0604020202020204" pitchFamily="34" charset="0"/>
              </a:rPr>
              <a:t>bỏng</a:t>
            </a:r>
            <a:r>
              <a:rPr lang="en-US" sz="3200" dirty="0">
                <a:latin typeface="Arial" panose="020B0604020202020204" pitchFamily="34" charset="0"/>
                <a:ea typeface="Times New Roman" panose="02020603050405020304" pitchFamily="18" charset="0"/>
                <a:cs typeface="Arial" panose="020B0604020202020204" pitchFamily="34" charset="0"/>
              </a:rPr>
              <a:t>. </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2068" y="168106"/>
          <a:ext cx="11717384" cy="6705600"/>
        </p:xfrm>
        <a:graphic>
          <a:graphicData uri="http://schemas.openxmlformats.org/drawingml/2006/table">
            <a:tbl>
              <a:tblPr firstRow="1" bandRow="1">
                <a:tableStyleId>{5940675A-B579-460E-94D1-54222C63F5DA}</a:tableStyleId>
              </a:tblPr>
              <a:tblGrid>
                <a:gridCol w="3905795">
                  <a:extLst>
                    <a:ext uri="{9D8B030D-6E8A-4147-A177-3AD203B41FA5}">
                      <a16:colId xmlns:a16="http://schemas.microsoft.com/office/drawing/2014/main" val="20000"/>
                    </a:ext>
                  </a:extLst>
                </a:gridCol>
                <a:gridCol w="7811589">
                  <a:extLst>
                    <a:ext uri="{9D8B030D-6E8A-4147-A177-3AD203B41FA5}">
                      <a16:colId xmlns:a16="http://schemas.microsoft.com/office/drawing/2014/main" val="20001"/>
                    </a:ext>
                  </a:extLst>
                </a:gridCol>
              </a:tblGrid>
              <a:tr h="963505">
                <a:tc>
                  <a:txBody>
                    <a:bodyPr/>
                    <a:lstStyle/>
                    <a:p>
                      <a:pPr algn="ctr"/>
                      <a:r>
                        <a:rPr lang="en-US" sz="3200" b="1" dirty="0" err="1">
                          <a:latin typeface="Arial" panose="020B0604020202020204" pitchFamily="34" charset="0"/>
                          <a:cs typeface="Arial" panose="020B0604020202020204" pitchFamily="34" charset="0"/>
                        </a:rPr>
                        <a:t>Đặc</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điểm</a:t>
                      </a:r>
                      <a:r>
                        <a:rPr lang="en-US" sz="3200" b="1" baseline="0" dirty="0">
                          <a:latin typeface="Arial" panose="020B0604020202020204" pitchFamily="34" charset="0"/>
                          <a:cs typeface="Arial" panose="020B0604020202020204" pitchFamily="34" charset="0"/>
                        </a:rPr>
                        <a:t> </a:t>
                      </a:r>
                      <a:r>
                        <a:rPr lang="en-US" sz="3200" b="1" baseline="0" dirty="0" err="1">
                          <a:latin typeface="Arial" panose="020B0604020202020204" pitchFamily="34" charset="0"/>
                          <a:cs typeface="Arial" panose="020B0604020202020204" pitchFamily="34" charset="0"/>
                        </a:rPr>
                        <a:t>thơ</a:t>
                      </a:r>
                      <a:r>
                        <a:rPr lang="en-US" sz="3200" b="1" baseline="0" dirty="0">
                          <a:latin typeface="Arial" panose="020B0604020202020204" pitchFamily="34" charset="0"/>
                          <a:cs typeface="Arial" panose="020B0604020202020204" pitchFamily="34" charset="0"/>
                        </a:rPr>
                        <a:t> </a:t>
                      </a:r>
                      <a:r>
                        <a:rPr lang="en-US" sz="3200" b="1" baseline="0" dirty="0" err="1">
                          <a:latin typeface="Arial" panose="020B0604020202020204" pitchFamily="34" charset="0"/>
                          <a:cs typeface="Arial" panose="020B0604020202020204" pitchFamily="34" charset="0"/>
                        </a:rPr>
                        <a:t>sáu</a:t>
                      </a:r>
                      <a:r>
                        <a:rPr lang="en-US" sz="3200" b="1" baseline="0" dirty="0">
                          <a:latin typeface="Arial" panose="020B0604020202020204" pitchFamily="34" charset="0"/>
                          <a:cs typeface="Arial" panose="020B0604020202020204" pitchFamily="34" charset="0"/>
                        </a:rPr>
                        <a:t> </a:t>
                      </a:r>
                      <a:r>
                        <a:rPr lang="en-US" sz="3200" b="1" baseline="0" dirty="0" err="1">
                          <a:latin typeface="Arial" panose="020B0604020202020204" pitchFamily="34" charset="0"/>
                          <a:cs typeface="Arial" panose="020B0604020202020204" pitchFamily="34" charset="0"/>
                        </a:rPr>
                        <a:t>chữ</a:t>
                      </a:r>
                      <a:r>
                        <a:rPr lang="en-US" sz="3200" b="1" baseline="0" dirty="0">
                          <a:latin typeface="Arial" panose="020B0604020202020204" pitchFamily="34" charset="0"/>
                          <a:cs typeface="Arial" panose="020B0604020202020204" pitchFamily="34" charset="0"/>
                        </a:rPr>
                        <a:t>, </a:t>
                      </a:r>
                      <a:r>
                        <a:rPr lang="en-US" sz="3200" b="1" baseline="0" dirty="0" err="1">
                          <a:latin typeface="Arial" panose="020B0604020202020204" pitchFamily="34" charset="0"/>
                          <a:cs typeface="Arial" panose="020B0604020202020204" pitchFamily="34" charset="0"/>
                        </a:rPr>
                        <a:t>bảy</a:t>
                      </a:r>
                      <a:r>
                        <a:rPr lang="en-US" sz="3200" b="1" baseline="0" dirty="0">
                          <a:latin typeface="Arial" panose="020B0604020202020204" pitchFamily="34" charset="0"/>
                          <a:cs typeface="Arial" panose="020B0604020202020204" pitchFamily="34" charset="0"/>
                        </a:rPr>
                        <a:t> </a:t>
                      </a:r>
                      <a:r>
                        <a:rPr lang="en-US" sz="3200" b="1" baseline="0" dirty="0" err="1">
                          <a:latin typeface="Arial" panose="020B0604020202020204" pitchFamily="34" charset="0"/>
                          <a:cs typeface="Arial" panose="020B0604020202020204" pitchFamily="34" charset="0"/>
                        </a:rPr>
                        <a:t>chữ</a:t>
                      </a:r>
                      <a:endParaRPr lang="en-US" sz="3200" b="1" dirty="0">
                        <a:latin typeface="Arial" panose="020B0604020202020204" pitchFamily="34" charset="0"/>
                        <a:cs typeface="Arial" panose="020B0604020202020204" pitchFamily="34" charset="0"/>
                      </a:endParaRPr>
                    </a:p>
                  </a:txBody>
                  <a:tcPr/>
                </a:tc>
                <a:tc>
                  <a:txBody>
                    <a:bodyPr/>
                    <a:lstStyle/>
                    <a:p>
                      <a:pPr algn="ctr"/>
                      <a:r>
                        <a:rPr lang="en-US" sz="3200" b="1" dirty="0" err="1">
                          <a:latin typeface="Arial" panose="020B0604020202020204" pitchFamily="34" charset="0"/>
                          <a:cs typeface="Arial" panose="020B0604020202020204" pitchFamily="34" charset="0"/>
                        </a:rPr>
                        <a:t>Thể</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hiện</a:t>
                      </a:r>
                      <a:r>
                        <a:rPr lang="en-US" sz="3200" b="1" baseline="0" dirty="0">
                          <a:latin typeface="Arial" panose="020B0604020202020204" pitchFamily="34" charset="0"/>
                          <a:cs typeface="Arial" panose="020B0604020202020204" pitchFamily="34" charset="0"/>
                        </a:rPr>
                        <a:t> “ </a:t>
                      </a:r>
                      <a:r>
                        <a:rPr lang="en-US" sz="3200" b="1" baseline="0" dirty="0" err="1">
                          <a:latin typeface="Arial" panose="020B0604020202020204" pitchFamily="34" charset="0"/>
                          <a:cs typeface="Arial" panose="020B0604020202020204" pitchFamily="34" charset="0"/>
                        </a:rPr>
                        <a:t>Nhớ</a:t>
                      </a:r>
                      <a:r>
                        <a:rPr lang="en-US" sz="3200" b="1" baseline="0" dirty="0">
                          <a:latin typeface="Arial" panose="020B0604020202020204" pitchFamily="34" charset="0"/>
                          <a:cs typeface="Arial" panose="020B0604020202020204" pitchFamily="34" charset="0"/>
                        </a:rPr>
                        <a:t> </a:t>
                      </a:r>
                      <a:r>
                        <a:rPr lang="en-US" sz="3200" b="1" baseline="0" dirty="0" err="1">
                          <a:latin typeface="Arial" panose="020B0604020202020204" pitchFamily="34" charset="0"/>
                          <a:cs typeface="Arial" panose="020B0604020202020204" pitchFamily="34" charset="0"/>
                        </a:rPr>
                        <a:t>đồng</a:t>
                      </a:r>
                      <a:r>
                        <a:rPr lang="en-US" sz="3200" b="1" baseline="0" dirty="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370840">
                <a:tc>
                  <a:txBody>
                    <a:bodyPr/>
                    <a:lstStyle/>
                    <a:p>
                      <a:r>
                        <a:rPr lang="en-US" sz="3200" dirty="0" err="1">
                          <a:latin typeface="Arial" panose="020B0604020202020204" pitchFamily="34" charset="0"/>
                          <a:cs typeface="Arial" panose="020B0604020202020204" pitchFamily="34" charset="0"/>
                        </a:rPr>
                        <a:t>Cảm</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hứng</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chủ</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đạo</a:t>
                      </a:r>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a:txBody>
                    <a:bodyPr/>
                    <a:lstStyle/>
                    <a:p>
                      <a:r>
                        <a:rPr lang="en-US" sz="3200" dirty="0" err="1">
                          <a:latin typeface="Arial" panose="020B0604020202020204" pitchFamily="34" charset="0"/>
                          <a:cs typeface="Arial" panose="020B0604020202020204" pitchFamily="34" charset="0"/>
                        </a:rPr>
                        <a:t>Chủ</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đề</a:t>
                      </a:r>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370840">
                <a:tc>
                  <a:txBody>
                    <a:bodyPr/>
                    <a:lstStyle/>
                    <a:p>
                      <a:r>
                        <a:rPr lang="en-US" sz="3200" dirty="0" err="1">
                          <a:latin typeface="Arial" panose="020B0604020202020204" pitchFamily="34" charset="0"/>
                          <a:cs typeface="Arial" panose="020B0604020202020204" pitchFamily="34" charset="0"/>
                        </a:rPr>
                        <a:t>Thông</a:t>
                      </a:r>
                      <a:r>
                        <a:rPr lang="en-US" sz="3200" baseline="0" dirty="0">
                          <a:latin typeface="Arial" panose="020B0604020202020204" pitchFamily="34" charset="0"/>
                          <a:cs typeface="Arial" panose="020B0604020202020204" pitchFamily="34" charset="0"/>
                        </a:rPr>
                        <a:t> </a:t>
                      </a:r>
                      <a:r>
                        <a:rPr lang="en-US" sz="3200" baseline="0" dirty="0" err="1">
                          <a:latin typeface="Arial" panose="020B0604020202020204" pitchFamily="34" charset="0"/>
                          <a:cs typeface="Arial" panose="020B0604020202020204" pitchFamily="34" charset="0"/>
                        </a:rPr>
                        <a:t>điệp</a:t>
                      </a:r>
                      <a:r>
                        <a:rPr lang="en-US" sz="3200" baseline="0" dirty="0">
                          <a:latin typeface="Arial" panose="020B0604020202020204" pitchFamily="34" charset="0"/>
                          <a:cs typeface="Arial" panose="020B0604020202020204" pitchFamily="34" charset="0"/>
                        </a:rPr>
                        <a:t> </a:t>
                      </a:r>
                    </a:p>
                    <a:p>
                      <a:endParaRPr lang="en-US" sz="3200" baseline="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bl>
          </a:graphicData>
        </a:graphic>
      </p:graphicFrame>
      <p:sp>
        <p:nvSpPr>
          <p:cNvPr id="3" name="Rectangle 2"/>
          <p:cNvSpPr/>
          <p:nvPr/>
        </p:nvSpPr>
        <p:spPr>
          <a:xfrm>
            <a:off x="4153990" y="1230554"/>
            <a:ext cx="7872549" cy="1936428"/>
          </a:xfrm>
          <a:prstGeom prst="rect">
            <a:avLst/>
          </a:prstGeom>
        </p:spPr>
        <p:txBody>
          <a:bodyPr wrap="square">
            <a:spAutoFit/>
          </a:bodyPr>
          <a:lstStyle/>
          <a:p>
            <a:pPr marR="263525" indent="249555" algn="just">
              <a:lnSpc>
                <a:spcPct val="107000"/>
              </a:lnSpc>
              <a:spcAft>
                <a:spcPts val="0"/>
              </a:spcAft>
            </a:pPr>
            <a:r>
              <a:rPr lang="en-US" sz="2800" dirty="0" err="1">
                <a:latin typeface="Arial" panose="020B0604020202020204" pitchFamily="34" charset="0"/>
                <a:ea typeface="Times New Roman" panose="02020603050405020304" pitchFamily="18" charset="0"/>
                <a:cs typeface="Arial" panose="020B0604020202020204" pitchFamily="34" charset="0"/>
              </a:rPr>
              <a:t>Niềm</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nhớ</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thương</a:t>
            </a:r>
            <a:r>
              <a:rPr lang="en-US" sz="2800" dirty="0">
                <a:latin typeface="Arial" panose="020B0604020202020204" pitchFamily="34" charset="0"/>
                <a:ea typeface="Times New Roman" panose="02020603050405020304" pitchFamily="18" charset="0"/>
                <a:cs typeface="Arial" panose="020B0604020202020204" pitchFamily="34" charset="0"/>
              </a:rPr>
              <a:t> da </a:t>
            </a:r>
            <a:r>
              <a:rPr lang="en-US" sz="2800" dirty="0" err="1">
                <a:latin typeface="Arial" panose="020B0604020202020204" pitchFamily="34" charset="0"/>
                <a:ea typeface="Times New Roman" panose="02020603050405020304" pitchFamily="18" charset="0"/>
                <a:cs typeface="Arial" panose="020B0604020202020204" pitchFamily="34" charset="0"/>
              </a:rPr>
              <a:t>diết</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mãnh</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liệt</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niềm</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khao</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khát</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tự</a:t>
            </a:r>
            <a:r>
              <a:rPr lang="en-US" sz="2800" dirty="0">
                <a:latin typeface="Arial" panose="020B0604020202020204" pitchFamily="34" charset="0"/>
                <a:ea typeface="Times New Roman" panose="02020603050405020304" pitchFamily="18" charset="0"/>
                <a:cs typeface="Arial" panose="020B0604020202020204" pitchFamily="34" charset="0"/>
              </a:rPr>
              <a:t> do </a:t>
            </a:r>
            <a:r>
              <a:rPr lang="en-US" sz="2800" dirty="0" err="1">
                <a:latin typeface="Arial" panose="020B0604020202020204" pitchFamily="34" charset="0"/>
                <a:ea typeface="Times New Roman" panose="02020603050405020304" pitchFamily="18" charset="0"/>
                <a:cs typeface="Arial" panose="020B0604020202020204" pitchFamily="34" charset="0"/>
              </a:rPr>
              <a:t>của</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một</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thanh</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niên</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trẻ</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tuổi</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trong</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những</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tháng</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ngày</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bị</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giam</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cầm</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tách</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biệt</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với</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thế</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giới</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bên</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ngoài</a:t>
            </a:r>
            <a:r>
              <a:rPr lang="en-US" sz="2800" dirty="0">
                <a:latin typeface="Arial" panose="020B0604020202020204" pitchFamily="34" charset="0"/>
                <a:ea typeface="Times New Roman" panose="02020603050405020304" pitchFamily="18" charset="0"/>
                <a:cs typeface="Arial" panose="020B0604020202020204" pitchFamily="34" charset="0"/>
              </a:rPr>
              <a:t>.  </a:t>
            </a:r>
            <a:endParaRPr lang="en-US" sz="2800" dirty="0">
              <a:latin typeface="Arial" panose="020B0604020202020204" pitchFamily="34" charset="0"/>
              <a:ea typeface="Calibri" panose="020F0502020204030204" charset="0"/>
              <a:cs typeface="Arial" panose="020B0604020202020204" pitchFamily="34" charset="0"/>
            </a:endParaRPr>
          </a:p>
        </p:txBody>
      </p:sp>
      <p:sp>
        <p:nvSpPr>
          <p:cNvPr id="4" name="Rectangle 3"/>
          <p:cNvSpPr/>
          <p:nvPr/>
        </p:nvSpPr>
        <p:spPr>
          <a:xfrm>
            <a:off x="4167050" y="3321489"/>
            <a:ext cx="7689669" cy="1815882"/>
          </a:xfrm>
          <a:prstGeom prst="rect">
            <a:avLst/>
          </a:prstGeom>
        </p:spPr>
        <p:txBody>
          <a:bodyPr wrap="square">
            <a:spAutoFit/>
          </a:bodyPr>
          <a:lstStyle/>
          <a:p>
            <a:pPr algn="just"/>
            <a:r>
              <a:rPr lang="en-US" sz="2800" dirty="0" err="1">
                <a:latin typeface="Arial" panose="020B0604020202020204" pitchFamily="34" charset="0"/>
                <a:cs typeface="Arial" panose="020B0604020202020204" pitchFamily="34" charset="0"/>
              </a:rPr>
              <a:t>Bài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thơ</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thể</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hiện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tình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cảm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nhớ</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thương</a:t>
            </a:r>
            <a:r>
              <a:rPr lang="en-US" sz="2800" dirty="0">
                <a:latin typeface="Arial" panose="020B0604020202020204" pitchFamily="34" charset="0"/>
                <a:cs typeface="Arial" panose="020B0604020202020204" pitchFamily="34" charset="0"/>
              </a:rPr>
              <a:t> da </a:t>
            </a:r>
            <a:r>
              <a:rPr lang="en-US" sz="2800" dirty="0" err="1">
                <a:latin typeface="Arial" panose="020B0604020202020204" pitchFamily="34" charset="0"/>
                <a:cs typeface="Arial" panose="020B0604020202020204" pitchFamily="34" charset="0"/>
              </a:rPr>
              <a:t>diết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cảnh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vật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quê</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hương,con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người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niềm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khao</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khát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tự</a:t>
            </a:r>
            <a:r>
              <a:rPr lang="en-US" sz="2800" dirty="0">
                <a:latin typeface="Arial" panose="020B0604020202020204" pitchFamily="34" charset="0"/>
                <a:cs typeface="Arial" panose="020B0604020202020204" pitchFamily="34" charset="0"/>
              </a:rPr>
              <a:t> do </a:t>
            </a:r>
            <a:r>
              <a:rPr lang="en-US" sz="2800" dirty="0" err="1">
                <a:latin typeface="Arial" panose="020B0604020202020204" pitchFamily="34" charset="0"/>
                <a:cs typeface="Arial" panose="020B0604020202020204" pitchFamily="34" charset="0"/>
              </a:rPr>
              <a:t>của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người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tù</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trẻ</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tuổi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có</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trái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tim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đang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căng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đầy</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nhựa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sống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và</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tràn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trề</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nhiệt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huyết</a:t>
            </a:r>
            <a:r>
              <a:rPr lang="en-US" sz="2800" dirty="0">
                <a:latin typeface="Arial" panose="020B0604020202020204" pitchFamily="34" charset="0"/>
                <a:cs typeface="Arial" panose="020B0604020202020204" pitchFamily="34" charset="0"/>
              </a:rPr>
              <a:t>.</a:t>
            </a:r>
          </a:p>
        </p:txBody>
      </p:sp>
      <p:sp>
        <p:nvSpPr>
          <p:cNvPr id="5" name="Rectangle 4"/>
          <p:cNvSpPr/>
          <p:nvPr/>
        </p:nvSpPr>
        <p:spPr>
          <a:xfrm>
            <a:off x="4127863" y="5313041"/>
            <a:ext cx="7894321" cy="1384995"/>
          </a:xfrm>
          <a:prstGeom prst="rect">
            <a:avLst/>
          </a:prstGeom>
        </p:spPr>
        <p:txBody>
          <a:bodyPr wrap="square">
            <a:spAutoFit/>
          </a:bodyPr>
          <a:lstStyle/>
          <a:p>
            <a:r>
              <a:rPr lang="en-US" sz="2800" dirty="0" err="1">
                <a:latin typeface="Arial" panose="020B0604020202020204" pitchFamily="34" charset="0"/>
                <a:cs typeface="Arial" panose="020B0604020202020204" pitchFamily="34" charset="0"/>
              </a:rPr>
              <a:t>Thông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điệp</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mà</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tác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giả</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muốn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gửi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gắm</a:t>
            </a:r>
            <a:r>
              <a:rPr lang="en-US" sz="2800" dirty="0">
                <a:latin typeface="Arial" panose="020B0604020202020204" pitchFamily="34" charset="0"/>
                <a:cs typeface="Arial" panose="020B0604020202020204" pitchFamily="34" charset="0"/>
              </a:rPr>
              <a:t> qua </a:t>
            </a:r>
            <a:r>
              <a:rPr lang="en-US" sz="2800" dirty="0" err="1">
                <a:latin typeface="Arial" panose="020B0604020202020204" pitchFamily="34" charset="0"/>
                <a:cs typeface="Arial" panose="020B0604020202020204" pitchFamily="34" charset="0"/>
              </a:rPr>
              <a:t>bài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thơ</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này</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là</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cần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trân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trọng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và</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theo</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đuổi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sự</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tự</a:t>
            </a:r>
            <a:r>
              <a:rPr lang="en-US" sz="2800" dirty="0">
                <a:latin typeface="Arial" panose="020B0604020202020204" pitchFamily="34" charset="0"/>
                <a:cs typeface="Arial" panose="020B0604020202020204" pitchFamily="34" charset="0"/>
              </a:rPr>
              <a:t> do, </a:t>
            </a:r>
            <a:r>
              <a:rPr lang="en-US" sz="2800" dirty="0" err="1">
                <a:latin typeface="Arial" panose="020B0604020202020204" pitchFamily="34" charset="0"/>
                <a:cs typeface="Arial" panose="020B0604020202020204" pitchFamily="34" charset="0"/>
              </a:rPr>
              <a:t>sống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có</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lí</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tưởng</a:t>
            </a:r>
            <a:r>
              <a:rPr lang="en-US" sz="2800" dirty="0">
                <a:latin typeface="Arial" panose="020B0604020202020204" pitchFamily="34" charset="0"/>
                <a:cs typeface="Arial" panose="020B0604020202020204" pitchFamily="34" charset="0"/>
              </a:rPr>
              <a:t>. </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1"/>
          <p:cNvSpPr/>
          <p:nvPr/>
        </p:nvSpPr>
        <p:spPr>
          <a:xfrm>
            <a:off x="1672045" y="1619795"/>
            <a:ext cx="8242663" cy="3396342"/>
          </a:xfrm>
          <a:prstGeom prst="wedgeEllipseCallou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4800" dirty="0" err="1">
                <a:latin typeface="Arial" panose="020B0604020202020204" pitchFamily="34" charset="0"/>
                <a:cs typeface="Arial" panose="020B0604020202020204" pitchFamily="34" charset="0"/>
              </a:rPr>
              <a:t>Trả</a:t>
            </a:r>
            <a:r>
              <a:rPr lang="en-US" sz="4800" dirty="0">
                <a:latin typeface="Arial" panose="020B0604020202020204" pitchFamily="34" charset="0"/>
                <a:cs typeface="Arial" panose="020B0604020202020204" pitchFamily="34" charset="0"/>
              </a:rPr>
              <a:t> </a:t>
            </a:r>
            <a:r>
              <a:rPr lang="en-US" sz="4800" dirty="0" err="1">
                <a:latin typeface="Arial" panose="020B0604020202020204" pitchFamily="34" charset="0"/>
                <a:cs typeface="Arial" panose="020B0604020202020204" pitchFamily="34" charset="0"/>
              </a:rPr>
              <a:t>lời</a:t>
            </a:r>
            <a:r>
              <a:rPr lang="en-US" sz="4800" dirty="0">
                <a:latin typeface="Arial" panose="020B0604020202020204" pitchFamily="34" charset="0"/>
                <a:cs typeface="Arial" panose="020B0604020202020204" pitchFamily="34" charset="0"/>
              </a:rPr>
              <a:t> </a:t>
            </a:r>
            <a:r>
              <a:rPr lang="en-US" sz="4800" dirty="0" err="1">
                <a:latin typeface="Arial" panose="020B0604020202020204" pitchFamily="34" charset="0"/>
                <a:cs typeface="Arial" panose="020B0604020202020204" pitchFamily="34" charset="0"/>
              </a:rPr>
              <a:t>câu</a:t>
            </a:r>
            <a:r>
              <a:rPr lang="en-US" sz="4800" dirty="0">
                <a:latin typeface="Arial" panose="020B0604020202020204" pitchFamily="34" charset="0"/>
                <a:cs typeface="Arial" panose="020B0604020202020204" pitchFamily="34" charset="0"/>
              </a:rPr>
              <a:t> </a:t>
            </a:r>
            <a:r>
              <a:rPr lang="en-US" sz="4800" dirty="0" err="1">
                <a:latin typeface="Arial" panose="020B0604020202020204" pitchFamily="34" charset="0"/>
                <a:cs typeface="Arial" panose="020B0604020202020204" pitchFamily="34" charset="0"/>
              </a:rPr>
              <a:t>hỏi</a:t>
            </a:r>
            <a:r>
              <a:rPr lang="en-US" sz="4800" dirty="0">
                <a:latin typeface="Arial" panose="020B0604020202020204" pitchFamily="34" charset="0"/>
                <a:cs typeface="Arial" panose="020B0604020202020204" pitchFamily="34" charset="0"/>
              </a:rPr>
              <a:t> </a:t>
            </a:r>
            <a:r>
              <a:rPr lang="en-US" sz="4800" dirty="0" err="1">
                <a:latin typeface="Arial" panose="020B0604020202020204" pitchFamily="34" charset="0"/>
                <a:cs typeface="Arial" panose="020B0604020202020204" pitchFamily="34" charset="0"/>
              </a:rPr>
              <a:t>số</a:t>
            </a:r>
            <a:r>
              <a:rPr lang="en-US" sz="4800" dirty="0">
                <a:latin typeface="Arial" panose="020B0604020202020204" pitchFamily="34" charset="0"/>
                <a:cs typeface="Arial" panose="020B0604020202020204" pitchFamily="34" charset="0"/>
              </a:rPr>
              <a:t> 7 </a:t>
            </a:r>
            <a:r>
              <a:rPr lang="en-US" sz="4800" dirty="0" err="1">
                <a:latin typeface="Arial" panose="020B0604020202020204" pitchFamily="34" charset="0"/>
                <a:cs typeface="Arial" panose="020B0604020202020204" pitchFamily="34" charset="0"/>
              </a:rPr>
              <a:t>sgk</a:t>
            </a:r>
            <a:r>
              <a:rPr lang="en-US" sz="4800" dirty="0">
                <a:latin typeface="Arial" panose="020B0604020202020204" pitchFamily="34" charset="0"/>
                <a:cs typeface="Arial" panose="020B0604020202020204" pitchFamily="34" charset="0"/>
              </a:rPr>
              <a:t> </a:t>
            </a:r>
            <a:r>
              <a:rPr lang="en-US" sz="4800" dirty="0" err="1">
                <a:latin typeface="Arial" panose="020B0604020202020204" pitchFamily="34" charset="0"/>
                <a:cs typeface="Arial" panose="020B0604020202020204" pitchFamily="34" charset="0"/>
              </a:rPr>
              <a:t>Tr</a:t>
            </a:r>
            <a:r>
              <a:rPr lang="en-US" sz="4800" dirty="0">
                <a:latin typeface="Arial" panose="020B0604020202020204" pitchFamily="34" charset="0"/>
                <a:cs typeface="Arial" panose="020B0604020202020204" pitchFamily="34" charset="0"/>
              </a:rPr>
              <a:t>/17</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1463039" y="1580606"/>
            <a:ext cx="9287692" cy="3827417"/>
          </a:xfrm>
          <a:prstGeom prst="horizontalScroll">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5400" b="1" dirty="0">
                <a:latin typeface="Arial" panose="020B0604020202020204" pitchFamily="34" charset="0"/>
                <a:cs typeface="Arial" panose="020B0604020202020204" pitchFamily="34" charset="0"/>
              </a:rPr>
              <a:t>HOẠT ĐỘNG HÌNH THÀNH KIẾN THỨC</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1463039" y="1580606"/>
            <a:ext cx="9287692" cy="3827417"/>
          </a:xfrm>
          <a:prstGeom prst="horizontalScroll">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5400" b="1" dirty="0">
                <a:solidFill>
                  <a:srgbClr val="FF0000"/>
                </a:solidFill>
                <a:latin typeface="Arial" panose="020B0604020202020204" pitchFamily="34" charset="0"/>
                <a:cs typeface="Arial" panose="020B0604020202020204" pitchFamily="34" charset="0"/>
              </a:rPr>
              <a:t> </a:t>
            </a:r>
            <a:r>
              <a:rPr lang="en-US" sz="5400" b="1" dirty="0">
                <a:solidFill>
                  <a:schemeClr val="tx1"/>
                </a:solidFill>
                <a:latin typeface="Arial" panose="020B0604020202020204" pitchFamily="34" charset="0"/>
                <a:cs typeface="Arial" panose="020B0604020202020204" pitchFamily="34" charset="0"/>
              </a:rPr>
              <a:t>CHUẨN BỊ ĐỌC </a:t>
            </a: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2"/>
          <p:cNvGrpSpPr/>
          <p:nvPr/>
        </p:nvGrpSpPr>
        <p:grpSpPr>
          <a:xfrm flipH="1">
            <a:off x="3383276" y="705395"/>
            <a:ext cx="6714311" cy="5721530"/>
            <a:chOff x="-558688" y="0"/>
            <a:chExt cx="9107943" cy="6858000"/>
          </a:xfrm>
        </p:grpSpPr>
        <p:pic>
          <p:nvPicPr>
            <p:cNvPr id="3" name="图片 3"/>
            <p:cNvPicPr>
              <a:picLocks noChangeAspect="1"/>
            </p:cNvPicPr>
            <p:nvPr/>
          </p:nvPicPr>
          <p:blipFill>
            <a:blip r:embed="rId2" cstate="print">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558688" y="0"/>
              <a:ext cx="9107943" cy="6858000"/>
            </a:xfrm>
            <a:prstGeom prst="rect">
              <a:avLst/>
            </a:prstGeom>
          </p:spPr>
        </p:pic>
        <p:pic>
          <p:nvPicPr>
            <p:cNvPr id="4" name="图片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3716" y="279400"/>
              <a:ext cx="8362072" cy="6299199"/>
            </a:xfrm>
            <a:prstGeom prst="rect">
              <a:avLst/>
            </a:prstGeom>
            <a:effectLst>
              <a:innerShdw blurRad="114300">
                <a:prstClr val="black"/>
              </a:innerShdw>
            </a:effectLst>
          </p:spPr>
        </p:pic>
      </p:grpSp>
      <p:sp>
        <p:nvSpPr>
          <p:cNvPr id="5" name="TextBox 4"/>
          <p:cNvSpPr txBox="1"/>
          <p:nvPr/>
        </p:nvSpPr>
        <p:spPr>
          <a:xfrm>
            <a:off x="4603882" y="2411997"/>
            <a:ext cx="4492682" cy="2308324"/>
          </a:xfrm>
          <a:prstGeom prst="rect">
            <a:avLst/>
          </a:prstGeom>
          <a:noFill/>
        </p:spPr>
        <p:txBody>
          <a:bodyPr wrap="square">
            <a:spAutoFit/>
          </a:bodyPr>
          <a:lstStyle/>
          <a:p>
            <a:pPr algn="ctr"/>
            <a:r>
              <a:rPr lang="en-US" sz="3600" dirty="0" err="1">
                <a:latin typeface="Arial" panose="020B0604020202020204" pitchFamily="34" charset="0"/>
                <a:cs typeface="Arial" panose="020B0604020202020204" pitchFamily="34" charset="0"/>
              </a:rPr>
              <a:t>Vùng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đất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hoặc</a:t>
            </a:r>
            <a:r>
              <a:rPr lang="en-US" sz="3600" dirty="0">
                <a:latin typeface="Arial" panose="020B0604020202020204" pitchFamily="34" charset="0"/>
                <a:cs typeface="Arial" panose="020B0604020202020204" pitchFamily="34" charset="0"/>
              </a:rPr>
              <a:t> con </a:t>
            </a:r>
            <a:r>
              <a:rPr lang="en-US" sz="3600" dirty="0" err="1">
                <a:latin typeface="Arial" panose="020B0604020202020204" pitchFamily="34" charset="0"/>
                <a:cs typeface="Arial" panose="020B0604020202020204" pitchFamily="34" charset="0"/>
              </a:rPr>
              <a:t>người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nào</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đã</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để</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lại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trong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ấn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tượng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sâu</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sắc</a:t>
            </a:r>
            <a:r>
              <a:rPr lang="en-US" sz="3600" dirty="0">
                <a:latin typeface="Arial" panose="020B0604020202020204" pitchFamily="34" charset="0"/>
                <a:cs typeface="Arial" panose="020B0604020202020204" pitchFamily="34" charset="0"/>
              </a:rPr>
              <a:t>?</a:t>
            </a: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a:off x="1092835" y="783590"/>
            <a:ext cx="10386060" cy="5461000"/>
          </a:xfrm>
          <a:prstGeom prst="rect">
            <a:avLst/>
          </a:prstGeom>
          <a:noFill/>
        </p:spPr>
        <p:txBody>
          <a:bodyPr wrap="square" rtlCol="0" anchor="t">
            <a:noAutofit/>
          </a:bodyPr>
          <a:lstStyle/>
          <a:p>
            <a:r>
              <a:rPr lang="en-US" sz="2800" b="1">
                <a:latin typeface="Times New Roman" panose="02020603050405020304" pitchFamily="18" charset="0"/>
                <a:cs typeface="Times New Roman" panose="02020603050405020304" pitchFamily="18" charset="0"/>
              </a:rPr>
              <a:t>GV chia sẽ mẫu:</a:t>
            </a:r>
            <a:r>
              <a:rPr lang="en-US" sz="2800">
                <a:latin typeface="Times New Roman" panose="02020603050405020304" pitchFamily="18" charset="0"/>
                <a:cs typeface="Times New Roman" panose="02020603050405020304" pitchFamily="18" charset="0"/>
              </a:rPr>
              <a:t> Chắc chẳn mỗi người sinh ra đều có một quê hương để lớn lên và để trở về.Tình yêu quê hương là gì? Là tình gắn gắn bó, yêu mến, vun đắp, dựng xây quê hương ngày càng giàu mạnh, đóng góp một phần sức lực của mình cho công cuộc dựng xây quê hương. Tình yêu quê hương không phải là tình cảm trừu tượng, nó được biểu hiện rất cụ thể và rõ nét. Đó là dạng tình cảm đã được cụ thể hóa bằng hành động.Tình yêu quê hương luôn gắn liền với yêu gia đình, làng xóm, luôn mong ngóng về quê hương dù ở nơi xa xôi. Mỗi con người sau khi lớn lên, trưởng thành, vươn mình đến những vùng đất mới nhưng tấm lòng luôn hướng về nơi mình đã sinh ra và lớn lên.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1097280" y="1528354"/>
            <a:ext cx="9731829" cy="3827417"/>
          </a:xfrm>
          <a:prstGeom prst="horizontalScroll">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vi-VN" sz="5400" b="1" dirty="0">
                <a:solidFill>
                  <a:srgbClr val="FF0000"/>
                </a:solidFill>
                <a:latin typeface="Arial" panose="020B0604020202020204" pitchFamily="34" charset="0"/>
                <a:cs typeface="Arial" panose="020B0604020202020204" pitchFamily="34" charset="0"/>
              </a:rPr>
              <a:t>1</a:t>
            </a:r>
            <a:r>
              <a:rPr lang="en-US" sz="5400" b="1" dirty="0">
                <a:solidFill>
                  <a:srgbClr val="FF0000"/>
                </a:solidFill>
                <a:latin typeface="Arial" panose="020B0604020202020204" pitchFamily="34" charset="0"/>
                <a:cs typeface="Arial" panose="020B0604020202020204" pitchFamily="34" charset="0"/>
              </a:rPr>
              <a:t>. TRẢI NGHIỆM CÙNG VĂN BẢN </a:t>
            </a:r>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496388" y="901337"/>
            <a:ext cx="4689566" cy="1959429"/>
          </a:xfrm>
          <a:prstGeom prst="ellipse">
            <a:avLst/>
          </a:prstGeom>
          <a:ln w="57150"/>
        </p:spPr>
        <p:style>
          <a:lnRef idx="2">
            <a:schemeClr val="accent6"/>
          </a:lnRef>
          <a:fillRef idx="1">
            <a:schemeClr val="lt1"/>
          </a:fillRef>
          <a:effectRef idx="0">
            <a:schemeClr val="accent6"/>
          </a:effectRef>
          <a:fontRef idx="minor">
            <a:schemeClr val="dk1"/>
          </a:fontRef>
        </p:style>
        <p:txBody>
          <a:bodyPr rtlCol="0" anchor="ctr"/>
          <a:lstStyle/>
          <a:p>
            <a:r>
              <a:rPr lang="en-US" sz="3600" dirty="0">
                <a:latin typeface="Arial" panose="020B0604020202020204" pitchFamily="34" charset="0"/>
                <a:cs typeface="Arial" panose="020B0604020202020204" pitchFamily="34" charset="0"/>
              </a:rPr>
              <a:t>Hs </a:t>
            </a:r>
            <a:r>
              <a:rPr lang="en-US" sz="3600" dirty="0" err="1">
                <a:latin typeface="Arial" panose="020B0604020202020204" pitchFamily="34" charset="0"/>
                <a:cs typeface="Arial" panose="020B0604020202020204" pitchFamily="34" charset="0"/>
              </a:rPr>
              <a:t>chú</a:t>
            </a:r>
            <a:r>
              <a:rPr lang="en-US" sz="3600" dirty="0">
                <a:latin typeface="Arial" panose="020B0604020202020204" pitchFamily="34" charset="0"/>
                <a:cs typeface="Arial" panose="020B0604020202020204" pitchFamily="34" charset="0"/>
              </a:rPr>
              <a:t> ý </a:t>
            </a:r>
            <a:r>
              <a:rPr lang="en-US" sz="3600" dirty="0" err="1">
                <a:latin typeface="Arial" panose="020B0604020202020204" pitchFamily="34" charset="0"/>
                <a:cs typeface="Arial" panose="020B0604020202020204" pitchFamily="34" charset="0"/>
              </a:rPr>
              <a:t>nhịp</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đọc</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diễn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cảm</a:t>
            </a:r>
            <a:endParaRPr lang="en-US" sz="3600" dirty="0">
              <a:latin typeface="Arial" panose="020B0604020202020204" pitchFamily="34" charset="0"/>
              <a:cs typeface="Arial" panose="020B0604020202020204" pitchFamily="34" charset="0"/>
            </a:endParaRPr>
          </a:p>
        </p:txBody>
      </p:sp>
      <p:sp>
        <p:nvSpPr>
          <p:cNvPr id="7" name="Oval 6"/>
          <p:cNvSpPr/>
          <p:nvPr/>
        </p:nvSpPr>
        <p:spPr>
          <a:xfrm>
            <a:off x="5747657" y="2325188"/>
            <a:ext cx="5577840" cy="2926080"/>
          </a:xfrm>
          <a:prstGeom prst="ellipse">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latin typeface="Arial" panose="020B0604020202020204" pitchFamily="34" charset="0"/>
                <a:cs typeface="Arial" panose="020B0604020202020204" pitchFamily="34" charset="0"/>
              </a:rPr>
              <a:t>Lưu ý dừng đọc đúng thời điểm để trả lời các câu hỏi trong hộp chỉ dẫn</a:t>
            </a:r>
            <a:endParaRPr lang="en-US" sz="3600"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TotalTime>
  <Words>1399</Words>
  <Application>Microsoft Office PowerPoint</Application>
  <PresentationFormat>Widescreen</PresentationFormat>
  <Paragraphs>112</Paragraphs>
  <Slides>32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Aptos</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MyPC</cp:lastModifiedBy>
  <cp:revision>55</cp:revision>
  <dcterms:created xsi:type="dcterms:W3CDTF">2023-08-15T06:26:00Z</dcterms:created>
  <dcterms:modified xsi:type="dcterms:W3CDTF">2024-09-05T13:25:20Z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5E3D96AFA32C412E9C5FDB070D782DF5_12</vt:lpwstr>
  </property>
  <property fmtid="{D5CDD505-2E9C-101B-9397-08002B2CF9AE}" pid="3" name="KSOProductBuildVer">
    <vt:lpwstr>1033-12.2.0.13201</vt:lpwstr>
  </property>
</Properties>
</file>