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9" r:id="rId3"/>
    <p:sldId id="260" r:id="rId4"/>
    <p:sldId id="264" r:id="rId5"/>
    <p:sldId id="267" r:id="rId6"/>
    <p:sldId id="268"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Lst>
  <p:sldSz cx="12192000" cy="6858000"/>
  <p:notesSz cx="6858000" cy="9144000"/>
  <p:embeddedFontLst>
    <p:embeddedFont>
      <p:font typeface="#9Slide05 Lobster" panose="020B0604020202020204" charset="0"/>
      <p:regular r:id="rId22"/>
    </p:embeddedFont>
    <p:embeddedFont>
      <p:font typeface="#9Slide06 SVNBeloved" panose="020B0604020202020204" charset="0"/>
      <p:regular r:id="rId23"/>
    </p:embeddedFont>
    <p:embeddedFont>
      <p:font typeface="#9Slide02 Noi dung dai" panose="020B0604020202020204" charset="0"/>
      <p:regular r:id="rId24"/>
    </p:embeddedFont>
    <p:embeddedFont>
      <p:font typeface="Calibri" panose="020F0502020204030204" pitchFamily="34" charset="0"/>
      <p:regular r:id="rId25"/>
      <p:bold r:id="rId26"/>
      <p:italic r:id="rId27"/>
      <p:boldItalic r:id="rId28"/>
    </p:embeddedFont>
    <p:embeddedFont>
      <p:font typeface="#9Slide04 AdrianeSwash" panose="020B0604020202020204" charset="0"/>
      <p:italic r:id="rId29"/>
    </p:embeddedFont>
    <p:embeddedFont>
      <p:font typeface="#9Slide04 SVNSwashington" panose="020B0604020202020204" charset="0"/>
      <p:regular r:id="rId30"/>
    </p:embeddedFont>
    <p:embeddedFont>
      <p:font typeface="#9Slide02 Tieu de dai" panose="020B0604020202020204" charset="0"/>
      <p:bold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364" autoAdjust="0"/>
  </p:normalViewPr>
  <p:slideViewPr>
    <p:cSldViewPr showGuides="1">
      <p:cViewPr varScale="1">
        <p:scale>
          <a:sx n="79" d="100"/>
          <a:sy n="79" d="100"/>
        </p:scale>
        <p:origin x="13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5" name="Picture 4" descr="Graphical user interface&#10;&#10;Description automatically generated">
            <a:extLst>
              <a:ext uri="{FF2B5EF4-FFF2-40B4-BE49-F238E27FC236}">
                <a16:creationId xmlns:a16="http://schemas.microsoft.com/office/drawing/2014/main" id="{BF048409-0C5C-4955-5122-A4B8473757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963400" y="6538912"/>
            <a:ext cx="2310639" cy="2310639"/>
          </a:xfrm>
          <a:prstGeom prst="rect">
            <a:avLst/>
          </a:prstGeom>
        </p:spPr>
      </p:pic>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3.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8.sv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8.sv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8.sv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2.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9.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9.svg"/><Relationship Id="rId5" Type="http://schemas.openxmlformats.org/officeDocument/2006/relationships/image" Target="../media/image29.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5942A6F4-E1E2-4BB2-7A36-01B90B9C60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4" name="Picture 19">
            <a:extLst>
              <a:ext uri="{FF2B5EF4-FFF2-40B4-BE49-F238E27FC236}">
                <a16:creationId xmlns:a16="http://schemas.microsoft.com/office/drawing/2014/main" id="{372E2A30-FD00-61D3-D0A4-7248C42B80C9}"/>
              </a:ext>
            </a:extLst>
          </p:cNvPr>
          <p:cNvPicPr>
            <a:picLocks noChangeAspect="1"/>
          </p:cNvPicPr>
          <p:nvPr/>
        </p:nvPicPr>
        <p:blipFill>
          <a:blip r:embed="rId3"/>
          <a:srcRect/>
          <a:stretch>
            <a:fillRect/>
          </a:stretch>
        </p:blipFill>
        <p:spPr>
          <a:xfrm>
            <a:off x="8829912" y="0"/>
            <a:ext cx="3362088" cy="1095480"/>
          </a:xfrm>
          <a:prstGeom prst="rect">
            <a:avLst/>
          </a:prstGeom>
        </p:spPr>
      </p:pic>
      <p:pic>
        <p:nvPicPr>
          <p:cNvPr id="15" name="Picture 19">
            <a:extLst>
              <a:ext uri="{FF2B5EF4-FFF2-40B4-BE49-F238E27FC236}">
                <a16:creationId xmlns:a16="http://schemas.microsoft.com/office/drawing/2014/main" id="{2C55F383-EE07-EA8F-993B-0B4DD42D70E4}"/>
              </a:ext>
            </a:extLst>
          </p:cNvPr>
          <p:cNvPicPr>
            <a:picLocks noChangeAspect="1"/>
          </p:cNvPicPr>
          <p:nvPr/>
        </p:nvPicPr>
        <p:blipFill>
          <a:blip r:embed="rId3"/>
          <a:srcRect/>
          <a:stretch>
            <a:fillRect/>
          </a:stretch>
        </p:blipFill>
        <p:spPr>
          <a:xfrm>
            <a:off x="0" y="0"/>
            <a:ext cx="3362088" cy="1095480"/>
          </a:xfrm>
          <a:prstGeom prst="rect">
            <a:avLst/>
          </a:prstGeom>
        </p:spPr>
      </p:pic>
      <p:pic>
        <p:nvPicPr>
          <p:cNvPr id="16" name="Picture 21">
            <a:extLst>
              <a:ext uri="{FF2B5EF4-FFF2-40B4-BE49-F238E27FC236}">
                <a16:creationId xmlns:a16="http://schemas.microsoft.com/office/drawing/2014/main" id="{D89C3438-0F69-313B-78A1-7DBC37CE1A45}"/>
              </a:ext>
            </a:extLst>
          </p:cNvPr>
          <p:cNvPicPr>
            <a:picLocks noChangeAspect="1"/>
          </p:cNvPicPr>
          <p:nvPr/>
        </p:nvPicPr>
        <p:blipFill>
          <a:blip r:embed="rId4"/>
          <a:srcRect/>
          <a:stretch>
            <a:fillRect/>
          </a:stretch>
        </p:blipFill>
        <p:spPr>
          <a:xfrm>
            <a:off x="2148734" y="-685800"/>
            <a:ext cx="7902249" cy="2971800"/>
          </a:xfrm>
          <a:prstGeom prst="rect">
            <a:avLst/>
          </a:prstGeom>
        </p:spPr>
      </p:pic>
      <p:grpSp>
        <p:nvGrpSpPr>
          <p:cNvPr id="19" name="Group 18">
            <a:extLst>
              <a:ext uri="{FF2B5EF4-FFF2-40B4-BE49-F238E27FC236}">
                <a16:creationId xmlns:a16="http://schemas.microsoft.com/office/drawing/2014/main" id="{704B15AB-E0E2-8573-9891-69A30D754D1C}"/>
              </a:ext>
            </a:extLst>
          </p:cNvPr>
          <p:cNvGrpSpPr/>
          <p:nvPr/>
        </p:nvGrpSpPr>
        <p:grpSpPr>
          <a:xfrm>
            <a:off x="4724400" y="132241"/>
            <a:ext cx="2194512" cy="830998"/>
            <a:chOff x="-1600200" y="1870500"/>
            <a:chExt cx="2194512" cy="830998"/>
          </a:xfrm>
        </p:grpSpPr>
        <p:sp>
          <p:nvSpPr>
            <p:cNvPr id="17" name="TextBox 16">
              <a:extLst>
                <a:ext uri="{FF2B5EF4-FFF2-40B4-BE49-F238E27FC236}">
                  <a16:creationId xmlns:a16="http://schemas.microsoft.com/office/drawing/2014/main" id="{14FF75E0-28D0-2258-DD25-36AED9F7DD87}"/>
                </a:ext>
              </a:extLst>
            </p:cNvPr>
            <p:cNvSpPr txBox="1"/>
            <p:nvPr/>
          </p:nvSpPr>
          <p:spPr>
            <a:xfrm>
              <a:off x="-1600200" y="1870501"/>
              <a:ext cx="2194512" cy="830997"/>
            </a:xfrm>
            <a:prstGeom prst="rect">
              <a:avLst/>
            </a:prstGeom>
            <a:noFill/>
          </p:spPr>
          <p:txBody>
            <a:bodyPr wrap="none" lIns="0" tIns="0" rIns="0" bIns="0" rtlCol="0">
              <a:spAutoFit/>
            </a:bodyPr>
            <a:lstStyle/>
            <a:p>
              <a:pPr algn="l"/>
              <a:r>
                <a:rPr lang="en-US" sz="5400">
                  <a:ln w="190500">
                    <a:solidFill>
                      <a:schemeClr val="bg1"/>
                    </a:solidFill>
                  </a:ln>
                  <a:solidFill>
                    <a:schemeClr val="tx1">
                      <a:lumMod val="95000"/>
                      <a:lumOff val="5000"/>
                    </a:schemeClr>
                  </a:solidFill>
                  <a:latin typeface="#9Slide05 Lobster" panose="02000506000000020003" pitchFamily="2" charset="0"/>
                </a:rPr>
                <a:t>Chủ đề 1</a:t>
              </a:r>
            </a:p>
          </p:txBody>
        </p:sp>
        <p:sp>
          <p:nvSpPr>
            <p:cNvPr id="18" name="TextBox 17">
              <a:extLst>
                <a:ext uri="{FF2B5EF4-FFF2-40B4-BE49-F238E27FC236}">
                  <a16:creationId xmlns:a16="http://schemas.microsoft.com/office/drawing/2014/main" id="{2E73CEDF-B205-1B64-80C6-BB65BE3791E3}"/>
                </a:ext>
              </a:extLst>
            </p:cNvPr>
            <p:cNvSpPr txBox="1"/>
            <p:nvPr/>
          </p:nvSpPr>
          <p:spPr>
            <a:xfrm>
              <a:off x="-1600200" y="1870500"/>
              <a:ext cx="2194512" cy="830997"/>
            </a:xfrm>
            <a:prstGeom prst="rect">
              <a:avLst/>
            </a:prstGeom>
            <a:noFill/>
          </p:spPr>
          <p:txBody>
            <a:bodyPr wrap="none" lIns="0" tIns="0" rIns="0" bIns="0" rtlCol="0">
              <a:spAutoFit/>
            </a:bodyPr>
            <a:lstStyle/>
            <a:p>
              <a:pPr algn="l"/>
              <a:r>
                <a:rPr lang="en-US" sz="5400">
                  <a:solidFill>
                    <a:schemeClr val="bg2">
                      <a:lumMod val="25000"/>
                    </a:schemeClr>
                  </a:solidFill>
                  <a:latin typeface="#9Slide05 Lobster" panose="02000506000000020003" pitchFamily="2" charset="0"/>
                </a:rPr>
                <a:t>Chủ đề 1</a:t>
              </a:r>
            </a:p>
          </p:txBody>
        </p:sp>
      </p:grpSp>
      <p:sp>
        <p:nvSpPr>
          <p:cNvPr id="20" name="TextBox 19">
            <a:extLst>
              <a:ext uri="{FF2B5EF4-FFF2-40B4-BE49-F238E27FC236}">
                <a16:creationId xmlns:a16="http://schemas.microsoft.com/office/drawing/2014/main" id="{77322C23-E08B-6657-9B3E-389D735BDB22}"/>
              </a:ext>
            </a:extLst>
          </p:cNvPr>
          <p:cNvSpPr txBox="1"/>
          <p:nvPr/>
        </p:nvSpPr>
        <p:spPr>
          <a:xfrm>
            <a:off x="4572000" y="2331827"/>
            <a:ext cx="6172200" cy="615553"/>
          </a:xfrm>
          <a:prstGeom prst="rect">
            <a:avLst/>
          </a:prstGeom>
          <a:noFill/>
        </p:spPr>
        <p:txBody>
          <a:bodyPr wrap="square" lIns="0" tIns="0" rIns="0" bIns="0" rtlCol="0">
            <a:spAutoFit/>
          </a:bodyPr>
          <a:lstStyle/>
          <a:p>
            <a:pPr algn="l"/>
            <a:r>
              <a:rPr lang="en-US" sz="4000">
                <a:solidFill>
                  <a:schemeClr val="bg2">
                    <a:lumMod val="50000"/>
                  </a:schemeClr>
                </a:solidFill>
                <a:latin typeface="#9Slide04 SVNSwashington" pitchFamily="2" charset="0"/>
              </a:rPr>
              <a:t>VĂN BẢN ĐỌC </a:t>
            </a:r>
          </a:p>
        </p:txBody>
      </p:sp>
      <p:sp>
        <p:nvSpPr>
          <p:cNvPr id="21" name="TextBox 20">
            <a:extLst>
              <a:ext uri="{FF2B5EF4-FFF2-40B4-BE49-F238E27FC236}">
                <a16:creationId xmlns:a16="http://schemas.microsoft.com/office/drawing/2014/main" id="{A875005B-5B9B-564D-37B4-949D9157A677}"/>
              </a:ext>
            </a:extLst>
          </p:cNvPr>
          <p:cNvSpPr txBox="1"/>
          <p:nvPr/>
        </p:nvSpPr>
        <p:spPr>
          <a:xfrm flipH="1">
            <a:off x="3886200" y="3118573"/>
            <a:ext cx="9144000" cy="1354217"/>
          </a:xfrm>
          <a:prstGeom prst="rect">
            <a:avLst/>
          </a:prstGeom>
          <a:noFill/>
        </p:spPr>
        <p:txBody>
          <a:bodyPr wrap="square" lIns="0" tIns="0" rIns="0" bIns="0" rtlCol="0">
            <a:spAutoFit/>
          </a:bodyPr>
          <a:lstStyle/>
          <a:p>
            <a:pPr algn="l"/>
            <a:r>
              <a:rPr lang="en-US" sz="8800">
                <a:solidFill>
                  <a:schemeClr val="bg2">
                    <a:lumMod val="25000"/>
                  </a:schemeClr>
                </a:solidFill>
                <a:latin typeface="#9Slide04 SVNSwashington" pitchFamily="2" charset="0"/>
              </a:rPr>
              <a:t>T</a:t>
            </a:r>
            <a:r>
              <a:rPr lang="en-US" sz="6000">
                <a:solidFill>
                  <a:schemeClr val="bg2">
                    <a:lumMod val="25000"/>
                  </a:schemeClr>
                </a:solidFill>
                <a:latin typeface="#9Slide04 SVNSwashington" pitchFamily="2" charset="0"/>
              </a:rPr>
              <a:t>RONG LỜI MẸ HÁT</a:t>
            </a:r>
          </a:p>
        </p:txBody>
      </p:sp>
      <p:sp>
        <p:nvSpPr>
          <p:cNvPr id="22" name="TextBox 21">
            <a:extLst>
              <a:ext uri="{FF2B5EF4-FFF2-40B4-BE49-F238E27FC236}">
                <a16:creationId xmlns:a16="http://schemas.microsoft.com/office/drawing/2014/main" id="{818F2398-1711-9C6C-FF7F-3FB206AA2B52}"/>
              </a:ext>
            </a:extLst>
          </p:cNvPr>
          <p:cNvSpPr txBox="1"/>
          <p:nvPr/>
        </p:nvSpPr>
        <p:spPr>
          <a:xfrm>
            <a:off x="8153400" y="4481472"/>
            <a:ext cx="3292568" cy="553998"/>
          </a:xfrm>
          <a:prstGeom prst="rect">
            <a:avLst/>
          </a:prstGeom>
          <a:noFill/>
        </p:spPr>
        <p:txBody>
          <a:bodyPr wrap="none" lIns="0" tIns="0" rIns="0" bIns="0" rtlCol="0">
            <a:spAutoFit/>
          </a:bodyPr>
          <a:lstStyle/>
          <a:p>
            <a:pPr algn="l"/>
            <a:r>
              <a:rPr lang="en-US" sz="3600">
                <a:solidFill>
                  <a:schemeClr val="bg2">
                    <a:lumMod val="25000"/>
                  </a:schemeClr>
                </a:solidFill>
                <a:latin typeface="#9Slide06 SVNBeloved" pitchFamily="2" charset="0"/>
              </a:rPr>
              <a:t>- Trương Nam Hương -</a:t>
            </a:r>
          </a:p>
        </p:txBody>
      </p:sp>
      <p:pic>
        <p:nvPicPr>
          <p:cNvPr id="24" name="Picture 9">
            <a:extLst>
              <a:ext uri="{FF2B5EF4-FFF2-40B4-BE49-F238E27FC236}">
                <a16:creationId xmlns:a16="http://schemas.microsoft.com/office/drawing/2014/main" id="{BF4FF3A4-E1A8-5691-E9CE-77015AF1DA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3847">
            <a:off x="9661528" y="1700051"/>
            <a:ext cx="2418016" cy="1514283"/>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5623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981200" y="38862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rPr>
              <a:t>3. Hình ảnh người mẹ (từ khổ thơ 3 – khổ thơ 7)</a:t>
            </a:r>
            <a:endParaRPr kumimoji="0" lang="en-US"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D4E2076-C878-5B10-AFB6-92CC2A36492F}"/>
              </a:ext>
            </a:extLst>
          </p:cNvPr>
          <p:cNvSpPr txBox="1"/>
          <p:nvPr/>
        </p:nvSpPr>
        <p:spPr>
          <a:xfrm>
            <a:off x="3972310" y="2055972"/>
            <a:ext cx="7610090" cy="3257174"/>
          </a:xfrm>
          <a:prstGeom prst="rect">
            <a:avLst/>
          </a:prstGeom>
          <a:noFill/>
        </p:spPr>
        <p:txBody>
          <a:bodyPr wrap="square">
            <a:spAutoFit/>
          </a:bodyPr>
          <a:lstStyle/>
          <a:p>
            <a:pPr marL="457200" indent="-457200" algn="just">
              <a:lnSpc>
                <a:spcPct val="150000"/>
              </a:lnSpc>
              <a:buFont typeface="Wingdings" panose="05000000000000000000" pitchFamily="2" charset="2"/>
              <a:buChar char="v"/>
            </a:pPr>
            <a:r>
              <a:rPr lang="vi-VN" sz="2800">
                <a:latin typeface="Calibri" panose="020F0502020204030204" pitchFamily="34" charset="0"/>
                <a:ea typeface="Calibri" panose="020F0502020204030204" pitchFamily="34" charset="0"/>
                <a:cs typeface="Calibri" panose="020F0502020204030204" pitchFamily="34" charset="0"/>
              </a:rPr>
              <a:t>Ý đối lập trong hai câu thơ:  “Lưng mẹ cứ còng dần xuống /Cho con ngày một thêm cao” như muốn bộc lộ suy nghĩ về đức hy sinh cao cả, từ đó thể hiện tình yêu và lòng biết ơn của tác giả đối với mẹ.</a:t>
            </a:r>
            <a:endParaRPr lang="en-US" sz="2800">
              <a:latin typeface="Calibri" panose="020F0502020204030204" pitchFamily="34" charset="0"/>
              <a:ea typeface="Calibri" panose="020F0502020204030204" pitchFamily="34" charset="0"/>
              <a:cs typeface="Calibri" panose="020F0502020204030204" pitchFamily="34" charset="0"/>
            </a:endParaRPr>
          </a:p>
        </p:txBody>
      </p:sp>
      <p:pic>
        <p:nvPicPr>
          <p:cNvPr id="8" name="Picture 6">
            <a:extLst>
              <a:ext uri="{FF2B5EF4-FFF2-40B4-BE49-F238E27FC236}">
                <a16:creationId xmlns:a16="http://schemas.microsoft.com/office/drawing/2014/main" id="{A3239B17-F0A5-66FC-712C-5210F5494E5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671" y="3540718"/>
            <a:ext cx="3890208" cy="3452560"/>
          </a:xfrm>
          <a:prstGeom prst="rect">
            <a:avLst/>
          </a:prstGeom>
        </p:spPr>
      </p:pic>
    </p:spTree>
    <p:extLst>
      <p:ext uri="{BB962C8B-B14F-4D97-AF65-F5344CB8AC3E}">
        <p14:creationId xmlns:p14="http://schemas.microsoft.com/office/powerpoint/2010/main" val="194350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pic>
        <p:nvPicPr>
          <p:cNvPr id="3" name="Picture 9">
            <a:extLst>
              <a:ext uri="{FF2B5EF4-FFF2-40B4-BE49-F238E27FC236}">
                <a16:creationId xmlns:a16="http://schemas.microsoft.com/office/drawing/2014/main" id="{9CF4A6F8-272C-E376-2C25-CA9F81414E8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1868" y="1801051"/>
            <a:ext cx="4080372" cy="5165026"/>
          </a:xfrm>
          <a:prstGeom prst="rect">
            <a:avLst/>
          </a:prstGeom>
        </p:spPr>
      </p:pic>
      <p:pic>
        <p:nvPicPr>
          <p:cNvPr id="5" name="Picture 12">
            <a:extLst>
              <a:ext uri="{FF2B5EF4-FFF2-40B4-BE49-F238E27FC236}">
                <a16:creationId xmlns:a16="http://schemas.microsoft.com/office/drawing/2014/main" id="{5BDDAAEE-1890-B1BE-B086-184C51172D7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412239" y="762000"/>
            <a:ext cx="6505611" cy="4114800"/>
          </a:xfrm>
          <a:prstGeom prst="rect">
            <a:avLst/>
          </a:prstGeom>
        </p:spPr>
      </p:pic>
      <p:sp>
        <p:nvSpPr>
          <p:cNvPr id="7" name="TextBox 6">
            <a:extLst>
              <a:ext uri="{FF2B5EF4-FFF2-40B4-BE49-F238E27FC236}">
                <a16:creationId xmlns:a16="http://schemas.microsoft.com/office/drawing/2014/main" id="{58C86FD4-7F99-E76A-9CE8-66146816B6A2}"/>
              </a:ext>
            </a:extLst>
          </p:cNvPr>
          <p:cNvSpPr txBox="1"/>
          <p:nvPr/>
        </p:nvSpPr>
        <p:spPr>
          <a:xfrm>
            <a:off x="4994295" y="1270681"/>
            <a:ext cx="4884160" cy="2968057"/>
          </a:xfrm>
          <a:prstGeom prst="rect">
            <a:avLst/>
          </a:prstGeom>
          <a:noFill/>
        </p:spPr>
        <p:txBody>
          <a:bodyPr wrap="square">
            <a:spAutoFit/>
          </a:bodyPr>
          <a:lstStyle/>
          <a:p>
            <a:pPr marL="0" marR="0" algn="just">
              <a:lnSpc>
                <a:spcPct val="150000"/>
              </a:lnSpc>
              <a:spcBef>
                <a:spcPts val="0"/>
              </a:spcBef>
              <a:spcAft>
                <a:spcPts val="0"/>
              </a:spcAft>
            </a:pPr>
            <a:r>
              <a:rPr lang="en-US" sz="3200" b="1" u="sng" kern="0">
                <a:effectLst/>
                <a:latin typeface="Calibri" panose="020F0502020204030204" pitchFamily="34" charset="0"/>
                <a:ea typeface="Calibri" panose="020F0502020204030204" pitchFamily="34" charset="0"/>
                <a:cs typeface="Calibri" panose="020F0502020204030204" pitchFamily="34" charset="0"/>
              </a:rPr>
              <a:t>Nhận xét:</a:t>
            </a:r>
            <a:r>
              <a:rPr lang="en-US" sz="3200" kern="0">
                <a:effectLst/>
                <a:latin typeface="Calibri" panose="020F0502020204030204" pitchFamily="34" charset="0"/>
                <a:ea typeface="Calibri" panose="020F0502020204030204" pitchFamily="34" charset="0"/>
                <a:cs typeface="Calibri" panose="020F0502020204030204" pitchFamily="34" charset="0"/>
              </a:rPr>
              <a:t> Người mẹ tần tảo, vất vả làm lụng qua năm tháng để nuôi con trưởng thành, lớn khôn.</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055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5623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1049000" y="43434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rPr>
              <a:t>4. Lời ru của mẹ chắp cánh tương lai cho con</a:t>
            </a:r>
            <a:endParaRPr kumimoji="0" lang="en-US"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endParaRPr>
          </a:p>
        </p:txBody>
      </p:sp>
      <p:sp>
        <p:nvSpPr>
          <p:cNvPr id="8" name="Freeform 7">
            <a:extLst>
              <a:ext uri="{FF2B5EF4-FFF2-40B4-BE49-F238E27FC236}">
                <a16:creationId xmlns:a16="http://schemas.microsoft.com/office/drawing/2014/main" id="{E3524F70-2945-C70B-7775-6029B127C49E}"/>
              </a:ext>
            </a:extLst>
          </p:cNvPr>
          <p:cNvSpPr/>
          <p:nvPr/>
        </p:nvSpPr>
        <p:spPr>
          <a:xfrm>
            <a:off x="3124200" y="2209860"/>
            <a:ext cx="7418232" cy="4033873"/>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57150">
            <a:solidFill>
              <a:schemeClr val="accent1">
                <a:lumMod val="50000"/>
              </a:schemeClr>
            </a:solidFill>
            <a:prstDash val="sysDot"/>
          </a:ln>
        </p:spPr>
        <p:txBody>
          <a:bodyPr/>
          <a:lstStyle/>
          <a:p>
            <a:endParaRPr lang="en-US"/>
          </a:p>
        </p:txBody>
      </p:sp>
      <p:pic>
        <p:nvPicPr>
          <p:cNvPr id="2" name="Picture 6">
            <a:extLst>
              <a:ext uri="{FF2B5EF4-FFF2-40B4-BE49-F238E27FC236}">
                <a16:creationId xmlns:a16="http://schemas.microsoft.com/office/drawing/2014/main" id="{FBE473A9-0C96-4421-286C-D73040E8433A}"/>
              </a:ext>
            </a:extLst>
          </p:cNvPr>
          <p:cNvPicPr>
            <a:picLocks noChangeAspect="1"/>
          </p:cNvPicPr>
          <p:nvPr/>
        </p:nvPicPr>
        <p:blipFill>
          <a:blip r:embed="rId6"/>
          <a:srcRect/>
          <a:stretch>
            <a:fillRect/>
          </a:stretch>
        </p:blipFill>
        <p:spPr>
          <a:xfrm>
            <a:off x="8922171" y="2694857"/>
            <a:ext cx="3404069" cy="4163999"/>
          </a:xfrm>
          <a:prstGeom prst="rect">
            <a:avLst/>
          </a:prstGeom>
        </p:spPr>
      </p:pic>
      <p:sp>
        <p:nvSpPr>
          <p:cNvPr id="10" name="TextBox 9">
            <a:extLst>
              <a:ext uri="{FF2B5EF4-FFF2-40B4-BE49-F238E27FC236}">
                <a16:creationId xmlns:a16="http://schemas.microsoft.com/office/drawing/2014/main" id="{758D17FC-C35F-F192-B41F-5F41AC06FA83}"/>
              </a:ext>
            </a:extLst>
          </p:cNvPr>
          <p:cNvSpPr txBox="1"/>
          <p:nvPr/>
        </p:nvSpPr>
        <p:spPr>
          <a:xfrm>
            <a:off x="3205176" y="2426734"/>
            <a:ext cx="5716995" cy="3359061"/>
          </a:xfrm>
          <a:prstGeom prst="rect">
            <a:avLst/>
          </a:prstGeom>
          <a:noFill/>
        </p:spPr>
        <p:txBody>
          <a:bodyPr wrap="square">
            <a:spAutoFit/>
          </a:bodyPr>
          <a:lstStyle/>
          <a:p>
            <a:pPr algn="just">
              <a:lnSpc>
                <a:spcPct val="150000"/>
              </a:lnSpc>
            </a:pPr>
            <a:r>
              <a:rPr lang="en-US" sz="2400" b="1" i="1" kern="0">
                <a:effectLst/>
                <a:latin typeface="Calibri" panose="020F0502020204030204" pitchFamily="34" charset="0"/>
                <a:ea typeface="Calibri" panose="020F0502020204030204" pitchFamily="34" charset="0"/>
                <a:cs typeface="Calibri" panose="020F0502020204030204" pitchFamily="34" charset="0"/>
              </a:rPr>
              <a:t>Biện pháp nhân hóa “chắp con đôi cánh”. </a:t>
            </a:r>
            <a:r>
              <a:rPr lang="en-US" sz="2400" kern="0">
                <a:effectLst/>
                <a:latin typeface="Calibri" panose="020F0502020204030204" pitchFamily="34" charset="0"/>
                <a:ea typeface="Calibri" panose="020F0502020204030204" pitchFamily="34" charset="0"/>
                <a:cs typeface="Calibri" panose="020F0502020204030204" pitchFamily="34" charset="0"/>
              </a:rPr>
              <a:t>Đó chính là đôi cánh của sự động viên, một sự khích lệ to lớn như để khích lệ tinh thần con chiến đấu với dòng đời tràn đầy những khó khăn, luôn đứng sau hỗ trợ khi con có vấp ngã trên đường đời.</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278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2512813" y="375285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grpSp>
        <p:nvGrpSpPr>
          <p:cNvPr id="8" name="Group 7">
            <a:extLst>
              <a:ext uri="{FF2B5EF4-FFF2-40B4-BE49-F238E27FC236}">
                <a16:creationId xmlns:a16="http://schemas.microsoft.com/office/drawing/2014/main" id="{593598BE-DD2E-A71A-30BF-CD154A7C79B0}"/>
              </a:ext>
            </a:extLst>
          </p:cNvPr>
          <p:cNvGrpSpPr/>
          <p:nvPr/>
        </p:nvGrpSpPr>
        <p:grpSpPr>
          <a:xfrm>
            <a:off x="-3456802" y="-5872619"/>
            <a:ext cx="11996805" cy="9976971"/>
            <a:chOff x="0" y="0"/>
            <a:chExt cx="15995740" cy="13302628"/>
          </a:xfrm>
        </p:grpSpPr>
        <p:pic>
          <p:nvPicPr>
            <p:cNvPr id="9" name="Picture 8">
              <a:extLst>
                <a:ext uri="{FF2B5EF4-FFF2-40B4-BE49-F238E27FC236}">
                  <a16:creationId xmlns:a16="http://schemas.microsoft.com/office/drawing/2014/main" id="{019C5B32-DE18-BEA3-8131-4A3B8076D492}"/>
                </a:ext>
              </a:extLst>
            </p:cNvPr>
            <p:cNvPicPr>
              <a:picLocks noChangeAspect="1"/>
            </p:cNvPicPr>
            <p:nvPr/>
          </p:nvPicPr>
          <p:blipFill>
            <a:blip r:embed="rId3"/>
            <a:srcRect/>
            <a:stretch>
              <a:fillRect/>
            </a:stretch>
          </p:blipFill>
          <p:spPr>
            <a:xfrm rot="-2597304">
              <a:off x="8967768" y="4395195"/>
              <a:ext cx="6344094" cy="4512237"/>
            </a:xfrm>
            <a:prstGeom prst="rect">
              <a:avLst/>
            </a:prstGeom>
          </p:spPr>
        </p:pic>
        <p:pic>
          <p:nvPicPr>
            <p:cNvPr id="10" name="Picture 9">
              <a:extLst>
                <a:ext uri="{FF2B5EF4-FFF2-40B4-BE49-F238E27FC236}">
                  <a16:creationId xmlns:a16="http://schemas.microsoft.com/office/drawing/2014/main" id="{F9E3DBE2-51F6-DE15-3CFC-C287D03F492E}"/>
                </a:ext>
              </a:extLst>
            </p:cNvPr>
            <p:cNvPicPr>
              <a:picLocks noChangeAspect="1"/>
            </p:cNvPicPr>
            <p:nvPr/>
          </p:nvPicPr>
          <p:blipFill>
            <a:blip r:embed="rId3"/>
            <a:srcRect/>
            <a:stretch>
              <a:fillRect/>
            </a:stretch>
          </p:blipFill>
          <p:spPr>
            <a:xfrm rot="-1257950">
              <a:off x="1225432" y="2022277"/>
              <a:ext cx="13016624" cy="9258074"/>
            </a:xfrm>
            <a:prstGeom prst="rect">
              <a:avLst/>
            </a:prstGeom>
          </p:spPr>
        </p:pic>
      </p:grpSp>
      <p:grpSp>
        <p:nvGrpSpPr>
          <p:cNvPr id="11" name="Group 10">
            <a:extLst>
              <a:ext uri="{FF2B5EF4-FFF2-40B4-BE49-F238E27FC236}">
                <a16:creationId xmlns:a16="http://schemas.microsoft.com/office/drawing/2014/main" id="{B0E307F2-142A-228A-5326-133E4A6BBC94}"/>
              </a:ext>
            </a:extLst>
          </p:cNvPr>
          <p:cNvGrpSpPr/>
          <p:nvPr/>
        </p:nvGrpSpPr>
        <p:grpSpPr>
          <a:xfrm>
            <a:off x="-595540" y="1062518"/>
            <a:ext cx="5036819" cy="6688062"/>
            <a:chOff x="0" y="0"/>
            <a:chExt cx="6715759" cy="8917416"/>
          </a:xfrm>
        </p:grpSpPr>
        <p:pic>
          <p:nvPicPr>
            <p:cNvPr id="12" name="Picture 11">
              <a:extLst>
                <a:ext uri="{FF2B5EF4-FFF2-40B4-BE49-F238E27FC236}">
                  <a16:creationId xmlns:a16="http://schemas.microsoft.com/office/drawing/2014/main" id="{6CD5FE7E-DD02-A1F8-D51D-2535B154F525}"/>
                </a:ext>
              </a:extLst>
            </p:cNvPr>
            <p:cNvPicPr>
              <a:picLocks noChangeAspect="1"/>
            </p:cNvPicPr>
            <p:nvPr/>
          </p:nvPicPr>
          <p:blipFill>
            <a:blip r:embed="rId4"/>
            <a:srcRect r="42179" b="56964"/>
            <a:stretch>
              <a:fillRect/>
            </a:stretch>
          </p:blipFill>
          <p:spPr>
            <a:xfrm flipH="1">
              <a:off x="713557" y="5127516"/>
              <a:ext cx="6002202" cy="3523650"/>
            </a:xfrm>
            <a:prstGeom prst="rect">
              <a:avLst/>
            </a:prstGeom>
          </p:spPr>
        </p:pic>
        <p:pic>
          <p:nvPicPr>
            <p:cNvPr id="13" name="Picture 12">
              <a:extLst>
                <a:ext uri="{FF2B5EF4-FFF2-40B4-BE49-F238E27FC236}">
                  <a16:creationId xmlns:a16="http://schemas.microsoft.com/office/drawing/2014/main" id="{0FB11AE5-BEDD-7255-F003-CF02911F05F3}"/>
                </a:ext>
              </a:extLst>
            </p:cNvPr>
            <p:cNvPicPr>
              <a:picLocks noChangeAspect="1"/>
            </p:cNvPicPr>
            <p:nvPr/>
          </p:nvPicPr>
          <p:blipFill>
            <a:blip r:embed="rId5"/>
            <a:srcRect r="27863" b="26711"/>
            <a:stretch>
              <a:fillRect/>
            </a:stretch>
          </p:blipFill>
          <p:spPr>
            <a:xfrm flipH="1">
              <a:off x="0" y="2186933"/>
              <a:ext cx="5962222" cy="6730483"/>
            </a:xfrm>
            <a:prstGeom prst="rect">
              <a:avLst/>
            </a:prstGeom>
          </p:spPr>
        </p:pic>
        <p:pic>
          <p:nvPicPr>
            <p:cNvPr id="14" name="Picture 13">
              <a:extLst>
                <a:ext uri="{FF2B5EF4-FFF2-40B4-BE49-F238E27FC236}">
                  <a16:creationId xmlns:a16="http://schemas.microsoft.com/office/drawing/2014/main" id="{CDC63F4F-A2FB-AA8E-B41E-60C8A683AE24}"/>
                </a:ext>
              </a:extLst>
            </p:cNvPr>
            <p:cNvPicPr>
              <a:picLocks noChangeAspect="1"/>
            </p:cNvPicPr>
            <p:nvPr/>
          </p:nvPicPr>
          <p:blipFill>
            <a:blip r:embed="rId6"/>
            <a:srcRect/>
            <a:stretch>
              <a:fillRect/>
            </a:stretch>
          </p:blipFill>
          <p:spPr>
            <a:xfrm flipH="1">
              <a:off x="1011168" y="0"/>
              <a:ext cx="3939885" cy="8651166"/>
            </a:xfrm>
            <a:prstGeom prst="rect">
              <a:avLst/>
            </a:prstGeom>
          </p:spPr>
        </p:pic>
        <p:pic>
          <p:nvPicPr>
            <p:cNvPr id="15" name="Picture 14">
              <a:extLst>
                <a:ext uri="{FF2B5EF4-FFF2-40B4-BE49-F238E27FC236}">
                  <a16:creationId xmlns:a16="http://schemas.microsoft.com/office/drawing/2014/main" id="{C2B0F8E5-5D07-0252-74A1-8C9574388526}"/>
                </a:ext>
              </a:extLst>
            </p:cNvPr>
            <p:cNvPicPr>
              <a:picLocks noChangeAspect="1"/>
            </p:cNvPicPr>
            <p:nvPr/>
          </p:nvPicPr>
          <p:blipFill>
            <a:blip r:embed="rId7"/>
            <a:srcRect/>
            <a:stretch>
              <a:fillRect/>
            </a:stretch>
          </p:blipFill>
          <p:spPr>
            <a:xfrm flipH="1">
              <a:off x="2595543" y="3256370"/>
              <a:ext cx="3000855" cy="5394796"/>
            </a:xfrm>
            <a:prstGeom prst="rect">
              <a:avLst/>
            </a:prstGeom>
          </p:spPr>
        </p:pic>
      </p:grpSp>
      <p:sp>
        <p:nvSpPr>
          <p:cNvPr id="17" name="TextBox 16">
            <a:extLst>
              <a:ext uri="{FF2B5EF4-FFF2-40B4-BE49-F238E27FC236}">
                <a16:creationId xmlns:a16="http://schemas.microsoft.com/office/drawing/2014/main" id="{ED592C13-6E8F-7ABE-D1E1-5761BDDFD2E5}"/>
              </a:ext>
            </a:extLst>
          </p:cNvPr>
          <p:cNvSpPr txBox="1"/>
          <p:nvPr/>
        </p:nvSpPr>
        <p:spPr>
          <a:xfrm>
            <a:off x="3345385" y="2713175"/>
            <a:ext cx="9249343"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92D6C">
                    <a:lumMod val="50000"/>
                  </a:srgbClr>
                </a:solidFill>
                <a:effectLst/>
                <a:uLnTx/>
                <a:uFillTx/>
                <a:latin typeface="#9Slide04 AdrianeSwash" panose="02000504060000090004" pitchFamily="2" charset="0"/>
                <a:ea typeface="+mn-ea"/>
                <a:cs typeface="+mn-cs"/>
              </a:rPr>
              <a:t>III/ TỔNG KẾT</a:t>
            </a:r>
          </a:p>
        </p:txBody>
      </p:sp>
    </p:spTree>
    <p:extLst>
      <p:ext uri="{BB962C8B-B14F-4D97-AF65-F5344CB8AC3E}">
        <p14:creationId xmlns:p14="http://schemas.microsoft.com/office/powerpoint/2010/main" val="708538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12100" y="-363551"/>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2512813" y="375285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grpSp>
        <p:nvGrpSpPr>
          <p:cNvPr id="11" name="Group 10">
            <a:extLst>
              <a:ext uri="{FF2B5EF4-FFF2-40B4-BE49-F238E27FC236}">
                <a16:creationId xmlns:a16="http://schemas.microsoft.com/office/drawing/2014/main" id="{B0E307F2-142A-228A-5326-133E4A6BBC94}"/>
              </a:ext>
            </a:extLst>
          </p:cNvPr>
          <p:cNvGrpSpPr/>
          <p:nvPr/>
        </p:nvGrpSpPr>
        <p:grpSpPr>
          <a:xfrm>
            <a:off x="-2057400" y="1026423"/>
            <a:ext cx="5036819" cy="6688062"/>
            <a:chOff x="0" y="0"/>
            <a:chExt cx="6715759" cy="8917416"/>
          </a:xfrm>
        </p:grpSpPr>
        <p:pic>
          <p:nvPicPr>
            <p:cNvPr id="12" name="Picture 11">
              <a:extLst>
                <a:ext uri="{FF2B5EF4-FFF2-40B4-BE49-F238E27FC236}">
                  <a16:creationId xmlns:a16="http://schemas.microsoft.com/office/drawing/2014/main" id="{6CD5FE7E-DD02-A1F8-D51D-2535B154F525}"/>
                </a:ext>
              </a:extLst>
            </p:cNvPr>
            <p:cNvPicPr>
              <a:picLocks noChangeAspect="1"/>
            </p:cNvPicPr>
            <p:nvPr/>
          </p:nvPicPr>
          <p:blipFill>
            <a:blip r:embed="rId4"/>
            <a:srcRect r="42179" b="56964"/>
            <a:stretch>
              <a:fillRect/>
            </a:stretch>
          </p:blipFill>
          <p:spPr>
            <a:xfrm flipH="1">
              <a:off x="713557" y="5127516"/>
              <a:ext cx="6002202" cy="3523650"/>
            </a:xfrm>
            <a:prstGeom prst="rect">
              <a:avLst/>
            </a:prstGeom>
          </p:spPr>
        </p:pic>
        <p:pic>
          <p:nvPicPr>
            <p:cNvPr id="13" name="Picture 12">
              <a:extLst>
                <a:ext uri="{FF2B5EF4-FFF2-40B4-BE49-F238E27FC236}">
                  <a16:creationId xmlns:a16="http://schemas.microsoft.com/office/drawing/2014/main" id="{0FB11AE5-BEDD-7255-F003-CF02911F05F3}"/>
                </a:ext>
              </a:extLst>
            </p:cNvPr>
            <p:cNvPicPr>
              <a:picLocks noChangeAspect="1"/>
            </p:cNvPicPr>
            <p:nvPr/>
          </p:nvPicPr>
          <p:blipFill>
            <a:blip r:embed="rId5"/>
            <a:srcRect r="27863" b="26711"/>
            <a:stretch>
              <a:fillRect/>
            </a:stretch>
          </p:blipFill>
          <p:spPr>
            <a:xfrm flipH="1">
              <a:off x="0" y="2186933"/>
              <a:ext cx="5962222" cy="6730483"/>
            </a:xfrm>
            <a:prstGeom prst="rect">
              <a:avLst/>
            </a:prstGeom>
          </p:spPr>
        </p:pic>
        <p:pic>
          <p:nvPicPr>
            <p:cNvPr id="14" name="Picture 13">
              <a:extLst>
                <a:ext uri="{FF2B5EF4-FFF2-40B4-BE49-F238E27FC236}">
                  <a16:creationId xmlns:a16="http://schemas.microsoft.com/office/drawing/2014/main" id="{CDC63F4F-A2FB-AA8E-B41E-60C8A683AE24}"/>
                </a:ext>
              </a:extLst>
            </p:cNvPr>
            <p:cNvPicPr>
              <a:picLocks noChangeAspect="1"/>
            </p:cNvPicPr>
            <p:nvPr/>
          </p:nvPicPr>
          <p:blipFill>
            <a:blip r:embed="rId6"/>
            <a:srcRect/>
            <a:stretch>
              <a:fillRect/>
            </a:stretch>
          </p:blipFill>
          <p:spPr>
            <a:xfrm flipH="1">
              <a:off x="1011168" y="0"/>
              <a:ext cx="3939885" cy="8651166"/>
            </a:xfrm>
            <a:prstGeom prst="rect">
              <a:avLst/>
            </a:prstGeom>
          </p:spPr>
        </p:pic>
        <p:pic>
          <p:nvPicPr>
            <p:cNvPr id="15" name="Picture 14">
              <a:extLst>
                <a:ext uri="{FF2B5EF4-FFF2-40B4-BE49-F238E27FC236}">
                  <a16:creationId xmlns:a16="http://schemas.microsoft.com/office/drawing/2014/main" id="{C2B0F8E5-5D07-0252-74A1-8C9574388526}"/>
                </a:ext>
              </a:extLst>
            </p:cNvPr>
            <p:cNvPicPr>
              <a:picLocks noChangeAspect="1"/>
            </p:cNvPicPr>
            <p:nvPr/>
          </p:nvPicPr>
          <p:blipFill>
            <a:blip r:embed="rId7"/>
            <a:srcRect/>
            <a:stretch>
              <a:fillRect/>
            </a:stretch>
          </p:blipFill>
          <p:spPr>
            <a:xfrm flipH="1">
              <a:off x="2595543" y="3256370"/>
              <a:ext cx="3000855" cy="5394796"/>
            </a:xfrm>
            <a:prstGeom prst="rect">
              <a:avLst/>
            </a:prstGeom>
          </p:spPr>
        </p:pic>
      </p:grpSp>
      <p:pic>
        <p:nvPicPr>
          <p:cNvPr id="2" name="Picture 25">
            <a:extLst>
              <a:ext uri="{FF2B5EF4-FFF2-40B4-BE49-F238E27FC236}">
                <a16:creationId xmlns:a16="http://schemas.microsoft.com/office/drawing/2014/main" id="{E6B413DC-DCFA-E325-1B23-8284E52980E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5301" y="336038"/>
            <a:ext cx="4617548" cy="1017785"/>
          </a:xfrm>
          <a:prstGeom prst="rect">
            <a:avLst/>
          </a:prstGeom>
        </p:spPr>
      </p:pic>
      <p:sp>
        <p:nvSpPr>
          <p:cNvPr id="18" name="TextBox 17">
            <a:extLst>
              <a:ext uri="{FF2B5EF4-FFF2-40B4-BE49-F238E27FC236}">
                <a16:creationId xmlns:a16="http://schemas.microsoft.com/office/drawing/2014/main" id="{9602C335-4BB2-6C1E-819E-7604E946006B}"/>
              </a:ext>
            </a:extLst>
          </p:cNvPr>
          <p:cNvSpPr txBox="1"/>
          <p:nvPr/>
        </p:nvSpPr>
        <p:spPr>
          <a:xfrm>
            <a:off x="1957945" y="312119"/>
            <a:ext cx="8455630" cy="834524"/>
          </a:xfrm>
          <a:prstGeom prst="rect">
            <a:avLst/>
          </a:prstGeom>
          <a:noFill/>
        </p:spPr>
        <p:txBody>
          <a:bodyPr wrap="square">
            <a:spAutoFit/>
          </a:bodyPr>
          <a:lstStyle/>
          <a:p>
            <a:pPr marL="0" marR="0" algn="just">
              <a:lnSpc>
                <a:spcPct val="150000"/>
              </a:lnSpc>
              <a:spcBef>
                <a:spcPts val="0"/>
              </a:spcBef>
              <a:spcAft>
                <a:spcPts val="0"/>
              </a:spcAft>
            </a:pPr>
            <a:r>
              <a:rPr lang="en-US" sz="3600" b="1" kern="0">
                <a:effectLst/>
                <a:latin typeface="#9Slide04 SVNSwashington" pitchFamily="2" charset="0"/>
                <a:ea typeface="Times New Roman" panose="02020603050405020304" pitchFamily="18" charset="0"/>
                <a:cs typeface="Times New Roman" panose="02020603050405020304" pitchFamily="18" charset="0"/>
              </a:rPr>
              <a:t>1</a:t>
            </a:r>
            <a:r>
              <a:rPr lang="en-US" sz="3600" b="1" kern="0">
                <a:latin typeface="#9Slide04 SVNSwashington" pitchFamily="2" charset="0"/>
                <a:ea typeface="Times New Roman" panose="02020603050405020304" pitchFamily="18" charset="0"/>
                <a:cs typeface="Times New Roman" panose="02020603050405020304" pitchFamily="18" charset="0"/>
              </a:rPr>
              <a:t>    </a:t>
            </a:r>
            <a:r>
              <a:rPr lang="en-US" sz="3600" b="1" kern="0">
                <a:effectLst/>
                <a:latin typeface="#9Slide04 SVNSwashington" pitchFamily="2" charset="0"/>
                <a:ea typeface="Times New Roman" panose="02020603050405020304" pitchFamily="18" charset="0"/>
                <a:cs typeface="Times New Roman" panose="02020603050405020304" pitchFamily="18" charset="0"/>
              </a:rPr>
              <a:t>Nghệ thuật</a:t>
            </a:r>
            <a:endParaRPr lang="en-US" sz="2800" kern="100">
              <a:effectLst/>
              <a:latin typeface="#9Slide04 SVNSwashington" pitchFamily="2"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5AFA9822-2F07-71EE-4094-060BE5F178A3}"/>
              </a:ext>
            </a:extLst>
          </p:cNvPr>
          <p:cNvSpPr txBox="1"/>
          <p:nvPr/>
        </p:nvSpPr>
        <p:spPr>
          <a:xfrm>
            <a:off x="2296132" y="1753617"/>
            <a:ext cx="9704088" cy="2610843"/>
          </a:xfrm>
          <a:prstGeom prst="rect">
            <a:avLst/>
          </a:prstGeom>
          <a:noFill/>
        </p:spPr>
        <p:txBody>
          <a:bodyPr wrap="square">
            <a:spAutoFit/>
          </a:bodyPr>
          <a:lstStyle/>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Tác giả đã sử dụng biện pháp nhân hoá để nhấn mạnh sự khổ cực của mẹ qua thời gian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Sử dụng thể thơ sáu chữ, lời thơ mộc mạc, gần gũi, giản dị</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Phương pháp tương phản: Lưng mẹ còng xuống  con thêm cao</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0290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12100" y="-363551"/>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2512813" y="375285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grpSp>
        <p:nvGrpSpPr>
          <p:cNvPr id="11" name="Group 10">
            <a:extLst>
              <a:ext uri="{FF2B5EF4-FFF2-40B4-BE49-F238E27FC236}">
                <a16:creationId xmlns:a16="http://schemas.microsoft.com/office/drawing/2014/main" id="{B0E307F2-142A-228A-5326-133E4A6BBC94}"/>
              </a:ext>
            </a:extLst>
          </p:cNvPr>
          <p:cNvGrpSpPr/>
          <p:nvPr/>
        </p:nvGrpSpPr>
        <p:grpSpPr>
          <a:xfrm>
            <a:off x="-2057400" y="1026423"/>
            <a:ext cx="5036819" cy="6688062"/>
            <a:chOff x="0" y="0"/>
            <a:chExt cx="6715759" cy="8917416"/>
          </a:xfrm>
        </p:grpSpPr>
        <p:pic>
          <p:nvPicPr>
            <p:cNvPr id="12" name="Picture 11">
              <a:extLst>
                <a:ext uri="{FF2B5EF4-FFF2-40B4-BE49-F238E27FC236}">
                  <a16:creationId xmlns:a16="http://schemas.microsoft.com/office/drawing/2014/main" id="{6CD5FE7E-DD02-A1F8-D51D-2535B154F525}"/>
                </a:ext>
              </a:extLst>
            </p:cNvPr>
            <p:cNvPicPr>
              <a:picLocks noChangeAspect="1"/>
            </p:cNvPicPr>
            <p:nvPr/>
          </p:nvPicPr>
          <p:blipFill>
            <a:blip r:embed="rId4"/>
            <a:srcRect r="42179" b="56964"/>
            <a:stretch>
              <a:fillRect/>
            </a:stretch>
          </p:blipFill>
          <p:spPr>
            <a:xfrm flipH="1">
              <a:off x="713557" y="5127516"/>
              <a:ext cx="6002202" cy="3523650"/>
            </a:xfrm>
            <a:prstGeom prst="rect">
              <a:avLst/>
            </a:prstGeom>
          </p:spPr>
        </p:pic>
        <p:pic>
          <p:nvPicPr>
            <p:cNvPr id="13" name="Picture 12">
              <a:extLst>
                <a:ext uri="{FF2B5EF4-FFF2-40B4-BE49-F238E27FC236}">
                  <a16:creationId xmlns:a16="http://schemas.microsoft.com/office/drawing/2014/main" id="{0FB11AE5-BEDD-7255-F003-CF02911F05F3}"/>
                </a:ext>
              </a:extLst>
            </p:cNvPr>
            <p:cNvPicPr>
              <a:picLocks noChangeAspect="1"/>
            </p:cNvPicPr>
            <p:nvPr/>
          </p:nvPicPr>
          <p:blipFill>
            <a:blip r:embed="rId5"/>
            <a:srcRect r="27863" b="26711"/>
            <a:stretch>
              <a:fillRect/>
            </a:stretch>
          </p:blipFill>
          <p:spPr>
            <a:xfrm flipH="1">
              <a:off x="0" y="2186933"/>
              <a:ext cx="5962222" cy="6730483"/>
            </a:xfrm>
            <a:prstGeom prst="rect">
              <a:avLst/>
            </a:prstGeom>
          </p:spPr>
        </p:pic>
        <p:pic>
          <p:nvPicPr>
            <p:cNvPr id="14" name="Picture 13">
              <a:extLst>
                <a:ext uri="{FF2B5EF4-FFF2-40B4-BE49-F238E27FC236}">
                  <a16:creationId xmlns:a16="http://schemas.microsoft.com/office/drawing/2014/main" id="{CDC63F4F-A2FB-AA8E-B41E-60C8A683AE24}"/>
                </a:ext>
              </a:extLst>
            </p:cNvPr>
            <p:cNvPicPr>
              <a:picLocks noChangeAspect="1"/>
            </p:cNvPicPr>
            <p:nvPr/>
          </p:nvPicPr>
          <p:blipFill>
            <a:blip r:embed="rId6"/>
            <a:srcRect/>
            <a:stretch>
              <a:fillRect/>
            </a:stretch>
          </p:blipFill>
          <p:spPr>
            <a:xfrm flipH="1">
              <a:off x="1011168" y="0"/>
              <a:ext cx="3939885" cy="8651166"/>
            </a:xfrm>
            <a:prstGeom prst="rect">
              <a:avLst/>
            </a:prstGeom>
          </p:spPr>
        </p:pic>
        <p:pic>
          <p:nvPicPr>
            <p:cNvPr id="15" name="Picture 14">
              <a:extLst>
                <a:ext uri="{FF2B5EF4-FFF2-40B4-BE49-F238E27FC236}">
                  <a16:creationId xmlns:a16="http://schemas.microsoft.com/office/drawing/2014/main" id="{C2B0F8E5-5D07-0252-74A1-8C9574388526}"/>
                </a:ext>
              </a:extLst>
            </p:cNvPr>
            <p:cNvPicPr>
              <a:picLocks noChangeAspect="1"/>
            </p:cNvPicPr>
            <p:nvPr/>
          </p:nvPicPr>
          <p:blipFill>
            <a:blip r:embed="rId7"/>
            <a:srcRect/>
            <a:stretch>
              <a:fillRect/>
            </a:stretch>
          </p:blipFill>
          <p:spPr>
            <a:xfrm flipH="1">
              <a:off x="2595543" y="3256370"/>
              <a:ext cx="3000855" cy="5394796"/>
            </a:xfrm>
            <a:prstGeom prst="rect">
              <a:avLst/>
            </a:prstGeom>
          </p:spPr>
        </p:pic>
      </p:grpSp>
      <p:pic>
        <p:nvPicPr>
          <p:cNvPr id="2" name="Picture 25">
            <a:extLst>
              <a:ext uri="{FF2B5EF4-FFF2-40B4-BE49-F238E27FC236}">
                <a16:creationId xmlns:a16="http://schemas.microsoft.com/office/drawing/2014/main" id="{E6B413DC-DCFA-E325-1B23-8284E52980E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5301" y="336038"/>
            <a:ext cx="4617548" cy="1017785"/>
          </a:xfrm>
          <a:prstGeom prst="rect">
            <a:avLst/>
          </a:prstGeom>
        </p:spPr>
      </p:pic>
      <p:sp>
        <p:nvSpPr>
          <p:cNvPr id="18" name="TextBox 17">
            <a:extLst>
              <a:ext uri="{FF2B5EF4-FFF2-40B4-BE49-F238E27FC236}">
                <a16:creationId xmlns:a16="http://schemas.microsoft.com/office/drawing/2014/main" id="{9602C335-4BB2-6C1E-819E-7604E946006B}"/>
              </a:ext>
            </a:extLst>
          </p:cNvPr>
          <p:cNvSpPr txBox="1"/>
          <p:nvPr/>
        </p:nvSpPr>
        <p:spPr>
          <a:xfrm>
            <a:off x="1957945" y="312119"/>
            <a:ext cx="8455630" cy="841512"/>
          </a:xfrm>
          <a:prstGeom prst="rect">
            <a:avLst/>
          </a:prstGeom>
          <a:noFill/>
        </p:spPr>
        <p:txBody>
          <a:bodyPr wrap="square">
            <a:spAutoFit/>
          </a:bodyPr>
          <a:lstStyle/>
          <a:p>
            <a:pPr marL="0" marR="0" algn="just">
              <a:lnSpc>
                <a:spcPct val="150000"/>
              </a:lnSpc>
              <a:spcBef>
                <a:spcPts val="0"/>
              </a:spcBef>
              <a:spcAft>
                <a:spcPts val="0"/>
              </a:spcAft>
            </a:pPr>
            <a:r>
              <a:rPr lang="en-US" sz="3600" b="1" kern="0">
                <a:latin typeface="#9Slide04 SVNSwashington" pitchFamily="2" charset="0"/>
                <a:ea typeface="Calibri" panose="020F0502020204030204" pitchFamily="34" charset="0"/>
                <a:cs typeface="Times New Roman" panose="02020603050405020304" pitchFamily="18" charset="0"/>
              </a:rPr>
              <a:t>2.    Nội dung</a:t>
            </a:r>
            <a:endParaRPr lang="en-US" sz="2800" kern="100">
              <a:effectLst/>
              <a:latin typeface="#9Slide04 SVNSwashington" pitchFamily="2"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5AFA9822-2F07-71EE-4094-060BE5F178A3}"/>
              </a:ext>
            </a:extLst>
          </p:cNvPr>
          <p:cNvSpPr txBox="1"/>
          <p:nvPr/>
        </p:nvSpPr>
        <p:spPr>
          <a:xfrm>
            <a:off x="2296132" y="1753617"/>
            <a:ext cx="9704088" cy="2610843"/>
          </a:xfrm>
          <a:prstGeom prst="rect">
            <a:avLst/>
          </a:prstGeom>
          <a:noFill/>
        </p:spPr>
        <p:txBody>
          <a:bodyPr wrap="square">
            <a:spAutoFit/>
          </a:bodyPr>
          <a:lstStyle/>
          <a:p>
            <a:pPr marL="0" marR="0" algn="just">
              <a:lnSpc>
                <a:spcPct val="150000"/>
              </a:lnSpc>
              <a:spcBef>
                <a:spcPts val="0"/>
              </a:spcBef>
              <a:spcAft>
                <a:spcPts val="0"/>
              </a:spcAft>
            </a:pPr>
            <a:r>
              <a:rPr lang="vi-VN" sz="2800" kern="100">
                <a:effectLst/>
                <a:latin typeface="Calibri" panose="020F0502020204030204" pitchFamily="34" charset="0"/>
                <a:ea typeface="Calibri" panose="020F0502020204030204" pitchFamily="34" charset="0"/>
                <a:cs typeface="Calibri" panose="020F0502020204030204" pitchFamily="34" charset="0"/>
              </a:rPr>
              <a:t>Bài thơ chính là sự khẳng định ,niềm tin về tương lai của người con khi phải lớn lên và tự mình đối diện với cuộc đời dài rộng. Sắc thái chủ đạo của bài thơ là tình cảm gắn bó, yêu kính dành cho mẹ, sự yêu mến với quê hương mộc mạc, nghĩa tình.</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3902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2272218" y="-76200"/>
            <a:ext cx="7647563" cy="7283045"/>
            <a:chOff x="0" y="0"/>
            <a:chExt cx="10196750" cy="9710727"/>
          </a:xfrm>
        </p:grpSpPr>
        <p:pic>
          <p:nvPicPr>
            <p:cNvPr id="11" name="Picture 4">
              <a:extLst>
                <a:ext uri="{FF2B5EF4-FFF2-40B4-BE49-F238E27FC236}">
                  <a16:creationId xmlns:a16="http://schemas.microsoft.com/office/drawing/2014/main" id="{B83248BD-CCEA-0826-9F7E-72EE4076C67C}"/>
                </a:ext>
              </a:extLst>
            </p:cNvPr>
            <p:cNvPicPr>
              <a:picLocks noChangeAspect="1"/>
            </p:cNvPicPr>
            <p:nvPr/>
          </p:nvPicPr>
          <p:blipFill>
            <a:blip r:embed="rId3">
              <a:alphaModFix amt="62000"/>
            </a:blip>
            <a:srcRect/>
            <a:stretch>
              <a:fillRect/>
            </a:stretch>
          </p:blipFill>
          <p:spPr>
            <a:xfrm rot="-860694" flipV="1">
              <a:off x="627173" y="4622262"/>
              <a:ext cx="9216597" cy="4009220"/>
            </a:xfrm>
            <a:prstGeom prst="rect">
              <a:avLst/>
            </a:prstGeom>
          </p:spPr>
        </p:pic>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9">
              <a:extLst>
                <a:ext uri="{FF2B5EF4-FFF2-40B4-BE49-F238E27FC236}">
                  <a16:creationId xmlns:a16="http://schemas.microsoft.com/office/drawing/2014/main" id="{3318A126-3506-1DDE-9584-54C1FCC406AD}"/>
                </a:ext>
              </a:extLst>
            </p:cNvPr>
            <p:cNvPicPr>
              <a:picLocks noChangeAspect="1"/>
            </p:cNvPicPr>
            <p:nvPr/>
          </p:nvPicPr>
          <p:blipFill>
            <a:blip r:embed="rId3">
              <a:alphaModFix amt="54000"/>
            </a:blip>
            <a:srcRect/>
            <a:stretch>
              <a:fillRect/>
            </a:stretch>
          </p:blipFill>
          <p:spPr>
            <a:xfrm rot="-214044" flipH="1">
              <a:off x="514531" y="2815470"/>
              <a:ext cx="9216597" cy="4009220"/>
            </a:xfrm>
            <a:prstGeom prst="rect">
              <a:avLst/>
            </a:prstGeom>
          </p:spPr>
        </p:pic>
        <p:pic>
          <p:nvPicPr>
            <p:cNvPr id="15" name="Picture 10">
              <a:extLst>
                <a:ext uri="{FF2B5EF4-FFF2-40B4-BE49-F238E27FC236}">
                  <a16:creationId xmlns:a16="http://schemas.microsoft.com/office/drawing/2014/main" id="{822A5D07-F134-1B8F-B5B2-7CDAC1539BD6}"/>
                </a:ext>
              </a:extLst>
            </p:cNvPr>
            <p:cNvPicPr>
              <a:picLocks noChangeAspect="1"/>
            </p:cNvPicPr>
            <p:nvPr/>
          </p:nvPicPr>
          <p:blipFill>
            <a:blip r:embed="rId4"/>
            <a:srcRect/>
            <a:stretch>
              <a:fillRect/>
            </a:stretch>
          </p:blipFill>
          <p:spPr>
            <a:xfrm>
              <a:off x="1315231" y="920538"/>
              <a:ext cx="7305548" cy="8006080"/>
            </a:xfrm>
            <a:prstGeom prst="rect">
              <a:avLst/>
            </a:prstGeom>
          </p:spPr>
        </p:pic>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5"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8"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8463"/>
            <a:stretch>
              <a:fillRect/>
            </a:stretch>
          </p:blipFill>
          <p:spPr>
            <a:xfrm>
              <a:off x="8161294" y="6474567"/>
              <a:ext cx="589855" cy="730241"/>
            </a:xfrm>
            <a:prstGeom prst="rect">
              <a:avLst/>
            </a:prstGeom>
          </p:spPr>
        </p:pic>
      </p:grpSp>
      <p:pic>
        <p:nvPicPr>
          <p:cNvPr id="22" name="Picture 15">
            <a:extLst>
              <a:ext uri="{FF2B5EF4-FFF2-40B4-BE49-F238E27FC236}">
                <a16:creationId xmlns:a16="http://schemas.microsoft.com/office/drawing/2014/main" id="{B7244157-B315-2A92-1A72-994FE7EB01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56651">
            <a:off x="1385957" y="5089941"/>
            <a:ext cx="2093617" cy="512936"/>
          </a:xfrm>
          <a:prstGeom prst="rect">
            <a:avLst/>
          </a:prstGeom>
        </p:spPr>
      </p:pic>
      <p:sp>
        <p:nvSpPr>
          <p:cNvPr id="8" name="TextBox 7">
            <a:extLst>
              <a:ext uri="{FF2B5EF4-FFF2-40B4-BE49-F238E27FC236}">
                <a16:creationId xmlns:a16="http://schemas.microsoft.com/office/drawing/2014/main" id="{C6344E68-3D51-732E-F2C6-FE17EB289367}"/>
              </a:ext>
            </a:extLst>
          </p:cNvPr>
          <p:cNvSpPr txBox="1"/>
          <p:nvPr/>
        </p:nvSpPr>
        <p:spPr>
          <a:xfrm>
            <a:off x="3624718" y="1014963"/>
            <a:ext cx="5090293" cy="5047792"/>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CECD0">
                    <a:lumMod val="25000"/>
                  </a:srgbClr>
                </a:solidFill>
                <a:effectLst/>
                <a:uLnTx/>
                <a:uFillTx/>
                <a:latin typeface="#9Slide04 SVNSwashington" pitchFamily="2" charset="0"/>
                <a:ea typeface="+mn-ea"/>
                <a:cs typeface="+mn-cs"/>
              </a:rPr>
              <a:t>Luyện tập</a:t>
            </a:r>
          </a:p>
        </p:txBody>
      </p:sp>
      <p:pic>
        <p:nvPicPr>
          <p:cNvPr id="27" name="Picture 4">
            <a:extLst>
              <a:ext uri="{FF2B5EF4-FFF2-40B4-BE49-F238E27FC236}">
                <a16:creationId xmlns:a16="http://schemas.microsoft.com/office/drawing/2014/main" id="{9CF7C38D-1DDF-D5DD-CD85-1AE78FDE0223}"/>
              </a:ext>
            </a:extLst>
          </p:cNvPr>
          <p:cNvPicPr>
            <a:picLocks noChangeAspect="1"/>
          </p:cNvPicPr>
          <p:nvPr/>
        </p:nvPicPr>
        <p:blipFill>
          <a:blip r:embed="rId11"/>
          <a:srcRect/>
          <a:stretch>
            <a:fillRect/>
          </a:stretch>
        </p:blipFill>
        <p:spPr>
          <a:xfrm>
            <a:off x="-231626" y="2016413"/>
            <a:ext cx="4447471" cy="5149026"/>
          </a:xfrm>
          <a:prstGeom prst="rect">
            <a:avLst/>
          </a:prstGeom>
        </p:spPr>
      </p:pic>
    </p:spTree>
    <p:extLst>
      <p:ext uri="{BB962C8B-B14F-4D97-AF65-F5344CB8AC3E}">
        <p14:creationId xmlns:p14="http://schemas.microsoft.com/office/powerpoint/2010/main" val="556009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2272218" y="-76200"/>
            <a:ext cx="7647563" cy="7283045"/>
            <a:chOff x="0" y="0"/>
            <a:chExt cx="10196750" cy="9710727"/>
          </a:xfrm>
        </p:grpSpPr>
        <p:pic>
          <p:nvPicPr>
            <p:cNvPr id="11" name="Picture 4">
              <a:extLst>
                <a:ext uri="{FF2B5EF4-FFF2-40B4-BE49-F238E27FC236}">
                  <a16:creationId xmlns:a16="http://schemas.microsoft.com/office/drawing/2014/main" id="{B83248BD-CCEA-0826-9F7E-72EE4076C67C}"/>
                </a:ext>
              </a:extLst>
            </p:cNvPr>
            <p:cNvPicPr>
              <a:picLocks noChangeAspect="1"/>
            </p:cNvPicPr>
            <p:nvPr/>
          </p:nvPicPr>
          <p:blipFill>
            <a:blip r:embed="rId3">
              <a:alphaModFix amt="62000"/>
            </a:blip>
            <a:srcRect/>
            <a:stretch>
              <a:fillRect/>
            </a:stretch>
          </p:blipFill>
          <p:spPr>
            <a:xfrm rot="-860694" flipV="1">
              <a:off x="627173" y="4622262"/>
              <a:ext cx="9216597" cy="4009220"/>
            </a:xfrm>
            <a:prstGeom prst="rect">
              <a:avLst/>
            </a:prstGeom>
          </p:spPr>
        </p:pic>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9">
              <a:extLst>
                <a:ext uri="{FF2B5EF4-FFF2-40B4-BE49-F238E27FC236}">
                  <a16:creationId xmlns:a16="http://schemas.microsoft.com/office/drawing/2014/main" id="{3318A126-3506-1DDE-9584-54C1FCC406AD}"/>
                </a:ext>
              </a:extLst>
            </p:cNvPr>
            <p:cNvPicPr>
              <a:picLocks noChangeAspect="1"/>
            </p:cNvPicPr>
            <p:nvPr/>
          </p:nvPicPr>
          <p:blipFill>
            <a:blip r:embed="rId3">
              <a:alphaModFix amt="54000"/>
            </a:blip>
            <a:srcRect/>
            <a:stretch>
              <a:fillRect/>
            </a:stretch>
          </p:blipFill>
          <p:spPr>
            <a:xfrm rot="-214044" flipH="1">
              <a:off x="514531" y="2815470"/>
              <a:ext cx="9216597" cy="4009220"/>
            </a:xfrm>
            <a:prstGeom prst="rect">
              <a:avLst/>
            </a:prstGeom>
          </p:spPr>
        </p:pic>
        <p:pic>
          <p:nvPicPr>
            <p:cNvPr id="15" name="Picture 10">
              <a:extLst>
                <a:ext uri="{FF2B5EF4-FFF2-40B4-BE49-F238E27FC236}">
                  <a16:creationId xmlns:a16="http://schemas.microsoft.com/office/drawing/2014/main" id="{822A5D07-F134-1B8F-B5B2-7CDAC1539BD6}"/>
                </a:ext>
              </a:extLst>
            </p:cNvPr>
            <p:cNvPicPr>
              <a:picLocks noChangeAspect="1"/>
            </p:cNvPicPr>
            <p:nvPr/>
          </p:nvPicPr>
          <p:blipFill>
            <a:blip r:embed="rId4"/>
            <a:srcRect/>
            <a:stretch>
              <a:fillRect/>
            </a:stretch>
          </p:blipFill>
          <p:spPr>
            <a:xfrm>
              <a:off x="1315231" y="920538"/>
              <a:ext cx="7305548" cy="8006080"/>
            </a:xfrm>
            <a:prstGeom prst="rect">
              <a:avLst/>
            </a:prstGeom>
          </p:spPr>
        </p:pic>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5"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8"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8463"/>
            <a:stretch>
              <a:fillRect/>
            </a:stretch>
          </p:blipFill>
          <p:spPr>
            <a:xfrm>
              <a:off x="8161294" y="6474567"/>
              <a:ext cx="589855" cy="730241"/>
            </a:xfrm>
            <a:prstGeom prst="rect">
              <a:avLst/>
            </a:prstGeom>
          </p:spPr>
        </p:pic>
      </p:grpSp>
      <p:pic>
        <p:nvPicPr>
          <p:cNvPr id="22" name="Picture 15">
            <a:extLst>
              <a:ext uri="{FF2B5EF4-FFF2-40B4-BE49-F238E27FC236}">
                <a16:creationId xmlns:a16="http://schemas.microsoft.com/office/drawing/2014/main" id="{B7244157-B315-2A92-1A72-994FE7EB01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56651">
            <a:off x="1385957" y="5089941"/>
            <a:ext cx="2093617" cy="512936"/>
          </a:xfrm>
          <a:prstGeom prst="rect">
            <a:avLst/>
          </a:prstGeom>
        </p:spPr>
      </p:pic>
      <p:pic>
        <p:nvPicPr>
          <p:cNvPr id="23" name="Picture 16">
            <a:extLst>
              <a:ext uri="{FF2B5EF4-FFF2-40B4-BE49-F238E27FC236}">
                <a16:creationId xmlns:a16="http://schemas.microsoft.com/office/drawing/2014/main" id="{97C21244-1C03-9D97-D0BC-FA946AAAC12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40002">
            <a:off x="8855159" y="3461071"/>
            <a:ext cx="1965200" cy="429888"/>
          </a:xfrm>
          <a:prstGeom prst="rect">
            <a:avLst/>
          </a:prstGeom>
        </p:spPr>
      </p:pic>
      <p:pic>
        <p:nvPicPr>
          <p:cNvPr id="27" name="Picture 4">
            <a:extLst>
              <a:ext uri="{FF2B5EF4-FFF2-40B4-BE49-F238E27FC236}">
                <a16:creationId xmlns:a16="http://schemas.microsoft.com/office/drawing/2014/main" id="{9CF7C38D-1DDF-D5DD-CD85-1AE78FDE0223}"/>
              </a:ext>
            </a:extLst>
          </p:cNvPr>
          <p:cNvPicPr>
            <a:picLocks noChangeAspect="1"/>
          </p:cNvPicPr>
          <p:nvPr/>
        </p:nvPicPr>
        <p:blipFill>
          <a:blip r:embed="rId13"/>
          <a:srcRect/>
          <a:stretch>
            <a:fillRect/>
          </a:stretch>
        </p:blipFill>
        <p:spPr>
          <a:xfrm>
            <a:off x="-231626" y="2016413"/>
            <a:ext cx="4447471" cy="5149026"/>
          </a:xfrm>
          <a:prstGeom prst="rect">
            <a:avLst/>
          </a:prstGeom>
        </p:spPr>
      </p:pic>
      <p:sp>
        <p:nvSpPr>
          <p:cNvPr id="3" name="TextBox 2">
            <a:extLst>
              <a:ext uri="{FF2B5EF4-FFF2-40B4-BE49-F238E27FC236}">
                <a16:creationId xmlns:a16="http://schemas.microsoft.com/office/drawing/2014/main" id="{23E5A938-5C30-A17C-2298-86DCE306D2F4}"/>
              </a:ext>
            </a:extLst>
          </p:cNvPr>
          <p:cNvSpPr txBox="1"/>
          <p:nvPr/>
        </p:nvSpPr>
        <p:spPr>
          <a:xfrm>
            <a:off x="4376328" y="1683158"/>
            <a:ext cx="4033788" cy="4040337"/>
          </a:xfrm>
          <a:prstGeom prst="rect">
            <a:avLst/>
          </a:prstGeom>
          <a:noFill/>
        </p:spPr>
        <p:txBody>
          <a:bodyPr wrap="square">
            <a:spAutoFit/>
          </a:bodyPr>
          <a:lstStyle/>
          <a:p>
            <a:pPr algn="ctr">
              <a:lnSpc>
                <a:spcPct val="150000"/>
              </a:lnSpc>
            </a:pPr>
            <a:r>
              <a:rPr lang="en-US" sz="4400" kern="0">
                <a:effectLst/>
                <a:latin typeface="Tahoma" panose="020B0604030504040204" pitchFamily="34" charset="0"/>
                <a:ea typeface="Tahoma" panose="020B0604030504040204" pitchFamily="34" charset="0"/>
                <a:cs typeface="Tahoma" panose="020B0604030504040204" pitchFamily="34" charset="0"/>
              </a:rPr>
              <a:t>Nhận biết và phân tích cảm hứng chủ đạo của bài thơ</a:t>
            </a:r>
            <a:endParaRPr lang="en-US" sz="54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532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2272218" y="-76200"/>
            <a:ext cx="7647563" cy="7283045"/>
            <a:chOff x="0" y="0"/>
            <a:chExt cx="10196750" cy="9710727"/>
          </a:xfrm>
        </p:grpSpPr>
        <p:pic>
          <p:nvPicPr>
            <p:cNvPr id="11" name="Picture 4">
              <a:extLst>
                <a:ext uri="{FF2B5EF4-FFF2-40B4-BE49-F238E27FC236}">
                  <a16:creationId xmlns:a16="http://schemas.microsoft.com/office/drawing/2014/main" id="{B83248BD-CCEA-0826-9F7E-72EE4076C67C}"/>
                </a:ext>
              </a:extLst>
            </p:cNvPr>
            <p:cNvPicPr>
              <a:picLocks noChangeAspect="1"/>
            </p:cNvPicPr>
            <p:nvPr/>
          </p:nvPicPr>
          <p:blipFill>
            <a:blip r:embed="rId3">
              <a:alphaModFix amt="62000"/>
            </a:blip>
            <a:srcRect/>
            <a:stretch>
              <a:fillRect/>
            </a:stretch>
          </p:blipFill>
          <p:spPr>
            <a:xfrm rot="-860694" flipV="1">
              <a:off x="627173" y="4622262"/>
              <a:ext cx="9216597" cy="4009220"/>
            </a:xfrm>
            <a:prstGeom prst="rect">
              <a:avLst/>
            </a:prstGeom>
          </p:spPr>
        </p:pic>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9">
              <a:extLst>
                <a:ext uri="{FF2B5EF4-FFF2-40B4-BE49-F238E27FC236}">
                  <a16:creationId xmlns:a16="http://schemas.microsoft.com/office/drawing/2014/main" id="{3318A126-3506-1DDE-9584-54C1FCC406AD}"/>
                </a:ext>
              </a:extLst>
            </p:cNvPr>
            <p:cNvPicPr>
              <a:picLocks noChangeAspect="1"/>
            </p:cNvPicPr>
            <p:nvPr/>
          </p:nvPicPr>
          <p:blipFill>
            <a:blip r:embed="rId3">
              <a:alphaModFix amt="54000"/>
            </a:blip>
            <a:srcRect/>
            <a:stretch>
              <a:fillRect/>
            </a:stretch>
          </p:blipFill>
          <p:spPr>
            <a:xfrm rot="-214044" flipH="1">
              <a:off x="514531" y="2815470"/>
              <a:ext cx="9216597" cy="4009220"/>
            </a:xfrm>
            <a:prstGeom prst="rect">
              <a:avLst/>
            </a:prstGeom>
          </p:spPr>
        </p:pic>
        <p:pic>
          <p:nvPicPr>
            <p:cNvPr id="15" name="Picture 10">
              <a:extLst>
                <a:ext uri="{FF2B5EF4-FFF2-40B4-BE49-F238E27FC236}">
                  <a16:creationId xmlns:a16="http://schemas.microsoft.com/office/drawing/2014/main" id="{822A5D07-F134-1B8F-B5B2-7CDAC1539BD6}"/>
                </a:ext>
              </a:extLst>
            </p:cNvPr>
            <p:cNvPicPr>
              <a:picLocks noChangeAspect="1"/>
            </p:cNvPicPr>
            <p:nvPr/>
          </p:nvPicPr>
          <p:blipFill>
            <a:blip r:embed="rId4"/>
            <a:srcRect/>
            <a:stretch>
              <a:fillRect/>
            </a:stretch>
          </p:blipFill>
          <p:spPr>
            <a:xfrm>
              <a:off x="1315231" y="920538"/>
              <a:ext cx="7305548" cy="8006080"/>
            </a:xfrm>
            <a:prstGeom prst="rect">
              <a:avLst/>
            </a:prstGeom>
          </p:spPr>
        </p:pic>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5"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8"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8463"/>
            <a:stretch>
              <a:fillRect/>
            </a:stretch>
          </p:blipFill>
          <p:spPr>
            <a:xfrm>
              <a:off x="8161294" y="6474567"/>
              <a:ext cx="589855" cy="730241"/>
            </a:xfrm>
            <a:prstGeom prst="rect">
              <a:avLst/>
            </a:prstGeom>
          </p:spPr>
        </p:pic>
      </p:grpSp>
      <p:pic>
        <p:nvPicPr>
          <p:cNvPr id="22" name="Picture 15">
            <a:extLst>
              <a:ext uri="{FF2B5EF4-FFF2-40B4-BE49-F238E27FC236}">
                <a16:creationId xmlns:a16="http://schemas.microsoft.com/office/drawing/2014/main" id="{B7244157-B315-2A92-1A72-994FE7EB01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56651">
            <a:off x="1385957" y="5089941"/>
            <a:ext cx="2093617" cy="512936"/>
          </a:xfrm>
          <a:prstGeom prst="rect">
            <a:avLst/>
          </a:prstGeom>
        </p:spPr>
      </p:pic>
      <p:pic>
        <p:nvPicPr>
          <p:cNvPr id="23" name="Picture 16">
            <a:extLst>
              <a:ext uri="{FF2B5EF4-FFF2-40B4-BE49-F238E27FC236}">
                <a16:creationId xmlns:a16="http://schemas.microsoft.com/office/drawing/2014/main" id="{97C21244-1C03-9D97-D0BC-FA946AAAC12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40002">
            <a:off x="8855159" y="3461071"/>
            <a:ext cx="1965200" cy="429888"/>
          </a:xfrm>
          <a:prstGeom prst="rect">
            <a:avLst/>
          </a:prstGeom>
        </p:spPr>
      </p:pic>
      <p:sp>
        <p:nvSpPr>
          <p:cNvPr id="8" name="TextBox 7">
            <a:extLst>
              <a:ext uri="{FF2B5EF4-FFF2-40B4-BE49-F238E27FC236}">
                <a16:creationId xmlns:a16="http://schemas.microsoft.com/office/drawing/2014/main" id="{C6344E68-3D51-732E-F2C6-FE17EB289367}"/>
              </a:ext>
            </a:extLst>
          </p:cNvPr>
          <p:cNvSpPr txBox="1"/>
          <p:nvPr/>
        </p:nvSpPr>
        <p:spPr>
          <a:xfrm>
            <a:off x="3624718" y="700419"/>
            <a:ext cx="5090293" cy="5047792"/>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CECD0">
                    <a:lumMod val="25000"/>
                  </a:srgbClr>
                </a:solidFill>
                <a:effectLst/>
                <a:uLnTx/>
                <a:uFillTx/>
                <a:latin typeface="#9Slide04 SVNSwashington" pitchFamily="2" charset="0"/>
                <a:ea typeface="+mn-ea"/>
                <a:cs typeface="+mn-cs"/>
              </a:rPr>
              <a:t>Vận dụng</a:t>
            </a:r>
          </a:p>
        </p:txBody>
      </p:sp>
      <p:pic>
        <p:nvPicPr>
          <p:cNvPr id="27" name="Picture 4">
            <a:extLst>
              <a:ext uri="{FF2B5EF4-FFF2-40B4-BE49-F238E27FC236}">
                <a16:creationId xmlns:a16="http://schemas.microsoft.com/office/drawing/2014/main" id="{9CF7C38D-1DDF-D5DD-CD85-1AE78FDE0223}"/>
              </a:ext>
            </a:extLst>
          </p:cNvPr>
          <p:cNvPicPr>
            <a:picLocks noChangeAspect="1"/>
          </p:cNvPicPr>
          <p:nvPr/>
        </p:nvPicPr>
        <p:blipFill>
          <a:blip r:embed="rId13"/>
          <a:srcRect/>
          <a:stretch>
            <a:fillRect/>
          </a:stretch>
        </p:blipFill>
        <p:spPr>
          <a:xfrm>
            <a:off x="-231626" y="2016413"/>
            <a:ext cx="4447471" cy="5149026"/>
          </a:xfrm>
          <a:prstGeom prst="rect">
            <a:avLst/>
          </a:prstGeom>
        </p:spPr>
      </p:pic>
    </p:spTree>
    <p:extLst>
      <p:ext uri="{BB962C8B-B14F-4D97-AF65-F5344CB8AC3E}">
        <p14:creationId xmlns:p14="http://schemas.microsoft.com/office/powerpoint/2010/main" val="2570776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2272218" y="-76200"/>
            <a:ext cx="7647563" cy="7283045"/>
            <a:chOff x="0" y="0"/>
            <a:chExt cx="10196750" cy="9710727"/>
          </a:xfrm>
        </p:grpSpPr>
        <p:pic>
          <p:nvPicPr>
            <p:cNvPr id="11" name="Picture 4">
              <a:extLst>
                <a:ext uri="{FF2B5EF4-FFF2-40B4-BE49-F238E27FC236}">
                  <a16:creationId xmlns:a16="http://schemas.microsoft.com/office/drawing/2014/main" id="{B83248BD-CCEA-0826-9F7E-72EE4076C67C}"/>
                </a:ext>
              </a:extLst>
            </p:cNvPr>
            <p:cNvPicPr>
              <a:picLocks noChangeAspect="1"/>
            </p:cNvPicPr>
            <p:nvPr/>
          </p:nvPicPr>
          <p:blipFill>
            <a:blip r:embed="rId3">
              <a:alphaModFix amt="62000"/>
            </a:blip>
            <a:srcRect/>
            <a:stretch>
              <a:fillRect/>
            </a:stretch>
          </p:blipFill>
          <p:spPr>
            <a:xfrm rot="-860694" flipV="1">
              <a:off x="627173" y="4622262"/>
              <a:ext cx="9216597" cy="4009220"/>
            </a:xfrm>
            <a:prstGeom prst="rect">
              <a:avLst/>
            </a:prstGeom>
          </p:spPr>
        </p:pic>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9">
              <a:extLst>
                <a:ext uri="{FF2B5EF4-FFF2-40B4-BE49-F238E27FC236}">
                  <a16:creationId xmlns:a16="http://schemas.microsoft.com/office/drawing/2014/main" id="{3318A126-3506-1DDE-9584-54C1FCC406AD}"/>
                </a:ext>
              </a:extLst>
            </p:cNvPr>
            <p:cNvPicPr>
              <a:picLocks noChangeAspect="1"/>
            </p:cNvPicPr>
            <p:nvPr/>
          </p:nvPicPr>
          <p:blipFill>
            <a:blip r:embed="rId3">
              <a:alphaModFix amt="54000"/>
            </a:blip>
            <a:srcRect/>
            <a:stretch>
              <a:fillRect/>
            </a:stretch>
          </p:blipFill>
          <p:spPr>
            <a:xfrm rot="-214044" flipH="1">
              <a:off x="514531" y="2815470"/>
              <a:ext cx="9216597" cy="4009220"/>
            </a:xfrm>
            <a:prstGeom prst="rect">
              <a:avLst/>
            </a:prstGeom>
          </p:spPr>
        </p:pic>
        <p:pic>
          <p:nvPicPr>
            <p:cNvPr id="15" name="Picture 10">
              <a:extLst>
                <a:ext uri="{FF2B5EF4-FFF2-40B4-BE49-F238E27FC236}">
                  <a16:creationId xmlns:a16="http://schemas.microsoft.com/office/drawing/2014/main" id="{822A5D07-F134-1B8F-B5B2-7CDAC1539BD6}"/>
                </a:ext>
              </a:extLst>
            </p:cNvPr>
            <p:cNvPicPr>
              <a:picLocks noChangeAspect="1"/>
            </p:cNvPicPr>
            <p:nvPr/>
          </p:nvPicPr>
          <p:blipFill>
            <a:blip r:embed="rId4"/>
            <a:srcRect/>
            <a:stretch>
              <a:fillRect/>
            </a:stretch>
          </p:blipFill>
          <p:spPr>
            <a:xfrm>
              <a:off x="1315231" y="920538"/>
              <a:ext cx="7305548" cy="8006080"/>
            </a:xfrm>
            <a:prstGeom prst="rect">
              <a:avLst/>
            </a:prstGeom>
          </p:spPr>
        </p:pic>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5"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8"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8463"/>
            <a:stretch>
              <a:fillRect/>
            </a:stretch>
          </p:blipFill>
          <p:spPr>
            <a:xfrm>
              <a:off x="8161294" y="6474567"/>
              <a:ext cx="589855" cy="730241"/>
            </a:xfrm>
            <a:prstGeom prst="rect">
              <a:avLst/>
            </a:prstGeom>
          </p:spPr>
        </p:pic>
      </p:grpSp>
      <p:pic>
        <p:nvPicPr>
          <p:cNvPr id="22" name="Picture 15">
            <a:extLst>
              <a:ext uri="{FF2B5EF4-FFF2-40B4-BE49-F238E27FC236}">
                <a16:creationId xmlns:a16="http://schemas.microsoft.com/office/drawing/2014/main" id="{B7244157-B315-2A92-1A72-994FE7EB01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56651">
            <a:off x="1385957" y="5089941"/>
            <a:ext cx="2093617" cy="512936"/>
          </a:xfrm>
          <a:prstGeom prst="rect">
            <a:avLst/>
          </a:prstGeom>
        </p:spPr>
      </p:pic>
      <p:pic>
        <p:nvPicPr>
          <p:cNvPr id="23" name="Picture 16">
            <a:extLst>
              <a:ext uri="{FF2B5EF4-FFF2-40B4-BE49-F238E27FC236}">
                <a16:creationId xmlns:a16="http://schemas.microsoft.com/office/drawing/2014/main" id="{97C21244-1C03-9D97-D0BC-FA946AAAC12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40002">
            <a:off x="8855159" y="3461071"/>
            <a:ext cx="1965200" cy="429888"/>
          </a:xfrm>
          <a:prstGeom prst="rect">
            <a:avLst/>
          </a:prstGeom>
        </p:spPr>
      </p:pic>
      <p:pic>
        <p:nvPicPr>
          <p:cNvPr id="27" name="Picture 4">
            <a:extLst>
              <a:ext uri="{FF2B5EF4-FFF2-40B4-BE49-F238E27FC236}">
                <a16:creationId xmlns:a16="http://schemas.microsoft.com/office/drawing/2014/main" id="{9CF7C38D-1DDF-D5DD-CD85-1AE78FDE0223}"/>
              </a:ext>
            </a:extLst>
          </p:cNvPr>
          <p:cNvPicPr>
            <a:picLocks noChangeAspect="1"/>
          </p:cNvPicPr>
          <p:nvPr/>
        </p:nvPicPr>
        <p:blipFill>
          <a:blip r:embed="rId13"/>
          <a:srcRect/>
          <a:stretch>
            <a:fillRect/>
          </a:stretch>
        </p:blipFill>
        <p:spPr>
          <a:xfrm>
            <a:off x="-231626" y="2016413"/>
            <a:ext cx="4447471" cy="5149026"/>
          </a:xfrm>
          <a:prstGeom prst="rect">
            <a:avLst/>
          </a:prstGeom>
        </p:spPr>
      </p:pic>
      <p:sp>
        <p:nvSpPr>
          <p:cNvPr id="3" name="TextBox 2">
            <a:extLst>
              <a:ext uri="{FF2B5EF4-FFF2-40B4-BE49-F238E27FC236}">
                <a16:creationId xmlns:a16="http://schemas.microsoft.com/office/drawing/2014/main" id="{23E5A938-5C30-A17C-2298-86DCE306D2F4}"/>
              </a:ext>
            </a:extLst>
          </p:cNvPr>
          <p:cNvSpPr txBox="1"/>
          <p:nvPr/>
        </p:nvSpPr>
        <p:spPr>
          <a:xfrm>
            <a:off x="4224441" y="1663770"/>
            <a:ext cx="4567118" cy="442390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a:solidFill>
                  <a:prstClr val="black"/>
                </a:solidFill>
                <a:latin typeface="Tahoma" panose="020B0604030504040204" pitchFamily="34" charset="0"/>
                <a:ea typeface="Tahoma" panose="020B0604030504040204" pitchFamily="34" charset="0"/>
                <a:cs typeface="Tahoma" panose="020B0604030504040204" pitchFamily="34" charset="0"/>
              </a:rPr>
              <a:t>V</a:t>
            </a:r>
            <a:r>
              <a:rPr kumimoji="0" lang="vi-VN"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iết đoạn văn ngắn khoảng 5 -7 câu để so sánh hình ảnh người mẹ</a:t>
            </a:r>
            <a:r>
              <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trong văn bản với một bài thơ em đã đọc/ đã học cùng chủ đề</a:t>
            </a:r>
            <a:r>
              <a:rPr kumimoji="0" lang="vi-VN"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52444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2272218" y="-76200"/>
            <a:ext cx="7647563" cy="7283045"/>
            <a:chOff x="0" y="0"/>
            <a:chExt cx="10196750" cy="9710727"/>
          </a:xfrm>
        </p:grpSpPr>
        <p:pic>
          <p:nvPicPr>
            <p:cNvPr id="11" name="Picture 4">
              <a:extLst>
                <a:ext uri="{FF2B5EF4-FFF2-40B4-BE49-F238E27FC236}">
                  <a16:creationId xmlns:a16="http://schemas.microsoft.com/office/drawing/2014/main" id="{B83248BD-CCEA-0826-9F7E-72EE4076C67C}"/>
                </a:ext>
              </a:extLst>
            </p:cNvPr>
            <p:cNvPicPr>
              <a:picLocks noChangeAspect="1"/>
            </p:cNvPicPr>
            <p:nvPr/>
          </p:nvPicPr>
          <p:blipFill>
            <a:blip r:embed="rId3">
              <a:alphaModFix amt="62000"/>
            </a:blip>
            <a:srcRect/>
            <a:stretch>
              <a:fillRect/>
            </a:stretch>
          </p:blipFill>
          <p:spPr>
            <a:xfrm rot="-860694" flipV="1">
              <a:off x="627173" y="4622262"/>
              <a:ext cx="9216597" cy="4009220"/>
            </a:xfrm>
            <a:prstGeom prst="rect">
              <a:avLst/>
            </a:prstGeom>
          </p:spPr>
        </p:pic>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9">
              <a:extLst>
                <a:ext uri="{FF2B5EF4-FFF2-40B4-BE49-F238E27FC236}">
                  <a16:creationId xmlns:a16="http://schemas.microsoft.com/office/drawing/2014/main" id="{3318A126-3506-1DDE-9584-54C1FCC406AD}"/>
                </a:ext>
              </a:extLst>
            </p:cNvPr>
            <p:cNvPicPr>
              <a:picLocks noChangeAspect="1"/>
            </p:cNvPicPr>
            <p:nvPr/>
          </p:nvPicPr>
          <p:blipFill>
            <a:blip r:embed="rId3">
              <a:alphaModFix amt="54000"/>
            </a:blip>
            <a:srcRect/>
            <a:stretch>
              <a:fillRect/>
            </a:stretch>
          </p:blipFill>
          <p:spPr>
            <a:xfrm rot="-214044" flipH="1">
              <a:off x="514531" y="2815470"/>
              <a:ext cx="9216597" cy="4009220"/>
            </a:xfrm>
            <a:prstGeom prst="rect">
              <a:avLst/>
            </a:prstGeom>
          </p:spPr>
        </p:pic>
        <p:pic>
          <p:nvPicPr>
            <p:cNvPr id="15" name="Picture 10">
              <a:extLst>
                <a:ext uri="{FF2B5EF4-FFF2-40B4-BE49-F238E27FC236}">
                  <a16:creationId xmlns:a16="http://schemas.microsoft.com/office/drawing/2014/main" id="{822A5D07-F134-1B8F-B5B2-7CDAC1539BD6}"/>
                </a:ext>
              </a:extLst>
            </p:cNvPr>
            <p:cNvPicPr>
              <a:picLocks noChangeAspect="1"/>
            </p:cNvPicPr>
            <p:nvPr/>
          </p:nvPicPr>
          <p:blipFill>
            <a:blip r:embed="rId4"/>
            <a:srcRect/>
            <a:stretch>
              <a:fillRect/>
            </a:stretch>
          </p:blipFill>
          <p:spPr>
            <a:xfrm>
              <a:off x="1315231" y="920538"/>
              <a:ext cx="7305548" cy="8006080"/>
            </a:xfrm>
            <a:prstGeom prst="rect">
              <a:avLst/>
            </a:prstGeom>
          </p:spPr>
        </p:pic>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5"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8"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38463"/>
            <a:stretch>
              <a:fillRect/>
            </a:stretch>
          </p:blipFill>
          <p:spPr>
            <a:xfrm>
              <a:off x="8161294" y="6474567"/>
              <a:ext cx="589855" cy="730241"/>
            </a:xfrm>
            <a:prstGeom prst="rect">
              <a:avLst/>
            </a:prstGeom>
          </p:spPr>
        </p:pic>
      </p:grpSp>
      <p:pic>
        <p:nvPicPr>
          <p:cNvPr id="22" name="Picture 15">
            <a:extLst>
              <a:ext uri="{FF2B5EF4-FFF2-40B4-BE49-F238E27FC236}">
                <a16:creationId xmlns:a16="http://schemas.microsoft.com/office/drawing/2014/main" id="{B7244157-B315-2A92-1A72-994FE7EB01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56651">
            <a:off x="1385957" y="5089941"/>
            <a:ext cx="2093617" cy="512936"/>
          </a:xfrm>
          <a:prstGeom prst="rect">
            <a:avLst/>
          </a:prstGeom>
        </p:spPr>
      </p:pic>
      <p:sp>
        <p:nvSpPr>
          <p:cNvPr id="8" name="TextBox 7">
            <a:extLst>
              <a:ext uri="{FF2B5EF4-FFF2-40B4-BE49-F238E27FC236}">
                <a16:creationId xmlns:a16="http://schemas.microsoft.com/office/drawing/2014/main" id="{C6344E68-3D51-732E-F2C6-FE17EB289367}"/>
              </a:ext>
            </a:extLst>
          </p:cNvPr>
          <p:cNvSpPr txBox="1"/>
          <p:nvPr/>
        </p:nvSpPr>
        <p:spPr>
          <a:xfrm>
            <a:off x="3623138" y="1351046"/>
            <a:ext cx="5090293" cy="3862660"/>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CECD0">
                    <a:lumMod val="25000"/>
                  </a:srgbClr>
                </a:solidFill>
                <a:effectLst/>
                <a:uLnTx/>
                <a:uFillTx/>
                <a:latin typeface="#9Slide04 SVNSwashington" pitchFamily="2" charset="0"/>
                <a:ea typeface="+mn-ea"/>
                <a:cs typeface="+mn-cs"/>
              </a:rPr>
              <a:t>Hình thành kiến thức</a:t>
            </a:r>
          </a:p>
        </p:txBody>
      </p:sp>
      <p:pic>
        <p:nvPicPr>
          <p:cNvPr id="27" name="Picture 4">
            <a:extLst>
              <a:ext uri="{FF2B5EF4-FFF2-40B4-BE49-F238E27FC236}">
                <a16:creationId xmlns:a16="http://schemas.microsoft.com/office/drawing/2014/main" id="{9CF7C38D-1DDF-D5DD-CD85-1AE78FDE0223}"/>
              </a:ext>
            </a:extLst>
          </p:cNvPr>
          <p:cNvPicPr>
            <a:picLocks noChangeAspect="1"/>
          </p:cNvPicPr>
          <p:nvPr/>
        </p:nvPicPr>
        <p:blipFill>
          <a:blip r:embed="rId11"/>
          <a:srcRect/>
          <a:stretch>
            <a:fillRect/>
          </a:stretch>
        </p:blipFill>
        <p:spPr>
          <a:xfrm>
            <a:off x="-403019" y="1883397"/>
            <a:ext cx="4447471" cy="5149026"/>
          </a:xfrm>
          <a:prstGeom prst="rect">
            <a:avLst/>
          </a:prstGeom>
        </p:spPr>
      </p:pic>
    </p:spTree>
    <p:extLst>
      <p:ext uri="{BB962C8B-B14F-4D97-AF65-F5344CB8AC3E}">
        <p14:creationId xmlns:p14="http://schemas.microsoft.com/office/powerpoint/2010/main" val="803057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5942A6F4-E1E2-4BB2-7A36-01B90B9C60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4" name="Picture 19">
            <a:extLst>
              <a:ext uri="{FF2B5EF4-FFF2-40B4-BE49-F238E27FC236}">
                <a16:creationId xmlns:a16="http://schemas.microsoft.com/office/drawing/2014/main" id="{372E2A30-FD00-61D3-D0A4-7248C42B80C9}"/>
              </a:ext>
            </a:extLst>
          </p:cNvPr>
          <p:cNvPicPr>
            <a:picLocks noChangeAspect="1"/>
          </p:cNvPicPr>
          <p:nvPr/>
        </p:nvPicPr>
        <p:blipFill>
          <a:blip r:embed="rId3"/>
          <a:srcRect/>
          <a:stretch>
            <a:fillRect/>
          </a:stretch>
        </p:blipFill>
        <p:spPr>
          <a:xfrm>
            <a:off x="8829912" y="0"/>
            <a:ext cx="3362088" cy="1095480"/>
          </a:xfrm>
          <a:prstGeom prst="rect">
            <a:avLst/>
          </a:prstGeom>
        </p:spPr>
      </p:pic>
      <p:pic>
        <p:nvPicPr>
          <p:cNvPr id="15" name="Picture 19">
            <a:extLst>
              <a:ext uri="{FF2B5EF4-FFF2-40B4-BE49-F238E27FC236}">
                <a16:creationId xmlns:a16="http://schemas.microsoft.com/office/drawing/2014/main" id="{2C55F383-EE07-EA8F-993B-0B4DD42D70E4}"/>
              </a:ext>
            </a:extLst>
          </p:cNvPr>
          <p:cNvPicPr>
            <a:picLocks noChangeAspect="1"/>
          </p:cNvPicPr>
          <p:nvPr/>
        </p:nvPicPr>
        <p:blipFill>
          <a:blip r:embed="rId3"/>
          <a:srcRect/>
          <a:stretch>
            <a:fillRect/>
          </a:stretch>
        </p:blipFill>
        <p:spPr>
          <a:xfrm>
            <a:off x="0" y="0"/>
            <a:ext cx="3362088" cy="1095480"/>
          </a:xfrm>
          <a:prstGeom prst="rect">
            <a:avLst/>
          </a:prstGeom>
        </p:spPr>
      </p:pic>
      <p:pic>
        <p:nvPicPr>
          <p:cNvPr id="16" name="Picture 21">
            <a:extLst>
              <a:ext uri="{FF2B5EF4-FFF2-40B4-BE49-F238E27FC236}">
                <a16:creationId xmlns:a16="http://schemas.microsoft.com/office/drawing/2014/main" id="{D89C3438-0F69-313B-78A1-7DBC37CE1A45}"/>
              </a:ext>
            </a:extLst>
          </p:cNvPr>
          <p:cNvPicPr>
            <a:picLocks noChangeAspect="1"/>
          </p:cNvPicPr>
          <p:nvPr/>
        </p:nvPicPr>
        <p:blipFill>
          <a:blip r:embed="rId4"/>
          <a:srcRect/>
          <a:stretch>
            <a:fillRect/>
          </a:stretch>
        </p:blipFill>
        <p:spPr>
          <a:xfrm>
            <a:off x="2148734" y="-685800"/>
            <a:ext cx="7902249" cy="2971800"/>
          </a:xfrm>
          <a:prstGeom prst="rect">
            <a:avLst/>
          </a:prstGeom>
        </p:spPr>
      </p:pic>
      <p:grpSp>
        <p:nvGrpSpPr>
          <p:cNvPr id="19" name="Group 18">
            <a:extLst>
              <a:ext uri="{FF2B5EF4-FFF2-40B4-BE49-F238E27FC236}">
                <a16:creationId xmlns:a16="http://schemas.microsoft.com/office/drawing/2014/main" id="{704B15AB-E0E2-8573-9891-69A30D754D1C}"/>
              </a:ext>
            </a:extLst>
          </p:cNvPr>
          <p:cNvGrpSpPr/>
          <p:nvPr/>
        </p:nvGrpSpPr>
        <p:grpSpPr>
          <a:xfrm>
            <a:off x="4724400" y="132241"/>
            <a:ext cx="2194512" cy="830998"/>
            <a:chOff x="-1600200" y="1870500"/>
            <a:chExt cx="2194512" cy="830998"/>
          </a:xfrm>
        </p:grpSpPr>
        <p:sp>
          <p:nvSpPr>
            <p:cNvPr id="17" name="TextBox 16">
              <a:extLst>
                <a:ext uri="{FF2B5EF4-FFF2-40B4-BE49-F238E27FC236}">
                  <a16:creationId xmlns:a16="http://schemas.microsoft.com/office/drawing/2014/main" id="{14FF75E0-28D0-2258-DD25-36AED9F7DD87}"/>
                </a:ext>
              </a:extLst>
            </p:cNvPr>
            <p:cNvSpPr txBox="1"/>
            <p:nvPr/>
          </p:nvSpPr>
          <p:spPr>
            <a:xfrm>
              <a:off x="-1600200" y="1870501"/>
              <a:ext cx="2194512"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90500">
                    <a:solidFill>
                      <a:prstClr val="white"/>
                    </a:solidFill>
                  </a:ln>
                  <a:solidFill>
                    <a:prstClr val="black">
                      <a:lumMod val="95000"/>
                      <a:lumOff val="5000"/>
                    </a:prstClr>
                  </a:solidFill>
                  <a:effectLst/>
                  <a:uLnTx/>
                  <a:uFillTx/>
                  <a:latin typeface="#9Slide05 Lobster" panose="02000506000000020003" pitchFamily="2" charset="0"/>
                  <a:ea typeface="+mn-ea"/>
                  <a:cs typeface="+mn-cs"/>
                </a:rPr>
                <a:t>Chủ đề 1</a:t>
              </a:r>
            </a:p>
          </p:txBody>
        </p:sp>
        <p:sp>
          <p:nvSpPr>
            <p:cNvPr id="18" name="TextBox 17">
              <a:extLst>
                <a:ext uri="{FF2B5EF4-FFF2-40B4-BE49-F238E27FC236}">
                  <a16:creationId xmlns:a16="http://schemas.microsoft.com/office/drawing/2014/main" id="{2E73CEDF-B205-1B64-80C6-BB65BE3791E3}"/>
                </a:ext>
              </a:extLst>
            </p:cNvPr>
            <p:cNvSpPr txBox="1"/>
            <p:nvPr/>
          </p:nvSpPr>
          <p:spPr>
            <a:xfrm>
              <a:off x="-1600200" y="1870500"/>
              <a:ext cx="2194512"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CECD0">
                      <a:lumMod val="25000"/>
                    </a:srgbClr>
                  </a:solidFill>
                  <a:effectLst/>
                  <a:uLnTx/>
                  <a:uFillTx/>
                  <a:latin typeface="#9Slide05 Lobster" panose="02000506000000020003" pitchFamily="2" charset="0"/>
                  <a:ea typeface="+mn-ea"/>
                  <a:cs typeface="+mn-cs"/>
                </a:rPr>
                <a:t>Chủ đề 1</a:t>
              </a:r>
            </a:p>
          </p:txBody>
        </p:sp>
      </p:grpSp>
      <p:sp>
        <p:nvSpPr>
          <p:cNvPr id="21" name="TextBox 20">
            <a:extLst>
              <a:ext uri="{FF2B5EF4-FFF2-40B4-BE49-F238E27FC236}">
                <a16:creationId xmlns:a16="http://schemas.microsoft.com/office/drawing/2014/main" id="{A875005B-5B9B-564D-37B4-949D9157A677}"/>
              </a:ext>
            </a:extLst>
          </p:cNvPr>
          <p:cNvSpPr txBox="1"/>
          <p:nvPr/>
        </p:nvSpPr>
        <p:spPr>
          <a:xfrm flipH="1">
            <a:off x="4419600" y="3203352"/>
            <a:ext cx="914400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normalizeH="0" baseline="0" noProof="0">
                <a:ln>
                  <a:noFill/>
                </a:ln>
                <a:solidFill>
                  <a:srgbClr val="FCECD0">
                    <a:lumMod val="25000"/>
                  </a:srgbClr>
                </a:solidFill>
                <a:effectLst/>
                <a:uLnTx/>
                <a:uFillTx/>
                <a:latin typeface="#9Slide04 SVNSwashington" pitchFamily="2" charset="0"/>
                <a:ea typeface="+mn-ea"/>
                <a:cs typeface="+mn-cs"/>
              </a:rPr>
              <a:t>TẠM BIỆT!</a:t>
            </a:r>
          </a:p>
        </p:txBody>
      </p:sp>
      <p:pic>
        <p:nvPicPr>
          <p:cNvPr id="24" name="Picture 9">
            <a:extLst>
              <a:ext uri="{FF2B5EF4-FFF2-40B4-BE49-F238E27FC236}">
                <a16:creationId xmlns:a16="http://schemas.microsoft.com/office/drawing/2014/main" id="{BF4FF3A4-E1A8-5691-E9CE-77015AF1DA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43847">
            <a:off x="9661528" y="1700051"/>
            <a:ext cx="2418016" cy="1514283"/>
          </a:xfrm>
          <a:prstGeom prst="rect">
            <a:avLst/>
          </a:prstGeom>
        </p:spPr>
      </p:pic>
    </p:spTree>
    <p:extLst>
      <p:ext uri="{BB962C8B-B14F-4D97-AF65-F5344CB8AC3E}">
        <p14:creationId xmlns:p14="http://schemas.microsoft.com/office/powerpoint/2010/main" val="3762292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2512813" y="375285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grpSp>
        <p:nvGrpSpPr>
          <p:cNvPr id="8" name="Group 7">
            <a:extLst>
              <a:ext uri="{FF2B5EF4-FFF2-40B4-BE49-F238E27FC236}">
                <a16:creationId xmlns:a16="http://schemas.microsoft.com/office/drawing/2014/main" id="{593598BE-DD2E-A71A-30BF-CD154A7C79B0}"/>
              </a:ext>
            </a:extLst>
          </p:cNvPr>
          <p:cNvGrpSpPr/>
          <p:nvPr/>
        </p:nvGrpSpPr>
        <p:grpSpPr>
          <a:xfrm>
            <a:off x="-3456802" y="-5872619"/>
            <a:ext cx="11996805" cy="9976971"/>
            <a:chOff x="0" y="0"/>
            <a:chExt cx="15995740" cy="13302628"/>
          </a:xfrm>
        </p:grpSpPr>
        <p:pic>
          <p:nvPicPr>
            <p:cNvPr id="9" name="Picture 8">
              <a:extLst>
                <a:ext uri="{FF2B5EF4-FFF2-40B4-BE49-F238E27FC236}">
                  <a16:creationId xmlns:a16="http://schemas.microsoft.com/office/drawing/2014/main" id="{019C5B32-DE18-BEA3-8131-4A3B8076D492}"/>
                </a:ext>
              </a:extLst>
            </p:cNvPr>
            <p:cNvPicPr>
              <a:picLocks noChangeAspect="1"/>
            </p:cNvPicPr>
            <p:nvPr/>
          </p:nvPicPr>
          <p:blipFill>
            <a:blip r:embed="rId3"/>
            <a:srcRect/>
            <a:stretch>
              <a:fillRect/>
            </a:stretch>
          </p:blipFill>
          <p:spPr>
            <a:xfrm rot="-2597304">
              <a:off x="8967768" y="4395195"/>
              <a:ext cx="6344094" cy="4512237"/>
            </a:xfrm>
            <a:prstGeom prst="rect">
              <a:avLst/>
            </a:prstGeom>
          </p:spPr>
        </p:pic>
        <p:pic>
          <p:nvPicPr>
            <p:cNvPr id="10" name="Picture 9">
              <a:extLst>
                <a:ext uri="{FF2B5EF4-FFF2-40B4-BE49-F238E27FC236}">
                  <a16:creationId xmlns:a16="http://schemas.microsoft.com/office/drawing/2014/main" id="{F9E3DBE2-51F6-DE15-3CFC-C287D03F492E}"/>
                </a:ext>
              </a:extLst>
            </p:cNvPr>
            <p:cNvPicPr>
              <a:picLocks noChangeAspect="1"/>
            </p:cNvPicPr>
            <p:nvPr/>
          </p:nvPicPr>
          <p:blipFill>
            <a:blip r:embed="rId3"/>
            <a:srcRect/>
            <a:stretch>
              <a:fillRect/>
            </a:stretch>
          </p:blipFill>
          <p:spPr>
            <a:xfrm rot="-1257950">
              <a:off x="1225432" y="2022277"/>
              <a:ext cx="13016624" cy="9258074"/>
            </a:xfrm>
            <a:prstGeom prst="rect">
              <a:avLst/>
            </a:prstGeom>
          </p:spPr>
        </p:pic>
      </p:grpSp>
      <p:grpSp>
        <p:nvGrpSpPr>
          <p:cNvPr id="11" name="Group 10">
            <a:extLst>
              <a:ext uri="{FF2B5EF4-FFF2-40B4-BE49-F238E27FC236}">
                <a16:creationId xmlns:a16="http://schemas.microsoft.com/office/drawing/2014/main" id="{B0E307F2-142A-228A-5326-133E4A6BBC94}"/>
              </a:ext>
            </a:extLst>
          </p:cNvPr>
          <p:cNvGrpSpPr/>
          <p:nvPr/>
        </p:nvGrpSpPr>
        <p:grpSpPr>
          <a:xfrm>
            <a:off x="-595540" y="1062518"/>
            <a:ext cx="5036819" cy="6688062"/>
            <a:chOff x="0" y="0"/>
            <a:chExt cx="6715759" cy="8917416"/>
          </a:xfrm>
        </p:grpSpPr>
        <p:pic>
          <p:nvPicPr>
            <p:cNvPr id="12" name="Picture 11">
              <a:extLst>
                <a:ext uri="{FF2B5EF4-FFF2-40B4-BE49-F238E27FC236}">
                  <a16:creationId xmlns:a16="http://schemas.microsoft.com/office/drawing/2014/main" id="{6CD5FE7E-DD02-A1F8-D51D-2535B154F525}"/>
                </a:ext>
              </a:extLst>
            </p:cNvPr>
            <p:cNvPicPr>
              <a:picLocks noChangeAspect="1"/>
            </p:cNvPicPr>
            <p:nvPr/>
          </p:nvPicPr>
          <p:blipFill>
            <a:blip r:embed="rId4"/>
            <a:srcRect r="42179" b="56964"/>
            <a:stretch>
              <a:fillRect/>
            </a:stretch>
          </p:blipFill>
          <p:spPr>
            <a:xfrm flipH="1">
              <a:off x="713557" y="5127516"/>
              <a:ext cx="6002202" cy="3523650"/>
            </a:xfrm>
            <a:prstGeom prst="rect">
              <a:avLst/>
            </a:prstGeom>
          </p:spPr>
        </p:pic>
        <p:pic>
          <p:nvPicPr>
            <p:cNvPr id="13" name="Picture 12">
              <a:extLst>
                <a:ext uri="{FF2B5EF4-FFF2-40B4-BE49-F238E27FC236}">
                  <a16:creationId xmlns:a16="http://schemas.microsoft.com/office/drawing/2014/main" id="{0FB11AE5-BEDD-7255-F003-CF02911F05F3}"/>
                </a:ext>
              </a:extLst>
            </p:cNvPr>
            <p:cNvPicPr>
              <a:picLocks noChangeAspect="1"/>
            </p:cNvPicPr>
            <p:nvPr/>
          </p:nvPicPr>
          <p:blipFill>
            <a:blip r:embed="rId5"/>
            <a:srcRect r="27863" b="26711"/>
            <a:stretch>
              <a:fillRect/>
            </a:stretch>
          </p:blipFill>
          <p:spPr>
            <a:xfrm flipH="1">
              <a:off x="0" y="2186933"/>
              <a:ext cx="5962222" cy="6730483"/>
            </a:xfrm>
            <a:prstGeom prst="rect">
              <a:avLst/>
            </a:prstGeom>
          </p:spPr>
        </p:pic>
        <p:pic>
          <p:nvPicPr>
            <p:cNvPr id="14" name="Picture 13">
              <a:extLst>
                <a:ext uri="{FF2B5EF4-FFF2-40B4-BE49-F238E27FC236}">
                  <a16:creationId xmlns:a16="http://schemas.microsoft.com/office/drawing/2014/main" id="{CDC63F4F-A2FB-AA8E-B41E-60C8A683AE24}"/>
                </a:ext>
              </a:extLst>
            </p:cNvPr>
            <p:cNvPicPr>
              <a:picLocks noChangeAspect="1"/>
            </p:cNvPicPr>
            <p:nvPr/>
          </p:nvPicPr>
          <p:blipFill>
            <a:blip r:embed="rId6"/>
            <a:srcRect/>
            <a:stretch>
              <a:fillRect/>
            </a:stretch>
          </p:blipFill>
          <p:spPr>
            <a:xfrm flipH="1">
              <a:off x="1011168" y="0"/>
              <a:ext cx="3939885" cy="8651166"/>
            </a:xfrm>
            <a:prstGeom prst="rect">
              <a:avLst/>
            </a:prstGeom>
          </p:spPr>
        </p:pic>
        <p:pic>
          <p:nvPicPr>
            <p:cNvPr id="15" name="Picture 14">
              <a:extLst>
                <a:ext uri="{FF2B5EF4-FFF2-40B4-BE49-F238E27FC236}">
                  <a16:creationId xmlns:a16="http://schemas.microsoft.com/office/drawing/2014/main" id="{C2B0F8E5-5D07-0252-74A1-8C9574388526}"/>
                </a:ext>
              </a:extLst>
            </p:cNvPr>
            <p:cNvPicPr>
              <a:picLocks noChangeAspect="1"/>
            </p:cNvPicPr>
            <p:nvPr/>
          </p:nvPicPr>
          <p:blipFill>
            <a:blip r:embed="rId7"/>
            <a:srcRect/>
            <a:stretch>
              <a:fillRect/>
            </a:stretch>
          </p:blipFill>
          <p:spPr>
            <a:xfrm flipH="1">
              <a:off x="2595543" y="3256370"/>
              <a:ext cx="3000855" cy="5394796"/>
            </a:xfrm>
            <a:prstGeom prst="rect">
              <a:avLst/>
            </a:prstGeom>
          </p:spPr>
        </p:pic>
      </p:grpSp>
      <p:sp>
        <p:nvSpPr>
          <p:cNvPr id="17" name="TextBox 16">
            <a:extLst>
              <a:ext uri="{FF2B5EF4-FFF2-40B4-BE49-F238E27FC236}">
                <a16:creationId xmlns:a16="http://schemas.microsoft.com/office/drawing/2014/main" id="{ED592C13-6E8F-7ABE-D1E1-5761BDDFD2E5}"/>
              </a:ext>
            </a:extLst>
          </p:cNvPr>
          <p:cNvSpPr txBox="1"/>
          <p:nvPr/>
        </p:nvSpPr>
        <p:spPr>
          <a:xfrm>
            <a:off x="3345385" y="2713175"/>
            <a:ext cx="9249343" cy="1015663"/>
          </a:xfrm>
          <a:prstGeom prst="rect">
            <a:avLst/>
          </a:prstGeom>
          <a:noFill/>
        </p:spPr>
        <p:txBody>
          <a:bodyPr wrap="square" lIns="0" tIns="0" rIns="0" bIns="0" rtlCol="0">
            <a:spAutoFit/>
          </a:bodyPr>
          <a:lstStyle/>
          <a:p>
            <a:pPr algn="l"/>
            <a:r>
              <a:rPr lang="en-US" sz="6600" b="1">
                <a:solidFill>
                  <a:schemeClr val="tx2">
                    <a:lumMod val="50000"/>
                  </a:schemeClr>
                </a:solidFill>
                <a:latin typeface="#9Slide04 AdrianeSwash" panose="02000504060000090004" pitchFamily="2" charset="0"/>
              </a:rPr>
              <a:t>I/ TÌM HIỂU CHUNG</a:t>
            </a:r>
          </a:p>
        </p:txBody>
      </p:sp>
    </p:spTree>
    <p:extLst>
      <p:ext uri="{BB962C8B-B14F-4D97-AF65-F5344CB8AC3E}">
        <p14:creationId xmlns:p14="http://schemas.microsoft.com/office/powerpoint/2010/main" val="42447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2512813" y="375285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grpSp>
        <p:nvGrpSpPr>
          <p:cNvPr id="8" name="Group 7">
            <a:extLst>
              <a:ext uri="{FF2B5EF4-FFF2-40B4-BE49-F238E27FC236}">
                <a16:creationId xmlns:a16="http://schemas.microsoft.com/office/drawing/2014/main" id="{593598BE-DD2E-A71A-30BF-CD154A7C79B0}"/>
              </a:ext>
            </a:extLst>
          </p:cNvPr>
          <p:cNvGrpSpPr/>
          <p:nvPr/>
        </p:nvGrpSpPr>
        <p:grpSpPr>
          <a:xfrm>
            <a:off x="-3456802" y="-5872619"/>
            <a:ext cx="11996805" cy="9976971"/>
            <a:chOff x="0" y="0"/>
            <a:chExt cx="15995740" cy="13302628"/>
          </a:xfrm>
        </p:grpSpPr>
        <p:pic>
          <p:nvPicPr>
            <p:cNvPr id="9" name="Picture 8">
              <a:extLst>
                <a:ext uri="{FF2B5EF4-FFF2-40B4-BE49-F238E27FC236}">
                  <a16:creationId xmlns:a16="http://schemas.microsoft.com/office/drawing/2014/main" id="{019C5B32-DE18-BEA3-8131-4A3B8076D492}"/>
                </a:ext>
              </a:extLst>
            </p:cNvPr>
            <p:cNvPicPr>
              <a:picLocks noChangeAspect="1"/>
            </p:cNvPicPr>
            <p:nvPr/>
          </p:nvPicPr>
          <p:blipFill>
            <a:blip r:embed="rId3"/>
            <a:srcRect/>
            <a:stretch>
              <a:fillRect/>
            </a:stretch>
          </p:blipFill>
          <p:spPr>
            <a:xfrm rot="-2597304">
              <a:off x="8967768" y="4395195"/>
              <a:ext cx="6344094" cy="4512237"/>
            </a:xfrm>
            <a:prstGeom prst="rect">
              <a:avLst/>
            </a:prstGeom>
          </p:spPr>
        </p:pic>
        <p:pic>
          <p:nvPicPr>
            <p:cNvPr id="10" name="Picture 9">
              <a:extLst>
                <a:ext uri="{FF2B5EF4-FFF2-40B4-BE49-F238E27FC236}">
                  <a16:creationId xmlns:a16="http://schemas.microsoft.com/office/drawing/2014/main" id="{F9E3DBE2-51F6-DE15-3CFC-C287D03F492E}"/>
                </a:ext>
              </a:extLst>
            </p:cNvPr>
            <p:cNvPicPr>
              <a:picLocks noChangeAspect="1"/>
            </p:cNvPicPr>
            <p:nvPr/>
          </p:nvPicPr>
          <p:blipFill>
            <a:blip r:embed="rId3"/>
            <a:srcRect/>
            <a:stretch>
              <a:fillRect/>
            </a:stretch>
          </p:blipFill>
          <p:spPr>
            <a:xfrm rot="-1257950">
              <a:off x="1225432" y="2022277"/>
              <a:ext cx="13016624" cy="9258074"/>
            </a:xfrm>
            <a:prstGeom prst="rect">
              <a:avLst/>
            </a:prstGeom>
          </p:spPr>
        </p:pic>
      </p:grpSp>
      <p:grpSp>
        <p:nvGrpSpPr>
          <p:cNvPr id="11" name="Group 10">
            <a:extLst>
              <a:ext uri="{FF2B5EF4-FFF2-40B4-BE49-F238E27FC236}">
                <a16:creationId xmlns:a16="http://schemas.microsoft.com/office/drawing/2014/main" id="{B0E307F2-142A-228A-5326-133E4A6BBC94}"/>
              </a:ext>
            </a:extLst>
          </p:cNvPr>
          <p:cNvGrpSpPr/>
          <p:nvPr/>
        </p:nvGrpSpPr>
        <p:grpSpPr>
          <a:xfrm>
            <a:off x="-595540" y="1062518"/>
            <a:ext cx="5036819" cy="6688062"/>
            <a:chOff x="0" y="0"/>
            <a:chExt cx="6715759" cy="8917416"/>
          </a:xfrm>
        </p:grpSpPr>
        <p:pic>
          <p:nvPicPr>
            <p:cNvPr id="12" name="Picture 11">
              <a:extLst>
                <a:ext uri="{FF2B5EF4-FFF2-40B4-BE49-F238E27FC236}">
                  <a16:creationId xmlns:a16="http://schemas.microsoft.com/office/drawing/2014/main" id="{6CD5FE7E-DD02-A1F8-D51D-2535B154F525}"/>
                </a:ext>
              </a:extLst>
            </p:cNvPr>
            <p:cNvPicPr>
              <a:picLocks noChangeAspect="1"/>
            </p:cNvPicPr>
            <p:nvPr/>
          </p:nvPicPr>
          <p:blipFill>
            <a:blip r:embed="rId4"/>
            <a:srcRect r="42179" b="56964"/>
            <a:stretch>
              <a:fillRect/>
            </a:stretch>
          </p:blipFill>
          <p:spPr>
            <a:xfrm flipH="1">
              <a:off x="713557" y="5127516"/>
              <a:ext cx="6002202" cy="3523650"/>
            </a:xfrm>
            <a:prstGeom prst="rect">
              <a:avLst/>
            </a:prstGeom>
          </p:spPr>
        </p:pic>
        <p:pic>
          <p:nvPicPr>
            <p:cNvPr id="13" name="Picture 12">
              <a:extLst>
                <a:ext uri="{FF2B5EF4-FFF2-40B4-BE49-F238E27FC236}">
                  <a16:creationId xmlns:a16="http://schemas.microsoft.com/office/drawing/2014/main" id="{0FB11AE5-BEDD-7255-F003-CF02911F05F3}"/>
                </a:ext>
              </a:extLst>
            </p:cNvPr>
            <p:cNvPicPr>
              <a:picLocks noChangeAspect="1"/>
            </p:cNvPicPr>
            <p:nvPr/>
          </p:nvPicPr>
          <p:blipFill>
            <a:blip r:embed="rId5"/>
            <a:srcRect r="27863" b="26711"/>
            <a:stretch>
              <a:fillRect/>
            </a:stretch>
          </p:blipFill>
          <p:spPr>
            <a:xfrm flipH="1">
              <a:off x="0" y="2186933"/>
              <a:ext cx="5962222" cy="6730483"/>
            </a:xfrm>
            <a:prstGeom prst="rect">
              <a:avLst/>
            </a:prstGeom>
          </p:spPr>
        </p:pic>
        <p:pic>
          <p:nvPicPr>
            <p:cNvPr id="14" name="Picture 13">
              <a:extLst>
                <a:ext uri="{FF2B5EF4-FFF2-40B4-BE49-F238E27FC236}">
                  <a16:creationId xmlns:a16="http://schemas.microsoft.com/office/drawing/2014/main" id="{CDC63F4F-A2FB-AA8E-B41E-60C8A683AE24}"/>
                </a:ext>
              </a:extLst>
            </p:cNvPr>
            <p:cNvPicPr>
              <a:picLocks noChangeAspect="1"/>
            </p:cNvPicPr>
            <p:nvPr/>
          </p:nvPicPr>
          <p:blipFill>
            <a:blip r:embed="rId6"/>
            <a:srcRect/>
            <a:stretch>
              <a:fillRect/>
            </a:stretch>
          </p:blipFill>
          <p:spPr>
            <a:xfrm flipH="1">
              <a:off x="1011168" y="0"/>
              <a:ext cx="3939885" cy="8651166"/>
            </a:xfrm>
            <a:prstGeom prst="rect">
              <a:avLst/>
            </a:prstGeom>
          </p:spPr>
        </p:pic>
        <p:pic>
          <p:nvPicPr>
            <p:cNvPr id="15" name="Picture 14">
              <a:extLst>
                <a:ext uri="{FF2B5EF4-FFF2-40B4-BE49-F238E27FC236}">
                  <a16:creationId xmlns:a16="http://schemas.microsoft.com/office/drawing/2014/main" id="{C2B0F8E5-5D07-0252-74A1-8C9574388526}"/>
                </a:ext>
              </a:extLst>
            </p:cNvPr>
            <p:cNvPicPr>
              <a:picLocks noChangeAspect="1"/>
            </p:cNvPicPr>
            <p:nvPr/>
          </p:nvPicPr>
          <p:blipFill>
            <a:blip r:embed="rId7"/>
            <a:srcRect/>
            <a:stretch>
              <a:fillRect/>
            </a:stretch>
          </p:blipFill>
          <p:spPr>
            <a:xfrm flipH="1">
              <a:off x="2595543" y="3256370"/>
              <a:ext cx="3000855" cy="5394796"/>
            </a:xfrm>
            <a:prstGeom prst="rect">
              <a:avLst/>
            </a:prstGeom>
          </p:spPr>
        </p:pic>
      </p:grpSp>
      <p:sp>
        <p:nvSpPr>
          <p:cNvPr id="17" name="TextBox 16">
            <a:extLst>
              <a:ext uri="{FF2B5EF4-FFF2-40B4-BE49-F238E27FC236}">
                <a16:creationId xmlns:a16="http://schemas.microsoft.com/office/drawing/2014/main" id="{ED592C13-6E8F-7ABE-D1E1-5761BDDFD2E5}"/>
              </a:ext>
            </a:extLst>
          </p:cNvPr>
          <p:cNvSpPr txBox="1"/>
          <p:nvPr/>
        </p:nvSpPr>
        <p:spPr>
          <a:xfrm>
            <a:off x="3832872" y="2260791"/>
            <a:ext cx="5783889" cy="2905667"/>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92D6C">
                    <a:lumMod val="50000"/>
                  </a:srgbClr>
                </a:solidFill>
                <a:effectLst/>
                <a:uLnTx/>
                <a:uFillTx/>
                <a:latin typeface="#9Slide04 AdrianeSwash" panose="02000504060000090004" pitchFamily="2" charset="0"/>
                <a:ea typeface="+mn-ea"/>
                <a:cs typeface="+mn-cs"/>
              </a:rPr>
              <a:t>II/ TÌM HIỂU CHI TIẾT</a:t>
            </a:r>
          </a:p>
        </p:txBody>
      </p:sp>
    </p:spTree>
    <p:extLst>
      <p:ext uri="{BB962C8B-B14F-4D97-AF65-F5344CB8AC3E}">
        <p14:creationId xmlns:p14="http://schemas.microsoft.com/office/powerpoint/2010/main" val="3504293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5623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981200" y="38862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algn="ctr">
              <a:lnSpc>
                <a:spcPct val="150000"/>
              </a:lnSpc>
              <a:spcBef>
                <a:spcPts val="0"/>
              </a:spcBef>
              <a:spcAft>
                <a:spcPts val="0"/>
              </a:spcAft>
            </a:pPr>
            <a:r>
              <a:rPr lang="vi-VN" sz="3600" kern="100">
                <a:effectLst/>
                <a:latin typeface="#9Slide05 Lobster" panose="02000506000000020003" pitchFamily="2" charset="0"/>
                <a:ea typeface="Calibri" panose="020F0502020204030204" pitchFamily="34" charset="0"/>
                <a:cs typeface="Times New Roman" panose="02020603050405020304" pitchFamily="18" charset="0"/>
              </a:rPr>
              <a:t>2. Hình ảnh đặc sắc trong hai đoạn thơ đầu</a:t>
            </a:r>
            <a:endParaRPr lang="en-US" sz="3600" kern="100">
              <a:effectLst/>
              <a:latin typeface="#9Slide05 Lobster" panose="02000506000000020003" pitchFamily="2"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213840EE-271A-BFA7-E091-730AF23EA0DF}"/>
              </a:ext>
            </a:extLst>
          </p:cNvPr>
          <p:cNvGrpSpPr/>
          <p:nvPr/>
        </p:nvGrpSpPr>
        <p:grpSpPr>
          <a:xfrm>
            <a:off x="6553200" y="2518661"/>
            <a:ext cx="4876800" cy="1295339"/>
            <a:chOff x="2743200" y="2209860"/>
            <a:chExt cx="4876800" cy="1295339"/>
          </a:xfrm>
        </p:grpSpPr>
        <p:sp>
          <p:nvSpPr>
            <p:cNvPr id="2" name="Rectangle 1">
              <a:extLst>
                <a:ext uri="{FF2B5EF4-FFF2-40B4-BE49-F238E27FC236}">
                  <a16:creationId xmlns:a16="http://schemas.microsoft.com/office/drawing/2014/main" id="{97B7576E-9380-420C-2A95-4E22F9684B44}"/>
                </a:ext>
              </a:extLst>
            </p:cNvPr>
            <p:cNvSpPr/>
            <p:nvPr/>
          </p:nvSpPr>
          <p:spPr>
            <a:xfrm>
              <a:off x="2743200" y="2209860"/>
              <a:ext cx="4876800" cy="1295339"/>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7F9EF4-E9C2-75A3-12BC-84014A316F79}"/>
                </a:ext>
              </a:extLst>
            </p:cNvPr>
            <p:cNvSpPr/>
            <p:nvPr/>
          </p:nvSpPr>
          <p:spPr>
            <a:xfrm>
              <a:off x="2865634" y="2407598"/>
              <a:ext cx="4601966" cy="94520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solidFill>
                    <a:schemeClr val="accent1">
                      <a:lumMod val="50000"/>
                    </a:schemeClr>
                  </a:solidFill>
                </a:rPr>
                <a:t>“Chòng chành nhịp võng ca dao”</a:t>
              </a:r>
            </a:p>
          </p:txBody>
        </p:sp>
      </p:grpSp>
      <p:pic>
        <p:nvPicPr>
          <p:cNvPr id="10" name="Picture 15">
            <a:extLst>
              <a:ext uri="{FF2B5EF4-FFF2-40B4-BE49-F238E27FC236}">
                <a16:creationId xmlns:a16="http://schemas.microsoft.com/office/drawing/2014/main" id="{E2644A8E-A518-52D0-AF57-BE816ECCC236}"/>
              </a:ext>
            </a:extLst>
          </p:cNvPr>
          <p:cNvPicPr>
            <a:picLocks noChangeAspect="1"/>
          </p:cNvPicPr>
          <p:nvPr/>
        </p:nvPicPr>
        <p:blipFill>
          <a:blip r:embed="rId6"/>
          <a:srcRect/>
          <a:stretch>
            <a:fillRect/>
          </a:stretch>
        </p:blipFill>
        <p:spPr>
          <a:xfrm rot="1572508">
            <a:off x="5667131" y="2451624"/>
            <a:ext cx="2481079" cy="1741089"/>
          </a:xfrm>
          <a:prstGeom prst="rect">
            <a:avLst/>
          </a:prstGeom>
        </p:spPr>
      </p:pic>
      <p:sp>
        <p:nvSpPr>
          <p:cNvPr id="14" name="TextBox 13">
            <a:extLst>
              <a:ext uri="{FF2B5EF4-FFF2-40B4-BE49-F238E27FC236}">
                <a16:creationId xmlns:a16="http://schemas.microsoft.com/office/drawing/2014/main" id="{3C06DA51-490D-4BD5-ACF8-D51CB6DB51E7}"/>
              </a:ext>
            </a:extLst>
          </p:cNvPr>
          <p:cNvSpPr txBox="1"/>
          <p:nvPr/>
        </p:nvSpPr>
        <p:spPr>
          <a:xfrm>
            <a:off x="331868" y="1993252"/>
            <a:ext cx="5461546" cy="1384995"/>
          </a:xfrm>
          <a:prstGeom prst="rect">
            <a:avLst/>
          </a:prstGeom>
          <a:noFill/>
        </p:spPr>
        <p:txBody>
          <a:bodyPr wrap="square">
            <a:spAutoFit/>
          </a:bodyPr>
          <a:lstStyle/>
          <a:p>
            <a:pPr marL="457200" indent="-457200" algn="just">
              <a:buFont typeface="Wingdings" panose="05000000000000000000" pitchFamily="2" charset="2"/>
              <a:buChar char="v"/>
            </a:pPr>
            <a:r>
              <a:rPr lang="en-US" sz="2800" b="1" i="1" kern="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Ẩn dụ: </a:t>
            </a:r>
            <a:r>
              <a:rPr lang="en-US" sz="2800" b="1" i="1" kern="0">
                <a:effectLst/>
                <a:latin typeface="Calibri" panose="020F0502020204030204" pitchFamily="34" charset="0"/>
                <a:ea typeface="Calibri" panose="020F0502020204030204" pitchFamily="34" charset="0"/>
                <a:cs typeface="Calibri" panose="020F0502020204030204" pitchFamily="34" charset="0"/>
              </a:rPr>
              <a:t>“chòng chành” </a:t>
            </a:r>
            <a:r>
              <a:rPr lang="en-US" sz="2800" kern="0">
                <a:effectLst/>
                <a:latin typeface="Calibri" panose="020F0502020204030204" pitchFamily="34" charset="0"/>
                <a:ea typeface="Calibri" panose="020F0502020204030204" pitchFamily="34" charset="0"/>
                <a:cs typeface="Calibri" panose="020F0502020204030204" pitchFamily="34" charset="0"/>
              </a:rPr>
              <a:t>là chỉ những gian truân, khó nhọc của mẹ nuôi con khôn lớn</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CFD1F2E-DE88-13BF-8A2F-B496AA70888E}"/>
              </a:ext>
            </a:extLst>
          </p:cNvPr>
          <p:cNvSpPr txBox="1"/>
          <p:nvPr/>
        </p:nvSpPr>
        <p:spPr>
          <a:xfrm>
            <a:off x="195754" y="3482321"/>
            <a:ext cx="5461546" cy="2610843"/>
          </a:xfrm>
          <a:prstGeom prst="rect">
            <a:avLst/>
          </a:prstGeom>
          <a:noFill/>
        </p:spPr>
        <p:txBody>
          <a:bodyPr wrap="square">
            <a:spAutoFit/>
          </a:bodyPr>
          <a:lstStyle/>
          <a:p>
            <a:pPr marL="457200" marR="0" indent="-457200" algn="just">
              <a:lnSpc>
                <a:spcPct val="150000"/>
              </a:lnSpc>
              <a:spcBef>
                <a:spcPts val="0"/>
              </a:spcBef>
              <a:spcAft>
                <a:spcPts val="0"/>
              </a:spcAft>
              <a:buFont typeface="Wingdings" panose="05000000000000000000" pitchFamily="2" charset="2"/>
              <a:buChar char="v"/>
            </a:pPr>
            <a:r>
              <a:rPr lang="en-US" sz="2800" b="1" i="1" kern="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Đảo ngữ: </a:t>
            </a:r>
            <a:r>
              <a:rPr lang="en-US" sz="2800" kern="0">
                <a:effectLst/>
                <a:latin typeface="Calibri" panose="020F0502020204030204" pitchFamily="34" charset="0"/>
                <a:ea typeface="Calibri" panose="020F0502020204030204" pitchFamily="34" charset="0"/>
                <a:cs typeface="Calibri" panose="020F0502020204030204" pitchFamily="34" charset="0"/>
              </a:rPr>
              <a:t>đưa tính từ “chòng chành lên đầu câu để nhấn mạnh lời ru của mẹ đi cùng năm tháng, gắn liền với quê hương đất nước </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1193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152400" y="-323850"/>
            <a:ext cx="1258015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981200" y="38862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algn="ctr">
              <a:lnSpc>
                <a:spcPct val="150000"/>
              </a:lnSpc>
              <a:spcBef>
                <a:spcPts val="0"/>
              </a:spcBef>
              <a:spcAft>
                <a:spcPts val="0"/>
              </a:spcAft>
            </a:pPr>
            <a:r>
              <a:rPr lang="vi-VN" sz="3600" kern="100">
                <a:effectLst/>
                <a:latin typeface="#9Slide05 Lobster" panose="02000506000000020003" pitchFamily="2" charset="0"/>
                <a:ea typeface="Calibri" panose="020F0502020204030204" pitchFamily="34" charset="0"/>
                <a:cs typeface="Times New Roman" panose="02020603050405020304" pitchFamily="18" charset="0"/>
              </a:rPr>
              <a:t>2. Hình ảnh đặc sắc trong hai đoạn thơ đầu</a:t>
            </a:r>
            <a:endParaRPr lang="en-US" sz="3600" kern="100">
              <a:effectLst/>
              <a:latin typeface="#9Slide05 Lobster" panose="02000506000000020003" pitchFamily="2"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213840EE-271A-BFA7-E091-730AF23EA0DF}"/>
              </a:ext>
            </a:extLst>
          </p:cNvPr>
          <p:cNvGrpSpPr/>
          <p:nvPr/>
        </p:nvGrpSpPr>
        <p:grpSpPr>
          <a:xfrm>
            <a:off x="6553200" y="2518661"/>
            <a:ext cx="4876800" cy="1295339"/>
            <a:chOff x="2743200" y="2209860"/>
            <a:chExt cx="4876800" cy="1295339"/>
          </a:xfrm>
        </p:grpSpPr>
        <p:sp>
          <p:nvSpPr>
            <p:cNvPr id="2" name="Rectangle 1">
              <a:extLst>
                <a:ext uri="{FF2B5EF4-FFF2-40B4-BE49-F238E27FC236}">
                  <a16:creationId xmlns:a16="http://schemas.microsoft.com/office/drawing/2014/main" id="{97B7576E-9380-420C-2A95-4E22F9684B44}"/>
                </a:ext>
              </a:extLst>
            </p:cNvPr>
            <p:cNvSpPr/>
            <p:nvPr/>
          </p:nvSpPr>
          <p:spPr>
            <a:xfrm>
              <a:off x="2743200" y="2209860"/>
              <a:ext cx="4876800" cy="1295339"/>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7F9EF4-E9C2-75A3-12BC-84014A316F79}"/>
                </a:ext>
              </a:extLst>
            </p:cNvPr>
            <p:cNvSpPr/>
            <p:nvPr/>
          </p:nvSpPr>
          <p:spPr>
            <a:xfrm>
              <a:off x="2865634" y="2407598"/>
              <a:ext cx="4601966" cy="94520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1">
                <a:solidFill>
                  <a:schemeClr val="accent1">
                    <a:lumMod val="50000"/>
                  </a:schemeClr>
                </a:solidFill>
              </a:endParaRPr>
            </a:p>
          </p:txBody>
        </p:sp>
      </p:grpSp>
      <p:sp>
        <p:nvSpPr>
          <p:cNvPr id="16" name="TextBox 15">
            <a:extLst>
              <a:ext uri="{FF2B5EF4-FFF2-40B4-BE49-F238E27FC236}">
                <a16:creationId xmlns:a16="http://schemas.microsoft.com/office/drawing/2014/main" id="{7CFD1F2E-DE88-13BF-8A2F-B496AA70888E}"/>
              </a:ext>
            </a:extLst>
          </p:cNvPr>
          <p:cNvSpPr txBox="1"/>
          <p:nvPr/>
        </p:nvSpPr>
        <p:spPr>
          <a:xfrm>
            <a:off x="271978" y="2034129"/>
            <a:ext cx="5926786" cy="1318181"/>
          </a:xfrm>
          <a:prstGeom prst="rect">
            <a:avLst/>
          </a:prstGeom>
          <a:noFill/>
        </p:spPr>
        <p:txBody>
          <a:bodyPr wrap="square">
            <a:spAutoFit/>
          </a:bodyPr>
          <a:lstStyle/>
          <a:p>
            <a:pPr marL="457200" marR="0" indent="-457200" algn="just">
              <a:lnSpc>
                <a:spcPct val="150000"/>
              </a:lnSpc>
              <a:spcBef>
                <a:spcPts val="0"/>
              </a:spcBef>
              <a:spcAft>
                <a:spcPts val="0"/>
              </a:spcAft>
              <a:buFont typeface="Wingdings" panose="05000000000000000000" pitchFamily="2" charset="2"/>
              <a:buChar char="v"/>
            </a:pPr>
            <a:r>
              <a:rPr lang="en-US" sz="2800" b="1" i="1" kern="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Ẩn dụ: </a:t>
            </a:r>
            <a:r>
              <a:rPr lang="en-US" sz="2800" b="1" i="1" kern="0">
                <a:effectLst/>
                <a:latin typeface="Calibri" panose="020F0502020204030204" pitchFamily="34" charset="0"/>
                <a:ea typeface="Calibri" panose="020F0502020204030204" pitchFamily="34" charset="0"/>
                <a:cs typeface="Calibri" panose="020F0502020204030204" pitchFamily="34" charset="0"/>
              </a:rPr>
              <a:t>Thời gian con gái chỉ tuổi thanh xuân, tuổi trẻ đã qua của mẹ</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70B0F53-961D-B408-941F-CDD989B3AA8B}"/>
              </a:ext>
            </a:extLst>
          </p:cNvPr>
          <p:cNvSpPr txBox="1"/>
          <p:nvPr/>
        </p:nvSpPr>
        <p:spPr>
          <a:xfrm>
            <a:off x="6904234" y="2750831"/>
            <a:ext cx="4601966" cy="830997"/>
          </a:xfrm>
          <a:prstGeom prst="rect">
            <a:avLst/>
          </a:prstGeom>
          <a:noFill/>
        </p:spPr>
        <p:txBody>
          <a:bodyPr wrap="square">
            <a:spAutoFit/>
          </a:bodyPr>
          <a:lstStyle/>
          <a:p>
            <a:r>
              <a:rPr lang="vi-VN" sz="2400" i="1">
                <a:latin typeface="Calibri" panose="020F0502020204030204" pitchFamily="34" charset="0"/>
                <a:ea typeface="Calibri" panose="020F0502020204030204" pitchFamily="34" charset="0"/>
                <a:cs typeface="Calibri" panose="020F0502020204030204" pitchFamily="34" charset="0"/>
              </a:rPr>
              <a:t>“Vầng trăng một thời con gái</a:t>
            </a:r>
            <a:endParaRPr lang="en-US" sz="2400" i="1">
              <a:latin typeface="Calibri" panose="020F0502020204030204" pitchFamily="34" charset="0"/>
              <a:ea typeface="Calibri" panose="020F0502020204030204" pitchFamily="34" charset="0"/>
              <a:cs typeface="Calibri" panose="020F0502020204030204" pitchFamily="34" charset="0"/>
            </a:endParaRPr>
          </a:p>
          <a:p>
            <a:r>
              <a:rPr lang="vi-VN" sz="2400" i="1">
                <a:latin typeface="Calibri" panose="020F0502020204030204" pitchFamily="34" charset="0"/>
                <a:ea typeface="Calibri" panose="020F0502020204030204" pitchFamily="34" charset="0"/>
                <a:cs typeface="Calibri" panose="020F0502020204030204" pitchFamily="34" charset="0"/>
              </a:rPr>
              <a:t>Vẫn còn thơm ngát hương cau”</a:t>
            </a:r>
            <a:endParaRPr lang="en-US" sz="2400" i="1">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0">
            <a:extLst>
              <a:ext uri="{FF2B5EF4-FFF2-40B4-BE49-F238E27FC236}">
                <a16:creationId xmlns:a16="http://schemas.microsoft.com/office/drawing/2014/main" id="{34CAFC0C-AC26-FF38-5752-53BDAA192DC6}"/>
              </a:ext>
            </a:extLst>
          </p:cNvPr>
          <p:cNvPicPr>
            <a:picLocks noChangeAspect="1"/>
          </p:cNvPicPr>
          <p:nvPr/>
        </p:nvPicPr>
        <p:blipFill>
          <a:blip r:embed="rId6"/>
          <a:srcRect/>
          <a:stretch>
            <a:fillRect/>
          </a:stretch>
        </p:blipFill>
        <p:spPr>
          <a:xfrm>
            <a:off x="10481885" y="1855810"/>
            <a:ext cx="1591430" cy="1115991"/>
          </a:xfrm>
          <a:prstGeom prst="rect">
            <a:avLst/>
          </a:prstGeom>
        </p:spPr>
      </p:pic>
      <p:sp>
        <p:nvSpPr>
          <p:cNvPr id="19" name="TextBox 18">
            <a:extLst>
              <a:ext uri="{FF2B5EF4-FFF2-40B4-BE49-F238E27FC236}">
                <a16:creationId xmlns:a16="http://schemas.microsoft.com/office/drawing/2014/main" id="{ED6AB5A2-E6EA-0C13-BEB3-FD0208F4171B}"/>
              </a:ext>
            </a:extLst>
          </p:cNvPr>
          <p:cNvSpPr txBox="1"/>
          <p:nvPr/>
        </p:nvSpPr>
        <p:spPr>
          <a:xfrm>
            <a:off x="228600" y="4000456"/>
            <a:ext cx="6654963" cy="1446550"/>
          </a:xfrm>
          <a:prstGeom prst="rect">
            <a:avLst/>
          </a:prstGeom>
          <a:noFill/>
        </p:spPr>
        <p:txBody>
          <a:bodyPr wrap="square">
            <a:spAutoFit/>
          </a:bodyPr>
          <a:lstStyle/>
          <a:p>
            <a:pPr marL="457200" indent="-457200" algn="just">
              <a:buFont typeface="Wingdings" panose="05000000000000000000" pitchFamily="2" charset="2"/>
              <a:buChar char="v"/>
            </a:pPr>
            <a:r>
              <a:rPr lang="en-US" sz="3200" b="1" i="1" kern="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Tác dụng: </a:t>
            </a:r>
            <a:r>
              <a:rPr lang="en-US" sz="2800" kern="0">
                <a:effectLst/>
                <a:latin typeface="Calibri" panose="020F0502020204030204" pitchFamily="34" charset="0"/>
                <a:ea typeface="Calibri" panose="020F0502020204030204" pitchFamily="34" charset="0"/>
                <a:cs typeface="Calibri" panose="020F0502020204030204" pitchFamily="34" charset="0"/>
              </a:rPr>
              <a:t>Thấy được đất nước huyền thoại, nghĩa tình, chất chứa kỉ niệm tuổi thanh xuân tươi đẹp của mẹ.</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291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E2820CE-15AD-19DE-5DDD-2394A600A368}"/>
              </a:ext>
            </a:extLst>
          </p:cNvPr>
          <p:cNvPicPr>
            <a:picLocks noChangeAspect="1"/>
          </p:cNvPicPr>
          <p:nvPr/>
        </p:nvPicPr>
        <p:blipFill>
          <a:blip r:embed="rId2"/>
          <a:srcRect t="14444" b="1725"/>
          <a:stretch>
            <a:fillRect/>
          </a:stretch>
        </p:blipFill>
        <p:spPr>
          <a:xfrm>
            <a:off x="0" y="0"/>
            <a:ext cx="12192000" cy="6858000"/>
          </a:xfrm>
          <a:prstGeom prst="rect">
            <a:avLst/>
          </a:prstGeom>
        </p:spPr>
      </p:pic>
      <p:grpSp>
        <p:nvGrpSpPr>
          <p:cNvPr id="10" name="Group 3">
            <a:extLst>
              <a:ext uri="{FF2B5EF4-FFF2-40B4-BE49-F238E27FC236}">
                <a16:creationId xmlns:a16="http://schemas.microsoft.com/office/drawing/2014/main" id="{6DC0BD45-7E66-3E6A-148E-0BB1E68F67E1}"/>
              </a:ext>
            </a:extLst>
          </p:cNvPr>
          <p:cNvGrpSpPr/>
          <p:nvPr/>
        </p:nvGrpSpPr>
        <p:grpSpPr>
          <a:xfrm>
            <a:off x="3810000" y="614265"/>
            <a:ext cx="6912448" cy="5629469"/>
            <a:chOff x="359706" y="1113389"/>
            <a:chExt cx="9216597" cy="7505958"/>
          </a:xfrm>
        </p:grpSpPr>
        <p:pic>
          <p:nvPicPr>
            <p:cNvPr id="12" name="Picture 5">
              <a:extLst>
                <a:ext uri="{FF2B5EF4-FFF2-40B4-BE49-F238E27FC236}">
                  <a16:creationId xmlns:a16="http://schemas.microsoft.com/office/drawing/2014/main" id="{A7D61E65-1CA6-F8C8-20AE-1FF2C0F957A7}"/>
                </a:ext>
              </a:extLst>
            </p:cNvPr>
            <p:cNvPicPr>
              <a:picLocks noChangeAspect="1"/>
            </p:cNvPicPr>
            <p:nvPr/>
          </p:nvPicPr>
          <p:blipFill>
            <a:blip r:embed="rId3">
              <a:alphaModFix amt="77000"/>
            </a:blip>
            <a:srcRect/>
            <a:stretch>
              <a:fillRect/>
            </a:stretch>
          </p:blipFill>
          <p:spPr>
            <a:xfrm rot="-890376">
              <a:off x="359706" y="1113389"/>
              <a:ext cx="9216597" cy="4009220"/>
            </a:xfrm>
            <a:prstGeom prst="rect">
              <a:avLst/>
            </a:prstGeom>
          </p:spPr>
        </p:pic>
        <p:grpSp>
          <p:nvGrpSpPr>
            <p:cNvPr id="13" name="Group 6">
              <a:extLst>
                <a:ext uri="{FF2B5EF4-FFF2-40B4-BE49-F238E27FC236}">
                  <a16:creationId xmlns:a16="http://schemas.microsoft.com/office/drawing/2014/main" id="{0588886B-E658-F460-1631-20473C56C211}"/>
                </a:ext>
              </a:extLst>
            </p:cNvPr>
            <p:cNvGrpSpPr/>
            <p:nvPr/>
          </p:nvGrpSpPr>
          <p:grpSpPr>
            <a:xfrm>
              <a:off x="849189" y="1227809"/>
              <a:ext cx="8487093" cy="7391538"/>
              <a:chOff x="0" y="0"/>
              <a:chExt cx="2227663" cy="1940106"/>
            </a:xfrm>
          </p:grpSpPr>
          <p:sp>
            <p:nvSpPr>
              <p:cNvPr id="19" name="Freeform 7">
                <a:extLst>
                  <a:ext uri="{FF2B5EF4-FFF2-40B4-BE49-F238E27FC236}">
                    <a16:creationId xmlns:a16="http://schemas.microsoft.com/office/drawing/2014/main" id="{C1AA6639-BCB6-4FB1-3FE6-394A89FA8229}"/>
                  </a:ext>
                </a:extLst>
              </p:cNvPr>
              <p:cNvSpPr/>
              <p:nvPr/>
            </p:nvSpPr>
            <p:spPr>
              <a:xfrm>
                <a:off x="0" y="0"/>
                <a:ext cx="2227663" cy="1940106"/>
              </a:xfrm>
              <a:custGeom>
                <a:avLst/>
                <a:gdLst/>
                <a:ahLst/>
                <a:cxnLst/>
                <a:rect l="l" t="t" r="r" b="b"/>
                <a:pathLst>
                  <a:path w="2227663" h="1940106">
                    <a:moveTo>
                      <a:pt x="0" y="0"/>
                    </a:moveTo>
                    <a:lnTo>
                      <a:pt x="2227663" y="0"/>
                    </a:lnTo>
                    <a:lnTo>
                      <a:pt x="2227663" y="1940106"/>
                    </a:lnTo>
                    <a:lnTo>
                      <a:pt x="0" y="1940106"/>
                    </a:lnTo>
                    <a:close/>
                  </a:path>
                </a:pathLst>
              </a:custGeom>
              <a:solidFill>
                <a:srgbClr val="000000">
                  <a:alpha val="0"/>
                </a:srgbClr>
              </a:solidFill>
              <a:ln w="28575">
                <a:solidFill>
                  <a:srgbClr val="EBBD77"/>
                </a:solidFill>
              </a:ln>
            </p:spPr>
            <p:txBody>
              <a:bodyPr/>
              <a:lstStyle/>
              <a:p>
                <a:endParaRPr lang="en-US"/>
              </a:p>
            </p:txBody>
          </p:sp>
          <p:sp>
            <p:nvSpPr>
              <p:cNvPr id="20" name="TextBox 8">
                <a:extLst>
                  <a:ext uri="{FF2B5EF4-FFF2-40B4-BE49-F238E27FC236}">
                    <a16:creationId xmlns:a16="http://schemas.microsoft.com/office/drawing/2014/main" id="{A38BD677-716B-C17A-5606-D273AF6C936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1">
              <a:extLst>
                <a:ext uri="{FF2B5EF4-FFF2-40B4-BE49-F238E27FC236}">
                  <a16:creationId xmlns:a16="http://schemas.microsoft.com/office/drawing/2014/main" id="{69C7A220-EDA0-7815-45ED-3BCE4756866C}"/>
                </a:ext>
              </a:extLst>
            </p:cNvPr>
            <p:cNvPicPr>
              <a:picLocks noChangeAspect="1"/>
            </p:cNvPicPr>
            <p:nvPr/>
          </p:nvPicPr>
          <p:blipFill>
            <a:blip r:embed="rId4"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80285" y="1942714"/>
              <a:ext cx="879584" cy="670083"/>
            </a:xfrm>
            <a:prstGeom prst="rect">
              <a:avLst/>
            </a:prstGeom>
          </p:spPr>
        </p:pic>
        <p:pic>
          <p:nvPicPr>
            <p:cNvPr id="17" name="Picture 12">
              <a:extLst>
                <a:ext uri="{FF2B5EF4-FFF2-40B4-BE49-F238E27FC236}">
                  <a16:creationId xmlns:a16="http://schemas.microsoft.com/office/drawing/2014/main" id="{38CE2A19-2D79-BBE1-D74B-5499D1A76839}"/>
                </a:ext>
              </a:extLst>
            </p:cNvPr>
            <p:cNvPicPr>
              <a:picLocks noChangeAspect="1"/>
            </p:cNvPicPr>
            <p:nvPr/>
          </p:nvPicPr>
          <p:blipFill>
            <a:blip r:embed="rId6"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62693" y="2612797"/>
              <a:ext cx="909063" cy="692541"/>
            </a:xfrm>
            <a:prstGeom prst="rect">
              <a:avLst/>
            </a:prstGeom>
          </p:spPr>
        </p:pic>
        <p:pic>
          <p:nvPicPr>
            <p:cNvPr id="18" name="Picture 13">
              <a:extLst>
                <a:ext uri="{FF2B5EF4-FFF2-40B4-BE49-F238E27FC236}">
                  <a16:creationId xmlns:a16="http://schemas.microsoft.com/office/drawing/2014/main" id="{2C2AF88B-A324-1994-EB2F-3E8CAD5A3CF1}"/>
                </a:ext>
              </a:extLst>
            </p:cNvPr>
            <p:cNvPicPr>
              <a:picLocks noChangeAspect="1"/>
            </p:cNvPicPr>
            <p:nvPr/>
          </p:nvPicPr>
          <p:blipFill>
            <a:blip r:embed="rId7" cstate="hqprint">
              <a:alphaModFix amt="8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8463"/>
            <a:stretch>
              <a:fillRect/>
            </a:stretch>
          </p:blipFill>
          <p:spPr>
            <a:xfrm>
              <a:off x="8161294" y="6474567"/>
              <a:ext cx="589855" cy="730241"/>
            </a:xfrm>
            <a:prstGeom prst="rect">
              <a:avLst/>
            </a:prstGeom>
          </p:spPr>
        </p:pic>
      </p:grpSp>
      <p:pic>
        <p:nvPicPr>
          <p:cNvPr id="2" name="Picture 7">
            <a:extLst>
              <a:ext uri="{FF2B5EF4-FFF2-40B4-BE49-F238E27FC236}">
                <a16:creationId xmlns:a16="http://schemas.microsoft.com/office/drawing/2014/main" id="{65D85FB9-A835-1F77-540C-81A3A970FE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2739" y="1476076"/>
            <a:ext cx="5198864" cy="5458124"/>
          </a:xfrm>
          <a:prstGeom prst="rect">
            <a:avLst/>
          </a:prstGeom>
        </p:spPr>
      </p:pic>
      <p:sp>
        <p:nvSpPr>
          <p:cNvPr id="4" name="TextBox 3">
            <a:extLst>
              <a:ext uri="{FF2B5EF4-FFF2-40B4-BE49-F238E27FC236}">
                <a16:creationId xmlns:a16="http://schemas.microsoft.com/office/drawing/2014/main" id="{FD364CB5-1A32-2BBD-552D-68BF53F06B7F}"/>
              </a:ext>
            </a:extLst>
          </p:cNvPr>
          <p:cNvSpPr txBox="1"/>
          <p:nvPr/>
        </p:nvSpPr>
        <p:spPr>
          <a:xfrm>
            <a:off x="5243659" y="1247900"/>
            <a:ext cx="5162721" cy="4448013"/>
          </a:xfrm>
          <a:prstGeom prst="rect">
            <a:avLst/>
          </a:prstGeom>
          <a:noFill/>
        </p:spPr>
        <p:txBody>
          <a:bodyPr wrap="square">
            <a:spAutoFit/>
          </a:bodyPr>
          <a:lstStyle/>
          <a:p>
            <a:pPr algn="just">
              <a:lnSpc>
                <a:spcPct val="150000"/>
              </a:lnSpc>
            </a:pPr>
            <a:r>
              <a:rPr lang="en-US" sz="3200" i="1" kern="0">
                <a:effectLst/>
                <a:latin typeface="Calibri" panose="020F0502020204030204" pitchFamily="34" charset="0"/>
                <a:ea typeface="Calibri" panose="020F0502020204030204" pitchFamily="34" charset="0"/>
                <a:cs typeface="Calibri" panose="020F0502020204030204" pitchFamily="34" charset="0"/>
              </a:rPr>
              <a:t>Lời ru của mẹ gợi nhắc bao kỉ niệm thân thương, với những cảnh vật mộc mạc, giản dị mà chan chứa nghĩa tình: </a:t>
            </a:r>
            <a:r>
              <a:rPr lang="en-US" sz="3200" b="1" i="1" kern="0">
                <a:effectLst/>
                <a:latin typeface="Calibri" panose="020F0502020204030204" pitchFamily="34" charset="0"/>
                <a:ea typeface="Calibri" panose="020F0502020204030204" pitchFamily="34" charset="0"/>
                <a:cs typeface="Calibri" panose="020F0502020204030204" pitchFamily="34" charset="0"/>
              </a:rPr>
              <a:t>dòng sông, nhịp võng, cánh cò, dải đồng, hoa mướp, con gà.</a:t>
            </a:r>
            <a:endParaRPr lang="en-US" sz="4000" b="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841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5623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981200" y="38862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rPr>
              <a:t>3. Hình ảnh người mẹ (từ khổ thơ 3 – khổ thơ 7)</a:t>
            </a:r>
            <a:endParaRPr kumimoji="0" lang="en-US"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endParaRPr>
          </a:p>
        </p:txBody>
      </p:sp>
      <p:pic>
        <p:nvPicPr>
          <p:cNvPr id="12" name="Picture 12">
            <a:extLst>
              <a:ext uri="{FF2B5EF4-FFF2-40B4-BE49-F238E27FC236}">
                <a16:creationId xmlns:a16="http://schemas.microsoft.com/office/drawing/2014/main" id="{9D774F79-76F3-9575-6B38-FD593EFF466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9930" y="1938330"/>
            <a:ext cx="6048270" cy="3825532"/>
          </a:xfrm>
          <a:prstGeom prst="rect">
            <a:avLst/>
          </a:prstGeom>
        </p:spPr>
      </p:pic>
      <p:sp>
        <p:nvSpPr>
          <p:cNvPr id="17" name="TextBox 16">
            <a:extLst>
              <a:ext uri="{FF2B5EF4-FFF2-40B4-BE49-F238E27FC236}">
                <a16:creationId xmlns:a16="http://schemas.microsoft.com/office/drawing/2014/main" id="{A590DD47-51B5-2D0C-FB6B-06555AD628CE}"/>
              </a:ext>
            </a:extLst>
          </p:cNvPr>
          <p:cNvSpPr txBox="1"/>
          <p:nvPr/>
        </p:nvSpPr>
        <p:spPr>
          <a:xfrm>
            <a:off x="916304" y="2365753"/>
            <a:ext cx="5455522" cy="2970685"/>
          </a:xfrm>
          <a:prstGeom prst="rect">
            <a:avLst/>
          </a:prstGeom>
          <a:noFill/>
        </p:spPr>
        <p:txBody>
          <a:bodyPr wrap="square">
            <a:spAutoFit/>
          </a:bodyPr>
          <a:lstStyle/>
          <a:p>
            <a:pPr algn="just">
              <a:lnSpc>
                <a:spcPct val="150000"/>
              </a:lnSpc>
            </a:pPr>
            <a:r>
              <a:rPr lang="en-US" sz="3200" kern="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Chi tiết: </a:t>
            </a:r>
            <a:r>
              <a:rPr lang="en-US" sz="3200" b="1" i="1" kern="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lời ru gắn với hành động giã gạo, cánh đồng lúa dập dờn, áo nâu bạc phếch, mái tóc bạc</a:t>
            </a:r>
            <a:endParaRPr lang="en-US" sz="32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2">
            <a:extLst>
              <a:ext uri="{FF2B5EF4-FFF2-40B4-BE49-F238E27FC236}">
                <a16:creationId xmlns:a16="http://schemas.microsoft.com/office/drawing/2014/main" id="{E47B208C-20AE-D3A9-8A00-D61A7E761D5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168470" y="629942"/>
            <a:ext cx="2547868" cy="2090313"/>
          </a:xfrm>
          <a:prstGeom prst="rect">
            <a:avLst/>
          </a:prstGeom>
        </p:spPr>
      </p:pic>
      <p:pic>
        <p:nvPicPr>
          <p:cNvPr id="19" name="Picture 5">
            <a:extLst>
              <a:ext uri="{FF2B5EF4-FFF2-40B4-BE49-F238E27FC236}">
                <a16:creationId xmlns:a16="http://schemas.microsoft.com/office/drawing/2014/main" id="{1938DB5F-E90C-E608-2EA8-F4AE93B432D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95772" y="3221987"/>
            <a:ext cx="2670542" cy="1899422"/>
          </a:xfrm>
          <a:prstGeom prst="rect">
            <a:avLst/>
          </a:prstGeom>
        </p:spPr>
      </p:pic>
    </p:spTree>
    <p:extLst>
      <p:ext uri="{BB962C8B-B14F-4D97-AF65-F5344CB8AC3E}">
        <p14:creationId xmlns:p14="http://schemas.microsoft.com/office/powerpoint/2010/main" val="893882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BAEFC-CD28-91D5-4F03-E08CE7A7523A}"/>
              </a:ext>
            </a:extLst>
          </p:cNvPr>
          <p:cNvPicPr>
            <a:picLocks noChangeAspect="1"/>
          </p:cNvPicPr>
          <p:nvPr/>
        </p:nvPicPr>
        <p:blipFill>
          <a:blip r:embed="rId2">
            <a:alphaModFix amt="31999"/>
          </a:blip>
          <a:srcRect l="12727" t="21393" r="40327" b="41515"/>
          <a:stretch>
            <a:fillRect/>
          </a:stretch>
        </p:blipFill>
        <p:spPr>
          <a:xfrm>
            <a:off x="56230" y="-323850"/>
            <a:ext cx="12371521" cy="7505700"/>
          </a:xfrm>
          <a:prstGeom prst="rect">
            <a:avLst/>
          </a:prstGeom>
        </p:spPr>
      </p:pic>
      <p:grpSp>
        <p:nvGrpSpPr>
          <p:cNvPr id="4" name="Group 3">
            <a:extLst>
              <a:ext uri="{FF2B5EF4-FFF2-40B4-BE49-F238E27FC236}">
                <a16:creationId xmlns:a16="http://schemas.microsoft.com/office/drawing/2014/main" id="{D946C376-652D-97BA-281A-A420D6E9BBA8}"/>
              </a:ext>
            </a:extLst>
          </p:cNvPr>
          <p:cNvGrpSpPr/>
          <p:nvPr/>
        </p:nvGrpSpPr>
        <p:grpSpPr>
          <a:xfrm>
            <a:off x="-1981200" y="3886200"/>
            <a:ext cx="15966836" cy="11608714"/>
            <a:chOff x="0" y="0"/>
            <a:chExt cx="21289115" cy="15478285"/>
          </a:xfrm>
        </p:grpSpPr>
        <p:pic>
          <p:nvPicPr>
            <p:cNvPr id="5" name="Picture 4">
              <a:extLst>
                <a:ext uri="{FF2B5EF4-FFF2-40B4-BE49-F238E27FC236}">
                  <a16:creationId xmlns:a16="http://schemas.microsoft.com/office/drawing/2014/main" id="{CC4EB44D-B1CE-A308-F9C2-1079AC2B028D}"/>
                </a:ext>
              </a:extLst>
            </p:cNvPr>
            <p:cNvPicPr>
              <a:picLocks noChangeAspect="1"/>
            </p:cNvPicPr>
            <p:nvPr/>
          </p:nvPicPr>
          <p:blipFill>
            <a:blip r:embed="rId3"/>
            <a:srcRect/>
            <a:stretch>
              <a:fillRect/>
            </a:stretch>
          </p:blipFill>
          <p:spPr>
            <a:xfrm rot="10395834">
              <a:off x="582974" y="2965118"/>
              <a:ext cx="7536406" cy="5360269"/>
            </a:xfrm>
            <a:prstGeom prst="rect">
              <a:avLst/>
            </a:prstGeom>
          </p:spPr>
        </p:pic>
        <p:pic>
          <p:nvPicPr>
            <p:cNvPr id="6" name="Picture 5">
              <a:extLst>
                <a:ext uri="{FF2B5EF4-FFF2-40B4-BE49-F238E27FC236}">
                  <a16:creationId xmlns:a16="http://schemas.microsoft.com/office/drawing/2014/main" id="{1D6850AB-FB22-66F7-8E69-A13C259A45FD}"/>
                </a:ext>
              </a:extLst>
            </p:cNvPr>
            <p:cNvPicPr>
              <a:picLocks noChangeAspect="1"/>
            </p:cNvPicPr>
            <p:nvPr/>
          </p:nvPicPr>
          <p:blipFill>
            <a:blip r:embed="rId3"/>
            <a:srcRect/>
            <a:stretch>
              <a:fillRect/>
            </a:stretch>
          </p:blipFill>
          <p:spPr>
            <a:xfrm rot="-1150007" flipH="1">
              <a:off x="1231394" y="3644545"/>
              <a:ext cx="13829372" cy="9836141"/>
            </a:xfrm>
            <a:prstGeom prst="rect">
              <a:avLst/>
            </a:prstGeom>
          </p:spPr>
        </p:pic>
        <p:pic>
          <p:nvPicPr>
            <p:cNvPr id="7" name="Picture 6">
              <a:extLst>
                <a:ext uri="{FF2B5EF4-FFF2-40B4-BE49-F238E27FC236}">
                  <a16:creationId xmlns:a16="http://schemas.microsoft.com/office/drawing/2014/main" id="{8183E0EE-10A4-E9F6-00F8-C6E50EC2B5BC}"/>
                </a:ext>
              </a:extLst>
            </p:cNvPr>
            <p:cNvPicPr>
              <a:picLocks noChangeAspect="1"/>
            </p:cNvPicPr>
            <p:nvPr/>
          </p:nvPicPr>
          <p:blipFill>
            <a:blip r:embed="rId3"/>
            <a:srcRect/>
            <a:stretch>
              <a:fillRect/>
            </a:stretch>
          </p:blipFill>
          <p:spPr>
            <a:xfrm rot="4876181">
              <a:off x="8463804" y="2662983"/>
              <a:ext cx="13829372" cy="9836141"/>
            </a:xfrm>
            <a:prstGeom prst="rect">
              <a:avLst/>
            </a:prstGeom>
          </p:spPr>
        </p:pic>
      </p:grpSp>
      <p:pic>
        <p:nvPicPr>
          <p:cNvPr id="11" name="Picture 26">
            <a:extLst>
              <a:ext uri="{FF2B5EF4-FFF2-40B4-BE49-F238E27FC236}">
                <a16:creationId xmlns:a16="http://schemas.microsoft.com/office/drawing/2014/main" id="{BCF02D35-F157-F2F4-67C1-A93260CA7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868" y="170999"/>
            <a:ext cx="6830931" cy="1565592"/>
          </a:xfrm>
          <a:prstGeom prst="rect">
            <a:avLst/>
          </a:prstGeom>
        </p:spPr>
      </p:pic>
      <p:sp>
        <p:nvSpPr>
          <p:cNvPr id="13" name="TextBox 12">
            <a:extLst>
              <a:ext uri="{FF2B5EF4-FFF2-40B4-BE49-F238E27FC236}">
                <a16:creationId xmlns:a16="http://schemas.microsoft.com/office/drawing/2014/main" id="{CBF8CDB1-0617-C730-6646-DE82F15753C6}"/>
              </a:ext>
            </a:extLst>
          </p:cNvPr>
          <p:cNvSpPr txBox="1"/>
          <p:nvPr/>
        </p:nvSpPr>
        <p:spPr>
          <a:xfrm>
            <a:off x="228600" y="114317"/>
            <a:ext cx="6830930" cy="16573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rPr>
              <a:t>3. Hình ảnh người mẹ (từ khổ thơ 3 – khổ thơ 7)</a:t>
            </a:r>
            <a:endParaRPr kumimoji="0" lang="en-US" sz="3600" b="0" i="0" u="none" strike="noStrike" kern="100" cap="none" spc="0" normalizeH="0" baseline="0" noProof="0">
              <a:ln>
                <a:noFill/>
              </a:ln>
              <a:solidFill>
                <a:prstClr val="black"/>
              </a:solidFill>
              <a:effectLst/>
              <a:uLnTx/>
              <a:uFillTx/>
              <a:latin typeface="#9Slide05 Lobster" panose="02000506000000020003" pitchFamily="2" charset="0"/>
              <a:ea typeface="Calibri" panose="020F0502020204030204" pitchFamily="34" charset="0"/>
              <a:cs typeface="Times New Roman" panose="02020603050405020304" pitchFamily="18" charset="0"/>
            </a:endParaRPr>
          </a:p>
        </p:txBody>
      </p:sp>
      <p:pic>
        <p:nvPicPr>
          <p:cNvPr id="2" name="Picture 9">
            <a:extLst>
              <a:ext uri="{FF2B5EF4-FFF2-40B4-BE49-F238E27FC236}">
                <a16:creationId xmlns:a16="http://schemas.microsoft.com/office/drawing/2014/main" id="{65710148-1307-4F52-EC85-33B10F0BA09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31868" y="2407599"/>
            <a:ext cx="3601198" cy="4558477"/>
          </a:xfrm>
          <a:prstGeom prst="rect">
            <a:avLst/>
          </a:prstGeom>
        </p:spPr>
      </p:pic>
      <p:sp>
        <p:nvSpPr>
          <p:cNvPr id="9" name="TextBox 8">
            <a:extLst>
              <a:ext uri="{FF2B5EF4-FFF2-40B4-BE49-F238E27FC236}">
                <a16:creationId xmlns:a16="http://schemas.microsoft.com/office/drawing/2014/main" id="{2D4E2076-C878-5B10-AFB6-92CC2A36492F}"/>
              </a:ext>
            </a:extLst>
          </p:cNvPr>
          <p:cNvSpPr txBox="1"/>
          <p:nvPr/>
        </p:nvSpPr>
        <p:spPr>
          <a:xfrm>
            <a:off x="3972310" y="2055972"/>
            <a:ext cx="7610090" cy="2232021"/>
          </a:xfrm>
          <a:prstGeom prst="rect">
            <a:avLst/>
          </a:prstGeom>
          <a:noFill/>
        </p:spPr>
        <p:txBody>
          <a:bodyPr wrap="square">
            <a:spAutoFit/>
          </a:bodyPr>
          <a:lstStyle/>
          <a:p>
            <a:pPr marL="457200" indent="-457200" algn="just">
              <a:lnSpc>
                <a:spcPct val="150000"/>
              </a:lnSpc>
              <a:buFont typeface="Wingdings" panose="05000000000000000000" pitchFamily="2" charset="2"/>
              <a:buChar char="v"/>
            </a:pPr>
            <a:r>
              <a:rPr lang="en-US" sz="3200" kern="0">
                <a:effectLst/>
                <a:latin typeface="Calibri" panose="020F0502020204030204" pitchFamily="34" charset="0"/>
                <a:ea typeface="Calibri" panose="020F0502020204030204" pitchFamily="34" charset="0"/>
                <a:cs typeface="Calibri" panose="020F0502020204030204" pitchFamily="34" charset="0"/>
              </a:rPr>
              <a:t>Hình ảnh người mẹ hiện lên với bao lo toan trong cuộc sống trong đời thường, trong sự trôi chảy của thời gian.</a:t>
            </a:r>
            <a:endParaRPr lang="en-US" sz="4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430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blank</Template>
  <TotalTime>416</TotalTime>
  <Words>647</Words>
  <Application>Microsoft Office PowerPoint</Application>
  <PresentationFormat>Widescreen</PresentationFormat>
  <Paragraphs>41</Paragraphs>
  <Slides>20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#9Slide05 Lobster</vt:lpstr>
      <vt:lpstr>#9Slide06 SVNBeloved</vt:lpstr>
      <vt:lpstr>#9Slide02 Noi dung dai</vt:lpstr>
      <vt:lpstr>Calibri</vt:lpstr>
      <vt:lpstr>#9Slide04 AdrianeSwash</vt:lpstr>
      <vt:lpstr>#9Slide04 SVNSwashington</vt:lpstr>
      <vt:lpstr>Wingdings</vt:lpstr>
      <vt:lpstr>Arial</vt:lpstr>
      <vt:lpstr>Times New Roman</vt:lpstr>
      <vt:lpstr>#9Slide02 Tieu de dai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VO THI YEN NHI</dc:creator>
  <cp:keywords>9Slide</cp:keywords>
  <dc:description>9Slide.vn</dc:description>
  <cp:lastModifiedBy>Admin</cp:lastModifiedBy>
  <cp:revision>6</cp:revision>
  <dcterms:created xsi:type="dcterms:W3CDTF">2023-04-30T02:59:24Z</dcterms:created>
  <dcterms:modified xsi:type="dcterms:W3CDTF">2025-02-08T22:56:24Z</dcterms:modified>
  <cp:category>9Slide.vn</cp:category>
  <cp:contentStatus>9Slide</cp:contentStatus>
</cp:coreProperties>
</file>