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332" r:id="rId2"/>
    <p:sldId id="314" r:id="rId3"/>
    <p:sldId id="327" r:id="rId4"/>
    <p:sldId id="316" r:id="rId5"/>
    <p:sldId id="318" r:id="rId6"/>
    <p:sldId id="317" r:id="rId7"/>
    <p:sldId id="320" r:id="rId8"/>
    <p:sldId id="319" r:id="rId9"/>
    <p:sldId id="321" r:id="rId10"/>
    <p:sldId id="323" r:id="rId11"/>
    <p:sldId id="287" r:id="rId12"/>
    <p:sldId id="333" r:id="rId13"/>
    <p:sldId id="328" r:id="rId14"/>
    <p:sldId id="330" r:id="rId15"/>
    <p:sldId id="329" r:id="rId16"/>
    <p:sldId id="33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CF7"/>
    <a:srgbClr val="FFE2FD"/>
    <a:srgbClr val="4DFCFD"/>
    <a:srgbClr val="D5E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524" autoAdjust="0"/>
  </p:normalViewPr>
  <p:slideViewPr>
    <p:cSldViewPr snapToGrid="0">
      <p:cViewPr>
        <p:scale>
          <a:sx n="67" d="100"/>
          <a:sy n="67" d="100"/>
        </p:scale>
        <p:origin x="-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B3EC-890E-4E03-BF6A-8EB2BB376C4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133EA-2B55-427C-8E88-8F7D196F5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5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4108184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/>
                <a:ea typeface="宋体"/>
              </a:rPr>
              <a:pPr>
                <a:defRPr/>
              </a:pPr>
              <a:t>15</a:t>
            </a:fld>
            <a:endParaRPr lang="zh-CN" altLang="en-US">
              <a:solidFill>
                <a:prstClr val="black"/>
              </a:solidFill>
              <a:latin typeface="等线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68687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/>
                <a:ea typeface="宋体"/>
              </a:rPr>
              <a:pPr>
                <a:defRPr/>
              </a:pPr>
              <a:t>16</a:t>
            </a:fld>
            <a:endParaRPr lang="zh-CN" altLang="en-US">
              <a:solidFill>
                <a:prstClr val="black"/>
              </a:solidFill>
              <a:latin typeface="等线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6868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18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4108184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298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429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15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687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12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568687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13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56868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80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44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72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76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25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0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13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03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7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00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45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81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B73850-BA7D-8BDA-EDB8-C5835935CC5A}"/>
              </a:ext>
            </a:extLst>
          </p:cNvPr>
          <p:cNvSpPr txBox="1"/>
          <p:nvPr/>
        </p:nvSpPr>
        <p:spPr>
          <a:xfrm>
            <a:off x="2471051" y="1869683"/>
            <a:ext cx="7525664" cy="2192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    </a:t>
            </a:r>
            <a:r>
              <a:rPr lang="en-GB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CHÀO</a:t>
            </a:r>
            <a:r>
              <a:rPr lang="en-GB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MỪNG</a:t>
            </a:r>
            <a:r>
              <a:rPr lang="en-GB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QUÝ</a:t>
            </a:r>
            <a:r>
              <a:rPr lang="en-GB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THẦY</a:t>
            </a:r>
            <a:r>
              <a:rPr lang="en-GB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CÔ</a:t>
            </a:r>
            <a:r>
              <a:rPr lang="en-GB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994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wall with a green border&#10;&#10;Description automatically generated">
            <a:extLst>
              <a:ext uri="{FF2B5EF4-FFF2-40B4-BE49-F238E27FC236}">
                <a16:creationId xmlns="" xmlns:a16="http://schemas.microsoft.com/office/drawing/2014/main" id="{4A7138F0-9D70-4B44-65BB-86A9F902C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450" y="17624"/>
            <a:ext cx="12191980" cy="685671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CD29642-4BFE-6A95-1B23-247B8517F526}"/>
              </a:ext>
            </a:extLst>
          </p:cNvPr>
          <p:cNvGrpSpPr/>
          <p:nvPr/>
        </p:nvGrpSpPr>
        <p:grpSpPr>
          <a:xfrm rot="516408">
            <a:off x="6073165" y="15905"/>
            <a:ext cx="6514286" cy="3716553"/>
            <a:chOff x="5677715" y="457200"/>
            <a:chExt cx="6514286" cy="3411376"/>
          </a:xfrm>
        </p:grpSpPr>
        <p:pic>
          <p:nvPicPr>
            <p:cNvPr id="6" name="图片 10">
              <a:extLst>
                <a:ext uri="{FF2B5EF4-FFF2-40B4-BE49-F238E27FC236}">
                  <a16:creationId xmlns="" xmlns:a16="http://schemas.microsoft.com/office/drawing/2014/main" id="{86B8F503-ED77-4FEB-E783-8085250246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44" t="17454" r="27031" b="14722"/>
            <a:stretch/>
          </p:blipFill>
          <p:spPr>
            <a:xfrm>
              <a:off x="5677715" y="457200"/>
              <a:ext cx="6514286" cy="341137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74513D8-0E1A-CC64-0D61-91B0582050BE}"/>
                </a:ext>
              </a:extLst>
            </p:cNvPr>
            <p:cNvSpPr txBox="1"/>
            <p:nvPr/>
          </p:nvSpPr>
          <p:spPr>
            <a:xfrm>
              <a:off x="6844420" y="987945"/>
              <a:ext cx="4256351" cy="17764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spcBef>
                  <a:spcPts val="730"/>
                </a:spcBef>
                <a:spcAft>
                  <a:spcPts val="600"/>
                </a:spcAft>
              </a:pPr>
              <a:r>
                <a:rPr lang="en-GB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Liberation Serif"/>
                  <a:cs typeface="Times New Roman" panose="02020603050405020304" pitchFamily="18" charset="0"/>
                </a:rPr>
                <a:t>Thảo</a:t>
              </a:r>
              <a:r>
                <a:rPr lang="en-GB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Liberation Serif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Liberation Serif"/>
                  <a:cs typeface="Times New Roman" panose="02020603050405020304" pitchFamily="18" charset="0"/>
                </a:rPr>
                <a:t>luận</a:t>
              </a:r>
              <a:r>
                <a:rPr lang="en-GB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Liberation Serif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Liberation Serif"/>
                  <a:cs typeface="Times New Roman" panose="02020603050405020304" pitchFamily="18" charset="0"/>
                </a:rPr>
                <a:t>giữa</a:t>
              </a:r>
              <a:r>
                <a:rPr lang="en-GB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Liberation Serif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Liberation Serif"/>
                  <a:cs typeface="Times New Roman" panose="02020603050405020304" pitchFamily="18" charset="0"/>
                </a:rPr>
                <a:t>các</a:t>
              </a:r>
              <a:r>
                <a:rPr lang="en-GB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Liberation Serif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Liberation Serif"/>
                  <a:cs typeface="Times New Roman" panose="02020603050405020304" pitchFamily="18" charset="0"/>
                </a:rPr>
                <a:t>nhóm</a:t>
              </a:r>
              <a:endParaRPr lang="x-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endParaRPr>
            </a:p>
            <a:p>
              <a:pPr marL="285750" indent="-285750" algn="just">
                <a:lnSpc>
                  <a:spcPct val="150000"/>
                </a:lnSpc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Mỗi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nhóm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cử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đại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trình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bày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L="285750" indent="-285750" algn="just">
                <a:lnSpc>
                  <a:spcPct val="150000"/>
                </a:lnSpc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sắm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vai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hành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buổi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tọa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đàm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L="285750" indent="-285750" algn="just">
                <a:lnSpc>
                  <a:spcPct val="150000"/>
                </a:lnSpc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GB" spc="-3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Dựa</a:t>
              </a:r>
              <a:r>
                <a:rPr lang="en-GB" spc="-3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vào</a:t>
              </a:r>
              <a:r>
                <a:rPr lang="en-GB" spc="-3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bảng</a:t>
              </a:r>
              <a:r>
                <a:rPr lang="en-GB" spc="-3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kiểm</a:t>
              </a:r>
              <a:r>
                <a:rPr lang="en-GB" spc="-3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GB" spc="-3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GB" spc="-3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GB" spc="-3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GB" spc="-3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đánh</a:t>
              </a:r>
              <a:r>
                <a:rPr lang="en-GB" spc="-3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GB" spc="-3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x-non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8881850-CA0A-CF4D-E851-3B527ACA73B6}"/>
              </a:ext>
            </a:extLst>
          </p:cNvPr>
          <p:cNvGrpSpPr/>
          <p:nvPr/>
        </p:nvGrpSpPr>
        <p:grpSpPr>
          <a:xfrm>
            <a:off x="1248352" y="164932"/>
            <a:ext cx="2924867" cy="841829"/>
            <a:chOff x="1248352" y="164932"/>
            <a:chExt cx="2924867" cy="841829"/>
          </a:xfrm>
        </p:grpSpPr>
        <p:sp>
          <p:nvSpPr>
            <p:cNvPr id="7" name="Rounded Rectangle 6">
              <a:extLst>
                <a:ext uri="{FF2B5EF4-FFF2-40B4-BE49-F238E27FC236}">
                  <a16:creationId xmlns="" xmlns:a16="http://schemas.microsoft.com/office/drawing/2014/main" id="{63107800-B511-0156-6E8F-33E61B5682E8}"/>
                </a:ext>
              </a:extLst>
            </p:cNvPr>
            <p:cNvSpPr/>
            <p:nvPr/>
          </p:nvSpPr>
          <p:spPr>
            <a:xfrm>
              <a:off x="1248352" y="164932"/>
              <a:ext cx="2924867" cy="84182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3E4D134-5FB3-E90D-9FF6-67066DE13B25}"/>
                </a:ext>
              </a:extLst>
            </p:cNvPr>
            <p:cNvSpPr txBox="1"/>
            <p:nvPr/>
          </p:nvSpPr>
          <p:spPr>
            <a:xfrm>
              <a:off x="1338789" y="359136"/>
              <a:ext cx="274399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Bước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2: </a:t>
              </a:r>
              <a:r>
                <a:rPr lang="en-US" sz="2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Thảo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luận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x-none" sz="24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0A82F04-1389-6DC3-D23C-B869B023A81E}"/>
              </a:ext>
            </a:extLst>
          </p:cNvPr>
          <p:cNvSpPr txBox="1"/>
          <p:nvPr/>
        </p:nvSpPr>
        <p:spPr>
          <a:xfrm>
            <a:off x="1441659" y="3040427"/>
            <a:ext cx="9521190" cy="1068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2800" b="1" spc="-3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800" b="1" spc="-3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uổi</a:t>
            </a:r>
            <a:r>
              <a:rPr lang="en-GB" sz="2800" b="1" spc="-3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spc="-3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tọa</a:t>
            </a:r>
            <a:r>
              <a:rPr lang="en-GB" sz="2800" b="1" spc="-3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spc="-3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đàm</a:t>
            </a:r>
            <a:r>
              <a:rPr lang="en-GB" sz="2800" b="1" spc="-3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2800" b="1" spc="-3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VẤN ĐỀ ĐÁNG QUAN TÂM TRONG ĐỜI SỐNG</a:t>
            </a:r>
            <a:endParaRPr lang="x-none" sz="28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9">
            <a:extLst>
              <a:ext uri="{FF2B5EF4-FFF2-40B4-BE49-F238E27FC236}">
                <a16:creationId xmlns="" xmlns:a16="http://schemas.microsoft.com/office/drawing/2014/main" id="{C9ACD253-7040-5C1A-3602-311C68297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741359"/>
              </p:ext>
            </p:extLst>
          </p:nvPr>
        </p:nvGraphicFramePr>
        <p:xfrm>
          <a:off x="1894840" y="4309048"/>
          <a:ext cx="8128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3589797252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3120313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đề: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đề: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4185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Nhóm:…………………………….….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Nhóm:…………………………….….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Nhóm:…………………………….….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Nhóm:…………………………….….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4561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207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CA6927C-B069-97A9-890B-4339A4AB637A}"/>
              </a:ext>
            </a:extLst>
          </p:cNvPr>
          <p:cNvGrpSpPr/>
          <p:nvPr/>
        </p:nvGrpSpPr>
        <p:grpSpPr>
          <a:xfrm>
            <a:off x="4868907" y="217054"/>
            <a:ext cx="2960915" cy="841829"/>
            <a:chOff x="3628634" y="4646041"/>
            <a:chExt cx="2960915" cy="841829"/>
          </a:xfrm>
        </p:grpSpPr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C43339E6-1A8F-9135-2D27-07626DE80C1A}"/>
                </a:ext>
              </a:extLst>
            </p:cNvPr>
            <p:cNvSpPr/>
            <p:nvPr/>
          </p:nvSpPr>
          <p:spPr>
            <a:xfrm>
              <a:off x="3628634" y="4646041"/>
              <a:ext cx="2960915" cy="84182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B700DC6-914D-A2EA-0326-646891EB504F}"/>
                </a:ext>
              </a:extLst>
            </p:cNvPr>
            <p:cNvSpPr txBox="1"/>
            <p:nvPr/>
          </p:nvSpPr>
          <p:spPr>
            <a:xfrm>
              <a:off x="3737522" y="4656873"/>
              <a:ext cx="274313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Bước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3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</a:p>
            <a:p>
              <a:pPr algn="ctr"/>
              <a:r>
                <a:rPr lang="en-US" sz="2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Rút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kinh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nghiệm</a:t>
              </a:r>
              <a:endParaRPr lang="x-none" sz="2400" dirty="0"/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C04F9F8B-D868-3E58-3DB7-40848E793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423236"/>
              </p:ext>
            </p:extLst>
          </p:nvPr>
        </p:nvGraphicFramePr>
        <p:xfrm>
          <a:off x="2606040" y="1275936"/>
          <a:ext cx="7338060" cy="3225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8060">
                  <a:extLst>
                    <a:ext uri="{9D8B030D-6E8A-4147-A177-3AD203B41FA5}">
                      <a16:colId xmlns="" xmlns:a16="http://schemas.microsoft.com/office/drawing/2014/main" val="24936526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4: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 NGẪM VÀ RÚT KINH NGHIỆM</a:t>
                      </a:r>
                      <a:endParaRPr lang="x-non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3347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(1):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………………….....................................................................................</a:t>
                      </a:r>
                      <a:endParaRPr lang="x-none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(2): Qua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  <a:endParaRPr lang="x-none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………………….....................................................................................</a:t>
                      </a:r>
                      <a:endParaRPr lang="x-none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25655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568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CA6927C-B069-97A9-890B-4339A4AB637A}"/>
              </a:ext>
            </a:extLst>
          </p:cNvPr>
          <p:cNvGrpSpPr/>
          <p:nvPr/>
        </p:nvGrpSpPr>
        <p:grpSpPr>
          <a:xfrm>
            <a:off x="4868907" y="217054"/>
            <a:ext cx="2960915" cy="841829"/>
            <a:chOff x="3628634" y="4646041"/>
            <a:chExt cx="2960915" cy="841829"/>
          </a:xfrm>
        </p:grpSpPr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C43339E6-1A8F-9135-2D27-07626DE80C1A}"/>
                </a:ext>
              </a:extLst>
            </p:cNvPr>
            <p:cNvSpPr/>
            <p:nvPr/>
          </p:nvSpPr>
          <p:spPr>
            <a:xfrm>
              <a:off x="3628634" y="4646041"/>
              <a:ext cx="2960915" cy="84182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B700DC6-914D-A2EA-0326-646891EB504F}"/>
                </a:ext>
              </a:extLst>
            </p:cNvPr>
            <p:cNvSpPr txBox="1"/>
            <p:nvPr/>
          </p:nvSpPr>
          <p:spPr>
            <a:xfrm>
              <a:off x="3737522" y="4656873"/>
              <a:ext cx="274313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Rút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kinh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nghiệm</a:t>
              </a:r>
              <a:endParaRPr lang="x-none" sz="24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C04F9F8B-D868-3E58-3DB7-40848E793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262458"/>
              </p:ext>
            </p:extLst>
          </p:nvPr>
        </p:nvGraphicFramePr>
        <p:xfrm>
          <a:off x="2606040" y="1275936"/>
          <a:ext cx="7338060" cy="375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8060">
                  <a:extLst>
                    <a:ext uri="{9D8B030D-6E8A-4147-A177-3AD203B41FA5}">
                      <a16:colId xmlns="" xmlns:a16="http://schemas.microsoft.com/office/drawing/2014/main" val="24936526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x-non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3347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đấng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chẽ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cương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x-none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2): Qua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-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endParaRPr lang="x-none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25655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282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0026" y="-11430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CA6927C-B069-97A9-890B-4339A4AB637A}"/>
              </a:ext>
            </a:extLst>
          </p:cNvPr>
          <p:cNvGrpSpPr/>
          <p:nvPr/>
        </p:nvGrpSpPr>
        <p:grpSpPr>
          <a:xfrm>
            <a:off x="4868907" y="130175"/>
            <a:ext cx="2960915" cy="928708"/>
            <a:chOff x="3628634" y="4559162"/>
            <a:chExt cx="2960915" cy="928708"/>
          </a:xfrm>
        </p:grpSpPr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C43339E6-1A8F-9135-2D27-07626DE80C1A}"/>
                </a:ext>
              </a:extLst>
            </p:cNvPr>
            <p:cNvSpPr/>
            <p:nvPr/>
          </p:nvSpPr>
          <p:spPr>
            <a:xfrm>
              <a:off x="3628634" y="4646041"/>
              <a:ext cx="2960915" cy="84182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B700DC6-914D-A2EA-0326-646891EB504F}"/>
                </a:ext>
              </a:extLst>
            </p:cNvPr>
            <p:cNvSpPr txBox="1"/>
            <p:nvPr/>
          </p:nvSpPr>
          <p:spPr>
            <a:xfrm>
              <a:off x="3628634" y="4559162"/>
              <a:ext cx="274313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</a:rPr>
                <a:t>VẬN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</a:rPr>
                <a:t>DỤNG</a:t>
              </a:r>
              <a:endParaRPr lang="x-none" sz="3600" dirty="0">
                <a:solidFill>
                  <a:srgbClr val="00B050"/>
                </a:solidFill>
              </a:endParaRP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C04F9F8B-D868-3E58-3DB7-40848E793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335061"/>
              </p:ext>
            </p:extLst>
          </p:nvPr>
        </p:nvGraphicFramePr>
        <p:xfrm>
          <a:off x="2491738" y="705283"/>
          <a:ext cx="7458075" cy="122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58075">
                  <a:extLst>
                    <a:ext uri="{9D8B030D-6E8A-4147-A177-3AD203B41FA5}">
                      <a16:colId xmlns="" xmlns:a16="http://schemas.microsoft.com/office/drawing/2014/main" val="24936526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endParaRPr lang="x-none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3347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nay?</a:t>
                      </a:r>
                      <a:endParaRPr kumimoji="0" lang="x-none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x-none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25655820"/>
                  </a:ext>
                </a:extLst>
              </a:tr>
            </a:tbl>
          </a:graphicData>
        </a:graphic>
      </p:graphicFrame>
      <p:pic>
        <p:nvPicPr>
          <p:cNvPr id="1030" name="Picture 6" descr="Vấn đề môi trường hiện nay ở việt nam ta và những con số gây số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06" y="1386112"/>
            <a:ext cx="684662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Hơn 84.800 Phá Rừng Bức ảnh ảnh, hình chụp &amp; hình ảnh trả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ơn 84.800 Phá Rừng Bức ảnh ảnh, hình chụp &amp; hình ảnh trả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ơn 84.800 Phá Rừng Bức ảnh ảnh, hình chụp &amp; hình ảnh trả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Hơn 84.800 Phá Rừng Bức ảnh ảnh, hình chụp &amp; hình ảnh trả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75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wall with a green border&#10;&#10;Description automatically generated">
            <a:extLst>
              <a:ext uri="{FF2B5EF4-FFF2-40B4-BE49-F238E27FC236}">
                <a16:creationId xmlns="" xmlns:a16="http://schemas.microsoft.com/office/drawing/2014/main" id="{4A7138F0-9D70-4B44-65BB-86A9F902C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450" y="17624"/>
            <a:ext cx="12191980" cy="6856718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="" xmlns:a16="http://schemas.microsoft.com/office/drawing/2014/main" id="{ED666094-C66D-AABF-4C6F-8DAE15DE25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02" y="1377820"/>
            <a:ext cx="5013713" cy="5013713"/>
          </a:xfrm>
          <a:prstGeom prst="rect">
            <a:avLst/>
          </a:prstGeom>
        </p:spPr>
      </p:pic>
      <p:sp>
        <p:nvSpPr>
          <p:cNvPr id="17" name="任意多边形: 形状 18">
            <a:extLst>
              <a:ext uri="{FF2B5EF4-FFF2-40B4-BE49-F238E27FC236}">
                <a16:creationId xmlns="" xmlns:a16="http://schemas.microsoft.com/office/drawing/2014/main" id="{9590369D-47CF-FC4A-979A-8CE90A57AFFC}"/>
              </a:ext>
            </a:extLst>
          </p:cNvPr>
          <p:cNvSpPr/>
          <p:nvPr/>
        </p:nvSpPr>
        <p:spPr>
          <a:xfrm>
            <a:off x="6769772" y="984830"/>
            <a:ext cx="5186792" cy="3242240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思源黑体 CN Regular" panose="020B0500000000000000" pitchFamily="34" charset="-122"/>
            </a:endParaRPr>
          </a:p>
        </p:txBody>
      </p:sp>
      <p:pic>
        <p:nvPicPr>
          <p:cNvPr id="18" name="图片 11">
            <a:extLst>
              <a:ext uri="{FF2B5EF4-FFF2-40B4-BE49-F238E27FC236}">
                <a16:creationId xmlns="" xmlns:a16="http://schemas.microsoft.com/office/drawing/2014/main" id="{ACF4F6C4-2B5F-A3BB-15FA-AF1D439AE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6741" flipH="1">
            <a:off x="6284714" y="4214336"/>
            <a:ext cx="1545428" cy="9658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47F777A-F459-60EC-C37A-42FB32C088BE}"/>
              </a:ext>
            </a:extLst>
          </p:cNvPr>
          <p:cNvSpPr txBox="1"/>
          <p:nvPr/>
        </p:nvSpPr>
        <p:spPr>
          <a:xfrm>
            <a:off x="7057428" y="1807904"/>
            <a:ext cx="4968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x-none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753F088-B4A9-8C07-FD0E-1401FA9D22D5}"/>
              </a:ext>
            </a:extLst>
          </p:cNvPr>
          <p:cNvGrpSpPr/>
          <p:nvPr/>
        </p:nvGrpSpPr>
        <p:grpSpPr>
          <a:xfrm>
            <a:off x="130771" y="-26938"/>
            <a:ext cx="6018615" cy="1372503"/>
            <a:chOff x="3173360" y="2311791"/>
            <a:chExt cx="6018615" cy="1372503"/>
          </a:xfrm>
        </p:grpSpPr>
        <p:sp>
          <p:nvSpPr>
            <p:cNvPr id="21" name="矩形 3">
              <a:extLst>
                <a:ext uri="{FF2B5EF4-FFF2-40B4-BE49-F238E27FC236}">
                  <a16:creationId xmlns="" xmlns:a16="http://schemas.microsoft.com/office/drawing/2014/main" id="{70D5E89A-5F8D-D5A7-3E4A-2B92B4D6621D}"/>
                </a:ext>
              </a:extLst>
            </p:cNvPr>
            <p:cNvSpPr/>
            <p:nvPr/>
          </p:nvSpPr>
          <p:spPr>
            <a:xfrm>
              <a:off x="4601559" y="3130296"/>
              <a:ext cx="4590416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3600" b="1" noProof="1" smtClean="0">
                  <a:latin typeface="Times New Roman" pitchFamily="18" charset="0"/>
                  <a:ea typeface="字魂36号-正文宋楷" panose="00000500000000000000" pitchFamily="2" charset="-122"/>
                  <a:cs typeface="Times New Roman" pitchFamily="18" charset="0"/>
                  <a:sym typeface="字魂36号-正文宋楷" panose="00000500000000000000" pitchFamily="2" charset="-122"/>
                </a:rPr>
                <a:t>Câu 2</a:t>
              </a:r>
              <a:endParaRPr lang="zh-CN" altLang="en-US" sz="3600" b="1" noProof="1">
                <a:latin typeface="Times New Roman" pitchFamily="18" charset="0"/>
                <a:ea typeface="字魂36号-正文宋楷" panose="00000500000000000000" pitchFamily="2" charset="-122"/>
                <a:cs typeface="Times New Roman" pitchFamily="18" charset="0"/>
                <a:sym typeface="字魂36号-正文宋楷" panose="00000500000000000000" pitchFamily="2" charset="-122"/>
              </a:endParaRPr>
            </a:p>
          </p:txBody>
        </p:sp>
        <p:cxnSp>
          <p:nvCxnSpPr>
            <p:cNvPr id="27" name="直接连接符 7">
              <a:extLst>
                <a:ext uri="{FF2B5EF4-FFF2-40B4-BE49-F238E27FC236}">
                  <a16:creationId xmlns="" xmlns:a16="http://schemas.microsoft.com/office/drawing/2014/main" id="{DEB31F61-7A55-3CF1-1411-9D1D226FFD52}"/>
                </a:ext>
              </a:extLst>
            </p:cNvPr>
            <p:cNvCxnSpPr/>
            <p:nvPr/>
          </p:nvCxnSpPr>
          <p:spPr>
            <a:xfrm>
              <a:off x="4570552" y="3641377"/>
              <a:ext cx="4288638" cy="0"/>
            </a:xfrm>
            <a:prstGeom prst="line">
              <a:avLst/>
            </a:prstGeom>
            <a:ln w="19050"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22CC420D-AE58-7D92-1F95-A34BFEECB392}"/>
                </a:ext>
              </a:extLst>
            </p:cNvPr>
            <p:cNvGrpSpPr/>
            <p:nvPr/>
          </p:nvGrpSpPr>
          <p:grpSpPr>
            <a:xfrm>
              <a:off x="3173360" y="2311791"/>
              <a:ext cx="1420388" cy="1335015"/>
              <a:chOff x="3110948" y="2151133"/>
              <a:chExt cx="1420388" cy="1335015"/>
            </a:xfrm>
          </p:grpSpPr>
          <p:sp>
            <p:nvSpPr>
              <p:cNvPr id="24" name="矩形 8">
                <a:extLst>
                  <a:ext uri="{FF2B5EF4-FFF2-40B4-BE49-F238E27FC236}">
                    <a16:creationId xmlns="" xmlns:a16="http://schemas.microsoft.com/office/drawing/2014/main" id="{5AC5735C-AA62-499E-2204-294A51BE0A63}"/>
                  </a:ext>
                </a:extLst>
              </p:cNvPr>
              <p:cNvSpPr/>
              <p:nvPr/>
            </p:nvSpPr>
            <p:spPr>
              <a:xfrm>
                <a:off x="3110948" y="2151133"/>
                <a:ext cx="1420388" cy="1335015"/>
              </a:xfrm>
              <a:prstGeom prst="rect">
                <a:avLst/>
              </a:prstGeom>
              <a:solidFill>
                <a:srgbClr val="57A9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6600" b="1" dirty="0">
                  <a:solidFill>
                    <a:prstClr val="white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  <a:sym typeface="字魂36号-正文宋楷" panose="00000500000000000000" pitchFamily="2" charset="-122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EBF0C9FD-B5D2-3991-CADD-2F486C1F6A1C}"/>
                  </a:ext>
                </a:extLst>
              </p:cNvPr>
              <p:cNvSpPr txBox="1"/>
              <p:nvPr/>
            </p:nvSpPr>
            <p:spPr>
              <a:xfrm>
                <a:off x="3571005" y="2180161"/>
                <a:ext cx="78609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x-none" sz="6000" b="1" dirty="0">
                  <a:ln w="10160">
                    <a:solidFill>
                      <a:srgbClr val="5B9BD5">
                        <a:lumMod val="750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7542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864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CA6927C-B069-97A9-890B-4339A4AB637A}"/>
              </a:ext>
            </a:extLst>
          </p:cNvPr>
          <p:cNvGrpSpPr/>
          <p:nvPr/>
        </p:nvGrpSpPr>
        <p:grpSpPr>
          <a:xfrm>
            <a:off x="4868907" y="217054"/>
            <a:ext cx="2960915" cy="841829"/>
            <a:chOff x="3628634" y="4646041"/>
            <a:chExt cx="2960915" cy="841829"/>
          </a:xfrm>
        </p:grpSpPr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C43339E6-1A8F-9135-2D27-07626DE80C1A}"/>
                </a:ext>
              </a:extLst>
            </p:cNvPr>
            <p:cNvSpPr/>
            <p:nvPr/>
          </p:nvSpPr>
          <p:spPr>
            <a:xfrm>
              <a:off x="3628634" y="4646041"/>
              <a:ext cx="2960915" cy="84182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B700DC6-914D-A2EA-0326-646891EB504F}"/>
                </a:ext>
              </a:extLst>
            </p:cNvPr>
            <p:cNvSpPr txBox="1"/>
            <p:nvPr/>
          </p:nvSpPr>
          <p:spPr>
            <a:xfrm>
              <a:off x="3737522" y="4656873"/>
              <a:ext cx="274313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HƯỚNG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DẪN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VỀ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NHÀ</a:t>
              </a:r>
              <a:endParaRPr lang="x-none" sz="24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C04F9F8B-D868-3E58-3DB7-40848E793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039448"/>
              </p:ext>
            </p:extLst>
          </p:nvPr>
        </p:nvGraphicFramePr>
        <p:xfrm>
          <a:off x="2606040" y="1275936"/>
          <a:ext cx="7338060" cy="2026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8060">
                  <a:extLst>
                    <a:ext uri="{9D8B030D-6E8A-4147-A177-3AD203B41FA5}">
                      <a16:colId xmlns="" xmlns:a16="http://schemas.microsoft.com/office/drawing/2014/main" val="24936526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x-non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3347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1):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(2):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Soạn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30.</a:t>
                      </a:r>
                      <a:endParaRPr lang="x-none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25655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230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864"/>
            <a:ext cx="12192000" cy="6858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C04F9F8B-D868-3E58-3DB7-40848E793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790848"/>
              </p:ext>
            </p:extLst>
          </p:nvPr>
        </p:nvGraphicFramePr>
        <p:xfrm>
          <a:off x="2426970" y="2404648"/>
          <a:ext cx="7338060" cy="1710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8060">
                  <a:extLst>
                    <a:ext uri="{9D8B030D-6E8A-4147-A177-3AD203B41FA5}">
                      <a16:colId xmlns="" xmlns:a16="http://schemas.microsoft.com/office/drawing/2014/main" val="24936526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TẠM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BIỆT</a:t>
                      </a:r>
                      <a:endParaRPr lang="x-none" sz="4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3347965"/>
                  </a:ext>
                </a:extLst>
              </a:tr>
              <a:tr h="11005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b="0" dirty="0" err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CHÚC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</a:t>
                      </a:r>
                      <a:endParaRPr lang="x-none" sz="2800" b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25655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166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B73850-BA7D-8BDA-EDB8-C5835935CC5A}"/>
              </a:ext>
            </a:extLst>
          </p:cNvPr>
          <p:cNvSpPr txBox="1"/>
          <p:nvPr/>
        </p:nvSpPr>
        <p:spPr>
          <a:xfrm>
            <a:off x="2756801" y="1949254"/>
            <a:ext cx="7525664" cy="2430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    </a:t>
            </a:r>
            <a:r>
              <a:rPr lang="en-GB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KHỞI</a:t>
            </a:r>
            <a:r>
              <a:rPr lang="en-GB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ĐỘNG</a:t>
            </a:r>
            <a:r>
              <a:rPr lang="en-GB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2400" dirty="0" err="1" smtClean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Em</a:t>
            </a:r>
            <a:r>
              <a:rPr lang="en-GB" sz="2400" dirty="0" smtClean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hãy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chia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sẻ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hiểu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biết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của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bản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thân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về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: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GB" sz="2400" dirty="0" err="1"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K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ĩ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năng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nói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và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nghe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khi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thảo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luận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một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vấn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đề</a:t>
            </a:r>
            <a:r>
              <a:rPr lang="en-GB" sz="2400" dirty="0"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Times New Roman" panose="02020603050405020304" pitchFamily="18" charset="0"/>
              <a:ea typeface="Brush Script MT" panose="03060802040406070304" pitchFamily="66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GB" sz="2400" dirty="0" err="1"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m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có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mong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muốn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biết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thêm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điều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gì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về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kĩ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năng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này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nữa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không</a:t>
            </a:r>
            <a:r>
              <a:rPr lang="en-GB" sz="2400" dirty="0">
                <a:effectLst/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?</a:t>
            </a:r>
            <a:endParaRPr lang="x-none" sz="2400" dirty="0">
              <a:latin typeface="Times New Roman" panose="02020603050405020304" pitchFamily="18" charset="0"/>
              <a:ea typeface="Brush Script MT" panose="03060802040406070304" pitchFamily="66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2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B73850-BA7D-8BDA-EDB8-C5835935CC5A}"/>
              </a:ext>
            </a:extLst>
          </p:cNvPr>
          <p:cNvSpPr txBox="1"/>
          <p:nvPr/>
        </p:nvSpPr>
        <p:spPr>
          <a:xfrm>
            <a:off x="2570834" y="882455"/>
            <a:ext cx="7525664" cy="3539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   </a:t>
            </a:r>
            <a:r>
              <a:rPr lang="en-GB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GỢI</a:t>
            </a:r>
            <a:r>
              <a:rPr lang="en-GB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Ý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Trướ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yếu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tố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Mục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đích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ai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Họ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mong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chờ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lâu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Dự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hồi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…</a:t>
            </a:r>
            <a:endParaRPr lang="en-GB" sz="2400" dirty="0" smtClean="0">
              <a:solidFill>
                <a:prstClr val="black"/>
              </a:solidFill>
              <a:latin typeface="Times New Roman" panose="02020603050405020304" pitchFamily="18" charset="0"/>
              <a:ea typeface="Brush Script MT" panose="03060802040406070304" pitchFamily="66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Rèn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kĩ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năng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nói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: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Làm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chủ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được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bài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nói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luyện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cho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nhuyễn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thực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hiện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bằng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dàn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ý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đã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chuẩn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bị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kết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hợp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trình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chiếu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các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phương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tiện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phi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ngôn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ngữ</a:t>
            </a: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,…</a:t>
            </a:r>
            <a:endParaRPr lang="x-none" sz="2400" dirty="0">
              <a:solidFill>
                <a:prstClr val="black"/>
              </a:solidFill>
              <a:latin typeface="Times New Roman" panose="02020603050405020304" pitchFamily="18" charset="0"/>
              <a:ea typeface="Brush Script MT" panose="03060802040406070304" pitchFamily="66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6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8245BC-E27D-4288-A381-7FD371E5F10D}"/>
              </a:ext>
            </a:extLst>
          </p:cNvPr>
          <p:cNvSpPr txBox="1"/>
          <p:nvPr/>
        </p:nvSpPr>
        <p:spPr>
          <a:xfrm>
            <a:off x="1661160" y="357187"/>
            <a:ext cx="88696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err="1" smtClean="0">
                <a:ln w="0"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normalizeH="0" noProof="0" dirty="0" smtClean="0">
                <a:ln w="0"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3600" b="1" i="0" u="none" strike="noStrike" kern="1200" normalizeH="0" noProof="0" dirty="0" err="1" smtClean="0">
                <a:ln w="0"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3600" b="1" i="0" u="none" strike="noStrike" kern="1200" normalizeH="0" noProof="0" dirty="0" smtClean="0">
                <a:ln w="0"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normalizeH="0" noProof="0" dirty="0" err="1" smtClean="0">
                <a:ln w="0"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3600" b="1" i="0" u="none" strike="noStrike" kern="1200" normalizeH="0" noProof="0" dirty="0" smtClean="0">
                <a:ln w="0"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normalizeH="0" noProof="0" dirty="0" err="1" smtClean="0">
                <a:ln w="0"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3600" b="1" i="0" u="none" strike="noStrike" kern="1200" normalizeH="0" noProof="0" dirty="0" smtClean="0">
                <a:ln w="0"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normalizeH="0" noProof="0" dirty="0" err="1" smtClean="0">
                <a:ln w="0"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endParaRPr kumimoji="0" lang="en-US" sz="3600" b="1" i="0" u="none" strike="noStrike" kern="1200" normalizeH="0" baseline="0" noProof="0" dirty="0" smtClean="0">
              <a:ln w="0"/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err="1" smtClean="0">
                <a:ln w="0"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200" normalizeH="0" noProof="0" dirty="0" smtClean="0">
                <a:ln w="0"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13: </a:t>
            </a:r>
            <a:r>
              <a:rPr kumimoji="0" lang="en-US" sz="3600" b="1" i="0" u="none" strike="noStrike" kern="1200" normalizeH="0" baseline="0" noProof="0" dirty="0" err="1" smtClean="0">
                <a:ln w="0"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normalizeH="0" baseline="0" noProof="0" dirty="0" smtClean="0">
                <a:ln w="0"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normalizeH="0" baseline="0" noProof="0" dirty="0" err="1">
                <a:ln w="0"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normalizeH="0" baseline="0" noProof="0" dirty="0">
                <a:ln w="0"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normalizeH="0" baseline="0" noProof="0" dirty="0" err="1">
                <a:ln w="0"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600" b="1" i="0" u="none" strike="noStrike" kern="1200" normalizeH="0" baseline="0" noProof="0" dirty="0">
                <a:ln w="0"/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VỀ MỘT VẤN ĐỀ 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 QUAN TÂM TRONG ĐỜI SỐNG </a:t>
            </a:r>
            <a:endParaRPr lang="x-none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017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7A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70754" y="2055970"/>
            <a:ext cx="3981162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1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SignPainter-HouseScript" panose="02000006070000020004" pitchFamily="2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Hình</a:t>
            </a:r>
            <a:r>
              <a:rPr kumimoji="0" lang="en-US" altLang="zh-CN" sz="6000" b="1" i="0" u="none" strike="noStrike" kern="1200" cap="none" spc="0" normalizeH="0" noProof="1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SignPainter-HouseScript" panose="02000006070000020004" pitchFamily="2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 thành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1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SignPainter-HouseScript" panose="02000006070000020004" pitchFamily="2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kiến thức</a:t>
            </a:r>
            <a:endParaRPr kumimoji="0" lang="zh-CN" altLang="en-US" sz="6000" b="1" i="0" u="none" strike="noStrike" kern="1200" cap="none" spc="0" normalizeH="0" baseline="0" noProof="1">
              <a:ln>
                <a:noFill/>
              </a:ln>
              <a:solidFill>
                <a:srgbClr val="57A97D"/>
              </a:solidFill>
              <a:effectLst/>
              <a:uLnTx/>
              <a:uFillTx/>
              <a:latin typeface="SignPainter-HouseScript" panose="02000006070000020004" pitchFamily="2" charset="0"/>
              <a:ea typeface="字魂36号-正文宋楷" panose="00000500000000000000" pitchFamily="2" charset="-122"/>
              <a:cs typeface="Times New Roman" panose="02020603050405020304" pitchFamily="18" charset="0"/>
              <a:sym typeface="字魂36号-正文宋楷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17290" y="1970478"/>
            <a:ext cx="4288638" cy="1932151"/>
            <a:chOff x="2802618" y="3136900"/>
            <a:chExt cx="6578600" cy="101807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A9F4621-0F71-1357-D5B1-37BD0867E9A2}"/>
              </a:ext>
            </a:extLst>
          </p:cNvPr>
          <p:cNvGrpSpPr/>
          <p:nvPr/>
        </p:nvGrpSpPr>
        <p:grpSpPr>
          <a:xfrm>
            <a:off x="3173360" y="2311791"/>
            <a:ext cx="1420388" cy="1335015"/>
            <a:chOff x="3110948" y="2151133"/>
            <a:chExt cx="1420388" cy="1335015"/>
          </a:xfrm>
        </p:grpSpPr>
        <p:sp>
          <p:nvSpPr>
            <p:cNvPr id="9" name="矩形 8"/>
            <p:cNvSpPr/>
            <p:nvPr/>
          </p:nvSpPr>
          <p:spPr>
            <a:xfrm>
              <a:off x="3110948" y="2151133"/>
              <a:ext cx="1420388" cy="1335015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FE0E070-7FF1-70E5-493D-A42564D45AC5}"/>
                </a:ext>
              </a:extLst>
            </p:cNvPr>
            <p:cNvSpPr txBox="1"/>
            <p:nvPr/>
          </p:nvSpPr>
          <p:spPr>
            <a:xfrm>
              <a:off x="3571005" y="2180161"/>
              <a:ext cx="7860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6000" b="1" dirty="0">
                  <a:ln w="10160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3124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wall with a green border&#10;&#10;Description automatically generated">
            <a:extLst>
              <a:ext uri="{FF2B5EF4-FFF2-40B4-BE49-F238E27FC236}">
                <a16:creationId xmlns="" xmlns:a16="http://schemas.microsoft.com/office/drawing/2014/main" id="{4A7138F0-9D70-4B44-65BB-86A9F902C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E91C828-CFC6-3C85-1A56-8AFAE1E7C868}"/>
              </a:ext>
            </a:extLst>
          </p:cNvPr>
          <p:cNvGrpSpPr/>
          <p:nvPr/>
        </p:nvGrpSpPr>
        <p:grpSpPr>
          <a:xfrm>
            <a:off x="142436" y="622756"/>
            <a:ext cx="5953564" cy="2658777"/>
            <a:chOff x="1683657" y="770223"/>
            <a:chExt cx="6545943" cy="2658777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33BFC144-AA5D-7CBA-1259-49BA2DE1ABA3}"/>
                </a:ext>
              </a:extLst>
            </p:cNvPr>
            <p:cNvSpPr/>
            <p:nvPr/>
          </p:nvSpPr>
          <p:spPr>
            <a:xfrm>
              <a:off x="1683657" y="1295400"/>
              <a:ext cx="6545943" cy="2133600"/>
            </a:xfrm>
            <a:prstGeom prst="rect">
              <a:avLst/>
            </a:prstGeom>
            <a:ln w="38100">
              <a:prstDash val="dash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="" xmlns:a16="http://schemas.microsoft.com/office/drawing/2014/main" id="{669E14F4-8A7B-D94F-6FD2-407165B5C614}"/>
                </a:ext>
              </a:extLst>
            </p:cNvPr>
            <p:cNvSpPr/>
            <p:nvPr/>
          </p:nvSpPr>
          <p:spPr>
            <a:xfrm>
              <a:off x="3348125" y="770223"/>
              <a:ext cx="2960915" cy="84182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C0C7BFB-52FA-EA0E-1155-0C73460AFEB3}"/>
                </a:ext>
              </a:extLst>
            </p:cNvPr>
            <p:cNvSpPr txBox="1"/>
            <p:nvPr/>
          </p:nvSpPr>
          <p:spPr>
            <a:xfrm>
              <a:off x="3565840" y="920196"/>
              <a:ext cx="297542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Bước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1: </a:t>
              </a:r>
              <a:r>
                <a:rPr lang="en-US" sz="2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Chuẩn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bị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x-none" sz="2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95F4B54-5EC0-BFCF-642E-731F846FADDC}"/>
                </a:ext>
              </a:extLst>
            </p:cNvPr>
            <p:cNvSpPr txBox="1"/>
            <p:nvPr/>
          </p:nvSpPr>
          <p:spPr>
            <a:xfrm>
              <a:off x="2133600" y="1728956"/>
              <a:ext cx="6096000" cy="1624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07000"/>
                </a:lnSpc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Thành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lập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endParaRPr>
            </a:p>
            <a:p>
              <a:pPr marL="342900" indent="-342900" algn="just">
                <a:lnSpc>
                  <a:spcPct val="107000"/>
                </a:lnSpc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Xác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tài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endParaRPr>
            </a:p>
            <a:p>
              <a:pPr marL="342900" indent="-342900" algn="just">
                <a:lnSpc>
                  <a:spcPct val="107000"/>
                </a:lnSpc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itchFamily="2" charset="2"/>
                </a:rPr>
                <a:t>T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hống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tài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mục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tiêu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thời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thảo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luận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endParaRPr>
            </a:p>
            <a:p>
              <a:pPr marL="342900" indent="-342900" algn="just">
                <a:lnSpc>
                  <a:spcPct val="107000"/>
                </a:lnSpc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Chuẩn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thảo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luận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x-non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1B496DF9-002F-58CD-5B94-6ABB92F29AEE}"/>
              </a:ext>
            </a:extLst>
          </p:cNvPr>
          <p:cNvGrpSpPr/>
          <p:nvPr/>
        </p:nvGrpSpPr>
        <p:grpSpPr>
          <a:xfrm>
            <a:off x="6629399" y="687446"/>
            <a:ext cx="4936431" cy="2591358"/>
            <a:chOff x="6514562" y="1010537"/>
            <a:chExt cx="5127302" cy="2591358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A1A1043A-1BDA-602D-93A7-037DD637D6EF}"/>
                </a:ext>
              </a:extLst>
            </p:cNvPr>
            <p:cNvSpPr/>
            <p:nvPr/>
          </p:nvSpPr>
          <p:spPr>
            <a:xfrm>
              <a:off x="6514562" y="1468295"/>
              <a:ext cx="5127302" cy="2133600"/>
            </a:xfrm>
            <a:prstGeom prst="rect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dash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="" xmlns:a16="http://schemas.microsoft.com/office/drawing/2014/main" id="{422CF6A8-B1CB-E2BB-582E-61CF95F789ED}"/>
                </a:ext>
              </a:extLst>
            </p:cNvPr>
            <p:cNvSpPr/>
            <p:nvPr/>
          </p:nvSpPr>
          <p:spPr>
            <a:xfrm>
              <a:off x="7679273" y="1010537"/>
              <a:ext cx="3037959" cy="84182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F5709B59-219E-F746-A130-F11D8974D822}"/>
                </a:ext>
              </a:extLst>
            </p:cNvPr>
            <p:cNvSpPr txBox="1"/>
            <p:nvPr/>
          </p:nvSpPr>
          <p:spPr>
            <a:xfrm>
              <a:off x="7773207" y="1204741"/>
              <a:ext cx="285009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Bước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2: </a:t>
              </a:r>
              <a:r>
                <a:rPr lang="en-US" sz="2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Thảo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luận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x-none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977EF102-D681-ABAD-873F-8A9DD4D9A0E2}"/>
                </a:ext>
              </a:extLst>
            </p:cNvPr>
            <p:cNvSpPr txBox="1"/>
            <p:nvPr/>
          </p:nvSpPr>
          <p:spPr>
            <a:xfrm>
              <a:off x="7185547" y="2219062"/>
              <a:ext cx="4260652" cy="811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07000"/>
                </a:lnSpc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Thảo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luận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endParaRPr>
            </a:p>
            <a:p>
              <a:pPr marL="285750" indent="-285750" algn="just">
                <a:lnSpc>
                  <a:spcPct val="107000"/>
                </a:lnSpc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Thảo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luận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lớp</a:t>
              </a:r>
              <a:endParaRPr lang="x-non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CDA63F7-A8D9-F0CE-032C-EAB69FD3E07E}"/>
              </a:ext>
            </a:extLst>
          </p:cNvPr>
          <p:cNvSpPr/>
          <p:nvPr/>
        </p:nvSpPr>
        <p:spPr>
          <a:xfrm>
            <a:off x="2815113" y="4367547"/>
            <a:ext cx="6852205" cy="160880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F0CD3AEA-F88E-9892-6A2C-A4FE95D5F126}"/>
              </a:ext>
            </a:extLst>
          </p:cNvPr>
          <p:cNvGrpSpPr/>
          <p:nvPr/>
        </p:nvGrpSpPr>
        <p:grpSpPr>
          <a:xfrm>
            <a:off x="4614028" y="3915646"/>
            <a:ext cx="2960915" cy="841829"/>
            <a:chOff x="3628634" y="4646041"/>
            <a:chExt cx="2960915" cy="841829"/>
          </a:xfrm>
        </p:grpSpPr>
        <p:sp>
          <p:nvSpPr>
            <p:cNvPr id="29" name="Rounded Rectangle 28">
              <a:extLst>
                <a:ext uri="{FF2B5EF4-FFF2-40B4-BE49-F238E27FC236}">
                  <a16:creationId xmlns="" xmlns:a16="http://schemas.microsoft.com/office/drawing/2014/main" id="{AF4F5658-4528-4CA7-E217-310461999FDC}"/>
                </a:ext>
              </a:extLst>
            </p:cNvPr>
            <p:cNvSpPr/>
            <p:nvPr/>
          </p:nvSpPr>
          <p:spPr>
            <a:xfrm>
              <a:off x="3628634" y="4646041"/>
              <a:ext cx="2960915" cy="84182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59A8D638-9463-398C-7D1C-FDA5580E572A}"/>
                </a:ext>
              </a:extLst>
            </p:cNvPr>
            <p:cNvSpPr txBox="1"/>
            <p:nvPr/>
          </p:nvSpPr>
          <p:spPr>
            <a:xfrm>
              <a:off x="3737522" y="4656873"/>
              <a:ext cx="274313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Bước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3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</a:p>
            <a:p>
              <a:pPr algn="ctr"/>
              <a:r>
                <a:rPr lang="en-US" sz="2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Rút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kinh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nghiệm</a:t>
              </a:r>
              <a:endParaRPr lang="x-none" sz="2400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24F47E1-60FF-5C8C-7BB8-2E6A23630B44}"/>
              </a:ext>
            </a:extLst>
          </p:cNvPr>
          <p:cNvSpPr txBox="1"/>
          <p:nvPr/>
        </p:nvSpPr>
        <p:spPr>
          <a:xfrm>
            <a:off x="4760757" y="4954587"/>
            <a:ext cx="2960915" cy="81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ngẫm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endParaRPr lang="x-non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6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7A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70754" y="2055970"/>
            <a:ext cx="4590416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1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SignPainter-HouseScript" panose="02000006070000020004" pitchFamily="2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Luyện tập và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1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SignPainter-HouseScript" panose="02000006070000020004" pitchFamily="2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 vận dụng</a:t>
            </a:r>
            <a:endParaRPr kumimoji="0" lang="zh-CN" altLang="en-US" sz="6000" b="1" i="0" u="none" strike="noStrike" kern="1200" cap="none" spc="0" normalizeH="0" baseline="0" noProof="1">
              <a:ln>
                <a:noFill/>
              </a:ln>
              <a:solidFill>
                <a:srgbClr val="57A97D"/>
              </a:solidFill>
              <a:effectLst/>
              <a:uLnTx/>
              <a:uFillTx/>
              <a:latin typeface="SignPainter-HouseScript" panose="02000006070000020004" pitchFamily="2" charset="0"/>
              <a:ea typeface="字魂36号-正文宋楷" panose="00000500000000000000" pitchFamily="2" charset="-122"/>
              <a:cs typeface="Times New Roman" panose="02020603050405020304" pitchFamily="18" charset="0"/>
              <a:sym typeface="字魂36号-正文宋楷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17290" y="1970478"/>
            <a:ext cx="4288638" cy="1932151"/>
            <a:chOff x="2802618" y="3136900"/>
            <a:chExt cx="6578600" cy="101807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A9F4621-0F71-1357-D5B1-37BD0867E9A2}"/>
              </a:ext>
            </a:extLst>
          </p:cNvPr>
          <p:cNvGrpSpPr/>
          <p:nvPr/>
        </p:nvGrpSpPr>
        <p:grpSpPr>
          <a:xfrm>
            <a:off x="3173360" y="2311791"/>
            <a:ext cx="1420388" cy="1335015"/>
            <a:chOff x="3110948" y="2151133"/>
            <a:chExt cx="1420388" cy="1335015"/>
          </a:xfrm>
        </p:grpSpPr>
        <p:sp>
          <p:nvSpPr>
            <p:cNvPr id="9" name="矩形 8"/>
            <p:cNvSpPr/>
            <p:nvPr/>
          </p:nvSpPr>
          <p:spPr>
            <a:xfrm>
              <a:off x="3110948" y="2151133"/>
              <a:ext cx="1420388" cy="1335015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FE0E070-7FF1-70E5-493D-A42564D45AC5}"/>
                </a:ext>
              </a:extLst>
            </p:cNvPr>
            <p:cNvSpPr txBox="1"/>
            <p:nvPr/>
          </p:nvSpPr>
          <p:spPr>
            <a:xfrm>
              <a:off x="3571005" y="2180161"/>
              <a:ext cx="7860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6000" b="1" dirty="0">
                  <a:ln w="10160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90266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wall with a green border&#10;&#10;Description automatically generated">
            <a:extLst>
              <a:ext uri="{FF2B5EF4-FFF2-40B4-BE49-F238E27FC236}">
                <a16:creationId xmlns="" xmlns:a16="http://schemas.microsoft.com/office/drawing/2014/main" id="{4A7138F0-9D70-4B44-65BB-86A9F902C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449" y="-2557"/>
            <a:ext cx="12191980" cy="68567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717FDE2-CA2E-C00B-6F16-F616D747D13E}"/>
              </a:ext>
            </a:extLst>
          </p:cNvPr>
          <p:cNvGrpSpPr/>
          <p:nvPr/>
        </p:nvGrpSpPr>
        <p:grpSpPr>
          <a:xfrm>
            <a:off x="1084777" y="171166"/>
            <a:ext cx="2824168" cy="841829"/>
            <a:chOff x="1633417" y="582646"/>
            <a:chExt cx="2824168" cy="841829"/>
          </a:xfrm>
        </p:grpSpPr>
        <p:sp>
          <p:nvSpPr>
            <p:cNvPr id="2" name="Rounded Rectangle 1">
              <a:extLst>
                <a:ext uri="{FF2B5EF4-FFF2-40B4-BE49-F238E27FC236}">
                  <a16:creationId xmlns="" xmlns:a16="http://schemas.microsoft.com/office/drawing/2014/main" id="{31CD3ABC-B296-E369-F994-834B45FECA5F}"/>
                </a:ext>
              </a:extLst>
            </p:cNvPr>
            <p:cNvSpPr/>
            <p:nvPr/>
          </p:nvSpPr>
          <p:spPr>
            <a:xfrm>
              <a:off x="1633417" y="582646"/>
              <a:ext cx="2692965" cy="84182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CD5B50D-E71B-D537-669E-ECA98C4C4DCA}"/>
                </a:ext>
              </a:extLst>
            </p:cNvPr>
            <p:cNvSpPr txBox="1"/>
            <p:nvPr/>
          </p:nvSpPr>
          <p:spPr>
            <a:xfrm>
              <a:off x="1751420" y="772727"/>
              <a:ext cx="270616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Bước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1: </a:t>
              </a:r>
              <a:r>
                <a:rPr lang="en-US" sz="2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Chuẩn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bị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x-none" sz="24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2FD071B-4581-F5F9-9C4A-C6626553281F}"/>
              </a:ext>
            </a:extLst>
          </p:cNvPr>
          <p:cNvGrpSpPr/>
          <p:nvPr/>
        </p:nvGrpSpPr>
        <p:grpSpPr>
          <a:xfrm>
            <a:off x="6711542" y="75637"/>
            <a:ext cx="5815193" cy="3251871"/>
            <a:chOff x="6734402" y="564846"/>
            <a:chExt cx="5815193" cy="3251871"/>
          </a:xfrm>
        </p:grpSpPr>
        <p:pic>
          <p:nvPicPr>
            <p:cNvPr id="6" name="图片 10">
              <a:extLst>
                <a:ext uri="{FF2B5EF4-FFF2-40B4-BE49-F238E27FC236}">
                  <a16:creationId xmlns="" xmlns:a16="http://schemas.microsoft.com/office/drawing/2014/main" id="{86B8F503-ED77-4FEB-E783-8085250246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44" t="17454" r="27031" b="14722"/>
            <a:stretch/>
          </p:blipFill>
          <p:spPr>
            <a:xfrm>
              <a:off x="6734402" y="564846"/>
              <a:ext cx="5815193" cy="32518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74513D8-0E1A-CC64-0D61-91B0582050BE}"/>
                </a:ext>
              </a:extLst>
            </p:cNvPr>
            <p:cNvSpPr txBox="1"/>
            <p:nvPr/>
          </p:nvSpPr>
          <p:spPr>
            <a:xfrm>
              <a:off x="7663919" y="1321697"/>
              <a:ext cx="3956161" cy="12943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GB" sz="1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Mỗi</a:t>
              </a:r>
              <a:r>
                <a:rPr lang="en-GB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HS </a:t>
              </a:r>
              <a:r>
                <a:rPr lang="en-GB" sz="1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liệt</a:t>
              </a:r>
              <a:r>
                <a:rPr lang="en-GB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GB" sz="1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kê</a:t>
              </a:r>
              <a:r>
                <a:rPr lang="en-GB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GB" sz="1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hai</a:t>
              </a:r>
              <a:r>
                <a:rPr lang="en-GB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GB" sz="1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đề</a:t>
              </a:r>
              <a:r>
                <a:rPr lang="en-GB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GB" sz="1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tài</a:t>
              </a:r>
              <a:r>
                <a:rPr lang="en-GB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GB" sz="1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mà</a:t>
              </a:r>
              <a:r>
                <a:rPr lang="en-GB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GB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     </a:t>
              </a:r>
              <a:r>
                <a:rPr lang="en-GB" sz="1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</a:t>
              </a:r>
              <a:r>
                <a:rPr lang="en-GB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GB" sz="1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quan</a:t>
              </a:r>
              <a:r>
                <a:rPr lang="en-GB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GB" sz="1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tâm</a:t>
              </a:r>
              <a:r>
                <a:rPr lang="en-GB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GB" sz="1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GB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chia </a:t>
              </a:r>
              <a:r>
                <a:rPr lang="en-GB" sz="1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sẻ</a:t>
              </a:r>
              <a:r>
                <a:rPr lang="en-GB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GB" sz="1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GB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GB" sz="1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nhóm</a:t>
              </a:r>
              <a:r>
                <a:rPr lang="en-GB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GB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r>
                <a:rPr lang="en-GB" sz="1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hóm</a:t>
              </a:r>
              <a:r>
                <a:rPr lang="en-GB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GB" sz="1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thống</a:t>
              </a:r>
              <a:r>
                <a:rPr lang="en-GB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GB" sz="1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nhất</a:t>
              </a:r>
              <a:r>
                <a:rPr lang="en-GB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GB" sz="1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chọn</a:t>
              </a:r>
              <a:r>
                <a:rPr lang="en-GB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GB" sz="1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GB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GB" sz="1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đề</a:t>
              </a:r>
              <a:r>
                <a:rPr lang="en-GB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GB" sz="180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tài</a:t>
              </a:r>
              <a:endParaRPr lang="x-none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2" name="Picture 11" descr="A card with text on it&#10;&#10;Description automatically generated">
            <a:extLst>
              <a:ext uri="{FF2B5EF4-FFF2-40B4-BE49-F238E27FC236}">
                <a16:creationId xmlns="" xmlns:a16="http://schemas.microsoft.com/office/drawing/2014/main" id="{79B966ED-EAE9-1A79-E3B3-A54C853B8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42" y="3047934"/>
            <a:ext cx="6346371" cy="373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A2D8F0CF-784C-9E0F-F703-C3CFE5E6E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314115"/>
              </p:ext>
            </p:extLst>
          </p:nvPr>
        </p:nvGraphicFramePr>
        <p:xfrm>
          <a:off x="334755" y="1433824"/>
          <a:ext cx="4138483" cy="4095496"/>
        </p:xfrm>
        <a:graphic>
          <a:graphicData uri="http://schemas.openxmlformats.org/drawingml/2006/table">
            <a:tbl>
              <a:tblPr firstRow="1" firstCol="1" bandRow="1">
                <a:solidFill>
                  <a:srgbClr val="F8FCF7"/>
                </a:solidFill>
                <a:tableStyleId>{5C22544A-7EE6-4342-B048-85BDC9FD1C3A}</a:tableStyleId>
              </a:tblPr>
              <a:tblGrid>
                <a:gridCol w="4138483">
                  <a:extLst>
                    <a:ext uri="{9D8B030D-6E8A-4147-A177-3AD203B41FA5}">
                      <a16:colId xmlns="" xmlns:a16="http://schemas.microsoft.com/office/drawing/2014/main" val="26686634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CÁ NHÂN: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 BỊ THẢO LUẬN NHÓM </a:t>
                      </a:r>
                      <a:endParaRPr lang="x-non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23340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x-none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…………………..................................................................................................</a:t>
                      </a:r>
                      <a:endParaRPr lang="x-none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x-none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…………………..................................................................................................</a:t>
                      </a:r>
                      <a:endParaRPr lang="x-none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x-none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…………………..................................................................................................</a:t>
                      </a:r>
                      <a:endParaRPr lang="x-none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6718151"/>
                  </a:ext>
                </a:extLst>
              </a:tr>
            </a:tbl>
          </a:graphicData>
        </a:graphic>
      </p:graphicFrame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C5558F46-9A2C-D800-670A-0FCCB15B2B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11" y="3176098"/>
            <a:ext cx="3462076" cy="32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3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wall with a green border&#10;&#10;Description automatically generated">
            <a:extLst>
              <a:ext uri="{FF2B5EF4-FFF2-40B4-BE49-F238E27FC236}">
                <a16:creationId xmlns="" xmlns:a16="http://schemas.microsoft.com/office/drawing/2014/main" id="{4A7138F0-9D70-4B44-65BB-86A9F902C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449" y="-2557"/>
            <a:ext cx="12191980" cy="685671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CD29642-4BFE-6A95-1B23-247B8517F526}"/>
              </a:ext>
            </a:extLst>
          </p:cNvPr>
          <p:cNvGrpSpPr/>
          <p:nvPr/>
        </p:nvGrpSpPr>
        <p:grpSpPr>
          <a:xfrm>
            <a:off x="5677715" y="228922"/>
            <a:ext cx="6514286" cy="3748052"/>
            <a:chOff x="5677715" y="228922"/>
            <a:chExt cx="6514286" cy="3748052"/>
          </a:xfrm>
        </p:grpSpPr>
        <p:pic>
          <p:nvPicPr>
            <p:cNvPr id="6" name="图片 10">
              <a:extLst>
                <a:ext uri="{FF2B5EF4-FFF2-40B4-BE49-F238E27FC236}">
                  <a16:creationId xmlns="" xmlns:a16="http://schemas.microsoft.com/office/drawing/2014/main" id="{86B8F503-ED77-4FEB-E783-8085250246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44" t="17454" r="27031" b="14722"/>
            <a:stretch/>
          </p:blipFill>
          <p:spPr>
            <a:xfrm>
              <a:off x="5677715" y="228922"/>
              <a:ext cx="6514286" cy="374805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74513D8-0E1A-CC64-0D61-91B0582050BE}"/>
                </a:ext>
              </a:extLst>
            </p:cNvPr>
            <p:cNvSpPr txBox="1"/>
            <p:nvPr/>
          </p:nvSpPr>
          <p:spPr>
            <a:xfrm>
              <a:off x="6806682" y="992076"/>
              <a:ext cx="4256351" cy="1863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spcBef>
                  <a:spcPts val="730"/>
                </a:spcBef>
                <a:spcAft>
                  <a:spcPts val="600"/>
                </a:spcAft>
              </a:pPr>
              <a:r>
                <a:rPr lang="en-GB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Liberation Serif"/>
                  <a:cs typeface="Times New Roman" panose="02020603050405020304" pitchFamily="18" charset="0"/>
                </a:rPr>
                <a:t>Thảo</a:t>
              </a:r>
              <a:r>
                <a:rPr lang="en-GB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Liberation Serif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Liberation Serif"/>
                  <a:cs typeface="Times New Roman" panose="02020603050405020304" pitchFamily="18" charset="0"/>
                </a:rPr>
                <a:t>luận</a:t>
              </a:r>
              <a:r>
                <a:rPr lang="en-GB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Liberation Serif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Liberation Serif"/>
                  <a:cs typeface="Times New Roman" panose="02020603050405020304" pitchFamily="18" charset="0"/>
                </a:rPr>
                <a:t>trong</a:t>
              </a:r>
              <a:r>
                <a:rPr lang="en-GB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Liberation Serif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Liberation Serif"/>
                  <a:cs typeface="Times New Roman" panose="02020603050405020304" pitchFamily="18" charset="0"/>
                </a:rPr>
                <a:t>nhóm</a:t>
              </a:r>
              <a:r>
                <a:rPr lang="en-GB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Liberation Serif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Liberation Serif"/>
                  <a:cs typeface="Times New Roman" panose="02020603050405020304" pitchFamily="18" charset="0"/>
                </a:rPr>
                <a:t>nhỏ</a:t>
              </a:r>
              <a:r>
                <a:rPr lang="en-GB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Liberation Serif"/>
                  <a:cs typeface="Times New Roman" panose="02020603050405020304" pitchFamily="18" charset="0"/>
                </a:rPr>
                <a:t> </a:t>
              </a:r>
              <a:endParaRPr lang="x-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endParaRPr>
            </a:p>
            <a:p>
              <a:pPr marL="285750" indent="-285750" algn="just">
                <a:lnSpc>
                  <a:spcPct val="150000"/>
                </a:lnSpc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Nhóm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trưởng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hành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nhóm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thảo</a:t>
              </a:r>
              <a:r>
                <a:rPr lang="en-GB" b="1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b="1" spc="-3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uận</a:t>
              </a:r>
              <a:endParaRPr lang="en-GB" spc="-3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 algn="just">
                <a:lnSpc>
                  <a:spcPct val="150000"/>
                </a:lnSpc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GB" spc="-3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hư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kí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ghi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chép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dựa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mẫu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phiếu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pc="-3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GB" spc="-3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3.</a:t>
              </a:r>
              <a:endParaRPr lang="x-non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8881850-CA0A-CF4D-E851-3B527ACA73B6}"/>
              </a:ext>
            </a:extLst>
          </p:cNvPr>
          <p:cNvGrpSpPr/>
          <p:nvPr/>
        </p:nvGrpSpPr>
        <p:grpSpPr>
          <a:xfrm>
            <a:off x="1248352" y="164932"/>
            <a:ext cx="2924867" cy="841829"/>
            <a:chOff x="1248352" y="164932"/>
            <a:chExt cx="2924867" cy="841829"/>
          </a:xfrm>
        </p:grpSpPr>
        <p:sp>
          <p:nvSpPr>
            <p:cNvPr id="7" name="Rounded Rectangle 6">
              <a:extLst>
                <a:ext uri="{FF2B5EF4-FFF2-40B4-BE49-F238E27FC236}">
                  <a16:creationId xmlns="" xmlns:a16="http://schemas.microsoft.com/office/drawing/2014/main" id="{63107800-B511-0156-6E8F-33E61B5682E8}"/>
                </a:ext>
              </a:extLst>
            </p:cNvPr>
            <p:cNvSpPr/>
            <p:nvPr/>
          </p:nvSpPr>
          <p:spPr>
            <a:xfrm>
              <a:off x="1248352" y="164932"/>
              <a:ext cx="2924867" cy="84182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3E4D134-5FB3-E90D-9FF6-67066DE13B25}"/>
                </a:ext>
              </a:extLst>
            </p:cNvPr>
            <p:cNvSpPr txBox="1"/>
            <p:nvPr/>
          </p:nvSpPr>
          <p:spPr>
            <a:xfrm>
              <a:off x="1338789" y="359136"/>
              <a:ext cx="274399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Bước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2: </a:t>
              </a:r>
              <a:r>
                <a:rPr lang="en-US" sz="2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Thảo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luận</a:t>
              </a:r>
              <a:r>
                <a: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x-none" sz="2400" dirty="0"/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4256E591-1D6A-45B7-5DEE-EECBF5115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718035"/>
              </p:ext>
            </p:extLst>
          </p:nvPr>
        </p:nvGraphicFramePr>
        <p:xfrm>
          <a:off x="1594486" y="3850488"/>
          <a:ext cx="8583930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5692">
                  <a:extLst>
                    <a:ext uri="{9D8B030D-6E8A-4147-A177-3AD203B41FA5}">
                      <a16:colId xmlns="" xmlns:a16="http://schemas.microsoft.com/office/drawing/2014/main" val="3331609419"/>
                    </a:ext>
                  </a:extLst>
                </a:gridCol>
                <a:gridCol w="4468238">
                  <a:extLst>
                    <a:ext uri="{9D8B030D-6E8A-4147-A177-3AD203B41FA5}">
                      <a16:colId xmlns="" xmlns:a16="http://schemas.microsoft.com/office/drawing/2014/main" val="26651385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3: THỐNG NHẤT NỘI DUNG TRÌNH BÀY</a:t>
                      </a:r>
                      <a:endParaRPr lang="x-none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9965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x-none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46654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…………………………………..</a:t>
                      </a:r>
                      <a:endParaRPr lang="x-none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……………………………………..</a:t>
                      </a:r>
                      <a:endParaRPr lang="x-none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08672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…………………………………..</a:t>
                      </a:r>
                      <a:endParaRPr lang="x-none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……………………………………..</a:t>
                      </a:r>
                      <a:endParaRPr lang="x-none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96763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…………………………………..</a:t>
                      </a:r>
                      <a:endParaRPr lang="x-none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……………………………………..</a:t>
                      </a:r>
                      <a:endParaRPr lang="x-none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96982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7122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721</Words>
  <Application>Microsoft Office PowerPoint</Application>
  <PresentationFormat>Custom</PresentationFormat>
  <Paragraphs>105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</dc:creator>
  <cp:lastModifiedBy>Administrator</cp:lastModifiedBy>
  <cp:revision>87</cp:revision>
  <dcterms:created xsi:type="dcterms:W3CDTF">2021-12-01T01:34:38Z</dcterms:created>
  <dcterms:modified xsi:type="dcterms:W3CDTF">2024-09-09T01:10:11Z</dcterms:modified>
</cp:coreProperties>
</file>