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570" r:id="rId2"/>
    <p:sldId id="368" r:id="rId3"/>
    <p:sldId id="384" r:id="rId4"/>
    <p:sldId id="591" r:id="rId5"/>
    <p:sldId id="596" r:id="rId6"/>
    <p:sldId id="597" r:id="rId7"/>
    <p:sldId id="598" r:id="rId8"/>
    <p:sldId id="599" r:id="rId9"/>
    <p:sldId id="600" r:id="rId10"/>
    <p:sldId id="601" r:id="rId11"/>
    <p:sldId id="573" r:id="rId12"/>
    <p:sldId id="603" r:id="rId13"/>
    <p:sldId id="613" r:id="rId14"/>
    <p:sldId id="614" r:id="rId15"/>
    <p:sldId id="630" r:id="rId16"/>
    <p:sldId id="629" r:id="rId17"/>
    <p:sldId id="622" r:id="rId18"/>
    <p:sldId id="624" r:id="rId19"/>
    <p:sldId id="381" r:id="rId20"/>
    <p:sldId id="382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42" clrIdx="0">
    <p:extLst>
      <p:ext uri="{19B8F6BF-5375-455C-9EA6-DF929625EA0E}">
        <p15:presenceInfo xmlns:p15="http://schemas.microsoft.com/office/powerpoint/2012/main" xmlns="" userId="Lenovo" providerId="None"/>
      </p:ext>
    </p:extLst>
  </p:cmAuthor>
  <p:cmAuthor id="2" name="Kiều Thị Phương Thuỷ" initials="TK" lastIdx="9" clrIdx="1">
    <p:extLst>
      <p:ext uri="{19B8F6BF-5375-455C-9EA6-DF929625EA0E}">
        <p15:presenceInfo xmlns:p15="http://schemas.microsoft.com/office/powerpoint/2012/main" xmlns="" userId="S::phuongthuy@office365vn.org::21d9696b-2f94-4079-97fd-f009f3b739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0000CC"/>
    <a:srgbClr val="003300"/>
    <a:srgbClr val="006600"/>
    <a:srgbClr val="FF4FFF"/>
    <a:srgbClr val="FF93FF"/>
    <a:srgbClr val="FFECAF"/>
    <a:srgbClr val="7F7F7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6894" autoAdjust="0"/>
  </p:normalViewPr>
  <p:slideViewPr>
    <p:cSldViewPr snapToGrid="0">
      <p:cViewPr varScale="1">
        <p:scale>
          <a:sx n="111" d="100"/>
          <a:sy n="111" d="100"/>
        </p:scale>
        <p:origin x="-552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7292D-5B6E-4748-BD46-8839EDC60379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68A89-F29B-44A5-93B5-548F33E52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2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011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566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nháy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ô </a:t>
            </a:r>
            <a:r>
              <a:rPr lang="en-US" baseline="0" dirty="0" err="1"/>
              <a:t>số</a:t>
            </a:r>
            <a:r>
              <a:rPr lang="en-US" baseline="0" dirty="0"/>
              <a:t> 1 2 3 4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nháy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rùa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, </a:t>
            </a:r>
            <a:r>
              <a:rPr lang="en-US" baseline="0" dirty="0" err="1"/>
              <a:t>nháy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endParaRPr lang="en-US" baseline="0" dirty="0"/>
          </a:p>
          <a:p>
            <a:r>
              <a:rPr lang="en-US" baseline="0" dirty="0"/>
              <a:t>Sau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,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err="1"/>
              <a:t>vào</a:t>
            </a:r>
            <a:r>
              <a:rPr lang="en-US" baseline="0"/>
              <a:t> box giới thiệu về </a:t>
            </a:r>
            <a:r>
              <a:rPr lang="en-US" baseline="0" dirty="0" err="1"/>
              <a:t>tháp</a:t>
            </a:r>
            <a:r>
              <a:rPr lang="en-US" baseline="0" dirty="0"/>
              <a:t> </a:t>
            </a:r>
            <a:r>
              <a:rPr lang="en-US" baseline="0" dirty="0" err="1"/>
              <a:t>rùa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100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802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60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34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317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57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14/04/2025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4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14/04/2025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14/04/2025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48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14/04/2025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14/04/2025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14/04/2025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14/04/2025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2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14/04/2025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7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14/04/2025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2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14/04/2025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0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14/04/2025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14/04/2025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6.xml"/><Relationship Id="rId11" Type="http://schemas.openxmlformats.org/officeDocument/2006/relationships/image" Target="../media/image4.png"/><Relationship Id="rId5" Type="http://schemas.openxmlformats.org/officeDocument/2006/relationships/audio" Target="../media/audio2.wav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21.png"/><Relationship Id="rId3" Type="http://schemas.openxmlformats.org/officeDocument/2006/relationships/video" Target="../media/media3.mp4"/><Relationship Id="rId7" Type="http://schemas.openxmlformats.org/officeDocument/2006/relationships/image" Target="../media/image36.png"/><Relationship Id="rId12" Type="http://schemas.openxmlformats.org/officeDocument/2006/relationships/image" Target="../media/image20.png"/><Relationship Id="rId2" Type="http://schemas.microsoft.com/office/2007/relationships/media" Target="../media/media3.mp4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png"/><Relationship Id="rId11" Type="http://schemas.openxmlformats.org/officeDocument/2006/relationships/image" Target="../media/image19.wmf"/><Relationship Id="rId5" Type="http://schemas.openxmlformats.org/officeDocument/2006/relationships/notesSlide" Target="../notesSlides/notesSlide6.xml"/><Relationship Id="rId10" Type="http://schemas.openxmlformats.org/officeDocument/2006/relationships/oleObject" Target="../embeddings/oleObject3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3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40.png"/><Relationship Id="rId5" Type="http://schemas.openxmlformats.org/officeDocument/2006/relationships/image" Target="../media/image42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10.jpeg"/><Relationship Id="rId7" Type="http://schemas.openxmlformats.org/officeDocument/2006/relationships/slide" Target="slide1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slide" Target="slide7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slide" Target="slide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11" Type="http://schemas.openxmlformats.org/officeDocument/2006/relationships/image" Target="../media/image3.png"/><Relationship Id="rId5" Type="http://schemas.openxmlformats.org/officeDocument/2006/relationships/audio" Target="../media/audio2.wav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12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1.wav"/><Relationship Id="rId11" Type="http://schemas.openxmlformats.org/officeDocument/2006/relationships/image" Target="../media/image4.png"/><Relationship Id="rId5" Type="http://schemas.openxmlformats.org/officeDocument/2006/relationships/audio" Target="../media/audio2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slide" Target="slide6.xml"/><Relationship Id="rId12" Type="http://schemas.openxmlformats.org/officeDocument/2006/relationships/image" Target="../media/image26.png"/><Relationship Id="rId2" Type="http://schemas.openxmlformats.org/officeDocument/2006/relationships/video" Target="../media/media1.mp4"/><Relationship Id="rId16" Type="http://schemas.openxmlformats.org/officeDocument/2006/relationships/image" Target="../media/image3.png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11" Type="http://schemas.openxmlformats.org/officeDocument/2006/relationships/image" Target="../media/image250.png"/><Relationship Id="rId5" Type="http://schemas.openxmlformats.org/officeDocument/2006/relationships/audio" Target="../media/audio2.wav"/><Relationship Id="rId1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4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-10664" y="9"/>
            <a:ext cx="12191999" cy="6857991"/>
          </a:xfrm>
          <a:prstGeom prst="rect">
            <a:avLst/>
          </a:prstGeom>
        </p:spPr>
      </p:pic>
      <p:sp>
        <p:nvSpPr>
          <p:cNvPr id="10" name="Hộp Văn bản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BC2202BE-FB57-4E81-83EF-0EA40E864761}"/>
              </a:ext>
            </a:extLst>
          </p:cNvPr>
          <p:cNvSpPr txBox="1"/>
          <p:nvPr/>
        </p:nvSpPr>
        <p:spPr>
          <a:xfrm>
            <a:off x="5015576" y="2172980"/>
            <a:ext cx="3634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60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9</a:t>
            </a:r>
          </a:p>
        </p:txBody>
      </p:sp>
      <p:sp>
        <p:nvSpPr>
          <p:cNvPr id="11" name="Hộp Văn bản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D2B28935-FE08-4EA8-AA06-C7169869F84A}"/>
              </a:ext>
            </a:extLst>
          </p:cNvPr>
          <p:cNvSpPr txBox="1"/>
          <p:nvPr/>
        </p:nvSpPr>
        <p:spPr>
          <a:xfrm>
            <a:off x="3050" y="6150104"/>
            <a:ext cx="12179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</a:t>
            </a:r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1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13AC0B02-5D75-D7CA-3E91-F132A5C6CD6B}"/>
              </a:ext>
            </a:extLst>
          </p:cNvPr>
          <p:cNvSpPr txBox="1"/>
          <p:nvPr/>
        </p:nvSpPr>
        <p:spPr>
          <a:xfrm>
            <a:off x="-7617" y="175841"/>
            <a:ext cx="1218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THÀNH PHỐ QUY NHƠN</a:t>
            </a:r>
          </a:p>
          <a:p>
            <a:pPr defTabSz="914377"/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TRƯỜNG THCSNHƠN HỘI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88617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̉nh 29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462" y="6262688"/>
            <a:ext cx="617538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B"/>
              <p:cNvSpPr/>
              <p:nvPr/>
            </p:nvSpPr>
            <p:spPr>
              <a:xfrm>
                <a:off x="1301254" y="3510565"/>
                <a:ext cx="4050881" cy="795338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28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28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28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ch</m:t>
                    </m:r>
                    <m:r>
                      <m:rPr>
                        <m:nor/>
                      </m:rPr>
                      <a:rPr lang="en-US" sz="28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ữ </m:t>
                    </m:r>
                    <m:r>
                      <m:rPr>
                        <m:nor/>
                      </m:rPr>
                      <a:rPr lang="en-US" sz="28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28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ậ</m:t>
                    </m:r>
                    <m:r>
                      <m:rPr>
                        <m:nor/>
                      </m:rPr>
                      <a:rPr lang="en-US" sz="28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</m:t>
                    </m:r>
                  </m:oMath>
                </a14:m>
                <a:endParaRPr lang="vi-VN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1254" y="3510565"/>
                <a:ext cx="4050881" cy="795338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8"/>
                <a:stretch>
                  <a:fillRect b="-37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1956394" y="1044341"/>
            <a:ext cx="8279212" cy="5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None/>
            </a:pPr>
            <a:r>
              <a:rPr lang="en-US" altLang="vi-VN" sz="28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Câu</a:t>
            </a:r>
            <a:r>
              <a:rPr lang="en-US" altLang="vi-VN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solidFill>
                  <a:schemeClr val="bg1"/>
                </a:solidFill>
              </a:rPr>
              <a:t>Trong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các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hình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sau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>
                <a:solidFill>
                  <a:schemeClr val="bg1"/>
                </a:solidFill>
              </a:rPr>
              <a:t>hình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nào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là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giác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đều</a:t>
            </a:r>
            <a:r>
              <a:rPr lang="en-US" sz="2800" dirty="0">
                <a:solidFill>
                  <a:schemeClr val="bg1"/>
                </a:solidFill>
              </a:rPr>
              <a:t>?</a:t>
            </a:r>
            <a:endParaRPr lang="en-US" altLang="vi-VN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B"/>
          <p:cNvSpPr/>
          <p:nvPr/>
        </p:nvSpPr>
        <p:spPr>
          <a:xfrm>
            <a:off x="1301254" y="2252578"/>
            <a:ext cx="4050882" cy="795338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915" y="5297311"/>
            <a:ext cx="902222" cy="913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A"/>
          <p:cNvSpPr/>
          <p:nvPr/>
        </p:nvSpPr>
        <p:spPr>
          <a:xfrm flipH="1">
            <a:off x="5969784" y="2265290"/>
            <a:ext cx="3999405" cy="79375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13" name="CHRONOMETRE 1 Minu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45332" y="5416784"/>
            <a:ext cx="1411110" cy="793750"/>
          </a:xfrm>
          <a:prstGeom prst="rect">
            <a:avLst/>
          </a:prstGeom>
        </p:spPr>
      </p:pic>
      <p:sp>
        <p:nvSpPr>
          <p:cNvPr id="14" name="D"/>
          <p:cNvSpPr/>
          <p:nvPr/>
        </p:nvSpPr>
        <p:spPr>
          <a:xfrm flipH="1">
            <a:off x="5969783" y="3495858"/>
            <a:ext cx="3999405" cy="795338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oogle Shape;53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93C67F41-4EC7-F775-70BB-51C109861E6D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54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BD8700B5-2F0F-5DF7-2EB7-43ED303D3011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781300" y="25400"/>
            <a:ext cx="2410700" cy="340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56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5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6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  <a:endParaRPr lang="en-US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1" name="Picture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38636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1102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8636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TIỄN-Tiết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204659" y="1594075"/>
            <a:ext cx="112189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tập 1: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tính số đo mỗi góc của một đa giác đều có 8 cạnh nội tiếp (</a:t>
            </a:r>
            <a:r>
              <a:rPr lang="en-US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80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4659" y="1031799"/>
            <a:ext cx="71978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cạnh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7830" y="2146945"/>
            <a:ext cx="189748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000" b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giải:</a:t>
            </a:r>
            <a:endParaRPr lang="en-US" sz="30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28358" y="2820745"/>
                <a:ext cx="6350405" cy="1815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Do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358" y="2820745"/>
                <a:ext cx="6350405" cy="1815882"/>
              </a:xfrm>
              <a:prstGeom prst="rect">
                <a:avLst/>
              </a:prstGeom>
              <a:blipFill>
                <a:blip r:embed="rId5"/>
                <a:stretch>
                  <a:fillRect l="-1919" t="-3691" r="-2015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687133" y="4861612"/>
                <a:ext cx="2768957" cy="903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6.</m:t>
                          </m:r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prstClr val="white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prstClr val="white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80</m:t>
                          </m:r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prstClr val="white"/>
                              </a:solidFill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°</m:t>
                          </m:r>
                          <m:r>
                            <m:rPr>
                              <m:nor/>
                            </m:rPr>
                            <a:rPr lang="en-US" sz="2800" dirty="0">
                              <a:solidFill>
                                <a:prstClr val="white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prstClr val="whit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prstClr val="whit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35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prstClr val="white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m:oMathPara>
                </a14:m>
                <a:endPara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7133" y="4861612"/>
                <a:ext cx="2768957" cy="90370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utoShape 3"/>
          <p:cNvSpPr>
            <a:spLocks noChangeAspect="1" noChangeArrowheads="1" noTextEdit="1"/>
          </p:cNvSpPr>
          <p:nvPr/>
        </p:nvSpPr>
        <p:spPr bwMode="auto">
          <a:xfrm>
            <a:off x="8047779" y="2473199"/>
            <a:ext cx="3832077" cy="3824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Oval 6"/>
          <p:cNvSpPr>
            <a:spLocks noChangeArrowheads="1"/>
          </p:cNvSpPr>
          <p:nvPr/>
        </p:nvSpPr>
        <p:spPr bwMode="auto">
          <a:xfrm>
            <a:off x="8202091" y="2627511"/>
            <a:ext cx="3523453" cy="3515737"/>
          </a:xfrm>
          <a:prstGeom prst="ellipse">
            <a:avLst/>
          </a:prstGeom>
          <a:noFill/>
          <a:ln w="2857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 flipH="1" flipV="1">
            <a:off x="8202091" y="4386665"/>
            <a:ext cx="516945" cy="1242210"/>
          </a:xfrm>
          <a:prstGeom prst="line">
            <a:avLst/>
          </a:prstGeom>
          <a:noFill/>
          <a:ln w="2857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8"/>
          <p:cNvSpPr>
            <a:spLocks noChangeShapeType="1"/>
          </p:cNvSpPr>
          <p:nvPr/>
        </p:nvSpPr>
        <p:spPr bwMode="auto">
          <a:xfrm flipV="1">
            <a:off x="8202091" y="3141884"/>
            <a:ext cx="516945" cy="1244782"/>
          </a:xfrm>
          <a:prstGeom prst="line">
            <a:avLst/>
          </a:prstGeom>
          <a:noFill/>
          <a:ln w="2857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 flipV="1">
            <a:off x="8719035" y="2627511"/>
            <a:ext cx="1244782" cy="514373"/>
          </a:xfrm>
          <a:prstGeom prst="line">
            <a:avLst/>
          </a:prstGeom>
          <a:noFill/>
          <a:ln w="2857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>
            <a:off x="9963818" y="2627511"/>
            <a:ext cx="1244782" cy="514373"/>
          </a:xfrm>
          <a:prstGeom prst="line">
            <a:avLst/>
          </a:prstGeom>
          <a:noFill/>
          <a:ln w="2857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11"/>
          <p:cNvSpPr>
            <a:spLocks noChangeShapeType="1"/>
          </p:cNvSpPr>
          <p:nvPr/>
        </p:nvSpPr>
        <p:spPr bwMode="auto">
          <a:xfrm>
            <a:off x="11208600" y="3141884"/>
            <a:ext cx="516945" cy="1244782"/>
          </a:xfrm>
          <a:prstGeom prst="line">
            <a:avLst/>
          </a:prstGeom>
          <a:noFill/>
          <a:ln w="2857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12"/>
          <p:cNvSpPr>
            <a:spLocks noChangeShapeType="1"/>
          </p:cNvSpPr>
          <p:nvPr/>
        </p:nvSpPr>
        <p:spPr bwMode="auto">
          <a:xfrm flipH="1">
            <a:off x="11208600" y="4386665"/>
            <a:ext cx="516945" cy="1242210"/>
          </a:xfrm>
          <a:prstGeom prst="line">
            <a:avLst/>
          </a:prstGeom>
          <a:noFill/>
          <a:ln w="2857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13"/>
          <p:cNvSpPr>
            <a:spLocks noChangeShapeType="1"/>
          </p:cNvSpPr>
          <p:nvPr/>
        </p:nvSpPr>
        <p:spPr bwMode="auto">
          <a:xfrm flipH="1">
            <a:off x="9963818" y="5628875"/>
            <a:ext cx="1244782" cy="514373"/>
          </a:xfrm>
          <a:prstGeom prst="line">
            <a:avLst/>
          </a:prstGeom>
          <a:noFill/>
          <a:ln w="2857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 flipH="1" flipV="1">
            <a:off x="8719035" y="5628875"/>
            <a:ext cx="1244782" cy="514373"/>
          </a:xfrm>
          <a:prstGeom prst="line">
            <a:avLst/>
          </a:prstGeom>
          <a:noFill/>
          <a:ln w="28575" cap="flat">
            <a:solidFill>
              <a:srgbClr val="FBFBF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8719035" y="3141884"/>
            <a:ext cx="3006509" cy="3001365"/>
            <a:chOff x="8719035" y="3141884"/>
            <a:chExt cx="3006509" cy="3001365"/>
          </a:xfrm>
        </p:grpSpPr>
        <p:sp>
          <p:nvSpPr>
            <p:cNvPr id="23" name="Line 15"/>
            <p:cNvSpPr>
              <a:spLocks noChangeShapeType="1"/>
            </p:cNvSpPr>
            <p:nvPr/>
          </p:nvSpPr>
          <p:spPr bwMode="auto">
            <a:xfrm>
              <a:off x="8719035" y="3141884"/>
              <a:ext cx="0" cy="2486992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16"/>
            <p:cNvSpPr>
              <a:spLocks noChangeShapeType="1"/>
            </p:cNvSpPr>
            <p:nvPr/>
          </p:nvSpPr>
          <p:spPr bwMode="auto">
            <a:xfrm>
              <a:off x="8719035" y="3141884"/>
              <a:ext cx="1244782" cy="3001365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17"/>
            <p:cNvSpPr>
              <a:spLocks noChangeShapeType="1"/>
            </p:cNvSpPr>
            <p:nvPr/>
          </p:nvSpPr>
          <p:spPr bwMode="auto">
            <a:xfrm>
              <a:off x="8719035" y="3141884"/>
              <a:ext cx="2489564" cy="2486992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18"/>
            <p:cNvSpPr>
              <a:spLocks noChangeShapeType="1"/>
            </p:cNvSpPr>
            <p:nvPr/>
          </p:nvSpPr>
          <p:spPr bwMode="auto">
            <a:xfrm>
              <a:off x="8719035" y="3141884"/>
              <a:ext cx="3006509" cy="1244782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19"/>
            <p:cNvSpPr>
              <a:spLocks noChangeShapeType="1"/>
            </p:cNvSpPr>
            <p:nvPr/>
          </p:nvSpPr>
          <p:spPr bwMode="auto">
            <a:xfrm>
              <a:off x="8719035" y="3141884"/>
              <a:ext cx="2489564" cy="0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Rectangle 20"/>
          <p:cNvSpPr>
            <a:spLocks noChangeArrowheads="1"/>
          </p:cNvSpPr>
          <p:nvPr/>
        </p:nvSpPr>
        <p:spPr bwMode="auto">
          <a:xfrm>
            <a:off x="10040973" y="3970024"/>
            <a:ext cx="419214" cy="493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O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9" name="Group 23"/>
          <p:cNvGrpSpPr>
            <a:grpSpLocks/>
          </p:cNvGrpSpPr>
          <p:nvPr/>
        </p:nvGrpSpPr>
        <p:grpSpPr bwMode="auto">
          <a:xfrm>
            <a:off x="8657311" y="3080159"/>
            <a:ext cx="123449" cy="123449"/>
            <a:chOff x="5543" y="1937"/>
            <a:chExt cx="48" cy="48"/>
          </a:xfrm>
        </p:grpSpPr>
        <p:sp>
          <p:nvSpPr>
            <p:cNvPr id="54" name="Oval 21"/>
            <p:cNvSpPr>
              <a:spLocks noChangeArrowheads="1"/>
            </p:cNvSpPr>
            <p:nvPr/>
          </p:nvSpPr>
          <p:spPr bwMode="auto">
            <a:xfrm>
              <a:off x="5543" y="1937"/>
              <a:ext cx="48" cy="48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Oval 22"/>
            <p:cNvSpPr>
              <a:spLocks noChangeArrowheads="1"/>
            </p:cNvSpPr>
            <p:nvPr/>
          </p:nvSpPr>
          <p:spPr bwMode="auto">
            <a:xfrm>
              <a:off x="5543" y="1937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0" name="Group 26"/>
          <p:cNvGrpSpPr>
            <a:grpSpLocks/>
          </p:cNvGrpSpPr>
          <p:nvPr/>
        </p:nvGrpSpPr>
        <p:grpSpPr bwMode="auto">
          <a:xfrm>
            <a:off x="11146875" y="5567151"/>
            <a:ext cx="123449" cy="123449"/>
            <a:chOff x="6511" y="2904"/>
            <a:chExt cx="48" cy="48"/>
          </a:xfrm>
        </p:grpSpPr>
        <p:sp>
          <p:nvSpPr>
            <p:cNvPr id="52" name="Oval 24"/>
            <p:cNvSpPr>
              <a:spLocks noChangeArrowheads="1"/>
            </p:cNvSpPr>
            <p:nvPr/>
          </p:nvSpPr>
          <p:spPr bwMode="auto">
            <a:xfrm>
              <a:off x="6511" y="2904"/>
              <a:ext cx="48" cy="48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Oval 25"/>
            <p:cNvSpPr>
              <a:spLocks noChangeArrowheads="1"/>
            </p:cNvSpPr>
            <p:nvPr/>
          </p:nvSpPr>
          <p:spPr bwMode="auto">
            <a:xfrm>
              <a:off x="6511" y="2904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1" name="Group 29"/>
          <p:cNvGrpSpPr>
            <a:grpSpLocks/>
          </p:cNvGrpSpPr>
          <p:nvPr/>
        </p:nvGrpSpPr>
        <p:grpSpPr bwMode="auto">
          <a:xfrm>
            <a:off x="11146875" y="3080159"/>
            <a:ext cx="123449" cy="123449"/>
            <a:chOff x="6511" y="1937"/>
            <a:chExt cx="48" cy="48"/>
          </a:xfrm>
        </p:grpSpPr>
        <p:sp>
          <p:nvSpPr>
            <p:cNvPr id="50" name="Oval 27"/>
            <p:cNvSpPr>
              <a:spLocks noChangeArrowheads="1"/>
            </p:cNvSpPr>
            <p:nvPr/>
          </p:nvSpPr>
          <p:spPr bwMode="auto">
            <a:xfrm>
              <a:off x="6511" y="1937"/>
              <a:ext cx="48" cy="48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Oval 28"/>
            <p:cNvSpPr>
              <a:spLocks noChangeArrowheads="1"/>
            </p:cNvSpPr>
            <p:nvPr/>
          </p:nvSpPr>
          <p:spPr bwMode="auto">
            <a:xfrm>
              <a:off x="6511" y="1937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2" name="Group 32"/>
          <p:cNvGrpSpPr>
            <a:grpSpLocks/>
          </p:cNvGrpSpPr>
          <p:nvPr/>
        </p:nvGrpSpPr>
        <p:grpSpPr bwMode="auto">
          <a:xfrm>
            <a:off x="8657311" y="5567151"/>
            <a:ext cx="123449" cy="123449"/>
            <a:chOff x="5543" y="2904"/>
            <a:chExt cx="48" cy="48"/>
          </a:xfrm>
        </p:grpSpPr>
        <p:sp>
          <p:nvSpPr>
            <p:cNvPr id="48" name="Oval 30"/>
            <p:cNvSpPr>
              <a:spLocks noChangeArrowheads="1"/>
            </p:cNvSpPr>
            <p:nvPr/>
          </p:nvSpPr>
          <p:spPr bwMode="auto">
            <a:xfrm>
              <a:off x="5543" y="2904"/>
              <a:ext cx="48" cy="48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Oval 31"/>
            <p:cNvSpPr>
              <a:spLocks noChangeArrowheads="1"/>
            </p:cNvSpPr>
            <p:nvPr/>
          </p:nvSpPr>
          <p:spPr bwMode="auto">
            <a:xfrm>
              <a:off x="5543" y="2904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3" name="Group 35"/>
          <p:cNvGrpSpPr>
            <a:grpSpLocks/>
          </p:cNvGrpSpPr>
          <p:nvPr/>
        </p:nvGrpSpPr>
        <p:grpSpPr bwMode="auto">
          <a:xfrm>
            <a:off x="9902093" y="2565786"/>
            <a:ext cx="123449" cy="123449"/>
            <a:chOff x="6027" y="1737"/>
            <a:chExt cx="48" cy="48"/>
          </a:xfrm>
        </p:grpSpPr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6027" y="1737"/>
              <a:ext cx="48" cy="48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Oval 34"/>
            <p:cNvSpPr>
              <a:spLocks noChangeArrowheads="1"/>
            </p:cNvSpPr>
            <p:nvPr/>
          </p:nvSpPr>
          <p:spPr bwMode="auto">
            <a:xfrm>
              <a:off x="6027" y="1737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4" name="Group 38"/>
          <p:cNvGrpSpPr>
            <a:grpSpLocks/>
          </p:cNvGrpSpPr>
          <p:nvPr/>
        </p:nvGrpSpPr>
        <p:grpSpPr bwMode="auto">
          <a:xfrm>
            <a:off x="9902093" y="6081523"/>
            <a:ext cx="123449" cy="123449"/>
            <a:chOff x="6027" y="3104"/>
            <a:chExt cx="48" cy="48"/>
          </a:xfrm>
        </p:grpSpPr>
        <p:sp>
          <p:nvSpPr>
            <p:cNvPr id="44" name="Oval 36"/>
            <p:cNvSpPr>
              <a:spLocks noChangeArrowheads="1"/>
            </p:cNvSpPr>
            <p:nvPr/>
          </p:nvSpPr>
          <p:spPr bwMode="auto">
            <a:xfrm>
              <a:off x="6027" y="3104"/>
              <a:ext cx="48" cy="48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Oval 37"/>
            <p:cNvSpPr>
              <a:spLocks noChangeArrowheads="1"/>
            </p:cNvSpPr>
            <p:nvPr/>
          </p:nvSpPr>
          <p:spPr bwMode="auto">
            <a:xfrm>
              <a:off x="6027" y="3104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5" name="Group 41"/>
          <p:cNvGrpSpPr>
            <a:grpSpLocks/>
          </p:cNvGrpSpPr>
          <p:nvPr/>
        </p:nvGrpSpPr>
        <p:grpSpPr bwMode="auto">
          <a:xfrm>
            <a:off x="9902093" y="4324941"/>
            <a:ext cx="123449" cy="123449"/>
            <a:chOff x="6027" y="2421"/>
            <a:chExt cx="48" cy="48"/>
          </a:xfrm>
        </p:grpSpPr>
        <p:sp>
          <p:nvSpPr>
            <p:cNvPr id="42" name="Oval 39"/>
            <p:cNvSpPr>
              <a:spLocks noChangeArrowheads="1"/>
            </p:cNvSpPr>
            <p:nvPr/>
          </p:nvSpPr>
          <p:spPr bwMode="auto">
            <a:xfrm>
              <a:off x="6027" y="2421"/>
              <a:ext cx="48" cy="48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Oval 40"/>
            <p:cNvSpPr>
              <a:spLocks noChangeArrowheads="1"/>
            </p:cNvSpPr>
            <p:nvPr/>
          </p:nvSpPr>
          <p:spPr bwMode="auto">
            <a:xfrm>
              <a:off x="6027" y="2421"/>
              <a:ext cx="48" cy="47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6" name="Group 44"/>
          <p:cNvGrpSpPr>
            <a:grpSpLocks/>
          </p:cNvGrpSpPr>
          <p:nvPr/>
        </p:nvGrpSpPr>
        <p:grpSpPr bwMode="auto">
          <a:xfrm>
            <a:off x="11663819" y="4324941"/>
            <a:ext cx="123449" cy="123449"/>
            <a:chOff x="6712" y="2421"/>
            <a:chExt cx="48" cy="48"/>
          </a:xfrm>
        </p:grpSpPr>
        <p:sp>
          <p:nvSpPr>
            <p:cNvPr id="40" name="Oval 42"/>
            <p:cNvSpPr>
              <a:spLocks noChangeArrowheads="1"/>
            </p:cNvSpPr>
            <p:nvPr/>
          </p:nvSpPr>
          <p:spPr bwMode="auto">
            <a:xfrm>
              <a:off x="6712" y="2421"/>
              <a:ext cx="48" cy="48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43"/>
            <p:cNvSpPr>
              <a:spLocks noChangeArrowheads="1"/>
            </p:cNvSpPr>
            <p:nvPr/>
          </p:nvSpPr>
          <p:spPr bwMode="auto">
            <a:xfrm>
              <a:off x="6712" y="2421"/>
              <a:ext cx="48" cy="47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7" name="Group 47"/>
          <p:cNvGrpSpPr>
            <a:grpSpLocks/>
          </p:cNvGrpSpPr>
          <p:nvPr/>
        </p:nvGrpSpPr>
        <p:grpSpPr bwMode="auto">
          <a:xfrm>
            <a:off x="8140366" y="4324941"/>
            <a:ext cx="123449" cy="123449"/>
            <a:chOff x="5342" y="2421"/>
            <a:chExt cx="48" cy="48"/>
          </a:xfrm>
        </p:grpSpPr>
        <p:sp>
          <p:nvSpPr>
            <p:cNvPr id="38" name="Oval 45"/>
            <p:cNvSpPr>
              <a:spLocks noChangeArrowheads="1"/>
            </p:cNvSpPr>
            <p:nvPr/>
          </p:nvSpPr>
          <p:spPr bwMode="auto">
            <a:xfrm>
              <a:off x="5342" y="2421"/>
              <a:ext cx="48" cy="48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46"/>
            <p:cNvSpPr>
              <a:spLocks noChangeArrowheads="1"/>
            </p:cNvSpPr>
            <p:nvPr/>
          </p:nvSpPr>
          <p:spPr bwMode="auto">
            <a:xfrm>
              <a:off x="5342" y="2421"/>
              <a:ext cx="48" cy="47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Picture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FE2C5544-5A1A-8E34-1A81-AFE02CEF89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503380" y="4818746"/>
            <a:ext cx="2014910" cy="2014910"/>
          </a:xfrm>
          <a:prstGeom prst="rect">
            <a:avLst/>
          </a:prstGeom>
        </p:spPr>
      </p:pic>
      <p:pic>
        <p:nvPicPr>
          <p:cNvPr id="8" name="2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xmlns="" id="{A60FDA21-FF98-8CCD-EB22-D7A3186B1A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58783" y="6366873"/>
            <a:ext cx="1131266" cy="49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0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8636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04659" y="1594075"/>
                <a:ext cx="1121890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lục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nor/>
                      </m:rPr>
                      <a:rPr lang="en-US" sz="2800" b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cm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659" y="1594075"/>
                <a:ext cx="11218902" cy="523220"/>
              </a:xfrm>
              <a:prstGeom prst="rect">
                <a:avLst/>
              </a:prstGeom>
              <a:blipFill rotWithShape="1">
                <a:blip r:embed="rId6"/>
                <a:stretch>
                  <a:fillRect l="-1141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204659" y="1031799"/>
            <a:ext cx="71978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i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 1: Tính cạnh, góc của một số đa giác đều</a:t>
            </a:r>
            <a:endParaRPr lang="en-US" sz="280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4659" y="2156351"/>
            <a:ext cx="189748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000" b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giải:</a:t>
            </a:r>
            <a:endParaRPr lang="en-US" sz="30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3140" y="2684591"/>
                <a:ext cx="11061327" cy="47629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ABCDEF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lục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CD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DE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EF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AF</m:t>
                    </m:r>
                  </m:oMath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</a:pPr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</a:pPr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</a:pPr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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AOB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OA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OB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3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cm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nên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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AOB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  </m:t>
                    </m:r>
                  </m:oMath>
                </a14:m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cân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O</m:t>
                    </m:r>
                  </m:oMath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AOB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60</m:t>
                    </m:r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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AOB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đều</a:t>
                </a:r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</a:pP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OA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OB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dirty="0" err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lục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;3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cm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</a:pP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</a:pPr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40" y="2684591"/>
                <a:ext cx="11061327" cy="4762907"/>
              </a:xfrm>
              <a:prstGeom prst="rect">
                <a:avLst/>
              </a:prstGeom>
              <a:blipFill>
                <a:blip r:embed="rId7"/>
                <a:stretch>
                  <a:fillRect l="-1158" t="-1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336476" y="4830178"/>
            <a:ext cx="80347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70"/>
          <p:cNvGrpSpPr>
            <a:grpSpLocks noChangeAspect="1"/>
          </p:cNvGrpSpPr>
          <p:nvPr/>
        </p:nvGrpSpPr>
        <p:grpSpPr bwMode="auto">
          <a:xfrm>
            <a:off x="9295058" y="2880519"/>
            <a:ext cx="2743200" cy="3525837"/>
            <a:chOff x="5842" y="1951"/>
            <a:chExt cx="1728" cy="2221"/>
          </a:xfrm>
        </p:grpSpPr>
        <p:sp>
          <p:nvSpPr>
            <p:cNvPr id="9" name="AutoShape 69"/>
            <p:cNvSpPr>
              <a:spLocks noChangeAspect="1" noChangeArrowheads="1" noTextEdit="1"/>
            </p:cNvSpPr>
            <p:nvPr/>
          </p:nvSpPr>
          <p:spPr bwMode="auto">
            <a:xfrm>
              <a:off x="5842" y="1951"/>
              <a:ext cx="1728" cy="2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72"/>
            <p:cNvSpPr>
              <a:spLocks noChangeArrowheads="1"/>
            </p:cNvSpPr>
            <p:nvPr/>
          </p:nvSpPr>
          <p:spPr bwMode="auto">
            <a:xfrm>
              <a:off x="6046" y="2280"/>
              <a:ext cx="1292" cy="1290"/>
            </a:xfrm>
            <a:prstGeom prst="ellipse">
              <a:avLst/>
            </a:prstGeom>
            <a:noFill/>
            <a:ln w="333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73"/>
            <p:cNvSpPr>
              <a:spLocks noChangeShapeType="1"/>
            </p:cNvSpPr>
            <p:nvPr/>
          </p:nvSpPr>
          <p:spPr bwMode="auto">
            <a:xfrm flipH="1">
              <a:off x="6125" y="2281"/>
              <a:ext cx="553" cy="334"/>
            </a:xfrm>
            <a:prstGeom prst="line">
              <a:avLst/>
            </a:prstGeom>
            <a:noFill/>
            <a:ln w="333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74"/>
            <p:cNvSpPr>
              <a:spLocks noChangeShapeType="1"/>
            </p:cNvSpPr>
            <p:nvPr/>
          </p:nvSpPr>
          <p:spPr bwMode="auto">
            <a:xfrm flipH="1" flipV="1">
              <a:off x="6678" y="2281"/>
              <a:ext cx="566" cy="309"/>
            </a:xfrm>
            <a:prstGeom prst="line">
              <a:avLst/>
            </a:prstGeom>
            <a:noFill/>
            <a:ln w="333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75"/>
            <p:cNvSpPr>
              <a:spLocks noChangeShapeType="1"/>
            </p:cNvSpPr>
            <p:nvPr/>
          </p:nvSpPr>
          <p:spPr bwMode="auto">
            <a:xfrm>
              <a:off x="7244" y="2590"/>
              <a:ext cx="15" cy="645"/>
            </a:xfrm>
            <a:prstGeom prst="line">
              <a:avLst/>
            </a:prstGeom>
            <a:noFill/>
            <a:ln w="333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76"/>
            <p:cNvSpPr>
              <a:spLocks noChangeShapeType="1"/>
            </p:cNvSpPr>
            <p:nvPr/>
          </p:nvSpPr>
          <p:spPr bwMode="auto">
            <a:xfrm flipV="1">
              <a:off x="6706" y="3235"/>
              <a:ext cx="553" cy="334"/>
            </a:xfrm>
            <a:prstGeom prst="line">
              <a:avLst/>
            </a:prstGeom>
            <a:noFill/>
            <a:ln w="333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77"/>
            <p:cNvSpPr>
              <a:spLocks noChangeShapeType="1"/>
            </p:cNvSpPr>
            <p:nvPr/>
          </p:nvSpPr>
          <p:spPr bwMode="auto">
            <a:xfrm>
              <a:off x="6140" y="3259"/>
              <a:ext cx="566" cy="310"/>
            </a:xfrm>
            <a:prstGeom prst="line">
              <a:avLst/>
            </a:prstGeom>
            <a:noFill/>
            <a:ln w="333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78"/>
            <p:cNvSpPr>
              <a:spLocks noChangeShapeType="1"/>
            </p:cNvSpPr>
            <p:nvPr/>
          </p:nvSpPr>
          <p:spPr bwMode="auto">
            <a:xfrm>
              <a:off x="6125" y="2615"/>
              <a:ext cx="15" cy="644"/>
            </a:xfrm>
            <a:prstGeom prst="line">
              <a:avLst/>
            </a:prstGeom>
            <a:noFill/>
            <a:ln w="333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79"/>
            <p:cNvSpPr>
              <a:spLocks noChangeShapeType="1"/>
            </p:cNvSpPr>
            <p:nvPr/>
          </p:nvSpPr>
          <p:spPr bwMode="auto">
            <a:xfrm flipH="1" flipV="1">
              <a:off x="6125" y="2615"/>
              <a:ext cx="567" cy="310"/>
            </a:xfrm>
            <a:prstGeom prst="line">
              <a:avLst/>
            </a:prstGeom>
            <a:noFill/>
            <a:ln w="333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80"/>
            <p:cNvSpPr>
              <a:spLocks noChangeShapeType="1"/>
            </p:cNvSpPr>
            <p:nvPr/>
          </p:nvSpPr>
          <p:spPr bwMode="auto">
            <a:xfrm flipH="1">
              <a:off x="6140" y="2925"/>
              <a:ext cx="552" cy="334"/>
            </a:xfrm>
            <a:prstGeom prst="line">
              <a:avLst/>
            </a:prstGeom>
            <a:noFill/>
            <a:ln w="333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ectangle 81"/>
            <p:cNvSpPr>
              <a:spLocks noChangeArrowheads="1"/>
            </p:cNvSpPr>
            <p:nvPr/>
          </p:nvSpPr>
          <p:spPr bwMode="auto">
            <a:xfrm>
              <a:off x="6769" y="2806"/>
              <a:ext cx="226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500" b="1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82"/>
            <p:cNvSpPr>
              <a:spLocks noChangeArrowheads="1"/>
            </p:cNvSpPr>
            <p:nvPr/>
          </p:nvSpPr>
          <p:spPr bwMode="auto">
            <a:xfrm>
              <a:off x="6643" y="3598"/>
              <a:ext cx="215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500" b="1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F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83"/>
            <p:cNvSpPr>
              <a:spLocks noChangeArrowheads="1"/>
            </p:cNvSpPr>
            <p:nvPr/>
          </p:nvSpPr>
          <p:spPr bwMode="auto">
            <a:xfrm>
              <a:off x="7331" y="3192"/>
              <a:ext cx="215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500" b="1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E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Rectangle 84"/>
            <p:cNvSpPr>
              <a:spLocks noChangeArrowheads="1"/>
            </p:cNvSpPr>
            <p:nvPr/>
          </p:nvSpPr>
          <p:spPr bwMode="auto">
            <a:xfrm>
              <a:off x="7290" y="2379"/>
              <a:ext cx="226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500" b="1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D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Rectangle 85"/>
            <p:cNvSpPr>
              <a:spLocks noChangeArrowheads="1"/>
            </p:cNvSpPr>
            <p:nvPr/>
          </p:nvSpPr>
          <p:spPr bwMode="auto">
            <a:xfrm>
              <a:off x="6601" y="2036"/>
              <a:ext cx="215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500" b="1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C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Rectangle 86"/>
            <p:cNvSpPr>
              <a:spLocks noChangeArrowheads="1"/>
            </p:cNvSpPr>
            <p:nvPr/>
          </p:nvSpPr>
          <p:spPr bwMode="auto">
            <a:xfrm>
              <a:off x="5954" y="2442"/>
              <a:ext cx="215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500" b="1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B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87"/>
            <p:cNvSpPr>
              <a:spLocks noChangeArrowheads="1"/>
            </p:cNvSpPr>
            <p:nvPr/>
          </p:nvSpPr>
          <p:spPr bwMode="auto">
            <a:xfrm>
              <a:off x="5941" y="3205"/>
              <a:ext cx="215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500" b="1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A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Rectangle 88"/>
            <p:cNvSpPr>
              <a:spLocks noChangeArrowheads="1"/>
            </p:cNvSpPr>
            <p:nvPr/>
          </p:nvSpPr>
          <p:spPr bwMode="auto">
            <a:xfrm>
              <a:off x="6102" y="3858"/>
              <a:ext cx="104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5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Lục giác </a:t>
              </a:r>
              <a:r>
                <a:rPr lang="en-US" sz="2500" i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8" name="Group 91"/>
            <p:cNvGrpSpPr>
              <a:grpSpLocks/>
            </p:cNvGrpSpPr>
            <p:nvPr/>
          </p:nvGrpSpPr>
          <p:grpSpPr bwMode="auto">
            <a:xfrm>
              <a:off x="6664" y="2897"/>
              <a:ext cx="56" cy="56"/>
              <a:chOff x="6664" y="2897"/>
              <a:chExt cx="56" cy="56"/>
            </a:xfrm>
          </p:grpSpPr>
          <p:sp>
            <p:nvSpPr>
              <p:cNvPr id="57" name="Oval 89"/>
              <p:cNvSpPr>
                <a:spLocks noChangeArrowheads="1"/>
              </p:cNvSpPr>
              <p:nvPr/>
            </p:nvSpPr>
            <p:spPr bwMode="auto">
              <a:xfrm>
                <a:off x="6664" y="2897"/>
                <a:ext cx="56" cy="5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Oval 90"/>
              <p:cNvSpPr>
                <a:spLocks noChangeArrowheads="1"/>
              </p:cNvSpPr>
              <p:nvPr/>
            </p:nvSpPr>
            <p:spPr bwMode="auto">
              <a:xfrm>
                <a:off x="6664" y="2897"/>
                <a:ext cx="56" cy="56"/>
              </a:xfrm>
              <a:prstGeom prst="ellipse">
                <a:avLst/>
              </a:prstGeom>
              <a:noFill/>
              <a:ln w="142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9" name="Group 94"/>
            <p:cNvGrpSpPr>
              <a:grpSpLocks/>
            </p:cNvGrpSpPr>
            <p:nvPr/>
          </p:nvGrpSpPr>
          <p:grpSpPr bwMode="auto">
            <a:xfrm>
              <a:off x="6111" y="3231"/>
              <a:ext cx="57" cy="56"/>
              <a:chOff x="6111" y="3231"/>
              <a:chExt cx="57" cy="56"/>
            </a:xfrm>
          </p:grpSpPr>
          <p:sp>
            <p:nvSpPr>
              <p:cNvPr id="55" name="Oval 92"/>
              <p:cNvSpPr>
                <a:spLocks noChangeArrowheads="1"/>
              </p:cNvSpPr>
              <p:nvPr/>
            </p:nvSpPr>
            <p:spPr bwMode="auto">
              <a:xfrm>
                <a:off x="6111" y="3231"/>
                <a:ext cx="57" cy="5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Oval 93"/>
              <p:cNvSpPr>
                <a:spLocks noChangeArrowheads="1"/>
              </p:cNvSpPr>
              <p:nvPr/>
            </p:nvSpPr>
            <p:spPr bwMode="auto">
              <a:xfrm>
                <a:off x="6111" y="3231"/>
                <a:ext cx="57" cy="56"/>
              </a:xfrm>
              <a:prstGeom prst="ellipse">
                <a:avLst/>
              </a:prstGeom>
              <a:noFill/>
              <a:ln w="142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0" name="Group 97"/>
            <p:cNvGrpSpPr>
              <a:grpSpLocks/>
            </p:cNvGrpSpPr>
            <p:nvPr/>
          </p:nvGrpSpPr>
          <p:grpSpPr bwMode="auto">
            <a:xfrm>
              <a:off x="6678" y="3541"/>
              <a:ext cx="56" cy="56"/>
              <a:chOff x="6678" y="3541"/>
              <a:chExt cx="56" cy="56"/>
            </a:xfrm>
          </p:grpSpPr>
          <p:sp>
            <p:nvSpPr>
              <p:cNvPr id="53" name="Oval 95"/>
              <p:cNvSpPr>
                <a:spLocks noChangeArrowheads="1"/>
              </p:cNvSpPr>
              <p:nvPr/>
            </p:nvSpPr>
            <p:spPr bwMode="auto">
              <a:xfrm>
                <a:off x="6678" y="3541"/>
                <a:ext cx="56" cy="5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Oval 96"/>
              <p:cNvSpPr>
                <a:spLocks noChangeArrowheads="1"/>
              </p:cNvSpPr>
              <p:nvPr/>
            </p:nvSpPr>
            <p:spPr bwMode="auto">
              <a:xfrm>
                <a:off x="6678" y="3541"/>
                <a:ext cx="56" cy="56"/>
              </a:xfrm>
              <a:prstGeom prst="ellipse">
                <a:avLst/>
              </a:prstGeom>
              <a:noFill/>
              <a:ln w="142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1" name="Group 100"/>
            <p:cNvGrpSpPr>
              <a:grpSpLocks/>
            </p:cNvGrpSpPr>
            <p:nvPr/>
          </p:nvGrpSpPr>
          <p:grpSpPr bwMode="auto">
            <a:xfrm>
              <a:off x="7230" y="3207"/>
              <a:ext cx="57" cy="56"/>
              <a:chOff x="7230" y="3207"/>
              <a:chExt cx="57" cy="56"/>
            </a:xfrm>
          </p:grpSpPr>
          <p:sp>
            <p:nvSpPr>
              <p:cNvPr id="51" name="Oval 98"/>
              <p:cNvSpPr>
                <a:spLocks noChangeArrowheads="1"/>
              </p:cNvSpPr>
              <p:nvPr/>
            </p:nvSpPr>
            <p:spPr bwMode="auto">
              <a:xfrm>
                <a:off x="7231" y="3207"/>
                <a:ext cx="56" cy="5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Oval 99"/>
              <p:cNvSpPr>
                <a:spLocks noChangeArrowheads="1"/>
              </p:cNvSpPr>
              <p:nvPr/>
            </p:nvSpPr>
            <p:spPr bwMode="auto">
              <a:xfrm>
                <a:off x="7230" y="3207"/>
                <a:ext cx="57" cy="56"/>
              </a:xfrm>
              <a:prstGeom prst="ellipse">
                <a:avLst/>
              </a:prstGeom>
              <a:noFill/>
              <a:ln w="142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2" name="Group 103"/>
            <p:cNvGrpSpPr>
              <a:grpSpLocks/>
            </p:cNvGrpSpPr>
            <p:nvPr/>
          </p:nvGrpSpPr>
          <p:grpSpPr bwMode="auto">
            <a:xfrm>
              <a:off x="7216" y="2562"/>
              <a:ext cx="57" cy="57"/>
              <a:chOff x="7216" y="2562"/>
              <a:chExt cx="57" cy="57"/>
            </a:xfrm>
          </p:grpSpPr>
          <p:sp>
            <p:nvSpPr>
              <p:cNvPr id="49" name="Oval 101"/>
              <p:cNvSpPr>
                <a:spLocks noChangeArrowheads="1"/>
              </p:cNvSpPr>
              <p:nvPr/>
            </p:nvSpPr>
            <p:spPr bwMode="auto">
              <a:xfrm>
                <a:off x="7216" y="2562"/>
                <a:ext cx="57" cy="5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Oval 102"/>
              <p:cNvSpPr>
                <a:spLocks noChangeArrowheads="1"/>
              </p:cNvSpPr>
              <p:nvPr/>
            </p:nvSpPr>
            <p:spPr bwMode="auto">
              <a:xfrm>
                <a:off x="7216" y="2562"/>
                <a:ext cx="56" cy="57"/>
              </a:xfrm>
              <a:prstGeom prst="ellipse">
                <a:avLst/>
              </a:prstGeom>
              <a:noFill/>
              <a:ln w="142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3" name="Group 106"/>
            <p:cNvGrpSpPr>
              <a:grpSpLocks/>
            </p:cNvGrpSpPr>
            <p:nvPr/>
          </p:nvGrpSpPr>
          <p:grpSpPr bwMode="auto">
            <a:xfrm>
              <a:off x="6097" y="2587"/>
              <a:ext cx="56" cy="56"/>
              <a:chOff x="6097" y="2587"/>
              <a:chExt cx="56" cy="56"/>
            </a:xfrm>
          </p:grpSpPr>
          <p:sp>
            <p:nvSpPr>
              <p:cNvPr id="47" name="Oval 104"/>
              <p:cNvSpPr>
                <a:spLocks noChangeArrowheads="1"/>
              </p:cNvSpPr>
              <p:nvPr/>
            </p:nvSpPr>
            <p:spPr bwMode="auto">
              <a:xfrm>
                <a:off x="6097" y="2587"/>
                <a:ext cx="56" cy="5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Oval 105"/>
              <p:cNvSpPr>
                <a:spLocks noChangeArrowheads="1"/>
              </p:cNvSpPr>
              <p:nvPr/>
            </p:nvSpPr>
            <p:spPr bwMode="auto">
              <a:xfrm>
                <a:off x="6097" y="2587"/>
                <a:ext cx="56" cy="56"/>
              </a:xfrm>
              <a:prstGeom prst="ellipse">
                <a:avLst/>
              </a:prstGeom>
              <a:noFill/>
              <a:ln w="142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4" name="Group 109"/>
            <p:cNvGrpSpPr>
              <a:grpSpLocks/>
            </p:cNvGrpSpPr>
            <p:nvPr/>
          </p:nvGrpSpPr>
          <p:grpSpPr bwMode="auto">
            <a:xfrm>
              <a:off x="6650" y="2252"/>
              <a:ext cx="56" cy="57"/>
              <a:chOff x="6650" y="2252"/>
              <a:chExt cx="56" cy="57"/>
            </a:xfrm>
          </p:grpSpPr>
          <p:sp>
            <p:nvSpPr>
              <p:cNvPr id="45" name="Oval 107"/>
              <p:cNvSpPr>
                <a:spLocks noChangeArrowheads="1"/>
              </p:cNvSpPr>
              <p:nvPr/>
            </p:nvSpPr>
            <p:spPr bwMode="auto">
              <a:xfrm>
                <a:off x="6650" y="2253"/>
                <a:ext cx="56" cy="5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Oval 108"/>
              <p:cNvSpPr>
                <a:spLocks noChangeArrowheads="1"/>
              </p:cNvSpPr>
              <p:nvPr/>
            </p:nvSpPr>
            <p:spPr bwMode="auto">
              <a:xfrm>
                <a:off x="6650" y="2252"/>
                <a:ext cx="56" cy="57"/>
              </a:xfrm>
              <a:prstGeom prst="ellipse">
                <a:avLst/>
              </a:prstGeom>
              <a:noFill/>
              <a:ln w="142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BBC6E6B2-BCD7-5752-8442-ACF2B1A690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4680151"/>
              </p:ext>
            </p:extLst>
          </p:nvPr>
        </p:nvGraphicFramePr>
        <p:xfrm>
          <a:off x="317973" y="3248170"/>
          <a:ext cx="4886706" cy="477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8" imgW="2336760" imgH="228600" progId="Equation.DSMT4">
                  <p:embed/>
                </p:oleObj>
              </mc:Choice>
              <mc:Fallback>
                <p:oleObj name="Equation" r:id="rId8" imgW="2336760" imgH="2286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xmlns="" id="{BBC6E6B2-BCD7-5752-8442-ACF2B1A690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17973" y="3248170"/>
                        <a:ext cx="4886706" cy="477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327957" y="3706968"/>
            <a:ext cx="5236502" cy="936470"/>
            <a:chOff x="204659" y="3717410"/>
            <a:chExt cx="4907037" cy="819150"/>
          </a:xfrm>
        </p:grpSpPr>
        <p:sp>
          <p:nvSpPr>
            <p:cNvPr id="13" name="TextBox 12"/>
            <p:cNvSpPr txBox="1"/>
            <p:nvPr/>
          </p:nvSpPr>
          <p:spPr>
            <a:xfrm>
              <a:off x="204659" y="3854905"/>
              <a:ext cx="12234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</a:t>
              </a:r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sđ</a:t>
              </a:r>
            </a:p>
          </p:txBody>
        </p:sp>
        <p:graphicFrame>
          <p:nvGraphicFramePr>
            <p:cNvPr id="59" name="Object 5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33383566"/>
                </p:ext>
              </p:extLst>
            </p:nvPr>
          </p:nvGraphicFramePr>
          <p:xfrm>
            <a:off x="1154058" y="3717410"/>
            <a:ext cx="3957638" cy="819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3" name="Equation" r:id="rId10" imgW="2031840" imgH="419040" progId="Equation.DSMT4">
                    <p:embed/>
                  </p:oleObj>
                </mc:Choice>
                <mc:Fallback>
                  <p:oleObj name="Equation" r:id="rId10" imgW="2031840" imgH="419040" progId="Equation.DSMT4">
                    <p:embed/>
                    <p:pic>
                      <p:nvPicPr>
                        <p:cNvPr id="59" name="Object 5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4058" y="3717410"/>
                          <a:ext cx="3957638" cy="8191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1" name="Đồng hồ đếm ngược 3 phút - 3 minutes timer">
            <a:hlinkClick r:id="" action="ppaction://media"/>
            <a:extLst>
              <a:ext uri="{FF2B5EF4-FFF2-40B4-BE49-F238E27FC236}">
                <a16:creationId xmlns:a16="http://schemas.microsoft.com/office/drawing/2014/main" xmlns="" id="{66E5A517-5922-F043-BA20-4967F8B91CA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515177" y="6350795"/>
            <a:ext cx="1628659" cy="456575"/>
          </a:xfrm>
          <a:prstGeom prst="rect">
            <a:avLst/>
          </a:prstGeom>
        </p:spPr>
      </p:pic>
      <p:pic>
        <p:nvPicPr>
          <p:cNvPr id="60" name="Picture 5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FE2C5544-5A1A-8E34-1A81-AFE02CEF89B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797907" y="867814"/>
            <a:ext cx="1491690" cy="149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8636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TRONG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04659" y="1568317"/>
                <a:ext cx="11218902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3: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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ABC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đều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nội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tiếp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(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O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)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bán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kính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2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cm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.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Tính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độ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dài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cạnh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các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cạnh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tam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giác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ABC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.</a:t>
                </a:r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659" y="1568317"/>
                <a:ext cx="11218902" cy="954107"/>
              </a:xfrm>
              <a:prstGeom prst="rect">
                <a:avLst/>
              </a:prstGeom>
              <a:blipFill>
                <a:blip r:embed="rId4"/>
                <a:stretch>
                  <a:fillRect l="-1141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204659" y="1031799"/>
            <a:ext cx="71978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 1: Tính cạnh, góc của một số đa giác đều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4659" y="2439686"/>
            <a:ext cx="189748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204659" y="3020724"/>
                <a:ext cx="8202480" cy="37843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Vì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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ABC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tam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giác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đều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O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tâm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đường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tròn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ngoại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tiếp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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ABC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nên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O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giao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điểm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3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đường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trung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trực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AB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, 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BC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, 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AC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.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Và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CO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đồng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thời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đường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phân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giác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ACB</m:t>
                        </m:r>
                      </m:e>
                    </m:acc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Nối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kéo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AD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BC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D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trung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điểm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BC</m:t>
                    </m:r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.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659" y="3020724"/>
                <a:ext cx="8202480" cy="3784306"/>
              </a:xfrm>
              <a:prstGeom prst="rect">
                <a:avLst/>
              </a:prstGeom>
              <a:blipFill>
                <a:blip r:embed="rId5"/>
                <a:stretch>
                  <a:fillRect l="-1561" t="-1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AutoShape 35"/>
          <p:cNvSpPr>
            <a:spLocks noChangeAspect="1" noChangeArrowheads="1" noTextEdit="1"/>
          </p:cNvSpPr>
          <p:nvPr/>
        </p:nvSpPr>
        <p:spPr bwMode="auto">
          <a:xfrm>
            <a:off x="8407400" y="2779713"/>
            <a:ext cx="3576638" cy="366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Freeform 38"/>
          <p:cNvSpPr>
            <a:spLocks/>
          </p:cNvSpPr>
          <p:nvPr/>
        </p:nvSpPr>
        <p:spPr bwMode="auto">
          <a:xfrm>
            <a:off x="10185400" y="5429250"/>
            <a:ext cx="150813" cy="150812"/>
          </a:xfrm>
          <a:custGeom>
            <a:avLst/>
            <a:gdLst>
              <a:gd name="T0" fmla="*/ 0 w 95"/>
              <a:gd name="T1" fmla="*/ 0 h 95"/>
              <a:gd name="T2" fmla="*/ 95 w 95"/>
              <a:gd name="T3" fmla="*/ 0 h 95"/>
              <a:gd name="T4" fmla="*/ 95 w 95"/>
              <a:gd name="T5" fmla="*/ 95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5" h="95">
                <a:moveTo>
                  <a:pt x="0" y="0"/>
                </a:moveTo>
                <a:lnTo>
                  <a:pt x="95" y="0"/>
                </a:lnTo>
                <a:lnTo>
                  <a:pt x="95" y="95"/>
                </a:lnTo>
              </a:path>
            </a:pathLst>
          </a:cu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Oval 39"/>
          <p:cNvSpPr>
            <a:spLocks noChangeArrowheads="1"/>
          </p:cNvSpPr>
          <p:nvPr/>
        </p:nvSpPr>
        <p:spPr bwMode="auto">
          <a:xfrm>
            <a:off x="8651875" y="3284538"/>
            <a:ext cx="3067050" cy="3060700"/>
          </a:xfrm>
          <a:prstGeom prst="ellipse">
            <a:avLst/>
          </a:pr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Line 40"/>
          <p:cNvSpPr>
            <a:spLocks noChangeShapeType="1"/>
          </p:cNvSpPr>
          <p:nvPr/>
        </p:nvSpPr>
        <p:spPr bwMode="auto">
          <a:xfrm>
            <a:off x="8856663" y="5580063"/>
            <a:ext cx="2655888" cy="0"/>
          </a:xfrm>
          <a:prstGeom prst="line">
            <a:avLst/>
          </a:pr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Line 41"/>
          <p:cNvSpPr>
            <a:spLocks noChangeShapeType="1"/>
          </p:cNvSpPr>
          <p:nvPr/>
        </p:nvSpPr>
        <p:spPr bwMode="auto">
          <a:xfrm flipH="1">
            <a:off x="8856663" y="3284538"/>
            <a:ext cx="1328738" cy="2295525"/>
          </a:xfrm>
          <a:prstGeom prst="line">
            <a:avLst/>
          </a:pr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Line 42"/>
          <p:cNvSpPr>
            <a:spLocks noChangeShapeType="1"/>
          </p:cNvSpPr>
          <p:nvPr/>
        </p:nvSpPr>
        <p:spPr bwMode="auto">
          <a:xfrm>
            <a:off x="10185400" y="3284538"/>
            <a:ext cx="1327150" cy="2295525"/>
          </a:xfrm>
          <a:prstGeom prst="line">
            <a:avLst/>
          </a:pr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Line 43"/>
          <p:cNvSpPr>
            <a:spLocks noChangeShapeType="1"/>
          </p:cNvSpPr>
          <p:nvPr/>
        </p:nvSpPr>
        <p:spPr bwMode="auto">
          <a:xfrm>
            <a:off x="10185400" y="3284538"/>
            <a:ext cx="0" cy="2295525"/>
          </a:xfrm>
          <a:prstGeom prst="line">
            <a:avLst/>
          </a:pr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Line 44"/>
          <p:cNvSpPr>
            <a:spLocks noChangeShapeType="1"/>
          </p:cNvSpPr>
          <p:nvPr/>
        </p:nvSpPr>
        <p:spPr bwMode="auto">
          <a:xfrm flipH="1">
            <a:off x="8856663" y="4814888"/>
            <a:ext cx="1328738" cy="765175"/>
          </a:xfrm>
          <a:prstGeom prst="line">
            <a:avLst/>
          </a:pr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Line 45"/>
          <p:cNvSpPr>
            <a:spLocks noChangeShapeType="1"/>
          </p:cNvSpPr>
          <p:nvPr/>
        </p:nvSpPr>
        <p:spPr bwMode="auto">
          <a:xfrm>
            <a:off x="10185400" y="4814888"/>
            <a:ext cx="1327150" cy="765175"/>
          </a:xfrm>
          <a:prstGeom prst="line">
            <a:avLst/>
          </a:pr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Line 46"/>
          <p:cNvSpPr>
            <a:spLocks noChangeShapeType="1"/>
          </p:cNvSpPr>
          <p:nvPr/>
        </p:nvSpPr>
        <p:spPr bwMode="auto">
          <a:xfrm>
            <a:off x="10185400" y="3284538"/>
            <a:ext cx="0" cy="1530350"/>
          </a:xfrm>
          <a:prstGeom prst="line">
            <a:avLst/>
          </a:pr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Rectangle 47"/>
          <p:cNvSpPr>
            <a:spLocks noChangeArrowheads="1"/>
          </p:cNvSpPr>
          <p:nvPr/>
        </p:nvSpPr>
        <p:spPr bwMode="auto">
          <a:xfrm>
            <a:off x="9874250" y="4522788"/>
            <a:ext cx="346075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4" name="Rectangle 48"/>
          <p:cNvSpPr>
            <a:spLocks noChangeArrowheads="1"/>
          </p:cNvSpPr>
          <p:nvPr/>
        </p:nvSpPr>
        <p:spPr bwMode="auto">
          <a:xfrm>
            <a:off x="10077450" y="5602288"/>
            <a:ext cx="346075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5" name="Rectangle 49"/>
          <p:cNvSpPr>
            <a:spLocks noChangeArrowheads="1"/>
          </p:cNvSpPr>
          <p:nvPr/>
        </p:nvSpPr>
        <p:spPr bwMode="auto">
          <a:xfrm>
            <a:off x="11620500" y="5570538"/>
            <a:ext cx="32861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6" name="Rectangle 50"/>
          <p:cNvSpPr>
            <a:spLocks noChangeArrowheads="1"/>
          </p:cNvSpPr>
          <p:nvPr/>
        </p:nvSpPr>
        <p:spPr bwMode="auto">
          <a:xfrm>
            <a:off x="8558213" y="5559425"/>
            <a:ext cx="32861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7" name="Rectangle 51"/>
          <p:cNvSpPr>
            <a:spLocks noChangeArrowheads="1"/>
          </p:cNvSpPr>
          <p:nvPr/>
        </p:nvSpPr>
        <p:spPr bwMode="auto">
          <a:xfrm>
            <a:off x="10120313" y="2909888"/>
            <a:ext cx="32861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88" name="Group 54"/>
          <p:cNvGrpSpPr>
            <a:grpSpLocks/>
          </p:cNvGrpSpPr>
          <p:nvPr/>
        </p:nvGrpSpPr>
        <p:grpSpPr bwMode="auto">
          <a:xfrm>
            <a:off x="10142538" y="4772025"/>
            <a:ext cx="85725" cy="85725"/>
            <a:chOff x="6389" y="3006"/>
            <a:chExt cx="54" cy="54"/>
          </a:xfrm>
        </p:grpSpPr>
        <p:sp>
          <p:nvSpPr>
            <p:cNvPr id="101" name="Oval 52"/>
            <p:cNvSpPr>
              <a:spLocks noChangeArrowheads="1"/>
            </p:cNvSpPr>
            <p:nvPr/>
          </p:nvSpPr>
          <p:spPr bwMode="auto">
            <a:xfrm>
              <a:off x="6389" y="3006"/>
              <a:ext cx="54" cy="5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Oval 53"/>
            <p:cNvSpPr>
              <a:spLocks noChangeArrowheads="1"/>
            </p:cNvSpPr>
            <p:nvPr/>
          </p:nvSpPr>
          <p:spPr bwMode="auto">
            <a:xfrm>
              <a:off x="6389" y="3006"/>
              <a:ext cx="54" cy="54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9" name="Group 57"/>
          <p:cNvGrpSpPr>
            <a:grpSpLocks/>
          </p:cNvGrpSpPr>
          <p:nvPr/>
        </p:nvGrpSpPr>
        <p:grpSpPr bwMode="auto">
          <a:xfrm>
            <a:off x="10142538" y="5537200"/>
            <a:ext cx="85725" cy="85725"/>
            <a:chOff x="6389" y="3488"/>
            <a:chExt cx="54" cy="54"/>
          </a:xfrm>
        </p:grpSpPr>
        <p:sp>
          <p:nvSpPr>
            <p:cNvPr id="99" name="Oval 55"/>
            <p:cNvSpPr>
              <a:spLocks noChangeArrowheads="1"/>
            </p:cNvSpPr>
            <p:nvPr/>
          </p:nvSpPr>
          <p:spPr bwMode="auto">
            <a:xfrm>
              <a:off x="6389" y="3488"/>
              <a:ext cx="54" cy="5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Oval 56"/>
            <p:cNvSpPr>
              <a:spLocks noChangeArrowheads="1"/>
            </p:cNvSpPr>
            <p:nvPr/>
          </p:nvSpPr>
          <p:spPr bwMode="auto">
            <a:xfrm>
              <a:off x="6389" y="3488"/>
              <a:ext cx="54" cy="54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0" name="Group 60"/>
          <p:cNvGrpSpPr>
            <a:grpSpLocks/>
          </p:cNvGrpSpPr>
          <p:nvPr/>
        </p:nvGrpSpPr>
        <p:grpSpPr bwMode="auto">
          <a:xfrm>
            <a:off x="10142538" y="3241675"/>
            <a:ext cx="85725" cy="85725"/>
            <a:chOff x="6389" y="2042"/>
            <a:chExt cx="54" cy="54"/>
          </a:xfrm>
        </p:grpSpPr>
        <p:sp>
          <p:nvSpPr>
            <p:cNvPr id="97" name="Oval 58"/>
            <p:cNvSpPr>
              <a:spLocks noChangeArrowheads="1"/>
            </p:cNvSpPr>
            <p:nvPr/>
          </p:nvSpPr>
          <p:spPr bwMode="auto">
            <a:xfrm>
              <a:off x="6389" y="2042"/>
              <a:ext cx="54" cy="5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Oval 59"/>
            <p:cNvSpPr>
              <a:spLocks noChangeArrowheads="1"/>
            </p:cNvSpPr>
            <p:nvPr/>
          </p:nvSpPr>
          <p:spPr bwMode="auto">
            <a:xfrm>
              <a:off x="6389" y="2042"/>
              <a:ext cx="54" cy="54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1" name="Group 63"/>
          <p:cNvGrpSpPr>
            <a:grpSpLocks/>
          </p:cNvGrpSpPr>
          <p:nvPr/>
        </p:nvGrpSpPr>
        <p:grpSpPr bwMode="auto">
          <a:xfrm>
            <a:off x="8813800" y="5537200"/>
            <a:ext cx="85725" cy="85725"/>
            <a:chOff x="5552" y="3488"/>
            <a:chExt cx="54" cy="54"/>
          </a:xfrm>
        </p:grpSpPr>
        <p:sp>
          <p:nvSpPr>
            <p:cNvPr id="95" name="Oval 61"/>
            <p:cNvSpPr>
              <a:spLocks noChangeArrowheads="1"/>
            </p:cNvSpPr>
            <p:nvPr/>
          </p:nvSpPr>
          <p:spPr bwMode="auto">
            <a:xfrm>
              <a:off x="5552" y="3488"/>
              <a:ext cx="54" cy="5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Oval 62"/>
            <p:cNvSpPr>
              <a:spLocks noChangeArrowheads="1"/>
            </p:cNvSpPr>
            <p:nvPr/>
          </p:nvSpPr>
          <p:spPr bwMode="auto">
            <a:xfrm>
              <a:off x="5552" y="3488"/>
              <a:ext cx="54" cy="54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2" name="Group 66"/>
          <p:cNvGrpSpPr>
            <a:grpSpLocks/>
          </p:cNvGrpSpPr>
          <p:nvPr/>
        </p:nvGrpSpPr>
        <p:grpSpPr bwMode="auto">
          <a:xfrm>
            <a:off x="11469688" y="5537200"/>
            <a:ext cx="85725" cy="85725"/>
            <a:chOff x="7225" y="3488"/>
            <a:chExt cx="54" cy="54"/>
          </a:xfrm>
        </p:grpSpPr>
        <p:sp>
          <p:nvSpPr>
            <p:cNvPr id="93" name="Oval 64"/>
            <p:cNvSpPr>
              <a:spLocks noChangeArrowheads="1"/>
            </p:cNvSpPr>
            <p:nvPr/>
          </p:nvSpPr>
          <p:spPr bwMode="auto">
            <a:xfrm>
              <a:off x="7225" y="3488"/>
              <a:ext cx="54" cy="5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Oval 65"/>
            <p:cNvSpPr>
              <a:spLocks noChangeArrowheads="1"/>
            </p:cNvSpPr>
            <p:nvPr/>
          </p:nvSpPr>
          <p:spPr bwMode="auto">
            <a:xfrm>
              <a:off x="7225" y="3488"/>
              <a:ext cx="54" cy="54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12CDA13D-918F-4A79-35BE-AC7690B41E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324" y="488299"/>
            <a:ext cx="1266178" cy="1266178"/>
          </a:xfrm>
          <a:prstGeom prst="rect">
            <a:avLst/>
          </a:prstGeom>
        </p:spPr>
      </p:pic>
      <p:pic>
        <p:nvPicPr>
          <p:cNvPr id="11" name="Đồng hồ đếm ngược 3 phút - 3 minutes timer">
            <a:hlinkClick r:id="" action="ppaction://media"/>
            <a:extLst>
              <a:ext uri="{FF2B5EF4-FFF2-40B4-BE49-F238E27FC236}">
                <a16:creationId xmlns:a16="http://schemas.microsoft.com/office/drawing/2014/main" xmlns="" id="{82706B29-08AC-D08B-AF0B-4340A30E2C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3341" y="6393488"/>
            <a:ext cx="1628659" cy="45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9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95" dur="2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98" dur="25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01" dur="25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0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0" grpId="0"/>
      <p:bldP spid="21" grpId="0" uiExpand="1" build="allAtOnce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/>
      <p:bldP spid="84" grpId="0"/>
      <p:bldP spid="85" grpId="0"/>
      <p:bldP spid="86" grpId="0"/>
      <p:bldP spid="8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8636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TRONG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04659" y="1568317"/>
                <a:ext cx="11218902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3: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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ABC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đều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nội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tiếp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(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O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)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bán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kính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2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cm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.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Tính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độ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dài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cạnh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các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cạnh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tam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giác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ABC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.</a:t>
                </a:r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659" y="1568317"/>
                <a:ext cx="11218902" cy="954107"/>
              </a:xfrm>
              <a:prstGeom prst="rect">
                <a:avLst/>
              </a:prstGeom>
              <a:blipFill>
                <a:blip r:embed="rId4"/>
                <a:stretch>
                  <a:fillRect l="-1141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204659" y="1031799"/>
            <a:ext cx="71978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4659" y="2439686"/>
            <a:ext cx="189748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2" name="AutoShape 35"/>
          <p:cNvSpPr>
            <a:spLocks noChangeAspect="1" noChangeArrowheads="1" noTextEdit="1"/>
          </p:cNvSpPr>
          <p:nvPr/>
        </p:nvSpPr>
        <p:spPr bwMode="auto">
          <a:xfrm>
            <a:off x="8407400" y="2779713"/>
            <a:ext cx="3576638" cy="366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Freeform 38"/>
          <p:cNvSpPr>
            <a:spLocks/>
          </p:cNvSpPr>
          <p:nvPr/>
        </p:nvSpPr>
        <p:spPr bwMode="auto">
          <a:xfrm>
            <a:off x="10185400" y="5429250"/>
            <a:ext cx="150813" cy="150812"/>
          </a:xfrm>
          <a:custGeom>
            <a:avLst/>
            <a:gdLst>
              <a:gd name="T0" fmla="*/ 0 w 95"/>
              <a:gd name="T1" fmla="*/ 0 h 95"/>
              <a:gd name="T2" fmla="*/ 95 w 95"/>
              <a:gd name="T3" fmla="*/ 0 h 95"/>
              <a:gd name="T4" fmla="*/ 95 w 95"/>
              <a:gd name="T5" fmla="*/ 95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5" h="95">
                <a:moveTo>
                  <a:pt x="0" y="0"/>
                </a:moveTo>
                <a:lnTo>
                  <a:pt x="95" y="0"/>
                </a:lnTo>
                <a:lnTo>
                  <a:pt x="95" y="95"/>
                </a:lnTo>
              </a:path>
            </a:pathLst>
          </a:cu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Oval 39"/>
          <p:cNvSpPr>
            <a:spLocks noChangeArrowheads="1"/>
          </p:cNvSpPr>
          <p:nvPr/>
        </p:nvSpPr>
        <p:spPr bwMode="auto">
          <a:xfrm>
            <a:off x="8651875" y="3284538"/>
            <a:ext cx="3067050" cy="3060700"/>
          </a:xfrm>
          <a:prstGeom prst="ellipse">
            <a:avLst/>
          </a:pr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Line 40"/>
          <p:cNvSpPr>
            <a:spLocks noChangeShapeType="1"/>
          </p:cNvSpPr>
          <p:nvPr/>
        </p:nvSpPr>
        <p:spPr bwMode="auto">
          <a:xfrm>
            <a:off x="8856663" y="5580063"/>
            <a:ext cx="2655888" cy="0"/>
          </a:xfrm>
          <a:prstGeom prst="line">
            <a:avLst/>
          </a:pr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Line 41"/>
          <p:cNvSpPr>
            <a:spLocks noChangeShapeType="1"/>
          </p:cNvSpPr>
          <p:nvPr/>
        </p:nvSpPr>
        <p:spPr bwMode="auto">
          <a:xfrm flipH="1">
            <a:off x="8856663" y="3284538"/>
            <a:ext cx="1328738" cy="2295525"/>
          </a:xfrm>
          <a:prstGeom prst="line">
            <a:avLst/>
          </a:pr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Line 42"/>
          <p:cNvSpPr>
            <a:spLocks noChangeShapeType="1"/>
          </p:cNvSpPr>
          <p:nvPr/>
        </p:nvSpPr>
        <p:spPr bwMode="auto">
          <a:xfrm>
            <a:off x="10185400" y="3284538"/>
            <a:ext cx="1327150" cy="2295525"/>
          </a:xfrm>
          <a:prstGeom prst="line">
            <a:avLst/>
          </a:pr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Line 43"/>
          <p:cNvSpPr>
            <a:spLocks noChangeShapeType="1"/>
          </p:cNvSpPr>
          <p:nvPr/>
        </p:nvSpPr>
        <p:spPr bwMode="auto">
          <a:xfrm>
            <a:off x="10185400" y="3284538"/>
            <a:ext cx="0" cy="2295525"/>
          </a:xfrm>
          <a:prstGeom prst="line">
            <a:avLst/>
          </a:pr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Line 44"/>
          <p:cNvSpPr>
            <a:spLocks noChangeShapeType="1"/>
          </p:cNvSpPr>
          <p:nvPr/>
        </p:nvSpPr>
        <p:spPr bwMode="auto">
          <a:xfrm flipH="1">
            <a:off x="8856663" y="4814888"/>
            <a:ext cx="1328738" cy="765175"/>
          </a:xfrm>
          <a:prstGeom prst="line">
            <a:avLst/>
          </a:pr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Line 45"/>
          <p:cNvSpPr>
            <a:spLocks noChangeShapeType="1"/>
          </p:cNvSpPr>
          <p:nvPr/>
        </p:nvSpPr>
        <p:spPr bwMode="auto">
          <a:xfrm>
            <a:off x="10185400" y="4814888"/>
            <a:ext cx="1327150" cy="765175"/>
          </a:xfrm>
          <a:prstGeom prst="line">
            <a:avLst/>
          </a:pr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Line 46"/>
          <p:cNvSpPr>
            <a:spLocks noChangeShapeType="1"/>
          </p:cNvSpPr>
          <p:nvPr/>
        </p:nvSpPr>
        <p:spPr bwMode="auto">
          <a:xfrm>
            <a:off x="10185400" y="3284538"/>
            <a:ext cx="0" cy="1530350"/>
          </a:xfrm>
          <a:prstGeom prst="line">
            <a:avLst/>
          </a:pr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Rectangle 47"/>
          <p:cNvSpPr>
            <a:spLocks noChangeArrowheads="1"/>
          </p:cNvSpPr>
          <p:nvPr/>
        </p:nvSpPr>
        <p:spPr bwMode="auto">
          <a:xfrm>
            <a:off x="9874250" y="4522788"/>
            <a:ext cx="346075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4" name="Rectangle 48"/>
          <p:cNvSpPr>
            <a:spLocks noChangeArrowheads="1"/>
          </p:cNvSpPr>
          <p:nvPr/>
        </p:nvSpPr>
        <p:spPr bwMode="auto">
          <a:xfrm>
            <a:off x="10077450" y="5602288"/>
            <a:ext cx="346075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5" name="Rectangle 49"/>
          <p:cNvSpPr>
            <a:spLocks noChangeArrowheads="1"/>
          </p:cNvSpPr>
          <p:nvPr/>
        </p:nvSpPr>
        <p:spPr bwMode="auto">
          <a:xfrm>
            <a:off x="11620500" y="5570538"/>
            <a:ext cx="32861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6" name="Rectangle 50"/>
          <p:cNvSpPr>
            <a:spLocks noChangeArrowheads="1"/>
          </p:cNvSpPr>
          <p:nvPr/>
        </p:nvSpPr>
        <p:spPr bwMode="auto">
          <a:xfrm>
            <a:off x="8558213" y="5559425"/>
            <a:ext cx="32861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7" name="Rectangle 51"/>
          <p:cNvSpPr>
            <a:spLocks noChangeArrowheads="1"/>
          </p:cNvSpPr>
          <p:nvPr/>
        </p:nvSpPr>
        <p:spPr bwMode="auto">
          <a:xfrm>
            <a:off x="10120313" y="2909888"/>
            <a:ext cx="32861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88" name="Group 54"/>
          <p:cNvGrpSpPr>
            <a:grpSpLocks/>
          </p:cNvGrpSpPr>
          <p:nvPr/>
        </p:nvGrpSpPr>
        <p:grpSpPr bwMode="auto">
          <a:xfrm>
            <a:off x="10142538" y="4772025"/>
            <a:ext cx="85725" cy="85725"/>
            <a:chOff x="6389" y="3006"/>
            <a:chExt cx="54" cy="54"/>
          </a:xfrm>
        </p:grpSpPr>
        <p:sp>
          <p:nvSpPr>
            <p:cNvPr id="101" name="Oval 52"/>
            <p:cNvSpPr>
              <a:spLocks noChangeArrowheads="1"/>
            </p:cNvSpPr>
            <p:nvPr/>
          </p:nvSpPr>
          <p:spPr bwMode="auto">
            <a:xfrm>
              <a:off x="6389" y="3006"/>
              <a:ext cx="54" cy="5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Oval 53"/>
            <p:cNvSpPr>
              <a:spLocks noChangeArrowheads="1"/>
            </p:cNvSpPr>
            <p:nvPr/>
          </p:nvSpPr>
          <p:spPr bwMode="auto">
            <a:xfrm>
              <a:off x="6389" y="3006"/>
              <a:ext cx="54" cy="54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9" name="Group 57"/>
          <p:cNvGrpSpPr>
            <a:grpSpLocks/>
          </p:cNvGrpSpPr>
          <p:nvPr/>
        </p:nvGrpSpPr>
        <p:grpSpPr bwMode="auto">
          <a:xfrm>
            <a:off x="10142538" y="5537200"/>
            <a:ext cx="85725" cy="85725"/>
            <a:chOff x="6389" y="3488"/>
            <a:chExt cx="54" cy="54"/>
          </a:xfrm>
        </p:grpSpPr>
        <p:sp>
          <p:nvSpPr>
            <p:cNvPr id="99" name="Oval 55"/>
            <p:cNvSpPr>
              <a:spLocks noChangeArrowheads="1"/>
            </p:cNvSpPr>
            <p:nvPr/>
          </p:nvSpPr>
          <p:spPr bwMode="auto">
            <a:xfrm>
              <a:off x="6389" y="3488"/>
              <a:ext cx="54" cy="5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Oval 56"/>
            <p:cNvSpPr>
              <a:spLocks noChangeArrowheads="1"/>
            </p:cNvSpPr>
            <p:nvPr/>
          </p:nvSpPr>
          <p:spPr bwMode="auto">
            <a:xfrm>
              <a:off x="6389" y="3488"/>
              <a:ext cx="54" cy="54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0" name="Group 60"/>
          <p:cNvGrpSpPr>
            <a:grpSpLocks/>
          </p:cNvGrpSpPr>
          <p:nvPr/>
        </p:nvGrpSpPr>
        <p:grpSpPr bwMode="auto">
          <a:xfrm>
            <a:off x="10142538" y="3241675"/>
            <a:ext cx="85725" cy="85725"/>
            <a:chOff x="6389" y="2042"/>
            <a:chExt cx="54" cy="54"/>
          </a:xfrm>
        </p:grpSpPr>
        <p:sp>
          <p:nvSpPr>
            <p:cNvPr id="97" name="Oval 58"/>
            <p:cNvSpPr>
              <a:spLocks noChangeArrowheads="1"/>
            </p:cNvSpPr>
            <p:nvPr/>
          </p:nvSpPr>
          <p:spPr bwMode="auto">
            <a:xfrm>
              <a:off x="6389" y="2042"/>
              <a:ext cx="54" cy="5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Oval 59"/>
            <p:cNvSpPr>
              <a:spLocks noChangeArrowheads="1"/>
            </p:cNvSpPr>
            <p:nvPr/>
          </p:nvSpPr>
          <p:spPr bwMode="auto">
            <a:xfrm>
              <a:off x="6389" y="2042"/>
              <a:ext cx="54" cy="54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1" name="Group 63"/>
          <p:cNvGrpSpPr>
            <a:grpSpLocks/>
          </p:cNvGrpSpPr>
          <p:nvPr/>
        </p:nvGrpSpPr>
        <p:grpSpPr bwMode="auto">
          <a:xfrm>
            <a:off x="8813800" y="5537200"/>
            <a:ext cx="85725" cy="85725"/>
            <a:chOff x="5552" y="3488"/>
            <a:chExt cx="54" cy="54"/>
          </a:xfrm>
        </p:grpSpPr>
        <p:sp>
          <p:nvSpPr>
            <p:cNvPr id="95" name="Oval 61"/>
            <p:cNvSpPr>
              <a:spLocks noChangeArrowheads="1"/>
            </p:cNvSpPr>
            <p:nvPr/>
          </p:nvSpPr>
          <p:spPr bwMode="auto">
            <a:xfrm>
              <a:off x="5552" y="3488"/>
              <a:ext cx="54" cy="5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Oval 62"/>
            <p:cNvSpPr>
              <a:spLocks noChangeArrowheads="1"/>
            </p:cNvSpPr>
            <p:nvPr/>
          </p:nvSpPr>
          <p:spPr bwMode="auto">
            <a:xfrm>
              <a:off x="5552" y="3488"/>
              <a:ext cx="54" cy="54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2" name="Group 66"/>
          <p:cNvGrpSpPr>
            <a:grpSpLocks/>
          </p:cNvGrpSpPr>
          <p:nvPr/>
        </p:nvGrpSpPr>
        <p:grpSpPr bwMode="auto">
          <a:xfrm>
            <a:off x="11469688" y="5537200"/>
            <a:ext cx="85725" cy="85725"/>
            <a:chOff x="7225" y="3488"/>
            <a:chExt cx="54" cy="54"/>
          </a:xfrm>
        </p:grpSpPr>
        <p:sp>
          <p:nvSpPr>
            <p:cNvPr id="93" name="Oval 64"/>
            <p:cNvSpPr>
              <a:spLocks noChangeArrowheads="1"/>
            </p:cNvSpPr>
            <p:nvPr/>
          </p:nvSpPr>
          <p:spPr bwMode="auto">
            <a:xfrm>
              <a:off x="7225" y="3488"/>
              <a:ext cx="54" cy="5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Oval 65"/>
            <p:cNvSpPr>
              <a:spLocks noChangeArrowheads="1"/>
            </p:cNvSpPr>
            <p:nvPr/>
          </p:nvSpPr>
          <p:spPr bwMode="auto">
            <a:xfrm>
              <a:off x="7225" y="3488"/>
              <a:ext cx="54" cy="54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DEC17CB9-C9DB-1CED-9E86-E7F9A5731709}"/>
                  </a:ext>
                </a:extLst>
              </p:cNvPr>
              <p:cNvSpPr/>
              <p:nvPr/>
            </p:nvSpPr>
            <p:spPr>
              <a:xfrm>
                <a:off x="253805" y="2786358"/>
                <a:ext cx="9509318" cy="37516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ts val="300"/>
                  </a:spcBef>
                  <a:spcAft>
                    <a:spcPts val="300"/>
                  </a:spcAft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CO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đường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phân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giác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ACB</m:t>
                        </m:r>
                      </m:e>
                    </m:acc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DCO</m:t>
                        </m:r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</m:t>
                    </m:r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ea typeface="+mn-ea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ACB</m:t>
                            </m:r>
                          </m:e>
                        </m:acc>
                      </m:num>
                      <m:den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</m:t>
                    </m:r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6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=3</m:t>
                    </m:r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Xét </a:t>
                </a:r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OCD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vuông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tại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D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, ta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funcPr>
                      <m:fName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cos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ea typeface="+mn-ea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OCD</m:t>
                            </m:r>
                          </m:e>
                        </m:acc>
                      </m:e>
                    </m:func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</m:t>
                    </m:r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CD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OC</m:t>
                        </m:r>
                      </m:den>
                    </m:f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spcBef>
                    <a:spcPts val="300"/>
                  </a:spcBef>
                  <a:spcAft>
                    <a:spcPts val="300"/>
                  </a:spcAft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funcPr>
                      <m:fName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 </m:t>
                        </m:r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CD</m:t>
                        </m:r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=</m:t>
                        </m:r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OC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.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cos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ea typeface="+mn-ea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OCD</m:t>
                            </m:r>
                          </m:e>
                        </m:acc>
                      </m:e>
                    </m:func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2.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cos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3</m:t>
                    </m:r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Vì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D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trung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điểm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BC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nên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BC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=2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CD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=2</m:t>
                    </m:r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3</m:t>
                        </m:r>
                      </m:e>
                    </m:rad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cm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Vì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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ABC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đều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nên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AB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BC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AC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2</m:t>
                    </m:r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3</m:t>
                        </m:r>
                      </m:e>
                    </m:rad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cm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EC17CB9-C9DB-1CED-9E86-E7F9A57317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805" y="2786358"/>
                <a:ext cx="9509318" cy="3751668"/>
              </a:xfrm>
              <a:prstGeom prst="rect">
                <a:avLst/>
              </a:prstGeom>
              <a:blipFill rotWithShape="1">
                <a:blip r:embed="rId5"/>
                <a:stretch>
                  <a:fillRect l="-1346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12CDA13D-918F-4A79-35BE-AC7690B41E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324" y="488299"/>
            <a:ext cx="1266178" cy="1266178"/>
          </a:xfrm>
          <a:prstGeom prst="rect">
            <a:avLst/>
          </a:prstGeom>
        </p:spPr>
      </p:pic>
      <p:pic>
        <p:nvPicPr>
          <p:cNvPr id="11" name="Đồng hồ đếm ngược 3 phút - 3 minutes timer">
            <a:hlinkClick r:id="" action="ppaction://media"/>
            <a:extLst>
              <a:ext uri="{FF2B5EF4-FFF2-40B4-BE49-F238E27FC236}">
                <a16:creationId xmlns:a16="http://schemas.microsoft.com/office/drawing/2014/main" xmlns="" id="{82706B29-08AC-D08B-AF0B-4340A30E2C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3341" y="6393488"/>
            <a:ext cx="1628659" cy="45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4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7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8636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5508" y="515689"/>
            <a:ext cx="3886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1/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SGK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85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489097" y="1400324"/>
            <a:ext cx="3259137" cy="3262313"/>
            <a:chOff x="8434388" y="2476500"/>
            <a:chExt cx="3259137" cy="3262313"/>
          </a:xfrm>
        </p:grpSpPr>
        <p:sp>
          <p:nvSpPr>
            <p:cNvPr id="11" name="AutoShape 3"/>
            <p:cNvSpPr>
              <a:spLocks noChangeAspect="1" noChangeArrowheads="1" noTextEdit="1"/>
            </p:cNvSpPr>
            <p:nvPr/>
          </p:nvSpPr>
          <p:spPr bwMode="auto">
            <a:xfrm>
              <a:off x="8434388" y="2476500"/>
              <a:ext cx="3259137" cy="3262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Line 6"/>
            <p:cNvSpPr>
              <a:spLocks noChangeShapeType="1"/>
            </p:cNvSpPr>
            <p:nvPr/>
          </p:nvSpPr>
          <p:spPr bwMode="auto">
            <a:xfrm flipV="1">
              <a:off x="8843963" y="2913063"/>
              <a:ext cx="1119187" cy="1008063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Line 7"/>
            <p:cNvSpPr>
              <a:spLocks noChangeShapeType="1"/>
            </p:cNvSpPr>
            <p:nvPr/>
          </p:nvSpPr>
          <p:spPr bwMode="auto">
            <a:xfrm>
              <a:off x="9963150" y="2913063"/>
              <a:ext cx="1309687" cy="744538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Line 8"/>
            <p:cNvSpPr>
              <a:spLocks noChangeShapeType="1"/>
            </p:cNvSpPr>
            <p:nvPr/>
          </p:nvSpPr>
          <p:spPr bwMode="auto">
            <a:xfrm flipH="1">
              <a:off x="10968038" y="3657600"/>
              <a:ext cx="304800" cy="1479550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Line 9"/>
            <p:cNvSpPr>
              <a:spLocks noChangeShapeType="1"/>
            </p:cNvSpPr>
            <p:nvPr/>
          </p:nvSpPr>
          <p:spPr bwMode="auto">
            <a:xfrm flipH="1">
              <a:off x="9459913" y="5137150"/>
              <a:ext cx="1508125" cy="163513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Line 10"/>
            <p:cNvSpPr>
              <a:spLocks noChangeShapeType="1"/>
            </p:cNvSpPr>
            <p:nvPr/>
          </p:nvSpPr>
          <p:spPr bwMode="auto">
            <a:xfrm flipH="1" flipV="1">
              <a:off x="8843963" y="3921125"/>
              <a:ext cx="615950" cy="1379538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Line 11"/>
            <p:cNvSpPr>
              <a:spLocks noChangeShapeType="1"/>
            </p:cNvSpPr>
            <p:nvPr/>
          </p:nvSpPr>
          <p:spPr bwMode="auto">
            <a:xfrm flipH="1">
              <a:off x="8843963" y="3657600"/>
              <a:ext cx="2428875" cy="263525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Line 12"/>
            <p:cNvSpPr>
              <a:spLocks noChangeShapeType="1"/>
            </p:cNvSpPr>
            <p:nvPr/>
          </p:nvSpPr>
          <p:spPr bwMode="auto">
            <a:xfrm flipH="1">
              <a:off x="9459913" y="3657600"/>
              <a:ext cx="1812925" cy="1643063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13"/>
            <p:cNvSpPr>
              <a:spLocks noChangeArrowheads="1"/>
            </p:cNvSpPr>
            <p:nvPr/>
          </p:nvSpPr>
          <p:spPr bwMode="auto">
            <a:xfrm>
              <a:off x="8569325" y="3713163"/>
              <a:ext cx="28892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E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Rectangle 14"/>
            <p:cNvSpPr>
              <a:spLocks noChangeArrowheads="1"/>
            </p:cNvSpPr>
            <p:nvPr/>
          </p:nvSpPr>
          <p:spPr bwMode="auto">
            <a:xfrm>
              <a:off x="9282113" y="5321300"/>
              <a:ext cx="30162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D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15"/>
            <p:cNvSpPr>
              <a:spLocks noChangeArrowheads="1"/>
            </p:cNvSpPr>
            <p:nvPr/>
          </p:nvSpPr>
          <p:spPr bwMode="auto">
            <a:xfrm>
              <a:off x="11036300" y="5149850"/>
              <a:ext cx="28892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Rectangle 16"/>
            <p:cNvSpPr>
              <a:spLocks noChangeArrowheads="1"/>
            </p:cNvSpPr>
            <p:nvPr/>
          </p:nvSpPr>
          <p:spPr bwMode="auto">
            <a:xfrm>
              <a:off x="11369675" y="3448050"/>
              <a:ext cx="28892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B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17"/>
            <p:cNvSpPr>
              <a:spLocks noChangeArrowheads="1"/>
            </p:cNvSpPr>
            <p:nvPr/>
          </p:nvSpPr>
          <p:spPr bwMode="auto">
            <a:xfrm>
              <a:off x="9902825" y="2592388"/>
              <a:ext cx="28892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A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7" name="Group 20"/>
            <p:cNvGrpSpPr>
              <a:grpSpLocks/>
            </p:cNvGrpSpPr>
            <p:nvPr/>
          </p:nvGrpSpPr>
          <p:grpSpPr bwMode="auto">
            <a:xfrm>
              <a:off x="8805863" y="3883025"/>
              <a:ext cx="76200" cy="76200"/>
              <a:chOff x="5547" y="2446"/>
              <a:chExt cx="48" cy="48"/>
            </a:xfrm>
          </p:grpSpPr>
          <p:sp>
            <p:nvSpPr>
              <p:cNvPr id="28" name="Oval 18"/>
              <p:cNvSpPr>
                <a:spLocks noChangeArrowheads="1"/>
              </p:cNvSpPr>
              <p:nvPr/>
            </p:nvSpPr>
            <p:spPr bwMode="auto">
              <a:xfrm>
                <a:off x="5547" y="2446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Oval 19"/>
              <p:cNvSpPr>
                <a:spLocks noChangeArrowheads="1"/>
              </p:cNvSpPr>
              <p:nvPr/>
            </p:nvSpPr>
            <p:spPr bwMode="auto">
              <a:xfrm>
                <a:off x="5547" y="2446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3"/>
            <p:cNvGrpSpPr>
              <a:grpSpLocks/>
            </p:cNvGrpSpPr>
            <p:nvPr/>
          </p:nvGrpSpPr>
          <p:grpSpPr bwMode="auto">
            <a:xfrm>
              <a:off x="9925050" y="2874963"/>
              <a:ext cx="76200" cy="76200"/>
              <a:chOff x="6252" y="1811"/>
              <a:chExt cx="48" cy="48"/>
            </a:xfrm>
          </p:grpSpPr>
          <p:sp>
            <p:nvSpPr>
              <p:cNvPr id="31" name="Oval 21"/>
              <p:cNvSpPr>
                <a:spLocks noChangeArrowheads="1"/>
              </p:cNvSpPr>
              <p:nvPr/>
            </p:nvSpPr>
            <p:spPr bwMode="auto">
              <a:xfrm>
                <a:off x="6252" y="1811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Oval 22"/>
              <p:cNvSpPr>
                <a:spLocks noChangeArrowheads="1"/>
              </p:cNvSpPr>
              <p:nvPr/>
            </p:nvSpPr>
            <p:spPr bwMode="auto">
              <a:xfrm>
                <a:off x="6252" y="1811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26"/>
            <p:cNvGrpSpPr>
              <a:grpSpLocks/>
            </p:cNvGrpSpPr>
            <p:nvPr/>
          </p:nvGrpSpPr>
          <p:grpSpPr bwMode="auto">
            <a:xfrm>
              <a:off x="11234738" y="3621088"/>
              <a:ext cx="76200" cy="74613"/>
              <a:chOff x="7077" y="2281"/>
              <a:chExt cx="48" cy="47"/>
            </a:xfrm>
          </p:grpSpPr>
          <p:sp>
            <p:nvSpPr>
              <p:cNvPr id="34" name="Oval 24"/>
              <p:cNvSpPr>
                <a:spLocks noChangeArrowheads="1"/>
              </p:cNvSpPr>
              <p:nvPr/>
            </p:nvSpPr>
            <p:spPr bwMode="auto">
              <a:xfrm>
                <a:off x="7077" y="2281"/>
                <a:ext cx="48" cy="4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Oval 25"/>
              <p:cNvSpPr>
                <a:spLocks noChangeArrowheads="1"/>
              </p:cNvSpPr>
              <p:nvPr/>
            </p:nvSpPr>
            <p:spPr bwMode="auto">
              <a:xfrm>
                <a:off x="7077" y="2281"/>
                <a:ext cx="48" cy="47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roup 29"/>
            <p:cNvGrpSpPr>
              <a:grpSpLocks/>
            </p:cNvGrpSpPr>
            <p:nvPr/>
          </p:nvGrpSpPr>
          <p:grpSpPr bwMode="auto">
            <a:xfrm>
              <a:off x="10929938" y="5099050"/>
              <a:ext cx="76200" cy="76200"/>
              <a:chOff x="6885" y="3212"/>
              <a:chExt cx="48" cy="48"/>
            </a:xfrm>
          </p:grpSpPr>
          <p:sp>
            <p:nvSpPr>
              <p:cNvPr id="37" name="Oval 27"/>
              <p:cNvSpPr>
                <a:spLocks noChangeArrowheads="1"/>
              </p:cNvSpPr>
              <p:nvPr/>
            </p:nvSpPr>
            <p:spPr bwMode="auto">
              <a:xfrm>
                <a:off x="6885" y="321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Oval 28"/>
              <p:cNvSpPr>
                <a:spLocks noChangeArrowheads="1"/>
              </p:cNvSpPr>
              <p:nvPr/>
            </p:nvSpPr>
            <p:spPr bwMode="auto">
              <a:xfrm>
                <a:off x="6885" y="3212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 32"/>
            <p:cNvGrpSpPr>
              <a:grpSpLocks/>
            </p:cNvGrpSpPr>
            <p:nvPr/>
          </p:nvGrpSpPr>
          <p:grpSpPr bwMode="auto">
            <a:xfrm>
              <a:off x="9421813" y="5262563"/>
              <a:ext cx="76200" cy="76200"/>
              <a:chOff x="5935" y="3315"/>
              <a:chExt cx="48" cy="48"/>
            </a:xfrm>
          </p:grpSpPr>
          <p:sp>
            <p:nvSpPr>
              <p:cNvPr id="40" name="Oval 30"/>
              <p:cNvSpPr>
                <a:spLocks noChangeArrowheads="1"/>
              </p:cNvSpPr>
              <p:nvPr/>
            </p:nvSpPr>
            <p:spPr bwMode="auto">
              <a:xfrm>
                <a:off x="5935" y="3315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Oval 31"/>
              <p:cNvSpPr>
                <a:spLocks noChangeArrowheads="1"/>
              </p:cNvSpPr>
              <p:nvPr/>
            </p:nvSpPr>
            <p:spPr bwMode="auto">
              <a:xfrm>
                <a:off x="5935" y="3315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44CC1E04-6C2B-4410-86E1-38C51C86F9C3}"/>
                  </a:ext>
                </a:extLst>
              </p:cNvPr>
              <p:cNvSpPr/>
              <p:nvPr/>
            </p:nvSpPr>
            <p:spPr>
              <a:xfrm>
                <a:off x="258258" y="1024339"/>
                <a:ext cx="11489976" cy="9909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ngũ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ABCDEF</m:t>
                    </m:r>
                    <m:r>
                      <m:rPr>
                        <m:nor/>
                      </m:rPr>
                      <a:rPr lang="en-US" sz="2800" i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dirty="0" err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i="0" dirty="0" err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ó </m:t>
                    </m:r>
                  </m:oMath>
                </a14:m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acc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acc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US" sz="28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08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Ngũ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ABCDE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ngũ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4CC1E04-6C2B-4410-86E1-38C51C86F9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258" y="1024339"/>
                <a:ext cx="11489976" cy="990977"/>
              </a:xfrm>
              <a:prstGeom prst="rect">
                <a:avLst/>
              </a:prstGeom>
              <a:blipFill rotWithShape="1">
                <a:blip r:embed="rId5"/>
                <a:stretch>
                  <a:fillRect l="-1061" t="-4294" r="-1114" b="-14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FA4F839A-7876-3882-C097-A14E28AD59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1031708" y="5186567"/>
            <a:ext cx="1643889" cy="1643889"/>
          </a:xfrm>
          <a:prstGeom prst="rect">
            <a:avLst/>
          </a:prstGeom>
        </p:spPr>
      </p:pic>
      <p:pic>
        <p:nvPicPr>
          <p:cNvPr id="12" name="5PHUT" descr="OPL20U25GSXzBJYl68kk8uQGfFKzs7yb1M4KJWUiLk6ZEvGF+qCIPSnY57AbBFCvTW2023.15.134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xmlns="" id="{602E6BF0-F738-692A-7072-3CACDA48FA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70297" y="6234426"/>
            <a:ext cx="1108576" cy="6235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8BC9D018-14F2-747F-0B55-9B858B7C096E}"/>
                  </a:ext>
                </a:extLst>
              </p:cNvPr>
              <p:cNvSpPr/>
              <p:nvPr/>
            </p:nvSpPr>
            <p:spPr>
              <a:xfrm>
                <a:off x="185508" y="1033687"/>
                <a:ext cx="11748519" cy="59404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tam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Do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/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18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.3=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540</m:t>
                    </m:r>
                    <m:r>
                      <m:rPr>
                        <m:nor/>
                      </m:rPr>
                      <a:rPr lang="en-US" sz="2800" smtClean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AED</m:t>
                        </m:r>
                      </m:e>
                    </m:acc>
                    <m:r>
                      <m:rPr>
                        <m:nor/>
                      </m:rPr>
                      <a:rPr lang="en-US" sz="2800" b="0" i="1" smtClean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ED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540</m:t>
                    </m:r>
                    <m:r>
                      <m:rPr>
                        <m:nor/>
                      </m:rPr>
                      <a:rPr lang="en-US" sz="2800" smtClean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108</m:t>
                    </m:r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108</m:t>
                    </m:r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108</m:t>
                    </m:r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216</m:t>
                    </m:r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defRPr/>
                </a:pP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i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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ABE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và</a:t>
                </a:r>
                <a:r>
                  <a:rPr lang="en-US" sz="2800" i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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BCD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có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: </a:t>
                </a:r>
              </a:p>
              <a:p>
                <a:pPr lvl="0"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gt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lvl="0">
                  <a:defRPr/>
                </a:pPr>
                <a:r>
                  <a:rPr lang="en-US" sz="2800" i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BAE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BCD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800" dirty="0">
                    <a:solidFill>
                      <a:prstClr val="white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108</m:t>
                    </m:r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AE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CD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gt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  <a:p>
                <a:pPr lvl="0">
                  <a:defRPr/>
                </a:pP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Do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đó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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ABE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=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BCD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(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c.g.c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 </a:t>
                </a:r>
              </a:p>
              <a:p>
                <a:pPr lvl="0">
                  <a:defRPr/>
                </a:pP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Suy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ra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AEB</m:t>
                        </m:r>
                      </m:e>
                    </m:acc>
                    <m:r>
                      <m:rPr>
                        <m:nor/>
                      </m:rPr>
                      <a:rPr lang="en-US" sz="2800" b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BDC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(1)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và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BD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BE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. </m:t>
                    </m:r>
                  </m:oMath>
                </a14:m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Do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đó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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BDE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cân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tại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B</m:t>
                    </m:r>
                  </m:oMath>
                </a14:m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,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suy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ra</a:t>
                </a:r>
                <a:r>
                  <a:rPr lang="en-US" sz="2800" i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BDE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BED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</a:p>
              <a:p>
                <a:pPr>
                  <a:defRPr/>
                </a:pP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(1),(2)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AE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</m:acc>
                    <m:r>
                      <m:rPr>
                        <m:nor/>
                      </m:rPr>
                      <a:rPr lang="en-US" sz="2800" b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EDC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AED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EDC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216</m:t>
                    </m:r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AED</m:t>
                        </m:r>
                      </m:e>
                    </m:acc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EDC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2800" dirty="0">
                    <a:solidFill>
                      <a:prstClr val="white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108</m:t>
                    </m:r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spcBef>
                    <a:spcPts val="600"/>
                  </a:spcBef>
                  <a:defRPr/>
                </a:pP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Ngũ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ABCDEF</m:t>
                    </m:r>
                  </m:oMath>
                </a14:m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CD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DE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EA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</a:p>
              <a:p>
                <a:pPr lvl="0">
                  <a:spcBef>
                    <a:spcPts val="600"/>
                  </a:spcBef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prstClr val="white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ABC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1">
                          <a:solidFill>
                            <a:prstClr val="whit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prstClr val="white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BCD</m:t>
                          </m:r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prstClr val="white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1">
                          <a:solidFill>
                            <a:prstClr val="whit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prstClr val="white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CDE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1">
                          <a:solidFill>
                            <a:prstClr val="whit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prstClr val="white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DEA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1">
                          <a:solidFill>
                            <a:prstClr val="white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prstClr val="white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EAB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>
                          <a:solidFill>
                            <a:prstClr val="white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=108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prstClr val="white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spcBef>
                    <a:spcPts val="600"/>
                  </a:spcBef>
                  <a:defRPr/>
                </a:pP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ngũ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ABCDE</m:t>
                    </m:r>
                  </m:oMath>
                </a14:m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ngũ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endPara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BC9D018-14F2-747F-0B55-9B858B7C09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508" y="1033687"/>
                <a:ext cx="11748519" cy="5940472"/>
              </a:xfrm>
              <a:prstGeom prst="rect">
                <a:avLst/>
              </a:prstGeom>
              <a:blipFill rotWithShape="1">
                <a:blip r:embed="rId8"/>
                <a:stretch>
                  <a:fillRect l="-1037" t="-1027" r="-1037" b="-1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656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112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9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" grpId="0"/>
      <p:bldP spid="2" grpId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8636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203549" y="992743"/>
            <a:ext cx="74318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3549" y="1515963"/>
            <a:ext cx="15616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2</a:t>
            </a:r>
            <a:endParaRPr lang="en-US" sz="280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03549" y="2018236"/>
                <a:ext cx="6939373" cy="14608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thoi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ABCD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6</m:t>
                    </m:r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Q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CD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DA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MBNPDQ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lục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49" y="2018236"/>
                <a:ext cx="6939373" cy="1460849"/>
              </a:xfrm>
              <a:prstGeom prst="rect">
                <a:avLst/>
              </a:prstGeom>
              <a:blipFill>
                <a:blip r:embed="rId5"/>
                <a:stretch>
                  <a:fillRect l="-1756" t="-3333" r="-1756" b="-1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102155" y="2414291"/>
                <a:ext cx="8789432" cy="32382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ABCD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thoi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CD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DA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60°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Q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CD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DA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MA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MB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AB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NB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NC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BC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Aptos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PC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PD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CD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QA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QD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DA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Aptos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Apto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55" y="2414291"/>
                <a:ext cx="8789432" cy="3238259"/>
              </a:xfrm>
              <a:prstGeom prst="rect">
                <a:avLst/>
              </a:prstGeom>
              <a:blipFill>
                <a:blip r:embed="rId6"/>
                <a:stretch>
                  <a:fillRect l="-1456" t="-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Rectangle 53"/>
          <p:cNvSpPr/>
          <p:nvPr/>
        </p:nvSpPr>
        <p:spPr>
          <a:xfrm>
            <a:off x="2951639" y="1947427"/>
            <a:ext cx="189748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7786338" y="2748660"/>
            <a:ext cx="4202113" cy="2635250"/>
            <a:chOff x="7562850" y="1597025"/>
            <a:chExt cx="4202113" cy="2635250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7562850" y="1597025"/>
              <a:ext cx="4202113" cy="263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Line 6"/>
            <p:cNvSpPr>
              <a:spLocks noChangeShapeType="1"/>
            </p:cNvSpPr>
            <p:nvPr/>
          </p:nvSpPr>
          <p:spPr bwMode="auto">
            <a:xfrm flipV="1">
              <a:off x="7915275" y="1919288"/>
              <a:ext cx="1730375" cy="981075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Line 7"/>
            <p:cNvSpPr>
              <a:spLocks noChangeShapeType="1"/>
            </p:cNvSpPr>
            <p:nvPr/>
          </p:nvSpPr>
          <p:spPr bwMode="auto">
            <a:xfrm>
              <a:off x="7915275" y="2900363"/>
              <a:ext cx="1730375" cy="981075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Line 8"/>
            <p:cNvSpPr>
              <a:spLocks noChangeShapeType="1"/>
            </p:cNvSpPr>
            <p:nvPr/>
          </p:nvSpPr>
          <p:spPr bwMode="auto">
            <a:xfrm flipV="1">
              <a:off x="9645650" y="2900363"/>
              <a:ext cx="1728788" cy="981075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Line 9"/>
            <p:cNvSpPr>
              <a:spLocks noChangeShapeType="1"/>
            </p:cNvSpPr>
            <p:nvPr/>
          </p:nvSpPr>
          <p:spPr bwMode="auto">
            <a:xfrm flipH="1" flipV="1">
              <a:off x="9645650" y="1919288"/>
              <a:ext cx="1728788" cy="981075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Line 10"/>
            <p:cNvSpPr>
              <a:spLocks noChangeShapeType="1"/>
            </p:cNvSpPr>
            <p:nvPr/>
          </p:nvSpPr>
          <p:spPr bwMode="auto">
            <a:xfrm>
              <a:off x="9645650" y="1919288"/>
              <a:ext cx="0" cy="1962150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Line 11"/>
            <p:cNvSpPr>
              <a:spLocks noChangeShapeType="1"/>
            </p:cNvSpPr>
            <p:nvPr/>
          </p:nvSpPr>
          <p:spPr bwMode="auto">
            <a:xfrm>
              <a:off x="8780463" y="2409825"/>
              <a:ext cx="0" cy="981075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Line 12"/>
            <p:cNvSpPr>
              <a:spLocks noChangeShapeType="1"/>
            </p:cNvSpPr>
            <p:nvPr/>
          </p:nvSpPr>
          <p:spPr bwMode="auto">
            <a:xfrm>
              <a:off x="10509250" y="2409825"/>
              <a:ext cx="0" cy="981075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3" name="Group 15"/>
            <p:cNvGrpSpPr>
              <a:grpSpLocks/>
            </p:cNvGrpSpPr>
            <p:nvPr/>
          </p:nvGrpSpPr>
          <p:grpSpPr bwMode="auto">
            <a:xfrm>
              <a:off x="8124825" y="2797175"/>
              <a:ext cx="268288" cy="247650"/>
              <a:chOff x="5118" y="1762"/>
              <a:chExt cx="169" cy="156"/>
            </a:xfrm>
          </p:grpSpPr>
          <p:sp>
            <p:nvSpPr>
              <p:cNvPr id="96" name="Rectangle 13"/>
              <p:cNvSpPr>
                <a:spLocks noChangeArrowheads="1"/>
              </p:cNvSpPr>
              <p:nvPr/>
            </p:nvSpPr>
            <p:spPr bwMode="auto">
              <a:xfrm>
                <a:off x="5118" y="1782"/>
                <a:ext cx="146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ahoma" panose="020B0604030504040204" pitchFamily="34" charset="0"/>
                  </a:rPr>
                  <a:t>60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7" name="Rectangle 14"/>
              <p:cNvSpPr>
                <a:spLocks noChangeArrowheads="1"/>
              </p:cNvSpPr>
              <p:nvPr/>
            </p:nvSpPr>
            <p:spPr bwMode="auto">
              <a:xfrm>
                <a:off x="5216" y="1762"/>
                <a:ext cx="71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900" b="0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ahoma" panose="020B0604030504040204" pitchFamily="34" charset="0"/>
                  </a:rPr>
                  <a:t>0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4" name="Group 19"/>
            <p:cNvGrpSpPr>
              <a:grpSpLocks/>
            </p:cNvGrpSpPr>
            <p:nvPr/>
          </p:nvGrpSpPr>
          <p:grpSpPr bwMode="auto">
            <a:xfrm>
              <a:off x="8524875" y="3352800"/>
              <a:ext cx="301625" cy="415925"/>
              <a:chOff x="5370" y="2112"/>
              <a:chExt cx="190" cy="262"/>
            </a:xfrm>
          </p:grpSpPr>
          <p:sp>
            <p:nvSpPr>
              <p:cNvPr id="93" name="Oval 16"/>
              <p:cNvSpPr>
                <a:spLocks noChangeArrowheads="1"/>
              </p:cNvSpPr>
              <p:nvPr/>
            </p:nvSpPr>
            <p:spPr bwMode="auto">
              <a:xfrm>
                <a:off x="5507" y="2112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Oval 17"/>
              <p:cNvSpPr>
                <a:spLocks noChangeArrowheads="1"/>
              </p:cNvSpPr>
              <p:nvPr/>
            </p:nvSpPr>
            <p:spPr bwMode="auto">
              <a:xfrm>
                <a:off x="5507" y="2112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Rectangle 18"/>
              <p:cNvSpPr>
                <a:spLocks noChangeArrowheads="1"/>
              </p:cNvSpPr>
              <p:nvPr/>
            </p:nvSpPr>
            <p:spPr bwMode="auto">
              <a:xfrm>
                <a:off x="5370" y="2151"/>
                <a:ext cx="190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1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Q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5" name="Group 23"/>
            <p:cNvGrpSpPr>
              <a:grpSpLocks/>
            </p:cNvGrpSpPr>
            <p:nvPr/>
          </p:nvGrpSpPr>
          <p:grpSpPr bwMode="auto">
            <a:xfrm>
              <a:off x="10471150" y="3352800"/>
              <a:ext cx="290513" cy="415925"/>
              <a:chOff x="6596" y="2112"/>
              <a:chExt cx="183" cy="262"/>
            </a:xfrm>
          </p:grpSpPr>
          <p:sp>
            <p:nvSpPr>
              <p:cNvPr id="90" name="Oval 20"/>
              <p:cNvSpPr>
                <a:spLocks noChangeArrowheads="1"/>
              </p:cNvSpPr>
              <p:nvPr/>
            </p:nvSpPr>
            <p:spPr bwMode="auto">
              <a:xfrm>
                <a:off x="6596" y="2112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Oval 21"/>
              <p:cNvSpPr>
                <a:spLocks noChangeArrowheads="1"/>
              </p:cNvSpPr>
              <p:nvPr/>
            </p:nvSpPr>
            <p:spPr bwMode="auto">
              <a:xfrm>
                <a:off x="6596" y="2112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Rectangle 22"/>
              <p:cNvSpPr>
                <a:spLocks noChangeArrowheads="1"/>
              </p:cNvSpPr>
              <p:nvPr/>
            </p:nvSpPr>
            <p:spPr bwMode="auto">
              <a:xfrm>
                <a:off x="6607" y="2151"/>
                <a:ext cx="172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1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P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6" name="Group 27"/>
            <p:cNvGrpSpPr>
              <a:grpSpLocks/>
            </p:cNvGrpSpPr>
            <p:nvPr/>
          </p:nvGrpSpPr>
          <p:grpSpPr bwMode="auto">
            <a:xfrm>
              <a:off x="10471150" y="2111375"/>
              <a:ext cx="309563" cy="354013"/>
              <a:chOff x="6596" y="1330"/>
              <a:chExt cx="195" cy="223"/>
            </a:xfrm>
          </p:grpSpPr>
          <p:sp>
            <p:nvSpPr>
              <p:cNvPr id="87" name="Oval 24"/>
              <p:cNvSpPr>
                <a:spLocks noChangeArrowheads="1"/>
              </p:cNvSpPr>
              <p:nvPr/>
            </p:nvSpPr>
            <p:spPr bwMode="auto">
              <a:xfrm>
                <a:off x="6596" y="1494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Oval 25"/>
              <p:cNvSpPr>
                <a:spLocks noChangeArrowheads="1"/>
              </p:cNvSpPr>
              <p:nvPr/>
            </p:nvSpPr>
            <p:spPr bwMode="auto">
              <a:xfrm>
                <a:off x="6596" y="1494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Rectangle 26"/>
              <p:cNvSpPr>
                <a:spLocks noChangeArrowheads="1"/>
              </p:cNvSpPr>
              <p:nvPr/>
            </p:nvSpPr>
            <p:spPr bwMode="auto">
              <a:xfrm>
                <a:off x="6601" y="1330"/>
                <a:ext cx="190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1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N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7" name="Group 31"/>
            <p:cNvGrpSpPr>
              <a:grpSpLocks/>
            </p:cNvGrpSpPr>
            <p:nvPr/>
          </p:nvGrpSpPr>
          <p:grpSpPr bwMode="auto">
            <a:xfrm>
              <a:off x="8591550" y="2111375"/>
              <a:ext cx="346075" cy="354013"/>
              <a:chOff x="5412" y="1330"/>
              <a:chExt cx="218" cy="223"/>
            </a:xfrm>
          </p:grpSpPr>
          <p:sp>
            <p:nvSpPr>
              <p:cNvPr id="84" name="Oval 28"/>
              <p:cNvSpPr>
                <a:spLocks noChangeArrowheads="1"/>
              </p:cNvSpPr>
              <p:nvPr/>
            </p:nvSpPr>
            <p:spPr bwMode="auto">
              <a:xfrm>
                <a:off x="5507" y="1494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Oval 29"/>
              <p:cNvSpPr>
                <a:spLocks noChangeArrowheads="1"/>
              </p:cNvSpPr>
              <p:nvPr/>
            </p:nvSpPr>
            <p:spPr bwMode="auto">
              <a:xfrm>
                <a:off x="5507" y="1494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Rectangle 30"/>
              <p:cNvSpPr>
                <a:spLocks noChangeArrowheads="1"/>
              </p:cNvSpPr>
              <p:nvPr/>
            </p:nvSpPr>
            <p:spPr bwMode="auto">
              <a:xfrm>
                <a:off x="5412" y="1330"/>
                <a:ext cx="218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1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M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8" name="Group 35"/>
            <p:cNvGrpSpPr>
              <a:grpSpLocks/>
            </p:cNvGrpSpPr>
            <p:nvPr/>
          </p:nvGrpSpPr>
          <p:grpSpPr bwMode="auto">
            <a:xfrm>
              <a:off x="9605963" y="3833813"/>
              <a:ext cx="401638" cy="354013"/>
              <a:chOff x="6051" y="2415"/>
              <a:chExt cx="253" cy="223"/>
            </a:xfrm>
          </p:grpSpPr>
          <p:sp>
            <p:nvSpPr>
              <p:cNvPr id="81" name="Oval 32"/>
              <p:cNvSpPr>
                <a:spLocks noChangeArrowheads="1"/>
              </p:cNvSpPr>
              <p:nvPr/>
            </p:nvSpPr>
            <p:spPr bwMode="auto">
              <a:xfrm>
                <a:off x="6052" y="2421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Oval 33"/>
              <p:cNvSpPr>
                <a:spLocks noChangeArrowheads="1"/>
              </p:cNvSpPr>
              <p:nvPr/>
            </p:nvSpPr>
            <p:spPr bwMode="auto">
              <a:xfrm>
                <a:off x="6051" y="2421"/>
                <a:ext cx="49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Rectangle 34"/>
              <p:cNvSpPr>
                <a:spLocks noChangeArrowheads="1"/>
              </p:cNvSpPr>
              <p:nvPr/>
            </p:nvSpPr>
            <p:spPr bwMode="auto">
              <a:xfrm>
                <a:off x="6114" y="2415"/>
                <a:ext cx="190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1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D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9" name="Group 39"/>
            <p:cNvGrpSpPr>
              <a:grpSpLocks/>
            </p:cNvGrpSpPr>
            <p:nvPr/>
          </p:nvGrpSpPr>
          <p:grpSpPr bwMode="auto">
            <a:xfrm>
              <a:off x="7659688" y="2759075"/>
              <a:ext cx="293688" cy="354013"/>
              <a:chOff x="4825" y="1738"/>
              <a:chExt cx="185" cy="223"/>
            </a:xfrm>
          </p:grpSpPr>
          <p:sp>
            <p:nvSpPr>
              <p:cNvPr id="78" name="Oval 36"/>
              <p:cNvSpPr>
                <a:spLocks noChangeArrowheads="1"/>
              </p:cNvSpPr>
              <p:nvPr/>
            </p:nvSpPr>
            <p:spPr bwMode="auto">
              <a:xfrm>
                <a:off x="4962" y="1803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Oval 37"/>
              <p:cNvSpPr>
                <a:spLocks noChangeArrowheads="1"/>
              </p:cNvSpPr>
              <p:nvPr/>
            </p:nvSpPr>
            <p:spPr bwMode="auto">
              <a:xfrm>
                <a:off x="4962" y="1803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Rectangle 38"/>
              <p:cNvSpPr>
                <a:spLocks noChangeArrowheads="1"/>
              </p:cNvSpPr>
              <p:nvPr/>
            </p:nvSpPr>
            <p:spPr bwMode="auto">
              <a:xfrm>
                <a:off x="4825" y="1738"/>
                <a:ext cx="182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1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A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0" name="Group 43"/>
            <p:cNvGrpSpPr>
              <a:grpSpLocks/>
            </p:cNvGrpSpPr>
            <p:nvPr/>
          </p:nvGrpSpPr>
          <p:grpSpPr bwMode="auto">
            <a:xfrm>
              <a:off x="11336338" y="2759075"/>
              <a:ext cx="403225" cy="354013"/>
              <a:chOff x="7141" y="1738"/>
              <a:chExt cx="254" cy="223"/>
            </a:xfrm>
          </p:grpSpPr>
          <p:sp>
            <p:nvSpPr>
              <p:cNvPr id="75" name="Oval 40"/>
              <p:cNvSpPr>
                <a:spLocks noChangeArrowheads="1"/>
              </p:cNvSpPr>
              <p:nvPr/>
            </p:nvSpPr>
            <p:spPr bwMode="auto">
              <a:xfrm>
                <a:off x="7141" y="1803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Oval 41"/>
              <p:cNvSpPr>
                <a:spLocks noChangeArrowheads="1"/>
              </p:cNvSpPr>
              <p:nvPr/>
            </p:nvSpPr>
            <p:spPr bwMode="auto">
              <a:xfrm>
                <a:off x="7141" y="1803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Rectangle 42"/>
              <p:cNvSpPr>
                <a:spLocks noChangeArrowheads="1"/>
              </p:cNvSpPr>
              <p:nvPr/>
            </p:nvSpPr>
            <p:spPr bwMode="auto">
              <a:xfrm>
                <a:off x="7213" y="1738"/>
                <a:ext cx="182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1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C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1" name="Group 47"/>
            <p:cNvGrpSpPr>
              <a:grpSpLocks/>
            </p:cNvGrpSpPr>
            <p:nvPr/>
          </p:nvGrpSpPr>
          <p:grpSpPr bwMode="auto">
            <a:xfrm>
              <a:off x="9605963" y="1692275"/>
              <a:ext cx="381000" cy="354013"/>
              <a:chOff x="6051" y="1066"/>
              <a:chExt cx="240" cy="223"/>
            </a:xfrm>
          </p:grpSpPr>
          <p:sp>
            <p:nvSpPr>
              <p:cNvPr id="72" name="Oval 44"/>
              <p:cNvSpPr>
                <a:spLocks noChangeArrowheads="1"/>
              </p:cNvSpPr>
              <p:nvPr/>
            </p:nvSpPr>
            <p:spPr bwMode="auto">
              <a:xfrm>
                <a:off x="6052" y="1185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Oval 45"/>
              <p:cNvSpPr>
                <a:spLocks noChangeArrowheads="1"/>
              </p:cNvSpPr>
              <p:nvPr/>
            </p:nvSpPr>
            <p:spPr bwMode="auto">
              <a:xfrm>
                <a:off x="6051" y="1185"/>
                <a:ext cx="49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Rectangle 46"/>
              <p:cNvSpPr>
                <a:spLocks noChangeArrowheads="1"/>
              </p:cNvSpPr>
              <p:nvPr/>
            </p:nvSpPr>
            <p:spPr bwMode="auto">
              <a:xfrm>
                <a:off x="6109" y="1066"/>
                <a:ext cx="182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1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B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3C181FA1-0988-AB28-4249-9861DEC390BD}"/>
                  </a:ext>
                </a:extLst>
              </p:cNvPr>
              <p:cNvSpPr txBox="1"/>
              <p:nvPr/>
            </p:nvSpPr>
            <p:spPr>
              <a:xfrm>
                <a:off x="102155" y="5039692"/>
                <a:ext cx="11550043" cy="16097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CD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DA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ptos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14:m>
                  <m:oMath xmlns:m="http://schemas.openxmlformats.org/officeDocument/2006/math"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MA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MB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NB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NC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PC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PD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QA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QD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(1)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ptos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ΔAMQ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AM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AQ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acc>
                    <m:r>
                      <m:rPr>
                        <m:nor/>
                      </m:rPr>
                      <a:rPr kumimoji="0" lang="en-US" sz="2800" b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=60°</m:t>
                    </m:r>
                  </m:oMath>
                </a14:m>
                <a:r>
                  <a:rPr kumimoji="0" lang="en-US" sz="28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ΔAMQ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BM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MQ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AM</m:t>
                        </m:r>
                      </m:e>
                    </m:d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pto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C181FA1-0988-AB28-4249-9861DEC390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55" y="5039692"/>
                <a:ext cx="11550043" cy="1609736"/>
              </a:xfrm>
              <a:prstGeom prst="rect">
                <a:avLst/>
              </a:prstGeom>
              <a:blipFill>
                <a:blip r:embed="rId7"/>
                <a:stretch>
                  <a:fillRect l="-1109" t="-4167"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212A2D27-1336-EA2D-A010-EBD7F71464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481" y="981903"/>
            <a:ext cx="1571364" cy="1571364"/>
          </a:xfrm>
          <a:prstGeom prst="rect">
            <a:avLst/>
          </a:prstGeom>
        </p:spPr>
      </p:pic>
      <p:pic>
        <p:nvPicPr>
          <p:cNvPr id="7" name="5PHUT" descr="OPL20U25GSXzBJYl68kk8uQGfFKzs7yb1M4KJWUiLk6ZEvGF+qCIPSnY57AbBFCvTW2023.15.134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xmlns="" id="{25B4A864-37A1-7F33-241C-9D04317F1E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81738" y="6195790"/>
            <a:ext cx="1108576" cy="62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112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/>
      <p:bldP spid="53" grpId="0"/>
      <p:bldP spid="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8636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203549" y="992743"/>
            <a:ext cx="74318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3549" y="1515963"/>
            <a:ext cx="15616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2</a:t>
            </a:r>
            <a:endParaRPr lang="en-US" sz="280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64654" y="1995130"/>
                <a:ext cx="6965602" cy="4288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ΔCNP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CN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CP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acc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=60°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ΔCNP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NP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BN</m:t>
                    </m:r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CN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(3)</a:t>
                </a: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 (1) , (2)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(3) </a:t>
                </a: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MB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BN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NP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PD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DQ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QM</m:t>
                    </m:r>
                  </m:oMath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Aptos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AMQ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QMB</m:t>
                        </m:r>
                      </m:e>
                    </m:acc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(2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kề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bù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60°+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QMB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=180°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Aptos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QMB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=120°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Aptos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Tương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MQD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BNP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DPN</m:t>
                        </m:r>
                      </m:e>
                    </m:acc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=120</m:t>
                    </m:r>
                    <m:r>
                      <m:rPr>
                        <m:nor/>
                      </m:rPr>
                      <a:rPr lang="en-US" sz="28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654" y="1995130"/>
                <a:ext cx="6965602" cy="4288803"/>
              </a:xfrm>
              <a:prstGeom prst="rect">
                <a:avLst/>
              </a:prstGeom>
              <a:blipFill>
                <a:blip r:embed="rId2"/>
                <a:stretch>
                  <a:fillRect l="-1750" t="-1136" b="-2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/>
          <p:cNvGrpSpPr/>
          <p:nvPr/>
        </p:nvGrpSpPr>
        <p:grpSpPr>
          <a:xfrm>
            <a:off x="7562850" y="1597025"/>
            <a:ext cx="4202113" cy="2635250"/>
            <a:chOff x="7562850" y="1597025"/>
            <a:chExt cx="4202113" cy="2635250"/>
          </a:xfrm>
        </p:grpSpPr>
        <p:sp>
          <p:nvSpPr>
            <p:cNvPr id="56" name="AutoShape 3"/>
            <p:cNvSpPr>
              <a:spLocks noChangeAspect="1" noChangeArrowheads="1" noTextEdit="1"/>
            </p:cNvSpPr>
            <p:nvPr/>
          </p:nvSpPr>
          <p:spPr bwMode="auto">
            <a:xfrm>
              <a:off x="7562850" y="1597025"/>
              <a:ext cx="4202113" cy="263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Line 6"/>
            <p:cNvSpPr>
              <a:spLocks noChangeShapeType="1"/>
            </p:cNvSpPr>
            <p:nvPr/>
          </p:nvSpPr>
          <p:spPr bwMode="auto">
            <a:xfrm flipV="1">
              <a:off x="7915275" y="1919288"/>
              <a:ext cx="1730375" cy="981075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Line 7"/>
            <p:cNvSpPr>
              <a:spLocks noChangeShapeType="1"/>
            </p:cNvSpPr>
            <p:nvPr/>
          </p:nvSpPr>
          <p:spPr bwMode="auto">
            <a:xfrm>
              <a:off x="7915275" y="2900363"/>
              <a:ext cx="1730375" cy="981075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Line 8"/>
            <p:cNvSpPr>
              <a:spLocks noChangeShapeType="1"/>
            </p:cNvSpPr>
            <p:nvPr/>
          </p:nvSpPr>
          <p:spPr bwMode="auto">
            <a:xfrm flipV="1">
              <a:off x="9645650" y="2900363"/>
              <a:ext cx="1728788" cy="981075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Line 9"/>
            <p:cNvSpPr>
              <a:spLocks noChangeShapeType="1"/>
            </p:cNvSpPr>
            <p:nvPr/>
          </p:nvSpPr>
          <p:spPr bwMode="auto">
            <a:xfrm flipH="1" flipV="1">
              <a:off x="9645650" y="1919288"/>
              <a:ext cx="1728788" cy="981075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Line 10"/>
            <p:cNvSpPr>
              <a:spLocks noChangeShapeType="1"/>
            </p:cNvSpPr>
            <p:nvPr/>
          </p:nvSpPr>
          <p:spPr bwMode="auto">
            <a:xfrm>
              <a:off x="9645650" y="1919288"/>
              <a:ext cx="0" cy="1962150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Line 11"/>
            <p:cNvSpPr>
              <a:spLocks noChangeShapeType="1"/>
            </p:cNvSpPr>
            <p:nvPr/>
          </p:nvSpPr>
          <p:spPr bwMode="auto">
            <a:xfrm>
              <a:off x="8780463" y="2409825"/>
              <a:ext cx="0" cy="981075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Line 12"/>
            <p:cNvSpPr>
              <a:spLocks noChangeShapeType="1"/>
            </p:cNvSpPr>
            <p:nvPr/>
          </p:nvSpPr>
          <p:spPr bwMode="auto">
            <a:xfrm>
              <a:off x="10509250" y="2409825"/>
              <a:ext cx="0" cy="981075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5" name="Group 15"/>
            <p:cNvGrpSpPr>
              <a:grpSpLocks/>
            </p:cNvGrpSpPr>
            <p:nvPr/>
          </p:nvGrpSpPr>
          <p:grpSpPr bwMode="auto">
            <a:xfrm>
              <a:off x="8124825" y="2797175"/>
              <a:ext cx="268288" cy="247650"/>
              <a:chOff x="5118" y="1762"/>
              <a:chExt cx="169" cy="156"/>
            </a:xfrm>
          </p:grpSpPr>
          <p:sp>
            <p:nvSpPr>
              <p:cNvPr id="98" name="Rectangle 13"/>
              <p:cNvSpPr>
                <a:spLocks noChangeArrowheads="1"/>
              </p:cNvSpPr>
              <p:nvPr/>
            </p:nvSpPr>
            <p:spPr bwMode="auto">
              <a:xfrm>
                <a:off x="5118" y="1782"/>
                <a:ext cx="146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ahoma" panose="020B0604030504040204" pitchFamily="34" charset="0"/>
                  </a:rPr>
                  <a:t>60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9" name="Rectangle 14"/>
              <p:cNvSpPr>
                <a:spLocks noChangeArrowheads="1"/>
              </p:cNvSpPr>
              <p:nvPr/>
            </p:nvSpPr>
            <p:spPr bwMode="auto">
              <a:xfrm>
                <a:off x="5216" y="1762"/>
                <a:ext cx="71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900" b="0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ahoma" panose="020B0604030504040204" pitchFamily="34" charset="0"/>
                  </a:rPr>
                  <a:t>0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6" name="Group 19"/>
            <p:cNvGrpSpPr>
              <a:grpSpLocks/>
            </p:cNvGrpSpPr>
            <p:nvPr/>
          </p:nvGrpSpPr>
          <p:grpSpPr bwMode="auto">
            <a:xfrm>
              <a:off x="8524875" y="3352800"/>
              <a:ext cx="301625" cy="415925"/>
              <a:chOff x="5370" y="2112"/>
              <a:chExt cx="190" cy="262"/>
            </a:xfrm>
          </p:grpSpPr>
          <p:sp>
            <p:nvSpPr>
              <p:cNvPr id="95" name="Oval 16"/>
              <p:cNvSpPr>
                <a:spLocks noChangeArrowheads="1"/>
              </p:cNvSpPr>
              <p:nvPr/>
            </p:nvSpPr>
            <p:spPr bwMode="auto">
              <a:xfrm>
                <a:off x="5507" y="2112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Oval 17"/>
              <p:cNvSpPr>
                <a:spLocks noChangeArrowheads="1"/>
              </p:cNvSpPr>
              <p:nvPr/>
            </p:nvSpPr>
            <p:spPr bwMode="auto">
              <a:xfrm>
                <a:off x="5507" y="2112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Rectangle 18"/>
              <p:cNvSpPr>
                <a:spLocks noChangeArrowheads="1"/>
              </p:cNvSpPr>
              <p:nvPr/>
            </p:nvSpPr>
            <p:spPr bwMode="auto">
              <a:xfrm>
                <a:off x="5370" y="2151"/>
                <a:ext cx="190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1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Q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7" name="Group 23"/>
            <p:cNvGrpSpPr>
              <a:grpSpLocks/>
            </p:cNvGrpSpPr>
            <p:nvPr/>
          </p:nvGrpSpPr>
          <p:grpSpPr bwMode="auto">
            <a:xfrm>
              <a:off x="10471150" y="3352800"/>
              <a:ext cx="290513" cy="415925"/>
              <a:chOff x="6596" y="2112"/>
              <a:chExt cx="183" cy="262"/>
            </a:xfrm>
          </p:grpSpPr>
          <p:sp>
            <p:nvSpPr>
              <p:cNvPr id="92" name="Oval 20"/>
              <p:cNvSpPr>
                <a:spLocks noChangeArrowheads="1"/>
              </p:cNvSpPr>
              <p:nvPr/>
            </p:nvSpPr>
            <p:spPr bwMode="auto">
              <a:xfrm>
                <a:off x="6596" y="2112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Oval 21"/>
              <p:cNvSpPr>
                <a:spLocks noChangeArrowheads="1"/>
              </p:cNvSpPr>
              <p:nvPr/>
            </p:nvSpPr>
            <p:spPr bwMode="auto">
              <a:xfrm>
                <a:off x="6596" y="2112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Rectangle 22"/>
              <p:cNvSpPr>
                <a:spLocks noChangeArrowheads="1"/>
              </p:cNvSpPr>
              <p:nvPr/>
            </p:nvSpPr>
            <p:spPr bwMode="auto">
              <a:xfrm>
                <a:off x="6607" y="2151"/>
                <a:ext cx="172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1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P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8" name="Group 27"/>
            <p:cNvGrpSpPr>
              <a:grpSpLocks/>
            </p:cNvGrpSpPr>
            <p:nvPr/>
          </p:nvGrpSpPr>
          <p:grpSpPr bwMode="auto">
            <a:xfrm>
              <a:off x="10471150" y="2111375"/>
              <a:ext cx="309563" cy="354013"/>
              <a:chOff x="6596" y="1330"/>
              <a:chExt cx="195" cy="223"/>
            </a:xfrm>
          </p:grpSpPr>
          <p:sp>
            <p:nvSpPr>
              <p:cNvPr id="89" name="Oval 24"/>
              <p:cNvSpPr>
                <a:spLocks noChangeArrowheads="1"/>
              </p:cNvSpPr>
              <p:nvPr/>
            </p:nvSpPr>
            <p:spPr bwMode="auto">
              <a:xfrm>
                <a:off x="6596" y="1494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Oval 25"/>
              <p:cNvSpPr>
                <a:spLocks noChangeArrowheads="1"/>
              </p:cNvSpPr>
              <p:nvPr/>
            </p:nvSpPr>
            <p:spPr bwMode="auto">
              <a:xfrm>
                <a:off x="6596" y="1494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Rectangle 26"/>
              <p:cNvSpPr>
                <a:spLocks noChangeArrowheads="1"/>
              </p:cNvSpPr>
              <p:nvPr/>
            </p:nvSpPr>
            <p:spPr bwMode="auto">
              <a:xfrm>
                <a:off x="6601" y="1330"/>
                <a:ext cx="190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1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N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9" name="Group 31"/>
            <p:cNvGrpSpPr>
              <a:grpSpLocks/>
            </p:cNvGrpSpPr>
            <p:nvPr/>
          </p:nvGrpSpPr>
          <p:grpSpPr bwMode="auto">
            <a:xfrm>
              <a:off x="8591550" y="2111375"/>
              <a:ext cx="346075" cy="354013"/>
              <a:chOff x="5412" y="1330"/>
              <a:chExt cx="218" cy="223"/>
            </a:xfrm>
          </p:grpSpPr>
          <p:sp>
            <p:nvSpPr>
              <p:cNvPr id="86" name="Oval 28"/>
              <p:cNvSpPr>
                <a:spLocks noChangeArrowheads="1"/>
              </p:cNvSpPr>
              <p:nvPr/>
            </p:nvSpPr>
            <p:spPr bwMode="auto">
              <a:xfrm>
                <a:off x="5507" y="1494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Oval 29"/>
              <p:cNvSpPr>
                <a:spLocks noChangeArrowheads="1"/>
              </p:cNvSpPr>
              <p:nvPr/>
            </p:nvSpPr>
            <p:spPr bwMode="auto">
              <a:xfrm>
                <a:off x="5507" y="1494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Rectangle 30"/>
              <p:cNvSpPr>
                <a:spLocks noChangeArrowheads="1"/>
              </p:cNvSpPr>
              <p:nvPr/>
            </p:nvSpPr>
            <p:spPr bwMode="auto">
              <a:xfrm>
                <a:off x="5412" y="1330"/>
                <a:ext cx="218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1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M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0" name="Group 35"/>
            <p:cNvGrpSpPr>
              <a:grpSpLocks/>
            </p:cNvGrpSpPr>
            <p:nvPr/>
          </p:nvGrpSpPr>
          <p:grpSpPr bwMode="auto">
            <a:xfrm>
              <a:off x="9605963" y="3833813"/>
              <a:ext cx="401638" cy="354013"/>
              <a:chOff x="6051" y="2415"/>
              <a:chExt cx="253" cy="223"/>
            </a:xfrm>
          </p:grpSpPr>
          <p:sp>
            <p:nvSpPr>
              <p:cNvPr id="83" name="Oval 32"/>
              <p:cNvSpPr>
                <a:spLocks noChangeArrowheads="1"/>
              </p:cNvSpPr>
              <p:nvPr/>
            </p:nvSpPr>
            <p:spPr bwMode="auto">
              <a:xfrm>
                <a:off x="6052" y="2421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Oval 33"/>
              <p:cNvSpPr>
                <a:spLocks noChangeArrowheads="1"/>
              </p:cNvSpPr>
              <p:nvPr/>
            </p:nvSpPr>
            <p:spPr bwMode="auto">
              <a:xfrm>
                <a:off x="6051" y="2421"/>
                <a:ext cx="49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Rectangle 34"/>
              <p:cNvSpPr>
                <a:spLocks noChangeArrowheads="1"/>
              </p:cNvSpPr>
              <p:nvPr/>
            </p:nvSpPr>
            <p:spPr bwMode="auto">
              <a:xfrm>
                <a:off x="6114" y="2415"/>
                <a:ext cx="190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1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D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1" name="Group 39"/>
            <p:cNvGrpSpPr>
              <a:grpSpLocks/>
            </p:cNvGrpSpPr>
            <p:nvPr/>
          </p:nvGrpSpPr>
          <p:grpSpPr bwMode="auto">
            <a:xfrm>
              <a:off x="7659688" y="2759075"/>
              <a:ext cx="293688" cy="354013"/>
              <a:chOff x="4825" y="1738"/>
              <a:chExt cx="185" cy="223"/>
            </a:xfrm>
          </p:grpSpPr>
          <p:sp>
            <p:nvSpPr>
              <p:cNvPr id="80" name="Oval 36"/>
              <p:cNvSpPr>
                <a:spLocks noChangeArrowheads="1"/>
              </p:cNvSpPr>
              <p:nvPr/>
            </p:nvSpPr>
            <p:spPr bwMode="auto">
              <a:xfrm>
                <a:off x="4962" y="1803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Oval 37"/>
              <p:cNvSpPr>
                <a:spLocks noChangeArrowheads="1"/>
              </p:cNvSpPr>
              <p:nvPr/>
            </p:nvSpPr>
            <p:spPr bwMode="auto">
              <a:xfrm>
                <a:off x="4962" y="1803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Rectangle 38"/>
              <p:cNvSpPr>
                <a:spLocks noChangeArrowheads="1"/>
              </p:cNvSpPr>
              <p:nvPr/>
            </p:nvSpPr>
            <p:spPr bwMode="auto">
              <a:xfrm>
                <a:off x="4825" y="1738"/>
                <a:ext cx="182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1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A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2" name="Group 43"/>
            <p:cNvGrpSpPr>
              <a:grpSpLocks/>
            </p:cNvGrpSpPr>
            <p:nvPr/>
          </p:nvGrpSpPr>
          <p:grpSpPr bwMode="auto">
            <a:xfrm>
              <a:off x="11336338" y="2759075"/>
              <a:ext cx="403225" cy="354013"/>
              <a:chOff x="7141" y="1738"/>
              <a:chExt cx="254" cy="223"/>
            </a:xfrm>
          </p:grpSpPr>
          <p:sp>
            <p:nvSpPr>
              <p:cNvPr id="77" name="Oval 40"/>
              <p:cNvSpPr>
                <a:spLocks noChangeArrowheads="1"/>
              </p:cNvSpPr>
              <p:nvPr/>
            </p:nvSpPr>
            <p:spPr bwMode="auto">
              <a:xfrm>
                <a:off x="7141" y="1803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Oval 41"/>
              <p:cNvSpPr>
                <a:spLocks noChangeArrowheads="1"/>
              </p:cNvSpPr>
              <p:nvPr/>
            </p:nvSpPr>
            <p:spPr bwMode="auto">
              <a:xfrm>
                <a:off x="7141" y="1803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Rectangle 42"/>
              <p:cNvSpPr>
                <a:spLocks noChangeArrowheads="1"/>
              </p:cNvSpPr>
              <p:nvPr/>
            </p:nvSpPr>
            <p:spPr bwMode="auto">
              <a:xfrm>
                <a:off x="7213" y="1738"/>
                <a:ext cx="182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1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C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3" name="Group 47"/>
            <p:cNvGrpSpPr>
              <a:grpSpLocks/>
            </p:cNvGrpSpPr>
            <p:nvPr/>
          </p:nvGrpSpPr>
          <p:grpSpPr bwMode="auto">
            <a:xfrm>
              <a:off x="9605963" y="1692275"/>
              <a:ext cx="381000" cy="354013"/>
              <a:chOff x="6051" y="1066"/>
              <a:chExt cx="240" cy="223"/>
            </a:xfrm>
          </p:grpSpPr>
          <p:sp>
            <p:nvSpPr>
              <p:cNvPr id="74" name="Oval 44"/>
              <p:cNvSpPr>
                <a:spLocks noChangeArrowheads="1"/>
              </p:cNvSpPr>
              <p:nvPr/>
            </p:nvSpPr>
            <p:spPr bwMode="auto">
              <a:xfrm>
                <a:off x="6052" y="1185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Oval 45"/>
              <p:cNvSpPr>
                <a:spLocks noChangeArrowheads="1"/>
              </p:cNvSpPr>
              <p:nvPr/>
            </p:nvSpPr>
            <p:spPr bwMode="auto">
              <a:xfrm>
                <a:off x="6051" y="1185"/>
                <a:ext cx="49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Rectangle 46"/>
              <p:cNvSpPr>
                <a:spLocks noChangeArrowheads="1"/>
              </p:cNvSpPr>
              <p:nvPr/>
            </p:nvSpPr>
            <p:spPr bwMode="auto">
              <a:xfrm>
                <a:off x="6109" y="1066"/>
                <a:ext cx="182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1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B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54BDD7A2-2896-2550-2AAB-57CC20121C8A}"/>
                  </a:ext>
                </a:extLst>
              </p:cNvPr>
              <p:cNvSpPr/>
              <p:nvPr/>
            </p:nvSpPr>
            <p:spPr>
              <a:xfrm>
                <a:off x="203199" y="1964831"/>
                <a:ext cx="7369176" cy="3678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MBN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MBD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DBN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=60°+60°=120°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QDP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QDB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Cambria Math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PDB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=60°+60°=120°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MBNPDQ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Aptos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MQD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BNP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DPN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MBN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QDP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Q</m:t>
                          </m:r>
                          <m:r>
                            <m:rPr>
                              <m:nor/>
                            </m:r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MB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=120°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Aptos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MB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BN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NP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PD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DQ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MQ</m:t>
                    </m:r>
                  </m:oMath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Aptos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MBNPDQ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lục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Apto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4BDD7A2-2896-2550-2AAB-57CC20121C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199" y="1964831"/>
                <a:ext cx="7369176" cy="3678443"/>
              </a:xfrm>
              <a:prstGeom prst="rect">
                <a:avLst/>
              </a:prstGeom>
              <a:blipFill>
                <a:blip r:embed="rId3"/>
                <a:stretch>
                  <a:fillRect l="-1654" t="-1656" b="-3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809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 build="allAtOnce"/>
      <p:bldP spid="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98ACB5EE-A090-077A-3735-B1A142BA82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41" b="27407"/>
          <a:stretch/>
        </p:blipFill>
        <p:spPr>
          <a:xfrm rot="5400000" flipH="1">
            <a:off x="7543587" y="-989008"/>
            <a:ext cx="5837648" cy="7970818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4" name="Rectangle: Rounded Corners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10AE8C0B-F0B3-F38F-9134-38AB8564D00A}"/>
              </a:ext>
            </a:extLst>
          </p:cNvPr>
          <p:cNvSpPr/>
          <p:nvPr/>
        </p:nvSpPr>
        <p:spPr>
          <a:xfrm>
            <a:off x="420378" y="1039935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</a:t>
            </a:r>
            <a:r>
              <a:rPr kumimoji="0" lang="en-US" sz="3467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 </a:t>
            </a:r>
            <a:r>
              <a:rPr lang="en-US" sz="3467" b="1" ker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NHÀ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3338" y="2364004"/>
            <a:ext cx="8282609" cy="3013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sưu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tầm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lĩnh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58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93570047-0C4B-697C-0A36-621A1181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38" y="824248"/>
            <a:ext cx="10697236" cy="286958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20966A0B-CCC3-E8DD-2DB9-5FDCAFE2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001" y="2706844"/>
            <a:ext cx="1393963" cy="531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3)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Google Shape;54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1D0DC559-E816-6894-91E5-58A8531C22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CDDE7E48-2BD0-5D2B-40A4-2A6D3FFB140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4B0E9D86-FFCE-1225-743D-3C31A8BD4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631394">
            <a:off x="7436249" y="3067771"/>
            <a:ext cx="3194131" cy="3194131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0F4B61C0-993C-71AA-2BF5-84BC50CFAF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8889495">
            <a:off x="7963640" y="4019899"/>
            <a:ext cx="1574403" cy="1574403"/>
          </a:xfrm>
          <a:prstGeom prst="rect">
            <a:avLst/>
          </a:prstGeom>
        </p:spPr>
      </p:pic>
      <p:pic>
        <p:nvPicPr>
          <p:cNvPr id="8" name="Graphic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4153854D-C107-5F14-99E6-EAEC58D8B0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20520790">
            <a:off x="8697815" y="4126106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91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A01AEEBF-BFA7-40E1-50ED-E47FC2B6D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473" y="-672150"/>
            <a:ext cx="4763527" cy="4041315"/>
          </a:xfrm>
          <a:prstGeom prst="rect">
            <a:avLst/>
          </a:prstGeom>
        </p:spPr>
      </p:pic>
      <p:sp>
        <p:nvSpPr>
          <p:cNvPr id="5" name="文本框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1B3E0154-A4F4-4F64-810A-E5FEE04588D9}"/>
              </a:ext>
            </a:extLst>
          </p:cNvPr>
          <p:cNvSpPr txBox="1"/>
          <p:nvPr/>
        </p:nvSpPr>
        <p:spPr>
          <a:xfrm>
            <a:off x="1916794" y="1348507"/>
            <a:ext cx="822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CHÀO 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VÀ CHÚC CÁC CON HỌC TỐT!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图片 2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25C743F1-E5D9-B753-2896-8C00F27849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7"/>
          <a:stretch/>
        </p:blipFill>
        <p:spPr>
          <a:xfrm>
            <a:off x="8086725" y="-256685"/>
            <a:ext cx="4105275" cy="1927486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pic>
        <p:nvPicPr>
          <p:cNvPr id="7" name="Picture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D5EE1C1A-7A71-5267-28F7-9084B2A9E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2"/>
          <a:stretch/>
        </p:blipFill>
        <p:spPr bwMode="auto">
          <a:xfrm>
            <a:off x="3002295" y="2860234"/>
            <a:ext cx="6204010" cy="36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44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655ACC63-ED4D-E9EA-055F-7350F4D3DAC3}"/>
              </a:ext>
            </a:extLst>
          </p:cNvPr>
          <p:cNvCxnSpPr>
            <a:cxnSpLocks/>
          </p:cNvCxnSpPr>
          <p:nvPr/>
        </p:nvCxnSpPr>
        <p:spPr>
          <a:xfrm>
            <a:off x="1643271" y="2160397"/>
            <a:ext cx="4429048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ACBA85D5-8ABA-5858-AE75-D5F13868CB9A}"/>
              </a:ext>
            </a:extLst>
          </p:cNvPr>
          <p:cNvSpPr/>
          <p:nvPr/>
        </p:nvSpPr>
        <p:spPr>
          <a:xfrm>
            <a:off x="6011536" y="1116688"/>
            <a:ext cx="195432" cy="1954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180EFB2E-33A0-E7A3-E43E-8FB31706D493}"/>
              </a:ext>
            </a:extLst>
          </p:cNvPr>
          <p:cNvGrpSpPr/>
          <p:nvPr/>
        </p:nvGrpSpPr>
        <p:grpSpPr>
          <a:xfrm>
            <a:off x="5896108" y="1987014"/>
            <a:ext cx="399784" cy="399784"/>
            <a:chOff x="5896108" y="4064132"/>
            <a:chExt cx="399784" cy="39978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32F8ECA9-BC52-E60F-E96A-B44B1120C0F1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1E6EC3D8-4064-59B1-AB97-906A3B9749FE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0C1360ED-4632-BEFA-4A48-B77224BAB924}"/>
              </a:ext>
            </a:extLst>
          </p:cNvPr>
          <p:cNvSpPr txBox="1"/>
          <p:nvPr/>
        </p:nvSpPr>
        <p:spPr>
          <a:xfrm>
            <a:off x="4929208" y="141524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01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4" name="TextBox 2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DCC3F27E-2B9E-506A-A052-C31AE7789F15}"/>
              </a:ext>
            </a:extLst>
          </p:cNvPr>
          <p:cNvSpPr txBox="1"/>
          <p:nvPr/>
        </p:nvSpPr>
        <p:spPr>
          <a:xfrm>
            <a:off x="489397" y="1538351"/>
            <a:ext cx="4823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 mảnh ghép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9B24E04F-D5D6-70D6-45AE-D1CFCFBE8867}"/>
              </a:ext>
            </a:extLst>
          </p:cNvPr>
          <p:cNvCxnSpPr>
            <a:cxnSpLocks/>
          </p:cNvCxnSpPr>
          <p:nvPr/>
        </p:nvCxnSpPr>
        <p:spPr>
          <a:xfrm>
            <a:off x="6117923" y="1148482"/>
            <a:ext cx="0" cy="5611602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7E7911-FBEA-C8EC-1425-C05E0BAD7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8.2. ỨNG DỤNG CỦA ĐỊNH LÍ THALÈS  TRONG TAM GIÁC</a:t>
            </a:r>
            <a:endParaRPr lang="en-US" sz="2800">
              <a:solidFill>
                <a:srgbClr val="FFFF00"/>
              </a:solidFill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901537D5-D607-073A-BEBF-6FADD0F160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6548519"/>
              </p:ext>
            </p:extLst>
          </p:nvPr>
        </p:nvGraphicFramePr>
        <p:xfrm>
          <a:off x="4394200" y="2362200"/>
          <a:ext cx="914400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3" imgW="914400" imgH="233280" progId="Equation.DSMT4">
                  <p:embed/>
                </p:oleObj>
              </mc:Choice>
              <mc:Fallback>
                <p:oleObj name="Equation" r:id="rId3" imgW="914400" imgH="2332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xmlns="" id="{901537D5-D607-073A-BEBF-6FADD0F160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233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Connector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E8B13196-E427-674C-E7FB-85B6BC0F8326}"/>
              </a:ext>
            </a:extLst>
          </p:cNvPr>
          <p:cNvCxnSpPr>
            <a:cxnSpLocks/>
          </p:cNvCxnSpPr>
          <p:nvPr/>
        </p:nvCxnSpPr>
        <p:spPr>
          <a:xfrm>
            <a:off x="1947591" y="5741312"/>
            <a:ext cx="4111476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4465DAC6-DD6A-7F58-5BA4-B19A953CB2B5}"/>
              </a:ext>
            </a:extLst>
          </p:cNvPr>
          <p:cNvSpPr txBox="1"/>
          <p:nvPr/>
        </p:nvSpPr>
        <p:spPr>
          <a:xfrm>
            <a:off x="6316139" y="3014503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FFFF00"/>
                </a:solidFill>
                <a:latin typeface="Agency FB" panose="020B0503020202020204" pitchFamily="34" charset="0"/>
              </a:rPr>
              <a:t>0</a:t>
            </a:r>
            <a:r>
              <a:rPr lang="en-US" sz="4400" b="1">
                <a:solidFill>
                  <a:srgbClr val="FFFF00"/>
                </a:solidFill>
                <a:latin typeface="Agency FB" panose="020B0503020202020204" pitchFamily="34" charset="0"/>
              </a:rPr>
              <a:t>2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A284410-617B-861B-FCE6-7A1E16E75312}"/>
              </a:ext>
            </a:extLst>
          </p:cNvPr>
          <p:cNvSpPr txBox="1"/>
          <p:nvPr/>
        </p:nvSpPr>
        <p:spPr>
          <a:xfrm>
            <a:off x="7412308" y="3123746"/>
            <a:ext cx="1967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6BCA9AA-7C07-4D9F-280B-CEC5A2CC108C}"/>
              </a:ext>
            </a:extLst>
          </p:cNvPr>
          <p:cNvGrpSpPr/>
          <p:nvPr/>
        </p:nvGrpSpPr>
        <p:grpSpPr>
          <a:xfrm>
            <a:off x="5896108" y="5541420"/>
            <a:ext cx="399784" cy="399784"/>
            <a:chOff x="5896108" y="4064132"/>
            <a:chExt cx="399784" cy="39978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96C46CFF-5C76-A2A2-6DE0-110C5C446AC3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7AF4FFA7-0985-EAB8-AFB8-642D5D68C4D0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A3A92779-6D04-02E6-D11D-3187DDCADE3E}"/>
              </a:ext>
            </a:extLst>
          </p:cNvPr>
          <p:cNvCxnSpPr>
            <a:cxnSpLocks/>
          </p:cNvCxnSpPr>
          <p:nvPr/>
        </p:nvCxnSpPr>
        <p:spPr>
          <a:xfrm flipV="1">
            <a:off x="6117923" y="3783944"/>
            <a:ext cx="4114799" cy="29342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EBDD47BF-18CE-1CFD-7C40-A3006DF4E50E}"/>
              </a:ext>
            </a:extLst>
          </p:cNvPr>
          <p:cNvGrpSpPr/>
          <p:nvPr/>
        </p:nvGrpSpPr>
        <p:grpSpPr>
          <a:xfrm>
            <a:off x="5918031" y="3613394"/>
            <a:ext cx="399784" cy="399784"/>
            <a:chOff x="5896108" y="5817086"/>
            <a:chExt cx="399784" cy="399784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DB3782C5-9F14-98B1-AC0A-43F0A6CF1676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5E4AD970-1FA0-C2B2-9114-EC614E76D4E5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F75BF00-5B5F-EBE4-2188-6A039D49792E}"/>
              </a:ext>
            </a:extLst>
          </p:cNvPr>
          <p:cNvSpPr txBox="1"/>
          <p:nvPr/>
        </p:nvSpPr>
        <p:spPr>
          <a:xfrm>
            <a:off x="2553313" y="4997118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FFFF00"/>
                </a:solidFill>
                <a:latin typeface="Agency FB" panose="020B0503020202020204" pitchFamily="34" charset="0"/>
              </a:rPr>
              <a:t>0</a:t>
            </a:r>
            <a:r>
              <a:rPr lang="en-US" sz="4400" b="1">
                <a:solidFill>
                  <a:srgbClr val="FFFF00"/>
                </a:solidFill>
                <a:latin typeface="Agency FB" panose="020B0503020202020204" pitchFamily="34" charset="0"/>
              </a:rPr>
              <a:t>3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0054BD38-55A4-8018-207B-D956974008FC}"/>
              </a:ext>
            </a:extLst>
          </p:cNvPr>
          <p:cNvSpPr/>
          <p:nvPr/>
        </p:nvSpPr>
        <p:spPr>
          <a:xfrm>
            <a:off x="3546432" y="5089452"/>
            <a:ext cx="20521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447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13" grpId="0"/>
      <p:bldP spid="14" grpId="0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B812FD0D-3345-4D97-BED4-5A0590056D2D}"/>
              </a:ext>
            </a:extLst>
          </p:cNvPr>
          <p:cNvSpPr txBox="1"/>
          <p:nvPr/>
        </p:nvSpPr>
        <p:spPr>
          <a:xfrm>
            <a:off x="6124354" y="2484509"/>
            <a:ext cx="230844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Hình ảnh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7035801" y="3511716"/>
            <a:ext cx="3073399" cy="29753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7939543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 noChangeArrowheads="1"/>
          </p:cNvSpPr>
          <p:nvPr/>
        </p:nvSpPr>
        <p:spPr>
          <a:xfrm>
            <a:off x="457200" y="586127"/>
            <a:ext cx="10876208" cy="7427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vi-VN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– LUẬT CHƠI</a:t>
            </a:r>
            <a:endParaRPr lang="vi-VN" altLang="vi-VN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2494" y="1636219"/>
            <a:ext cx="10025620" cy="3892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4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HS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9284184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áp Rùa">
            <a:extLst>
              <a:ext uri="{FF2B5EF4-FFF2-40B4-BE49-F238E27FC236}">
                <a16:creationId xmlns:a16="http://schemas.microsoft.com/office/drawing/2014/main" xmlns="" id="{D9CADB03-76E5-AE95-D3A7-2C43793159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3" t="24726" r="19023" b="24376"/>
          <a:stretch/>
        </p:blipFill>
        <p:spPr bwMode="auto">
          <a:xfrm>
            <a:off x="3319770" y="1210602"/>
            <a:ext cx="6049235" cy="349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DCC3F27E-2B9E-506A-A052-C31AE7789F15}"/>
              </a:ext>
            </a:extLst>
          </p:cNvPr>
          <p:cNvSpPr txBox="1"/>
          <p:nvPr/>
        </p:nvSpPr>
        <p:spPr>
          <a:xfrm>
            <a:off x="309092" y="281399"/>
            <a:ext cx="4823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 mảnh ghép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308667" y="1206648"/>
            <a:ext cx="3035649" cy="174645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6351765" y="1206648"/>
            <a:ext cx="3035649" cy="174645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3308809" y="2953105"/>
            <a:ext cx="3035649" cy="174645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6351907" y="2955267"/>
            <a:ext cx="3035649" cy="174645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Rectangle 5">
            <a:hlinkClick r:id="rId8" action="ppaction://hlinksldjump"/>
          </p:cNvPr>
          <p:cNvSpPr/>
          <p:nvPr/>
        </p:nvSpPr>
        <p:spPr>
          <a:xfrm>
            <a:off x="309092" y="4954567"/>
            <a:ext cx="112303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Rùa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ngọn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gò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đảo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Gươm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(Hà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Lê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Rùa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nay,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Rùa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Hà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9A41885C-4E5C-5967-6FBA-7D3CB3426B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207758" y="87551"/>
            <a:ext cx="2327672" cy="2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1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/>
      <p:bldP spid="5" grpId="0" animBg="1"/>
      <p:bldP spid="13" grpId="0" animBg="1"/>
      <p:bldP spid="14" grpId="0" animBg="1"/>
      <p:bldP spid="1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325" y="5677432"/>
            <a:ext cx="7810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Ảnh 29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462" y="6309680"/>
            <a:ext cx="617538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B"/>
          <p:cNvSpPr/>
          <p:nvPr/>
        </p:nvSpPr>
        <p:spPr>
          <a:xfrm>
            <a:off x="1282631" y="4642336"/>
            <a:ext cx="4343400" cy="795338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D"/>
          <p:cNvSpPr/>
          <p:nvPr/>
        </p:nvSpPr>
        <p:spPr>
          <a:xfrm flipH="1">
            <a:off x="6203077" y="4642336"/>
            <a:ext cx="4338638" cy="795338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4 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680114" y="488814"/>
            <a:ext cx="9702085" cy="52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None/>
            </a:pPr>
            <a:r>
              <a:rPr lang="en-US" altLang="vi-VN" sz="2800" b="1">
                <a:solidFill>
                  <a:srgbClr val="FFFF00"/>
                </a:solidFill>
                <a:cs typeface="Times New Roman" panose="02020603050405020304" pitchFamily="18" charset="0"/>
              </a:rPr>
              <a:t>Câu 1: </a:t>
            </a:r>
            <a:r>
              <a:rPr lang="en-US" sz="2800">
                <a:solidFill>
                  <a:schemeClr val="bg1"/>
                </a:solidFill>
              </a:rPr>
              <a:t>Cho hình vẽ dưới đây, cho biết đa giác nào là đa giác lồi?</a:t>
            </a:r>
          </a:p>
        </p:txBody>
      </p:sp>
      <p:sp>
        <p:nvSpPr>
          <p:cNvPr id="28" name="D"/>
          <p:cNvSpPr/>
          <p:nvPr/>
        </p:nvSpPr>
        <p:spPr>
          <a:xfrm flipH="1">
            <a:off x="6203077" y="3661286"/>
            <a:ext cx="4338638" cy="795338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281012" y="3661286"/>
            <a:ext cx="4343400" cy="795338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HRONOMETRE 1 Minu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45081" y="5760773"/>
            <a:ext cx="1402890" cy="789126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xmlns="" id="{A399A5D8-CA8A-3D84-734B-0856C887A81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46865" y="1098012"/>
            <a:ext cx="9594850" cy="2239962"/>
            <a:chOff x="612" y="749"/>
            <a:chExt cx="6044" cy="1411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xmlns="" id="{CD2E7DFF-AE8C-D029-1122-D03542AD528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12" y="749"/>
              <a:ext cx="6044" cy="1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6">
              <a:extLst>
                <a:ext uri="{FF2B5EF4-FFF2-40B4-BE49-F238E27FC236}">
                  <a16:creationId xmlns:a16="http://schemas.microsoft.com/office/drawing/2014/main" xmlns="" id="{37E84EE6-C32C-3CC7-7ED4-D34916EA63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2" y="863"/>
              <a:ext cx="486" cy="396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7">
              <a:extLst>
                <a:ext uri="{FF2B5EF4-FFF2-40B4-BE49-F238E27FC236}">
                  <a16:creationId xmlns:a16="http://schemas.microsoft.com/office/drawing/2014/main" xmlns="" id="{D247584A-31B2-599B-D36C-52CE5BD5BA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8" y="863"/>
              <a:ext cx="558" cy="330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8">
              <a:extLst>
                <a:ext uri="{FF2B5EF4-FFF2-40B4-BE49-F238E27FC236}">
                  <a16:creationId xmlns:a16="http://schemas.microsoft.com/office/drawing/2014/main" xmlns="" id="{C318C908-BA48-C57E-0AB6-C6ECFA0173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6" y="1193"/>
              <a:ext cx="78" cy="475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9">
              <a:extLst>
                <a:ext uri="{FF2B5EF4-FFF2-40B4-BE49-F238E27FC236}">
                  <a16:creationId xmlns:a16="http://schemas.microsoft.com/office/drawing/2014/main" xmlns="" id="{FBEE8528-E694-BB5A-A0BF-E3AD573607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08" y="1668"/>
              <a:ext cx="486" cy="78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10">
              <a:extLst>
                <a:ext uri="{FF2B5EF4-FFF2-40B4-BE49-F238E27FC236}">
                  <a16:creationId xmlns:a16="http://schemas.microsoft.com/office/drawing/2014/main" xmlns="" id="{6244086E-68E3-9CD3-10FA-6A99ED44CB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72" y="1259"/>
              <a:ext cx="636" cy="487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11">
              <a:extLst>
                <a:ext uri="{FF2B5EF4-FFF2-40B4-BE49-F238E27FC236}">
                  <a16:creationId xmlns:a16="http://schemas.microsoft.com/office/drawing/2014/main" xmlns="" id="{7B69F8CF-06A5-FC3C-DC5F-F0D697E793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83" y="1067"/>
              <a:ext cx="336" cy="535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12">
              <a:extLst>
                <a:ext uri="{FF2B5EF4-FFF2-40B4-BE49-F238E27FC236}">
                  <a16:creationId xmlns:a16="http://schemas.microsoft.com/office/drawing/2014/main" xmlns="" id="{6985F838-032F-3C3D-9F94-FF0E92701F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83" y="1602"/>
              <a:ext cx="1080" cy="234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13">
              <a:extLst>
                <a:ext uri="{FF2B5EF4-FFF2-40B4-BE49-F238E27FC236}">
                  <a16:creationId xmlns:a16="http://schemas.microsoft.com/office/drawing/2014/main" xmlns="" id="{38389F8E-CAB4-8E82-2713-8CF5ED5482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35" y="1379"/>
              <a:ext cx="228" cy="457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14">
              <a:extLst>
                <a:ext uri="{FF2B5EF4-FFF2-40B4-BE49-F238E27FC236}">
                  <a16:creationId xmlns:a16="http://schemas.microsoft.com/office/drawing/2014/main" xmlns="" id="{BE711E36-D02C-7136-852B-99F2B4FC9F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35" y="1049"/>
              <a:ext cx="702" cy="330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15">
              <a:extLst>
                <a:ext uri="{FF2B5EF4-FFF2-40B4-BE49-F238E27FC236}">
                  <a16:creationId xmlns:a16="http://schemas.microsoft.com/office/drawing/2014/main" xmlns="" id="{A6687E09-47FE-70FC-169B-6A83994072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19" y="1049"/>
              <a:ext cx="1218" cy="18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16">
              <a:extLst>
                <a:ext uri="{FF2B5EF4-FFF2-40B4-BE49-F238E27FC236}">
                  <a16:creationId xmlns:a16="http://schemas.microsoft.com/office/drawing/2014/main" xmlns="" id="{825EE4A7-C97E-E5C3-A249-CBC8B5216C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39" y="935"/>
              <a:ext cx="474" cy="721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17">
              <a:extLst>
                <a:ext uri="{FF2B5EF4-FFF2-40B4-BE49-F238E27FC236}">
                  <a16:creationId xmlns:a16="http://schemas.microsoft.com/office/drawing/2014/main" xmlns="" id="{2312AB26-8BF4-3B13-D250-4BFE259186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39" y="1446"/>
              <a:ext cx="594" cy="210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18">
              <a:extLst>
                <a:ext uri="{FF2B5EF4-FFF2-40B4-BE49-F238E27FC236}">
                  <a16:creationId xmlns:a16="http://schemas.microsoft.com/office/drawing/2014/main" xmlns="" id="{F1071949-0AA9-4075-A045-4DD4C1D8A0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3" y="1446"/>
              <a:ext cx="648" cy="378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19">
              <a:extLst>
                <a:ext uri="{FF2B5EF4-FFF2-40B4-BE49-F238E27FC236}">
                  <a16:creationId xmlns:a16="http://schemas.microsoft.com/office/drawing/2014/main" xmlns="" id="{6240C3A5-80C5-D2A1-A5FE-152F647FC4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13" y="935"/>
              <a:ext cx="768" cy="889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20">
              <a:extLst>
                <a:ext uri="{FF2B5EF4-FFF2-40B4-BE49-F238E27FC236}">
                  <a16:creationId xmlns:a16="http://schemas.microsoft.com/office/drawing/2014/main" xmlns="" id="{6F757F55-01D0-C19A-2F39-F82B9B2957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92" y="1115"/>
              <a:ext cx="420" cy="631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21">
              <a:extLst>
                <a:ext uri="{FF2B5EF4-FFF2-40B4-BE49-F238E27FC236}">
                  <a16:creationId xmlns:a16="http://schemas.microsoft.com/office/drawing/2014/main" xmlns="" id="{17AC3147-18CF-C661-C1B0-B85E6720C0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12" y="809"/>
              <a:ext cx="366" cy="937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Line 22">
              <a:extLst>
                <a:ext uri="{FF2B5EF4-FFF2-40B4-BE49-F238E27FC236}">
                  <a16:creationId xmlns:a16="http://schemas.microsoft.com/office/drawing/2014/main" xmlns="" id="{CDC071FA-71E8-08C9-02D2-480600C551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78" y="809"/>
              <a:ext cx="618" cy="865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23">
              <a:extLst>
                <a:ext uri="{FF2B5EF4-FFF2-40B4-BE49-F238E27FC236}">
                  <a16:creationId xmlns:a16="http://schemas.microsoft.com/office/drawing/2014/main" xmlns="" id="{854A4BE2-FF6C-A28E-C766-04BD5B2A2B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192" y="1115"/>
              <a:ext cx="1404" cy="559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Rectangle 24">
              <a:extLst>
                <a:ext uri="{FF2B5EF4-FFF2-40B4-BE49-F238E27FC236}">
                  <a16:creationId xmlns:a16="http://schemas.microsoft.com/office/drawing/2014/main" xmlns="" id="{FAEC179B-17BA-C98D-1A35-E7C1550DD2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7" y="1919"/>
              <a:ext cx="453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anose="02020603050405020304" pitchFamily="18" charset="0"/>
                </a:rPr>
                <a:t>Hình 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3" name="Rectangle 25">
              <a:extLst>
                <a:ext uri="{FF2B5EF4-FFF2-40B4-BE49-F238E27FC236}">
                  <a16:creationId xmlns:a16="http://schemas.microsoft.com/office/drawing/2014/main" xmlns="" id="{B773639F-6B74-9EE2-B940-3478303DB6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7" y="1925"/>
              <a:ext cx="453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anose="02020603050405020304" pitchFamily="18" charset="0"/>
                </a:rPr>
                <a:t>Hình 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4" name="Rectangle 26">
              <a:extLst>
                <a:ext uri="{FF2B5EF4-FFF2-40B4-BE49-F238E27FC236}">
                  <a16:creationId xmlns:a16="http://schemas.microsoft.com/office/drawing/2014/main" xmlns="" id="{EB421947-F808-BA84-1197-6099CC6B2A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3" y="1919"/>
              <a:ext cx="453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anose="02020603050405020304" pitchFamily="18" charset="0"/>
                </a:rPr>
                <a:t>Hình 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5" name="Rectangle 27">
              <a:extLst>
                <a:ext uri="{FF2B5EF4-FFF2-40B4-BE49-F238E27FC236}">
                  <a16:creationId xmlns:a16="http://schemas.microsoft.com/office/drawing/2014/main" xmlns="" id="{80CDF83A-950B-60E5-9ADE-D0487312A9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9" y="1913"/>
              <a:ext cx="453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anose="02020603050405020304" pitchFamily="18" charset="0"/>
                </a:rPr>
                <a:t>Hình 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56" name="Group 30">
              <a:extLst>
                <a:ext uri="{FF2B5EF4-FFF2-40B4-BE49-F238E27FC236}">
                  <a16:creationId xmlns:a16="http://schemas.microsoft.com/office/drawing/2014/main" xmlns="" id="{137A549D-DEAD-C175-B9F0-076EFCA309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0" y="1247"/>
              <a:ext cx="24" cy="24"/>
              <a:chOff x="660" y="1247"/>
              <a:chExt cx="24" cy="24"/>
            </a:xfrm>
          </p:grpSpPr>
          <p:sp>
            <p:nvSpPr>
              <p:cNvPr id="173" name="Oval 28">
                <a:extLst>
                  <a:ext uri="{FF2B5EF4-FFF2-40B4-BE49-F238E27FC236}">
                    <a16:creationId xmlns:a16="http://schemas.microsoft.com/office/drawing/2014/main" xmlns="" id="{6215C15E-F019-102D-FF41-9C3FFB4252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" y="1247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Oval 29">
                <a:extLst>
                  <a:ext uri="{FF2B5EF4-FFF2-40B4-BE49-F238E27FC236}">
                    <a16:creationId xmlns:a16="http://schemas.microsoft.com/office/drawing/2014/main" xmlns="" id="{9A10C6B5-5486-5E3B-6AFD-462C3E97B0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" y="1247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7" name="Group 33">
              <a:extLst>
                <a:ext uri="{FF2B5EF4-FFF2-40B4-BE49-F238E27FC236}">
                  <a16:creationId xmlns:a16="http://schemas.microsoft.com/office/drawing/2014/main" xmlns="" id="{2B74850E-BCDA-C0D5-831D-4CB9F2EDD4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6" y="851"/>
              <a:ext cx="24" cy="24"/>
              <a:chOff x="1146" y="851"/>
              <a:chExt cx="24" cy="24"/>
            </a:xfrm>
          </p:grpSpPr>
          <p:sp>
            <p:nvSpPr>
              <p:cNvPr id="171" name="Oval 31">
                <a:extLst>
                  <a:ext uri="{FF2B5EF4-FFF2-40B4-BE49-F238E27FC236}">
                    <a16:creationId xmlns:a16="http://schemas.microsoft.com/office/drawing/2014/main" xmlns="" id="{82A0F061-40D1-CB7E-13E1-93FDB629CE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6" y="851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Oval 32">
                <a:extLst>
                  <a:ext uri="{FF2B5EF4-FFF2-40B4-BE49-F238E27FC236}">
                    <a16:creationId xmlns:a16="http://schemas.microsoft.com/office/drawing/2014/main" xmlns="" id="{F71FE156-F241-B39C-7BC4-FC7B07E446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6" y="851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8" name="Group 36">
              <a:extLst>
                <a:ext uri="{FF2B5EF4-FFF2-40B4-BE49-F238E27FC236}">
                  <a16:creationId xmlns:a16="http://schemas.microsoft.com/office/drawing/2014/main" xmlns="" id="{E18187C8-37B1-6BD0-8914-FF3ABEB14E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04" y="1181"/>
              <a:ext cx="24" cy="24"/>
              <a:chOff x="1704" y="1181"/>
              <a:chExt cx="24" cy="24"/>
            </a:xfrm>
          </p:grpSpPr>
          <p:sp>
            <p:nvSpPr>
              <p:cNvPr id="169" name="Oval 34">
                <a:extLst>
                  <a:ext uri="{FF2B5EF4-FFF2-40B4-BE49-F238E27FC236}">
                    <a16:creationId xmlns:a16="http://schemas.microsoft.com/office/drawing/2014/main" xmlns="" id="{06911AA1-F8DF-284A-5445-76085DB5AD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4" y="1181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Oval 35">
                <a:extLst>
                  <a:ext uri="{FF2B5EF4-FFF2-40B4-BE49-F238E27FC236}">
                    <a16:creationId xmlns:a16="http://schemas.microsoft.com/office/drawing/2014/main" xmlns="" id="{400D12D9-21C3-264B-509F-634E6FC920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4" y="1181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9" name="Group 39">
              <a:extLst>
                <a:ext uri="{FF2B5EF4-FFF2-40B4-BE49-F238E27FC236}">
                  <a16:creationId xmlns:a16="http://schemas.microsoft.com/office/drawing/2014/main" xmlns="" id="{5ECA5A85-1770-B85B-6DE4-9ACF79222F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82" y="1656"/>
              <a:ext cx="24" cy="24"/>
              <a:chOff x="1782" y="1656"/>
              <a:chExt cx="24" cy="24"/>
            </a:xfrm>
          </p:grpSpPr>
          <p:sp>
            <p:nvSpPr>
              <p:cNvPr id="167" name="Oval 37">
                <a:extLst>
                  <a:ext uri="{FF2B5EF4-FFF2-40B4-BE49-F238E27FC236}">
                    <a16:creationId xmlns:a16="http://schemas.microsoft.com/office/drawing/2014/main" xmlns="" id="{3F7B3D23-301F-6508-D987-268713B233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2" y="1656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Oval 38">
                <a:extLst>
                  <a:ext uri="{FF2B5EF4-FFF2-40B4-BE49-F238E27FC236}">
                    <a16:creationId xmlns:a16="http://schemas.microsoft.com/office/drawing/2014/main" xmlns="" id="{A98463FF-2705-6872-FE9E-F0AC06297E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2" y="1656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" name="Group 42">
              <a:extLst>
                <a:ext uri="{FF2B5EF4-FFF2-40B4-BE49-F238E27FC236}">
                  <a16:creationId xmlns:a16="http://schemas.microsoft.com/office/drawing/2014/main" xmlns="" id="{EFB0C259-2030-CEF6-D0DB-86A240E167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6" y="1734"/>
              <a:ext cx="24" cy="24"/>
              <a:chOff x="1296" y="1734"/>
              <a:chExt cx="24" cy="24"/>
            </a:xfrm>
          </p:grpSpPr>
          <p:sp>
            <p:nvSpPr>
              <p:cNvPr id="165" name="Oval 40">
                <a:extLst>
                  <a:ext uri="{FF2B5EF4-FFF2-40B4-BE49-F238E27FC236}">
                    <a16:creationId xmlns:a16="http://schemas.microsoft.com/office/drawing/2014/main" xmlns="" id="{3FA5ACBB-16A3-9571-A450-FAD5C4311C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1734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Oval 41">
                <a:extLst>
                  <a:ext uri="{FF2B5EF4-FFF2-40B4-BE49-F238E27FC236}">
                    <a16:creationId xmlns:a16="http://schemas.microsoft.com/office/drawing/2014/main" xmlns="" id="{DDE6EC8F-8FA3-AE94-B2F5-73CCFB5558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1734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1" name="Group 45">
              <a:extLst>
                <a:ext uri="{FF2B5EF4-FFF2-40B4-BE49-F238E27FC236}">
                  <a16:creationId xmlns:a16="http://schemas.microsoft.com/office/drawing/2014/main" xmlns="" id="{64DC27C9-C902-8E9C-8EC6-74D2C868F4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7" y="1055"/>
              <a:ext cx="24" cy="24"/>
              <a:chOff x="2407" y="1055"/>
              <a:chExt cx="24" cy="24"/>
            </a:xfrm>
          </p:grpSpPr>
          <p:sp>
            <p:nvSpPr>
              <p:cNvPr id="163" name="Oval 43">
                <a:extLst>
                  <a:ext uri="{FF2B5EF4-FFF2-40B4-BE49-F238E27FC236}">
                    <a16:creationId xmlns:a16="http://schemas.microsoft.com/office/drawing/2014/main" xmlns="" id="{7D7B567E-7DA9-DFA2-9D40-7E21F8DE0C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7" y="1055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Oval 44">
                <a:extLst>
                  <a:ext uri="{FF2B5EF4-FFF2-40B4-BE49-F238E27FC236}">
                    <a16:creationId xmlns:a16="http://schemas.microsoft.com/office/drawing/2014/main" xmlns="" id="{4A2EF073-F58A-AB3F-5291-E0ADEB8BC9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7" y="1055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2" name="Group 48">
              <a:extLst>
                <a:ext uri="{FF2B5EF4-FFF2-40B4-BE49-F238E27FC236}">
                  <a16:creationId xmlns:a16="http://schemas.microsoft.com/office/drawing/2014/main" xmlns="" id="{787D3381-E6DC-177E-1B2B-22F4DE6A0D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71" y="1590"/>
              <a:ext cx="24" cy="24"/>
              <a:chOff x="2071" y="1590"/>
              <a:chExt cx="24" cy="24"/>
            </a:xfrm>
          </p:grpSpPr>
          <p:sp>
            <p:nvSpPr>
              <p:cNvPr id="161" name="Oval 46">
                <a:extLst>
                  <a:ext uri="{FF2B5EF4-FFF2-40B4-BE49-F238E27FC236}">
                    <a16:creationId xmlns:a16="http://schemas.microsoft.com/office/drawing/2014/main" xmlns="" id="{DC069513-EB56-6A33-DD9F-C085BEA68C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1" y="1590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Oval 47">
                <a:extLst>
                  <a:ext uri="{FF2B5EF4-FFF2-40B4-BE49-F238E27FC236}">
                    <a16:creationId xmlns:a16="http://schemas.microsoft.com/office/drawing/2014/main" xmlns="" id="{AF88209E-704F-9F58-2273-DC57434F11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1" y="1590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" name="Group 51">
              <a:extLst>
                <a:ext uri="{FF2B5EF4-FFF2-40B4-BE49-F238E27FC236}">
                  <a16:creationId xmlns:a16="http://schemas.microsoft.com/office/drawing/2014/main" xmlns="" id="{81E3CF04-DF60-09C5-9BBB-E4F567D2DD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51" y="1824"/>
              <a:ext cx="24" cy="24"/>
              <a:chOff x="3151" y="1824"/>
              <a:chExt cx="24" cy="24"/>
            </a:xfrm>
          </p:grpSpPr>
          <p:sp>
            <p:nvSpPr>
              <p:cNvPr id="159" name="Oval 49">
                <a:extLst>
                  <a:ext uri="{FF2B5EF4-FFF2-40B4-BE49-F238E27FC236}">
                    <a16:creationId xmlns:a16="http://schemas.microsoft.com/office/drawing/2014/main" xmlns="" id="{83E212F2-9B36-E25F-F1CF-7FE36BCC0D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1" y="1824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Oval 50">
                <a:extLst>
                  <a:ext uri="{FF2B5EF4-FFF2-40B4-BE49-F238E27FC236}">
                    <a16:creationId xmlns:a16="http://schemas.microsoft.com/office/drawing/2014/main" xmlns="" id="{11DADBA1-1859-4C29-0DEA-B391FC1E09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1" y="1824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4" name="Group 54">
              <a:extLst>
                <a:ext uri="{FF2B5EF4-FFF2-40B4-BE49-F238E27FC236}">
                  <a16:creationId xmlns:a16="http://schemas.microsoft.com/office/drawing/2014/main" xmlns="" id="{DF1FFA7C-4702-3E73-DDD3-1BF322834D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3" y="1367"/>
              <a:ext cx="24" cy="24"/>
              <a:chOff x="2923" y="1367"/>
              <a:chExt cx="24" cy="24"/>
            </a:xfrm>
          </p:grpSpPr>
          <p:sp>
            <p:nvSpPr>
              <p:cNvPr id="136" name="Oval 52">
                <a:extLst>
                  <a:ext uri="{FF2B5EF4-FFF2-40B4-BE49-F238E27FC236}">
                    <a16:creationId xmlns:a16="http://schemas.microsoft.com/office/drawing/2014/main" xmlns="" id="{CEB6DE6A-2ACA-C124-0E92-3129D1A91A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3" y="1367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Oval 53">
                <a:extLst>
                  <a:ext uri="{FF2B5EF4-FFF2-40B4-BE49-F238E27FC236}">
                    <a16:creationId xmlns:a16="http://schemas.microsoft.com/office/drawing/2014/main" xmlns="" id="{D2C5C03E-A1A4-0FF0-175F-4F13A753D2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3" y="1367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5" name="Group 57">
              <a:extLst>
                <a:ext uri="{FF2B5EF4-FFF2-40B4-BE49-F238E27FC236}">
                  <a16:creationId xmlns:a16="http://schemas.microsoft.com/office/drawing/2014/main" xmlns="" id="{04335860-C4CD-DE60-139C-4672EB8625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25" y="1037"/>
              <a:ext cx="24" cy="24"/>
              <a:chOff x="3625" y="1037"/>
              <a:chExt cx="24" cy="24"/>
            </a:xfrm>
          </p:grpSpPr>
          <p:sp>
            <p:nvSpPr>
              <p:cNvPr id="115" name="Oval 55">
                <a:extLst>
                  <a:ext uri="{FF2B5EF4-FFF2-40B4-BE49-F238E27FC236}">
                    <a16:creationId xmlns:a16="http://schemas.microsoft.com/office/drawing/2014/main" xmlns="" id="{79F4246A-DA53-A7F9-59FD-5C327A1F1A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5" y="1037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Oval 56">
                <a:extLst>
                  <a:ext uri="{FF2B5EF4-FFF2-40B4-BE49-F238E27FC236}">
                    <a16:creationId xmlns:a16="http://schemas.microsoft.com/office/drawing/2014/main" xmlns="" id="{B254B246-EE4F-00B2-9719-6B6BD4989F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5" y="1037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6" name="Group 60">
              <a:extLst>
                <a:ext uri="{FF2B5EF4-FFF2-40B4-BE49-F238E27FC236}">
                  <a16:creationId xmlns:a16="http://schemas.microsoft.com/office/drawing/2014/main" xmlns="" id="{B17FA350-A603-50CA-7D45-25DA6D0033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01" y="923"/>
              <a:ext cx="24" cy="24"/>
              <a:chOff x="4201" y="923"/>
              <a:chExt cx="24" cy="24"/>
            </a:xfrm>
          </p:grpSpPr>
          <p:sp>
            <p:nvSpPr>
              <p:cNvPr id="90" name="Oval 58">
                <a:extLst>
                  <a:ext uri="{FF2B5EF4-FFF2-40B4-BE49-F238E27FC236}">
                    <a16:creationId xmlns:a16="http://schemas.microsoft.com/office/drawing/2014/main" xmlns="" id="{C7EC24D2-35FC-650C-DED5-84DEFD6769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1" y="923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Oval 59">
                <a:extLst>
                  <a:ext uri="{FF2B5EF4-FFF2-40B4-BE49-F238E27FC236}">
                    <a16:creationId xmlns:a16="http://schemas.microsoft.com/office/drawing/2014/main" xmlns="" id="{51CD8A9F-38CD-5E05-AC0D-AC05E3F179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1" y="923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7" name="Group 63">
              <a:extLst>
                <a:ext uri="{FF2B5EF4-FFF2-40B4-BE49-F238E27FC236}">
                  <a16:creationId xmlns:a16="http://schemas.microsoft.com/office/drawing/2014/main" xmlns="" id="{CA6144F3-F518-A723-3FE3-9E69C31583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27" y="1644"/>
              <a:ext cx="24" cy="24"/>
              <a:chOff x="3727" y="1644"/>
              <a:chExt cx="24" cy="24"/>
            </a:xfrm>
          </p:grpSpPr>
          <p:sp>
            <p:nvSpPr>
              <p:cNvPr id="86" name="Oval 61">
                <a:extLst>
                  <a:ext uri="{FF2B5EF4-FFF2-40B4-BE49-F238E27FC236}">
                    <a16:creationId xmlns:a16="http://schemas.microsoft.com/office/drawing/2014/main" xmlns="" id="{9A260167-9213-A1AE-43F9-2D3C067A49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7" y="1644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Oval 62">
                <a:extLst>
                  <a:ext uri="{FF2B5EF4-FFF2-40B4-BE49-F238E27FC236}">
                    <a16:creationId xmlns:a16="http://schemas.microsoft.com/office/drawing/2014/main" xmlns="" id="{D78D4561-D227-A142-DA8F-9C25770C87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7" y="1644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8" name="Group 66">
              <a:extLst>
                <a:ext uri="{FF2B5EF4-FFF2-40B4-BE49-F238E27FC236}">
                  <a16:creationId xmlns:a16="http://schemas.microsoft.com/office/drawing/2014/main" xmlns="" id="{484DECB7-138F-3680-70B1-A8854DDEB2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1" y="1433"/>
              <a:ext cx="24" cy="25"/>
              <a:chOff x="4321" y="1433"/>
              <a:chExt cx="24" cy="25"/>
            </a:xfrm>
          </p:grpSpPr>
          <p:sp>
            <p:nvSpPr>
              <p:cNvPr id="84" name="Oval 64">
                <a:extLst>
                  <a:ext uri="{FF2B5EF4-FFF2-40B4-BE49-F238E27FC236}">
                    <a16:creationId xmlns:a16="http://schemas.microsoft.com/office/drawing/2014/main" xmlns="" id="{6EC8D6B5-0391-6D39-B59B-94D8B6CFAC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1" y="1433"/>
                <a:ext cx="24" cy="25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Oval 65">
                <a:extLst>
                  <a:ext uri="{FF2B5EF4-FFF2-40B4-BE49-F238E27FC236}">
                    <a16:creationId xmlns:a16="http://schemas.microsoft.com/office/drawing/2014/main" xmlns="" id="{02668B83-5C84-6E2C-A08E-31F69FB07E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1" y="1433"/>
                <a:ext cx="24" cy="25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9" name="Group 69">
              <a:extLst>
                <a:ext uri="{FF2B5EF4-FFF2-40B4-BE49-F238E27FC236}">
                  <a16:creationId xmlns:a16="http://schemas.microsoft.com/office/drawing/2014/main" xmlns="" id="{1FF483AE-5EEF-539E-3DFA-1F856A6BE6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69" y="1812"/>
              <a:ext cx="24" cy="24"/>
              <a:chOff x="4969" y="1812"/>
              <a:chExt cx="24" cy="24"/>
            </a:xfrm>
          </p:grpSpPr>
          <p:sp>
            <p:nvSpPr>
              <p:cNvPr id="82" name="Oval 67">
                <a:extLst>
                  <a:ext uri="{FF2B5EF4-FFF2-40B4-BE49-F238E27FC236}">
                    <a16:creationId xmlns:a16="http://schemas.microsoft.com/office/drawing/2014/main" xmlns="" id="{9314CA52-124F-22F1-EADD-3CE7BEF8CD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9" y="1812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Oval 68">
                <a:extLst>
                  <a:ext uri="{FF2B5EF4-FFF2-40B4-BE49-F238E27FC236}">
                    <a16:creationId xmlns:a16="http://schemas.microsoft.com/office/drawing/2014/main" xmlns="" id="{C5884430-90B9-3575-B036-98E1ACC2B8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9" y="1812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0" name="Group 72">
              <a:extLst>
                <a:ext uri="{FF2B5EF4-FFF2-40B4-BE49-F238E27FC236}">
                  <a16:creationId xmlns:a16="http://schemas.microsoft.com/office/drawing/2014/main" xmlns="" id="{1315D484-6244-1E6A-DEA2-4820E4D28D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80" y="1103"/>
              <a:ext cx="24" cy="24"/>
              <a:chOff x="5180" y="1103"/>
              <a:chExt cx="24" cy="24"/>
            </a:xfrm>
          </p:grpSpPr>
          <p:sp>
            <p:nvSpPr>
              <p:cNvPr id="80" name="Oval 70">
                <a:extLst>
                  <a:ext uri="{FF2B5EF4-FFF2-40B4-BE49-F238E27FC236}">
                    <a16:creationId xmlns:a16="http://schemas.microsoft.com/office/drawing/2014/main" xmlns="" id="{FCDA9742-B018-AB4B-4DE7-9ED5E26F6F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0" y="1103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Oval 71">
                <a:extLst>
                  <a:ext uri="{FF2B5EF4-FFF2-40B4-BE49-F238E27FC236}">
                    <a16:creationId xmlns:a16="http://schemas.microsoft.com/office/drawing/2014/main" xmlns="" id="{07EC4456-6D44-FCEC-04CE-7917655D94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0" y="1103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1" name="Group 75">
              <a:extLst>
                <a:ext uri="{FF2B5EF4-FFF2-40B4-BE49-F238E27FC236}">
                  <a16:creationId xmlns:a16="http://schemas.microsoft.com/office/drawing/2014/main" xmlns="" id="{FDBB17AC-B4D8-206A-C386-0548CDB85B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00" y="1734"/>
              <a:ext cx="24" cy="24"/>
              <a:chOff x="5600" y="1734"/>
              <a:chExt cx="24" cy="24"/>
            </a:xfrm>
          </p:grpSpPr>
          <p:sp>
            <p:nvSpPr>
              <p:cNvPr id="78" name="Oval 73">
                <a:extLst>
                  <a:ext uri="{FF2B5EF4-FFF2-40B4-BE49-F238E27FC236}">
                    <a16:creationId xmlns:a16="http://schemas.microsoft.com/office/drawing/2014/main" xmlns="" id="{B6B696DC-4468-E015-23B2-D0A43752FE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00" y="1734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Oval 74">
                <a:extLst>
                  <a:ext uri="{FF2B5EF4-FFF2-40B4-BE49-F238E27FC236}">
                    <a16:creationId xmlns:a16="http://schemas.microsoft.com/office/drawing/2014/main" xmlns="" id="{ABE3EB79-0E15-1D7D-65AA-E90EBBFAB8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00" y="1734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2" name="Group 78">
              <a:extLst>
                <a:ext uri="{FF2B5EF4-FFF2-40B4-BE49-F238E27FC236}">
                  <a16:creationId xmlns:a16="http://schemas.microsoft.com/office/drawing/2014/main" xmlns="" id="{72612370-FD12-62CC-4E41-2D7BC4BB66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66" y="797"/>
              <a:ext cx="24" cy="24"/>
              <a:chOff x="5966" y="797"/>
              <a:chExt cx="24" cy="24"/>
            </a:xfrm>
          </p:grpSpPr>
          <p:sp>
            <p:nvSpPr>
              <p:cNvPr id="76" name="Oval 76">
                <a:extLst>
                  <a:ext uri="{FF2B5EF4-FFF2-40B4-BE49-F238E27FC236}">
                    <a16:creationId xmlns:a16="http://schemas.microsoft.com/office/drawing/2014/main" xmlns="" id="{D64079A0-6AE8-1FDF-41B1-51B2A0E86A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6" y="797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Oval 77">
                <a:extLst>
                  <a:ext uri="{FF2B5EF4-FFF2-40B4-BE49-F238E27FC236}">
                    <a16:creationId xmlns:a16="http://schemas.microsoft.com/office/drawing/2014/main" xmlns="" id="{DEAF6873-01F6-2604-059A-8F2D3F40A3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6" y="797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3" name="Group 81">
              <a:extLst>
                <a:ext uri="{FF2B5EF4-FFF2-40B4-BE49-F238E27FC236}">
                  <a16:creationId xmlns:a16="http://schemas.microsoft.com/office/drawing/2014/main" xmlns="" id="{5BEB9E3F-6402-1C30-769D-97B699D6D3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84" y="1662"/>
              <a:ext cx="24" cy="24"/>
              <a:chOff x="6584" y="1662"/>
              <a:chExt cx="24" cy="24"/>
            </a:xfrm>
          </p:grpSpPr>
          <p:sp>
            <p:nvSpPr>
              <p:cNvPr id="74" name="Oval 79">
                <a:extLst>
                  <a:ext uri="{FF2B5EF4-FFF2-40B4-BE49-F238E27FC236}">
                    <a16:creationId xmlns:a16="http://schemas.microsoft.com/office/drawing/2014/main" xmlns="" id="{1678E9E7-96D1-A62A-ED66-574DDFB56D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84" y="1662"/>
                <a:ext cx="24" cy="24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Oval 80">
                <a:extLst>
                  <a:ext uri="{FF2B5EF4-FFF2-40B4-BE49-F238E27FC236}">
                    <a16:creationId xmlns:a16="http://schemas.microsoft.com/office/drawing/2014/main" xmlns="" id="{E9CC3288-53F3-4DE6-F147-5A52DDC6A7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84" y="1662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175" name="Google Shape;53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6822043F-F06D-00E8-51D5-08D8731F6AF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54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44544D28-723A-227F-D8D2-CD96C5A445B6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781300" y="25400"/>
            <a:ext cx="2410700" cy="340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464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9" grpId="0" animBg="1"/>
      <p:bldP spid="21" grpId="0" animBg="1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414" y="4055268"/>
            <a:ext cx="7810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Ảnh 29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462" y="6262688"/>
            <a:ext cx="617538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"/>
          <p:cNvSpPr/>
          <p:nvPr/>
        </p:nvSpPr>
        <p:spPr>
          <a:xfrm>
            <a:off x="1473128" y="4317647"/>
            <a:ext cx="7516835" cy="795338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B"/>
          <p:cNvSpPr/>
          <p:nvPr/>
        </p:nvSpPr>
        <p:spPr>
          <a:xfrm>
            <a:off x="1473129" y="1429416"/>
            <a:ext cx="7516834" cy="795338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2949502" y="350493"/>
            <a:ext cx="4564086" cy="61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vi-VN" sz="32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Câu</a:t>
            </a:r>
            <a:r>
              <a:rPr lang="en-US" altLang="vi-VN" sz="3200" b="1" dirty="0">
                <a:solidFill>
                  <a:srgbClr val="FFFF00"/>
                </a:solidFill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chemeClr val="bg1"/>
                </a:solidFill>
              </a:rPr>
              <a:t>Đa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giác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đều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là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endParaRPr lang="en-US" altLang="vi-VN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B"/>
          <p:cNvSpPr/>
          <p:nvPr/>
        </p:nvSpPr>
        <p:spPr>
          <a:xfrm>
            <a:off x="1473128" y="2392160"/>
            <a:ext cx="7516835" cy="795338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B"/>
          <p:cNvSpPr/>
          <p:nvPr/>
        </p:nvSpPr>
        <p:spPr>
          <a:xfrm>
            <a:off x="1473129" y="3354904"/>
            <a:ext cx="7516836" cy="795338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CHRONOMETRE 1 Minu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41622" y="4849108"/>
            <a:ext cx="1696634" cy="954357"/>
          </a:xfrm>
          <a:prstGeom prst="rect">
            <a:avLst/>
          </a:prstGeom>
        </p:spPr>
      </p:pic>
      <p:pic>
        <p:nvPicPr>
          <p:cNvPr id="2" name="Google Shape;53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52C48254-5E7D-9BC2-F218-CF23A21604E9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54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014B228A-4663-F208-3F58-4DE11E6E007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781300" y="25400"/>
            <a:ext cx="2410700" cy="340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465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8" grpId="0" animBg="1"/>
      <p:bldP spid="19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086" y="5388736"/>
            <a:ext cx="7810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Ảnh 29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462" y="6262688"/>
            <a:ext cx="617538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D"/>
              <p:cNvSpPr/>
              <p:nvPr/>
            </p:nvSpPr>
            <p:spPr>
              <a:xfrm flipH="1">
                <a:off x="6384624" y="4006458"/>
                <a:ext cx="4338638" cy="795338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1" dirty="0" smtClean="0">
                        <a:solidFill>
                          <a:srgbClr val="0000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9</m:t>
                    </m:r>
                    <m:r>
                      <m:rPr>
                        <m:nor/>
                      </m:rPr>
                      <a:rPr lang="en-US" sz="2800" b="1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en-US" sz="2800" b="1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vi-VN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384624" y="4006458"/>
                <a:ext cx="4338638" cy="795338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 rotWithShape="1">
                <a:blip r:embed="rId9"/>
                <a:stretch>
                  <a:fillRect b="-3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"/>
              <p:cNvSpPr>
                <a:spLocks noChangeArrowheads="1"/>
              </p:cNvSpPr>
              <p:nvPr/>
            </p:nvSpPr>
            <p:spPr bwMode="auto">
              <a:xfrm>
                <a:off x="1684078" y="922852"/>
                <a:ext cx="4477565" cy="1146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just">
                  <a:lnSpc>
                    <a:spcPct val="107000"/>
                  </a:lnSpc>
                  <a:spcBef>
                    <a:spcPct val="0"/>
                  </a:spcBef>
                  <a:buNone/>
                </a:pPr>
                <a:r>
                  <a:rPr lang="en-US" altLang="vi-VN" sz="3200" b="1" dirty="0">
                    <a:solidFill>
                      <a:srgbClr val="FFFF00"/>
                    </a:solidFill>
                    <a:cs typeface="Times New Roman" panose="02020603050405020304" pitchFamily="18" charset="0"/>
                  </a:rPr>
                  <a:t>Câu 3: </a:t>
                </a:r>
                <a:r>
                  <a:rPr lang="en-US" sz="3200" dirty="0">
                    <a:solidFill>
                      <a:schemeClr val="bg1"/>
                    </a:solidFill>
                  </a:rPr>
                  <a:t>Số </a:t>
                </a:r>
                <a:r>
                  <a:rPr lang="en-US" sz="3200" dirty="0" err="1">
                    <a:solidFill>
                      <a:schemeClr val="bg1"/>
                    </a:solidFill>
                  </a:rPr>
                  <a:t>đo</a:t>
                </a:r>
                <a:r>
                  <a:rPr lang="en-US" sz="3200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</a:rPr>
                  <a:t>góc</a:t>
                </a:r>
                <a:r>
                  <a:rPr lang="en-US" sz="32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</a:rPr>
                  <a:t>trong</a:t>
                </a:r>
                <a:r>
                  <a:rPr lang="en-US" sz="3200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</a:rPr>
                  <a:t>hình</a:t>
                </a:r>
                <a:r>
                  <a:rPr lang="en-US" sz="3200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</a:rPr>
                  <a:t>lục</a:t>
                </a:r>
                <a:r>
                  <a:rPr lang="en-US" sz="3200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</a:rPr>
                  <a:t>giác</a:t>
                </a:r>
                <a:r>
                  <a:rPr lang="en-US" sz="3200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</a:rPr>
                  <a:t>đều</a:t>
                </a:r>
                <a:r>
                  <a:rPr lang="en-US" sz="3200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</a:rPr>
                  <a:t>sau</a:t>
                </a:r>
                <a:r>
                  <a:rPr lang="en-US" sz="3200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</a:rPr>
                  <a:t> </a:t>
                </a:r>
                <a:endParaRPr lang="en-US" altLang="vi-VN" sz="3200" dirty="0">
                  <a:solidFill>
                    <a:srgbClr val="FFFF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84078" y="922852"/>
                <a:ext cx="4477565" cy="1146211"/>
              </a:xfrm>
              <a:prstGeom prst="rect">
                <a:avLst/>
              </a:prstGeom>
              <a:blipFill rotWithShape="1">
                <a:blip r:embed="rId10"/>
                <a:stretch>
                  <a:fillRect l="-3401" t="-7447" r="-3401" b="-1329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B"/>
              <p:cNvSpPr/>
              <p:nvPr/>
            </p:nvSpPr>
            <p:spPr>
              <a:xfrm>
                <a:off x="1567210" y="3025408"/>
                <a:ext cx="4343400" cy="795338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30</m:t>
                    </m:r>
                    <m:r>
                      <m:rPr>
                        <m:nor/>
                      </m:rPr>
                      <a:rPr lang="en-US" sz="2800" b="1" smtClean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vi-VN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210" y="3025408"/>
                <a:ext cx="4343400" cy="795338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 rotWithShape="1">
                <a:blip r:embed="rId11"/>
                <a:stretch>
                  <a:fillRect b="-3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A"/>
              <p:cNvSpPr/>
              <p:nvPr/>
            </p:nvSpPr>
            <p:spPr>
              <a:xfrm>
                <a:off x="1567210" y="4121956"/>
                <a:ext cx="4343400" cy="795338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1" dirty="0" smtClean="0">
                        <a:solidFill>
                          <a:srgbClr val="0000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1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00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sz="2800" b="1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en-US" sz="2800" b="1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vi-VN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210" y="4121956"/>
                <a:ext cx="4343400" cy="795338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 rotWithShape="1">
                <a:blip r:embed="rId12"/>
                <a:stretch>
                  <a:fillRect b="-3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D"/>
              <p:cNvSpPr/>
              <p:nvPr/>
            </p:nvSpPr>
            <p:spPr>
              <a:xfrm flipH="1">
                <a:off x="6384624" y="3089210"/>
                <a:ext cx="4338638" cy="795338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1" dirty="0" smtClean="0">
                        <a:solidFill>
                          <a:srgbClr val="0000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6</m:t>
                    </m:r>
                    <m:r>
                      <m:rPr>
                        <m:nor/>
                      </m:rPr>
                      <a:rPr lang="en-US" sz="2800" b="1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en-US" sz="2800" b="1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vi-VN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384624" y="3089210"/>
                <a:ext cx="4338638" cy="795338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 rotWithShape="1">
                <a:blip r:embed="rId13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CHRONOMETRE 1 Minu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01986" y="5446114"/>
            <a:ext cx="1451690" cy="816574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xmlns="" id="{91348C17-72C8-7689-71EF-00330228A22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994760" y="190713"/>
            <a:ext cx="2337315" cy="2698375"/>
            <a:chOff x="2744" y="762"/>
            <a:chExt cx="1709" cy="1973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xmlns="" id="{D78EF220-E8C6-05B3-8474-87ACCEAB3D0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744" y="762"/>
              <a:ext cx="1709" cy="1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Line 6">
              <a:extLst>
                <a:ext uri="{FF2B5EF4-FFF2-40B4-BE49-F238E27FC236}">
                  <a16:creationId xmlns:a16="http://schemas.microsoft.com/office/drawing/2014/main" xmlns="" id="{29B6426E-39EC-6502-8D1E-0D669B0700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4" y="1412"/>
              <a:ext cx="15" cy="680"/>
            </a:xfrm>
            <a:prstGeom prst="line">
              <a:avLst/>
            </a:prstGeom>
            <a:noFill/>
            <a:ln w="3492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7">
              <a:extLst>
                <a:ext uri="{FF2B5EF4-FFF2-40B4-BE49-F238E27FC236}">
                  <a16:creationId xmlns:a16="http://schemas.microsoft.com/office/drawing/2014/main" xmlns="" id="{287708C1-1D18-C03A-D82E-BAE6C0B2B4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9" y="2092"/>
              <a:ext cx="584" cy="329"/>
            </a:xfrm>
            <a:prstGeom prst="line">
              <a:avLst/>
            </a:prstGeom>
            <a:noFill/>
            <a:ln w="3492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8">
              <a:extLst>
                <a:ext uri="{FF2B5EF4-FFF2-40B4-BE49-F238E27FC236}">
                  <a16:creationId xmlns:a16="http://schemas.microsoft.com/office/drawing/2014/main" xmlns="" id="{F08A9CE7-15AD-AD45-509F-D250708C69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13" y="2077"/>
              <a:ext cx="584" cy="344"/>
            </a:xfrm>
            <a:prstGeom prst="line">
              <a:avLst/>
            </a:prstGeom>
            <a:noFill/>
            <a:ln w="3492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9">
              <a:extLst>
                <a:ext uri="{FF2B5EF4-FFF2-40B4-BE49-F238E27FC236}">
                  <a16:creationId xmlns:a16="http://schemas.microsoft.com/office/drawing/2014/main" xmlns="" id="{C71DF5EF-B1A1-7662-7CE2-F0AAB09D0D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76" y="1405"/>
              <a:ext cx="21" cy="672"/>
            </a:xfrm>
            <a:prstGeom prst="line">
              <a:avLst/>
            </a:prstGeom>
            <a:noFill/>
            <a:ln w="3492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10">
              <a:extLst>
                <a:ext uri="{FF2B5EF4-FFF2-40B4-BE49-F238E27FC236}">
                  <a16:creationId xmlns:a16="http://schemas.microsoft.com/office/drawing/2014/main" xmlns="" id="{83589E82-4185-D743-5D30-850B49772F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584" y="1076"/>
              <a:ext cx="592" cy="329"/>
            </a:xfrm>
            <a:prstGeom prst="line">
              <a:avLst/>
            </a:prstGeom>
            <a:noFill/>
            <a:ln w="3492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11">
              <a:extLst>
                <a:ext uri="{FF2B5EF4-FFF2-40B4-BE49-F238E27FC236}">
                  <a16:creationId xmlns:a16="http://schemas.microsoft.com/office/drawing/2014/main" xmlns="" id="{414156EB-E576-819E-4672-68B8F20EDB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14" y="1076"/>
              <a:ext cx="570" cy="336"/>
            </a:xfrm>
            <a:prstGeom prst="line">
              <a:avLst/>
            </a:prstGeom>
            <a:noFill/>
            <a:ln w="3492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3" name="Group 15">
              <a:extLst>
                <a:ext uri="{FF2B5EF4-FFF2-40B4-BE49-F238E27FC236}">
                  <a16:creationId xmlns:a16="http://schemas.microsoft.com/office/drawing/2014/main" xmlns="" id="{FA1FD67B-8575-22E1-A3BC-59CB4A8FA6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16" y="1237"/>
              <a:ext cx="213" cy="232"/>
              <a:chOff x="2816" y="1237"/>
              <a:chExt cx="213" cy="232"/>
            </a:xfrm>
          </p:grpSpPr>
          <p:sp>
            <p:nvSpPr>
              <p:cNvPr id="42" name="Oval 12">
                <a:extLst>
                  <a:ext uri="{FF2B5EF4-FFF2-40B4-BE49-F238E27FC236}">
                    <a16:creationId xmlns:a16="http://schemas.microsoft.com/office/drawing/2014/main" xmlns="" id="{8235AB4B-0A1E-3AEC-79DF-0FF587079A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0" y="1398"/>
                <a:ext cx="29" cy="29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Oval 13">
                <a:extLst>
                  <a:ext uri="{FF2B5EF4-FFF2-40B4-BE49-F238E27FC236}">
                    <a16:creationId xmlns:a16="http://schemas.microsoft.com/office/drawing/2014/main" xmlns="" id="{FCF0FDE8-A219-3C3D-B836-B4226F2AD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0" y="1398"/>
                <a:ext cx="29" cy="29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14">
                <a:extLst>
                  <a:ext uri="{FF2B5EF4-FFF2-40B4-BE49-F238E27FC236}">
                    <a16:creationId xmlns:a16="http://schemas.microsoft.com/office/drawing/2014/main" xmlns="" id="{6FF451AA-C65A-D05C-996C-DB14D1971A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6" y="1237"/>
                <a:ext cx="189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2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B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4" name="Group 19">
              <a:extLst>
                <a:ext uri="{FF2B5EF4-FFF2-40B4-BE49-F238E27FC236}">
                  <a16:creationId xmlns:a16="http://schemas.microsoft.com/office/drawing/2014/main" xmlns="" id="{ACA8B448-69E7-0A3B-C30F-EA58990FA0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3" y="2062"/>
              <a:ext cx="210" cy="232"/>
              <a:chOff x="2833" y="2062"/>
              <a:chExt cx="210" cy="232"/>
            </a:xfrm>
          </p:grpSpPr>
          <p:sp>
            <p:nvSpPr>
              <p:cNvPr id="39" name="Oval 16">
                <a:extLst>
                  <a:ext uri="{FF2B5EF4-FFF2-40B4-BE49-F238E27FC236}">
                    <a16:creationId xmlns:a16="http://schemas.microsoft.com/office/drawing/2014/main" xmlns="" id="{40D5E017-48DC-8244-A535-184B757907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4" y="2077"/>
                <a:ext cx="29" cy="30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Oval 17">
                <a:extLst>
                  <a:ext uri="{FF2B5EF4-FFF2-40B4-BE49-F238E27FC236}">
                    <a16:creationId xmlns:a16="http://schemas.microsoft.com/office/drawing/2014/main" xmlns="" id="{BDB40819-8F53-5AA9-3039-AFE2A8E38A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4" y="2077"/>
                <a:ext cx="29" cy="30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18">
                <a:extLst>
                  <a:ext uri="{FF2B5EF4-FFF2-40B4-BE49-F238E27FC236}">
                    <a16:creationId xmlns:a16="http://schemas.microsoft.com/office/drawing/2014/main" xmlns="" id="{6B668310-8108-86F2-9CFC-7127A63207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3" y="2062"/>
                <a:ext cx="189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2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A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8" name="Group 23">
              <a:extLst>
                <a:ext uri="{FF2B5EF4-FFF2-40B4-BE49-F238E27FC236}">
                  <a16:creationId xmlns:a16="http://schemas.microsoft.com/office/drawing/2014/main" xmlns="" id="{92693D4C-FF24-12D6-03C1-518A22042E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18" y="2406"/>
              <a:ext cx="189" cy="283"/>
              <a:chOff x="3518" y="2406"/>
              <a:chExt cx="189" cy="283"/>
            </a:xfrm>
          </p:grpSpPr>
          <p:sp>
            <p:nvSpPr>
              <p:cNvPr id="36" name="Oval 20">
                <a:extLst>
                  <a:ext uri="{FF2B5EF4-FFF2-40B4-BE49-F238E27FC236}">
                    <a16:creationId xmlns:a16="http://schemas.microsoft.com/office/drawing/2014/main" xmlns="" id="{B7CBFDF0-57B2-22E5-C850-67FACF4ACF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9" y="2406"/>
                <a:ext cx="29" cy="29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Oval 21">
                <a:extLst>
                  <a:ext uri="{FF2B5EF4-FFF2-40B4-BE49-F238E27FC236}">
                    <a16:creationId xmlns:a16="http://schemas.microsoft.com/office/drawing/2014/main" xmlns="" id="{D061FE60-9D37-DF58-34F1-C700B11156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9" y="2406"/>
                <a:ext cx="29" cy="29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Rectangle 22">
                <a:extLst>
                  <a:ext uri="{FF2B5EF4-FFF2-40B4-BE49-F238E27FC236}">
                    <a16:creationId xmlns:a16="http://schemas.microsoft.com/office/drawing/2014/main" xmlns="" id="{77EA0B21-E7C7-33E4-CC4E-FE645B1087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8" y="2457"/>
                <a:ext cx="189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2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F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1" name="Group 27">
              <a:extLst>
                <a:ext uri="{FF2B5EF4-FFF2-40B4-BE49-F238E27FC236}">
                  <a16:creationId xmlns:a16="http://schemas.microsoft.com/office/drawing/2014/main" xmlns="" id="{3D3F61C5-3321-FE82-D4CF-1AAFE87A4D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83" y="2041"/>
              <a:ext cx="248" cy="232"/>
              <a:chOff x="4183" y="2041"/>
              <a:chExt cx="248" cy="232"/>
            </a:xfrm>
          </p:grpSpPr>
          <p:sp>
            <p:nvSpPr>
              <p:cNvPr id="33" name="Oval 24">
                <a:extLst>
                  <a:ext uri="{FF2B5EF4-FFF2-40B4-BE49-F238E27FC236}">
                    <a16:creationId xmlns:a16="http://schemas.microsoft.com/office/drawing/2014/main" xmlns="" id="{DA8769F6-19A5-BB14-6118-A333DBFF88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3" y="2063"/>
                <a:ext cx="29" cy="29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Oval 25">
                <a:extLst>
                  <a:ext uri="{FF2B5EF4-FFF2-40B4-BE49-F238E27FC236}">
                    <a16:creationId xmlns:a16="http://schemas.microsoft.com/office/drawing/2014/main" xmlns="" id="{D150C4A3-99BF-A0C4-0220-167CCDBDF4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3" y="2063"/>
                <a:ext cx="29" cy="29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Rectangle 26">
                <a:extLst>
                  <a:ext uri="{FF2B5EF4-FFF2-40B4-BE49-F238E27FC236}">
                    <a16:creationId xmlns:a16="http://schemas.microsoft.com/office/drawing/2014/main" xmlns="" id="{CD33025E-03AC-5DC1-B77C-6357411353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2" y="2041"/>
                <a:ext cx="189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2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E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" name="Group 31">
              <a:extLst>
                <a:ext uri="{FF2B5EF4-FFF2-40B4-BE49-F238E27FC236}">
                  <a16:creationId xmlns:a16="http://schemas.microsoft.com/office/drawing/2014/main" xmlns="" id="{3666E6B7-6293-F568-3C6C-72C13B23C8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61" y="1223"/>
              <a:ext cx="250" cy="232"/>
              <a:chOff x="4161" y="1223"/>
              <a:chExt cx="250" cy="232"/>
            </a:xfrm>
          </p:grpSpPr>
          <p:sp>
            <p:nvSpPr>
              <p:cNvPr id="30" name="Oval 28">
                <a:extLst>
                  <a:ext uri="{FF2B5EF4-FFF2-40B4-BE49-F238E27FC236}">
                    <a16:creationId xmlns:a16="http://schemas.microsoft.com/office/drawing/2014/main" xmlns="" id="{973FE9F4-861D-C902-AB51-C180541512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1" y="1390"/>
                <a:ext cx="29" cy="30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Oval 29">
                <a:extLst>
                  <a:ext uri="{FF2B5EF4-FFF2-40B4-BE49-F238E27FC236}">
                    <a16:creationId xmlns:a16="http://schemas.microsoft.com/office/drawing/2014/main" xmlns="" id="{F45C29B9-927C-0494-C6A4-550FA6B655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1" y="1390"/>
                <a:ext cx="29" cy="30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30">
                <a:extLst>
                  <a:ext uri="{FF2B5EF4-FFF2-40B4-BE49-F238E27FC236}">
                    <a16:creationId xmlns:a16="http://schemas.microsoft.com/office/drawing/2014/main" xmlns="" id="{95513489-1363-42D1-40D0-2F8582726E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2" y="1223"/>
                <a:ext cx="199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2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D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4" name="Group 35">
              <a:extLst>
                <a:ext uri="{FF2B5EF4-FFF2-40B4-BE49-F238E27FC236}">
                  <a16:creationId xmlns:a16="http://schemas.microsoft.com/office/drawing/2014/main" xmlns="" id="{5572CD3D-F8B5-9521-73DD-5FACC63939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76" y="835"/>
              <a:ext cx="189" cy="256"/>
              <a:chOff x="3476" y="835"/>
              <a:chExt cx="189" cy="256"/>
            </a:xfrm>
          </p:grpSpPr>
          <p:sp>
            <p:nvSpPr>
              <p:cNvPr id="25" name="Oval 32">
                <a:extLst>
                  <a:ext uri="{FF2B5EF4-FFF2-40B4-BE49-F238E27FC236}">
                    <a16:creationId xmlns:a16="http://schemas.microsoft.com/office/drawing/2014/main" xmlns="" id="{68D7C8DA-DF9E-07A3-D392-FB54CFB294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9" y="1062"/>
                <a:ext cx="30" cy="29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Oval 33">
                <a:extLst>
                  <a:ext uri="{FF2B5EF4-FFF2-40B4-BE49-F238E27FC236}">
                    <a16:creationId xmlns:a16="http://schemas.microsoft.com/office/drawing/2014/main" xmlns="" id="{CF2D0E09-C776-0875-7D0E-71D072A016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9" y="1062"/>
                <a:ext cx="30" cy="29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34">
                <a:extLst>
                  <a:ext uri="{FF2B5EF4-FFF2-40B4-BE49-F238E27FC236}">
                    <a16:creationId xmlns:a16="http://schemas.microsoft.com/office/drawing/2014/main" xmlns="" id="{BF79ECBA-CBFF-3D4D-2C6A-978E3B3F25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6" y="835"/>
                <a:ext cx="189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200" b="1" i="1" u="none" strike="noStrike" cap="none" normalizeH="0" baseline="0">
                    <a:ln>
                      <a:noFill/>
                    </a:ln>
                    <a:solidFill>
                      <a:srgbClr val="FBFBFB"/>
                    </a:solidFill>
                    <a:effectLst/>
                    <a:latin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  <p:pic>
        <p:nvPicPr>
          <p:cNvPr id="45" name="Google Shape;53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E9DAF2E6-489D-EFFB-1C6E-02A43F0D0902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54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05944C93-4A48-CCE4-5C95-92555A755DC5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781300" y="25400"/>
            <a:ext cx="2410700" cy="340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655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9" grpId="0" animBg="1"/>
      <p:bldP spid="22" grpId="0" animBg="1"/>
      <p:bldP spid="27" grpId="0" animBg="1"/>
      <p:bldP spid="2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7859</TotalTime>
  <Words>1688</Words>
  <Application>Microsoft Office PowerPoint</Application>
  <PresentationFormat>Custom</PresentationFormat>
  <Paragraphs>200</Paragraphs>
  <Slides>20</Slides>
  <Notes>8</Notes>
  <HiddenSlides>0</HiddenSlides>
  <MMClips>10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1_Office Theme</vt:lpstr>
      <vt:lpstr>Equation</vt:lpstr>
      <vt:lpstr>PowerPoint Presentation</vt:lpstr>
      <vt:lpstr>BÀI 1. ĐA GIÁC ĐỀU, HÌNH ĐA GIÁC ĐỀU TRONG THỰC TIỄN</vt:lpstr>
      <vt:lpstr>BÀI 8.2. ỨNG DỤNG CỦA ĐỊNH LÍ THALÈS  TRONG TAM GIÁC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Minh Phuong</dc:creator>
  <cp:lastModifiedBy>Admin</cp:lastModifiedBy>
  <cp:revision>762</cp:revision>
  <dcterms:created xsi:type="dcterms:W3CDTF">2022-08-03T11:07:12Z</dcterms:created>
  <dcterms:modified xsi:type="dcterms:W3CDTF">2025-04-14T07:50:34Z</dcterms:modified>
</cp:coreProperties>
</file>