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570" r:id="rId2"/>
    <p:sldId id="368" r:id="rId3"/>
    <p:sldId id="384" r:id="rId4"/>
    <p:sldId id="591" r:id="rId5"/>
    <p:sldId id="596" r:id="rId6"/>
    <p:sldId id="597" r:id="rId7"/>
    <p:sldId id="598" r:id="rId8"/>
    <p:sldId id="599" r:id="rId9"/>
    <p:sldId id="614" r:id="rId10"/>
    <p:sldId id="600" r:id="rId11"/>
    <p:sldId id="615" r:id="rId12"/>
    <p:sldId id="601" r:id="rId13"/>
    <p:sldId id="616" r:id="rId14"/>
    <p:sldId id="602" r:id="rId15"/>
    <p:sldId id="617" r:id="rId16"/>
    <p:sldId id="573" r:id="rId17"/>
    <p:sldId id="603" r:id="rId18"/>
    <p:sldId id="606" r:id="rId19"/>
    <p:sldId id="607" r:id="rId20"/>
    <p:sldId id="605" r:id="rId21"/>
    <p:sldId id="619" r:id="rId22"/>
    <p:sldId id="620" r:id="rId23"/>
    <p:sldId id="621" r:id="rId24"/>
    <p:sldId id="622" r:id="rId25"/>
    <p:sldId id="578" r:id="rId26"/>
    <p:sldId id="612" r:id="rId27"/>
    <p:sldId id="381" r:id="rId28"/>
    <p:sldId id="382"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8" clrIdx="0">
    <p:extLst>
      <p:ext uri="{19B8F6BF-5375-455C-9EA6-DF929625EA0E}">
        <p15:presenceInfo xmlns:p15="http://schemas.microsoft.com/office/powerpoint/2012/main" xmlns="" userId="Lenovo" providerId="None"/>
      </p:ext>
    </p:extLst>
  </p:cmAuthor>
  <p:cmAuthor id="2" name="Kiều Thị Phương Thuỷ" initials="TK" lastIdx="14" clrIdx="1">
    <p:extLst>
      <p:ext uri="{19B8F6BF-5375-455C-9EA6-DF929625EA0E}">
        <p15:presenceInfo xmlns:p15="http://schemas.microsoft.com/office/powerpoint/2012/main" xmlns="" userId="S::phuongthuy@office365vn.org::21d9696b-2f94-4079-97fd-f009f3b739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71AF47"/>
    <a:srgbClr val="FFECAF"/>
    <a:srgbClr val="0000CC"/>
    <a:srgbClr val="FF93FF"/>
    <a:srgbClr val="FF4FFF"/>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114" d="100"/>
          <a:sy n="114" d="100"/>
        </p:scale>
        <p:origin x="-474"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4-25T21:03:43.309" idx="12">
    <p:pos x="10" y="10"/>
    <p:text>3 phút hơi lâu cho bài này ạ</p:text>
    <p:extLst>
      <p:ext uri="{C676402C-5697-4E1C-873F-D02D1690AC5C}">
        <p15:threadingInfo xmlns:p15="http://schemas.microsoft.com/office/powerpoint/2012/main" xmlns=""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4-24T10:18:59.148" idx="10">
    <p:pos x="7680" y="1915"/>
    <p:text>Thêm thời gian hoạt động</p:text>
    <p:extLst>
      <p:ext uri="{C676402C-5697-4E1C-873F-D02D1690AC5C}">
        <p15:threadingInfo xmlns:p15="http://schemas.microsoft.com/office/powerpoint/2012/main" xmlns=""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14/04/2025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56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rác</a:t>
            </a:r>
            <a:r>
              <a:rPr lang="en-US" dirty="0"/>
              <a:t> </a:t>
            </a:r>
            <a:r>
              <a:rPr lang="en-US" dirty="0" err="1"/>
              <a:t>trên</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dirty="0" err="1"/>
              <a:t>chuột</a:t>
            </a:r>
            <a:r>
              <a:rPr lang="en-US" dirty="0"/>
              <a:t> </a:t>
            </a:r>
            <a:r>
              <a:rPr lang="en-US" dirty="0" err="1"/>
              <a:t>vào</a:t>
            </a:r>
            <a:r>
              <a:rPr lang="en-US" dirty="0"/>
              <a:t> 1 </a:t>
            </a:r>
            <a:r>
              <a:rPr lang="en-US" dirty="0" err="1"/>
              <a:t>trong</a:t>
            </a:r>
            <a:r>
              <a:rPr lang="en-US" dirty="0"/>
              <a:t> 4 </a:t>
            </a:r>
            <a:r>
              <a:rPr lang="en-US" dirty="0" err="1"/>
              <a:t>đáp</a:t>
            </a:r>
            <a:r>
              <a:rPr lang="en-US" dirty="0"/>
              <a:t> </a:t>
            </a:r>
            <a:r>
              <a:rPr lang="en-US" dirty="0" err="1"/>
              <a:t>án</a:t>
            </a:r>
            <a:r>
              <a:rPr lang="en-US" dirty="0"/>
              <a:t> A, B, C ,D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Nhấp</a:t>
            </a:r>
            <a:r>
              <a:rPr lang="en-US" dirty="0"/>
              <a:t> </a:t>
            </a:r>
            <a:r>
              <a:rPr lang="en-US" dirty="0" err="1"/>
              <a:t>chuột</a:t>
            </a:r>
            <a:r>
              <a:rPr lang="en-US" dirty="0"/>
              <a:t> </a:t>
            </a:r>
            <a:r>
              <a:rPr lang="en-US" dirty="0" err="1"/>
              <a:t>vào</a:t>
            </a:r>
            <a:r>
              <a:rPr lang="en-US" dirty="0"/>
              <a:t> </a:t>
            </a:r>
            <a:r>
              <a:rPr lang="en-US" dirty="0" err="1"/>
              <a:t>một</a:t>
            </a:r>
            <a:r>
              <a:rPr lang="en-US" dirty="0"/>
              <a:t> </a:t>
            </a:r>
            <a:r>
              <a:rPr lang="en-US" dirty="0" err="1"/>
              <a:t>chỗ</a:t>
            </a:r>
            <a:r>
              <a:rPr lang="en-US" dirty="0"/>
              <a:t> </a:t>
            </a:r>
            <a:r>
              <a:rPr lang="en-US" dirty="0" err="1"/>
              <a:t>bất</a:t>
            </a:r>
            <a:r>
              <a:rPr lang="en-US" dirty="0"/>
              <a:t> </a:t>
            </a:r>
            <a:r>
              <a:rPr lang="en-US" dirty="0" err="1"/>
              <a:t>kỳ</a:t>
            </a:r>
            <a:r>
              <a:rPr lang="en-US" dirty="0"/>
              <a:t>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r>
              <a:rPr lang="en-US" dirty="0"/>
              <a:t> chi </a:t>
            </a:r>
            <a:r>
              <a:rPr lang="en-US" dirty="0" err="1"/>
              <a:t>tiết</a:t>
            </a:r>
            <a:r>
              <a:rPr lang="en-US" dirty="0"/>
              <a:t>. </a:t>
            </a:r>
            <a:r>
              <a:rPr lang="en-US" dirty="0" err="1"/>
              <a:t>Nhấn</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rùa</a:t>
            </a:r>
            <a:r>
              <a:rPr lang="en-US" dirty="0"/>
              <a:t> con </a:t>
            </a:r>
            <a:r>
              <a:rPr lang="en-US" dirty="0" err="1"/>
              <a:t>để</a:t>
            </a:r>
            <a:r>
              <a:rPr lang="en-US" dirty="0"/>
              <a:t> quay </a:t>
            </a:r>
            <a:r>
              <a:rPr lang="en-US" dirty="0" err="1"/>
              <a:t>về</a:t>
            </a:r>
            <a:r>
              <a:rPr lang="en-US" dirty="0"/>
              <a:t> </a:t>
            </a:r>
            <a:r>
              <a:rPr lang="en-US" dirty="0" err="1"/>
              <a:t>trang</a:t>
            </a:r>
            <a:r>
              <a:rPr lang="en-US" dirty="0"/>
              <a:t> </a:t>
            </a:r>
            <a:r>
              <a:rPr lang="en-US" dirty="0" err="1"/>
              <a:t>chính</a:t>
            </a:r>
            <a:r>
              <a:rPr lang="en-US" dirty="0"/>
              <a:t>. </a:t>
            </a:r>
            <a:r>
              <a:rPr lang="en-US" dirty="0" err="1"/>
              <a:t>Sau</a:t>
            </a:r>
            <a:r>
              <a:rPr lang="en-US" dirty="0"/>
              <a:t> </a:t>
            </a:r>
            <a:r>
              <a:rPr lang="en-US" dirty="0" err="1"/>
              <a:t>khi</a:t>
            </a:r>
            <a:r>
              <a:rPr lang="en-US" dirty="0"/>
              <a:t> </a:t>
            </a:r>
            <a:r>
              <a:rPr lang="en-US" dirty="0" err="1"/>
              <a:t>kết</a:t>
            </a:r>
            <a:r>
              <a:rPr lang="en-US" dirty="0"/>
              <a:t> </a:t>
            </a:r>
            <a:r>
              <a:rPr lang="en-US" dirty="0" err="1"/>
              <a:t>thúc</a:t>
            </a:r>
            <a:r>
              <a:rPr lang="en-US" dirty="0"/>
              <a:t> </a:t>
            </a:r>
            <a:r>
              <a:rPr lang="en-US" dirty="0" err="1"/>
              <a:t>trò</a:t>
            </a:r>
            <a:r>
              <a:rPr lang="en-US" dirty="0"/>
              <a:t> </a:t>
            </a:r>
            <a:r>
              <a:rPr lang="en-US" dirty="0" err="1"/>
              <a:t>chơi</a:t>
            </a:r>
            <a:r>
              <a:rPr lang="en-US" dirty="0"/>
              <a:t> </a:t>
            </a:r>
            <a:r>
              <a:rPr lang="en-US" dirty="0" err="1"/>
              <a:t>nhấn</a:t>
            </a:r>
            <a:r>
              <a:rPr lang="en-US" dirty="0"/>
              <a:t> </a:t>
            </a:r>
            <a:r>
              <a:rPr lang="en-US" dirty="0" err="1"/>
              <a:t>vào</a:t>
            </a:r>
            <a:r>
              <a:rPr lang="en-US" dirty="0"/>
              <a:t> box “</a:t>
            </a:r>
            <a:r>
              <a:rPr lang="en-US" dirty="0" err="1"/>
              <a:t>Giải</a:t>
            </a:r>
            <a:r>
              <a:rPr lang="en-US" dirty="0"/>
              <a:t> </a:t>
            </a:r>
            <a:r>
              <a:rPr lang="en-US" dirty="0" err="1"/>
              <a:t>cứu</a:t>
            </a:r>
            <a:r>
              <a:rPr lang="en-US" dirty="0"/>
              <a:t> </a:t>
            </a:r>
            <a:r>
              <a:rPr lang="en-US" dirty="0" err="1"/>
              <a:t>biển</a:t>
            </a:r>
            <a:r>
              <a:rPr lang="en-US" dirty="0"/>
              <a:t> </a:t>
            </a:r>
            <a:r>
              <a:rPr lang="en-US" dirty="0" err="1"/>
              <a:t>xanh</a:t>
            </a:r>
            <a:r>
              <a:rPr lang="en-US" dirty="0"/>
              <a:t>” </a:t>
            </a:r>
            <a:r>
              <a:rPr lang="en-US" dirty="0" err="1"/>
              <a:t>để</a:t>
            </a:r>
            <a:r>
              <a:rPr lang="en-US" dirty="0"/>
              <a:t> </a:t>
            </a:r>
            <a:r>
              <a:rPr lang="en-US" dirty="0" err="1"/>
              <a:t>ra</a:t>
            </a:r>
            <a:r>
              <a:rPr lang="en-US" dirty="0"/>
              <a:t> ý </a:t>
            </a:r>
            <a:r>
              <a:rPr lang="en-US" dirty="0" err="1"/>
              <a:t>nghĩa</a:t>
            </a:r>
            <a:r>
              <a:rPr lang="en-US" dirty="0"/>
              <a:t> </a:t>
            </a:r>
            <a:r>
              <a:rPr lang="en-US" dirty="0" err="1"/>
              <a:t>trò</a:t>
            </a:r>
            <a:r>
              <a:rPr lang="en-US" dirty="0"/>
              <a:t> </a:t>
            </a:r>
            <a:r>
              <a:rPr lang="en-US" dirty="0" err="1"/>
              <a:t>chơi</a:t>
            </a:r>
            <a:r>
              <a:rPr lang="en-US" dirty="0"/>
              <a:t>, </a:t>
            </a:r>
            <a:r>
              <a:rPr lang="en-US" dirty="0" err="1"/>
              <a:t>nhấn</a:t>
            </a:r>
            <a:r>
              <a:rPr lang="en-US" dirty="0"/>
              <a:t> </a:t>
            </a:r>
            <a:r>
              <a:rPr lang="en-US" dirty="0" err="1"/>
              <a:t>vào</a:t>
            </a:r>
            <a:r>
              <a:rPr lang="en-US" dirty="0"/>
              <a:t> </a:t>
            </a:r>
            <a:r>
              <a:rPr lang="en-US" dirty="0" err="1"/>
              <a:t>biểu</a:t>
            </a:r>
            <a:r>
              <a:rPr lang="en-US" dirty="0"/>
              <a:t> </a:t>
            </a:r>
            <a:r>
              <a:rPr lang="en-US" dirty="0" err="1"/>
              <a:t>tượng</a:t>
            </a:r>
            <a:r>
              <a:rPr lang="en-US" dirty="0"/>
              <a:t> con </a:t>
            </a:r>
            <a:r>
              <a:rPr lang="en-US" dirty="0" err="1"/>
              <a:t>sò</a:t>
            </a:r>
            <a:r>
              <a:rPr lang="en-US" dirty="0"/>
              <a:t> </a:t>
            </a:r>
            <a:r>
              <a:rPr lang="en-US" dirty="0" err="1"/>
              <a:t>góc</a:t>
            </a:r>
            <a:r>
              <a:rPr lang="en-US" dirty="0"/>
              <a:t> </a:t>
            </a:r>
            <a:r>
              <a:rPr lang="en-US" dirty="0" err="1"/>
              <a:t>phải</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chuyển</a:t>
            </a:r>
            <a:r>
              <a:rPr lang="en-US" dirty="0"/>
              <a:t> qua </a:t>
            </a:r>
            <a:r>
              <a:rPr lang="en-US" dirty="0" err="1"/>
              <a:t>phần</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D6768A89-F29B-44A5-93B5-548F33E52508}" type="slidenum">
              <a:rPr lang="en-US" smtClean="0"/>
              <a:t>6</a:t>
            </a:fld>
            <a:endParaRPr lang="en-US"/>
          </a:p>
        </p:txBody>
      </p:sp>
    </p:spTree>
    <p:extLst>
      <p:ext uri="{BB962C8B-B14F-4D97-AF65-F5344CB8AC3E}">
        <p14:creationId xmlns:p14="http://schemas.microsoft.com/office/powerpoint/2010/main" val="12012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dirty="0">
                <a:effectLst/>
                <a:latin typeface="Times New Roman" panose="02020603050405020304" pitchFamily="18" charset="0"/>
                <a:cs typeface="Times New Roman" panose="02020603050405020304" pitchFamily="18" charset="0"/>
              </a:rPr>
              <a:t>Biển và đại dương là nguồn sống, không gian sinh tồn vô cùng quan trọng của con người và là nền tảng cơ bản cho phát triển bền vững. Tuy nhiên, hiện nay biển và đại dương đang phải đối mặt với nhiều vấn đề nghiêm trọng, trong đó đặc biệt là vấn đề ô nhiễm môi trường biển. Việc này sẽ gây ra nhiều ảnh hưởng tiêu cực tới các chỉ số sinh hóa của nước biển và gây hại tới sức khỏe con người cũng như các sinh vật sống trên biển.</a:t>
            </a:r>
            <a:endParaRPr lang="en-US" sz="1200" b="0" i="1" dirty="0">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768A89-F29B-44A5-93B5-548F33E52508}" type="slidenum">
              <a:rPr lang="en-US" smtClean="0"/>
              <a:t>15</a:t>
            </a:fld>
            <a:endParaRPr lang="en-US"/>
          </a:p>
        </p:txBody>
      </p:sp>
    </p:spTree>
    <p:extLst>
      <p:ext uri="{BB962C8B-B14F-4D97-AF65-F5344CB8AC3E}">
        <p14:creationId xmlns:p14="http://schemas.microsoft.com/office/powerpoint/2010/main" val="260020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14/04/2025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370.png"/><Relationship Id="rId12"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1.png"/><Relationship Id="rId5" Type="http://schemas.openxmlformats.org/officeDocument/2006/relationships/slide" Target="slide6.xml"/><Relationship Id="rId10" Type="http://schemas.openxmlformats.org/officeDocument/2006/relationships/image" Target="../media/image400.png"/><Relationship Id="rId4" Type="http://schemas.openxmlformats.org/officeDocument/2006/relationships/image" Target="../media/image17.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9.png"/><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71.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png"/><Relationship Id="rId3" Type="http://schemas.openxmlformats.org/officeDocument/2006/relationships/audio" Target="../media/audio2.wav"/><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6.png"/><Relationship Id="rId5" Type="http://schemas.openxmlformats.org/officeDocument/2006/relationships/slide" Target="slide6.xml"/><Relationship Id="rId10" Type="http://schemas.openxmlformats.org/officeDocument/2006/relationships/image" Target="../media/image40.png"/><Relationship Id="rId4" Type="http://schemas.openxmlformats.org/officeDocument/2006/relationships/image" Target="../media/image17.png"/><Relationship Id="rId9" Type="http://schemas.openxmlformats.org/officeDocument/2006/relationships/image" Target="../media/image44.png"/><Relationship Id="rId1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 Target="slide6.xml"/><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8.png"/><Relationship Id="rId9" Type="http://schemas.openxmlformats.org/officeDocument/2006/relationships/image" Target="../media/image22.wmf"/></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slide" Target="slide6.xml"/><Relationship Id="rId1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3.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hyperlink" Target="https://www.publicdomainpictures.net/en/view-image.php?image=317882&amp;picture=abstract-backgroun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jpeg"/><Relationship Id="rId5" Type="http://schemas.openxmlformats.org/officeDocument/2006/relationships/image" Target="../media/image33.emf"/><Relationship Id="rId10" Type="http://schemas.openxmlformats.org/officeDocument/2006/relationships/comments" Target="../comments/comment2.xml"/><Relationship Id="rId4" Type="http://schemas.openxmlformats.org/officeDocument/2006/relationships/image" Target="../media/image32.emf"/><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0.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74.png"/><Relationship Id="rId12" Type="http://schemas.microsoft.com/office/2007/relationships/hdphoto" Target="../media/hdphoto9.wdp"/><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6.wdp"/><Relationship Id="rId11" Type="http://schemas.openxmlformats.org/officeDocument/2006/relationships/image" Target="../media/image76.png"/><Relationship Id="rId5" Type="http://schemas.openxmlformats.org/officeDocument/2006/relationships/image" Target="../media/image73.png"/><Relationship Id="rId10" Type="http://schemas.microsoft.com/office/2007/relationships/hdphoto" Target="../media/hdphoto8.wdp"/><Relationship Id="rId4" Type="http://schemas.openxmlformats.org/officeDocument/2006/relationships/image" Target="../media/image27.jpeg"/><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15.jpeg"/><Relationship Id="rId3" Type="http://schemas.openxmlformats.org/officeDocument/2006/relationships/image" Target="../media/image10.jfif"/><Relationship Id="rId7" Type="http://schemas.openxmlformats.org/officeDocument/2006/relationships/image" Target="../media/image12.png"/><Relationship Id="rId12" Type="http://schemas.openxmlformats.org/officeDocument/2006/relationships/slide" Target="slide10.xml"/><Relationship Id="rId2" Type="http://schemas.openxmlformats.org/officeDocument/2006/relationships/notesSlide" Target="../notesSlides/notesSlide3.xml"/><Relationship Id="rId16"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jpeg"/><Relationship Id="rId10" Type="http://schemas.openxmlformats.org/officeDocument/2006/relationships/slide" Target="slide12.xml"/><Relationship Id="rId4" Type="http://schemas.openxmlformats.org/officeDocument/2006/relationships/slide" Target="slide7.xml"/><Relationship Id="rId9" Type="http://schemas.openxmlformats.org/officeDocument/2006/relationships/image" Target="../media/image13.png"/><Relationship Id="rId14" Type="http://schemas.openxmlformats.org/officeDocument/2006/relationships/slide" Target="slide1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slide" Target="slide6.xml"/><Relationship Id="rId10" Type="http://schemas.openxmlformats.org/officeDocument/2006/relationships/image" Target="../media/image35.png"/><Relationship Id="rId4" Type="http://schemas.openxmlformats.org/officeDocument/2006/relationships/image" Target="../media/image17.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 Target="slide6.xml"/><Relationship Id="rId7"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png"/><Relationship Id="rId11" Type="http://schemas.openxmlformats.org/officeDocument/2006/relationships/image" Target="../media/image19.emf"/><Relationship Id="rId5" Type="http://schemas.openxmlformats.org/officeDocument/2006/relationships/image" Target="../media/image4.png"/><Relationship Id="rId10" Type="http://schemas.openxmlformats.org/officeDocument/2006/relationships/oleObject" Target="../embeddings/oleObject2.bin"/><Relationship Id="rId4" Type="http://schemas.openxmlformats.org/officeDocument/2006/relationships/image" Target="../media/image18.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BC2202BE-FB57-4E81-83EF-0EA40E864761}"/>
              </a:ext>
            </a:extLst>
          </p:cNvPr>
          <p:cNvSpPr txBox="1"/>
          <p:nvPr/>
        </p:nvSpPr>
        <p:spPr>
          <a:xfrm>
            <a:off x="4474289" y="2059455"/>
            <a:ext cx="3634282" cy="1015663"/>
          </a:xfrm>
          <a:prstGeom prst="rect">
            <a:avLst/>
          </a:prstGeom>
          <a:noFill/>
        </p:spPr>
        <p:txBody>
          <a:bodyPr wrap="square" rtlCol="0">
            <a:spAutoFit/>
          </a:bodyPr>
          <a:lstStyle/>
          <a:p>
            <a:pPr algn="ctr" defTabSz="914377">
              <a:spcAft>
                <a:spcPts val="600"/>
              </a:spcAft>
            </a:pPr>
            <a:r>
              <a:rPr lang="en-US" sz="6000" b="1" dirty="0">
                <a:solidFill>
                  <a:srgbClr val="CC00CC"/>
                </a:solidFill>
                <a:latin typeface="Times New Roman" panose="02020603050405020304" pitchFamily="18" charset="0"/>
                <a:cs typeface="Times New Roman" panose="02020603050405020304" pitchFamily="18" charset="0"/>
              </a:rPr>
              <a:t>TOÁN 9</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3AC0B02-5D75-D7CA-3E91-F132A5C6CD6B}"/>
              </a:ext>
            </a:extLst>
          </p:cNvPr>
          <p:cNvSpPr txBox="1"/>
          <p:nvPr/>
        </p:nvSpPr>
        <p:spPr>
          <a:xfrm>
            <a:off x="-7617" y="175841"/>
            <a:ext cx="12188952" cy="1077218"/>
          </a:xfrm>
          <a:prstGeom prst="rect">
            <a:avLst/>
          </a:prstGeom>
          <a:noFill/>
        </p:spPr>
        <p:txBody>
          <a:bodyPr wrap="square" rtlCol="0">
            <a:spAutoFit/>
          </a:bodyPr>
          <a:lstStyle/>
          <a:p>
            <a:pPr defTabSz="914377"/>
            <a:r>
              <a:rPr lang="en-US" sz="3200" b="1" dirty="0" smtClean="0">
                <a:solidFill>
                  <a:srgbClr val="C00000"/>
                </a:solidFill>
                <a:latin typeface="Times New Roman" panose="02020603050405020304" pitchFamily="18" charset="0"/>
                <a:cs typeface="Times New Roman" panose="02020603050405020304" pitchFamily="18" charset="0"/>
              </a:rPr>
              <a:t>UBND THÀNH PHỐ QUY NHƠN</a:t>
            </a:r>
            <a:endParaRPr lang="en-US" sz="3200" b="1" dirty="0">
              <a:solidFill>
                <a:srgbClr val="C00000"/>
              </a:solidFill>
              <a:latin typeface="Times New Roman" panose="02020603050405020304" pitchFamily="18" charset="0"/>
              <a:cs typeface="Times New Roman" panose="02020603050405020304" pitchFamily="18" charset="0"/>
            </a:endParaRPr>
          </a:p>
          <a:p>
            <a:pPr defTabSz="914377"/>
            <a:r>
              <a:rPr lang="en-US" sz="3200" b="1" dirty="0" smtClean="0">
                <a:solidFill>
                  <a:srgbClr val="C00000"/>
                </a:solidFill>
                <a:latin typeface="Times New Roman" panose="02020603050405020304" pitchFamily="18" charset="0"/>
                <a:cs typeface="Times New Roman" panose="02020603050405020304" pitchFamily="18" charset="0"/>
              </a:rPr>
              <a:t>    TRƯỜNG THCS NHƠN HỘI</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8861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3"/>
          <p:cNvSpPr/>
          <p:nvPr/>
        </p:nvSpPr>
        <p:spPr>
          <a:xfrm>
            <a:off x="8814493" y="510579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00:10</a:t>
            </a:r>
          </a:p>
        </p:txBody>
      </p:sp>
      <p:sp>
        <p:nvSpPr>
          <p:cNvPr id="6" name="Rounded Rectangle 24"/>
          <p:cNvSpPr/>
          <p:nvPr/>
        </p:nvSpPr>
        <p:spPr>
          <a:xfrm>
            <a:off x="8814493" y="51242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00:09</a:t>
            </a:r>
          </a:p>
        </p:txBody>
      </p:sp>
      <p:sp>
        <p:nvSpPr>
          <p:cNvPr id="7" name="Rounded Rectangle 25"/>
          <p:cNvSpPr/>
          <p:nvPr/>
        </p:nvSpPr>
        <p:spPr>
          <a:xfrm>
            <a:off x="8814493" y="513802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00:08</a:t>
            </a:r>
          </a:p>
        </p:txBody>
      </p:sp>
      <p:sp>
        <p:nvSpPr>
          <p:cNvPr id="8" name="Rounded Rectangle 26"/>
          <p:cNvSpPr/>
          <p:nvPr/>
        </p:nvSpPr>
        <p:spPr>
          <a:xfrm>
            <a:off x="8814493" y="512881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00:07</a:t>
            </a:r>
          </a:p>
        </p:txBody>
      </p:sp>
      <p:sp>
        <p:nvSpPr>
          <p:cNvPr id="9" name="Rounded Rectangle 27"/>
          <p:cNvSpPr/>
          <p:nvPr/>
        </p:nvSpPr>
        <p:spPr>
          <a:xfrm>
            <a:off x="8814493" y="511040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00:06</a:t>
            </a:r>
          </a:p>
        </p:txBody>
      </p:sp>
      <p:sp>
        <p:nvSpPr>
          <p:cNvPr id="10" name="Rounded Rectangle 28"/>
          <p:cNvSpPr/>
          <p:nvPr/>
        </p:nvSpPr>
        <p:spPr>
          <a:xfrm>
            <a:off x="8814493" y="513342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00:05</a:t>
            </a:r>
          </a:p>
        </p:txBody>
      </p:sp>
      <p:sp>
        <p:nvSpPr>
          <p:cNvPr id="11" name="Rounded Rectangle 29"/>
          <p:cNvSpPr/>
          <p:nvPr/>
        </p:nvSpPr>
        <p:spPr>
          <a:xfrm>
            <a:off x="8814493" y="511960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00:04</a:t>
            </a:r>
          </a:p>
        </p:txBody>
      </p:sp>
      <p:sp>
        <p:nvSpPr>
          <p:cNvPr id="12" name="Rounded Rectangle 30"/>
          <p:cNvSpPr/>
          <p:nvPr/>
        </p:nvSpPr>
        <p:spPr>
          <a:xfrm>
            <a:off x="8814493" y="511500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00:03</a:t>
            </a:r>
          </a:p>
        </p:txBody>
      </p:sp>
      <p:sp>
        <p:nvSpPr>
          <p:cNvPr id="13" name="Rounded Rectangle 31"/>
          <p:cNvSpPr/>
          <p:nvPr/>
        </p:nvSpPr>
        <p:spPr>
          <a:xfrm>
            <a:off x="8814493" y="509198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00:02</a:t>
            </a:r>
          </a:p>
        </p:txBody>
      </p:sp>
      <p:sp>
        <p:nvSpPr>
          <p:cNvPr id="14" name="Rounded Rectangle 32"/>
          <p:cNvSpPr/>
          <p:nvPr/>
        </p:nvSpPr>
        <p:spPr>
          <a:xfrm>
            <a:off x="8814493" y="509658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00:01</a:t>
            </a:r>
          </a:p>
        </p:txBody>
      </p:sp>
      <p:sp>
        <p:nvSpPr>
          <p:cNvPr id="15" name="Rounded Rectangle 33"/>
          <p:cNvSpPr/>
          <p:nvPr/>
        </p:nvSpPr>
        <p:spPr>
          <a:xfrm>
            <a:off x="8814493" y="51011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00:00</a:t>
            </a:r>
          </a:p>
        </p:txBody>
      </p:sp>
      <p:pic>
        <p:nvPicPr>
          <p:cNvPr id="16"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7093" y="5074522"/>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nh 29">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6313896"/>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B"/>
              <p:cNvSpPr/>
              <p:nvPr/>
            </p:nvSpPr>
            <p:spPr>
              <a:xfrm>
                <a:off x="1411041" y="3982423"/>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9 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18" name="B"/>
              <p:cNvSpPr>
                <a:spLocks noRot="1" noChangeAspect="1" noMove="1" noResize="1" noEditPoints="1" noAdjustHandles="1" noChangeArrowheads="1" noChangeShapeType="1" noTextEdit="1"/>
              </p:cNvSpPr>
              <p:nvPr/>
            </p:nvSpPr>
            <p:spPr>
              <a:xfrm>
                <a:off x="1411041" y="3982423"/>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30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D"/>
              <p:cNvSpPr/>
              <p:nvPr/>
            </p:nvSpPr>
            <p:spPr>
              <a:xfrm flipH="1">
                <a:off x="6228455" y="3982423"/>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D.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3</m:t>
                    </m:r>
                    <m:rad>
                      <m:radPr>
                        <m:degHide m:val="on"/>
                        <m:ctrlPr>
                          <a:rPr lang="en-US" sz="2800" b="1" i="1" smtClean="0">
                            <a:solidFill>
                              <a:srgbClr val="0000CC"/>
                            </a:solidFill>
                            <a:latin typeface="Cambria Math"/>
                            <a:cs typeface="Times New Roman" panose="02020603050405020304" pitchFamily="18" charset="0"/>
                          </a:rPr>
                        </m:ctrlPr>
                      </m:radPr>
                      <m:deg/>
                      <m:e>
                        <m:r>
                          <m:rPr>
                            <m:nor/>
                          </m:rPr>
                          <a:rPr lang="en-US" sz="2800" b="1" i="0" smtClean="0">
                            <a:solidFill>
                              <a:srgbClr val="0000CC"/>
                            </a:solidFill>
                            <a:latin typeface="Times New Roman" panose="02020603050405020304" pitchFamily="18" charset="0"/>
                            <a:cs typeface="Times New Roman" panose="02020603050405020304" pitchFamily="18" charset="0"/>
                          </a:rPr>
                          <m:t>3</m:t>
                        </m:r>
                      </m:e>
                    </m:rad>
                    <m:r>
                      <m:rPr>
                        <m:nor/>
                      </m:rPr>
                      <a:rPr lang="en-US" sz="2800" b="1" i="0" smtClean="0">
                        <a:solidFill>
                          <a:srgbClr val="0000CC"/>
                        </a:solidFill>
                        <a:latin typeface="Times New Roman" panose="02020603050405020304" pitchFamily="18" charset="0"/>
                        <a:cs typeface="Times New Roman" panose="02020603050405020304" pitchFamily="18" charset="0"/>
                      </a:rPr>
                      <m:t>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19" name="D"/>
              <p:cNvSpPr>
                <a:spLocks noRot="1" noChangeAspect="1" noMove="1" noResize="1" noEditPoints="1" noAdjustHandles="1" noChangeArrowheads="1" noChangeShapeType="1" noTextEdit="1"/>
              </p:cNvSpPr>
              <p:nvPr/>
            </p:nvSpPr>
            <p:spPr>
              <a:xfrm flipH="1">
                <a:off x="6228455" y="3982423"/>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60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1486269" y="1005011"/>
                <a:ext cx="8536343" cy="10143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algn="just">
                  <a:lnSpc>
                    <a:spcPct val="107000"/>
                  </a:lnSpc>
                  <a:spcBef>
                    <a:spcPct val="0"/>
                  </a:spcBef>
                  <a:buNone/>
                </a:pPr>
                <a:r>
                  <a:rPr lang="en-US" altLang="vi-VN" sz="2800" b="1" dirty="0">
                    <a:solidFill>
                      <a:srgbClr val="FFFF00"/>
                    </a:solidFill>
                    <a:cs typeface="Times New Roman" panose="02020603050405020304" pitchFamily="18" charset="0"/>
                  </a:rPr>
                  <a:t>Câu 3: </a:t>
                </a:r>
                <a:r>
                  <a:rPr lang="en-US" sz="2800" dirty="0" err="1">
                    <a:solidFill>
                      <a:schemeClr val="bg1"/>
                    </a:solidFill>
                  </a:rPr>
                  <a:t>Một</a:t>
                </a:r>
                <a:r>
                  <a:rPr lang="en-US" sz="2800" dirty="0">
                    <a:solidFill>
                      <a:schemeClr val="bg1"/>
                    </a:solidFill>
                  </a:rPr>
                  <a:t> </a:t>
                </a:r>
                <a:r>
                  <a:rPr lang="en-US" sz="2800" dirty="0" err="1">
                    <a:solidFill>
                      <a:schemeClr val="bg1"/>
                    </a:solidFill>
                  </a:rPr>
                  <a:t>lục</a:t>
                </a:r>
                <a:r>
                  <a:rPr lang="en-US" sz="2800" dirty="0">
                    <a:solidFill>
                      <a:schemeClr val="bg1"/>
                    </a:solidFill>
                  </a:rPr>
                  <a:t> </a:t>
                </a:r>
                <a:r>
                  <a:rPr lang="en-US" sz="2800" dirty="0" err="1">
                    <a:solidFill>
                      <a:schemeClr val="bg1"/>
                    </a:solidFill>
                  </a:rPr>
                  <a:t>giác</a:t>
                </a:r>
                <a:r>
                  <a:rPr lang="en-US" sz="2800" dirty="0">
                    <a:solidFill>
                      <a:schemeClr val="bg1"/>
                    </a:solidFill>
                  </a:rPr>
                  <a:t> </a:t>
                </a:r>
                <a:r>
                  <a:rPr lang="en-US" sz="2800" dirty="0" err="1">
                    <a:solidFill>
                      <a:schemeClr val="bg1"/>
                    </a:solidFill>
                  </a:rPr>
                  <a:t>đều</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cạnh</a:t>
                </a:r>
                <a:r>
                  <a:rPr lang="en-US" sz="2800" dirty="0">
                    <a:solidFill>
                      <a:schemeClr val="bg1"/>
                    </a:solidFill>
                  </a:rPr>
                  <a:t> </a:t>
                </a:r>
                <a:r>
                  <a:rPr lang="en-US" sz="2800" dirty="0" err="1">
                    <a:solidFill>
                      <a:schemeClr val="bg1"/>
                    </a:solidFill>
                  </a:rPr>
                  <a:t>bằng</a:t>
                </a:r>
                <a:r>
                  <a:rPr lang="en-US" sz="2800" dirty="0">
                    <a:solidFill>
                      <a:schemeClr val="bg1"/>
                    </a:solidFill>
                  </a:rPr>
                  <a:t> </a:t>
                </a:r>
                <a14:m>
                  <m:oMath xmlns:m="http://schemas.openxmlformats.org/officeDocument/2006/math">
                    <m:r>
                      <m:rPr>
                        <m:nor/>
                      </m:rPr>
                      <a:rPr lang="en-US" sz="2800" b="0" i="0" smtClean="0">
                        <a:solidFill>
                          <a:schemeClr val="bg1"/>
                        </a:solidFill>
                        <a:cs typeface="Times New Roman" panose="02020603050405020304" pitchFamily="18" charset="0"/>
                      </a:rPr>
                      <m:t>3</m:t>
                    </m:r>
                    <m:r>
                      <m:rPr>
                        <m:nor/>
                      </m:rPr>
                      <a:rPr lang="en-US" sz="2800" b="0" i="0" smtClean="0">
                        <a:solidFill>
                          <a:schemeClr val="bg1"/>
                        </a:solidFill>
                        <a:cs typeface="Times New Roman" panose="02020603050405020304" pitchFamily="18" charset="0"/>
                      </a:rPr>
                      <m:t>cm</m:t>
                    </m:r>
                  </m:oMath>
                </a14:m>
                <a:r>
                  <a:rPr lang="en-US" altLang="vi-VN"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chemeClr val="bg1"/>
                    </a:solidFill>
                  </a:rPr>
                  <a:t>thì</a:t>
                </a:r>
                <a:r>
                  <a:rPr lang="en-US" sz="2800" dirty="0">
                    <a:solidFill>
                      <a:schemeClr val="bg1"/>
                    </a:solidFill>
                  </a:rPr>
                  <a:t> </a:t>
                </a:r>
                <a:r>
                  <a:rPr lang="en-US" sz="2800" dirty="0" err="1">
                    <a:solidFill>
                      <a:schemeClr val="bg1"/>
                    </a:solidFill>
                  </a:rPr>
                  <a:t>độ</a:t>
                </a:r>
                <a:r>
                  <a:rPr lang="en-US" sz="2800" dirty="0">
                    <a:solidFill>
                      <a:schemeClr val="bg1"/>
                    </a:solidFill>
                  </a:rPr>
                  <a:t> </a:t>
                </a:r>
                <a:r>
                  <a:rPr lang="en-US" sz="2800" dirty="0" err="1">
                    <a:solidFill>
                      <a:schemeClr val="bg1"/>
                    </a:solidFill>
                  </a:rPr>
                  <a:t>dài</a:t>
                </a:r>
                <a:r>
                  <a:rPr lang="en-US" sz="2800" dirty="0">
                    <a:solidFill>
                      <a:schemeClr val="bg1"/>
                    </a:solidFill>
                  </a:rPr>
                  <a:t> </a:t>
                </a:r>
                <a:r>
                  <a:rPr lang="en-US" sz="2800" dirty="0" err="1">
                    <a:solidFill>
                      <a:schemeClr val="bg1"/>
                    </a:solidFill>
                  </a:rPr>
                  <a:t>đường</a:t>
                </a:r>
                <a:r>
                  <a:rPr lang="en-US" sz="2800" dirty="0">
                    <a:solidFill>
                      <a:schemeClr val="bg1"/>
                    </a:solidFill>
                  </a:rPr>
                  <a:t> </a:t>
                </a:r>
                <a:r>
                  <a:rPr lang="en-US" sz="2800" dirty="0" err="1">
                    <a:solidFill>
                      <a:schemeClr val="bg1"/>
                    </a:solidFill>
                  </a:rPr>
                  <a:t>chéo</a:t>
                </a:r>
                <a:r>
                  <a:rPr lang="en-US" sz="2800" dirty="0">
                    <a:solidFill>
                      <a:schemeClr val="bg1"/>
                    </a:solidFill>
                  </a:rPr>
                  <a:t> </a:t>
                </a:r>
                <a:r>
                  <a:rPr lang="en-US" sz="2800" dirty="0" err="1">
                    <a:solidFill>
                      <a:schemeClr val="bg1"/>
                    </a:solidFill>
                  </a:rPr>
                  <a:t>chính</a:t>
                </a:r>
                <a:r>
                  <a:rPr lang="en-US" sz="2800" dirty="0">
                    <a:solidFill>
                      <a:schemeClr val="bg1"/>
                    </a:solidFill>
                  </a:rPr>
                  <a:t> </a:t>
                </a:r>
                <a:r>
                  <a:rPr lang="en-US" sz="2800" dirty="0" err="1">
                    <a:solidFill>
                      <a:schemeClr val="bg1"/>
                    </a:solidFill>
                  </a:rPr>
                  <a:t>là</a:t>
                </a:r>
                <a:endParaRPr lang="en-US" altLang="vi-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1486269" y="1005011"/>
                <a:ext cx="8536343" cy="1014380"/>
              </a:xfrm>
              <a:prstGeom prst="rect">
                <a:avLst/>
              </a:prstGeom>
              <a:blipFill rotWithShape="1">
                <a:blip r:embed="rId9"/>
                <a:stretch>
                  <a:fillRect l="-1500" t="-6024" r="-1429" b="-132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A"/>
              <p:cNvSpPr/>
              <p:nvPr/>
            </p:nvSpPr>
            <p:spPr>
              <a:xfrm flipH="1">
                <a:off x="6223693" y="2846825"/>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vi-VN" sz="2800" b="1" dirty="0">
                    <a:solidFill>
                      <a:srgbClr val="FF0000"/>
                    </a:solidFill>
                    <a:latin typeface="Times New Roman" panose="02020603050405020304" pitchFamily="18" charset="0"/>
                    <a:cs typeface="Times New Roman" panose="02020603050405020304" pitchFamily="18" charset="0"/>
                  </a:rPr>
                  <a:t>B.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6 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endParaRPr lang="en-US" sz="2800" b="1" dirty="0">
                  <a:latin typeface="Times New Roman" panose="02020603050405020304" pitchFamily="18" charset="0"/>
                  <a:cs typeface="Times New Roman" panose="02020603050405020304" pitchFamily="18" charset="0"/>
                </a:endParaRPr>
              </a:p>
            </p:txBody>
          </p:sp>
        </mc:Choice>
        <mc:Fallback xmlns="">
          <p:sp>
            <p:nvSpPr>
              <p:cNvPr id="21" name="A"/>
              <p:cNvSpPr>
                <a:spLocks noRot="1" noChangeAspect="1" noMove="1" noResize="1" noEditPoints="1" noAdjustHandles="1" noChangeArrowheads="1" noChangeShapeType="1" noTextEdit="1"/>
              </p:cNvSpPr>
              <p:nvPr/>
            </p:nvSpPr>
            <p:spPr>
              <a:xfrm flipH="1">
                <a:off x="6223693" y="2846825"/>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B"/>
              <p:cNvSpPr/>
              <p:nvPr/>
            </p:nvSpPr>
            <p:spPr>
              <a:xfrm>
                <a:off x="1411041" y="2846825"/>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3 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22" name="B"/>
              <p:cNvSpPr>
                <a:spLocks noRot="1" noChangeAspect="1" noMove="1" noResize="1" noEditPoints="1" noAdjustHandles="1" noChangeArrowheads="1" noChangeShapeType="1" noTextEdit="1"/>
              </p:cNvSpPr>
              <p:nvPr/>
            </p:nvSpPr>
            <p:spPr>
              <a:xfrm>
                <a:off x="1411041" y="2846825"/>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b="-3788"/>
                </a:stretch>
              </a:blipFill>
            </p:spPr>
            <p:txBody>
              <a:bodyPr/>
              <a:lstStyle/>
              <a:p>
                <a:r>
                  <a:rPr lang="en-US">
                    <a:noFill/>
                  </a:rPr>
                  <a:t> </a:t>
                </a:r>
              </a:p>
            </p:txBody>
          </p:sp>
        </mc:Fallback>
      </mc:AlternateContent>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FF7898FF-1DC2-736C-380A-603A0C0C3FC9}"/>
              </a:ext>
            </a:extLst>
          </p:cNvPr>
          <p:cNvPicPr preferRelativeResize="0"/>
          <p:nvPr/>
        </p:nvPicPr>
        <p:blipFill>
          <a:blip r:embed="rId12">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932C834-F78A-077C-9D92-9ADF92355B80}"/>
              </a:ext>
            </a:extLst>
          </p:cNvPr>
          <p:cNvPicPr preferRelativeResize="0"/>
          <p:nvPr/>
        </p:nvPicPr>
        <p:blipFill>
          <a:blip r:embed="rId13">
            <a:alphaModFix/>
          </a:blip>
          <a:stretch>
            <a:fillRect/>
          </a:stretch>
        </p:blipFill>
        <p:spPr>
          <a:xfrm>
            <a:off x="9781300" y="25400"/>
            <a:ext cx="2410700" cy="3403600"/>
          </a:xfrm>
          <a:prstGeom prst="rect">
            <a:avLst/>
          </a:prstGeom>
          <a:noFill/>
          <a:ln>
            <a:noFill/>
          </a:ln>
        </p:spPr>
      </p:pic>
    </p:spTree>
    <p:extLst>
      <p:ext uri="{BB962C8B-B14F-4D97-AF65-F5344CB8AC3E}">
        <p14:creationId xmlns:p14="http://schemas.microsoft.com/office/powerpoint/2010/main" val="4136559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8"/>
                                        </p:tgtEl>
                                      </p:cBhvr>
                                    </p:animEffect>
                                    <p:animScale>
                                      <p:cBhvr>
                                        <p:cTn id="42" dur="250" autoRev="1" fill="hold"/>
                                        <p:tgtEl>
                                          <p:spTgt spid="18"/>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19"/>
                                        </p:tgtEl>
                                      </p:cBhvr>
                                    </p:animEffect>
                                    <p:animScale>
                                      <p:cBhvr>
                                        <p:cTn id="48" dur="250" autoRev="1" fill="hold"/>
                                        <p:tgtEl>
                                          <p:spTgt spid="19"/>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30" presetClass="emph" presetSubtype="0" fill="hold" grpId="0" nodeType="clickEffect">
                                  <p:stCondLst>
                                    <p:cond delay="0"/>
                                  </p:stCondLst>
                                  <p:childTnLst>
                                    <p:animClr clrSpc="hsl" dir="cw">
                                      <p:cBhvr override="childStyle">
                                        <p:cTn id="53" dur="500" fill="hold"/>
                                        <p:tgtEl>
                                          <p:spTgt spid="21"/>
                                        </p:tgtEl>
                                        <p:attrNameLst>
                                          <p:attrName>style.color</p:attrName>
                                        </p:attrNameLst>
                                      </p:cBhvr>
                                      <p:by>
                                        <p:hsl h="0" s="12549" l="25098"/>
                                      </p:by>
                                    </p:animClr>
                                    <p:animClr clrSpc="hsl" dir="cw">
                                      <p:cBhvr>
                                        <p:cTn id="54" dur="500" fill="hold"/>
                                        <p:tgtEl>
                                          <p:spTgt spid="21"/>
                                        </p:tgtEl>
                                        <p:attrNameLst>
                                          <p:attrName>fillcolor</p:attrName>
                                        </p:attrNameLst>
                                      </p:cBhvr>
                                      <p:by>
                                        <p:hsl h="0" s="12549" l="25098"/>
                                      </p:by>
                                    </p:animClr>
                                    <p:animClr clrSpc="hsl" dir="cw">
                                      <p:cBhvr>
                                        <p:cTn id="55" dur="500" fill="hold"/>
                                        <p:tgtEl>
                                          <p:spTgt spid="21"/>
                                        </p:tgtEl>
                                        <p:attrNameLst>
                                          <p:attrName>stroke.color</p:attrName>
                                        </p:attrNameLst>
                                      </p:cBhvr>
                                      <p:by>
                                        <p:hsl h="0" s="12549" l="25098"/>
                                      </p:by>
                                    </p:animClr>
                                    <p:set>
                                      <p:cBhvr>
                                        <p:cTn id="56"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2"/>
                                        </p:tgtEl>
                                      </p:cBhvr>
                                    </p:animEffect>
                                    <p:animScale>
                                      <p:cBhvr>
                                        <p:cTn id="62" dur="250" autoRev="1" fill="hold"/>
                                        <p:tgtEl>
                                          <p:spTgt spid="22"/>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2"/>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nh 29">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5436780"/>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Rectangle 1"/>
              <p:cNvSpPr>
                <a:spLocks noChangeArrowheads="1"/>
              </p:cNvSpPr>
              <p:nvPr/>
            </p:nvSpPr>
            <p:spPr bwMode="auto">
              <a:xfrm>
                <a:off x="73153" y="195208"/>
                <a:ext cx="9708148" cy="10143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auto" latinLnBrk="0" hangingPunct="1">
                  <a:lnSpc>
                    <a:spcPct val="107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2: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Một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vuông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nội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tiếp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tròn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14:m>
                  <m:oMath xmlns:m="http://schemas.openxmlformats.org/officeDocument/2006/math">
                    <m:d>
                      <m:dPr>
                        <m:ctrlPr>
                          <a:rPr kumimoji="0" lang="en-US" sz="2800" b="0" i="1" u="none" strike="noStrike" kern="1200" cap="none" spc="0" normalizeH="0" baseline="0" noProof="0" smtClean="0">
                            <a:ln>
                              <a:noFill/>
                            </a:ln>
                            <a:solidFill>
                              <a:prstClr val="white"/>
                            </a:solidFill>
                            <a:effectLst/>
                            <a:uLnTx/>
                            <a:uFillTx/>
                            <a:latin typeface="Cambria Math"/>
                            <a:ea typeface="+mn-ea"/>
                          </a:rPr>
                        </m:ctrlPr>
                      </m:dPr>
                      <m:e>
                        <m:r>
                          <m:rPr>
                            <m:nor/>
                          </m:rPr>
                          <a:rPr kumimoji="0" lang="en-US" sz="28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m:t>O</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m:t>; 4 </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m:t>cm</m:t>
                        </m:r>
                      </m:e>
                    </m:d>
                  </m:oMath>
                </a14:m>
                <a:r>
                  <a:rPr kumimoji="0" lang="en-US" alt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thì</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cạnh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vuông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đó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pitchFamily="34" charset="0"/>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a:t>
                </a:r>
                <a:r>
                  <a:rPr kumimoji="0" lang="en-US" alt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altLang="vi-VN"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2" name="Rectangle 1"/>
              <p:cNvSpPr>
                <a:spLocks noRot="1" noChangeAspect="1" noMove="1" noResize="1" noEditPoints="1" noAdjustHandles="1" noChangeArrowheads="1" noChangeShapeType="1" noTextEdit="1"/>
              </p:cNvSpPr>
              <p:nvPr/>
            </p:nvSpPr>
            <p:spPr bwMode="auto">
              <a:xfrm>
                <a:off x="73153" y="195208"/>
                <a:ext cx="9708148" cy="1014380"/>
              </a:xfrm>
              <a:prstGeom prst="rect">
                <a:avLst/>
              </a:prstGeom>
              <a:blipFill>
                <a:blip r:embed="rId4"/>
                <a:stretch>
                  <a:fillRect l="-1255" t="-6024" r="-1255" b="-132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AB08DE3-3097-999C-1D3D-690B19923059}"/>
              </a:ext>
            </a:extLst>
          </p:cNvPr>
          <p:cNvPicPr preferRelativeResize="0"/>
          <p:nvPr/>
        </p:nvPicPr>
        <p:blipFill>
          <a:blip r:embed="rId5">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FBFE80C-4C93-2478-E0A7-A3FA1E23A440}"/>
              </a:ext>
            </a:extLst>
          </p:cNvPr>
          <p:cNvPicPr preferRelativeResize="0"/>
          <p:nvPr/>
        </p:nvPicPr>
        <p:blipFill>
          <a:blip r:embed="rId6">
            <a:alphaModFix/>
          </a:blip>
          <a:stretch>
            <a:fillRect/>
          </a:stretch>
        </p:blipFill>
        <p:spPr>
          <a:xfrm>
            <a:off x="9781300" y="25400"/>
            <a:ext cx="2410700" cy="3403600"/>
          </a:xfrm>
          <a:prstGeom prst="rect">
            <a:avLst/>
          </a:prstGeom>
          <a:noFill/>
          <a:ln>
            <a:noFill/>
          </a:ln>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xmlns="" id="{796B5AC3-D570-4030-A9E1-53539B4A655E}"/>
                  </a:ext>
                </a:extLst>
              </p:cNvPr>
              <p:cNvSpPr txBox="1"/>
              <p:nvPr/>
            </p:nvSpPr>
            <p:spPr>
              <a:xfrm>
                <a:off x="264160" y="1867894"/>
                <a:ext cx="7973943" cy="2400657"/>
              </a:xfrm>
              <a:prstGeom prst="rect">
                <a:avLst/>
              </a:prstGeom>
              <a:noFill/>
            </p:spPr>
            <p:txBody>
              <a:bodyPr wrap="square">
                <a:spAutoFit/>
              </a:bodyPr>
              <a:lstStyle/>
              <a:p>
                <a:pPr>
                  <a:spcBef>
                    <a:spcPts val="600"/>
                  </a:spcBef>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Vì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AB</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CDEF</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lục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giác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đều</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nên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các</a:t>
                </a:r>
                <a:r>
                  <a:rPr lang="en-US" sz="2800" dirty="0">
                    <a:solidFill>
                      <a:prstClr val="white"/>
                    </a:solidFill>
                    <a:latin typeface="Times New Roman" panose="02020603050405020304" pitchFamily="18" charset="0"/>
                    <a:cs typeface="Times New Roman" panose="02020603050405020304" pitchFamily="18" charset="0"/>
                  </a:rPr>
                  <a:t> tam </a:t>
                </a:r>
                <a:r>
                  <a:rPr lang="en-US" sz="2800" dirty="0" err="1">
                    <a:solidFill>
                      <a:prstClr val="white"/>
                    </a:solidFill>
                    <a:latin typeface="Times New Roman" panose="02020603050405020304" pitchFamily="18" charset="0"/>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ABO</m:t>
                    </m:r>
                  </m:oMath>
                </a14:m>
                <a:r>
                  <a:rPr kumimoji="0" lang="en-US" sz="2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BC</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O</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CD</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O</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 </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DEO</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oMath>
                </a14:m>
                <a:r>
                  <a:rPr kumimoji="0" lang="en-US" sz="2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EFO,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oMath>
                </a14:m>
                <a:r>
                  <a:rPr kumimoji="0" lang="en-US" sz="28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FAO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đều</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tam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giác</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đều</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cạnh</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latin typeface="Times New Roman" panose="02020603050405020304" pitchFamily="18" charset="0"/>
                        <a:cs typeface="Times New Roman" panose="02020603050405020304" pitchFamily="18" charset="0"/>
                      </a:rPr>
                      <m:t>3</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cm</m:t>
                    </m:r>
                  </m:oMath>
                </a14:m>
                <a:endPar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a:spcBef>
                    <a:spcPts val="600"/>
                  </a:spcBef>
                </a:pPr>
                <a:r>
                  <a:rPr lang="en-US" sz="2800" dirty="0">
                    <a:solidFill>
                      <a:schemeClr val="bg1"/>
                    </a:solidFill>
                    <a:latin typeface="Times New Roman" panose="02020603050405020304" pitchFamily="18" charset="0"/>
                    <a:cs typeface="Times New Roman" panose="02020603050405020304" pitchFamily="18" charset="0"/>
                  </a:rPr>
                  <a:t>Độ </a:t>
                </a:r>
                <a:r>
                  <a:rPr lang="en-US" sz="2800" dirty="0" err="1">
                    <a:solidFill>
                      <a:schemeClr val="bg1"/>
                    </a:solidFill>
                    <a:latin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chéo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a:t>
                </a:r>
              </a:p>
              <a:p>
                <a:pPr>
                  <a:spcBef>
                    <a:spcPts val="600"/>
                  </a:spcBef>
                </a:pP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anose="02020603050405020304" pitchFamily="18" charset="0"/>
                        <a:cs typeface="Times New Roman" panose="02020603050405020304" pitchFamily="18" charset="0"/>
                      </a:rPr>
                      <m:t>AD</m:t>
                    </m:r>
                    <m:r>
                      <m:rPr>
                        <m:nor/>
                      </m:rPr>
                      <a:rPr lang="en-US" sz="2800" b="0" i="1" smtClean="0">
                        <a:solidFill>
                          <a:schemeClr val="bg1"/>
                        </a:solidFill>
                        <a:latin typeface="Times New Roman" panose="02020603050405020304" pitchFamily="18" charset="0"/>
                        <a:cs typeface="Times New Roman" panose="02020603050405020304" pitchFamily="18" charset="0"/>
                      </a:rPr>
                      <m:t> = </m:t>
                    </m:r>
                    <m:r>
                      <m:rPr>
                        <m:nor/>
                      </m:rPr>
                      <a:rPr lang="en-US" sz="2800" b="0" i="1" smtClean="0">
                        <a:solidFill>
                          <a:schemeClr val="bg1"/>
                        </a:solidFill>
                        <a:latin typeface="Times New Roman" panose="02020603050405020304" pitchFamily="18" charset="0"/>
                        <a:cs typeface="Times New Roman" panose="02020603050405020304" pitchFamily="18" charset="0"/>
                      </a:rPr>
                      <m:t>AO</m:t>
                    </m:r>
                    <m:r>
                      <m:rPr>
                        <m:nor/>
                      </m:rPr>
                      <a:rPr lang="en-US" sz="2800" b="0" i="1" smtClean="0">
                        <a:solidFill>
                          <a:schemeClr val="bg1"/>
                        </a:solidFill>
                        <a:latin typeface="Times New Roman" panose="02020603050405020304" pitchFamily="18" charset="0"/>
                        <a:cs typeface="Times New Roman" panose="02020603050405020304" pitchFamily="18" charset="0"/>
                      </a:rPr>
                      <m:t> + </m:t>
                    </m:r>
                    <m:r>
                      <m:rPr>
                        <m:nor/>
                      </m:rPr>
                      <a:rPr lang="en-US" sz="2800" b="0" i="1" smtClean="0">
                        <a:solidFill>
                          <a:schemeClr val="bg1"/>
                        </a:solidFill>
                        <a:latin typeface="Times New Roman" panose="02020603050405020304" pitchFamily="18" charset="0"/>
                        <a:cs typeface="Times New Roman" panose="02020603050405020304" pitchFamily="18" charset="0"/>
                      </a:rPr>
                      <m:t>OD</m:t>
                    </m:r>
                    <m:r>
                      <m:rPr>
                        <m:nor/>
                      </m:rPr>
                      <a:rPr lang="en-US" sz="2800" b="0" i="0" smtClean="0">
                        <a:solidFill>
                          <a:schemeClr val="bg1"/>
                        </a:solidFill>
                        <a:latin typeface="Times New Roman" panose="02020603050405020304" pitchFamily="18" charset="0"/>
                        <a:cs typeface="Times New Roman" panose="02020603050405020304" pitchFamily="18" charset="0"/>
                      </a:rPr>
                      <m:t> = 3+3 = 6 </m:t>
                    </m:r>
                    <m:r>
                      <m:rPr>
                        <m:nor/>
                      </m:rPr>
                      <a:rPr lang="en-US" sz="2800" b="0" i="0" smtClean="0">
                        <a:solidFill>
                          <a:schemeClr val="bg1"/>
                        </a:solidFill>
                        <a:latin typeface="Times New Roman" panose="02020603050405020304" pitchFamily="18" charset="0"/>
                        <a:cs typeface="Times New Roman" panose="02020603050405020304" pitchFamily="18" charset="0"/>
                      </a:rPr>
                      <m:t>cm</m:t>
                    </m:r>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xmlns="" xmlns:a14="http://schemas.microsoft.com/office/drawing/2010/main" id="{796B5AC3-D570-4030-A9E1-53539B4A655E}"/>
                  </a:ext>
                </a:extLst>
              </p:cNvPr>
              <p:cNvSpPr txBox="1">
                <a:spLocks noRot="1" noChangeAspect="1" noMove="1" noResize="1" noEditPoints="1" noAdjustHandles="1" noChangeArrowheads="1" noChangeShapeType="1" noTextEdit="1"/>
              </p:cNvSpPr>
              <p:nvPr/>
            </p:nvSpPr>
            <p:spPr>
              <a:xfrm>
                <a:off x="264160" y="1867894"/>
                <a:ext cx="7973943" cy="2400657"/>
              </a:xfrm>
              <a:prstGeom prst="rect">
                <a:avLst/>
              </a:prstGeom>
              <a:blipFill rotWithShape="1">
                <a:blip r:embed="rId7"/>
                <a:stretch>
                  <a:fillRect l="-1529" t="-2538"/>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xmlns="" id="{14095F0F-1F07-B56F-40B4-8060D95823CA}"/>
              </a:ext>
            </a:extLst>
          </p:cNvPr>
          <p:cNvSpPr txBox="1"/>
          <p:nvPr/>
        </p:nvSpPr>
        <p:spPr>
          <a:xfrm>
            <a:off x="3381627" y="1253193"/>
            <a:ext cx="6121400"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Giải</a:t>
            </a:r>
            <a:endParaRPr lang="en-US" dirty="0"/>
          </a:p>
        </p:txBody>
      </p:sp>
      <p:grpSp>
        <p:nvGrpSpPr>
          <p:cNvPr id="2" name="Group 4">
            <a:extLst>
              <a:ext uri="{FF2B5EF4-FFF2-40B4-BE49-F238E27FC236}">
                <a16:creationId xmlns:a16="http://schemas.microsoft.com/office/drawing/2014/main" xmlns="" id="{45CBEF90-C58D-36F0-EDEE-6F17F76648EB}"/>
              </a:ext>
            </a:extLst>
          </p:cNvPr>
          <p:cNvGrpSpPr>
            <a:grpSpLocks noChangeAspect="1"/>
          </p:cNvGrpSpPr>
          <p:nvPr/>
        </p:nvGrpSpPr>
        <p:grpSpPr bwMode="auto">
          <a:xfrm>
            <a:off x="8293100" y="1868488"/>
            <a:ext cx="2974975" cy="3051175"/>
            <a:chOff x="5224" y="1177"/>
            <a:chExt cx="1874" cy="1922"/>
          </a:xfrm>
        </p:grpSpPr>
        <p:sp>
          <p:nvSpPr>
            <p:cNvPr id="3" name="AutoShape 3">
              <a:extLst>
                <a:ext uri="{FF2B5EF4-FFF2-40B4-BE49-F238E27FC236}">
                  <a16:creationId xmlns:a16="http://schemas.microsoft.com/office/drawing/2014/main" xmlns="" id="{5A9363EF-2244-7119-A02F-744299157AF0}"/>
                </a:ext>
              </a:extLst>
            </p:cNvPr>
            <p:cNvSpPr>
              <a:spLocks noChangeAspect="1" noChangeArrowheads="1" noTextEdit="1"/>
            </p:cNvSpPr>
            <p:nvPr/>
          </p:nvSpPr>
          <p:spPr bwMode="auto">
            <a:xfrm>
              <a:off x="5224" y="1177"/>
              <a:ext cx="1874" cy="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Line 6">
              <a:extLst>
                <a:ext uri="{FF2B5EF4-FFF2-40B4-BE49-F238E27FC236}">
                  <a16:creationId xmlns:a16="http://schemas.microsoft.com/office/drawing/2014/main" xmlns="" id="{7F4A2001-D6E4-0EAE-A319-2A3B9D7BE04C}"/>
                </a:ext>
              </a:extLst>
            </p:cNvPr>
            <p:cNvSpPr>
              <a:spLocks noChangeShapeType="1"/>
            </p:cNvSpPr>
            <p:nvPr/>
          </p:nvSpPr>
          <p:spPr bwMode="auto">
            <a:xfrm>
              <a:off x="5590" y="1639"/>
              <a:ext cx="529" cy="451"/>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7">
              <a:extLst>
                <a:ext uri="{FF2B5EF4-FFF2-40B4-BE49-F238E27FC236}">
                  <a16:creationId xmlns:a16="http://schemas.microsoft.com/office/drawing/2014/main" xmlns="" id="{76384CE4-9AAB-A1D8-DF9D-E4BC99A085C9}"/>
                </a:ext>
              </a:extLst>
            </p:cNvPr>
            <p:cNvSpPr>
              <a:spLocks noChangeShapeType="1"/>
            </p:cNvSpPr>
            <p:nvPr/>
          </p:nvSpPr>
          <p:spPr bwMode="auto">
            <a:xfrm flipH="1">
              <a:off x="6119" y="1407"/>
              <a:ext cx="126" cy="68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8">
              <a:extLst>
                <a:ext uri="{FF2B5EF4-FFF2-40B4-BE49-F238E27FC236}">
                  <a16:creationId xmlns:a16="http://schemas.microsoft.com/office/drawing/2014/main" xmlns="" id="{624E6095-5768-672E-16D3-6FF1E6E0C1BF}"/>
                </a:ext>
              </a:extLst>
            </p:cNvPr>
            <p:cNvSpPr>
              <a:spLocks noChangeShapeType="1"/>
            </p:cNvSpPr>
            <p:nvPr/>
          </p:nvSpPr>
          <p:spPr bwMode="auto">
            <a:xfrm flipV="1">
              <a:off x="6119" y="1858"/>
              <a:ext cx="654" cy="23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9">
              <a:extLst>
                <a:ext uri="{FF2B5EF4-FFF2-40B4-BE49-F238E27FC236}">
                  <a16:creationId xmlns:a16="http://schemas.microsoft.com/office/drawing/2014/main" xmlns="" id="{D6CE2A2E-62A7-E6C9-B5EE-64065842E220}"/>
                </a:ext>
              </a:extLst>
            </p:cNvPr>
            <p:cNvSpPr>
              <a:spLocks noChangeShapeType="1"/>
            </p:cNvSpPr>
            <p:nvPr/>
          </p:nvSpPr>
          <p:spPr bwMode="auto">
            <a:xfrm flipH="1">
              <a:off x="6648" y="1858"/>
              <a:ext cx="125" cy="68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0">
              <a:extLst>
                <a:ext uri="{FF2B5EF4-FFF2-40B4-BE49-F238E27FC236}">
                  <a16:creationId xmlns:a16="http://schemas.microsoft.com/office/drawing/2014/main" xmlns="" id="{7A5B8374-0320-58A8-56AA-9440D3282AB6}"/>
                </a:ext>
              </a:extLst>
            </p:cNvPr>
            <p:cNvSpPr>
              <a:spLocks noChangeShapeType="1"/>
            </p:cNvSpPr>
            <p:nvPr/>
          </p:nvSpPr>
          <p:spPr bwMode="auto">
            <a:xfrm>
              <a:off x="6119" y="2090"/>
              <a:ext cx="529" cy="450"/>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1">
              <a:extLst>
                <a:ext uri="{FF2B5EF4-FFF2-40B4-BE49-F238E27FC236}">
                  <a16:creationId xmlns:a16="http://schemas.microsoft.com/office/drawing/2014/main" xmlns="" id="{3C598E80-1E12-8054-F2BA-E628A9915F77}"/>
                </a:ext>
              </a:extLst>
            </p:cNvPr>
            <p:cNvSpPr>
              <a:spLocks noChangeShapeType="1"/>
            </p:cNvSpPr>
            <p:nvPr/>
          </p:nvSpPr>
          <p:spPr bwMode="auto">
            <a:xfrm flipH="1">
              <a:off x="5993" y="2540"/>
              <a:ext cx="655" cy="23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2">
              <a:extLst>
                <a:ext uri="{FF2B5EF4-FFF2-40B4-BE49-F238E27FC236}">
                  <a16:creationId xmlns:a16="http://schemas.microsoft.com/office/drawing/2014/main" xmlns="" id="{87453BF2-C765-B2AF-7777-9F81D1193AFA}"/>
                </a:ext>
              </a:extLst>
            </p:cNvPr>
            <p:cNvSpPr>
              <a:spLocks noChangeShapeType="1"/>
            </p:cNvSpPr>
            <p:nvPr/>
          </p:nvSpPr>
          <p:spPr bwMode="auto">
            <a:xfrm flipH="1" flipV="1">
              <a:off x="5465" y="2322"/>
              <a:ext cx="528" cy="451"/>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3">
              <a:extLst>
                <a:ext uri="{FF2B5EF4-FFF2-40B4-BE49-F238E27FC236}">
                  <a16:creationId xmlns:a16="http://schemas.microsoft.com/office/drawing/2014/main" xmlns="" id="{AD889182-87C3-8708-529D-3212EAA2F880}"/>
                </a:ext>
              </a:extLst>
            </p:cNvPr>
            <p:cNvSpPr>
              <a:spLocks noChangeShapeType="1"/>
            </p:cNvSpPr>
            <p:nvPr/>
          </p:nvSpPr>
          <p:spPr bwMode="auto">
            <a:xfrm flipH="1">
              <a:off x="5465" y="1639"/>
              <a:ext cx="125" cy="68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14">
              <a:extLst>
                <a:ext uri="{FF2B5EF4-FFF2-40B4-BE49-F238E27FC236}">
                  <a16:creationId xmlns:a16="http://schemas.microsoft.com/office/drawing/2014/main" xmlns="" id="{BB08BB0F-2D04-06FF-DB79-F2CF561D5C34}"/>
                </a:ext>
              </a:extLst>
            </p:cNvPr>
            <p:cNvSpPr>
              <a:spLocks noChangeShapeType="1"/>
            </p:cNvSpPr>
            <p:nvPr/>
          </p:nvSpPr>
          <p:spPr bwMode="auto">
            <a:xfrm flipV="1">
              <a:off x="5590" y="1407"/>
              <a:ext cx="655" cy="23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5">
              <a:extLst>
                <a:ext uri="{FF2B5EF4-FFF2-40B4-BE49-F238E27FC236}">
                  <a16:creationId xmlns:a16="http://schemas.microsoft.com/office/drawing/2014/main" xmlns="" id="{2C06AD05-2512-63C5-AE9C-92B1ACA3FA21}"/>
                </a:ext>
              </a:extLst>
            </p:cNvPr>
            <p:cNvSpPr>
              <a:spLocks noChangeShapeType="1"/>
            </p:cNvSpPr>
            <p:nvPr/>
          </p:nvSpPr>
          <p:spPr bwMode="auto">
            <a:xfrm>
              <a:off x="6245" y="1407"/>
              <a:ext cx="528" cy="451"/>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6">
              <a:extLst>
                <a:ext uri="{FF2B5EF4-FFF2-40B4-BE49-F238E27FC236}">
                  <a16:creationId xmlns:a16="http://schemas.microsoft.com/office/drawing/2014/main" xmlns="" id="{60F3BD81-D625-3290-4763-2541124A0EB9}"/>
                </a:ext>
              </a:extLst>
            </p:cNvPr>
            <p:cNvSpPr>
              <a:spLocks noChangeShapeType="1"/>
            </p:cNvSpPr>
            <p:nvPr/>
          </p:nvSpPr>
          <p:spPr bwMode="auto">
            <a:xfrm flipH="1">
              <a:off x="5465" y="2090"/>
              <a:ext cx="654" cy="232"/>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7">
              <a:extLst>
                <a:ext uri="{FF2B5EF4-FFF2-40B4-BE49-F238E27FC236}">
                  <a16:creationId xmlns:a16="http://schemas.microsoft.com/office/drawing/2014/main" xmlns="" id="{74EEC0E6-8621-6121-1993-7B4A8B1CE3FF}"/>
                </a:ext>
              </a:extLst>
            </p:cNvPr>
            <p:cNvSpPr>
              <a:spLocks noChangeShapeType="1"/>
            </p:cNvSpPr>
            <p:nvPr/>
          </p:nvSpPr>
          <p:spPr bwMode="auto">
            <a:xfrm flipH="1">
              <a:off x="5993" y="2090"/>
              <a:ext cx="126" cy="683"/>
            </a:xfrm>
            <a:prstGeom prst="line">
              <a:avLst/>
            </a:prstGeom>
            <a:noFill/>
            <a:ln w="476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xmlns="" id="{1D05EBA9-5DD1-ED0E-1EA3-A315FF6EACDB}"/>
                </a:ext>
              </a:extLst>
            </p:cNvPr>
            <p:cNvSpPr>
              <a:spLocks noChangeArrowheads="1"/>
            </p:cNvSpPr>
            <p:nvPr/>
          </p:nvSpPr>
          <p:spPr bwMode="auto">
            <a:xfrm>
              <a:off x="5851" y="1957"/>
              <a:ext cx="202"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xmlns="" id="{A060A963-83CD-4672-665E-D2CAA2B9DDF5}"/>
                </a:ext>
              </a:extLst>
            </p:cNvPr>
            <p:cNvSpPr>
              <a:spLocks noChangeArrowheads="1"/>
            </p:cNvSpPr>
            <p:nvPr/>
          </p:nvSpPr>
          <p:spPr bwMode="auto">
            <a:xfrm>
              <a:off x="5309" y="2324"/>
              <a:ext cx="19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20">
              <a:extLst>
                <a:ext uri="{FF2B5EF4-FFF2-40B4-BE49-F238E27FC236}">
                  <a16:creationId xmlns:a16="http://schemas.microsoft.com/office/drawing/2014/main" xmlns="" id="{C462BFC2-F0F0-59F6-9187-279D01195287}"/>
                </a:ext>
              </a:extLst>
            </p:cNvPr>
            <p:cNvSpPr>
              <a:spLocks noChangeArrowheads="1"/>
            </p:cNvSpPr>
            <p:nvPr/>
          </p:nvSpPr>
          <p:spPr bwMode="auto">
            <a:xfrm>
              <a:off x="5947" y="2834"/>
              <a:ext cx="19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1">
              <a:extLst>
                <a:ext uri="{FF2B5EF4-FFF2-40B4-BE49-F238E27FC236}">
                  <a16:creationId xmlns:a16="http://schemas.microsoft.com/office/drawing/2014/main" xmlns="" id="{F3E0B389-221B-90B6-00B3-D6228EF1F8D5}"/>
                </a:ext>
              </a:extLst>
            </p:cNvPr>
            <p:cNvSpPr>
              <a:spLocks noChangeArrowheads="1"/>
            </p:cNvSpPr>
            <p:nvPr/>
          </p:nvSpPr>
          <p:spPr bwMode="auto">
            <a:xfrm>
              <a:off x="6696" y="2624"/>
              <a:ext cx="202"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2">
              <a:extLst>
                <a:ext uri="{FF2B5EF4-FFF2-40B4-BE49-F238E27FC236}">
                  <a16:creationId xmlns:a16="http://schemas.microsoft.com/office/drawing/2014/main" xmlns="" id="{DF566ADE-D53E-63F6-E86B-37106E49A7BC}"/>
                </a:ext>
              </a:extLst>
            </p:cNvPr>
            <p:cNvSpPr>
              <a:spLocks noChangeArrowheads="1"/>
            </p:cNvSpPr>
            <p:nvPr/>
          </p:nvSpPr>
          <p:spPr bwMode="auto">
            <a:xfrm>
              <a:off x="6877" y="1934"/>
              <a:ext cx="19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3">
              <a:extLst>
                <a:ext uri="{FF2B5EF4-FFF2-40B4-BE49-F238E27FC236}">
                  <a16:creationId xmlns:a16="http://schemas.microsoft.com/office/drawing/2014/main" xmlns="" id="{206B38A7-EEF5-FC13-8FDB-3E0BA42A94FD}"/>
                </a:ext>
              </a:extLst>
            </p:cNvPr>
            <p:cNvSpPr>
              <a:spLocks noChangeArrowheads="1"/>
            </p:cNvSpPr>
            <p:nvPr/>
          </p:nvSpPr>
          <p:spPr bwMode="auto">
            <a:xfrm>
              <a:off x="6354" y="1248"/>
              <a:ext cx="19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4">
              <a:extLst>
                <a:ext uri="{FF2B5EF4-FFF2-40B4-BE49-F238E27FC236}">
                  <a16:creationId xmlns:a16="http://schemas.microsoft.com/office/drawing/2014/main" xmlns="" id="{0799E04B-70CB-6A67-6E04-2AD10ADF2E97}"/>
                </a:ext>
              </a:extLst>
            </p:cNvPr>
            <p:cNvSpPr>
              <a:spLocks noChangeArrowheads="1"/>
            </p:cNvSpPr>
            <p:nvPr/>
          </p:nvSpPr>
          <p:spPr bwMode="auto">
            <a:xfrm>
              <a:off x="5424" y="1465"/>
              <a:ext cx="19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1" u="none" strike="noStrike" cap="none" normalizeH="0" baseline="0">
                  <a:ln>
                    <a:noFill/>
                  </a:ln>
                  <a:solidFill>
                    <a:srgbClr val="FFFFFF"/>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27">
              <a:extLst>
                <a:ext uri="{FF2B5EF4-FFF2-40B4-BE49-F238E27FC236}">
                  <a16:creationId xmlns:a16="http://schemas.microsoft.com/office/drawing/2014/main" xmlns="" id="{8F67431B-5327-5EAB-F2EF-B25319883C8C}"/>
                </a:ext>
              </a:extLst>
            </p:cNvPr>
            <p:cNvGrpSpPr>
              <a:grpSpLocks/>
            </p:cNvGrpSpPr>
            <p:nvPr/>
          </p:nvGrpSpPr>
          <p:grpSpPr bwMode="auto">
            <a:xfrm>
              <a:off x="5969" y="2749"/>
              <a:ext cx="48" cy="48"/>
              <a:chOff x="5969" y="2749"/>
              <a:chExt cx="48" cy="48"/>
            </a:xfrm>
          </p:grpSpPr>
          <p:sp>
            <p:nvSpPr>
              <p:cNvPr id="50" name="Oval 25">
                <a:extLst>
                  <a:ext uri="{FF2B5EF4-FFF2-40B4-BE49-F238E27FC236}">
                    <a16:creationId xmlns:a16="http://schemas.microsoft.com/office/drawing/2014/main" xmlns="" id="{8BD21438-FB9B-0027-54BE-D6CAF52CAC8A}"/>
                  </a:ext>
                </a:extLst>
              </p:cNvPr>
              <p:cNvSpPr>
                <a:spLocks noChangeArrowheads="1"/>
              </p:cNvSpPr>
              <p:nvPr/>
            </p:nvSpPr>
            <p:spPr bwMode="auto">
              <a:xfrm>
                <a:off x="5969" y="2749"/>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Oval 26">
                <a:extLst>
                  <a:ext uri="{FF2B5EF4-FFF2-40B4-BE49-F238E27FC236}">
                    <a16:creationId xmlns:a16="http://schemas.microsoft.com/office/drawing/2014/main" xmlns="" id="{9212F6B4-BCDC-49E6-87CA-53B10E412A82}"/>
                  </a:ext>
                </a:extLst>
              </p:cNvPr>
              <p:cNvSpPr>
                <a:spLocks noChangeArrowheads="1"/>
              </p:cNvSpPr>
              <p:nvPr/>
            </p:nvSpPr>
            <p:spPr bwMode="auto">
              <a:xfrm>
                <a:off x="5969" y="2749"/>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xmlns="" id="{13D5675F-9EE0-BBD9-F0D2-349E7635E976}"/>
                </a:ext>
              </a:extLst>
            </p:cNvPr>
            <p:cNvGrpSpPr>
              <a:grpSpLocks/>
            </p:cNvGrpSpPr>
            <p:nvPr/>
          </p:nvGrpSpPr>
          <p:grpSpPr bwMode="auto">
            <a:xfrm>
              <a:off x="5441" y="2298"/>
              <a:ext cx="48" cy="49"/>
              <a:chOff x="5441" y="2298"/>
              <a:chExt cx="48" cy="49"/>
            </a:xfrm>
          </p:grpSpPr>
          <p:sp>
            <p:nvSpPr>
              <p:cNvPr id="48" name="Oval 28">
                <a:extLst>
                  <a:ext uri="{FF2B5EF4-FFF2-40B4-BE49-F238E27FC236}">
                    <a16:creationId xmlns:a16="http://schemas.microsoft.com/office/drawing/2014/main" xmlns="" id="{26583878-9471-1D69-D70C-04262D7E457C}"/>
                  </a:ext>
                </a:extLst>
              </p:cNvPr>
              <p:cNvSpPr>
                <a:spLocks noChangeArrowheads="1"/>
              </p:cNvSpPr>
              <p:nvPr/>
            </p:nvSpPr>
            <p:spPr bwMode="auto">
              <a:xfrm>
                <a:off x="5441" y="2298"/>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Oval 29">
                <a:extLst>
                  <a:ext uri="{FF2B5EF4-FFF2-40B4-BE49-F238E27FC236}">
                    <a16:creationId xmlns:a16="http://schemas.microsoft.com/office/drawing/2014/main" xmlns="" id="{4BE9E92B-E0C0-C340-465F-DD1E4FBB473E}"/>
                  </a:ext>
                </a:extLst>
              </p:cNvPr>
              <p:cNvSpPr>
                <a:spLocks noChangeArrowheads="1"/>
              </p:cNvSpPr>
              <p:nvPr/>
            </p:nvSpPr>
            <p:spPr bwMode="auto">
              <a:xfrm>
                <a:off x="5441" y="2298"/>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33">
              <a:extLst>
                <a:ext uri="{FF2B5EF4-FFF2-40B4-BE49-F238E27FC236}">
                  <a16:creationId xmlns:a16="http://schemas.microsoft.com/office/drawing/2014/main" xmlns="" id="{8F4FBD11-5D30-0686-ED6E-C6027900CCD8}"/>
                </a:ext>
              </a:extLst>
            </p:cNvPr>
            <p:cNvGrpSpPr>
              <a:grpSpLocks/>
            </p:cNvGrpSpPr>
            <p:nvPr/>
          </p:nvGrpSpPr>
          <p:grpSpPr bwMode="auto">
            <a:xfrm>
              <a:off x="5566" y="1615"/>
              <a:ext cx="48" cy="49"/>
              <a:chOff x="5566" y="1615"/>
              <a:chExt cx="48" cy="49"/>
            </a:xfrm>
          </p:grpSpPr>
          <p:sp>
            <p:nvSpPr>
              <p:cNvPr id="46" name="Oval 31">
                <a:extLst>
                  <a:ext uri="{FF2B5EF4-FFF2-40B4-BE49-F238E27FC236}">
                    <a16:creationId xmlns:a16="http://schemas.microsoft.com/office/drawing/2014/main" xmlns="" id="{DACE8D82-0150-A680-17EF-62F886CCD09C}"/>
                  </a:ext>
                </a:extLst>
              </p:cNvPr>
              <p:cNvSpPr>
                <a:spLocks noChangeArrowheads="1"/>
              </p:cNvSpPr>
              <p:nvPr/>
            </p:nvSpPr>
            <p:spPr bwMode="auto">
              <a:xfrm>
                <a:off x="5566" y="1615"/>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32">
                <a:extLst>
                  <a:ext uri="{FF2B5EF4-FFF2-40B4-BE49-F238E27FC236}">
                    <a16:creationId xmlns:a16="http://schemas.microsoft.com/office/drawing/2014/main" xmlns="" id="{5D32FE88-106A-592C-C73D-B0EEB10C3C92}"/>
                  </a:ext>
                </a:extLst>
              </p:cNvPr>
              <p:cNvSpPr>
                <a:spLocks noChangeArrowheads="1"/>
              </p:cNvSpPr>
              <p:nvPr/>
            </p:nvSpPr>
            <p:spPr bwMode="auto">
              <a:xfrm>
                <a:off x="5566" y="1615"/>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6">
              <a:extLst>
                <a:ext uri="{FF2B5EF4-FFF2-40B4-BE49-F238E27FC236}">
                  <a16:creationId xmlns:a16="http://schemas.microsoft.com/office/drawing/2014/main" xmlns="" id="{67D06A94-AE55-5BAF-D0B9-1EB29715557E}"/>
                </a:ext>
              </a:extLst>
            </p:cNvPr>
            <p:cNvGrpSpPr>
              <a:grpSpLocks/>
            </p:cNvGrpSpPr>
            <p:nvPr/>
          </p:nvGrpSpPr>
          <p:grpSpPr bwMode="auto">
            <a:xfrm>
              <a:off x="6221" y="1383"/>
              <a:ext cx="48" cy="48"/>
              <a:chOff x="6221" y="1383"/>
              <a:chExt cx="48" cy="48"/>
            </a:xfrm>
          </p:grpSpPr>
          <p:sp>
            <p:nvSpPr>
              <p:cNvPr id="44" name="Oval 34">
                <a:extLst>
                  <a:ext uri="{FF2B5EF4-FFF2-40B4-BE49-F238E27FC236}">
                    <a16:creationId xmlns:a16="http://schemas.microsoft.com/office/drawing/2014/main" xmlns="" id="{2CD33195-6881-724E-1F6F-D3FA2AF60740}"/>
                  </a:ext>
                </a:extLst>
              </p:cNvPr>
              <p:cNvSpPr>
                <a:spLocks noChangeArrowheads="1"/>
              </p:cNvSpPr>
              <p:nvPr/>
            </p:nvSpPr>
            <p:spPr bwMode="auto">
              <a:xfrm>
                <a:off x="6221" y="1383"/>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Oval 35">
                <a:extLst>
                  <a:ext uri="{FF2B5EF4-FFF2-40B4-BE49-F238E27FC236}">
                    <a16:creationId xmlns:a16="http://schemas.microsoft.com/office/drawing/2014/main" xmlns="" id="{AE33AD04-572B-C929-B9CF-2C3B213B0EBB}"/>
                  </a:ext>
                </a:extLst>
              </p:cNvPr>
              <p:cNvSpPr>
                <a:spLocks noChangeArrowheads="1"/>
              </p:cNvSpPr>
              <p:nvPr/>
            </p:nvSpPr>
            <p:spPr bwMode="auto">
              <a:xfrm>
                <a:off x="6221" y="1383"/>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39">
              <a:extLst>
                <a:ext uri="{FF2B5EF4-FFF2-40B4-BE49-F238E27FC236}">
                  <a16:creationId xmlns:a16="http://schemas.microsoft.com/office/drawing/2014/main" xmlns="" id="{26AC511F-4F15-D441-D0A4-5B3B06C29B84}"/>
                </a:ext>
              </a:extLst>
            </p:cNvPr>
            <p:cNvGrpSpPr>
              <a:grpSpLocks/>
            </p:cNvGrpSpPr>
            <p:nvPr/>
          </p:nvGrpSpPr>
          <p:grpSpPr bwMode="auto">
            <a:xfrm>
              <a:off x="6749" y="1833"/>
              <a:ext cx="48" cy="49"/>
              <a:chOff x="6749" y="1833"/>
              <a:chExt cx="48" cy="49"/>
            </a:xfrm>
          </p:grpSpPr>
          <p:sp>
            <p:nvSpPr>
              <p:cNvPr id="42" name="Oval 37">
                <a:extLst>
                  <a:ext uri="{FF2B5EF4-FFF2-40B4-BE49-F238E27FC236}">
                    <a16:creationId xmlns:a16="http://schemas.microsoft.com/office/drawing/2014/main" xmlns="" id="{EA5BAE75-1B50-82C9-2D8D-FFAAC795918E}"/>
                  </a:ext>
                </a:extLst>
              </p:cNvPr>
              <p:cNvSpPr>
                <a:spLocks noChangeArrowheads="1"/>
              </p:cNvSpPr>
              <p:nvPr/>
            </p:nvSpPr>
            <p:spPr bwMode="auto">
              <a:xfrm>
                <a:off x="6749" y="1833"/>
                <a:ext cx="48" cy="49"/>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Oval 38">
                <a:extLst>
                  <a:ext uri="{FF2B5EF4-FFF2-40B4-BE49-F238E27FC236}">
                    <a16:creationId xmlns:a16="http://schemas.microsoft.com/office/drawing/2014/main" xmlns="" id="{A1373685-CD99-6D4C-5BC8-323821834321}"/>
                  </a:ext>
                </a:extLst>
              </p:cNvPr>
              <p:cNvSpPr>
                <a:spLocks noChangeArrowheads="1"/>
              </p:cNvSpPr>
              <p:nvPr/>
            </p:nvSpPr>
            <p:spPr bwMode="auto">
              <a:xfrm>
                <a:off x="6749" y="1833"/>
                <a:ext cx="48" cy="49"/>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42">
              <a:extLst>
                <a:ext uri="{FF2B5EF4-FFF2-40B4-BE49-F238E27FC236}">
                  <a16:creationId xmlns:a16="http://schemas.microsoft.com/office/drawing/2014/main" xmlns="" id="{015AD821-AD25-85A3-D25C-655460F762B5}"/>
                </a:ext>
              </a:extLst>
            </p:cNvPr>
            <p:cNvGrpSpPr>
              <a:grpSpLocks/>
            </p:cNvGrpSpPr>
            <p:nvPr/>
          </p:nvGrpSpPr>
          <p:grpSpPr bwMode="auto">
            <a:xfrm>
              <a:off x="6095" y="2066"/>
              <a:ext cx="48" cy="48"/>
              <a:chOff x="6095" y="2066"/>
              <a:chExt cx="48" cy="48"/>
            </a:xfrm>
          </p:grpSpPr>
          <p:sp>
            <p:nvSpPr>
              <p:cNvPr id="40" name="Oval 40">
                <a:extLst>
                  <a:ext uri="{FF2B5EF4-FFF2-40B4-BE49-F238E27FC236}">
                    <a16:creationId xmlns:a16="http://schemas.microsoft.com/office/drawing/2014/main" xmlns="" id="{85072235-597C-5678-DF5A-3BBB7E39D26A}"/>
                  </a:ext>
                </a:extLst>
              </p:cNvPr>
              <p:cNvSpPr>
                <a:spLocks noChangeArrowheads="1"/>
              </p:cNvSpPr>
              <p:nvPr/>
            </p:nvSpPr>
            <p:spPr bwMode="auto">
              <a:xfrm>
                <a:off x="6095" y="2066"/>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41">
                <a:extLst>
                  <a:ext uri="{FF2B5EF4-FFF2-40B4-BE49-F238E27FC236}">
                    <a16:creationId xmlns:a16="http://schemas.microsoft.com/office/drawing/2014/main" xmlns="" id="{0F598050-747D-4ACA-67A1-A587134BB089}"/>
                  </a:ext>
                </a:extLst>
              </p:cNvPr>
              <p:cNvSpPr>
                <a:spLocks noChangeArrowheads="1"/>
              </p:cNvSpPr>
              <p:nvPr/>
            </p:nvSpPr>
            <p:spPr bwMode="auto">
              <a:xfrm>
                <a:off x="6095" y="2066"/>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45">
              <a:extLst>
                <a:ext uri="{FF2B5EF4-FFF2-40B4-BE49-F238E27FC236}">
                  <a16:creationId xmlns:a16="http://schemas.microsoft.com/office/drawing/2014/main" xmlns="" id="{3F238DC7-9281-9529-8756-F4DF91307C68}"/>
                </a:ext>
              </a:extLst>
            </p:cNvPr>
            <p:cNvGrpSpPr>
              <a:grpSpLocks/>
            </p:cNvGrpSpPr>
            <p:nvPr/>
          </p:nvGrpSpPr>
          <p:grpSpPr bwMode="auto">
            <a:xfrm>
              <a:off x="6623" y="2516"/>
              <a:ext cx="49" cy="48"/>
              <a:chOff x="6623" y="2516"/>
              <a:chExt cx="49" cy="48"/>
            </a:xfrm>
          </p:grpSpPr>
          <p:sp>
            <p:nvSpPr>
              <p:cNvPr id="38" name="Oval 43">
                <a:extLst>
                  <a:ext uri="{FF2B5EF4-FFF2-40B4-BE49-F238E27FC236}">
                    <a16:creationId xmlns:a16="http://schemas.microsoft.com/office/drawing/2014/main" xmlns="" id="{E2B26016-B88B-0CB9-A281-956C130F78F5}"/>
                  </a:ext>
                </a:extLst>
              </p:cNvPr>
              <p:cNvSpPr>
                <a:spLocks noChangeArrowheads="1"/>
              </p:cNvSpPr>
              <p:nvPr/>
            </p:nvSpPr>
            <p:spPr bwMode="auto">
              <a:xfrm>
                <a:off x="6623" y="2516"/>
                <a:ext cx="49"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44">
                <a:extLst>
                  <a:ext uri="{FF2B5EF4-FFF2-40B4-BE49-F238E27FC236}">
                    <a16:creationId xmlns:a16="http://schemas.microsoft.com/office/drawing/2014/main" xmlns="" id="{CCE717E5-8A77-7B2B-ADD7-1A9D7AD70579}"/>
                  </a:ext>
                </a:extLst>
              </p:cNvPr>
              <p:cNvSpPr>
                <a:spLocks noChangeArrowheads="1"/>
              </p:cNvSpPr>
              <p:nvPr/>
            </p:nvSpPr>
            <p:spPr bwMode="auto">
              <a:xfrm>
                <a:off x="6623" y="2516"/>
                <a:ext cx="49"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94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wipe(left)">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Effect transition="in" filter="barn(inVertical)">
                                      <p:cBhvr>
                                        <p:cTn id="17" dur="500"/>
                                        <p:tgtEl>
                                          <p:spTgt spid="29">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2" end="2"/>
                                            </p:txEl>
                                          </p:spTgt>
                                        </p:tgtEl>
                                        <p:attrNameLst>
                                          <p:attrName>style.visibility</p:attrName>
                                        </p:attrNameLst>
                                      </p:cBhvr>
                                      <p:to>
                                        <p:strVal val="visible"/>
                                      </p:to>
                                    </p:set>
                                    <p:animEffect transition="in" filter="barn(inVertical)">
                                      <p:cBhvr>
                                        <p:cTn id="20"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3"/>
          <p:cNvSpPr/>
          <p:nvPr/>
        </p:nvSpPr>
        <p:spPr>
          <a:xfrm>
            <a:off x="8234389" y="505277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00:10</a:t>
            </a:r>
          </a:p>
        </p:txBody>
      </p:sp>
      <p:sp>
        <p:nvSpPr>
          <p:cNvPr id="6" name="Rounded Rectangle 24"/>
          <p:cNvSpPr/>
          <p:nvPr/>
        </p:nvSpPr>
        <p:spPr>
          <a:xfrm>
            <a:off x="8234389" y="507118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00:09</a:t>
            </a:r>
          </a:p>
        </p:txBody>
      </p:sp>
      <p:sp>
        <p:nvSpPr>
          <p:cNvPr id="7" name="Rounded Rectangle 25"/>
          <p:cNvSpPr/>
          <p:nvPr/>
        </p:nvSpPr>
        <p:spPr>
          <a:xfrm>
            <a:off x="8234389" y="508499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00:08</a:t>
            </a:r>
          </a:p>
        </p:txBody>
      </p:sp>
      <p:sp>
        <p:nvSpPr>
          <p:cNvPr id="8" name="Rounded Rectangle 26"/>
          <p:cNvSpPr/>
          <p:nvPr/>
        </p:nvSpPr>
        <p:spPr>
          <a:xfrm>
            <a:off x="8234389" y="507579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00:07</a:t>
            </a:r>
          </a:p>
        </p:txBody>
      </p:sp>
      <p:sp>
        <p:nvSpPr>
          <p:cNvPr id="9" name="Rounded Rectangle 27"/>
          <p:cNvSpPr/>
          <p:nvPr/>
        </p:nvSpPr>
        <p:spPr>
          <a:xfrm>
            <a:off x="8234389" y="505737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00:06</a:t>
            </a:r>
          </a:p>
        </p:txBody>
      </p:sp>
      <p:sp>
        <p:nvSpPr>
          <p:cNvPr id="10" name="Rounded Rectangle 28"/>
          <p:cNvSpPr/>
          <p:nvPr/>
        </p:nvSpPr>
        <p:spPr>
          <a:xfrm>
            <a:off x="8234389" y="50803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00:05</a:t>
            </a:r>
          </a:p>
        </p:txBody>
      </p:sp>
      <p:sp>
        <p:nvSpPr>
          <p:cNvPr id="11" name="Rounded Rectangle 29"/>
          <p:cNvSpPr/>
          <p:nvPr/>
        </p:nvSpPr>
        <p:spPr>
          <a:xfrm>
            <a:off x="8234389" y="50665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00:04</a:t>
            </a:r>
          </a:p>
        </p:txBody>
      </p:sp>
      <p:sp>
        <p:nvSpPr>
          <p:cNvPr id="12" name="Rounded Rectangle 30"/>
          <p:cNvSpPr/>
          <p:nvPr/>
        </p:nvSpPr>
        <p:spPr>
          <a:xfrm>
            <a:off x="8234389" y="506197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00:03</a:t>
            </a:r>
          </a:p>
        </p:txBody>
      </p:sp>
      <p:sp>
        <p:nvSpPr>
          <p:cNvPr id="13" name="Rounded Rectangle 31"/>
          <p:cNvSpPr/>
          <p:nvPr/>
        </p:nvSpPr>
        <p:spPr>
          <a:xfrm>
            <a:off x="8234389" y="503895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00:02</a:t>
            </a:r>
          </a:p>
        </p:txBody>
      </p:sp>
      <p:sp>
        <p:nvSpPr>
          <p:cNvPr id="14" name="Rounded Rectangle 32"/>
          <p:cNvSpPr/>
          <p:nvPr/>
        </p:nvSpPr>
        <p:spPr>
          <a:xfrm>
            <a:off x="8234389" y="50435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00:01</a:t>
            </a:r>
          </a:p>
        </p:txBody>
      </p:sp>
      <p:sp>
        <p:nvSpPr>
          <p:cNvPr id="15" name="Rounded Rectangle 33"/>
          <p:cNvSpPr/>
          <p:nvPr/>
        </p:nvSpPr>
        <p:spPr>
          <a:xfrm>
            <a:off x="8234389" y="504816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002060"/>
                </a:solidFill>
              </a:rPr>
              <a:t>00:00</a:t>
            </a:r>
          </a:p>
        </p:txBody>
      </p:sp>
      <p:pic>
        <p:nvPicPr>
          <p:cNvPr id="16"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6989" y="5021495"/>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nh 29">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6262688"/>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B"/>
              <p:cNvSpPr/>
              <p:nvPr/>
            </p:nvSpPr>
            <p:spPr>
              <a:xfrm>
                <a:off x="1529028" y="3667792"/>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 </a:t>
                </a:r>
                <a14:m>
                  <m:oMath xmlns:m="http://schemas.openxmlformats.org/officeDocument/2006/math">
                    <m:r>
                      <m:rPr>
                        <m:nor/>
                      </m:rPr>
                      <a:rPr lang="en-US" sz="2800" b="0" i="0" smtClean="0">
                        <a:solidFill>
                          <a:srgbClr val="0000CC"/>
                        </a:solidFill>
                        <a:latin typeface="Times New Roman" panose="02020603050405020304" pitchFamily="18" charset="0"/>
                        <a:cs typeface="Times New Roman" panose="02020603050405020304" pitchFamily="18" charset="0"/>
                      </a:rPr>
                      <m:t>3</m:t>
                    </m:r>
                    <m:rad>
                      <m:radPr>
                        <m:degHide m:val="on"/>
                        <m:ctrlPr>
                          <a:rPr lang="en-US" sz="2800" i="1">
                            <a:solidFill>
                              <a:srgbClr val="0000CC"/>
                            </a:solidFill>
                            <a:latin typeface="Cambria Math"/>
                            <a:cs typeface="Times New Roman" panose="02020603050405020304" pitchFamily="18" charset="0"/>
                          </a:rPr>
                        </m:ctrlPr>
                      </m:radPr>
                      <m:deg/>
                      <m:e>
                        <m:r>
                          <m:rPr>
                            <m:nor/>
                          </m:rPr>
                          <a:rPr lang="en-US" sz="2800" b="0" i="0">
                            <a:solidFill>
                              <a:srgbClr val="0000CC"/>
                            </a:solidFill>
                            <a:latin typeface="Times New Roman" panose="02020603050405020304" pitchFamily="18" charset="0"/>
                            <a:cs typeface="Times New Roman" panose="02020603050405020304" pitchFamily="18" charset="0"/>
                          </a:rPr>
                          <m:t>3</m:t>
                        </m:r>
                      </m:e>
                    </m:rad>
                  </m:oMath>
                </a14:m>
                <a:r>
                  <a:rPr lang="en-US" sz="2800" dirty="0">
                    <a:solidFill>
                      <a:srgbClr val="0000CC"/>
                    </a:solidFill>
                    <a:latin typeface="Times New Roman" panose="02020603050405020304" pitchFamily="18" charset="0"/>
                    <a:cs typeface="Times New Roman" panose="02020603050405020304" pitchFamily="18" charset="0"/>
                  </a:rPr>
                  <a:t> cm</a:t>
                </a:r>
                <a:r>
                  <a:rPr lang="en-US" sz="2800" baseline="30000" dirty="0">
                    <a:solidFill>
                      <a:srgbClr val="0000CC"/>
                    </a:solidFill>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mc:Choice>
        <mc:Fallback xmlns="">
          <p:sp>
            <p:nvSpPr>
              <p:cNvPr id="18" name="B"/>
              <p:cNvSpPr>
                <a:spLocks noRot="1" noChangeAspect="1" noMove="1" noResize="1" noEditPoints="1" noAdjustHandles="1" noChangeArrowheads="1" noChangeShapeType="1" noTextEdit="1"/>
              </p:cNvSpPr>
              <p:nvPr/>
            </p:nvSpPr>
            <p:spPr>
              <a:xfrm>
                <a:off x="1529028" y="3667792"/>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D"/>
              <p:cNvSpPr/>
              <p:nvPr/>
            </p:nvSpPr>
            <p:spPr>
              <a:xfrm flipH="1">
                <a:off x="6346442" y="2529761"/>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B. </a:t>
                </a:r>
                <a14:m>
                  <m:oMath xmlns:m="http://schemas.openxmlformats.org/officeDocument/2006/math">
                    <m:r>
                      <m:rPr>
                        <m:nor/>
                      </m:rPr>
                      <a:rPr lang="en-US" sz="2800" b="0" i="0" smtClean="0">
                        <a:solidFill>
                          <a:srgbClr val="0000CC"/>
                        </a:solidFill>
                        <a:latin typeface="Times New Roman" panose="02020603050405020304" pitchFamily="18" charset="0"/>
                        <a:cs typeface="Times New Roman" panose="02020603050405020304" pitchFamily="18" charset="0"/>
                      </a:rPr>
                      <m:t>27</m:t>
                    </m:r>
                    <m:r>
                      <m:rPr>
                        <m:nor/>
                      </m:rPr>
                      <a:rPr lang="en-US" sz="2800" b="0" i="0" smtClean="0">
                        <a:solidFill>
                          <a:srgbClr val="0000CC"/>
                        </a:solidFill>
                        <a:latin typeface="Cambria Math" panose="02040503050406030204" pitchFamily="18" charset="0"/>
                        <a:cs typeface="Times New Roman" panose="02020603050405020304" pitchFamily="18" charset="0"/>
                      </a:rPr>
                      <m:t> </m:t>
                    </m:r>
                    <m:r>
                      <m:rPr>
                        <m:nor/>
                      </m:rPr>
                      <a:rPr lang="en-US" sz="2800" dirty="0" smtClean="0">
                        <a:solidFill>
                          <a:srgbClr val="0000CC"/>
                        </a:solidFill>
                        <a:latin typeface="Times New Roman" panose="02020603050405020304" pitchFamily="18" charset="0"/>
                        <a:cs typeface="Times New Roman" panose="02020603050405020304" pitchFamily="18" charset="0"/>
                      </a:rPr>
                      <m:t>cm</m:t>
                    </m:r>
                    <m:r>
                      <m:rPr>
                        <m:nor/>
                      </m:rPr>
                      <a:rPr lang="en-US" sz="2800" baseline="30000" dirty="0" smtClean="0">
                        <a:solidFill>
                          <a:srgbClr val="0000CC"/>
                        </a:solidFill>
                        <a:latin typeface="Times New Roman" panose="02020603050405020304" pitchFamily="18" charset="0"/>
                        <a:cs typeface="Times New Roman" panose="02020603050405020304" pitchFamily="18" charset="0"/>
                      </a:rPr>
                      <m:t>2</m:t>
                    </m:r>
                  </m:oMath>
                </a14:m>
                <a:endParaRPr lang="vi-VN" sz="2800" b="1" dirty="0">
                  <a:latin typeface="Times New Roman" panose="02020603050405020304" pitchFamily="18" charset="0"/>
                  <a:cs typeface="Times New Roman" panose="02020603050405020304" pitchFamily="18" charset="0"/>
                </a:endParaRPr>
              </a:p>
            </p:txBody>
          </p:sp>
        </mc:Choice>
        <mc:Fallback xmlns="">
          <p:sp>
            <p:nvSpPr>
              <p:cNvPr id="19" name="D"/>
              <p:cNvSpPr>
                <a:spLocks noRot="1" noChangeAspect="1" noMove="1" noResize="1" noEditPoints="1" noAdjustHandles="1" noChangeArrowheads="1" noChangeShapeType="1" noTextEdit="1"/>
              </p:cNvSpPr>
              <p:nvPr/>
            </p:nvSpPr>
            <p:spPr>
              <a:xfrm flipH="1">
                <a:off x="6346442" y="2529761"/>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2465104" y="1196606"/>
                <a:ext cx="7261791" cy="5533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algn="just">
                  <a:lnSpc>
                    <a:spcPct val="107000"/>
                  </a:lnSpc>
                  <a:spcBef>
                    <a:spcPct val="0"/>
                  </a:spcBef>
                  <a:buNone/>
                </a:pPr>
                <a:r>
                  <a:rPr lang="en-US" altLang="vi-VN" sz="2800" b="1" dirty="0">
                    <a:solidFill>
                      <a:srgbClr val="FFFF00"/>
                    </a:solidFill>
                    <a:cs typeface="Times New Roman" panose="02020603050405020304" pitchFamily="18" charset="0"/>
                  </a:rPr>
                  <a:t>Câu 4: </a:t>
                </a:r>
                <a:r>
                  <a:rPr lang="en-US" sz="2800" dirty="0" err="1">
                    <a:solidFill>
                      <a:schemeClr val="bg1"/>
                    </a:solidFill>
                  </a:rPr>
                  <a:t>Diện</a:t>
                </a:r>
                <a:r>
                  <a:rPr lang="en-US" sz="2800" dirty="0">
                    <a:solidFill>
                      <a:schemeClr val="bg1"/>
                    </a:solidFill>
                  </a:rPr>
                  <a:t> </a:t>
                </a:r>
                <a:r>
                  <a:rPr lang="en-US" sz="2800" dirty="0" err="1">
                    <a:solidFill>
                      <a:schemeClr val="bg1"/>
                    </a:solidFill>
                  </a:rPr>
                  <a:t>tích</a:t>
                </a:r>
                <a:r>
                  <a:rPr lang="en-US" sz="2800" dirty="0">
                    <a:solidFill>
                      <a:schemeClr val="bg1"/>
                    </a:solidFill>
                  </a:rPr>
                  <a:t> tam </a:t>
                </a:r>
                <a:r>
                  <a:rPr lang="en-US" sz="2800" dirty="0" err="1">
                    <a:solidFill>
                      <a:schemeClr val="bg1"/>
                    </a:solidFill>
                  </a:rPr>
                  <a:t>giác</a:t>
                </a:r>
                <a:r>
                  <a:rPr lang="en-US" sz="2800" dirty="0">
                    <a:solidFill>
                      <a:schemeClr val="bg1"/>
                    </a:solidFill>
                  </a:rPr>
                  <a:t> </a:t>
                </a:r>
                <a:r>
                  <a:rPr lang="en-US" sz="2800" dirty="0" err="1">
                    <a:solidFill>
                      <a:schemeClr val="bg1"/>
                    </a:solidFill>
                  </a:rPr>
                  <a:t>đều</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cạnh</a:t>
                </a:r>
                <a:r>
                  <a:rPr lang="en-US" sz="2800" dirty="0">
                    <a:solidFill>
                      <a:schemeClr val="bg1"/>
                    </a:solidFill>
                  </a:rPr>
                  <a:t> </a:t>
                </a:r>
                <a14:m>
                  <m:oMath xmlns:m="http://schemas.openxmlformats.org/officeDocument/2006/math">
                    <m:r>
                      <m:rPr>
                        <m:nor/>
                      </m:rPr>
                      <a:rPr lang="en-US" sz="2800" b="0" i="0" smtClean="0">
                        <a:solidFill>
                          <a:schemeClr val="bg1"/>
                        </a:solidFill>
                        <a:cs typeface="Times New Roman" panose="02020603050405020304" pitchFamily="18" charset="0"/>
                      </a:rPr>
                      <m:t>3</m:t>
                    </m:r>
                    <m:r>
                      <m:rPr>
                        <m:nor/>
                      </m:rPr>
                      <a:rPr lang="en-US" sz="2800" b="0" i="0" smtClean="0">
                        <a:solidFill>
                          <a:schemeClr val="bg1"/>
                        </a:solidFill>
                        <a:cs typeface="Times New Roman" panose="02020603050405020304" pitchFamily="18" charset="0"/>
                      </a:rPr>
                      <m:t>cm</m:t>
                    </m:r>
                  </m:oMath>
                </a14:m>
                <a:r>
                  <a:rPr lang="en-US" altLang="vi-VN"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800" dirty="0">
                    <a:solidFill>
                      <a:schemeClr val="bg1"/>
                    </a:solidFill>
                  </a:rPr>
                  <a:t>là</a:t>
                </a:r>
                <a:endParaRPr lang="en-US" altLang="vi-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2465104" y="1196606"/>
                <a:ext cx="7261791" cy="553357"/>
              </a:xfrm>
              <a:prstGeom prst="rect">
                <a:avLst/>
              </a:prstGeom>
              <a:blipFill rotWithShape="1">
                <a:blip r:embed="rId10"/>
                <a:stretch>
                  <a:fillRect l="-1678" t="-10989" b="-241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A"/>
              <p:cNvSpPr/>
              <p:nvPr/>
            </p:nvSpPr>
            <p:spPr>
              <a:xfrm flipH="1">
                <a:off x="6341680" y="3667792"/>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D</a:t>
                </a:r>
                <a:r>
                  <a:rPr lang="vi-VN" sz="2800" b="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solidFill>
                              <a:srgbClr val="0000CC"/>
                            </a:solidFill>
                            <a:latin typeface="Cambria Math"/>
                            <a:cs typeface="Times New Roman" panose="02020603050405020304" pitchFamily="18" charset="0"/>
                          </a:rPr>
                        </m:ctrlPr>
                      </m:fPr>
                      <m:num>
                        <m:r>
                          <m:rPr>
                            <m:nor/>
                          </m:rPr>
                          <a:rPr lang="en-US" sz="2800" i="0" smtClean="0">
                            <a:solidFill>
                              <a:srgbClr val="0000CC"/>
                            </a:solidFill>
                            <a:latin typeface="Times New Roman" panose="02020603050405020304" pitchFamily="18" charset="0"/>
                            <a:cs typeface="Times New Roman" panose="02020603050405020304" pitchFamily="18" charset="0"/>
                          </a:rPr>
                          <m:t>9</m:t>
                        </m:r>
                        <m:rad>
                          <m:radPr>
                            <m:degHide m:val="on"/>
                            <m:ctrlPr>
                              <a:rPr lang="en-US" sz="2800" i="1" smtClean="0">
                                <a:solidFill>
                                  <a:srgbClr val="0000CC"/>
                                </a:solidFill>
                                <a:latin typeface="Cambria Math"/>
                                <a:cs typeface="Times New Roman" panose="02020603050405020304" pitchFamily="18" charset="0"/>
                              </a:rPr>
                            </m:ctrlPr>
                          </m:radPr>
                          <m:deg/>
                          <m:e>
                            <m:r>
                              <m:rPr>
                                <m:nor/>
                              </m:rPr>
                              <a:rPr lang="en-US" sz="2800" i="0" smtClean="0">
                                <a:solidFill>
                                  <a:srgbClr val="0000CC"/>
                                </a:solidFill>
                                <a:latin typeface="Times New Roman" panose="02020603050405020304" pitchFamily="18" charset="0"/>
                                <a:cs typeface="Times New Roman" panose="02020603050405020304" pitchFamily="18" charset="0"/>
                              </a:rPr>
                              <m:t>3</m:t>
                            </m:r>
                          </m:e>
                        </m:rad>
                      </m:num>
                      <m:den>
                        <m:r>
                          <m:rPr>
                            <m:nor/>
                          </m:rPr>
                          <a:rPr lang="en-US" sz="2800" i="0" smtClean="0">
                            <a:solidFill>
                              <a:srgbClr val="0000CC"/>
                            </a:solidFill>
                            <a:latin typeface="Times New Roman" panose="02020603050405020304" pitchFamily="18" charset="0"/>
                            <a:cs typeface="Times New Roman" panose="02020603050405020304" pitchFamily="18" charset="0"/>
                          </a:rPr>
                          <m:t>4</m:t>
                        </m:r>
                      </m:den>
                    </m:f>
                  </m:oMath>
                </a14:m>
                <a:r>
                  <a:rPr lang="en-US" sz="2800" dirty="0">
                    <a:solidFill>
                      <a:srgbClr val="0000CC"/>
                    </a:solidFill>
                    <a:latin typeface="Times New Roman" panose="02020603050405020304" pitchFamily="18" charset="0"/>
                    <a:cs typeface="Times New Roman" panose="02020603050405020304" pitchFamily="18" charset="0"/>
                  </a:rPr>
                  <a:t>  cm</a:t>
                </a:r>
                <a:r>
                  <a:rPr lang="en-US" sz="2800" baseline="30000" dirty="0">
                    <a:solidFill>
                      <a:srgbClr val="0000CC"/>
                    </a:solidFill>
                    <a:latin typeface="Times New Roman" panose="02020603050405020304" pitchFamily="18" charset="0"/>
                    <a:cs typeface="Times New Roman" panose="02020603050405020304" pitchFamily="18" charset="0"/>
                  </a:rPr>
                  <a:t>2</a:t>
                </a:r>
                <a:endParaRPr lang="en-US" sz="2800" b="1" dirty="0">
                  <a:latin typeface="Times New Roman" panose="02020603050405020304" pitchFamily="18" charset="0"/>
                  <a:cs typeface="Times New Roman" panose="02020603050405020304" pitchFamily="18" charset="0"/>
                </a:endParaRPr>
              </a:p>
            </p:txBody>
          </p:sp>
        </mc:Choice>
        <mc:Fallback xmlns="">
          <p:sp>
            <p:nvSpPr>
              <p:cNvPr id="21" name="A"/>
              <p:cNvSpPr>
                <a:spLocks noRot="1" noChangeAspect="1" noMove="1" noResize="1" noEditPoints="1" noAdjustHandles="1" noChangeArrowheads="1" noChangeShapeType="1" noTextEdit="1"/>
              </p:cNvSpPr>
              <p:nvPr/>
            </p:nvSpPr>
            <p:spPr>
              <a:xfrm flipH="1">
                <a:off x="6341680" y="3667792"/>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1"/>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B"/>
              <p:cNvSpPr/>
              <p:nvPr/>
            </p:nvSpPr>
            <p:spPr>
              <a:xfrm>
                <a:off x="1529028" y="2532194"/>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en-US" sz="2800" i="0" dirty="0" smtClean="0">
                        <a:solidFill>
                          <a:srgbClr val="0000CC"/>
                        </a:solidFill>
                        <a:latin typeface="Times New Roman" panose="02020603050405020304" pitchFamily="18" charset="0"/>
                        <a:cs typeface="Times New Roman" panose="02020603050405020304" pitchFamily="18" charset="0"/>
                      </a:rPr>
                      <m:t>9</m:t>
                    </m:r>
                    <m:r>
                      <m:rPr>
                        <m:nor/>
                      </m:rPr>
                      <a:rPr lang="en-US" sz="2800" b="1" i="0" dirty="0" smtClean="0">
                        <a:solidFill>
                          <a:srgbClr val="0000CC"/>
                        </a:solidFill>
                        <a:latin typeface="Times New Roman" panose="02020603050405020304" pitchFamily="18" charset="0"/>
                        <a:cs typeface="Times New Roman" panose="02020603050405020304" pitchFamily="18" charset="0"/>
                      </a:rPr>
                      <m:t> </m:t>
                    </m:r>
                  </m:oMath>
                </a14:m>
                <a:r>
                  <a:rPr lang="en-US" sz="2800" dirty="0">
                    <a:solidFill>
                      <a:srgbClr val="0000CC"/>
                    </a:solidFill>
                    <a:latin typeface="Times New Roman" panose="02020603050405020304" pitchFamily="18" charset="0"/>
                    <a:cs typeface="Times New Roman" panose="02020603050405020304" pitchFamily="18" charset="0"/>
                  </a:rPr>
                  <a:t>cm</a:t>
                </a:r>
                <a:r>
                  <a:rPr lang="en-US" sz="2800" baseline="30000" dirty="0">
                    <a:solidFill>
                      <a:srgbClr val="0000CC"/>
                    </a:solidFill>
                    <a:latin typeface="Times New Roman" panose="02020603050405020304" pitchFamily="18" charset="0"/>
                    <a:cs typeface="Times New Roman" panose="02020603050405020304" pitchFamily="18" charset="0"/>
                  </a:rPr>
                  <a:t>2</a:t>
                </a:r>
                <a:endParaRPr lang="vi-VN" sz="2800" dirty="0">
                  <a:latin typeface="Times New Roman" panose="02020603050405020304" pitchFamily="18" charset="0"/>
                  <a:cs typeface="Times New Roman" panose="02020603050405020304" pitchFamily="18" charset="0"/>
                </a:endParaRPr>
              </a:p>
            </p:txBody>
          </p:sp>
        </mc:Choice>
        <mc:Fallback xmlns="">
          <p:sp>
            <p:nvSpPr>
              <p:cNvPr id="22" name="B"/>
              <p:cNvSpPr>
                <a:spLocks noRot="1" noChangeAspect="1" noMove="1" noResize="1" noEditPoints="1" noAdjustHandles="1" noChangeArrowheads="1" noChangeShapeType="1" noTextEdit="1"/>
              </p:cNvSpPr>
              <p:nvPr/>
            </p:nvSpPr>
            <p:spPr>
              <a:xfrm>
                <a:off x="1529028" y="2532194"/>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2"/>
                <a:stretch>
                  <a:fillRect b="-3008"/>
                </a:stretch>
              </a:blipFill>
            </p:spPr>
            <p:txBody>
              <a:bodyPr/>
              <a:lstStyle/>
              <a:p>
                <a:r>
                  <a:rPr lang="en-US">
                    <a:noFill/>
                  </a:rPr>
                  <a:t> </a:t>
                </a:r>
              </a:p>
            </p:txBody>
          </p:sp>
        </mc:Fallback>
      </mc:AlternateContent>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C6C92C-7D11-2EED-6741-727517932BE0}"/>
              </a:ext>
            </a:extLst>
          </p:cNvPr>
          <p:cNvPicPr preferRelativeResize="0"/>
          <p:nvPr/>
        </p:nvPicPr>
        <p:blipFill>
          <a:blip r:embed="rId13">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4F4227C-93AB-BBDC-7116-FB81069DC0C5}"/>
              </a:ext>
            </a:extLst>
          </p:cNvPr>
          <p:cNvPicPr preferRelativeResize="0"/>
          <p:nvPr/>
        </p:nvPicPr>
        <p:blipFill>
          <a:blip r:embed="rId14">
            <a:alphaModFix/>
          </a:blip>
          <a:stretch>
            <a:fillRect/>
          </a:stretch>
        </p:blipFill>
        <p:spPr>
          <a:xfrm>
            <a:off x="9781300" y="25400"/>
            <a:ext cx="2410700" cy="3403600"/>
          </a:xfrm>
          <a:prstGeom prst="rect">
            <a:avLst/>
          </a:prstGeom>
          <a:noFill/>
          <a:ln>
            <a:noFill/>
          </a:ln>
        </p:spPr>
      </p:pic>
    </p:spTree>
    <p:extLst>
      <p:ext uri="{BB962C8B-B14F-4D97-AF65-F5344CB8AC3E}">
        <p14:creationId xmlns:p14="http://schemas.microsoft.com/office/powerpoint/2010/main" val="348568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8"/>
                                        </p:tgtEl>
                                      </p:cBhvr>
                                    </p:animEffect>
                                    <p:animScale>
                                      <p:cBhvr>
                                        <p:cTn id="42" dur="250" autoRev="1" fill="hold"/>
                                        <p:tgtEl>
                                          <p:spTgt spid="18"/>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19"/>
                                        </p:tgtEl>
                                      </p:cBhvr>
                                    </p:animEffect>
                                    <p:animScale>
                                      <p:cBhvr>
                                        <p:cTn id="48" dur="250" autoRev="1" fill="hold"/>
                                        <p:tgtEl>
                                          <p:spTgt spid="19"/>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9"/>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30" presetClass="emph" presetSubtype="0" fill="hold" grpId="0" nodeType="clickEffect">
                                  <p:stCondLst>
                                    <p:cond delay="0"/>
                                  </p:stCondLst>
                                  <p:childTnLst>
                                    <p:animClr clrSpc="hsl" dir="cw">
                                      <p:cBhvr override="childStyle">
                                        <p:cTn id="53" dur="500" fill="hold"/>
                                        <p:tgtEl>
                                          <p:spTgt spid="21"/>
                                        </p:tgtEl>
                                        <p:attrNameLst>
                                          <p:attrName>style.color</p:attrName>
                                        </p:attrNameLst>
                                      </p:cBhvr>
                                      <p:by>
                                        <p:hsl h="0" s="12549" l="25098"/>
                                      </p:by>
                                    </p:animClr>
                                    <p:animClr clrSpc="hsl" dir="cw">
                                      <p:cBhvr>
                                        <p:cTn id="54" dur="500" fill="hold"/>
                                        <p:tgtEl>
                                          <p:spTgt spid="21"/>
                                        </p:tgtEl>
                                        <p:attrNameLst>
                                          <p:attrName>fillcolor</p:attrName>
                                        </p:attrNameLst>
                                      </p:cBhvr>
                                      <p:by>
                                        <p:hsl h="0" s="12549" l="25098"/>
                                      </p:by>
                                    </p:animClr>
                                    <p:animClr clrSpc="hsl" dir="cw">
                                      <p:cBhvr>
                                        <p:cTn id="55" dur="500" fill="hold"/>
                                        <p:tgtEl>
                                          <p:spTgt spid="21"/>
                                        </p:tgtEl>
                                        <p:attrNameLst>
                                          <p:attrName>stroke.color</p:attrName>
                                        </p:attrNameLst>
                                      </p:cBhvr>
                                      <p:by>
                                        <p:hsl h="0" s="12549" l="25098"/>
                                      </p:by>
                                    </p:animClr>
                                    <p:set>
                                      <p:cBhvr>
                                        <p:cTn id="56"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2"/>
                                        </p:tgtEl>
                                      </p:cBhvr>
                                    </p:animEffect>
                                    <p:animScale>
                                      <p:cBhvr>
                                        <p:cTn id="62" dur="250" autoRev="1" fill="hold"/>
                                        <p:tgtEl>
                                          <p:spTgt spid="22"/>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2"/>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nh 29">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6262688"/>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
          <p:cNvSpPr>
            <a:spLocks noChangeArrowheads="1"/>
          </p:cNvSpPr>
          <p:nvPr/>
        </p:nvSpPr>
        <p:spPr bwMode="auto">
          <a:xfrm>
            <a:off x="158784" y="236920"/>
            <a:ext cx="7261791" cy="5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auto" latinLnBrk="0" hangingPunct="1">
              <a:lnSpc>
                <a:spcPct val="107000"/>
              </a:lnSpc>
              <a:spcBef>
                <a:spcPct val="0"/>
              </a:spcBef>
              <a:spcAft>
                <a:spcPts val="0"/>
              </a:spcAft>
              <a:buClrTx/>
              <a:buSzTx/>
              <a:buFontTx/>
              <a:buNone/>
              <a:tabLst/>
              <a:defRPr/>
            </a:pPr>
            <a:r>
              <a:rPr kumimoji="0" lang="en-US" altLang="vi-VN"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Giải</a:t>
            </a:r>
            <a:endParaRPr kumimoji="0" lang="en-US" altLang="vi-VN"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BC6C92C-7D11-2EED-6741-727517932BE0}"/>
              </a:ext>
            </a:extLst>
          </p:cNvPr>
          <p:cNvPicPr preferRelativeResize="0"/>
          <p:nvPr/>
        </p:nvPicPr>
        <p:blipFill>
          <a:blip r:embed="rId5">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4F4227C-93AB-BBDC-7116-FB81069DC0C5}"/>
              </a:ext>
            </a:extLst>
          </p:cNvPr>
          <p:cNvPicPr preferRelativeResize="0"/>
          <p:nvPr/>
        </p:nvPicPr>
        <p:blipFill>
          <a:blip r:embed="rId6">
            <a:alphaModFix/>
          </a:blip>
          <a:stretch>
            <a:fillRect/>
          </a:stretch>
        </p:blipFill>
        <p:spPr>
          <a:xfrm>
            <a:off x="9781300" y="25400"/>
            <a:ext cx="2410700" cy="3403600"/>
          </a:xfrm>
          <a:prstGeom prst="rect">
            <a:avLst/>
          </a:prstGeom>
          <a:noFill/>
          <a:ln>
            <a:noFill/>
          </a:ln>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B64B832E-C339-8B21-AAD7-7878BFF94E2B}"/>
                  </a:ext>
                </a:extLst>
              </p:cNvPr>
              <p:cNvSpPr/>
              <p:nvPr/>
            </p:nvSpPr>
            <p:spPr>
              <a:xfrm>
                <a:off x="158784" y="839075"/>
                <a:ext cx="8817050" cy="5016373"/>
              </a:xfrm>
              <a:prstGeom prst="rect">
                <a:avLst/>
              </a:prstGeom>
            </p:spPr>
            <p:txBody>
              <a:bodyPr wrap="square">
                <a:spAutoFit/>
              </a:bodyPr>
              <a:lstStyle/>
              <a:p>
                <a:pPr lvl="0" algn="just">
                  <a:spcBef>
                    <a:spcPts val="300"/>
                  </a:spcBef>
                  <a:spcAft>
                    <a:spcPts val="300"/>
                  </a:spcAf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Kẻ</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đường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cao</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AD</m:t>
                    </m:r>
                  </m:oMath>
                </a14:m>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Vì</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m:rPr>
                        <m:nor/>
                      </m:rPr>
                      <a:rPr kumimoji="0" lang="en-US" sz="2800" b="0" i="1" u="none" strike="noStrike" kern="1200" cap="none" spc="0" normalizeH="0" baseline="0" noProof="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m:t>
                    </m:r>
                    <m:r>
                      <m:rPr>
                        <m:nor/>
                      </m:rPr>
                      <a:rPr kumimoji="0" lang="en-US" sz="2800" b="0" i="1" u="none" strike="noStrike" kern="1200" cap="none" spc="0" normalizeH="0" baseline="0" noProof="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ABC</m:t>
                    </m:r>
                    <m:r>
                      <m:rPr>
                        <m:nor/>
                      </m:rPr>
                      <a:rPr kumimoji="0" lang="en-US" sz="2800" b="0" i="1" u="none" strike="noStrike" kern="1200" cap="none" spc="0" normalizeH="0" baseline="0" noProof="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 </m:t>
                    </m:r>
                  </m:oMath>
                </a14:m>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tam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đều</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có </a:t>
                </a:r>
                <a14:m>
                  <m:oMath xmlns:m="http://schemas.openxmlformats.org/officeDocument/2006/math">
                    <m:r>
                      <m:rPr>
                        <m:nor/>
                      </m:rP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AD</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AD</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BC</m:t>
                    </m:r>
                    <m:r>
                      <a:rPr kumimoji="0" lang="en-US" sz="2800" b="0" i="1" u="none" strike="noStrike" kern="1200" cap="none" spc="0" normalizeH="0" baseline="0" noProof="0" dirty="0" smtClean="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 </m:t>
                    </m:r>
                  </m:oMath>
                </a14:m>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D</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trung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điểm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m:rPr>
                        <m:nor/>
                      </m:rP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BC</m:t>
                    </m:r>
                    <m:r>
                      <a:rPr kumimoji="0" lang="en-US" sz="2800" b="0" i="1" u="none" strike="noStrike" kern="1200" cap="none" spc="0" normalizeH="0" baseline="0" noProof="0" dirty="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Khi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p>
              <a:p>
                <a:pPr lvl="0" algn="just">
                  <a:spcBef>
                    <a:spcPts val="300"/>
                  </a:spcBef>
                  <a:spcAft>
                    <a:spcPts val="300"/>
                  </a:spcAft>
                  <a:defRPr/>
                </a:pPr>
                <a14:m>
                  <m:oMath xmlns:m="http://schemas.openxmlformats.org/officeDocument/2006/math">
                    <m:r>
                      <m:rPr>
                        <m:nor/>
                      </m:rPr>
                      <a:rPr lang="en-US" sz="280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B</m:t>
                    </m:r>
                    <m:r>
                      <m:rPr>
                        <m:nor/>
                      </m:rPr>
                      <a:rPr lang="en-US" sz="2800" i="1">
                        <a:solidFill>
                          <a:prstClr val="white"/>
                        </a:solidFill>
                        <a:latin typeface="Times New Roman" panose="02020603050405020304" pitchFamily="18" charset="0"/>
                        <a:cs typeface="Times New Roman" panose="02020603050405020304" pitchFamily="18" charset="0"/>
                        <a:sym typeface="Symbol" panose="05050102010706020507" pitchFamily="18" charset="2"/>
                      </a:rPr>
                      <m:t>D</m:t>
                    </m:r>
                    <m:r>
                      <m:rPr>
                        <m:nor/>
                      </m:rPr>
                      <a:rPr lang="en-US" sz="2800" i="1">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f>
                      <m:fPr>
                        <m:ctrlPr>
                          <a:rPr lang="en-US" sz="2800" i="1" smtClean="0">
                            <a:solidFill>
                              <a:prstClr val="white"/>
                            </a:solidFill>
                            <a:latin typeface="Cambria Math"/>
                            <a:cs typeface="Times New Roman" panose="02020603050405020304" pitchFamily="18" charset="0"/>
                            <a:sym typeface="Symbol" panose="05050102010706020507" pitchFamily="18" charset="2"/>
                          </a:rPr>
                        </m:ctrlPr>
                      </m:fPr>
                      <m:num>
                        <m:r>
                          <m:rPr>
                            <m:nor/>
                          </m:rPr>
                          <a:rPr lang="en-US" sz="2800" b="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BC</m:t>
                        </m:r>
                      </m:num>
                      <m:den>
                        <m:r>
                          <m:rPr>
                            <m:nor/>
                          </m:rPr>
                          <a:rPr lang="en-US" sz="2800" b="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2</m:t>
                        </m:r>
                      </m:den>
                    </m:f>
                  </m:oMath>
                </a14:m>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 cm</a:t>
                </a:r>
              </a:p>
              <a:p>
                <a:pPr lvl="0" algn="just">
                  <a:spcBef>
                    <a:spcPts val="300"/>
                  </a:spcBef>
                  <a:spcAft>
                    <a:spcPts val="300"/>
                  </a:spcAft>
                  <a:defRPr/>
                </a:pP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Pythagore</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noProof="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noProof="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m:t>
                    </m:r>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ABD</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vuông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 ta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lvl="0" algn="just">
                  <a:spcBef>
                    <a:spcPts val="300"/>
                  </a:spcBef>
                  <a:spcAft>
                    <a:spcPts val="300"/>
                  </a:spcAft>
                  <a:defRPr/>
                </a:pPr>
                <a:endPar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Bef>
                    <a:spcPts val="300"/>
                  </a:spcBef>
                  <a:spcAft>
                    <a:spcPts val="300"/>
                  </a:spcAft>
                  <a:defRPr/>
                </a:pPr>
                <a:endPar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just">
                  <a:spcBef>
                    <a:spcPts val="300"/>
                  </a:spcBef>
                  <a:spcAft>
                    <a:spcPts val="300"/>
                  </a:spcAft>
                  <a:defRPr/>
                </a:pP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m:t>
                    </m:r>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ABC</m:t>
                    </m:r>
                    <m:r>
                      <m:rPr>
                        <m:nor/>
                      </m:rPr>
                      <a:rPr lang="en-US" sz="2800" i="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m:t> </m:t>
                    </m:r>
                  </m:oMath>
                </a14:m>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noProof="0"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S</m:t>
                    </m:r>
                    <m:r>
                      <m:rPr>
                        <m:nor/>
                      </m:rPr>
                      <a:rPr lang="en-US" sz="280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f>
                      <m:fPr>
                        <m:ctrlPr>
                          <a:rPr lang="en-US" sz="2800" i="1" smtClean="0">
                            <a:solidFill>
                              <a:prstClr val="white"/>
                            </a:solidFill>
                            <a:latin typeface="Cambria Math"/>
                            <a:cs typeface="Times New Roman" panose="02020603050405020304" pitchFamily="18" charset="0"/>
                            <a:sym typeface="Symbol" panose="05050102010706020507" pitchFamily="18" charset="2"/>
                          </a:rPr>
                        </m:ctrlPr>
                      </m:fPr>
                      <m:num>
                        <m:r>
                          <m:rPr>
                            <m:nor/>
                          </m:rPr>
                          <a:rPr lang="en-US" sz="2800" b="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AD</m:t>
                        </m:r>
                        <m:r>
                          <m:rPr>
                            <m:nor/>
                          </m:rPr>
                          <a:rPr lang="en-US" sz="2800" b="0" i="1"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i="1">
                            <a:solidFill>
                              <a:prstClr val="white"/>
                            </a:solidFill>
                            <a:latin typeface="Times New Roman" panose="02020603050405020304" pitchFamily="18" charset="0"/>
                            <a:cs typeface="Times New Roman" panose="02020603050405020304" pitchFamily="18" charset="0"/>
                            <a:sym typeface="Symbol" panose="05050102010706020507" pitchFamily="18" charset="2"/>
                          </a:rPr>
                          <m:t>BC</m:t>
                        </m:r>
                      </m:num>
                      <m:den>
                        <m:r>
                          <m:rPr>
                            <m:nor/>
                          </m:rPr>
                          <a:rPr lang="en-US" sz="2800">
                            <a:solidFill>
                              <a:prstClr val="white"/>
                            </a:solidFill>
                            <a:latin typeface="Times New Roman" panose="02020603050405020304" pitchFamily="18" charset="0"/>
                            <a:cs typeface="Times New Roman" panose="02020603050405020304" pitchFamily="18" charset="0"/>
                            <a:sym typeface="Symbol" panose="05050102010706020507" pitchFamily="18" charset="2"/>
                          </a:rPr>
                          <m:t>2</m:t>
                        </m:r>
                      </m:den>
                    </m:f>
                    <m:r>
                      <a:rPr lang="en-US" sz="2800" b="0" i="1" smtClean="0">
                        <a:solidFill>
                          <a:prstClr val="white"/>
                        </a:solidFill>
                        <a:latin typeface="Cambria Math" panose="02040503050406030204" pitchFamily="18" charset="0"/>
                        <a:cs typeface="Times New Roman" panose="02020603050405020304" pitchFamily="18" charset="0"/>
                        <a:sym typeface="Symbol" panose="05050102010706020507" pitchFamily="18" charset="2"/>
                      </a:rPr>
                      <m:t>=</m:t>
                    </m:r>
                  </m:oMath>
                </a14:m>
                <a:r>
                  <a:rPr lang="en-US" sz="2800" dirty="0">
                    <a:solidFill>
                      <a:srgbClr val="0000CC"/>
                    </a:solidFill>
                    <a:cs typeface="Times New Roman" panose="02020603050405020304" pitchFamily="18" charset="0"/>
                  </a:rPr>
                  <a:t> </a:t>
                </a:r>
                <a14:m>
                  <m:oMath xmlns:m="http://schemas.openxmlformats.org/officeDocument/2006/math">
                    <m:f>
                      <m:fPr>
                        <m:ctrlPr>
                          <a:rPr lang="en-US" sz="2800" i="1" smtClean="0">
                            <a:solidFill>
                              <a:schemeClr val="bg1"/>
                            </a:solidFill>
                            <a:latin typeface="Cambria Math"/>
                            <a:cs typeface="Times New Roman" panose="02020603050405020304" pitchFamily="18" charset="0"/>
                          </a:rPr>
                        </m:ctrlPr>
                      </m:fPr>
                      <m:num>
                        <m:r>
                          <m:rPr>
                            <m:nor/>
                          </m:rPr>
                          <a:rPr lang="en-US" sz="2800">
                            <a:solidFill>
                              <a:schemeClr val="bg1"/>
                            </a:solidFill>
                            <a:latin typeface="Times New Roman" panose="02020603050405020304" pitchFamily="18" charset="0"/>
                            <a:cs typeface="Times New Roman" panose="02020603050405020304" pitchFamily="18" charset="0"/>
                          </a:rPr>
                          <m:t>9</m:t>
                        </m:r>
                        <m:rad>
                          <m:radPr>
                            <m:degHide m:val="on"/>
                            <m:ctrlPr>
                              <a:rPr lang="en-US" sz="2800" i="1">
                                <a:solidFill>
                                  <a:schemeClr val="bg1"/>
                                </a:solidFill>
                                <a:latin typeface="Cambria Math"/>
                                <a:cs typeface="Times New Roman" panose="02020603050405020304" pitchFamily="18" charset="0"/>
                              </a:rPr>
                            </m:ctrlPr>
                          </m:radPr>
                          <m:deg/>
                          <m:e>
                            <m:r>
                              <m:rPr>
                                <m:nor/>
                              </m:rPr>
                              <a:rPr lang="en-US" sz="2800">
                                <a:solidFill>
                                  <a:schemeClr val="bg1"/>
                                </a:solidFill>
                                <a:latin typeface="Times New Roman" panose="02020603050405020304" pitchFamily="18" charset="0"/>
                                <a:cs typeface="Times New Roman" panose="02020603050405020304" pitchFamily="18" charset="0"/>
                              </a:rPr>
                              <m:t>3</m:t>
                            </m:r>
                          </m:e>
                        </m:rad>
                      </m:num>
                      <m:den>
                        <m:r>
                          <m:rPr>
                            <m:nor/>
                          </m:rPr>
                          <a:rPr lang="en-US" sz="2800">
                            <a:solidFill>
                              <a:schemeClr val="bg1"/>
                            </a:solidFill>
                            <a:latin typeface="Times New Roman" panose="02020603050405020304" pitchFamily="18" charset="0"/>
                            <a:cs typeface="Times New Roman" panose="02020603050405020304" pitchFamily="18" charset="0"/>
                          </a:rPr>
                          <m:t>4</m:t>
                        </m:r>
                      </m:den>
                    </m:f>
                  </m:oMath>
                </a14:m>
                <a:r>
                  <a:rPr lang="en-US" sz="2800" dirty="0">
                    <a:solidFill>
                      <a:schemeClr val="bg1"/>
                    </a:solidFill>
                    <a:latin typeface="Times New Roman" panose="02020603050405020304" pitchFamily="18" charset="0"/>
                    <a:cs typeface="Times New Roman" panose="02020603050405020304" pitchFamily="18" charset="0"/>
                  </a:rPr>
                  <a:t>  cm</a:t>
                </a:r>
                <a:r>
                  <a:rPr lang="en-US" sz="2800" baseline="30000" dirty="0">
                    <a:solidFill>
                      <a:schemeClr val="bg1"/>
                    </a:solidFill>
                    <a:latin typeface="Times New Roman" panose="02020603050405020304" pitchFamily="18" charset="0"/>
                    <a:cs typeface="Times New Roman" panose="02020603050405020304" pitchFamily="18" charset="0"/>
                  </a:rPr>
                  <a:t>2</a:t>
                </a:r>
                <a:endParaRPr kumimoji="0" lang="en-US" sz="2800" b="0"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B64B832E-C339-8B21-AAD7-7878BFF94E2B}"/>
                  </a:ext>
                </a:extLst>
              </p:cNvPr>
              <p:cNvSpPr>
                <a:spLocks noRot="1" noChangeAspect="1" noMove="1" noResize="1" noEditPoints="1" noAdjustHandles="1" noChangeArrowheads="1" noChangeShapeType="1" noTextEdit="1"/>
              </p:cNvSpPr>
              <p:nvPr/>
            </p:nvSpPr>
            <p:spPr>
              <a:xfrm>
                <a:off x="158784" y="839075"/>
                <a:ext cx="8817050" cy="5016373"/>
              </a:xfrm>
              <a:prstGeom prst="rect">
                <a:avLst/>
              </a:prstGeom>
              <a:blipFill>
                <a:blip r:embed="rId7"/>
                <a:stretch>
                  <a:fillRect l="-1383" t="-1337" r="-1452"/>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xmlns="" id="{4F6B331D-4306-9D36-BE91-D8816F56D271}"/>
              </a:ext>
            </a:extLst>
          </p:cNvPr>
          <p:cNvGraphicFramePr>
            <a:graphicFrameLocks noChangeAspect="1"/>
          </p:cNvGraphicFramePr>
          <p:nvPr>
            <p:extLst>
              <p:ext uri="{D42A27DB-BD31-4B8C-83A1-F6EECF244321}">
                <p14:modId xmlns:p14="http://schemas.microsoft.com/office/powerpoint/2010/main" val="869857915"/>
              </p:ext>
            </p:extLst>
          </p:nvPr>
        </p:nvGraphicFramePr>
        <p:xfrm>
          <a:off x="475455" y="3567482"/>
          <a:ext cx="7502526" cy="1003300"/>
        </p:xfrm>
        <a:graphic>
          <a:graphicData uri="http://schemas.openxmlformats.org/presentationml/2006/ole">
            <mc:AlternateContent xmlns:mc="http://schemas.openxmlformats.org/markup-compatibility/2006">
              <mc:Choice xmlns:v="urn:schemas-microsoft-com:vml" Requires="v">
                <p:oleObj spid="_x0000_s3074" name="Equation" r:id="rId8" imgW="3225600" imgH="431640" progId="Equation.DSMT4">
                  <p:embed/>
                </p:oleObj>
              </mc:Choice>
              <mc:Fallback>
                <p:oleObj name="Equation" r:id="rId8" imgW="3225600" imgH="431640" progId="Equation.DSMT4">
                  <p:embed/>
                  <p:pic>
                    <p:nvPicPr>
                      <p:cNvPr id="31" name="Object 30">
                        <a:extLst>
                          <a:ext uri="{FF2B5EF4-FFF2-40B4-BE49-F238E27FC236}">
                            <a16:creationId xmlns:a16="http://schemas.microsoft.com/office/drawing/2014/main" xmlns="" id="{7A4A0629-16E8-8F43-9D5C-6DE60E38E938}"/>
                          </a:ext>
                        </a:extLst>
                      </p:cNvPr>
                      <p:cNvPicPr/>
                      <p:nvPr/>
                    </p:nvPicPr>
                    <p:blipFill>
                      <a:blip r:embed="rId9"/>
                      <a:stretch>
                        <a:fillRect/>
                      </a:stretch>
                    </p:blipFill>
                    <p:spPr>
                      <a:xfrm>
                        <a:off x="475455" y="3567482"/>
                        <a:ext cx="7502526" cy="1003300"/>
                      </a:xfrm>
                      <a:prstGeom prst="rect">
                        <a:avLst/>
                      </a:prstGeom>
                    </p:spPr>
                  </p:pic>
                </p:oleObj>
              </mc:Fallback>
            </mc:AlternateContent>
          </a:graphicData>
        </a:graphic>
      </p:graphicFrame>
      <p:sp>
        <p:nvSpPr>
          <p:cNvPr id="25" name="Line 40">
            <a:extLst>
              <a:ext uri="{FF2B5EF4-FFF2-40B4-BE49-F238E27FC236}">
                <a16:creationId xmlns:a16="http://schemas.microsoft.com/office/drawing/2014/main" xmlns="" id="{6C383F6E-A1A3-DD13-967E-54FDA5228017}"/>
              </a:ext>
            </a:extLst>
          </p:cNvPr>
          <p:cNvSpPr>
            <a:spLocks noChangeShapeType="1"/>
          </p:cNvSpPr>
          <p:nvPr/>
        </p:nvSpPr>
        <p:spPr bwMode="auto">
          <a:xfrm>
            <a:off x="8918575" y="3887364"/>
            <a:ext cx="2655888" cy="0"/>
          </a:xfrm>
          <a:prstGeom prst="line">
            <a:avLst/>
          </a:prstGeom>
          <a:noFill/>
          <a:ln w="317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Line 41">
            <a:extLst>
              <a:ext uri="{FF2B5EF4-FFF2-40B4-BE49-F238E27FC236}">
                <a16:creationId xmlns:a16="http://schemas.microsoft.com/office/drawing/2014/main" xmlns="" id="{E751EA14-3015-59E9-6036-58BE0B2AB31B}"/>
              </a:ext>
            </a:extLst>
          </p:cNvPr>
          <p:cNvSpPr>
            <a:spLocks noChangeShapeType="1"/>
          </p:cNvSpPr>
          <p:nvPr/>
        </p:nvSpPr>
        <p:spPr bwMode="auto">
          <a:xfrm flipH="1">
            <a:off x="8918575" y="1591839"/>
            <a:ext cx="1328738" cy="2295525"/>
          </a:xfrm>
          <a:prstGeom prst="line">
            <a:avLst/>
          </a:prstGeom>
          <a:noFill/>
          <a:ln w="317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Line 42">
            <a:extLst>
              <a:ext uri="{FF2B5EF4-FFF2-40B4-BE49-F238E27FC236}">
                <a16:creationId xmlns:a16="http://schemas.microsoft.com/office/drawing/2014/main" xmlns="" id="{272197FC-FF0B-8394-1504-9D75EDDA09F3}"/>
              </a:ext>
            </a:extLst>
          </p:cNvPr>
          <p:cNvSpPr>
            <a:spLocks noChangeShapeType="1"/>
          </p:cNvSpPr>
          <p:nvPr/>
        </p:nvSpPr>
        <p:spPr bwMode="auto">
          <a:xfrm>
            <a:off x="10247312" y="1591839"/>
            <a:ext cx="1327150" cy="2295525"/>
          </a:xfrm>
          <a:prstGeom prst="line">
            <a:avLst/>
          </a:prstGeom>
          <a:noFill/>
          <a:ln w="317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49">
            <a:extLst>
              <a:ext uri="{FF2B5EF4-FFF2-40B4-BE49-F238E27FC236}">
                <a16:creationId xmlns:a16="http://schemas.microsoft.com/office/drawing/2014/main" xmlns="" id="{40D4D858-03E1-162A-7F52-6C85EE9A6162}"/>
              </a:ext>
            </a:extLst>
          </p:cNvPr>
          <p:cNvSpPr>
            <a:spLocks noChangeArrowheads="1"/>
          </p:cNvSpPr>
          <p:nvPr/>
        </p:nvSpPr>
        <p:spPr bwMode="auto">
          <a:xfrm>
            <a:off x="11682412" y="3877839"/>
            <a:ext cx="3286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Rectangle 50">
            <a:extLst>
              <a:ext uri="{FF2B5EF4-FFF2-40B4-BE49-F238E27FC236}">
                <a16:creationId xmlns:a16="http://schemas.microsoft.com/office/drawing/2014/main" xmlns="" id="{67777B4A-061C-7440-9DE6-9B025201E6E4}"/>
              </a:ext>
            </a:extLst>
          </p:cNvPr>
          <p:cNvSpPr>
            <a:spLocks noChangeArrowheads="1"/>
          </p:cNvSpPr>
          <p:nvPr/>
        </p:nvSpPr>
        <p:spPr bwMode="auto">
          <a:xfrm>
            <a:off x="8620125" y="3866726"/>
            <a:ext cx="3286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B</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Rectangle 51">
            <a:extLst>
              <a:ext uri="{FF2B5EF4-FFF2-40B4-BE49-F238E27FC236}">
                <a16:creationId xmlns:a16="http://schemas.microsoft.com/office/drawing/2014/main" xmlns="" id="{E9BB88F9-CCF7-4C69-656A-08B969074FA5}"/>
              </a:ext>
            </a:extLst>
          </p:cNvPr>
          <p:cNvSpPr>
            <a:spLocks noChangeArrowheads="1"/>
          </p:cNvSpPr>
          <p:nvPr/>
        </p:nvSpPr>
        <p:spPr bwMode="auto">
          <a:xfrm>
            <a:off x="10182225" y="1217189"/>
            <a:ext cx="3286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Freeform 38">
            <a:extLst>
              <a:ext uri="{FF2B5EF4-FFF2-40B4-BE49-F238E27FC236}">
                <a16:creationId xmlns:a16="http://schemas.microsoft.com/office/drawing/2014/main" xmlns="" id="{277A4D5C-8F42-CE51-60F6-571D6A0F9A0C}"/>
              </a:ext>
            </a:extLst>
          </p:cNvPr>
          <p:cNvSpPr>
            <a:spLocks/>
          </p:cNvSpPr>
          <p:nvPr/>
        </p:nvSpPr>
        <p:spPr bwMode="auto">
          <a:xfrm>
            <a:off x="10247311" y="3736551"/>
            <a:ext cx="150813" cy="150812"/>
          </a:xfrm>
          <a:custGeom>
            <a:avLst/>
            <a:gdLst>
              <a:gd name="T0" fmla="*/ 0 w 95"/>
              <a:gd name="T1" fmla="*/ 0 h 95"/>
              <a:gd name="T2" fmla="*/ 95 w 95"/>
              <a:gd name="T3" fmla="*/ 0 h 95"/>
              <a:gd name="T4" fmla="*/ 95 w 95"/>
              <a:gd name="T5" fmla="*/ 95 h 95"/>
            </a:gdLst>
            <a:ahLst/>
            <a:cxnLst>
              <a:cxn ang="0">
                <a:pos x="T0" y="T1"/>
              </a:cxn>
              <a:cxn ang="0">
                <a:pos x="T2" y="T3"/>
              </a:cxn>
              <a:cxn ang="0">
                <a:pos x="T4" y="T5"/>
              </a:cxn>
            </a:cxnLst>
            <a:rect l="0" t="0" r="r" b="b"/>
            <a:pathLst>
              <a:path w="95" h="95">
                <a:moveTo>
                  <a:pt x="0" y="0"/>
                </a:moveTo>
                <a:lnTo>
                  <a:pt x="95" y="0"/>
                </a:lnTo>
                <a:lnTo>
                  <a:pt x="95" y="95"/>
                </a:lnTo>
              </a:path>
            </a:pathLst>
          </a:custGeom>
          <a:noFill/>
          <a:ln w="317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Line 43">
            <a:extLst>
              <a:ext uri="{FF2B5EF4-FFF2-40B4-BE49-F238E27FC236}">
                <a16:creationId xmlns:a16="http://schemas.microsoft.com/office/drawing/2014/main" xmlns="" id="{DA63DBB8-1188-F42F-8F96-F192102C8954}"/>
              </a:ext>
            </a:extLst>
          </p:cNvPr>
          <p:cNvSpPr>
            <a:spLocks noChangeShapeType="1"/>
          </p:cNvSpPr>
          <p:nvPr/>
        </p:nvSpPr>
        <p:spPr bwMode="auto">
          <a:xfrm>
            <a:off x="10247311" y="1591839"/>
            <a:ext cx="0" cy="2295525"/>
          </a:xfrm>
          <a:prstGeom prst="line">
            <a:avLst/>
          </a:prstGeom>
          <a:noFill/>
          <a:ln w="3175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ectangle 48">
            <a:extLst>
              <a:ext uri="{FF2B5EF4-FFF2-40B4-BE49-F238E27FC236}">
                <a16:creationId xmlns:a16="http://schemas.microsoft.com/office/drawing/2014/main" xmlns="" id="{D72B7E0A-30F5-938F-BB01-2025B2CC6D9E}"/>
              </a:ext>
            </a:extLst>
          </p:cNvPr>
          <p:cNvSpPr>
            <a:spLocks noChangeArrowheads="1"/>
          </p:cNvSpPr>
          <p:nvPr/>
        </p:nvSpPr>
        <p:spPr bwMode="auto">
          <a:xfrm>
            <a:off x="10139361" y="3909589"/>
            <a:ext cx="3460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D</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065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strips(downLeft)">
                                      <p:cBhvr>
                                        <p:cTn id="30" dur="500"/>
                                        <p:tgtEl>
                                          <p:spTgt spid="3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strips(down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wipe(left)">
                                      <p:cBhvr>
                                        <p:cTn id="5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p:bldP spid="29" grpId="0"/>
      <p:bldP spid="30" grpId="0"/>
      <p:bldP spid="31" grpId="0" animBg="1"/>
      <p:bldP spid="32"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3"/>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00:10</a:t>
            </a:r>
          </a:p>
        </p:txBody>
      </p:sp>
      <p:sp>
        <p:nvSpPr>
          <p:cNvPr id="6" name="Rounded Rectangle 24"/>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00:09</a:t>
            </a:r>
          </a:p>
        </p:txBody>
      </p:sp>
      <p:sp>
        <p:nvSpPr>
          <p:cNvPr id="7" name="Rounded Rectangle 25"/>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00:08</a:t>
            </a:r>
          </a:p>
        </p:txBody>
      </p:sp>
      <p:sp>
        <p:nvSpPr>
          <p:cNvPr id="8" name="Rounded Rectangle 26"/>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00:07</a:t>
            </a:r>
          </a:p>
        </p:txBody>
      </p:sp>
      <p:sp>
        <p:nvSpPr>
          <p:cNvPr id="9" name="Rounded Rectangle 27"/>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00:06</a:t>
            </a:r>
          </a:p>
        </p:txBody>
      </p:sp>
      <p:sp>
        <p:nvSpPr>
          <p:cNvPr id="10" name="Rounded Rectangle 28"/>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00:05</a:t>
            </a:r>
          </a:p>
        </p:txBody>
      </p:sp>
      <p:sp>
        <p:nvSpPr>
          <p:cNvPr id="11" name="Rounded Rectangle 29"/>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00:04</a:t>
            </a:r>
          </a:p>
        </p:txBody>
      </p:sp>
      <p:sp>
        <p:nvSpPr>
          <p:cNvPr id="12" name="Rounded Rectangle 30"/>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00:03</a:t>
            </a:r>
          </a:p>
        </p:txBody>
      </p:sp>
      <p:sp>
        <p:nvSpPr>
          <p:cNvPr id="13" name="Rounded Rectangle 31"/>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00:02</a:t>
            </a:r>
          </a:p>
        </p:txBody>
      </p:sp>
      <p:sp>
        <p:nvSpPr>
          <p:cNvPr id="14" name="Rounded Rectangle 32"/>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00:01</a:t>
            </a:r>
          </a:p>
        </p:txBody>
      </p:sp>
      <p:sp>
        <p:nvSpPr>
          <p:cNvPr id="15" name="Rounded Rectangle 33"/>
          <p:cNvSpPr/>
          <p:nvPr/>
        </p:nvSpPr>
        <p:spPr>
          <a:xfrm>
            <a:off x="8055257" y="525785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00:00</a:t>
            </a:r>
          </a:p>
        </p:txBody>
      </p:sp>
      <p:pic>
        <p:nvPicPr>
          <p:cNvPr id="16"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7857" y="5217372"/>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nh 29">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6262688"/>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
          <p:cNvSpPr/>
          <p:nvPr/>
        </p:nvSpPr>
        <p:spPr>
          <a:xfrm>
            <a:off x="1331119" y="3398293"/>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A. </a:t>
            </a:r>
            <a:r>
              <a:rPr lang="en-US" sz="2800" dirty="0">
                <a:solidFill>
                  <a:srgbClr val="0000CC"/>
                </a:solidFill>
                <a:latin typeface="Times New Roman" panose="02020603050405020304" pitchFamily="18" charset="0"/>
                <a:cs typeface="Times New Roman" panose="02020603050405020304" pitchFamily="18" charset="0"/>
              </a:rPr>
              <a:t>Hình 1, 2, 3 </a:t>
            </a:r>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solidFill>
                <a:srgbClr val="0000CC"/>
              </a:solidFill>
              <a:latin typeface="Times New Roman" panose="02020603050405020304" pitchFamily="18" charset="0"/>
              <a:cs typeface="Times New Roman" panose="02020603050405020304" pitchFamily="18" charset="0"/>
            </a:endParaRPr>
          </a:p>
        </p:txBody>
      </p:sp>
      <p:sp>
        <p:nvSpPr>
          <p:cNvPr id="19" name="B"/>
          <p:cNvSpPr/>
          <p:nvPr/>
        </p:nvSpPr>
        <p:spPr>
          <a:xfrm>
            <a:off x="1331119" y="4421849"/>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Hình 1, 3, 4 </a:t>
            </a:r>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solidFill>
                <a:srgbClr val="0000CC"/>
              </a:solidFill>
              <a:latin typeface="Times New Roman" panose="02020603050405020304" pitchFamily="18" charset="0"/>
              <a:cs typeface="Times New Roman" panose="02020603050405020304" pitchFamily="18" charset="0"/>
            </a:endParaRPr>
          </a:p>
        </p:txBody>
      </p:sp>
      <p:sp>
        <p:nvSpPr>
          <p:cNvPr id="20" name="C"/>
          <p:cNvSpPr/>
          <p:nvPr/>
        </p:nvSpPr>
        <p:spPr>
          <a:xfrm flipH="1">
            <a:off x="6073775" y="3398293"/>
            <a:ext cx="4340225"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B. </a:t>
            </a:r>
            <a:r>
              <a:rPr lang="en-US" sz="2800" dirty="0">
                <a:solidFill>
                  <a:srgbClr val="0000CC"/>
                </a:solidFill>
                <a:latin typeface="Times New Roman" panose="02020603050405020304" pitchFamily="18" charset="0"/>
                <a:cs typeface="Times New Roman" panose="02020603050405020304" pitchFamily="18" charset="0"/>
              </a:rPr>
              <a:t>Hình 2, 3, 4</a:t>
            </a:r>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solidFill>
                <a:srgbClr val="0000CC"/>
              </a:solidFill>
              <a:latin typeface="Times New Roman" panose="02020603050405020304" pitchFamily="18" charset="0"/>
              <a:cs typeface="Times New Roman" panose="02020603050405020304" pitchFamily="18" charset="0"/>
            </a:endParaRPr>
          </a:p>
        </p:txBody>
      </p:sp>
      <p:sp>
        <p:nvSpPr>
          <p:cNvPr id="21" name="D"/>
          <p:cNvSpPr/>
          <p:nvPr/>
        </p:nvSpPr>
        <p:spPr>
          <a:xfrm flipH="1">
            <a:off x="6096000" y="4421849"/>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D. </a:t>
            </a:r>
            <a:r>
              <a:rPr lang="en-US" sz="2800" dirty="0">
                <a:solidFill>
                  <a:srgbClr val="0000CC"/>
                </a:solidFill>
                <a:latin typeface="Times New Roman" panose="02020603050405020304" pitchFamily="18" charset="0"/>
                <a:cs typeface="Times New Roman" panose="02020603050405020304" pitchFamily="18" charset="0"/>
              </a:rPr>
              <a:t>Hình 1, 2, 4</a:t>
            </a:r>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solidFill>
                <a:srgbClr val="0000CC"/>
              </a:solidFill>
              <a:latin typeface="Times New Roman" panose="02020603050405020304" pitchFamily="18" charset="0"/>
              <a:cs typeface="Times New Roman" panose="02020603050405020304" pitchFamily="18" charset="0"/>
            </a:endParaRPr>
          </a:p>
        </p:txBody>
      </p:sp>
      <p:sp>
        <p:nvSpPr>
          <p:cNvPr id="22" name="Rectangle 1"/>
          <p:cNvSpPr>
            <a:spLocks noChangeArrowheads="1"/>
          </p:cNvSpPr>
          <p:nvPr/>
        </p:nvSpPr>
        <p:spPr bwMode="auto">
          <a:xfrm>
            <a:off x="2090688" y="34002"/>
            <a:ext cx="7102474" cy="98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algn="just">
              <a:lnSpc>
                <a:spcPct val="107000"/>
              </a:lnSpc>
              <a:spcBef>
                <a:spcPct val="0"/>
              </a:spcBef>
              <a:buNone/>
            </a:pPr>
            <a:r>
              <a:rPr lang="en-US" altLang="vi-VN" sz="2800" b="1" dirty="0" err="1">
                <a:solidFill>
                  <a:srgbClr val="FFFF00"/>
                </a:solidFill>
                <a:cs typeface="Times New Roman" panose="02020603050405020304" pitchFamily="18" charset="0"/>
              </a:rPr>
              <a:t>Câu</a:t>
            </a:r>
            <a:r>
              <a:rPr lang="en-US" altLang="vi-VN" sz="2800" b="1" dirty="0">
                <a:solidFill>
                  <a:srgbClr val="FFFF00"/>
                </a:solidFill>
                <a:cs typeface="Times New Roman" panose="02020603050405020304" pitchFamily="18" charset="0"/>
              </a:rPr>
              <a:t> </a:t>
            </a:r>
            <a:r>
              <a:rPr lang="en-US" altLang="vi-VN" sz="2800" b="1" err="1">
                <a:solidFill>
                  <a:srgbClr val="FFFF00"/>
                </a:solidFill>
                <a:cs typeface="Times New Roman" panose="02020603050405020304" pitchFamily="18" charset="0"/>
              </a:rPr>
              <a:t>5</a:t>
            </a:r>
            <a:r>
              <a:rPr lang="en-US" altLang="vi-VN" sz="2800" b="1">
                <a:solidFill>
                  <a:srgbClr val="FFFF00"/>
                </a:solidFill>
                <a:cs typeface="Times New Roman" panose="02020603050405020304" pitchFamily="18" charset="0"/>
              </a:rPr>
              <a:t>: </a:t>
            </a:r>
            <a:r>
              <a:rPr lang="en-US" sz="2800">
                <a:solidFill>
                  <a:schemeClr val="bg1"/>
                </a:solidFill>
              </a:rPr>
              <a:t>Trong </a:t>
            </a:r>
            <a:r>
              <a:rPr lang="en-US" sz="2800" dirty="0" err="1">
                <a:solidFill>
                  <a:schemeClr val="bg1"/>
                </a:solidFill>
              </a:rPr>
              <a:t>các</a:t>
            </a:r>
            <a:r>
              <a:rPr lang="en-US" sz="2800" dirty="0">
                <a:solidFill>
                  <a:schemeClr val="bg1"/>
                </a:solidFill>
              </a:rPr>
              <a:t> </a:t>
            </a:r>
            <a:r>
              <a:rPr lang="en-US" sz="2800" dirty="0" err="1">
                <a:solidFill>
                  <a:schemeClr val="bg1"/>
                </a:solidFill>
              </a:rPr>
              <a:t>biển</a:t>
            </a:r>
            <a:r>
              <a:rPr lang="en-US" sz="2800" dirty="0">
                <a:solidFill>
                  <a:schemeClr val="bg1"/>
                </a:solidFill>
              </a:rPr>
              <a:t> </a:t>
            </a:r>
            <a:r>
              <a:rPr lang="en-US" sz="2800" dirty="0" err="1">
                <a:solidFill>
                  <a:schemeClr val="bg1"/>
                </a:solidFill>
              </a:rPr>
              <a:t>báo</a:t>
            </a:r>
            <a:r>
              <a:rPr lang="en-US" sz="2800" dirty="0">
                <a:solidFill>
                  <a:schemeClr val="bg1"/>
                </a:solidFill>
              </a:rPr>
              <a:t> </a:t>
            </a:r>
            <a:r>
              <a:rPr lang="en-US" sz="2800" dirty="0" err="1">
                <a:solidFill>
                  <a:schemeClr val="bg1"/>
                </a:solidFill>
              </a:rPr>
              <a:t>giao</a:t>
            </a:r>
            <a:r>
              <a:rPr lang="en-US" sz="2800" dirty="0">
                <a:solidFill>
                  <a:schemeClr val="bg1"/>
                </a:solidFill>
              </a:rPr>
              <a:t> </a:t>
            </a:r>
            <a:r>
              <a:rPr lang="en-US" sz="2800" dirty="0" err="1">
                <a:solidFill>
                  <a:schemeClr val="bg1"/>
                </a:solidFill>
              </a:rPr>
              <a:t>thông</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biển</a:t>
            </a:r>
            <a:r>
              <a:rPr lang="en-US" sz="2800" dirty="0">
                <a:solidFill>
                  <a:schemeClr val="bg1"/>
                </a:solidFill>
              </a:rPr>
              <a:t> </a:t>
            </a:r>
            <a:r>
              <a:rPr lang="en-US" sz="2800" dirty="0" err="1">
                <a:solidFill>
                  <a:schemeClr val="bg1"/>
                </a:solidFill>
              </a:rPr>
              <a:t>báo</a:t>
            </a:r>
            <a:r>
              <a:rPr lang="en-US" sz="2800" dirty="0">
                <a:solidFill>
                  <a:schemeClr val="bg1"/>
                </a:solidFill>
              </a:rPr>
              <a:t> </a:t>
            </a:r>
            <a:r>
              <a:rPr lang="en-US" sz="2800" dirty="0" err="1">
                <a:solidFill>
                  <a:schemeClr val="bg1"/>
                </a:solidFill>
              </a:rPr>
              <a:t>nào</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đa</a:t>
            </a:r>
            <a:r>
              <a:rPr lang="en-US" sz="2800" dirty="0">
                <a:solidFill>
                  <a:schemeClr val="bg1"/>
                </a:solidFill>
              </a:rPr>
              <a:t> </a:t>
            </a:r>
            <a:r>
              <a:rPr lang="en-US" sz="2800" dirty="0" err="1">
                <a:solidFill>
                  <a:schemeClr val="bg1"/>
                </a:solidFill>
              </a:rPr>
              <a:t>giác</a:t>
            </a:r>
            <a:r>
              <a:rPr lang="en-US" sz="2800" dirty="0">
                <a:solidFill>
                  <a:schemeClr val="bg1"/>
                </a:solidFill>
              </a:rPr>
              <a:t> </a:t>
            </a:r>
            <a:r>
              <a:rPr lang="en-US" sz="2800" dirty="0" err="1">
                <a:solidFill>
                  <a:schemeClr val="bg1"/>
                </a:solidFill>
              </a:rPr>
              <a:t>đều</a:t>
            </a:r>
            <a:r>
              <a:rPr lang="en-US" sz="2800" dirty="0">
                <a:solidFill>
                  <a:schemeClr val="bg1"/>
                </a:solidFill>
              </a:rPr>
              <a:t>:</a:t>
            </a:r>
          </a:p>
        </p:txBody>
      </p:sp>
      <p:pic>
        <p:nvPicPr>
          <p:cNvPr id="24"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BB232B8-E717-78FE-C205-C9D33829DCB5}"/>
              </a:ext>
            </a:extLst>
          </p:cNvPr>
          <p:cNvPicPr preferRelativeResize="0"/>
          <p:nvPr/>
        </p:nvPicPr>
        <p:blipFill>
          <a:blip r:embed="rId7">
            <a:alphaModFix/>
          </a:blip>
          <a:stretch>
            <a:fillRect/>
          </a:stretch>
        </p:blipFill>
        <p:spPr>
          <a:xfrm>
            <a:off x="73152" y="4282651"/>
            <a:ext cx="3308475" cy="2575349"/>
          </a:xfrm>
          <a:prstGeom prst="rect">
            <a:avLst/>
          </a:prstGeom>
          <a:noFill/>
          <a:ln>
            <a:noFill/>
          </a:ln>
        </p:spPr>
      </p:pic>
      <p:pic>
        <p:nvPicPr>
          <p:cNvPr id="25"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8B1F2371-EC49-96F0-1792-4F6CDE231C4E}"/>
              </a:ext>
            </a:extLst>
          </p:cNvPr>
          <p:cNvPicPr preferRelativeResize="0"/>
          <p:nvPr/>
        </p:nvPicPr>
        <p:blipFill>
          <a:blip r:embed="rId8">
            <a:alphaModFix/>
          </a:blip>
          <a:stretch>
            <a:fillRect/>
          </a:stretch>
        </p:blipFill>
        <p:spPr>
          <a:xfrm>
            <a:off x="9781300" y="25400"/>
            <a:ext cx="2410700" cy="3403600"/>
          </a:xfrm>
          <a:prstGeom prst="rect">
            <a:avLst/>
          </a:prstGeom>
          <a:noFill/>
          <a:ln>
            <a:noFill/>
          </a:ln>
        </p:spPr>
      </p:pic>
      <p:pic>
        <p:nvPicPr>
          <p:cNvPr id="2" name="Picture 2" descr="Biển báo STOP có sẵn giá rẻ - Biển báo Đại An">
            <a:extLst>
              <a:ext uri="{FF2B5EF4-FFF2-40B4-BE49-F238E27FC236}">
                <a16:creationId xmlns:a16="http://schemas.microsoft.com/office/drawing/2014/main" xmlns="" id="{61552B16-A988-3987-303E-9D57DBAD73B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8800" b="81200" l="10000" r="90000">
                        <a14:foregroundMark x1="33500" y1="21500" x2="37300" y2="22600"/>
                        <a14:foregroundMark x1="50300" y1="18900" x2="52500" y2="19600"/>
                        <a14:foregroundMark x1="61500" y1="19600" x2="63400" y2="21000"/>
                        <a14:foregroundMark x1="66500" y1="22000" x2="68700" y2="24800"/>
                        <a14:foregroundMark x1="56100" y1="76300" x2="59600" y2="77800"/>
                        <a14:foregroundMark x1="47900" y1="81000" x2="51500" y2="81200"/>
                      </a14:backgroundRemoval>
                    </a14:imgEffect>
                  </a14:imgLayer>
                </a14:imgProps>
              </a:ext>
              <a:ext uri="{28A0092B-C50C-407E-A947-70E740481C1C}">
                <a14:useLocalDpi xmlns:a14="http://schemas.microsoft.com/office/drawing/2010/main" val="0"/>
              </a:ext>
            </a:extLst>
          </a:blip>
          <a:srcRect l="17521" t="17729" r="17570" b="17655"/>
          <a:stretch/>
        </p:blipFill>
        <p:spPr bwMode="auto">
          <a:xfrm>
            <a:off x="2266834" y="1173732"/>
            <a:ext cx="1625122" cy="16177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iển báo hiệu 437 - Đường cao tốc | LH 0917404986">
            <a:extLst>
              <a:ext uri="{FF2B5EF4-FFF2-40B4-BE49-F238E27FC236}">
                <a16:creationId xmlns:a16="http://schemas.microsoft.com/office/drawing/2014/main" xmlns="" id="{E5B78356-23B2-FB10-C6B4-E7EF85AB7DE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3824"/>
          <a:stretch/>
        </p:blipFill>
        <p:spPr bwMode="auto">
          <a:xfrm>
            <a:off x="4222206" y="1173731"/>
            <a:ext cx="1689469" cy="16177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Biển báo hiệu giao nhau với đường không ưu tiên - W.207a">
            <a:extLst>
              <a:ext uri="{FF2B5EF4-FFF2-40B4-BE49-F238E27FC236}">
                <a16:creationId xmlns:a16="http://schemas.microsoft.com/office/drawing/2014/main" xmlns="" id="{8A54170C-BF23-65D7-167B-EC33E8E0BE0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8800" b="90000" l="2600" r="97800">
                        <a14:foregroundMark x1="9800" y1="77400" x2="7000" y2="84400"/>
                        <a14:foregroundMark x1="2600" y1="88200" x2="4000" y2="88000"/>
                        <a14:foregroundMark x1="95000" y1="85400" x2="97800" y2="89000"/>
                        <a14:foregroundMark x1="49400" y1="8800" x2="52000" y2="11400"/>
                      </a14:backgroundRemoval>
                    </a14:imgEffect>
                  </a14:imgLayer>
                </a14:imgProps>
              </a:ext>
              <a:ext uri="{28A0092B-C50C-407E-A947-70E740481C1C}">
                <a14:useLocalDpi xmlns:a14="http://schemas.microsoft.com/office/drawing/2010/main" val="0"/>
              </a:ext>
            </a:extLst>
          </a:blip>
          <a:srcRect/>
          <a:stretch>
            <a:fillRect/>
          </a:stretch>
        </p:blipFill>
        <p:spPr bwMode="auto">
          <a:xfrm>
            <a:off x="6241925" y="1173731"/>
            <a:ext cx="1617785" cy="16177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Biển báo đường 1 chiều và những lưu ý khi lưu thông">
            <a:extLst>
              <a:ext uri="{FF2B5EF4-FFF2-40B4-BE49-F238E27FC236}">
                <a16:creationId xmlns:a16="http://schemas.microsoft.com/office/drawing/2014/main" xmlns="" id="{6DD41557-3E42-1C4A-CD75-962A92B441AD}"/>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7600" b="82200" l="28750" r="70500">
                        <a14:foregroundMark x1="49375" y1="17600" x2="51000" y2="18800"/>
                        <a14:foregroundMark x1="30625" y1="44400" x2="30500" y2="49400"/>
                        <a14:foregroundMark x1="70125" y1="46200" x2="70500" y2="48000"/>
                        <a14:foregroundMark x1="29000" y1="48200" x2="29000" y2="48200"/>
                        <a14:foregroundMark x1="48875" y1="79600" x2="49875" y2="82200"/>
                        <a14:foregroundMark x1="50500" y1="48200" x2="54000" y2="48800"/>
                        <a14:foregroundMark x1="37625" y1="50000" x2="51000" y2="48800"/>
                        <a14:foregroundMark x1="35000" y1="46400" x2="39250" y2="52200"/>
                        <a14:foregroundMark x1="34125" y1="46200" x2="39125" y2="54000"/>
                        <a14:foregroundMark x1="52875" y1="48400" x2="61375" y2="52800"/>
                        <a14:foregroundMark x1="61375" y1="52800" x2="61250" y2="47200"/>
                        <a14:foregroundMark x1="64500" y1="46000" x2="65500" y2="48200"/>
                        <a14:foregroundMark x1="28875" y1="47800" x2="29500" y2="48200"/>
                        <a14:foregroundMark x1="28750" y1="48200" x2="29375" y2="48600"/>
                      </a14:backgroundRemoval>
                    </a14:imgEffect>
                  </a14:imgLayer>
                </a14:imgProps>
              </a:ext>
              <a:ext uri="{28A0092B-C50C-407E-A947-70E740481C1C}">
                <a14:useLocalDpi xmlns:a14="http://schemas.microsoft.com/office/drawing/2010/main" val="0"/>
              </a:ext>
            </a:extLst>
          </a:blip>
          <a:srcRect l="26439" t="12181" r="25429" b="11653"/>
          <a:stretch/>
        </p:blipFill>
        <p:spPr bwMode="auto">
          <a:xfrm>
            <a:off x="8189960" y="1106305"/>
            <a:ext cx="1772055" cy="17526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11B5ABB8-9BB8-E0A1-A78E-F5AFB5C3DF22}"/>
              </a:ext>
            </a:extLst>
          </p:cNvPr>
          <p:cNvSpPr txBox="1"/>
          <p:nvPr/>
        </p:nvSpPr>
        <p:spPr>
          <a:xfrm>
            <a:off x="2603700" y="2858941"/>
            <a:ext cx="962025" cy="400110"/>
          </a:xfrm>
          <a:prstGeom prst="rect">
            <a:avLst/>
          </a:prstGeom>
          <a:noFill/>
        </p:spPr>
        <p:txBody>
          <a:bodyPr wrap="square">
            <a:spAutoFit/>
          </a:bodyPr>
          <a:lstStyle/>
          <a:p>
            <a:r>
              <a:rPr lang="en-US" sz="2000">
                <a:solidFill>
                  <a:srgbClr val="FFFF00"/>
                </a:solidFill>
                <a:latin typeface="Times New Roman" panose="02020603050405020304" pitchFamily="18" charset="0"/>
                <a:cs typeface="Times New Roman" panose="02020603050405020304" pitchFamily="18" charset="0"/>
              </a:rPr>
              <a:t>Hình 1</a:t>
            </a:r>
            <a:endParaRPr lang="en-US" sz="2000">
              <a:solidFill>
                <a:srgbClr val="FFFF00"/>
              </a:solidFill>
            </a:endParaRPr>
          </a:p>
        </p:txBody>
      </p:sp>
      <p:sp>
        <p:nvSpPr>
          <p:cNvPr id="29" name="TextBox 28">
            <a:extLst>
              <a:ext uri="{FF2B5EF4-FFF2-40B4-BE49-F238E27FC236}">
                <a16:creationId xmlns:a16="http://schemas.microsoft.com/office/drawing/2014/main" xmlns="" id="{F6657161-2894-974C-110D-C96E58AE3072}"/>
              </a:ext>
            </a:extLst>
          </p:cNvPr>
          <p:cNvSpPr txBox="1"/>
          <p:nvPr/>
        </p:nvSpPr>
        <p:spPr>
          <a:xfrm>
            <a:off x="8649957" y="2792987"/>
            <a:ext cx="962025" cy="400110"/>
          </a:xfrm>
          <a:prstGeom prst="rect">
            <a:avLst/>
          </a:prstGeom>
          <a:noFill/>
        </p:spPr>
        <p:txBody>
          <a:bodyPr wrap="square">
            <a:spAutoFit/>
          </a:bodyPr>
          <a:lstStyle/>
          <a:p>
            <a:r>
              <a:rPr lang="en-US" sz="2000">
                <a:solidFill>
                  <a:srgbClr val="FFFF00"/>
                </a:solidFill>
                <a:latin typeface="Times New Roman" panose="02020603050405020304" pitchFamily="18" charset="0"/>
                <a:cs typeface="Times New Roman" panose="02020603050405020304" pitchFamily="18" charset="0"/>
              </a:rPr>
              <a:t>Hình 4</a:t>
            </a:r>
            <a:endParaRPr lang="en-US" sz="2000">
              <a:solidFill>
                <a:srgbClr val="FFFF00"/>
              </a:solidFill>
            </a:endParaRPr>
          </a:p>
        </p:txBody>
      </p:sp>
      <p:sp>
        <p:nvSpPr>
          <p:cNvPr id="30" name="TextBox 29">
            <a:extLst>
              <a:ext uri="{FF2B5EF4-FFF2-40B4-BE49-F238E27FC236}">
                <a16:creationId xmlns:a16="http://schemas.microsoft.com/office/drawing/2014/main" xmlns="" id="{FB142733-DC41-6E8C-72F6-33FC99C1ABED}"/>
              </a:ext>
            </a:extLst>
          </p:cNvPr>
          <p:cNvSpPr txBox="1"/>
          <p:nvPr/>
        </p:nvSpPr>
        <p:spPr>
          <a:xfrm>
            <a:off x="6577605" y="2777262"/>
            <a:ext cx="962025" cy="400110"/>
          </a:xfrm>
          <a:prstGeom prst="rect">
            <a:avLst/>
          </a:prstGeom>
          <a:noFill/>
        </p:spPr>
        <p:txBody>
          <a:bodyPr wrap="square">
            <a:spAutoFit/>
          </a:bodyPr>
          <a:lstStyle/>
          <a:p>
            <a:r>
              <a:rPr lang="en-US" sz="2000">
                <a:solidFill>
                  <a:srgbClr val="FFFF00"/>
                </a:solidFill>
                <a:latin typeface="Times New Roman" panose="02020603050405020304" pitchFamily="18" charset="0"/>
                <a:cs typeface="Times New Roman" panose="02020603050405020304" pitchFamily="18" charset="0"/>
              </a:rPr>
              <a:t>Hình 3</a:t>
            </a:r>
            <a:endParaRPr lang="en-US" sz="2000">
              <a:solidFill>
                <a:srgbClr val="FFFF00"/>
              </a:solidFill>
            </a:endParaRPr>
          </a:p>
        </p:txBody>
      </p:sp>
      <p:sp>
        <p:nvSpPr>
          <p:cNvPr id="31" name="TextBox 30">
            <a:extLst>
              <a:ext uri="{FF2B5EF4-FFF2-40B4-BE49-F238E27FC236}">
                <a16:creationId xmlns:a16="http://schemas.microsoft.com/office/drawing/2014/main" xmlns="" id="{90962C2E-F60A-D09C-11B4-1F77A79B7020}"/>
              </a:ext>
            </a:extLst>
          </p:cNvPr>
          <p:cNvSpPr txBox="1"/>
          <p:nvPr/>
        </p:nvSpPr>
        <p:spPr>
          <a:xfrm>
            <a:off x="4584627" y="2811286"/>
            <a:ext cx="962025" cy="400110"/>
          </a:xfrm>
          <a:prstGeom prst="rect">
            <a:avLst/>
          </a:prstGeom>
          <a:noFill/>
        </p:spPr>
        <p:txBody>
          <a:bodyPr wrap="square">
            <a:spAutoFit/>
          </a:bodyPr>
          <a:lstStyle/>
          <a:p>
            <a:r>
              <a:rPr lang="en-US" sz="2000">
                <a:solidFill>
                  <a:srgbClr val="FFFF00"/>
                </a:solidFill>
                <a:latin typeface="Times New Roman" panose="02020603050405020304" pitchFamily="18" charset="0"/>
                <a:cs typeface="Times New Roman" panose="02020603050405020304" pitchFamily="18" charset="0"/>
              </a:rPr>
              <a:t>Hình 2</a:t>
            </a:r>
            <a:endParaRPr lang="en-US" sz="2000">
              <a:solidFill>
                <a:srgbClr val="FFFF00"/>
              </a:solidFill>
            </a:endParaRPr>
          </a:p>
        </p:txBody>
      </p:sp>
    </p:spTree>
    <p:extLst>
      <p:ext uri="{BB962C8B-B14F-4D97-AF65-F5344CB8AC3E}">
        <p14:creationId xmlns:p14="http://schemas.microsoft.com/office/powerpoint/2010/main" val="3986148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30" presetClass="emph" presetSubtype="0" fill="hold" grpId="0" nodeType="clickEffect">
                                  <p:stCondLst>
                                    <p:cond delay="0"/>
                                  </p:stCondLst>
                                  <p:childTnLst>
                                    <p:animClr clrSpc="hsl" dir="cw">
                                      <p:cBhvr override="childStyle">
                                        <p:cTn id="41" dur="500" fill="hold"/>
                                        <p:tgtEl>
                                          <p:spTgt spid="18"/>
                                        </p:tgtEl>
                                        <p:attrNameLst>
                                          <p:attrName>style.color</p:attrName>
                                        </p:attrNameLst>
                                      </p:cBhvr>
                                      <p:by>
                                        <p:hsl h="0" s="12549" l="25098"/>
                                      </p:by>
                                    </p:animClr>
                                    <p:animClr clrSpc="hsl" dir="cw">
                                      <p:cBhvr>
                                        <p:cTn id="42" dur="500" fill="hold"/>
                                        <p:tgtEl>
                                          <p:spTgt spid="18"/>
                                        </p:tgtEl>
                                        <p:attrNameLst>
                                          <p:attrName>fillcolor</p:attrName>
                                        </p:attrNameLst>
                                      </p:cBhvr>
                                      <p:by>
                                        <p:hsl h="0" s="12549" l="25098"/>
                                      </p:by>
                                    </p:animClr>
                                    <p:animClr clrSpc="hsl" dir="cw">
                                      <p:cBhvr>
                                        <p:cTn id="43" dur="500" fill="hold"/>
                                        <p:tgtEl>
                                          <p:spTgt spid="18"/>
                                        </p:tgtEl>
                                        <p:attrNameLst>
                                          <p:attrName>stroke.color</p:attrName>
                                        </p:attrNameLst>
                                      </p:cBhvr>
                                      <p:by>
                                        <p:hsl h="0" s="12549" l="25098"/>
                                      </p:by>
                                    </p:animClr>
                                    <p:set>
                                      <p:cBhvr>
                                        <p:cTn id="44" dur="500" fill="hold"/>
                                        <p:tgtEl>
                                          <p:spTgt spid="18"/>
                                        </p:tgtEl>
                                        <p:attrNameLst>
                                          <p:attrName>fill.type</p:attrName>
                                        </p:attrNameLst>
                                      </p:cBhvr>
                                      <p:to>
                                        <p:strVal val="solid"/>
                                      </p:to>
                                    </p:set>
                                  </p:childTnLst>
                                  <p:subTnLst>
                                    <p:animClr clrSpc="rgb" dir="cw">
                                      <p:cBhvr override="childStyle">
                                        <p:cTn dur="1" fill="hold" display="0" masterRel="nextClick" afterEffect="1"/>
                                        <p:tgtEl>
                                          <p:spTgt spid="18"/>
                                        </p:tgtEl>
                                        <p:attrNameLst>
                                          <p:attrName>ppt_c</p:attrName>
                                        </p:attrNameLst>
                                      </p:cBhvr>
                                      <p:to>
                                        <a:schemeClr val="accent2"/>
                                      </p:to>
                                    </p:animClr>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grpId="0" nodeType="clickEffect">
                                  <p:stCondLst>
                                    <p:cond delay="0"/>
                                  </p:stCondLst>
                                  <p:childTnLst>
                                    <p:animEffect transition="out" filter="fade">
                                      <p:cBhvr>
                                        <p:cTn id="49" dur="500" tmFilter="0, 0; .2, .5; .8, .5; 1, 0"/>
                                        <p:tgtEl>
                                          <p:spTgt spid="19"/>
                                        </p:tgtEl>
                                      </p:cBhvr>
                                    </p:animEffect>
                                    <p:animScale>
                                      <p:cBhvr>
                                        <p:cTn id="50" dur="250" autoRev="1" fill="hold"/>
                                        <p:tgtEl>
                                          <p:spTgt spid="19"/>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grpId="0" nodeType="clickEffect">
                                  <p:stCondLst>
                                    <p:cond delay="0"/>
                                  </p:stCondLst>
                                  <p:childTnLst>
                                    <p:animEffect transition="out" filter="fade">
                                      <p:cBhvr>
                                        <p:cTn id="55" dur="500" tmFilter="0, 0; .2, .5; .8, .5; 1, 0"/>
                                        <p:tgtEl>
                                          <p:spTgt spid="20"/>
                                        </p:tgtEl>
                                      </p:cBhvr>
                                    </p:animEffect>
                                    <p:animScale>
                                      <p:cBhvr>
                                        <p:cTn id="56" dur="250" autoRev="1" fill="hold"/>
                                        <p:tgtEl>
                                          <p:spTgt spid="20"/>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1"/>
                                        </p:tgtEl>
                                      </p:cBhvr>
                                    </p:animEffect>
                                    <p:animScale>
                                      <p:cBhvr>
                                        <p:cTn id="62" dur="250" autoRev="1" fill="hold"/>
                                        <p:tgtEl>
                                          <p:spTgt spid="21"/>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ropical island&#10;&#10;Description automatically generated">
            <a:extLst>
              <a:ext uri="{FF2B5EF4-FFF2-40B4-BE49-F238E27FC236}">
                <a16:creationId xmlns:a16="http://schemas.microsoft.com/office/drawing/2014/main" xmlns="" id="{567AA2A2-6736-9440-5473-3AD2BCA0181A}"/>
              </a:ext>
            </a:extLst>
          </p:cNvPr>
          <p:cNvPicPr>
            <a:picLocks noChangeAspect="1"/>
          </p:cNvPicPr>
          <p:nvPr/>
        </p:nvPicPr>
        <p:blipFill rotWithShape="1">
          <a:blip r:embed="rId3">
            <a:extLst>
              <a:ext uri="{28A0092B-C50C-407E-A947-70E740481C1C}">
                <a14:useLocalDpi xmlns:a14="http://schemas.microsoft.com/office/drawing/2010/main" val="0"/>
              </a:ext>
            </a:extLst>
          </a:blip>
          <a:srcRect t="12893" b="12968"/>
          <a:stretch/>
        </p:blipFill>
        <p:spPr>
          <a:xfrm>
            <a:off x="-370" y="-18917"/>
            <a:ext cx="12192369" cy="6876917"/>
          </a:xfrm>
          <a:prstGeom prst="rect">
            <a:avLst/>
          </a:prstGeom>
        </p:spPr>
      </p:pic>
      <p:pic>
        <p:nvPicPr>
          <p:cNvPr id="11" name="Picture 12">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b="6876"/>
          <a:stretch>
            <a:fillRect/>
          </a:stretch>
        </p:blipFill>
        <p:spPr bwMode="auto">
          <a:xfrm>
            <a:off x="10943767" y="5697415"/>
            <a:ext cx="1248233" cy="116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6C98695F-D2EB-D1CE-BB0B-EAD67DFB9757}"/>
              </a:ext>
            </a:extLst>
          </p:cNvPr>
          <p:cNvSpPr txBox="1"/>
          <p:nvPr/>
        </p:nvSpPr>
        <p:spPr>
          <a:xfrm>
            <a:off x="0" y="2967335"/>
            <a:ext cx="12192000" cy="923330"/>
          </a:xfrm>
          <a:prstGeom prst="rect">
            <a:avLst/>
          </a:prstGeom>
          <a:solidFill>
            <a:srgbClr val="00B0F0"/>
          </a:solidFill>
        </p:spPr>
        <p:txBody>
          <a:bodyPr wrap="square" rtlCol="0">
            <a:spAutoFit/>
          </a:bodyPr>
          <a:lstStyle/>
          <a:p>
            <a:pPr algn="just"/>
            <a:r>
              <a:rPr lang="en-US" sz="2700" dirty="0" err="1">
                <a:solidFill>
                  <a:schemeClr val="bg1"/>
                </a:solidFill>
                <a:latin typeface="Times New Roman" panose="02020603050405020304" pitchFamily="18" charset="0"/>
                <a:cs typeface="Times New Roman" panose="02020603050405020304" pitchFamily="18" charset="0"/>
              </a:rPr>
              <a:t>Các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em</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hãy</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góp</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phần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bảo</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vệ</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môi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trường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biển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bằng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các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biện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pháp</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giảm</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thiểu</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rác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thải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khi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sinh</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hoạt</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phân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loại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rác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thải</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và</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hạn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chế</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sử</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dụng</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các</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vật</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liệu</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từ</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nhựa</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nilon</a:t>
            </a:r>
            <a:r>
              <a:rPr lang="en-US" sz="2700" dirty="0">
                <a:solidFill>
                  <a:schemeClr val="bg1"/>
                </a:solidFill>
                <a:latin typeface="Times New Roman" panose="02020603050405020304" pitchFamily="18" charset="0"/>
                <a:cs typeface="Times New Roman" panose="02020603050405020304" pitchFamily="18" charset="0"/>
              </a:rPr>
              <a:t> </a:t>
            </a:r>
            <a:r>
              <a:rPr lang="en-US" sz="2700" dirty="0" err="1">
                <a:solidFill>
                  <a:schemeClr val="bg1"/>
                </a:solidFill>
                <a:latin typeface="Times New Roman" panose="02020603050405020304" pitchFamily="18" charset="0"/>
                <a:cs typeface="Times New Roman" panose="02020603050405020304" pitchFamily="18" charset="0"/>
              </a:rPr>
              <a:t>nhé</a:t>
            </a:r>
            <a:r>
              <a:rPr lang="en-US" sz="27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29238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F992ADA-2F99-674B-DB6D-A8A7B9009B30}"/>
              </a:ext>
            </a:extLst>
          </p:cNvPr>
          <p:cNvSpPr>
            <a:spLocks noGrp="1"/>
          </p:cNvSpPr>
          <p:nvPr>
            <p:ph type="title"/>
          </p:nvPr>
        </p:nvSpPr>
        <p:spPr>
          <a:xfrm>
            <a:off x="682485" y="2177937"/>
            <a:ext cx="4075045" cy="785286"/>
          </a:xfrm>
        </p:spPr>
        <p:txBody>
          <a:bodyPr>
            <a:normAutofit/>
          </a:bodyPr>
          <a:lstStyle/>
          <a:p>
            <a:pPr algn="ctr"/>
            <a:r>
              <a:rPr lang="en-US" sz="3600" b="1">
                <a:solidFill>
                  <a:srgbClr val="FFC000"/>
                </a:solidFill>
                <a:latin typeface="Times New Roman" panose="02020603050405020304" pitchFamily="18" charset="0"/>
                <a:cs typeface="Times New Roman" panose="02020603050405020304" pitchFamily="18" charset="0"/>
              </a:rPr>
              <a:t> LUYỆN TẬP</a:t>
            </a:r>
            <a:endParaRPr lang="en-US" sz="3600" b="1" dirty="0">
              <a:solidFill>
                <a:srgbClr val="FFC000"/>
              </a:solidFill>
              <a:latin typeface="Times New Roman" panose="02020603050405020304" pitchFamily="18" charset="0"/>
              <a:cs typeface="Times New Roman" panose="02020603050405020304" pitchFamily="18" charset="0"/>
            </a:endParaRPr>
          </a:p>
        </p:txBody>
      </p: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11" name="Pictur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A2035960-9A1E-C4E8-0464-9DBAEEC8BE03}"/>
              </a:ext>
            </a:extLst>
          </p:cNvPr>
          <p:cNvSpPr/>
          <p:nvPr/>
        </p:nvSpPr>
        <p:spPr>
          <a:xfrm>
            <a:off x="0" y="329591"/>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8636"/>
            <a:ext cx="12192000" cy="523220"/>
          </a:xfrm>
          <a:prstGeom prst="rect">
            <a:avLst/>
          </a:prstGeom>
        </p:spPr>
        <p:txBody>
          <a:bodyPr wrap="square">
            <a:spAutoFit/>
          </a:bodyPr>
          <a:lstStyle/>
          <a:p>
            <a:pPr algn="ct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1. </a:t>
            </a:r>
            <a:r>
              <a:rPr lang="en-US" sz="2800" b="1" dirty="0" err="1">
                <a:solidFill>
                  <a:srgbClr val="FFFF00"/>
                </a:solidFill>
                <a:latin typeface="Times New Roman" panose="02020603050405020304" pitchFamily="18" charset="0"/>
                <a:cs typeface="Times New Roman" panose="02020603050405020304" pitchFamily="18" charset="0"/>
              </a:rPr>
              <a:t>ĐA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GIÁC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ĐỀU</a:t>
            </a:r>
            <a:r>
              <a:rPr lang="en-US" sz="2800" b="1" dirty="0">
                <a:solidFill>
                  <a:srgbClr val="FFFF00"/>
                </a:solidFill>
                <a:latin typeface="Times New Roman" panose="02020603050405020304" pitchFamily="18" charset="0"/>
                <a:cs typeface="Times New Roman" panose="02020603050405020304" pitchFamily="18" charset="0"/>
              </a:rPr>
              <a:t>, HÌNH </a:t>
            </a:r>
            <a:r>
              <a:rPr lang="en-US" sz="2800" b="1" dirty="0" err="1">
                <a:solidFill>
                  <a:srgbClr val="FFFF00"/>
                </a:solidFill>
                <a:latin typeface="Times New Roman" panose="02020603050405020304" pitchFamily="18" charset="0"/>
                <a:cs typeface="Times New Roman" panose="02020603050405020304" pitchFamily="18" charset="0"/>
              </a:rPr>
              <a:t>ĐA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GIÁC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ĐỀU</a:t>
            </a:r>
            <a:r>
              <a:rPr lang="en-US" sz="2800" b="1" dirty="0">
                <a:solidFill>
                  <a:srgbClr val="FFFF00"/>
                </a:solidFill>
                <a:latin typeface="Times New Roman" panose="02020603050405020304" pitchFamily="18" charset="0"/>
                <a:cs typeface="Times New Roman" panose="02020603050405020304" pitchFamily="18" charset="0"/>
              </a:rPr>
              <a:t> TRONG </a:t>
            </a:r>
            <a:r>
              <a:rPr lang="en-US" sz="2800" b="1" dirty="0" err="1">
                <a:solidFill>
                  <a:srgbClr val="FFFF00"/>
                </a:solidFill>
                <a:latin typeface="Times New Roman" panose="02020603050405020304" pitchFamily="18" charset="0"/>
                <a:cs typeface="Times New Roman" panose="02020603050405020304" pitchFamily="18" charset="0"/>
              </a:rPr>
              <a:t>THỰC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TIỄN</a:t>
            </a:r>
            <a:r>
              <a:rPr lang="en-US" sz="2800" b="1" dirty="0">
                <a:solidFill>
                  <a:srgbClr val="FFFF00"/>
                </a:solidFill>
                <a:latin typeface="Times New Roman" panose="02020603050405020304" pitchFamily="18" charset="0"/>
                <a:cs typeface="Times New Roman" panose="02020603050405020304" pitchFamily="18" charset="0"/>
              </a:rPr>
              <a:t> – </a:t>
            </a:r>
            <a:r>
              <a:rPr lang="en-US" sz="2800" b="1" dirty="0" err="1">
                <a:solidFill>
                  <a:srgbClr val="FFFF00"/>
                </a:solidFill>
                <a:latin typeface="Times New Roman" panose="02020603050405020304" pitchFamily="18" charset="0"/>
                <a:cs typeface="Times New Roman" panose="02020603050405020304" pitchFamily="18" charset="0"/>
              </a:rPr>
              <a:t>Tiết</a:t>
            </a:r>
            <a:r>
              <a:rPr lang="en-US" sz="2800" b="1" dirty="0">
                <a:solidFill>
                  <a:srgbClr val="FFFF00"/>
                </a:solidFill>
                <a:latin typeface="Times New Roman" panose="02020603050405020304" pitchFamily="18" charset="0"/>
                <a:cs typeface="Times New Roman" panose="02020603050405020304" pitchFamily="18" charset="0"/>
              </a:rPr>
              <a:t> 4</a:t>
            </a:r>
            <a:endParaRPr lang="en-US" sz="2800" dirty="0"/>
          </a:p>
        </p:txBody>
      </p:sp>
      <p:sp>
        <p:nvSpPr>
          <p:cNvPr id="3" name="Rectangle 2"/>
          <p:cNvSpPr/>
          <p:nvPr/>
        </p:nvSpPr>
        <p:spPr>
          <a:xfrm>
            <a:off x="407831" y="1289914"/>
            <a:ext cx="9367234" cy="523220"/>
          </a:xfrm>
          <a:prstGeom prst="rect">
            <a:avLst/>
          </a:prstGeom>
        </p:spPr>
        <p:txBody>
          <a:bodyPr wrap="square">
            <a:spAutoFit/>
          </a:bodyPr>
          <a:lstStyle/>
          <a:p>
            <a:pPr>
              <a:spcBef>
                <a:spcPts val="300"/>
              </a:spcBef>
              <a:spcAft>
                <a:spcPts val="300"/>
              </a:spcAft>
            </a:pP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8" name="Picture 7"/>
          <p:cNvPicPr/>
          <p:nvPr/>
        </p:nvPicPr>
        <p:blipFill>
          <a:blip r:embed="rId4"/>
          <a:stretch>
            <a:fillRect/>
          </a:stretch>
        </p:blipFill>
        <p:spPr>
          <a:xfrm>
            <a:off x="6482902" y="1813134"/>
            <a:ext cx="4804235" cy="4227147"/>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36E67C1-6184-4872-84B8-64397A7890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1263782" y="5615232"/>
            <a:ext cx="1290450" cy="1290450"/>
          </a:xfrm>
          <a:prstGeom prst="rect">
            <a:avLst/>
          </a:prstGeom>
        </p:spPr>
      </p:pic>
      <p:sp>
        <p:nvSpPr>
          <p:cNvPr id="4" name="Rectangle 3">
            <a:extLst>
              <a:ext uri="{FF2B5EF4-FFF2-40B4-BE49-F238E27FC236}">
                <a16:creationId xmlns:a16="http://schemas.microsoft.com/office/drawing/2014/main" xmlns="" id="{0FE40E0D-85BE-8D5C-96FC-107FE7B6E9A2}"/>
              </a:ext>
            </a:extLst>
          </p:cNvPr>
          <p:cNvSpPr/>
          <p:nvPr/>
        </p:nvSpPr>
        <p:spPr>
          <a:xfrm>
            <a:off x="484031" y="2796629"/>
            <a:ext cx="6450170" cy="2862322"/>
          </a:xfrm>
          <a:prstGeom prst="rect">
            <a:avLst/>
          </a:prstGeom>
        </p:spPr>
        <p:txBody>
          <a:bodyPr wrap="square">
            <a:spAutoFit/>
          </a:bodyPr>
          <a:lstStyle/>
          <a:p>
            <a:pPr>
              <a:spcBef>
                <a:spcPts val="600"/>
              </a:spcBef>
              <a:spcAft>
                <a:spcPts val="6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họa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1">
              <a:spcBef>
                <a:spcPts val="600"/>
              </a:spcBef>
              <a:spcAft>
                <a:spcPts val="6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1">
              <a:spcBef>
                <a:spcPts val="600"/>
              </a:spcBef>
              <a:spcAft>
                <a:spcPts val="6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1">
              <a:spcBef>
                <a:spcPts val="600"/>
              </a:spcBef>
              <a:spcAft>
                <a:spcPts val="6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lvl="1">
              <a:spcBef>
                <a:spcPts val="600"/>
              </a:spcBef>
              <a:spcAft>
                <a:spcPts val="6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48F1B7C8-C040-E718-CF1A-FBCB2BC62293}"/>
              </a:ext>
            </a:extLst>
          </p:cNvPr>
          <p:cNvSpPr/>
          <p:nvPr/>
        </p:nvSpPr>
        <p:spPr>
          <a:xfrm>
            <a:off x="407830" y="2146945"/>
            <a:ext cx="1897487" cy="553998"/>
          </a:xfrm>
          <a:prstGeom prst="rect">
            <a:avLst/>
          </a:prstGeom>
        </p:spPr>
        <p:txBody>
          <a:bodyPr wrap="square">
            <a:spAutoFit/>
          </a:bodyPr>
          <a:lstStyle/>
          <a:p>
            <a:pPr>
              <a:spcAft>
                <a:spcPts val="0"/>
              </a:spcAft>
            </a:pPr>
            <a:r>
              <a:rPr lang="en-US" sz="30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3000" b="1">
              <a:solidFill>
                <a:srgbClr val="FFFF00"/>
              </a:solidFill>
              <a:latin typeface="Times New Roman" panose="02020603050405020304" pitchFamily="18" charset="0"/>
              <a:cs typeface="Times New Roman" panose="02020603050405020304" pitchFamily="18" charset="0"/>
            </a:endParaRPr>
          </a:p>
        </p:txBody>
      </p:sp>
      <p:pic>
        <p:nvPicPr>
          <p:cNvPr id="7" name="2 Minute Timer with Music for Kids! Countdown Videos HD!">
            <a:hlinkClick r:id="" action="ppaction://media"/>
            <a:extLst>
              <a:ext uri="{FF2B5EF4-FFF2-40B4-BE49-F238E27FC236}">
                <a16:creationId xmlns:a16="http://schemas.microsoft.com/office/drawing/2014/main" xmlns="" id="{CDF1FCF2-5AE7-FF52-EEAE-4F53F90181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55871" y="6260457"/>
            <a:ext cx="1131266" cy="498764"/>
          </a:xfrm>
          <a:prstGeom prst="rect">
            <a:avLst/>
          </a:prstGeom>
        </p:spPr>
      </p:pic>
    </p:spTree>
    <p:extLst>
      <p:ext uri="{BB962C8B-B14F-4D97-AF65-F5344CB8AC3E}">
        <p14:creationId xmlns:p14="http://schemas.microsoft.com/office/powerpoint/2010/main" val="41805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Righ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fill="hold" display="0">
                  <p:stCondLst>
                    <p:cond delay="indefinite"/>
                  </p:stCondLst>
                </p:cTn>
                <p:tgtEl>
                  <p:spTgt spid="7"/>
                </p:tgtEl>
              </p:cMediaNode>
            </p:video>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073" y="1119114"/>
            <a:ext cx="11337701" cy="1815882"/>
          </a:xfrm>
          <a:prstGeom prst="rect">
            <a:avLst/>
          </a:prstGeom>
        </p:spPr>
        <p:txBody>
          <a:bodyPr wrap="square">
            <a:spAutoFit/>
          </a:bodyPr>
          <a:lstStyle/>
          <a:p>
            <a:pPr algn="just">
              <a:spcBef>
                <a:spcPts val="300"/>
              </a:spcBef>
              <a:spcAft>
                <a:spcPts val="300"/>
              </a:spcAft>
            </a:pPr>
            <a:r>
              <a:rPr lang="en-US" sz="2800" b="1" dirty="0" err="1">
                <a:solidFill>
                  <a:srgbClr val="FFC000"/>
                </a:solidFill>
                <a:latin typeface="Times New Roman" panose="02020603050405020304" pitchFamily="18" charset="0"/>
                <a:ea typeface="Times New Roman" panose="02020603050405020304" pitchFamily="18" charset="0"/>
              </a:rPr>
              <a:t>Bài</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rPr>
              <a:t> 2/ </a:t>
            </a:r>
            <a:r>
              <a:rPr lang="en-US" sz="2800" b="1" dirty="0" err="1">
                <a:solidFill>
                  <a:srgbClr val="FFC000"/>
                </a:solidFill>
                <a:latin typeface="Times New Roman" panose="02020603050405020304" pitchFamily="18" charset="0"/>
                <a:ea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rPr>
              <a:t> 85:</a:t>
            </a:r>
            <a:r>
              <a:rPr lang="en-US" sz="2800" dirty="0">
                <a:solidFill>
                  <a:srgbClr val="FFC000"/>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gấp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tờ</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giấy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vuông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theo</a:t>
            </a:r>
            <a:r>
              <a:rPr lang="en-US" sz="2800" dirty="0">
                <a:solidFill>
                  <a:schemeClr val="bg1"/>
                </a:solidFill>
                <a:latin typeface="Times New Roman" panose="02020603050405020304" pitchFamily="18" charset="0"/>
                <a:ea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rPr>
              <a:t>Hình 21a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rPr>
              <a:t>Hình 21b</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rPr>
              <a:t>Hình 21c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rồi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cắt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theo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đoạn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màu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đỏ</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như</a:t>
            </a:r>
            <a:r>
              <a:rPr lang="en-US" sz="2800" dirty="0">
                <a:solidFill>
                  <a:schemeClr val="bg1"/>
                </a:solidFill>
                <a:latin typeface="Times New Roman" panose="02020603050405020304" pitchFamily="18" charset="0"/>
                <a:ea typeface="Times New Roman" panose="02020603050405020304" pitchFamily="18" charset="0"/>
              </a:rPr>
              <a:t> ở </a:t>
            </a:r>
            <a:r>
              <a:rPr lang="en-US" sz="2800" i="1" dirty="0">
                <a:solidFill>
                  <a:schemeClr val="bg1"/>
                </a:solidFill>
                <a:latin typeface="Times New Roman" panose="02020603050405020304" pitchFamily="18" charset="0"/>
                <a:ea typeface="Times New Roman" panose="02020603050405020304" pitchFamily="18" charset="0"/>
              </a:rPr>
              <a:t>Hình 21c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sau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mở</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tờ</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giấy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như</a:t>
            </a:r>
            <a:r>
              <a:rPr lang="en-US" sz="2800" dirty="0">
                <a:solidFill>
                  <a:schemeClr val="bg1"/>
                </a:solidFill>
                <a:latin typeface="Times New Roman" panose="02020603050405020304" pitchFamily="18" charset="0"/>
                <a:ea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rPr>
              <a:t>Hình 21d</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rằng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lục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rPr>
              <a:t>. Theo </a:t>
            </a:r>
            <a:r>
              <a:rPr lang="en-US" sz="2800" dirty="0" err="1">
                <a:solidFill>
                  <a:schemeClr val="bg1"/>
                </a:solidFill>
                <a:latin typeface="Times New Roman" panose="02020603050405020304" pitchFamily="18" charset="0"/>
                <a:ea typeface="Times New Roman" panose="02020603050405020304" pitchFamily="18" charset="0"/>
              </a:rPr>
              <a:t>em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nói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đúng</a:t>
            </a:r>
            <a:r>
              <a:rPr lang="en-US" sz="2800" dirty="0">
                <a:solidFill>
                  <a:schemeClr val="bg1"/>
                </a:solidFill>
                <a:latin typeface="Times New Roman" panose="02020603050405020304" pitchFamily="18" charset="0"/>
                <a:ea typeface="Times New Roman" panose="02020603050405020304" pitchFamily="18" charset="0"/>
              </a:rPr>
              <a:t> hay </a:t>
            </a:r>
            <a:r>
              <a:rPr lang="en-US" sz="2800" dirty="0" err="1">
                <a:solidFill>
                  <a:schemeClr val="bg1"/>
                </a:solidFill>
                <a:latin typeface="Times New Roman" panose="02020603050405020304" pitchFamily="18" charset="0"/>
                <a:ea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0" y="3039414"/>
            <a:ext cx="12192000" cy="3818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p:nvPr/>
        </p:nvPicPr>
        <p:blipFill rotWithShape="1">
          <a:blip r:embed="rId4" cstate="print">
            <a:extLst>
              <a:ext uri="{28A0092B-C50C-407E-A947-70E740481C1C}">
                <a14:useLocalDpi xmlns:a14="http://schemas.microsoft.com/office/drawing/2010/main" val="0"/>
              </a:ext>
            </a:extLst>
          </a:blip>
          <a:srcRect r="31669" b="28357"/>
          <a:stretch/>
        </p:blipFill>
        <p:spPr bwMode="auto">
          <a:xfrm>
            <a:off x="382073" y="3605310"/>
            <a:ext cx="4692203" cy="2177304"/>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5" cstate="print">
            <a:extLst>
              <a:ext uri="{28A0092B-C50C-407E-A947-70E740481C1C}">
                <a14:useLocalDpi xmlns:a14="http://schemas.microsoft.com/office/drawing/2010/main" val="0"/>
              </a:ext>
            </a:extLst>
          </a:blip>
          <a:srcRect r="49447"/>
          <a:stretch/>
        </p:blipFill>
        <p:spPr bwMode="auto">
          <a:xfrm>
            <a:off x="5713926" y="3605310"/>
            <a:ext cx="2361503" cy="2571428"/>
          </a:xfrm>
          <a:prstGeom prst="rect">
            <a:avLst/>
          </a:prstGeom>
          <a:noFill/>
          <a:ln>
            <a:noFill/>
          </a:ln>
        </p:spPr>
      </p:pic>
      <p:sp>
        <p:nvSpPr>
          <p:cNvPr id="7" name="Rectangle 6"/>
          <p:cNvSpPr/>
          <p:nvPr/>
        </p:nvSpPr>
        <p:spPr>
          <a:xfrm>
            <a:off x="554748" y="5782614"/>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21a</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3" name="Rectangle 12"/>
          <p:cNvSpPr/>
          <p:nvPr/>
        </p:nvSpPr>
        <p:spPr>
          <a:xfrm>
            <a:off x="2814512" y="5782614"/>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21b</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4" name="Rectangle 13"/>
          <p:cNvSpPr/>
          <p:nvPr/>
        </p:nvSpPr>
        <p:spPr>
          <a:xfrm>
            <a:off x="5632483" y="5782614"/>
            <a:ext cx="1600118"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21c</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5" name="Rectangle 14"/>
          <p:cNvSpPr/>
          <p:nvPr/>
        </p:nvSpPr>
        <p:spPr>
          <a:xfrm>
            <a:off x="8512757" y="5782614"/>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21d</a:t>
            </a:r>
            <a:r>
              <a:rPr lang="en-US" sz="2800" dirty="0">
                <a:latin typeface="Times New Roman" panose="02020603050405020304" pitchFamily="18" charset="0"/>
                <a:ea typeface="Times New Roman" panose="02020603050405020304" pitchFamily="18" charset="0"/>
              </a:rPr>
              <a:t> </a:t>
            </a:r>
            <a:endParaRPr lang="en-US" sz="2800" dirty="0"/>
          </a:p>
        </p:txBody>
      </p:sp>
      <p:pic>
        <p:nvPicPr>
          <p:cNvPr id="16" name="Picture 1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E4327C4C-F1F6-DDFB-C4EE-99E45C4A1C35}"/>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20349" r="20345" b="-4"/>
          <a:stretch/>
        </p:blipFill>
        <p:spPr>
          <a:xfrm>
            <a:off x="10834440" y="3412300"/>
            <a:ext cx="1357560" cy="154115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B47D4E8D-A4A5-6912-145C-8E3091C18A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3651" y="3097991"/>
            <a:ext cx="1034022" cy="1034022"/>
          </a:xfrm>
          <a:prstGeom prst="rect">
            <a:avLst/>
          </a:prstGeom>
        </p:spPr>
      </p:pic>
      <p:pic>
        <p:nvPicPr>
          <p:cNvPr id="2" name="Picture 1">
            <a:extLst>
              <a:ext uri="{FF2B5EF4-FFF2-40B4-BE49-F238E27FC236}">
                <a16:creationId xmlns:a16="http://schemas.microsoft.com/office/drawing/2014/main" xmlns="" id="{993AB19C-7158-6D90-6B86-B9BC8A87E3A7}"/>
              </a:ext>
            </a:extLst>
          </p:cNvPr>
          <p:cNvPicPr/>
          <p:nvPr/>
        </p:nvPicPr>
        <p:blipFill rotWithShape="1">
          <a:blip r:embed="rId5" cstate="print">
            <a:extLst>
              <a:ext uri="{28A0092B-C50C-407E-A947-70E740481C1C}">
                <a14:useLocalDpi xmlns:a14="http://schemas.microsoft.com/office/drawing/2010/main" val="0"/>
              </a:ext>
            </a:extLst>
          </a:blip>
          <a:srcRect l="50451" t="15327"/>
          <a:stretch/>
        </p:blipFill>
        <p:spPr bwMode="auto">
          <a:xfrm>
            <a:off x="8196284" y="3412300"/>
            <a:ext cx="2314604" cy="2177304"/>
          </a:xfrm>
          <a:prstGeom prst="rect">
            <a:avLst/>
          </a:prstGeom>
          <a:noFill/>
          <a:ln>
            <a:noFill/>
          </a:ln>
        </p:spPr>
      </p:pic>
      <p:pic>
        <p:nvPicPr>
          <p:cNvPr id="3" name="2 Minute Timer with Music for Kids! Countdown Videos HD!">
            <a:hlinkClick r:id="" action="ppaction://media"/>
            <a:extLst>
              <a:ext uri="{FF2B5EF4-FFF2-40B4-BE49-F238E27FC236}">
                <a16:creationId xmlns:a16="http://schemas.microsoft.com/office/drawing/2014/main" xmlns="" id="{59CF222D-38CA-7E36-56B3-18B260D7CE9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058783" y="6366873"/>
            <a:ext cx="1131266" cy="498764"/>
          </a:xfrm>
          <a:prstGeom prst="rect">
            <a:avLst/>
          </a:prstGeom>
        </p:spPr>
      </p:pic>
      <p:sp>
        <p:nvSpPr>
          <p:cNvPr id="18" name="Rectangle 17">
            <a:extLst>
              <a:ext uri="{FF2B5EF4-FFF2-40B4-BE49-F238E27FC236}">
                <a16:creationId xmlns:a16="http://schemas.microsoft.com/office/drawing/2014/main" xmlns="" id="{A2035960-9A1E-C4E8-0464-9DBAEEC8BE03}"/>
              </a:ext>
            </a:extLst>
          </p:cNvPr>
          <p:cNvSpPr/>
          <p:nvPr/>
        </p:nvSpPr>
        <p:spPr>
          <a:xfrm>
            <a:off x="0" y="20489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122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par>
                                <p:cTn id="8" presetID="18" presetClass="entr" presetSubtype="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trips(downRigh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p:cNvSpPr/>
              <p:nvPr/>
            </p:nvSpPr>
            <p:spPr>
              <a:xfrm>
                <a:off x="278218" y="5422255"/>
                <a:ext cx="11222616" cy="954107"/>
              </a:xfrm>
              <a:prstGeom prst="rect">
                <a:avLst/>
              </a:prstGeom>
            </p:spPr>
            <p:txBody>
              <a:bodyPr wrap="square">
                <a:spAutoFit/>
              </a:bodyPr>
              <a:lstStyle/>
              <a:p>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6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đỉnh</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a:t>
                </a:r>
                <a14:m>
                  <m:oMath xmlns:m="http://schemas.openxmlformats.org/officeDocument/2006/math">
                    <m:r>
                      <m:rPr>
                        <m:nor/>
                      </m:rPr>
                      <a:rPr lang="en-US" sz="2800" b="0" i="0" smtClean="0">
                        <a:solidFill>
                          <a:prstClr val="white"/>
                        </a:solidFill>
                        <a:latin typeface="Times New Roman" panose="02020603050405020304" pitchFamily="18" charset="0"/>
                        <a:cs typeface="Times New Roman" panose="02020603050405020304" pitchFamily="18" charset="0"/>
                      </a:rPr>
                      <m:t>60</m:t>
                    </m:r>
                    <m:r>
                      <m:rPr>
                        <m:nor/>
                      </m:rPr>
                      <a:rPr lang="en-US" sz="2800">
                        <a:solidFill>
                          <a:prstClr val="white"/>
                        </a:solidFill>
                        <a:latin typeface="Times New Roman" panose="02020603050405020304" pitchFamily="18" charset="0"/>
                        <a:ea typeface="Calibri" panose="020F0502020204030204" pitchFamily="34" charset="0"/>
                        <a:cs typeface="Times New Roman" panose="02020603050405020304" pitchFamily="18" charset="0"/>
                      </a:rPr>
                      <m:t>°</m:t>
                    </m:r>
                  </m:oMath>
                </a14:m>
                <a:r>
                  <a:rPr lang="en-US" sz="280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278218" y="5422255"/>
                <a:ext cx="11222616" cy="954107"/>
              </a:xfrm>
              <a:prstGeom prst="rect">
                <a:avLst/>
              </a:prstGeom>
              <a:blipFill>
                <a:blip r:embed="rId2"/>
                <a:stretch>
                  <a:fillRect l="-1141" t="-6369" b="-16561"/>
                </a:stretch>
              </a:blipFill>
            </p:spPr>
            <p:txBody>
              <a:bodyPr/>
              <a:lstStyle/>
              <a:p>
                <a:r>
                  <a:rPr lang="en-US">
                    <a:noFill/>
                  </a:rPr>
                  <a:t> </a:t>
                </a:r>
              </a:p>
            </p:txBody>
          </p:sp>
        </mc:Fallback>
      </mc:AlternateContent>
      <p:sp>
        <p:nvSpPr>
          <p:cNvPr id="16" name="Rectangle 15"/>
          <p:cNvSpPr/>
          <p:nvPr/>
        </p:nvSpPr>
        <p:spPr>
          <a:xfrm>
            <a:off x="278218" y="4795024"/>
            <a:ext cx="1563461" cy="553998"/>
          </a:xfrm>
          <a:prstGeom prst="rect">
            <a:avLst/>
          </a:prstGeom>
        </p:spPr>
        <p:txBody>
          <a:bodyPr wrap="square">
            <a:spAutoFit/>
          </a:bodyPr>
          <a:lstStyle/>
          <a:p>
            <a:pPr>
              <a:spcAft>
                <a:spcPts val="0"/>
              </a:spcAft>
            </a:pPr>
            <a:r>
              <a:rPr lang="en-US" sz="30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3000" b="1">
              <a:solidFill>
                <a:srgbClr val="FFFF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94F0AF23-36D0-7F72-0A5D-EFCD6F9035F8}"/>
              </a:ext>
            </a:extLst>
          </p:cNvPr>
          <p:cNvSpPr/>
          <p:nvPr/>
        </p:nvSpPr>
        <p:spPr>
          <a:xfrm>
            <a:off x="0" y="1138650"/>
            <a:ext cx="12192000" cy="3385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56740067-4D43-1ACB-58FA-5CCE0E8C4810}"/>
              </a:ext>
            </a:extLst>
          </p:cNvPr>
          <p:cNvPicPr/>
          <p:nvPr/>
        </p:nvPicPr>
        <p:blipFill rotWithShape="1">
          <a:blip r:embed="rId3" cstate="print">
            <a:extLst>
              <a:ext uri="{28A0092B-C50C-407E-A947-70E740481C1C}">
                <a14:useLocalDpi xmlns:a14="http://schemas.microsoft.com/office/drawing/2010/main" val="0"/>
              </a:ext>
            </a:extLst>
          </a:blip>
          <a:srcRect r="31669" b="28357"/>
          <a:stretch/>
        </p:blipFill>
        <p:spPr bwMode="auto">
          <a:xfrm>
            <a:off x="382073" y="1704546"/>
            <a:ext cx="4692203" cy="2177304"/>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xmlns="" id="{F1A11A41-2DE4-E020-B169-B4C90CCD24C5}"/>
              </a:ext>
            </a:extLst>
          </p:cNvPr>
          <p:cNvPicPr/>
          <p:nvPr/>
        </p:nvPicPr>
        <p:blipFill rotWithShape="1">
          <a:blip r:embed="rId4" cstate="print">
            <a:extLst>
              <a:ext uri="{28A0092B-C50C-407E-A947-70E740481C1C}">
                <a14:useLocalDpi xmlns:a14="http://schemas.microsoft.com/office/drawing/2010/main" val="0"/>
              </a:ext>
            </a:extLst>
          </a:blip>
          <a:srcRect r="49447"/>
          <a:stretch/>
        </p:blipFill>
        <p:spPr bwMode="auto">
          <a:xfrm>
            <a:off x="5713926" y="1704546"/>
            <a:ext cx="2361503" cy="2571428"/>
          </a:xfrm>
          <a:prstGeom prst="rect">
            <a:avLst/>
          </a:prstGeom>
          <a:noFill/>
          <a:ln>
            <a:noFill/>
          </a:ln>
        </p:spPr>
      </p:pic>
      <p:sp>
        <p:nvSpPr>
          <p:cNvPr id="8" name="Rectangle 7">
            <a:extLst>
              <a:ext uri="{FF2B5EF4-FFF2-40B4-BE49-F238E27FC236}">
                <a16:creationId xmlns:a16="http://schemas.microsoft.com/office/drawing/2014/main" xmlns="" id="{879AF7F4-40A8-6F2E-4B25-1A26E959CF3C}"/>
              </a:ext>
            </a:extLst>
          </p:cNvPr>
          <p:cNvSpPr/>
          <p:nvPr/>
        </p:nvSpPr>
        <p:spPr>
          <a:xfrm>
            <a:off x="554748" y="3881850"/>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21a</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7" name="Rectangle 16">
            <a:extLst>
              <a:ext uri="{FF2B5EF4-FFF2-40B4-BE49-F238E27FC236}">
                <a16:creationId xmlns:a16="http://schemas.microsoft.com/office/drawing/2014/main" xmlns="" id="{B88C8407-42BD-C4A0-F71A-1643D4EF204D}"/>
              </a:ext>
            </a:extLst>
          </p:cNvPr>
          <p:cNvSpPr/>
          <p:nvPr/>
        </p:nvSpPr>
        <p:spPr>
          <a:xfrm>
            <a:off x="2814512" y="3881850"/>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21b</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8" name="Rectangle 17">
            <a:extLst>
              <a:ext uri="{FF2B5EF4-FFF2-40B4-BE49-F238E27FC236}">
                <a16:creationId xmlns:a16="http://schemas.microsoft.com/office/drawing/2014/main" xmlns="" id="{F5468A28-9ED3-2A50-8F5E-651F806E7949}"/>
              </a:ext>
            </a:extLst>
          </p:cNvPr>
          <p:cNvSpPr/>
          <p:nvPr/>
        </p:nvSpPr>
        <p:spPr>
          <a:xfrm>
            <a:off x="5632483" y="3881850"/>
            <a:ext cx="1600118"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21c</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9" name="Rectangle 18">
            <a:extLst>
              <a:ext uri="{FF2B5EF4-FFF2-40B4-BE49-F238E27FC236}">
                <a16:creationId xmlns:a16="http://schemas.microsoft.com/office/drawing/2014/main" xmlns="" id="{23A61C6F-50B3-CF56-372C-EAECFB902655}"/>
              </a:ext>
            </a:extLst>
          </p:cNvPr>
          <p:cNvSpPr/>
          <p:nvPr/>
        </p:nvSpPr>
        <p:spPr>
          <a:xfrm>
            <a:off x="8512757" y="3881850"/>
            <a:ext cx="1620957" cy="523220"/>
          </a:xfrm>
          <a:prstGeom prst="rect">
            <a:avLst/>
          </a:prstGeom>
        </p:spPr>
        <p:txBody>
          <a:bodyPr wrap="none">
            <a:spAutoFit/>
          </a:bodyPr>
          <a:lstStyle/>
          <a:p>
            <a:r>
              <a:rPr lang="en-US" sz="2800" i="1" dirty="0">
                <a:latin typeface="Times New Roman" panose="02020603050405020304" pitchFamily="18" charset="0"/>
                <a:ea typeface="Times New Roman" panose="02020603050405020304" pitchFamily="18" charset="0"/>
              </a:rPr>
              <a:t>Hình </a:t>
            </a:r>
            <a:r>
              <a:rPr lang="en-US" sz="2800" i="1" dirty="0" err="1">
                <a:latin typeface="Times New Roman" panose="02020603050405020304" pitchFamily="18" charset="0"/>
                <a:ea typeface="Times New Roman" panose="02020603050405020304" pitchFamily="18" charset="0"/>
              </a:rPr>
              <a:t>21d</a:t>
            </a:r>
            <a:r>
              <a:rPr lang="en-US" sz="2800" dirty="0">
                <a:latin typeface="Times New Roman" panose="02020603050405020304" pitchFamily="18" charset="0"/>
                <a:ea typeface="Times New Roman" panose="02020603050405020304" pitchFamily="18" charset="0"/>
              </a:rPr>
              <a:t> </a:t>
            </a:r>
            <a:endParaRPr lang="en-US" sz="2800" dirty="0"/>
          </a:p>
        </p:txBody>
      </p:sp>
      <p:pic>
        <p:nvPicPr>
          <p:cNvPr id="20" name="Picture 19">
            <a:extLst>
              <a:ext uri="{FF2B5EF4-FFF2-40B4-BE49-F238E27FC236}">
                <a16:creationId xmlns:a16="http://schemas.microsoft.com/office/drawing/2014/main" xmlns="" id="{D891B1A8-A198-06BD-5C11-FA094B0D5F47}"/>
              </a:ext>
            </a:extLst>
          </p:cNvPr>
          <p:cNvPicPr/>
          <p:nvPr/>
        </p:nvPicPr>
        <p:blipFill rotWithShape="1">
          <a:blip r:embed="rId4" cstate="print">
            <a:extLst>
              <a:ext uri="{28A0092B-C50C-407E-A947-70E740481C1C}">
                <a14:useLocalDpi xmlns:a14="http://schemas.microsoft.com/office/drawing/2010/main" val="0"/>
              </a:ext>
            </a:extLst>
          </a:blip>
          <a:srcRect l="50451" t="15327"/>
          <a:stretch/>
        </p:blipFill>
        <p:spPr bwMode="auto">
          <a:xfrm>
            <a:off x="8196284" y="1511536"/>
            <a:ext cx="2314604" cy="2177304"/>
          </a:xfrm>
          <a:prstGeom prst="rect">
            <a:avLst/>
          </a:prstGeom>
          <a:noFill/>
          <a:ln>
            <a:noFill/>
          </a:ln>
        </p:spPr>
      </p:pic>
      <p:sp>
        <p:nvSpPr>
          <p:cNvPr id="10" name="Rectangle 9"/>
          <p:cNvSpPr/>
          <p:nvPr/>
        </p:nvSpPr>
        <p:spPr>
          <a:xfrm>
            <a:off x="0" y="1108373"/>
            <a:ext cx="3167855" cy="523220"/>
          </a:xfrm>
          <a:prstGeom prst="rect">
            <a:avLst/>
          </a:prstGeom>
        </p:spPr>
        <p:txBody>
          <a:bodyPr wrap="none">
            <a:spAutoFit/>
          </a:bodyPr>
          <a:lstStyle/>
          <a:p>
            <a:r>
              <a:rPr lang="en-US" sz="2800" b="1" dirty="0" err="1">
                <a:solidFill>
                  <a:srgbClr val="FFC000"/>
                </a:solidFill>
                <a:latin typeface="Times New Roman" panose="02020603050405020304" pitchFamily="18" charset="0"/>
                <a:ea typeface="Times New Roman" panose="02020603050405020304" pitchFamily="18" charset="0"/>
              </a:rPr>
              <a:t>Bài</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rPr>
              <a:t> 2/ SGK 86:</a:t>
            </a:r>
            <a:r>
              <a:rPr lang="en-US" sz="2800" dirty="0">
                <a:solidFill>
                  <a:srgbClr val="FFC000"/>
                </a:solidFill>
                <a:latin typeface="Times New Roman" panose="02020603050405020304" pitchFamily="18" charset="0"/>
                <a:ea typeface="Times New Roman" panose="02020603050405020304" pitchFamily="18" charset="0"/>
              </a:rPr>
              <a:t> </a:t>
            </a:r>
            <a:endParaRPr lang="en-US" sz="2800" dirty="0">
              <a:solidFill>
                <a:srgbClr val="FFC000"/>
              </a:solidFill>
            </a:endParaRPr>
          </a:p>
        </p:txBody>
      </p:sp>
      <p:sp>
        <p:nvSpPr>
          <p:cNvPr id="14" name="Rectangle 13">
            <a:extLst>
              <a:ext uri="{FF2B5EF4-FFF2-40B4-BE49-F238E27FC236}">
                <a16:creationId xmlns:a16="http://schemas.microsoft.com/office/drawing/2014/main" xmlns="" id="{A2035960-9A1E-C4E8-0464-9DBAEEC8BE03}"/>
              </a:ext>
            </a:extLst>
          </p:cNvPr>
          <p:cNvSpPr/>
          <p:nvPr/>
        </p:nvSpPr>
        <p:spPr>
          <a:xfrm>
            <a:off x="0" y="9405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0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93570047-0C4B-697C-0A36-621A118120EB}"/>
              </a:ext>
            </a:extLst>
          </p:cNvPr>
          <p:cNvSpPr>
            <a:spLocks noGrp="1"/>
          </p:cNvSpPr>
          <p:nvPr>
            <p:ph type="title"/>
          </p:nvPr>
        </p:nvSpPr>
        <p:spPr>
          <a:xfrm>
            <a:off x="352837" y="824248"/>
            <a:ext cx="11372438" cy="2869586"/>
          </a:xfrm>
        </p:spPr>
        <p:txBody>
          <a:bodyPr>
            <a:normAutofit/>
          </a:bodyPr>
          <a:lstStyle/>
          <a:p>
            <a:pPr algn="ctr">
              <a:lnSpc>
                <a:spcPct val="150000"/>
              </a:lnSpc>
              <a:spcBef>
                <a:spcPts val="600"/>
              </a:spcBef>
              <a:spcAft>
                <a:spcPts val="600"/>
              </a:spcAft>
            </a:pPr>
            <a:r>
              <a:rPr lang="en-US" sz="3200" b="1" dirty="0">
                <a:solidFill>
                  <a:srgbClr val="FFFF00"/>
                </a:solidFill>
                <a:latin typeface="Times New Roman" panose="02020603050405020304" pitchFamily="18" charset="0"/>
                <a:cs typeface="Times New Roman" panose="02020603050405020304" pitchFamily="18" charset="0"/>
              </a:rPr>
              <a:t>BÀI 1. </a:t>
            </a:r>
            <a:br>
              <a:rPr lang="en-US" sz="3200" b="1" dirty="0">
                <a:solidFill>
                  <a:srgbClr val="FFFF00"/>
                </a:solidFill>
                <a:latin typeface="Times New Roman" panose="02020603050405020304" pitchFamily="18" charset="0"/>
                <a:cs typeface="Times New Roman" panose="02020603050405020304" pitchFamily="18" charset="0"/>
              </a:rPr>
            </a:br>
            <a:r>
              <a:rPr lang="en-US" sz="3200" b="1" dirty="0">
                <a:solidFill>
                  <a:srgbClr val="FFFF00"/>
                </a:solidFill>
                <a:latin typeface="Times New Roman" panose="02020603050405020304" pitchFamily="18" charset="0"/>
                <a:cs typeface="Times New Roman" panose="02020603050405020304" pitchFamily="18" charset="0"/>
              </a:rPr>
              <a:t>ĐA GIÁC ĐỀU, HÌNH ĐA GIÁC ĐỀU TRONG THỰC TIỄN </a:t>
            </a:r>
            <a:br>
              <a:rPr lang="en-US" sz="3200" b="1" dirty="0">
                <a:solidFill>
                  <a:srgbClr val="FFFF00"/>
                </a:solidFill>
                <a:latin typeface="Times New Roman" panose="02020603050405020304" pitchFamily="18" charset="0"/>
                <a:cs typeface="Times New Roman" panose="02020603050405020304" pitchFamily="18" charset="0"/>
              </a:rPr>
            </a:br>
            <a:r>
              <a:rPr lang="en-US" sz="3200" b="1" dirty="0" err="1">
                <a:solidFill>
                  <a:srgbClr val="FFFF00"/>
                </a:solidFill>
                <a:latin typeface="Times New Roman" panose="02020603050405020304" pitchFamily="18" charset="0"/>
                <a:cs typeface="Times New Roman" panose="02020603050405020304" pitchFamily="18" charset="0"/>
              </a:rPr>
              <a:t>Tiết</a:t>
            </a:r>
            <a:r>
              <a:rPr lang="en-US" sz="3200" b="1" dirty="0">
                <a:solidFill>
                  <a:srgbClr val="FFFF00"/>
                </a:solidFill>
                <a:latin typeface="Times New Roman" panose="02020603050405020304" pitchFamily="18" charset="0"/>
                <a:cs typeface="Times New Roman" panose="02020603050405020304" pitchFamily="18" charset="0"/>
              </a:rPr>
              <a:t> 4</a:t>
            </a:r>
            <a:endParaRPr lang="en-US" sz="3200" dirty="0">
              <a:solidFill>
                <a:srgbClr val="FFFF00"/>
              </a:solidFill>
              <a:latin typeface="Times New Roman" panose="02020603050405020304" pitchFamily="18" charset="0"/>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7527700" y="299168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5104" y="1254443"/>
            <a:ext cx="10964214" cy="1384995"/>
          </a:xfrm>
          <a:prstGeom prst="rect">
            <a:avLst/>
          </a:prstGeom>
        </p:spPr>
        <p:txBody>
          <a:bodyPr wrap="square">
            <a:spAutoFit/>
          </a:bodyPr>
          <a:lstStyle/>
          <a:p>
            <a:pPr algn="just">
              <a:spcBef>
                <a:spcPts val="300"/>
              </a:spcBef>
              <a:spcAft>
                <a:spcPts val="300"/>
              </a:spcAft>
            </a:pPr>
            <a:r>
              <a:rPr lang="en-US" sz="2800" b="1" dirty="0" err="1">
                <a:solidFill>
                  <a:srgbClr val="FFFF00"/>
                </a:solidFill>
                <a:latin typeface="Times New Roman" panose="02020603050405020304" pitchFamily="18" charset="0"/>
                <a:ea typeface="Times New Roman" panose="02020603050405020304" pitchFamily="18" charset="0"/>
              </a:rPr>
              <a:t>Bài</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tập</a:t>
            </a:r>
            <a:r>
              <a:rPr lang="en-US" sz="2800" b="1" dirty="0">
                <a:solidFill>
                  <a:srgbClr val="FFFF00"/>
                </a:solidFill>
                <a:latin typeface="Times New Roman" panose="02020603050405020304" pitchFamily="18" charset="0"/>
                <a:ea typeface="Times New Roman" panose="02020603050405020304" pitchFamily="18" charset="0"/>
              </a:rPr>
              <a:t> 3/ </a:t>
            </a:r>
            <a:r>
              <a:rPr lang="en-US" sz="2800" b="1" dirty="0" err="1">
                <a:solidFill>
                  <a:srgbClr val="FFFF00"/>
                </a:solidFill>
                <a:latin typeface="Times New Roman" panose="02020603050405020304" pitchFamily="18" charset="0"/>
                <a:ea typeface="Times New Roman" panose="02020603050405020304" pitchFamily="18" charset="0"/>
              </a:rPr>
              <a:t>SGK</a:t>
            </a:r>
            <a:r>
              <a:rPr lang="en-US" sz="2800" b="1" dirty="0">
                <a:solidFill>
                  <a:srgbClr val="FFFF00"/>
                </a:solidFill>
                <a:latin typeface="Times New Roman" panose="02020603050405020304" pitchFamily="18" charset="0"/>
                <a:ea typeface="Times New Roman" panose="02020603050405020304" pitchFamily="18" charset="0"/>
              </a:rPr>
              <a:t> 85:</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Hãy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tìm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hiểu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nhiên</a:t>
            </a:r>
            <a:r>
              <a:rPr lang="en-US" sz="2800" dirty="0">
                <a:solidFill>
                  <a:schemeClr val="bg1"/>
                </a:solidFill>
                <a:latin typeface="Times New Roman" panose="02020603050405020304" pitchFamily="18" charset="0"/>
                <a:ea typeface="Times New Roman" panose="02020603050405020304" pitchFamily="18" charset="0"/>
              </a:rPr>
              <a:t> hay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thuật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trang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thiết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cấu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trúc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7382" r="20120" b="2"/>
          <a:stretch/>
        </p:blipFill>
        <p:spPr>
          <a:xfrm>
            <a:off x="9874358" y="2215166"/>
            <a:ext cx="2317642" cy="2317642"/>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FEF3B11-C0CE-F0C1-F9B4-E828EE51DF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8564" y="2346304"/>
            <a:ext cx="1571364" cy="1571364"/>
          </a:xfrm>
          <a:prstGeom prst="rect">
            <a:avLst/>
          </a:prstGeom>
        </p:spPr>
      </p:pic>
      <p:sp>
        <p:nvSpPr>
          <p:cNvPr id="3" name="Rectangle 2">
            <a:extLst>
              <a:ext uri="{FF2B5EF4-FFF2-40B4-BE49-F238E27FC236}">
                <a16:creationId xmlns:a16="http://schemas.microsoft.com/office/drawing/2014/main" xmlns="" id="{07EDCA6A-4CCF-D931-DAC6-B85876933BE3}"/>
              </a:ext>
            </a:extLst>
          </p:cNvPr>
          <p:cNvSpPr/>
          <p:nvPr/>
        </p:nvSpPr>
        <p:spPr>
          <a:xfrm>
            <a:off x="492072" y="3078563"/>
            <a:ext cx="8518578" cy="2908489"/>
          </a:xfrm>
          <a:prstGeom prst="rect">
            <a:avLst/>
          </a:prstGeom>
          <a:noFill/>
        </p:spPr>
        <p:txBody>
          <a:bodyPr wrap="square">
            <a:spAutoFit/>
          </a:bodyPr>
          <a:lstStyle/>
          <a:p>
            <a:pPr algn="ctr">
              <a:spcBef>
                <a:spcPts val="300"/>
              </a:spcBef>
              <a:spcAft>
                <a:spcPts val="300"/>
              </a:spcAft>
            </a:pPr>
            <a:r>
              <a:rPr lang="en-US" sz="2800" b="1" dirty="0">
                <a:solidFill>
                  <a:srgbClr val="FFFF00"/>
                </a:solidFill>
                <a:latin typeface="Times New Roman" panose="02020603050405020304" pitchFamily="18" charset="0"/>
                <a:ea typeface="Times New Roman" panose="02020603050405020304" pitchFamily="18" charset="0"/>
              </a:rPr>
              <a:t>HOẠT ĐỘNG NHÓM</a:t>
            </a:r>
          </a:p>
          <a:p>
            <a:pPr marL="457200" indent="-457200" algn="just">
              <a:spcBef>
                <a:spcPts val="300"/>
              </a:spcBef>
              <a:spcAft>
                <a:spcPts val="300"/>
              </a:spcAft>
              <a:buFontTx/>
              <a:buChar char="-"/>
            </a:pPr>
            <a:r>
              <a:rPr lang="en-US" sz="2800" b="1" dirty="0" err="1">
                <a:solidFill>
                  <a:schemeClr val="bg1"/>
                </a:solidFill>
                <a:latin typeface="Times New Roman" panose="02020603050405020304" pitchFamily="18" charset="0"/>
                <a:ea typeface="Times New Roman" panose="02020603050405020304" pitchFamily="18" charset="0"/>
              </a:rPr>
              <a:t>Số</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lượng</a:t>
            </a:r>
            <a:r>
              <a:rPr lang="en-US" sz="2800" b="1" dirty="0">
                <a:solidFill>
                  <a:schemeClr val="bg1"/>
                </a:solidFill>
                <a:latin typeface="Times New Roman" panose="02020603050405020304" pitchFamily="18" charset="0"/>
                <a:ea typeface="Times New Roman" panose="02020603050405020304" pitchFamily="18" charset="0"/>
              </a:rPr>
              <a:t>: 3 </a:t>
            </a:r>
            <a:r>
              <a:rPr lang="en-US" sz="2800" b="1" dirty="0" err="1">
                <a:solidFill>
                  <a:schemeClr val="bg1"/>
                </a:solidFill>
                <a:latin typeface="Times New Roman" panose="02020603050405020304" pitchFamily="18" charset="0"/>
                <a:ea typeface="Times New Roman" panose="02020603050405020304" pitchFamily="18" charset="0"/>
              </a:rPr>
              <a:t>bàn</a:t>
            </a:r>
            <a:r>
              <a:rPr lang="en-US" sz="2800" b="1" dirty="0">
                <a:solidFill>
                  <a:schemeClr val="bg1"/>
                </a:solidFill>
                <a:latin typeface="Times New Roman" panose="02020603050405020304" pitchFamily="18" charset="0"/>
                <a:ea typeface="Times New Roman" panose="02020603050405020304" pitchFamily="18" charset="0"/>
              </a:rPr>
              <a:t> (6 </a:t>
            </a:r>
            <a:r>
              <a:rPr lang="en-US" sz="2800" b="1" dirty="0" err="1">
                <a:solidFill>
                  <a:schemeClr val="bg1"/>
                </a:solidFill>
                <a:latin typeface="Times New Roman" panose="02020603050405020304" pitchFamily="18" charset="0"/>
                <a:ea typeface="Times New Roman" panose="02020603050405020304" pitchFamily="18" charset="0"/>
              </a:rPr>
              <a:t>học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sinh</a:t>
            </a:r>
            <a:r>
              <a:rPr lang="en-US" sz="2800" b="1" dirty="0">
                <a:solidFill>
                  <a:schemeClr val="bg1"/>
                </a:solidFill>
                <a:latin typeface="Times New Roman" panose="02020603050405020304" pitchFamily="18" charset="0"/>
                <a:ea typeface="Times New Roman" panose="02020603050405020304" pitchFamily="18" charset="0"/>
              </a:rPr>
              <a:t>) / 1 </a:t>
            </a:r>
            <a:r>
              <a:rPr lang="en-US" sz="2800" b="1" dirty="0" err="1">
                <a:solidFill>
                  <a:schemeClr val="bg1"/>
                </a:solidFill>
                <a:latin typeface="Times New Roman" panose="02020603050405020304" pitchFamily="18" charset="0"/>
                <a:ea typeface="Times New Roman" panose="02020603050405020304" pitchFamily="18" charset="0"/>
              </a:rPr>
              <a:t>nhóm</a:t>
            </a:r>
            <a:endParaRPr lang="en-US" sz="2800" b="1" dirty="0">
              <a:solidFill>
                <a:schemeClr val="bg1"/>
              </a:solidFill>
              <a:latin typeface="Times New Roman" panose="02020603050405020304" pitchFamily="18" charset="0"/>
              <a:ea typeface="Times New Roman" panose="02020603050405020304" pitchFamily="18" charset="0"/>
            </a:endParaRPr>
          </a:p>
          <a:p>
            <a:pPr marL="457200" indent="-457200" algn="just">
              <a:spcBef>
                <a:spcPts val="300"/>
              </a:spcBef>
              <a:spcAft>
                <a:spcPts val="300"/>
              </a:spcAft>
              <a:buFontTx/>
              <a:buChar char="-"/>
            </a:pPr>
            <a:r>
              <a:rPr lang="en-US" sz="2800" b="1" dirty="0" err="1">
                <a:solidFill>
                  <a:schemeClr val="bg1"/>
                </a:solidFill>
                <a:latin typeface="Times New Roman" panose="02020603050405020304" pitchFamily="18" charset="0"/>
                <a:ea typeface="Times New Roman" panose="02020603050405020304" pitchFamily="18" charset="0"/>
              </a:rPr>
              <a:t>Thời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gian</a:t>
            </a:r>
            <a:r>
              <a:rPr lang="en-US" sz="2800" b="1" dirty="0">
                <a:solidFill>
                  <a:schemeClr val="bg1"/>
                </a:solidFill>
                <a:latin typeface="Times New Roman" panose="02020603050405020304" pitchFamily="18" charset="0"/>
                <a:ea typeface="Times New Roman" panose="02020603050405020304" pitchFamily="18" charset="0"/>
              </a:rPr>
              <a:t>: 2 </a:t>
            </a:r>
            <a:r>
              <a:rPr lang="en-US" sz="2800" b="1" dirty="0" err="1">
                <a:solidFill>
                  <a:schemeClr val="bg1"/>
                </a:solidFill>
                <a:latin typeface="Times New Roman" panose="02020603050405020304" pitchFamily="18" charset="0"/>
                <a:ea typeface="Times New Roman" panose="02020603050405020304" pitchFamily="18" charset="0"/>
              </a:rPr>
              <a:t>phút</a:t>
            </a:r>
            <a:endParaRPr lang="en-US" sz="2800" b="1" dirty="0">
              <a:solidFill>
                <a:schemeClr val="bg1"/>
              </a:solidFill>
              <a:latin typeface="Times New Roman" panose="02020603050405020304" pitchFamily="18" charset="0"/>
              <a:ea typeface="Times New Roman" panose="02020603050405020304" pitchFamily="18" charset="0"/>
            </a:endParaRPr>
          </a:p>
          <a:p>
            <a:pPr marL="457200" indent="-457200" algn="just">
              <a:spcBef>
                <a:spcPts val="300"/>
              </a:spcBef>
              <a:spcAft>
                <a:spcPts val="300"/>
              </a:spcAft>
              <a:buFontTx/>
              <a:buChar char="-"/>
            </a:pPr>
            <a:r>
              <a:rPr lang="en-US" sz="2800" b="1" dirty="0" err="1">
                <a:solidFill>
                  <a:schemeClr val="bg1"/>
                </a:solidFill>
                <a:latin typeface="Times New Roman" panose="02020603050405020304" pitchFamily="18" charset="0"/>
                <a:ea typeface="Times New Roman" panose="02020603050405020304" pitchFamily="18" charset="0"/>
              </a:rPr>
              <a:t>Yêu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cầu</a:t>
            </a:r>
            <a:r>
              <a:rPr lang="en-US" sz="2800" b="1"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Tìm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hiểu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nhiên</a:t>
            </a:r>
            <a:r>
              <a:rPr lang="en-US" sz="2800" dirty="0">
                <a:solidFill>
                  <a:schemeClr val="bg1"/>
                </a:solidFill>
                <a:latin typeface="Times New Roman" panose="02020603050405020304" pitchFamily="18" charset="0"/>
                <a:ea typeface="Times New Roman" panose="02020603050405020304" pitchFamily="18" charset="0"/>
              </a:rPr>
              <a:t> hay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thuật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trang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thiết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cấu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trúc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8" name="2 Minute Timer with Music for Kids! Countdown Videos HD!">
            <a:hlinkClick r:id="" action="ppaction://media"/>
            <a:extLst>
              <a:ext uri="{FF2B5EF4-FFF2-40B4-BE49-F238E27FC236}">
                <a16:creationId xmlns:a16="http://schemas.microsoft.com/office/drawing/2014/main" xmlns="" id="{6BAB90A1-61D9-CC46-3BC1-D67B28307B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058783" y="6366873"/>
            <a:ext cx="1131266" cy="498764"/>
          </a:xfrm>
          <a:prstGeom prst="rect">
            <a:avLst/>
          </a:prstGeom>
        </p:spPr>
      </p:pic>
      <p:sp>
        <p:nvSpPr>
          <p:cNvPr id="9" name="Rectangle 8">
            <a:extLst>
              <a:ext uri="{FF2B5EF4-FFF2-40B4-BE49-F238E27FC236}">
                <a16:creationId xmlns:a16="http://schemas.microsoft.com/office/drawing/2014/main" xmlns="" id="{A2035960-9A1E-C4E8-0464-9DBAEEC8BE03}"/>
              </a:ext>
            </a:extLst>
          </p:cNvPr>
          <p:cNvSpPr/>
          <p:nvPr/>
        </p:nvSpPr>
        <p:spPr>
          <a:xfrm>
            <a:off x="0" y="274171"/>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171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2035960-9A1E-C4E8-0464-9DBAEEC8BE03}"/>
              </a:ext>
            </a:extLst>
          </p:cNvPr>
          <p:cNvSpPr/>
          <p:nvPr/>
        </p:nvSpPr>
        <p:spPr>
          <a:xfrm>
            <a:off x="0" y="3863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E70D235D-F599-32A5-66EC-03E895DE9DF2}"/>
              </a:ext>
            </a:extLst>
          </p:cNvPr>
          <p:cNvSpPr/>
          <p:nvPr/>
        </p:nvSpPr>
        <p:spPr>
          <a:xfrm>
            <a:off x="190464" y="992833"/>
            <a:ext cx="11930416" cy="954107"/>
          </a:xfrm>
          <a:prstGeom prst="rect">
            <a:avLst/>
          </a:prstGeom>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3/ SGK 86:</a:t>
            </a: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Hãy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hiểu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hay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cấu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trúc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
        <p:nvSpPr>
          <p:cNvPr id="8" name="Rectangle 7"/>
          <p:cNvSpPr/>
          <p:nvPr/>
        </p:nvSpPr>
        <p:spPr>
          <a:xfrm>
            <a:off x="179689" y="983217"/>
            <a:ext cx="7550465"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số</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giới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nhiên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3" name="Group 12">
            <a:extLst>
              <a:ext uri="{FF2B5EF4-FFF2-40B4-BE49-F238E27FC236}">
                <a16:creationId xmlns:a16="http://schemas.microsoft.com/office/drawing/2014/main" xmlns="" id="{263F6F9D-9F00-47B6-265E-A45A2473E3D3}"/>
              </a:ext>
            </a:extLst>
          </p:cNvPr>
          <p:cNvGrpSpPr/>
          <p:nvPr/>
        </p:nvGrpSpPr>
        <p:grpSpPr>
          <a:xfrm>
            <a:off x="1724834" y="1506437"/>
            <a:ext cx="7627633" cy="5233792"/>
            <a:chOff x="2375210" y="1607459"/>
            <a:chExt cx="7627633" cy="5233792"/>
          </a:xfrm>
        </p:grpSpPr>
        <p:pic>
          <p:nvPicPr>
            <p:cNvPr id="6" name="Picture 5">
              <a:extLst>
                <a:ext uri="{FF2B5EF4-FFF2-40B4-BE49-F238E27FC236}">
                  <a16:creationId xmlns:a16="http://schemas.microsoft.com/office/drawing/2014/main" xmlns="" id="{FCBB45B0-9A7F-5F96-C4BA-2FE13774C3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5210" y="1607459"/>
              <a:ext cx="7627633" cy="4767271"/>
            </a:xfrm>
            <a:prstGeom prst="rect">
              <a:avLst/>
            </a:prstGeom>
          </p:spPr>
        </p:pic>
        <p:sp>
          <p:nvSpPr>
            <p:cNvPr id="7" name="Rectangle 6">
              <a:extLst>
                <a:ext uri="{FF2B5EF4-FFF2-40B4-BE49-F238E27FC236}">
                  <a16:creationId xmlns:a16="http://schemas.microsoft.com/office/drawing/2014/main" xmlns="" id="{98F60098-47F9-5D40-C884-9FEBE9882046}"/>
                </a:ext>
              </a:extLst>
            </p:cNvPr>
            <p:cNvSpPr/>
            <p:nvPr/>
          </p:nvSpPr>
          <p:spPr>
            <a:xfrm>
              <a:off x="2893406" y="6318031"/>
              <a:ext cx="6976590"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số</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ghềnh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biển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err="1">
                  <a:ln>
                    <a:noFill/>
                  </a:ln>
                  <a:solidFill>
                    <a:prstClr val="white"/>
                  </a:solidFill>
                  <a:effectLst/>
                  <a:uLnTx/>
                  <a:uFillTx/>
                  <a:latin typeface="Times New Roman" panose="02020603050405020304" pitchFamily="18" charset="0"/>
                  <a:ea typeface="Times New Roman" panose="02020603050405020304" pitchFamily="18" charset="0"/>
                  <a:cs typeface="+mn-cs"/>
                </a:rPr>
                <a:t>dạng</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lục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12" name="Group 11">
            <a:extLst>
              <a:ext uri="{FF2B5EF4-FFF2-40B4-BE49-F238E27FC236}">
                <a16:creationId xmlns:a16="http://schemas.microsoft.com/office/drawing/2014/main" xmlns="" id="{C6F6B8FD-7696-D54C-31C2-5544EF672A19}"/>
              </a:ext>
            </a:extLst>
          </p:cNvPr>
          <p:cNvGrpSpPr/>
          <p:nvPr/>
        </p:nvGrpSpPr>
        <p:grpSpPr>
          <a:xfrm>
            <a:off x="152519" y="1910572"/>
            <a:ext cx="5386132" cy="4869293"/>
            <a:chOff x="152519" y="1910572"/>
            <a:chExt cx="5386132" cy="4869293"/>
          </a:xfrm>
        </p:grpSpPr>
        <p:pic>
          <p:nvPicPr>
            <p:cNvPr id="10" name="Picture 9">
              <a:extLst>
                <a:ext uri="{FF2B5EF4-FFF2-40B4-BE49-F238E27FC236}">
                  <a16:creationId xmlns:a16="http://schemas.microsoft.com/office/drawing/2014/main" xmlns="" id="{535E7A8E-19EC-9D29-8240-0B83886F8B55}"/>
                </a:ext>
              </a:extLst>
            </p:cNvPr>
            <p:cNvPicPr>
              <a:picLocks noChangeAspect="1"/>
            </p:cNvPicPr>
            <p:nvPr/>
          </p:nvPicPr>
          <p:blipFill rotWithShape="1">
            <a:blip r:embed="rId3">
              <a:extLst>
                <a:ext uri="{28A0092B-C50C-407E-A947-70E740481C1C}">
                  <a14:useLocalDpi xmlns:a14="http://schemas.microsoft.com/office/drawing/2010/main" val="0"/>
                </a:ext>
              </a:extLst>
            </a:blip>
            <a:srcRect r="19579"/>
            <a:stretch/>
          </p:blipFill>
          <p:spPr>
            <a:xfrm>
              <a:off x="248162" y="1910572"/>
              <a:ext cx="5290489" cy="4385708"/>
            </a:xfrm>
            <a:prstGeom prst="rect">
              <a:avLst/>
            </a:prstGeom>
          </p:spPr>
        </p:pic>
        <p:sp>
          <p:nvSpPr>
            <p:cNvPr id="11" name="Rectangle 10">
              <a:extLst>
                <a:ext uri="{FF2B5EF4-FFF2-40B4-BE49-F238E27FC236}">
                  <a16:creationId xmlns:a16="http://schemas.microsoft.com/office/drawing/2014/main" xmlns="" id="{EBBB2942-16E6-C721-AA53-6056D85DE1A0}"/>
                </a:ext>
              </a:extLst>
            </p:cNvPr>
            <p:cNvSpPr/>
            <p:nvPr/>
          </p:nvSpPr>
          <p:spPr>
            <a:xfrm>
              <a:off x="152519" y="6256645"/>
              <a:ext cx="4248279"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Tổ</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lục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15" name="Group 14">
            <a:extLst>
              <a:ext uri="{FF2B5EF4-FFF2-40B4-BE49-F238E27FC236}">
                <a16:creationId xmlns:a16="http://schemas.microsoft.com/office/drawing/2014/main" xmlns="" id="{71DDCC01-3F01-7190-78DD-996592E38574}"/>
              </a:ext>
            </a:extLst>
          </p:cNvPr>
          <p:cNvGrpSpPr/>
          <p:nvPr/>
        </p:nvGrpSpPr>
        <p:grpSpPr>
          <a:xfrm>
            <a:off x="4793674" y="1799100"/>
            <a:ext cx="7180860" cy="4941998"/>
            <a:chOff x="2473844" y="964677"/>
            <a:chExt cx="7180860" cy="4941998"/>
          </a:xfrm>
        </p:grpSpPr>
        <p:pic>
          <p:nvPicPr>
            <p:cNvPr id="16" name="Picture 2" descr="Vector mạng nhện cô lập trên nền trắng | Thư viện stock ...">
              <a:extLst>
                <a:ext uri="{FF2B5EF4-FFF2-40B4-BE49-F238E27FC236}">
                  <a16:creationId xmlns:a16="http://schemas.microsoft.com/office/drawing/2014/main" xmlns="" id="{CF2435F8-4535-9B5D-1CF2-E375C1250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8977" y="964677"/>
              <a:ext cx="4438050" cy="44380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F73471B2-CC8F-74CE-EAB9-B6C0132F57D7}"/>
                </a:ext>
              </a:extLst>
            </p:cNvPr>
            <p:cNvSpPr txBox="1"/>
            <p:nvPr/>
          </p:nvSpPr>
          <p:spPr>
            <a:xfrm>
              <a:off x="2473844" y="5383455"/>
              <a:ext cx="71808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chín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cạnh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BBFEF6C7-C547-10EA-4DFB-8600781FB344}"/>
              </a:ext>
            </a:extLst>
          </p:cNvPr>
          <p:cNvGrpSpPr/>
          <p:nvPr/>
        </p:nvGrpSpPr>
        <p:grpSpPr>
          <a:xfrm>
            <a:off x="234307" y="1948060"/>
            <a:ext cx="11602936" cy="4086067"/>
            <a:chOff x="589064" y="1022778"/>
            <a:chExt cx="11602936" cy="4086067"/>
          </a:xfrm>
        </p:grpSpPr>
        <p:sp>
          <p:nvSpPr>
            <p:cNvPr id="19" name="TextBox 18">
              <a:extLst>
                <a:ext uri="{FF2B5EF4-FFF2-40B4-BE49-F238E27FC236}">
                  <a16:creationId xmlns:a16="http://schemas.microsoft.com/office/drawing/2014/main" xmlns="" id="{112BB097-F670-7FBD-9B14-B5E204A2B760}"/>
                </a:ext>
              </a:extLst>
            </p:cNvPr>
            <p:cNvSpPr txBox="1"/>
            <p:nvPr/>
          </p:nvSpPr>
          <p:spPr>
            <a:xfrm>
              <a:off x="1661179" y="4566573"/>
              <a:ext cx="15805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Cỏ</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lá</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xmlns="" id="{E2932FED-31A2-F4A4-1BCC-3491D4E2DEBD}"/>
                </a:ext>
              </a:extLst>
            </p:cNvPr>
            <p:cNvPicPr>
              <a:picLocks noChangeAspect="1"/>
            </p:cNvPicPr>
            <p:nvPr/>
          </p:nvPicPr>
          <p:blipFill>
            <a:blip r:embed="rId5"/>
            <a:stretch>
              <a:fillRect/>
            </a:stretch>
          </p:blipFill>
          <p:spPr>
            <a:xfrm>
              <a:off x="589064" y="1022778"/>
              <a:ext cx="3724795" cy="3543795"/>
            </a:xfrm>
            <a:prstGeom prst="rect">
              <a:avLst/>
            </a:prstGeom>
          </p:spPr>
        </p:pic>
        <p:pic>
          <p:nvPicPr>
            <p:cNvPr id="21" name="Picture 20">
              <a:extLst>
                <a:ext uri="{FF2B5EF4-FFF2-40B4-BE49-F238E27FC236}">
                  <a16:creationId xmlns:a16="http://schemas.microsoft.com/office/drawing/2014/main" xmlns="" id="{D774B983-9483-2536-A873-7D69D1A6B15F}"/>
                </a:ext>
              </a:extLst>
            </p:cNvPr>
            <p:cNvPicPr>
              <a:picLocks noChangeAspect="1"/>
            </p:cNvPicPr>
            <p:nvPr/>
          </p:nvPicPr>
          <p:blipFill>
            <a:blip r:embed="rId6"/>
            <a:stretch>
              <a:fillRect/>
            </a:stretch>
          </p:blipFill>
          <p:spPr>
            <a:xfrm>
              <a:off x="4460577" y="1022778"/>
              <a:ext cx="3610479" cy="3562847"/>
            </a:xfrm>
            <a:prstGeom prst="rect">
              <a:avLst/>
            </a:prstGeom>
          </p:spPr>
        </p:pic>
        <p:sp>
          <p:nvSpPr>
            <p:cNvPr id="22" name="TextBox 21">
              <a:extLst>
                <a:ext uri="{FF2B5EF4-FFF2-40B4-BE49-F238E27FC236}">
                  <a16:creationId xmlns:a16="http://schemas.microsoft.com/office/drawing/2014/main" xmlns="" id="{8AAB7F3F-8D4F-78E0-CDC6-29DB25B909C5}"/>
                </a:ext>
              </a:extLst>
            </p:cNvPr>
            <p:cNvSpPr txBox="1"/>
            <p:nvPr/>
          </p:nvSpPr>
          <p:spPr>
            <a:xfrm>
              <a:off x="5385974" y="4566573"/>
              <a:ext cx="2229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dừa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a:extLst>
                <a:ext uri="{FF2B5EF4-FFF2-40B4-BE49-F238E27FC236}">
                  <a16:creationId xmlns:a16="http://schemas.microsoft.com/office/drawing/2014/main" xmlns="" id="{3B3F575C-99D5-BDD3-4D4B-38ECD65C2A71}"/>
                </a:ext>
              </a:extLst>
            </p:cNvPr>
            <p:cNvPicPr>
              <a:picLocks noChangeAspect="1"/>
            </p:cNvPicPr>
            <p:nvPr/>
          </p:nvPicPr>
          <p:blipFill>
            <a:blip r:embed="rId7"/>
            <a:stretch>
              <a:fillRect/>
            </a:stretch>
          </p:blipFill>
          <p:spPr>
            <a:xfrm>
              <a:off x="8190942" y="1022778"/>
              <a:ext cx="4001058" cy="3534268"/>
            </a:xfrm>
            <a:prstGeom prst="rect">
              <a:avLst/>
            </a:prstGeom>
          </p:spPr>
        </p:pic>
        <p:sp>
          <p:nvSpPr>
            <p:cNvPr id="24" name="TextBox 23">
              <a:extLst>
                <a:ext uri="{FF2B5EF4-FFF2-40B4-BE49-F238E27FC236}">
                  <a16:creationId xmlns:a16="http://schemas.microsoft.com/office/drawing/2014/main" xmlns="" id="{6951D0B1-A1EA-BBC0-08B9-479AC0FE1139}"/>
                </a:ext>
              </a:extLst>
            </p:cNvPr>
            <p:cNvSpPr txBox="1"/>
            <p:nvPr/>
          </p:nvSpPr>
          <p:spPr>
            <a:xfrm>
              <a:off x="8190941" y="4585625"/>
              <a:ext cx="40010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19237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ACC96BFD-A54B-A56E-5343-1E7CE48FB154}"/>
              </a:ext>
            </a:extLst>
          </p:cNvPr>
          <p:cNvSpPr/>
          <p:nvPr/>
        </p:nvSpPr>
        <p:spPr>
          <a:xfrm>
            <a:off x="460616" y="872927"/>
            <a:ext cx="6518131"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thất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trúc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26" name="Group 25">
            <a:extLst>
              <a:ext uri="{FF2B5EF4-FFF2-40B4-BE49-F238E27FC236}">
                <a16:creationId xmlns:a16="http://schemas.microsoft.com/office/drawing/2014/main" xmlns="" id="{769B9350-7864-71CC-E9A2-985F6C3F5886}"/>
              </a:ext>
            </a:extLst>
          </p:cNvPr>
          <p:cNvGrpSpPr/>
          <p:nvPr/>
        </p:nvGrpSpPr>
        <p:grpSpPr>
          <a:xfrm>
            <a:off x="564988" y="1489667"/>
            <a:ext cx="11203738" cy="5194414"/>
            <a:chOff x="-113211" y="1174077"/>
            <a:chExt cx="11741331" cy="5549244"/>
          </a:xfrm>
        </p:grpSpPr>
        <p:pic>
          <p:nvPicPr>
            <p:cNvPr id="27" name="Picture 26" descr="Gạch Bông 20x20 Màu Trắng Đen Lát Nền Đá Mờ">
              <a:extLst>
                <a:ext uri="{FF2B5EF4-FFF2-40B4-BE49-F238E27FC236}">
                  <a16:creationId xmlns:a16="http://schemas.microsoft.com/office/drawing/2014/main" xmlns="" id="{899613F4-1FDF-31E8-E36A-58A443F6AC5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081" y="1174077"/>
              <a:ext cx="5364936" cy="4987663"/>
            </a:xfrm>
            <a:prstGeom prst="rect">
              <a:avLst/>
            </a:prstGeom>
            <a:noFill/>
            <a:ln>
              <a:noFill/>
            </a:ln>
          </p:spPr>
        </p:pic>
        <p:sp>
          <p:nvSpPr>
            <p:cNvPr id="28" name="TextBox 27">
              <a:extLst>
                <a:ext uri="{FF2B5EF4-FFF2-40B4-BE49-F238E27FC236}">
                  <a16:creationId xmlns:a16="http://schemas.microsoft.com/office/drawing/2014/main" xmlns="" id="{C5A9C013-7897-1590-5EF5-AD2AC366B1DA}"/>
                </a:ext>
              </a:extLst>
            </p:cNvPr>
            <p:cNvSpPr txBox="1"/>
            <p:nvPr/>
          </p:nvSpPr>
          <p:spPr>
            <a:xfrm>
              <a:off x="-113211" y="6161740"/>
              <a:ext cx="62309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Viên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gạch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vuông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9" name="Picture 28">
              <a:extLst>
                <a:ext uri="{FF2B5EF4-FFF2-40B4-BE49-F238E27FC236}">
                  <a16:creationId xmlns:a16="http://schemas.microsoft.com/office/drawing/2014/main" xmlns="" id="{501FAA35-98B8-69A4-9394-E6C8A6A1B87D}"/>
                </a:ext>
              </a:extLst>
            </p:cNvPr>
            <p:cNvPicPr>
              <a:picLocks noChangeAspect="1"/>
            </p:cNvPicPr>
            <p:nvPr/>
          </p:nvPicPr>
          <p:blipFill rotWithShape="1">
            <a:blip r:embed="rId3">
              <a:extLst>
                <a:ext uri="{28A0092B-C50C-407E-A947-70E740481C1C}">
                  <a14:useLocalDpi xmlns:a14="http://schemas.microsoft.com/office/drawing/2010/main" val="0"/>
                </a:ext>
              </a:extLst>
            </a:blip>
            <a:srcRect l="10231" r="12302" b="11686"/>
            <a:stretch/>
          </p:blipFill>
          <p:spPr>
            <a:xfrm>
              <a:off x="6117771" y="1181119"/>
              <a:ext cx="4789715" cy="5018982"/>
            </a:xfrm>
            <a:prstGeom prst="rect">
              <a:avLst/>
            </a:prstGeom>
          </p:spPr>
        </p:pic>
        <p:sp>
          <p:nvSpPr>
            <p:cNvPr id="30" name="TextBox 29">
              <a:extLst>
                <a:ext uri="{FF2B5EF4-FFF2-40B4-BE49-F238E27FC236}">
                  <a16:creationId xmlns:a16="http://schemas.microsoft.com/office/drawing/2014/main" xmlns="" id="{B36738ED-F7E7-0A22-AC6E-D91F3B4E7C3C}"/>
                </a:ext>
              </a:extLst>
            </p:cNvPr>
            <p:cNvSpPr txBox="1"/>
            <p:nvPr/>
          </p:nvSpPr>
          <p:spPr>
            <a:xfrm>
              <a:off x="5397138" y="6200101"/>
              <a:ext cx="62309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Chụp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đèn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31" name="Group 30">
            <a:extLst>
              <a:ext uri="{FF2B5EF4-FFF2-40B4-BE49-F238E27FC236}">
                <a16:creationId xmlns:a16="http://schemas.microsoft.com/office/drawing/2014/main" xmlns="" id="{346F9B88-4C62-A13D-2649-01AC8DD3CEEE}"/>
              </a:ext>
            </a:extLst>
          </p:cNvPr>
          <p:cNvGrpSpPr/>
          <p:nvPr/>
        </p:nvGrpSpPr>
        <p:grpSpPr>
          <a:xfrm>
            <a:off x="1033196" y="1527825"/>
            <a:ext cx="9979014" cy="4571548"/>
            <a:chOff x="1268453" y="1658983"/>
            <a:chExt cx="9979014" cy="4571548"/>
          </a:xfrm>
        </p:grpSpPr>
        <p:sp>
          <p:nvSpPr>
            <p:cNvPr id="1024" name="Rectangle 1023">
              <a:extLst>
                <a:ext uri="{FF2B5EF4-FFF2-40B4-BE49-F238E27FC236}">
                  <a16:creationId xmlns:a16="http://schemas.microsoft.com/office/drawing/2014/main" xmlns="" id="{6F6B9FBD-692C-D660-159A-54C1B4F707DD}"/>
                </a:ext>
              </a:extLst>
            </p:cNvPr>
            <p:cNvSpPr/>
            <p:nvPr/>
          </p:nvSpPr>
          <p:spPr>
            <a:xfrm>
              <a:off x="1268453" y="5707311"/>
              <a:ext cx="9979014"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Lầu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góc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biểu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quyền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lực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nước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Mỹ</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ngũ</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25" name="Picture 2">
              <a:extLst>
                <a:ext uri="{FF2B5EF4-FFF2-40B4-BE49-F238E27FC236}">
                  <a16:creationId xmlns:a16="http://schemas.microsoft.com/office/drawing/2014/main" xmlns="" id="{0E7E0EF7-8763-9E28-81E8-FE56D3B24A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05"/>
            <a:stretch/>
          </p:blipFill>
          <p:spPr bwMode="auto">
            <a:xfrm>
              <a:off x="2286000" y="1658983"/>
              <a:ext cx="7620000" cy="39131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xmlns="" id="{A5F6E5A5-0E07-1BFE-D5CA-C9B40C2E6F80}"/>
              </a:ext>
            </a:extLst>
          </p:cNvPr>
          <p:cNvGrpSpPr/>
          <p:nvPr/>
        </p:nvGrpSpPr>
        <p:grpSpPr>
          <a:xfrm>
            <a:off x="861582" y="1489667"/>
            <a:ext cx="10468836" cy="5346034"/>
            <a:chOff x="201386" y="1133475"/>
            <a:chExt cx="10468836" cy="5346034"/>
          </a:xfrm>
        </p:grpSpPr>
        <p:pic>
          <p:nvPicPr>
            <p:cNvPr id="1028" name="Picture 4" descr="Bất động sản Việt Nam | Vietnam Real Estate | 2dhReal Group | 2dhHoldings |  2dhM&amp;A">
              <a:extLst>
                <a:ext uri="{FF2B5EF4-FFF2-40B4-BE49-F238E27FC236}">
                  <a16:creationId xmlns:a16="http://schemas.microsoft.com/office/drawing/2014/main" xmlns="" id="{75F8B5FD-AD1C-1933-1D5D-818B7780B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639" y="1133475"/>
              <a:ext cx="5288191" cy="3961039"/>
            </a:xfrm>
            <a:prstGeom prst="rect">
              <a:avLst/>
            </a:prstGeom>
            <a:noFill/>
            <a:extLst>
              <a:ext uri="{909E8E84-426E-40DD-AFC4-6F175D3DCCD1}">
                <a14:hiddenFill xmlns:a14="http://schemas.microsoft.com/office/drawing/2010/main">
                  <a:solidFill>
                    <a:srgbClr val="FFFFFF"/>
                  </a:solidFill>
                </a14:hiddenFill>
              </a:ext>
            </a:extLst>
          </p:spPr>
        </p:pic>
        <p:sp>
          <p:nvSpPr>
            <p:cNvPr id="1029" name="TextBox 1028">
              <a:extLst>
                <a:ext uri="{FF2B5EF4-FFF2-40B4-BE49-F238E27FC236}">
                  <a16:creationId xmlns:a16="http://schemas.microsoft.com/office/drawing/2014/main" xmlns="" id="{884D14CB-5B68-F3BF-33AC-5C51180EAE72}"/>
                </a:ext>
              </a:extLst>
            </p:cNvPr>
            <p:cNvSpPr txBox="1"/>
            <p:nvPr/>
          </p:nvSpPr>
          <p:spPr>
            <a:xfrm>
              <a:off x="201386" y="5094514"/>
              <a:ext cx="5572397"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Kim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tang LOUVRE ở Paris-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ghép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tấm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30" name="Picture 6" descr="Tháp (Phật giáo) – Wikipedia tiếng Việt">
              <a:extLst>
                <a:ext uri="{FF2B5EF4-FFF2-40B4-BE49-F238E27FC236}">
                  <a16:creationId xmlns:a16="http://schemas.microsoft.com/office/drawing/2014/main" xmlns="" id="{D2E281CE-1C02-40F3-5542-5A41949FB8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1225"/>
            <a:stretch/>
          </p:blipFill>
          <p:spPr bwMode="auto">
            <a:xfrm rot="5400000">
              <a:off x="6523535" y="947828"/>
              <a:ext cx="3961040" cy="4332335"/>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xmlns="" id="{BAE431EC-E8BC-11C9-3287-4D4B2362A19E}"/>
                </a:ext>
              </a:extLst>
            </p:cNvPr>
            <p:cNvSpPr txBox="1"/>
            <p:nvPr/>
          </p:nvSpPr>
          <p:spPr>
            <a:xfrm>
              <a:off x="6215744" y="5309957"/>
              <a:ext cx="433233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Ngọn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Chùa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lục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 name="Rectangle 16">
            <a:extLst>
              <a:ext uri="{FF2B5EF4-FFF2-40B4-BE49-F238E27FC236}">
                <a16:creationId xmlns:a16="http://schemas.microsoft.com/office/drawing/2014/main" xmlns="" id="{A2035960-9A1E-C4E8-0464-9DBAEEC8BE03}"/>
              </a:ext>
            </a:extLst>
          </p:cNvPr>
          <p:cNvSpPr/>
          <p:nvPr/>
        </p:nvSpPr>
        <p:spPr>
          <a:xfrm>
            <a:off x="0" y="20489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1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Righ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31"/>
                                        </p:tgtEl>
                                      </p:cBhvr>
                                    </p:animEffect>
                                    <p:set>
                                      <p:cBhvr>
                                        <p:cTn id="27" dur="1" fill="hold">
                                          <p:stCondLst>
                                            <p:cond delay="19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wheel(1)">
                                      <p:cBhvr>
                                        <p:cTn id="3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xmlns="" id="{95988835-3E01-86E9-6A8D-A591009D42B8}"/>
              </a:ext>
            </a:extLst>
          </p:cNvPr>
          <p:cNvSpPr/>
          <p:nvPr/>
        </p:nvSpPr>
        <p:spPr>
          <a:xfrm>
            <a:off x="512155" y="1101864"/>
            <a:ext cx="3980577"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033" name="Group 1032">
            <a:extLst>
              <a:ext uri="{FF2B5EF4-FFF2-40B4-BE49-F238E27FC236}">
                <a16:creationId xmlns:a16="http://schemas.microsoft.com/office/drawing/2014/main" xmlns="" id="{0AB7EB08-7B94-CB19-698F-F3D5555D06DF}"/>
              </a:ext>
            </a:extLst>
          </p:cNvPr>
          <p:cNvGrpSpPr/>
          <p:nvPr/>
        </p:nvGrpSpPr>
        <p:grpSpPr>
          <a:xfrm>
            <a:off x="645512" y="2248764"/>
            <a:ext cx="11282385" cy="4373393"/>
            <a:chOff x="587829" y="1100391"/>
            <a:chExt cx="11282385" cy="4373393"/>
          </a:xfrm>
        </p:grpSpPr>
        <p:pic>
          <p:nvPicPr>
            <p:cNvPr id="1034" name="Picture 1033">
              <a:extLst>
                <a:ext uri="{FF2B5EF4-FFF2-40B4-BE49-F238E27FC236}">
                  <a16:creationId xmlns:a16="http://schemas.microsoft.com/office/drawing/2014/main" xmlns="" id="{B9BF6595-90B4-E365-CAA6-654450D96978}"/>
                </a:ext>
              </a:extLst>
            </p:cNvPr>
            <p:cNvPicPr>
              <a:picLocks noChangeAspect="1"/>
            </p:cNvPicPr>
            <p:nvPr/>
          </p:nvPicPr>
          <p:blipFill>
            <a:blip r:embed="rId2"/>
            <a:stretch>
              <a:fillRect/>
            </a:stretch>
          </p:blipFill>
          <p:spPr>
            <a:xfrm>
              <a:off x="587829" y="1100391"/>
              <a:ext cx="3927309" cy="3650449"/>
            </a:xfrm>
            <a:prstGeom prst="rect">
              <a:avLst/>
            </a:prstGeom>
          </p:spPr>
        </p:pic>
        <p:pic>
          <p:nvPicPr>
            <p:cNvPr id="1035" name="Picture 1034" descr="Những hình ảnh lục giác đều đẹp mắt trong thiên nhiên và kiến trúc">
              <a:extLst>
                <a:ext uri="{FF2B5EF4-FFF2-40B4-BE49-F238E27FC236}">
                  <a16:creationId xmlns:a16="http://schemas.microsoft.com/office/drawing/2014/main" xmlns="" id="{7071B83A-1906-C35B-8B02-EFB3077A3D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863" y="1100391"/>
              <a:ext cx="2989511" cy="3650449"/>
            </a:xfrm>
            <a:prstGeom prst="rect">
              <a:avLst/>
            </a:prstGeom>
            <a:noFill/>
            <a:ln>
              <a:noFill/>
            </a:ln>
          </p:spPr>
        </p:pic>
        <p:pic>
          <p:nvPicPr>
            <p:cNvPr id="1036" name="Picture 1035" descr="Tổng hợp các mẫu kệ sách treo tường đẹp - độc - lạ nhất năm 2019">
              <a:extLst>
                <a:ext uri="{FF2B5EF4-FFF2-40B4-BE49-F238E27FC236}">
                  <a16:creationId xmlns:a16="http://schemas.microsoft.com/office/drawing/2014/main" xmlns="" id="{ACAF8A1C-DAE6-409E-C90D-81031DD355E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8972" y="1100391"/>
              <a:ext cx="3771242" cy="3653936"/>
            </a:xfrm>
            <a:prstGeom prst="rect">
              <a:avLst/>
            </a:prstGeom>
            <a:noFill/>
            <a:ln>
              <a:noFill/>
            </a:ln>
          </p:spPr>
        </p:pic>
        <p:sp>
          <p:nvSpPr>
            <p:cNvPr id="1037" name="TextBox 1036">
              <a:extLst>
                <a:ext uri="{FF2B5EF4-FFF2-40B4-BE49-F238E27FC236}">
                  <a16:creationId xmlns:a16="http://schemas.microsoft.com/office/drawing/2014/main" xmlns="" id="{98AA497D-8526-BBE6-1D18-3A5F8E85E7A1}"/>
                </a:ext>
              </a:extLst>
            </p:cNvPr>
            <p:cNvSpPr txBox="1"/>
            <p:nvPr/>
          </p:nvSpPr>
          <p:spPr>
            <a:xfrm>
              <a:off x="1226987" y="4950564"/>
              <a:ext cx="101232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Đồng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treo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kệ</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rPr>
                <a:t>sách</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kệ tủ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lục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038" name="Group 1037">
            <a:extLst>
              <a:ext uri="{FF2B5EF4-FFF2-40B4-BE49-F238E27FC236}">
                <a16:creationId xmlns:a16="http://schemas.microsoft.com/office/drawing/2014/main" xmlns="" id="{6F38675C-4B58-8A8D-8F12-90046969F17A}"/>
              </a:ext>
            </a:extLst>
          </p:cNvPr>
          <p:cNvGrpSpPr/>
          <p:nvPr/>
        </p:nvGrpSpPr>
        <p:grpSpPr>
          <a:xfrm>
            <a:off x="1029362" y="1713324"/>
            <a:ext cx="9465002" cy="4885590"/>
            <a:chOff x="959158" y="1117010"/>
            <a:chExt cx="9465002" cy="4885590"/>
          </a:xfrm>
        </p:grpSpPr>
        <p:pic>
          <p:nvPicPr>
            <p:cNvPr id="1039" name="Picture 2" descr="Chi tiết 81+ về hình vuông đều hay nhất - coedo.com.vn">
              <a:extLst>
                <a:ext uri="{FF2B5EF4-FFF2-40B4-BE49-F238E27FC236}">
                  <a16:creationId xmlns:a16="http://schemas.microsoft.com/office/drawing/2014/main" xmlns="" id="{EC0E0590-9891-97B8-36D2-3690B01E6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159" y="1117010"/>
              <a:ext cx="4200669" cy="419157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039">
              <a:extLst>
                <a:ext uri="{FF2B5EF4-FFF2-40B4-BE49-F238E27FC236}">
                  <a16:creationId xmlns:a16="http://schemas.microsoft.com/office/drawing/2014/main" xmlns="" id="{2605CA63-EF93-A6D0-DEDC-31B5FCD20D90}"/>
                </a:ext>
              </a:extLst>
            </p:cNvPr>
            <p:cNvPicPr>
              <a:picLocks noChangeAspect="1"/>
            </p:cNvPicPr>
            <p:nvPr/>
          </p:nvPicPr>
          <p:blipFill>
            <a:blip r:embed="rId6"/>
            <a:stretch>
              <a:fillRect/>
            </a:stretch>
          </p:blipFill>
          <p:spPr>
            <a:xfrm>
              <a:off x="5687614" y="1117010"/>
              <a:ext cx="4736546" cy="4159503"/>
            </a:xfrm>
            <a:prstGeom prst="rect">
              <a:avLst/>
            </a:prstGeom>
          </p:spPr>
        </p:pic>
        <p:sp>
          <p:nvSpPr>
            <p:cNvPr id="1041" name="TextBox 1040">
              <a:extLst>
                <a:ext uri="{FF2B5EF4-FFF2-40B4-BE49-F238E27FC236}">
                  <a16:creationId xmlns:a16="http://schemas.microsoft.com/office/drawing/2014/main" xmlns="" id="{9CC5B894-B5D4-ED8A-52D3-3392B252A195}"/>
                </a:ext>
              </a:extLst>
            </p:cNvPr>
            <p:cNvSpPr txBox="1"/>
            <p:nvPr/>
          </p:nvSpPr>
          <p:spPr>
            <a:xfrm>
              <a:off x="959158" y="5479380"/>
              <a:ext cx="946500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gạch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042" name="Group 1041">
            <a:extLst>
              <a:ext uri="{FF2B5EF4-FFF2-40B4-BE49-F238E27FC236}">
                <a16:creationId xmlns:a16="http://schemas.microsoft.com/office/drawing/2014/main" xmlns="" id="{5213E534-EE0B-7FCB-5995-60574C394233}"/>
              </a:ext>
            </a:extLst>
          </p:cNvPr>
          <p:cNvGrpSpPr/>
          <p:nvPr/>
        </p:nvGrpSpPr>
        <p:grpSpPr>
          <a:xfrm>
            <a:off x="215593" y="1685202"/>
            <a:ext cx="11218201" cy="4951735"/>
            <a:chOff x="337136" y="1050865"/>
            <a:chExt cx="11218201" cy="4951735"/>
          </a:xfrm>
        </p:grpSpPr>
        <p:sp>
          <p:nvSpPr>
            <p:cNvPr id="1043" name="TextBox 1042">
              <a:extLst>
                <a:ext uri="{FF2B5EF4-FFF2-40B4-BE49-F238E27FC236}">
                  <a16:creationId xmlns:a16="http://schemas.microsoft.com/office/drawing/2014/main" xmlns="" id="{723E6F00-714F-5220-F74B-C4C57D9414D8}"/>
                </a:ext>
              </a:extLst>
            </p:cNvPr>
            <p:cNvSpPr txBox="1"/>
            <p:nvPr/>
          </p:nvSpPr>
          <p:spPr>
            <a:xfrm>
              <a:off x="959158" y="5479380"/>
              <a:ext cx="946500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gạch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44" name="Picture 2" descr="Gạch lục giác ốp tường ứng dụng vào không gian trong ngôi nhà đẹp">
              <a:extLst>
                <a:ext uri="{FF2B5EF4-FFF2-40B4-BE49-F238E27FC236}">
                  <a16:creationId xmlns:a16="http://schemas.microsoft.com/office/drawing/2014/main" xmlns="" id="{A4D8118C-3276-86E9-BC8D-9F085D69AB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219" b="50000"/>
            <a:stretch/>
          </p:blipFill>
          <p:spPr bwMode="auto">
            <a:xfrm>
              <a:off x="337136" y="1117009"/>
              <a:ext cx="5350478" cy="415950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1044">
              <a:extLst>
                <a:ext uri="{FF2B5EF4-FFF2-40B4-BE49-F238E27FC236}">
                  <a16:creationId xmlns:a16="http://schemas.microsoft.com/office/drawing/2014/main" xmlns="" id="{58F10B2E-17FC-1442-686D-4F862ACE4135}"/>
                </a:ext>
              </a:extLst>
            </p:cNvPr>
            <p:cNvPicPr>
              <a:picLocks noChangeAspect="1"/>
            </p:cNvPicPr>
            <p:nvPr/>
          </p:nvPicPr>
          <p:blipFill rotWithShape="1">
            <a:blip r:embed="rId8"/>
            <a:srcRect l="18256" t="-1261" r="-3119" b="1261"/>
            <a:stretch/>
          </p:blipFill>
          <p:spPr>
            <a:xfrm>
              <a:off x="6204858" y="1050865"/>
              <a:ext cx="5350479" cy="4282861"/>
            </a:xfrm>
            <a:prstGeom prst="rect">
              <a:avLst/>
            </a:prstGeom>
          </p:spPr>
        </p:pic>
      </p:grpSp>
      <p:sp>
        <p:nvSpPr>
          <p:cNvPr id="17" name="Rectangle 16">
            <a:extLst>
              <a:ext uri="{FF2B5EF4-FFF2-40B4-BE49-F238E27FC236}">
                <a16:creationId xmlns:a16="http://schemas.microsoft.com/office/drawing/2014/main" xmlns="" id="{A2035960-9A1E-C4E8-0464-9DBAEEC8BE03}"/>
              </a:ext>
            </a:extLst>
          </p:cNvPr>
          <p:cNvSpPr/>
          <p:nvPr/>
        </p:nvSpPr>
        <p:spPr>
          <a:xfrm>
            <a:off x="0" y="23260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86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strips(downRight)">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p:cTn id="12" dur="500" fill="hold"/>
                                        <p:tgtEl>
                                          <p:spTgt spid="1033"/>
                                        </p:tgtEl>
                                        <p:attrNameLst>
                                          <p:attrName>ppt_w</p:attrName>
                                        </p:attrNameLst>
                                      </p:cBhvr>
                                      <p:tavLst>
                                        <p:tav tm="0">
                                          <p:val>
                                            <p:fltVal val="0"/>
                                          </p:val>
                                        </p:tav>
                                        <p:tav tm="100000">
                                          <p:val>
                                            <p:strVal val="#ppt_w"/>
                                          </p:val>
                                        </p:tav>
                                      </p:tavLst>
                                    </p:anim>
                                    <p:anim calcmode="lin" valueType="num">
                                      <p:cBhvr>
                                        <p:cTn id="13" dur="500" fill="hold"/>
                                        <p:tgtEl>
                                          <p:spTgt spid="1033"/>
                                        </p:tgtEl>
                                        <p:attrNameLst>
                                          <p:attrName>ppt_h</p:attrName>
                                        </p:attrNameLst>
                                      </p:cBhvr>
                                      <p:tavLst>
                                        <p:tav tm="0">
                                          <p:val>
                                            <p:fltVal val="0"/>
                                          </p:val>
                                        </p:tav>
                                        <p:tav tm="100000">
                                          <p:val>
                                            <p:strVal val="#ppt_h"/>
                                          </p:val>
                                        </p:tav>
                                      </p:tavLst>
                                    </p:anim>
                                    <p:animEffect transition="in" filter="fade">
                                      <p:cBhvr>
                                        <p:cTn id="14" dur="500"/>
                                        <p:tgtEl>
                                          <p:spTgt spid="1033"/>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xit" presetSubtype="32" fill="hold" nodeType="clickEffect">
                                  <p:stCondLst>
                                    <p:cond delay="0"/>
                                  </p:stCondLst>
                                  <p:childTnLst>
                                    <p:animEffect transition="out" filter="plus(out)">
                                      <p:cBhvr>
                                        <p:cTn id="18" dur="2000"/>
                                        <p:tgtEl>
                                          <p:spTgt spid="1033"/>
                                        </p:tgtEl>
                                      </p:cBhvr>
                                    </p:animEffect>
                                    <p:set>
                                      <p:cBhvr>
                                        <p:cTn id="19" dur="1" fill="hold">
                                          <p:stCondLst>
                                            <p:cond delay="1999"/>
                                          </p:stCondLst>
                                        </p:cTn>
                                        <p:tgtEl>
                                          <p:spTgt spid="103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38"/>
                                        </p:tgtEl>
                                        <p:attrNameLst>
                                          <p:attrName>style.visibility</p:attrName>
                                        </p:attrNameLst>
                                      </p:cBhvr>
                                      <p:to>
                                        <p:strVal val="visible"/>
                                      </p:to>
                                    </p:set>
                                    <p:animEffect transition="in" filter="barn(inVertical)">
                                      <p:cBhvr>
                                        <p:cTn id="24" dur="500"/>
                                        <p:tgtEl>
                                          <p:spTgt spid="103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1038"/>
                                        </p:tgtEl>
                                      </p:cBhvr>
                                    </p:animEffect>
                                    <p:set>
                                      <p:cBhvr>
                                        <p:cTn id="29" dur="1" fill="hold">
                                          <p:stCondLst>
                                            <p:cond delay="499"/>
                                          </p:stCondLst>
                                        </p:cTn>
                                        <p:tgtEl>
                                          <p:spTgt spid="103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42"/>
                                        </p:tgtEl>
                                        <p:attrNameLst>
                                          <p:attrName>style.visibility</p:attrName>
                                        </p:attrNameLst>
                                      </p:cBhvr>
                                      <p:to>
                                        <p:strVal val="visible"/>
                                      </p:to>
                                    </p:set>
                                    <p:animEffect transition="in" filter="circle(in)">
                                      <p:cBhvr>
                                        <p:cTn id="34" dur="20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00A1DCB-14CF-623B-50F8-C55E4EF21524}"/>
              </a:ext>
            </a:extLst>
          </p:cNvPr>
          <p:cNvSpPr/>
          <p:nvPr/>
        </p:nvSpPr>
        <p:spPr>
          <a:xfrm>
            <a:off x="142651" y="1180751"/>
            <a:ext cx="5064207" cy="523220"/>
          </a:xfrm>
          <a:prstGeom prst="rect">
            <a:avLst/>
          </a:prstGeom>
        </p:spPr>
        <p:txBody>
          <a:bodyPr wrap="none">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đồ</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chơi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a:extLst>
              <a:ext uri="{FF2B5EF4-FFF2-40B4-BE49-F238E27FC236}">
                <a16:creationId xmlns:a16="http://schemas.microsoft.com/office/drawing/2014/main" xmlns="" id="{81FAC205-2F8D-A243-01AC-284CB19DCA08}"/>
              </a:ext>
            </a:extLst>
          </p:cNvPr>
          <p:cNvGrpSpPr/>
          <p:nvPr/>
        </p:nvGrpSpPr>
        <p:grpSpPr>
          <a:xfrm>
            <a:off x="564841" y="2477378"/>
            <a:ext cx="10410769" cy="3622987"/>
            <a:chOff x="498124" y="1733313"/>
            <a:chExt cx="10410769" cy="3622987"/>
          </a:xfrm>
        </p:grpSpPr>
        <p:pic>
          <p:nvPicPr>
            <p:cNvPr id="9" name="Picture 8" descr="Những hình ảnh lục giác đều đẹp mắt trong thiên nhiên và kiến trúc">
              <a:extLst>
                <a:ext uri="{FF2B5EF4-FFF2-40B4-BE49-F238E27FC236}">
                  <a16:creationId xmlns:a16="http://schemas.microsoft.com/office/drawing/2014/main" xmlns="" id="{19B9BC25-1B8C-95BC-44EA-1B4B13D8336C}"/>
                </a:ext>
              </a:extLst>
            </p:cNvPr>
            <p:cNvPicPr/>
            <p:nvPr/>
          </p:nvPicPr>
          <p:blipFill rotWithShape="1">
            <a:blip r:embed="rId2" cstate="print">
              <a:extLst>
                <a:ext uri="{28A0092B-C50C-407E-A947-70E740481C1C}">
                  <a14:useLocalDpi xmlns:a14="http://schemas.microsoft.com/office/drawing/2010/main" val="0"/>
                </a:ext>
              </a:extLst>
            </a:blip>
            <a:srcRect l="20298" t="18295" r="15699" b="14234"/>
            <a:stretch/>
          </p:blipFill>
          <p:spPr bwMode="auto">
            <a:xfrm>
              <a:off x="498124" y="2069515"/>
              <a:ext cx="3466732" cy="3286785"/>
            </a:xfrm>
            <a:prstGeom prst="rect">
              <a:avLst/>
            </a:prstGeom>
            <a:noFill/>
            <a:ln>
              <a:noFill/>
            </a:ln>
          </p:spPr>
        </p:pic>
        <p:grpSp>
          <p:nvGrpSpPr>
            <p:cNvPr id="14" name="Group 13">
              <a:extLst>
                <a:ext uri="{FF2B5EF4-FFF2-40B4-BE49-F238E27FC236}">
                  <a16:creationId xmlns:a16="http://schemas.microsoft.com/office/drawing/2014/main" xmlns="" id="{F2556380-E2F0-6E57-38E8-55473A628C92}"/>
                </a:ext>
              </a:extLst>
            </p:cNvPr>
            <p:cNvGrpSpPr/>
            <p:nvPr/>
          </p:nvGrpSpPr>
          <p:grpSpPr>
            <a:xfrm>
              <a:off x="4362634" y="1733313"/>
              <a:ext cx="6546259" cy="3391373"/>
              <a:chOff x="4362634" y="1733313"/>
              <a:chExt cx="6546259" cy="3391373"/>
            </a:xfrm>
          </p:grpSpPr>
          <p:pic>
            <p:nvPicPr>
              <p:cNvPr id="32" name="Picture 31" descr="Combo 2 khối Rubik 3 tầng 3x3 và Rubik 2 tầng 2x2 Jiehui Cube – A2ZMART">
                <a:extLst>
                  <a:ext uri="{FF2B5EF4-FFF2-40B4-BE49-F238E27FC236}">
                    <a16:creationId xmlns:a16="http://schemas.microsoft.com/office/drawing/2014/main" xmlns="" id="{B55AF5E9-578B-F2E0-311A-BC310483C217}"/>
                  </a:ext>
                </a:extLst>
              </p:cNvPr>
              <p:cNvPicPr/>
              <p:nvPr/>
            </p:nvPicPr>
            <p:blipFill>
              <a:blip r:embed="rId3" cstate="print">
                <a:extLst>
                  <a:ext uri="{BEBA8EAE-BF5A-486C-A8C5-ECC9F3942E4B}">
                    <a14:imgProps xmlns:a14="http://schemas.microsoft.com/office/drawing/2010/main">
                      <a14:imgLayer r:embed="rId4">
                        <a14:imgEffect>
                          <a14:backgroundRemoval t="9961" b="95605" l="9961" r="89844">
                            <a14:foregroundMark x1="39355" y1="91602" x2="42578" y2="91602"/>
                            <a14:foregroundMark x1="39355" y1="95605" x2="41016" y2="95605"/>
                          </a14:backgroundRemoval>
                        </a14:imgEffect>
                      </a14:imgLayer>
                    </a14:imgProps>
                  </a:ext>
                  <a:ext uri="{28A0092B-C50C-407E-A947-70E740481C1C}">
                    <a14:useLocalDpi xmlns:a14="http://schemas.microsoft.com/office/drawing/2010/main" val="0"/>
                  </a:ext>
                </a:extLst>
              </a:blip>
              <a:srcRect/>
              <a:stretch>
                <a:fillRect/>
              </a:stretch>
            </p:blipFill>
            <p:spPr bwMode="auto">
              <a:xfrm>
                <a:off x="4362634" y="1733313"/>
                <a:ext cx="3466732" cy="3391373"/>
              </a:xfrm>
              <a:prstGeom prst="rect">
                <a:avLst/>
              </a:prstGeom>
              <a:noFill/>
              <a:ln>
                <a:noFill/>
              </a:ln>
            </p:spPr>
          </p:pic>
          <p:pic>
            <p:nvPicPr>
              <p:cNvPr id="33" name="Picture 32">
                <a:extLst>
                  <a:ext uri="{FF2B5EF4-FFF2-40B4-BE49-F238E27FC236}">
                    <a16:creationId xmlns:a16="http://schemas.microsoft.com/office/drawing/2014/main" xmlns="" id="{3C3527A5-7949-6CB3-9B9E-9D35AE0C7AE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7778" y1="26333" x2="79556" y2="29556"/>
                            <a14:foregroundMark x1="59444" y1="14333" x2="63222" y2="16333"/>
                            <a14:foregroundMark x1="66333" y1="16778" x2="70111" y2="20111"/>
                            <a14:foregroundMark x1="73556" y1="20889" x2="74222" y2="23556"/>
                            <a14:foregroundMark x1="70556" y1="18333" x2="72111" y2="20333"/>
                          </a14:backgroundRemoval>
                        </a14:imgEffect>
                      </a14:imgLayer>
                    </a14:imgProps>
                  </a:ext>
                  <a:ext uri="{28A0092B-C50C-407E-A947-70E740481C1C}">
                    <a14:useLocalDpi xmlns:a14="http://schemas.microsoft.com/office/drawing/2010/main" val="0"/>
                  </a:ext>
                </a:extLst>
              </a:blip>
              <a:stretch>
                <a:fillRect/>
              </a:stretch>
            </p:blipFill>
            <p:spPr>
              <a:xfrm>
                <a:off x="8227144" y="2069515"/>
                <a:ext cx="2681749" cy="2681749"/>
              </a:xfrm>
              <a:prstGeom prst="rect">
                <a:avLst/>
              </a:prstGeom>
            </p:spPr>
          </p:pic>
        </p:grpSp>
      </p:grpSp>
      <p:sp>
        <p:nvSpPr>
          <p:cNvPr id="10" name="Rectangle 9">
            <a:extLst>
              <a:ext uri="{FF2B5EF4-FFF2-40B4-BE49-F238E27FC236}">
                <a16:creationId xmlns:a16="http://schemas.microsoft.com/office/drawing/2014/main" xmlns="" id="{A2035960-9A1E-C4E8-0464-9DBAEEC8BE03}"/>
              </a:ext>
            </a:extLst>
          </p:cNvPr>
          <p:cNvSpPr/>
          <p:nvPr/>
        </p:nvSpPr>
        <p:spPr>
          <a:xfrm>
            <a:off x="0" y="246461"/>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761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F992ADA-2F99-674B-DB6D-A8A7B9009B30}"/>
              </a:ext>
            </a:extLst>
          </p:cNvPr>
          <p:cNvSpPr>
            <a:spLocks noGrp="1"/>
          </p:cNvSpPr>
          <p:nvPr>
            <p:ph type="title"/>
          </p:nvPr>
        </p:nvSpPr>
        <p:spPr>
          <a:xfrm>
            <a:off x="129364" y="546728"/>
            <a:ext cx="2984640"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VẬN DỤNG</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6D6C259-9F67-D398-3D9B-EEE8F0C327FD}"/>
              </a:ext>
            </a:extLst>
          </p:cNvPr>
          <p:cNvCxnSpPr>
            <a:cxnSpLocks/>
          </p:cNvCxnSpPr>
          <p:nvPr/>
        </p:nvCxnSpPr>
        <p:spPr>
          <a:xfrm>
            <a:off x="129365" y="1184544"/>
            <a:ext cx="2984639"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xmlns="" id="{F35082A9-DA78-892E-22CE-7E2EF0759BBC}"/>
              </a:ext>
            </a:extLst>
          </p:cNvPr>
          <p:cNvSpPr txBox="1"/>
          <p:nvPr/>
        </p:nvSpPr>
        <p:spPr>
          <a:xfrm>
            <a:off x="17059" y="3403044"/>
            <a:ext cx="11727902" cy="3416320"/>
          </a:xfrm>
          <a:prstGeom prst="rect">
            <a:avLst/>
          </a:prstGeom>
          <a:noFill/>
        </p:spPr>
        <p:txBody>
          <a:bodyPr wrap="square">
            <a:spAutoFit/>
          </a:bodyPr>
          <a:lstStyle/>
          <a:p>
            <a:pPr marL="457200" marR="0" indent="-457200" algn="just">
              <a:spcBef>
                <a:spcPts val="600"/>
              </a:spcBef>
              <a:spcAft>
                <a:spcPts val="600"/>
              </a:spcAft>
              <a:buFont typeface="Wingdings" panose="05000000000000000000" pitchFamily="2" charset="2"/>
              <a:buChar char="Ø"/>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1: </a:t>
            </a:r>
            <a:r>
              <a:rPr lang="en-US" sz="2800" dirty="0" err="1">
                <a:solidFill>
                  <a:schemeClr val="bg1"/>
                </a:solidFill>
                <a:effectLst/>
                <a:latin typeface="Times New Roman" panose="02020603050405020304" pitchFamily="18" charset="0"/>
                <a:ea typeface="Times New Roman" panose="02020603050405020304" pitchFamily="18" charset="0"/>
              </a:rPr>
              <a:t>vẽ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giấy</a:t>
            </a:r>
            <a:r>
              <a:rPr lang="en-US" sz="2800" dirty="0">
                <a:solidFill>
                  <a:schemeClr val="bg1"/>
                </a:solidFill>
                <a:effectLst/>
                <a:latin typeface="Times New Roman" panose="02020603050405020304" pitchFamily="18" charset="0"/>
                <a:ea typeface="Times New Roman" panose="02020603050405020304" pitchFamily="18" charset="0"/>
              </a:rPr>
              <a:t> 4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tam </a:t>
            </a:r>
            <a:r>
              <a:rPr lang="en-US" sz="2800" dirty="0" err="1">
                <a:solidFill>
                  <a:schemeClr val="bg1"/>
                </a:solidFill>
                <a:effectLst/>
                <a:latin typeface="Times New Roman" panose="02020603050405020304" pitchFamily="18" charset="0"/>
                <a:ea typeface="Times New Roman" panose="02020603050405020304" pitchFamily="18" charset="0"/>
              </a:rPr>
              <a:t>giác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nhau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ghép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thành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tứ</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a:t>
            </a:r>
          </a:p>
          <a:p>
            <a:pPr marL="457200" marR="0" indent="-457200" algn="just">
              <a:spcBef>
                <a:spcPts val="600"/>
              </a:spcBef>
              <a:spcAft>
                <a:spcPts val="600"/>
              </a:spcAft>
              <a:buFont typeface="Wingdings" panose="05000000000000000000" pitchFamily="2" charset="2"/>
              <a:buChar char="Ø"/>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2: </a:t>
            </a:r>
            <a:r>
              <a:rPr lang="en-US" sz="2800" dirty="0" err="1">
                <a:solidFill>
                  <a:schemeClr val="bg1"/>
                </a:solidFill>
                <a:effectLst/>
                <a:latin typeface="Times New Roman" panose="02020603050405020304" pitchFamily="18" charset="0"/>
                <a:ea typeface="Times New Roman" panose="02020603050405020304" pitchFamily="18" charset="0"/>
              </a:rPr>
              <a:t>vẽ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giấy</a:t>
            </a:r>
            <a:r>
              <a:rPr lang="en-US" sz="2800" dirty="0">
                <a:solidFill>
                  <a:schemeClr val="bg1"/>
                </a:solidFill>
                <a:effectLst/>
                <a:latin typeface="Times New Roman" panose="02020603050405020304" pitchFamily="18" charset="0"/>
                <a:ea typeface="Times New Roman" panose="02020603050405020304" pitchFamily="18" charset="0"/>
              </a:rPr>
              <a:t> 20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tam </a:t>
            </a:r>
            <a:r>
              <a:rPr lang="en-US" sz="2800" dirty="0" err="1">
                <a:solidFill>
                  <a:schemeClr val="bg1"/>
                </a:solidFill>
                <a:effectLst/>
                <a:latin typeface="Times New Roman" panose="02020603050405020304" pitchFamily="18" charset="0"/>
                <a:ea typeface="Times New Roman" panose="02020603050405020304" pitchFamily="18" charset="0"/>
              </a:rPr>
              <a:t>giác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nhau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rồi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thành</a:t>
            </a:r>
            <a:r>
              <a:rPr lang="en-US" sz="2800" dirty="0">
                <a:solidFill>
                  <a:schemeClr val="bg1"/>
                </a:solidFill>
                <a:effectLst/>
                <a:latin typeface="Times New Roman" panose="02020603050405020304" pitchFamily="18" charset="0"/>
                <a:ea typeface="Times New Roman" panose="02020603050405020304" pitchFamily="18" charset="0"/>
              </a:rPr>
              <a:t> chao </a:t>
            </a:r>
            <a:r>
              <a:rPr lang="en-US" sz="2800" dirty="0" err="1">
                <a:solidFill>
                  <a:schemeClr val="bg1"/>
                </a:solidFill>
                <a:effectLst/>
                <a:latin typeface="Times New Roman" panose="02020603050405020304" pitchFamily="18" charset="0"/>
                <a:ea typeface="Times New Roman" panose="02020603050405020304" pitchFamily="18" charset="0"/>
              </a:rPr>
              <a:t>đèn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20 </a:t>
            </a:r>
            <a:r>
              <a:rPr lang="en-US" sz="2800" dirty="0" err="1">
                <a:solidFill>
                  <a:schemeClr val="bg1"/>
                </a:solidFill>
                <a:effectLst/>
                <a:latin typeface="Times New Roman" panose="02020603050405020304" pitchFamily="18" charset="0"/>
                <a:ea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a:t>
            </a:r>
          </a:p>
          <a:p>
            <a:pPr marL="457200" marR="0" indent="-457200" algn="just">
              <a:buFont typeface="Wingdings" panose="05000000000000000000" pitchFamily="2" charset="2"/>
              <a:buChar char="Ø"/>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3: </a:t>
            </a:r>
            <a:r>
              <a:rPr lang="en-US" sz="2800" dirty="0" err="1">
                <a:solidFill>
                  <a:schemeClr val="bg1"/>
                </a:solidFill>
                <a:effectLst/>
                <a:latin typeface="Times New Roman" panose="02020603050405020304" pitchFamily="18" charset="0"/>
                <a:ea typeface="Times New Roman" panose="02020603050405020304" pitchFamily="18" charset="0"/>
              </a:rPr>
              <a:t>Vẽ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giấy</a:t>
            </a:r>
            <a:r>
              <a:rPr lang="en-US" sz="2800" dirty="0">
                <a:solidFill>
                  <a:schemeClr val="bg1"/>
                </a:solidFill>
                <a:effectLst/>
                <a:latin typeface="Times New Roman" panose="02020603050405020304" pitchFamily="18" charset="0"/>
                <a:ea typeface="Times New Roman" panose="02020603050405020304" pitchFamily="18" charset="0"/>
              </a:rPr>
              <a:t> 6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vuông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nhau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rồi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thành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đèn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lồng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lập</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rPr>
              <a:t>)</a:t>
            </a:r>
          </a:p>
          <a:p>
            <a:pPr marL="457200" marR="0" indent="-457200" algn="just">
              <a:spcBef>
                <a:spcPts val="600"/>
              </a:spcBef>
              <a:spcAft>
                <a:spcPts val="600"/>
              </a:spcAft>
              <a:buFont typeface="Wingdings" panose="05000000000000000000" pitchFamily="2" charset="2"/>
              <a:buChar char="Ø"/>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4: </a:t>
            </a:r>
            <a:r>
              <a:rPr lang="en-US" sz="2800" dirty="0" err="1">
                <a:solidFill>
                  <a:schemeClr val="bg1"/>
                </a:solidFill>
                <a:effectLst/>
                <a:latin typeface="Times New Roman" panose="02020603050405020304" pitchFamily="18" charset="0"/>
                <a:ea typeface="Times New Roman" panose="02020603050405020304" pitchFamily="18" charset="0"/>
              </a:rPr>
              <a:t>Vẽ</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trên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giấy</a:t>
            </a:r>
            <a:r>
              <a:rPr lang="en-US" sz="2800" dirty="0">
                <a:solidFill>
                  <a:schemeClr val="bg1"/>
                </a:solidFill>
                <a:effectLst/>
                <a:latin typeface="Times New Roman" panose="02020603050405020304" pitchFamily="18" charset="0"/>
                <a:ea typeface="Times New Roman" panose="02020603050405020304" pitchFamily="18" charset="0"/>
              </a:rPr>
              <a:t> 8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tam </a:t>
            </a:r>
            <a:r>
              <a:rPr lang="en-US" sz="2800" dirty="0" err="1">
                <a:solidFill>
                  <a:schemeClr val="bg1"/>
                </a:solidFill>
                <a:effectLst/>
                <a:latin typeface="Times New Roman" panose="02020603050405020304" pitchFamily="18" charset="0"/>
                <a:ea typeface="Times New Roman" panose="02020603050405020304" pitchFamily="18" charset="0"/>
              </a:rPr>
              <a:t>giác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bằng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nhau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rồi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cắt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tạo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thành</a:t>
            </a:r>
            <a:r>
              <a:rPr lang="en-US" sz="2800" dirty="0">
                <a:solidFill>
                  <a:schemeClr val="bg1"/>
                </a:solidFill>
                <a:effectLst/>
                <a:latin typeface="Times New Roman" panose="02020603050405020304" pitchFamily="18" charset="0"/>
                <a:ea typeface="Times New Roman" panose="02020603050405020304" pitchFamily="18" charset="0"/>
              </a:rPr>
              <a:t> chao </a:t>
            </a:r>
            <a:r>
              <a:rPr lang="en-US" sz="2800" dirty="0" err="1">
                <a:solidFill>
                  <a:schemeClr val="bg1"/>
                </a:solidFill>
                <a:effectLst/>
                <a:latin typeface="Times New Roman" panose="02020603050405020304" pitchFamily="18" charset="0"/>
                <a:ea typeface="Times New Roman" panose="02020603050405020304" pitchFamily="18" charset="0"/>
              </a:rPr>
              <a:t>đèn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bát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diện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đều</a:t>
            </a:r>
            <a:r>
              <a:rPr lang="en-US" sz="2800" dirty="0">
                <a:solidFill>
                  <a:schemeClr val="bg1"/>
                </a:solidFill>
                <a:effectLst/>
                <a:latin typeface="Times New Roman" panose="02020603050405020304" pitchFamily="18" charset="0"/>
                <a:ea typeface="Times New Roman" panose="02020603050405020304" pitchFamily="18" charset="0"/>
              </a:rPr>
              <a:t>).</a:t>
            </a:r>
          </a:p>
        </p:txBody>
      </p:sp>
      <p:sp>
        <p:nvSpPr>
          <p:cNvPr id="12" name="Rectangle 11">
            <a:extLst>
              <a:ext uri="{FF2B5EF4-FFF2-40B4-BE49-F238E27FC236}">
                <a16:creationId xmlns:a16="http://schemas.microsoft.com/office/drawing/2014/main" xmlns="" id="{4166A15C-7927-077D-4E2F-D9BDF0EA78C2}"/>
              </a:ext>
            </a:extLst>
          </p:cNvPr>
          <p:cNvSpPr/>
          <p:nvPr/>
        </p:nvSpPr>
        <p:spPr>
          <a:xfrm>
            <a:off x="17058" y="1332014"/>
            <a:ext cx="9592350" cy="2046714"/>
          </a:xfrm>
          <a:prstGeom prst="rect">
            <a:avLst/>
          </a:prstGeom>
          <a:noFill/>
        </p:spPr>
        <p:txBody>
          <a:bodyPr wrap="square">
            <a:spAutoFit/>
          </a:bodyPr>
          <a:lstStyle/>
          <a:p>
            <a:pPr algn="ctr">
              <a:spcBef>
                <a:spcPts val="300"/>
              </a:spcBef>
              <a:spcAft>
                <a:spcPts val="300"/>
              </a:spcAft>
            </a:pPr>
            <a:r>
              <a:rPr lang="en-US" sz="2800" b="1" dirty="0">
                <a:solidFill>
                  <a:schemeClr val="bg1"/>
                </a:solidFill>
                <a:latin typeface="Times New Roman" panose="02020603050405020304" pitchFamily="18" charset="0"/>
                <a:ea typeface="Times New Roman" panose="02020603050405020304" pitchFamily="18" charset="0"/>
              </a:rPr>
              <a:t>HOẠT ĐỘNG NHÓM</a:t>
            </a:r>
          </a:p>
          <a:p>
            <a:pPr algn="just"/>
            <a:r>
              <a:rPr lang="en-US" sz="2800" b="1" dirty="0">
                <a:solidFill>
                  <a:schemeClr val="bg1"/>
                </a:solidFill>
                <a:latin typeface="Times New Roman" panose="02020603050405020304" pitchFamily="18" charset="0"/>
                <a:ea typeface="Times New Roman" panose="02020603050405020304" pitchFamily="18" charset="0"/>
              </a:rPr>
              <a:t>1. </a:t>
            </a:r>
            <a:r>
              <a:rPr lang="en-US" sz="2800" b="1" dirty="0" err="1">
                <a:solidFill>
                  <a:schemeClr val="bg1"/>
                </a:solidFill>
                <a:latin typeface="Times New Roman" panose="02020603050405020304" pitchFamily="18" charset="0"/>
                <a:ea typeface="Times New Roman" panose="02020603050405020304" pitchFamily="18" charset="0"/>
              </a:rPr>
              <a:t>Số</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lượng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Mỗi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tổ</a:t>
            </a:r>
            <a:r>
              <a:rPr lang="en-US" sz="2800" b="1" dirty="0">
                <a:solidFill>
                  <a:schemeClr val="bg1"/>
                </a:solidFill>
                <a:latin typeface="Times New Roman" panose="02020603050405020304" pitchFamily="18" charset="0"/>
                <a:ea typeface="Times New Roman" panose="02020603050405020304" pitchFamily="18" charset="0"/>
              </a:rPr>
              <a:t>/ 1 </a:t>
            </a:r>
            <a:r>
              <a:rPr lang="en-US" sz="2800" b="1" dirty="0" err="1">
                <a:solidFill>
                  <a:schemeClr val="bg1"/>
                </a:solidFill>
                <a:latin typeface="Times New Roman" panose="02020603050405020304" pitchFamily="18" charset="0"/>
                <a:ea typeface="Times New Roman" panose="02020603050405020304" pitchFamily="18" charset="0"/>
              </a:rPr>
              <a:t>nhóm</a:t>
            </a:r>
            <a:endParaRPr lang="en-US" sz="2800" b="1" dirty="0">
              <a:solidFill>
                <a:schemeClr val="bg1"/>
              </a:solidFill>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b="1" dirty="0">
                <a:solidFill>
                  <a:schemeClr val="bg1"/>
                </a:solidFill>
                <a:latin typeface="Times New Roman" panose="02020603050405020304" pitchFamily="18" charset="0"/>
                <a:ea typeface="Times New Roman" panose="02020603050405020304" pitchFamily="18" charset="0"/>
              </a:rPr>
              <a:t>2. </a:t>
            </a:r>
            <a:r>
              <a:rPr lang="en-US" sz="2800" b="1" dirty="0" err="1">
                <a:solidFill>
                  <a:schemeClr val="bg1"/>
                </a:solidFill>
                <a:latin typeface="Times New Roman" panose="02020603050405020304" pitchFamily="18" charset="0"/>
                <a:ea typeface="Times New Roman" panose="02020603050405020304" pitchFamily="18" charset="0"/>
              </a:rPr>
              <a:t>Thời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gian</a:t>
            </a:r>
            <a:r>
              <a:rPr lang="en-US" sz="2800" b="1" dirty="0">
                <a:solidFill>
                  <a:schemeClr val="bg1"/>
                </a:solidFill>
                <a:latin typeface="Times New Roman" panose="02020603050405020304" pitchFamily="18" charset="0"/>
                <a:ea typeface="Times New Roman" panose="02020603050405020304" pitchFamily="18" charset="0"/>
              </a:rPr>
              <a:t>: 3phút</a:t>
            </a:r>
          </a:p>
          <a:p>
            <a:pPr algn="just">
              <a:spcBef>
                <a:spcPts val="300"/>
              </a:spcBef>
              <a:spcAft>
                <a:spcPts val="300"/>
              </a:spcAft>
            </a:pPr>
            <a:r>
              <a:rPr lang="en-US" sz="2800" b="1" dirty="0">
                <a:solidFill>
                  <a:schemeClr val="bg1"/>
                </a:solidFill>
                <a:latin typeface="Times New Roman" panose="02020603050405020304" pitchFamily="18" charset="0"/>
                <a:ea typeface="Times New Roman" panose="02020603050405020304" pitchFamily="18" charset="0"/>
              </a:rPr>
              <a:t>3. </a:t>
            </a:r>
            <a:r>
              <a:rPr lang="en-US" sz="2800" b="1" dirty="0" err="1">
                <a:solidFill>
                  <a:schemeClr val="bg1"/>
                </a:solidFill>
                <a:latin typeface="Times New Roman" panose="02020603050405020304" pitchFamily="18" charset="0"/>
                <a:ea typeface="Times New Roman" panose="02020603050405020304" pitchFamily="18" charset="0"/>
              </a:rPr>
              <a:t>Yêu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cầu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bày</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sản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phẩm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đã</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chuẩn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bị</a:t>
            </a:r>
            <a:r>
              <a:rPr lang="en-US" sz="2800" b="1" dirty="0">
                <a:solidFill>
                  <a:schemeClr val="bg1"/>
                </a:solidFill>
                <a:latin typeface="Times New Roman" panose="02020603050405020304" pitchFamily="18" charset="0"/>
                <a:ea typeface="Times New Roman" panose="02020603050405020304" pitchFamily="18" charset="0"/>
              </a:rPr>
              <a:t> ở </a:t>
            </a:r>
            <a:r>
              <a:rPr lang="en-US" sz="2800" b="1" dirty="0" err="1">
                <a:solidFill>
                  <a:schemeClr val="bg1"/>
                </a:solidFill>
                <a:latin typeface="Times New Roman" panose="02020603050405020304" pitchFamily="18" charset="0"/>
                <a:ea typeface="Times New Roman" panose="02020603050405020304" pitchFamily="18" charset="0"/>
              </a:rPr>
              <a:t>nhà</a:t>
            </a:r>
            <a:endParaRPr lang="en-US" sz="2800" b="1" dirty="0">
              <a:solidFill>
                <a:schemeClr val="bg1"/>
              </a:solidFill>
              <a:effectLst/>
              <a:latin typeface="Times New Roman" panose="02020603050405020304" pitchFamily="18" charset="0"/>
              <a:ea typeface="Times New Roman" panose="02020603050405020304" pitchFamily="18" charset="0"/>
            </a:endParaRPr>
          </a:p>
        </p:txBody>
      </p:sp>
      <p:pic>
        <p:nvPicPr>
          <p:cNvPr id="3" name="Đồng hồ đếm ngược 3 phút - 3 minutes timer">
            <a:hlinkClick r:id="" action="ppaction://media"/>
            <a:extLst>
              <a:ext uri="{FF2B5EF4-FFF2-40B4-BE49-F238E27FC236}">
                <a16:creationId xmlns:a16="http://schemas.microsoft.com/office/drawing/2014/main" xmlns="" id="{26F3F559-6307-28B5-C1F3-12A7AFE485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02783" y="477516"/>
            <a:ext cx="1628659" cy="456575"/>
          </a:xfrm>
          <a:prstGeom prst="rect">
            <a:avLst/>
          </a:prstGeom>
        </p:spPr>
      </p:pic>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7F5DFC6-24EB-CE17-B67D-C3E83DD2D8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3770" y="705803"/>
            <a:ext cx="2327672" cy="2327672"/>
          </a:xfrm>
          <a:prstGeom prst="rect">
            <a:avLst/>
          </a:prstGeom>
        </p:spPr>
      </p:pic>
      <p:sp>
        <p:nvSpPr>
          <p:cNvPr id="9" name="Rectangle 8">
            <a:extLst>
              <a:ext uri="{FF2B5EF4-FFF2-40B4-BE49-F238E27FC236}">
                <a16:creationId xmlns:a16="http://schemas.microsoft.com/office/drawing/2014/main" xmlns="" id="{A2035960-9A1E-C4E8-0464-9DBAEEC8BE03}"/>
              </a:ext>
            </a:extLst>
          </p:cNvPr>
          <p:cNvSpPr/>
          <p:nvPr/>
        </p:nvSpPr>
        <p:spPr>
          <a:xfrm>
            <a:off x="0" y="52491"/>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video>
              <p:cMediaNode vol="80000">
                <p:cTn id="31" fill="hold" display="0">
                  <p:stCondLst>
                    <p:cond delay="indefinite"/>
                  </p:stCondLst>
                </p:cTn>
                <p:tgtEl>
                  <p:spTgt spid="3"/>
                </p:tgtEl>
              </p:cMediaNode>
            </p:video>
          </p:childTnLst>
        </p:cTn>
      </p:par>
    </p:tnLst>
    <p:bldLst>
      <p:bldP spid="4" grpId="0"/>
      <p:bldP spid="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F992ADA-2F99-674B-DB6D-A8A7B9009B30}"/>
              </a:ext>
            </a:extLst>
          </p:cNvPr>
          <p:cNvSpPr>
            <a:spLocks noGrp="1"/>
          </p:cNvSpPr>
          <p:nvPr>
            <p:ph type="title"/>
          </p:nvPr>
        </p:nvSpPr>
        <p:spPr>
          <a:xfrm>
            <a:off x="425310" y="101588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6D6C259-9F67-D398-3D9B-EEE8F0C327FD}"/>
              </a:ext>
            </a:extLst>
          </p:cNvPr>
          <p:cNvCxnSpPr/>
          <p:nvPr/>
        </p:nvCxnSpPr>
        <p:spPr>
          <a:xfrm>
            <a:off x="425311" y="180879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653A930-4926-CD90-62F7-3503A3AFE6F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56800" y="632427"/>
            <a:ext cx="2280514" cy="152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39530" y="2560603"/>
            <a:ext cx="4702039" cy="523220"/>
          </a:xfrm>
          <a:prstGeom prst="rect">
            <a:avLst/>
          </a:prstGeom>
        </p:spPr>
        <p:txBody>
          <a:bodyPr wrap="square">
            <a:spAutoFit/>
          </a:bodyPr>
          <a:lstStyle/>
          <a:p>
            <a:pPr algn="just">
              <a:spcBef>
                <a:spcPts val="300"/>
              </a:spcBef>
              <a:spcAft>
                <a:spcPts val="300"/>
              </a:spcAft>
            </a:pPr>
            <a:r>
              <a:rPr lang="en-US" sz="2800" dirty="0">
                <a:solidFill>
                  <a:schemeClr val="bg1"/>
                </a:solidFill>
                <a:latin typeface="Times New Roman" panose="02020603050405020304" pitchFamily="18" charset="0"/>
                <a:ea typeface="Times New Roman" panose="02020603050405020304" pitchFamily="18" charset="0"/>
              </a:rPr>
              <a:t>Hình </a:t>
            </a:r>
            <a:r>
              <a:rPr lang="en-US" sz="2800" dirty="0" err="1">
                <a:solidFill>
                  <a:schemeClr val="bg1"/>
                </a:solidFill>
                <a:latin typeface="Times New Roman" panose="02020603050405020304" pitchFamily="18" charset="0"/>
                <a:ea typeface="Times New Roman" panose="02020603050405020304" pitchFamily="18" charset="0"/>
              </a:rPr>
              <a:t>tứ</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diện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xmlns="" id="{F8E5BE15-FE47-9476-BD51-F109E0E534C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59" b="98071" l="2115" r="97281">
                        <a14:foregroundMark x1="3625" y1="15756" x2="8459" y2="20257"/>
                        <a14:foregroundMark x1="84290" y1="11254" x2="97281" y2="3859"/>
                        <a14:foregroundMark x1="64350" y1="87460" x2="64350" y2="98392"/>
                        <a14:foregroundMark x1="2115" y1="15756" x2="3625" y2="15756"/>
                      </a14:backgroundRemoval>
                    </a14:imgEffect>
                  </a14:imgLayer>
                </a14:imgProps>
              </a:ext>
            </a:extLst>
          </a:blip>
          <a:stretch>
            <a:fillRect/>
          </a:stretch>
        </p:blipFill>
        <p:spPr>
          <a:xfrm>
            <a:off x="336133" y="3218755"/>
            <a:ext cx="2717878" cy="2553656"/>
          </a:xfrm>
          <a:prstGeom prst="rect">
            <a:avLst/>
          </a:prstGeom>
        </p:spPr>
      </p:pic>
      <p:pic>
        <p:nvPicPr>
          <p:cNvPr id="5" name="Picture 4">
            <a:extLst>
              <a:ext uri="{FF2B5EF4-FFF2-40B4-BE49-F238E27FC236}">
                <a16:creationId xmlns:a16="http://schemas.microsoft.com/office/drawing/2014/main" xmlns="" id="{2C6F4483-131C-7C02-F130-E18D88CDD1A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1" b="90616" l="9222" r="89914">
                        <a14:foregroundMark x1="9222" y1="19941" x2="9510" y2="27859"/>
                        <a14:foregroundMark x1="37752" y1="36070" x2="38329" y2="65689"/>
                        <a14:foregroundMark x1="38329" y1="90616" x2="39193" y2="90616"/>
                      </a14:backgroundRemoval>
                    </a14:imgEffect>
                  </a14:imgLayer>
                </a14:imgProps>
              </a:ext>
            </a:extLst>
          </a:blip>
          <a:stretch>
            <a:fillRect/>
          </a:stretch>
        </p:blipFill>
        <p:spPr>
          <a:xfrm>
            <a:off x="3062728" y="3009455"/>
            <a:ext cx="3024554" cy="2972256"/>
          </a:xfrm>
          <a:prstGeom prst="rect">
            <a:avLst/>
          </a:prstGeom>
        </p:spPr>
      </p:pic>
      <p:sp>
        <p:nvSpPr>
          <p:cNvPr id="6" name="Rectangle 5">
            <a:extLst>
              <a:ext uri="{FF2B5EF4-FFF2-40B4-BE49-F238E27FC236}">
                <a16:creationId xmlns:a16="http://schemas.microsoft.com/office/drawing/2014/main" xmlns="" id="{904FE156-CB87-FA17-7C5A-455E41BB257A}"/>
              </a:ext>
            </a:extLst>
          </p:cNvPr>
          <p:cNvSpPr/>
          <p:nvPr/>
        </p:nvSpPr>
        <p:spPr>
          <a:xfrm>
            <a:off x="3161360" y="2560603"/>
            <a:ext cx="2677990" cy="523220"/>
          </a:xfrm>
          <a:prstGeom prst="rect">
            <a:avLst/>
          </a:prstGeom>
        </p:spPr>
        <p:txBody>
          <a:bodyPr wrap="square">
            <a:spAutoFit/>
          </a:bodyPr>
          <a:lstStyle/>
          <a:p>
            <a:pPr algn="just">
              <a:spcBef>
                <a:spcPts val="300"/>
              </a:spcBef>
              <a:spcAft>
                <a:spcPts val="300"/>
              </a:spcAft>
            </a:pPr>
            <a:r>
              <a:rPr lang="en-US" sz="2800" dirty="0">
                <a:solidFill>
                  <a:schemeClr val="bg1"/>
                </a:solidFill>
                <a:latin typeface="Times New Roman" panose="02020603050405020304" pitchFamily="18" charset="0"/>
                <a:ea typeface="Times New Roman" panose="02020603050405020304" pitchFamily="18" charset="0"/>
              </a:rPr>
              <a:t>Hình </a:t>
            </a:r>
            <a:r>
              <a:rPr lang="en-US" sz="2800" dirty="0" err="1">
                <a:solidFill>
                  <a:schemeClr val="bg1"/>
                </a:solidFill>
                <a:latin typeface="Times New Roman" panose="02020603050405020304" pitchFamily="18" charset="0"/>
                <a:ea typeface="Times New Roman" panose="02020603050405020304" pitchFamily="18" charset="0"/>
              </a:rPr>
              <a:t>lập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phương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3074" name="Picture 2" descr="Hình bát diện đều là gì? Có bao nhiêu cạnh, mặt, đỉnh, mặt phẳng đối xứng |  VFO.VN">
            <a:extLst>
              <a:ext uri="{FF2B5EF4-FFF2-40B4-BE49-F238E27FC236}">
                <a16:creationId xmlns:a16="http://schemas.microsoft.com/office/drawing/2014/main" xmlns="" id="{E1954579-1AF6-EA1B-1FA6-C66928FF6F7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794" b="99103" l="1770" r="98673">
                        <a14:foregroundMark x1="2212" y1="39462" x2="10177" y2="43498"/>
                        <a14:foregroundMark x1="64159" y1="1794" x2="63274" y2="11659"/>
                        <a14:foregroundMark x1="98673" y1="64126" x2="87611" y2="61435"/>
                        <a14:foregroundMark x1="41150" y1="87444" x2="39823" y2="99103"/>
                      </a14:backgroundRemoval>
                    </a14:imgEffect>
                  </a14:imgLayer>
                </a14:imgProps>
              </a:ext>
              <a:ext uri="{28A0092B-C50C-407E-A947-70E740481C1C}">
                <a14:useLocalDpi xmlns:a14="http://schemas.microsoft.com/office/drawing/2010/main" val="0"/>
              </a:ext>
            </a:extLst>
          </a:blip>
          <a:srcRect/>
          <a:stretch>
            <a:fillRect/>
          </a:stretch>
        </p:blipFill>
        <p:spPr bwMode="auto">
          <a:xfrm>
            <a:off x="6376627" y="3240030"/>
            <a:ext cx="2379563" cy="23479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252824E7-F68B-5A3D-D055-8C74A2E9E4CA}"/>
              </a:ext>
            </a:extLst>
          </p:cNvPr>
          <p:cNvSpPr/>
          <p:nvPr/>
        </p:nvSpPr>
        <p:spPr>
          <a:xfrm>
            <a:off x="6006225" y="2560603"/>
            <a:ext cx="2749965" cy="523220"/>
          </a:xfrm>
          <a:prstGeom prst="rect">
            <a:avLst/>
          </a:prstGeom>
        </p:spPr>
        <p:txBody>
          <a:bodyPr wrap="square">
            <a:spAutoFit/>
          </a:bodyPr>
          <a:lstStyle/>
          <a:p>
            <a:pPr algn="just">
              <a:spcBef>
                <a:spcPts val="300"/>
              </a:spcBef>
              <a:spcAft>
                <a:spcPts val="300"/>
              </a:spcAft>
            </a:pPr>
            <a:r>
              <a:rPr lang="en-US" sz="2800" dirty="0">
                <a:solidFill>
                  <a:schemeClr val="bg1"/>
                </a:solidFill>
                <a:latin typeface="Times New Roman" panose="02020603050405020304" pitchFamily="18" charset="0"/>
                <a:ea typeface="Times New Roman" panose="02020603050405020304" pitchFamily="18" charset="0"/>
              </a:rPr>
              <a:t>Hình </a:t>
            </a:r>
            <a:r>
              <a:rPr lang="en-US" sz="2800" dirty="0" err="1">
                <a:solidFill>
                  <a:schemeClr val="bg1"/>
                </a:solidFill>
                <a:latin typeface="Times New Roman" panose="02020603050405020304" pitchFamily="18" charset="0"/>
                <a:ea typeface="Times New Roman" panose="02020603050405020304" pitchFamily="18" charset="0"/>
              </a:rPr>
              <a:t>bát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diện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3076" name="Picture 4" descr="Cách xếp khối hộp 20 mặt bằng giấy theo phong cách Origami | vnHow.vn">
            <a:extLst>
              <a:ext uri="{FF2B5EF4-FFF2-40B4-BE49-F238E27FC236}">
                <a16:creationId xmlns:a16="http://schemas.microsoft.com/office/drawing/2014/main" xmlns="" id="{6FAD83E1-3FA1-D789-C85A-7B997EAF89A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670" b="95413" l="7359" r="93074">
                        <a14:foregroundMark x1="13853" y1="25229" x2="12987" y2="38991"/>
                        <a14:foregroundMark x1="55411" y1="4587" x2="57143" y2="12844"/>
                        <a14:foregroundMark x1="94372" y1="34404" x2="90909" y2="40367"/>
                        <a14:foregroundMark x1="90909" y1="44954" x2="88312" y2="55046"/>
                        <a14:foregroundMark x1="83983" y1="55963" x2="83550" y2="68349"/>
                        <a14:foregroundMark x1="86580" y1="65596" x2="85714" y2="71560"/>
                        <a14:foregroundMark x1="80087" y1="81193" x2="76623" y2="85321"/>
                        <a14:foregroundMark x1="75325" y1="67890" x2="72727" y2="73394"/>
                        <a14:foregroundMark x1="57576" y1="82110" x2="64502" y2="81651"/>
                        <a14:foregroundMark x1="49351" y1="90826" x2="58442" y2="83486"/>
                        <a14:foregroundMark x1="41558" y1="95413" x2="45022" y2="92661"/>
                        <a14:foregroundMark x1="7359" y1="65596" x2="9524" y2="62844"/>
                      </a14:backgroundRemoval>
                    </a14:imgEffect>
                  </a14:imgLayer>
                </a14:imgProps>
              </a:ext>
              <a:ext uri="{28A0092B-C50C-407E-A947-70E740481C1C}">
                <a14:useLocalDpi xmlns:a14="http://schemas.microsoft.com/office/drawing/2010/main" val="0"/>
              </a:ext>
            </a:extLst>
          </a:blip>
          <a:srcRect/>
          <a:stretch>
            <a:fillRect/>
          </a:stretch>
        </p:blipFill>
        <p:spPr bwMode="auto">
          <a:xfrm>
            <a:off x="9068092" y="3154469"/>
            <a:ext cx="2578655" cy="24335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9913CE4E-ECC8-8569-148B-A815A293B67A}"/>
              </a:ext>
            </a:extLst>
          </p:cNvPr>
          <p:cNvSpPr/>
          <p:nvPr/>
        </p:nvSpPr>
        <p:spPr>
          <a:xfrm>
            <a:off x="8896782" y="2527059"/>
            <a:ext cx="2749965" cy="523220"/>
          </a:xfrm>
          <a:prstGeom prst="rect">
            <a:avLst/>
          </a:prstGeom>
        </p:spPr>
        <p:txBody>
          <a:bodyPr wrap="square">
            <a:spAutoFit/>
          </a:bodyPr>
          <a:lstStyle/>
          <a:p>
            <a:pPr algn="just">
              <a:spcBef>
                <a:spcPts val="300"/>
              </a:spcBef>
              <a:spcAft>
                <a:spcPts val="300"/>
              </a:spcAft>
            </a:pPr>
            <a:r>
              <a:rPr lang="en-US" sz="2800" dirty="0" err="1">
                <a:solidFill>
                  <a:schemeClr val="bg1"/>
                </a:solidFill>
                <a:latin typeface="Times New Roman" panose="02020603050405020304" pitchFamily="18" charset="0"/>
                <a:ea typeface="Times New Roman" panose="02020603050405020304" pitchFamily="18" charset="0"/>
              </a:rPr>
              <a:t>Nhị</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thập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diện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đều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9" name="Đồng hồ đếm ngược 3 phút - 3 minutes timer">
            <a:hlinkClick r:id="" action="ppaction://media"/>
            <a:extLst>
              <a:ext uri="{FF2B5EF4-FFF2-40B4-BE49-F238E27FC236}">
                <a16:creationId xmlns:a16="http://schemas.microsoft.com/office/drawing/2014/main" xmlns="" id="{BE8C4F25-C034-1C9B-4630-50208CC0F489}"/>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0563341" y="6362789"/>
            <a:ext cx="1628659" cy="456575"/>
          </a:xfrm>
          <a:prstGeom prst="rect">
            <a:avLst/>
          </a:prstGeom>
        </p:spPr>
      </p:pic>
      <p:sp>
        <p:nvSpPr>
          <p:cNvPr id="15" name="Rectangle 14">
            <a:extLst>
              <a:ext uri="{FF2B5EF4-FFF2-40B4-BE49-F238E27FC236}">
                <a16:creationId xmlns:a16="http://schemas.microsoft.com/office/drawing/2014/main" xmlns="" id="{A2035960-9A1E-C4E8-0464-9DBAEEC8BE03}"/>
              </a:ext>
            </a:extLst>
          </p:cNvPr>
          <p:cNvSpPr/>
          <p:nvPr/>
        </p:nvSpPr>
        <p:spPr>
          <a:xfrm>
            <a:off x="0" y="177186"/>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HÌNH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GIÁC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TRONG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TIỄN</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11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barn(inVertical)">
                                      <p:cBhvr>
                                        <p:cTn id="32" dur="500"/>
                                        <p:tgtEl>
                                          <p:spTgt spid="307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76"/>
                                        </p:tgtEl>
                                        <p:attrNameLst>
                                          <p:attrName>style.visibility</p:attrName>
                                        </p:attrNameLst>
                                      </p:cBhvr>
                                      <p:to>
                                        <p:strVal val="visible"/>
                                      </p:to>
                                    </p:set>
                                    <p:animEffect transition="in" filter="barn(inVertical)">
                                      <p:cBhvr>
                                        <p:cTn id="4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9"/>
                                        </p:tgtEl>
                                      </p:cBhvr>
                                    </p:cmd>
                                  </p:childTnLst>
                                </p:cTn>
                              </p:par>
                            </p:childTnLst>
                          </p:cTn>
                        </p:par>
                      </p:childTnLst>
                    </p:cTn>
                  </p:par>
                </p:childTnLst>
              </p:cTn>
              <p:nextCondLst>
                <p:cond evt="onClick" delay="0">
                  <p:tgtEl>
                    <p:spTgt spid="9"/>
                  </p:tgtEl>
                </p:cond>
              </p:nextCondLst>
            </p:seq>
            <p:video>
              <p:cMediaNode vol="80000">
                <p:cTn id="48" fill="hold" display="0">
                  <p:stCondLst>
                    <p:cond delay="indefinite"/>
                  </p:stCondLst>
                </p:cTn>
                <p:tgtEl>
                  <p:spTgt spid="9"/>
                </p:tgtEl>
              </p:cMediaNode>
            </p:video>
          </p:childTnLst>
        </p:cTn>
      </p:par>
    </p:tnLst>
    <p:bldLst>
      <p:bldP spid="8" grpId="0"/>
      <p:bldP spid="6"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0AE8C0B-F0B3-F38F-9134-38AB8564D00A}"/>
              </a:ext>
            </a:extLst>
          </p:cNvPr>
          <p:cNvSpPr/>
          <p:nvPr/>
        </p:nvSpPr>
        <p:spPr>
          <a:xfrm>
            <a:off x="420378" y="1039935"/>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288236" y="2513382"/>
            <a:ext cx="8087137" cy="2631490"/>
          </a:xfrm>
          <a:prstGeom prst="rect">
            <a:avLst/>
          </a:prstGeom>
        </p:spPr>
        <p:txBody>
          <a:bodyPr wrap="square">
            <a:spAutoFit/>
          </a:bodyPr>
          <a:lstStyle/>
          <a:p>
            <a:pPr>
              <a:spcBef>
                <a:spcPts val="300"/>
              </a:spcBef>
              <a:spcAft>
                <a:spcPts val="300"/>
              </a:spcAft>
            </a:pPr>
            <a:r>
              <a:rPr lang="en-US" sz="3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Học thuộc định nghĩa, tính chất của đa giác đều</a:t>
            </a:r>
            <a:endParaRPr lang="en-US" sz="3000">
              <a:solidFill>
                <a:schemeClr val="bg1"/>
              </a:solidFill>
              <a:latin typeface="Times New Roman" panose="02020603050405020304" pitchFamily="18" charset="0"/>
              <a:ea typeface="Times New Roman" panose="02020603050405020304" pitchFamily="18" charset="0"/>
            </a:endParaRPr>
          </a:p>
          <a:p>
            <a:pPr>
              <a:spcBef>
                <a:spcPts val="300"/>
              </a:spcBef>
              <a:spcAft>
                <a:spcPts val="300"/>
              </a:spcAft>
            </a:pPr>
            <a:r>
              <a:rPr lang="en-US" sz="3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Xem lại nội dung bài học</a:t>
            </a:r>
            <a:endParaRPr lang="en-US" sz="3000">
              <a:solidFill>
                <a:schemeClr val="bg1"/>
              </a:solidFill>
              <a:latin typeface="Times New Roman" panose="02020603050405020304" pitchFamily="18" charset="0"/>
              <a:ea typeface="Times New Roman" panose="02020603050405020304" pitchFamily="18" charset="0"/>
            </a:endParaRPr>
          </a:p>
          <a:p>
            <a:pPr>
              <a:spcBef>
                <a:spcPts val="300"/>
              </a:spcBef>
              <a:spcAft>
                <a:spcPts val="300"/>
              </a:spcAft>
            </a:pPr>
            <a:r>
              <a:rPr lang="en-US" sz="3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HS lấy thêm các ví dụ về ứng dụng của đa giác, đa giác đều trong thực tế </a:t>
            </a:r>
            <a:endParaRPr lang="en-US" sz="3000">
              <a:solidFill>
                <a:schemeClr val="bg1"/>
              </a:solidFill>
              <a:latin typeface="Times New Roman" panose="02020603050405020304" pitchFamily="18" charset="0"/>
              <a:ea typeface="Times New Roman" panose="02020603050405020304" pitchFamily="18" charset="0"/>
            </a:endParaRPr>
          </a:p>
          <a:p>
            <a:pPr>
              <a:spcBef>
                <a:spcPts val="300"/>
              </a:spcBef>
              <a:spcAft>
                <a:spcPts val="300"/>
              </a:spcAft>
            </a:pPr>
            <a:r>
              <a:rPr lang="en-US" sz="3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Làm các BT còn lại trong SBT.</a:t>
            </a:r>
            <a:endParaRPr lang="en-US" sz="30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5C743F1-E5D9-B753-2896-8C00F2784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82A7B395-02D6-D52D-5BE4-52664FE113B5}"/>
              </a:ext>
            </a:extLst>
          </p:cNvPr>
          <p:cNvCxnSpPr>
            <a:cxnSpLocks/>
          </p:cNvCxnSpPr>
          <p:nvPr/>
        </p:nvCxnSpPr>
        <p:spPr>
          <a:xfrm>
            <a:off x="1947591" y="5741312"/>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xmlns=""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2146AC5B-9FF7-9652-C60D-2224CF1A734B}"/>
              </a:ext>
            </a:extLst>
          </p:cNvPr>
          <p:cNvSpPr txBox="1"/>
          <p:nvPr/>
        </p:nvSpPr>
        <p:spPr>
          <a:xfrm>
            <a:off x="6316139" y="3014503"/>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DCC3F27E-2B9E-506A-A052-C31AE7789F15}"/>
              </a:ext>
            </a:extLst>
          </p:cNvPr>
          <p:cNvSpPr txBox="1"/>
          <p:nvPr/>
        </p:nvSpPr>
        <p:spPr>
          <a:xfrm>
            <a:off x="489397" y="1538351"/>
            <a:ext cx="4823317" cy="553998"/>
          </a:xfrm>
          <a:prstGeom prst="rect">
            <a:avLst/>
          </a:prstGeom>
          <a:noFill/>
        </p:spPr>
        <p:txBody>
          <a:bodyPr wrap="square" rtlCol="0">
            <a:spAutoFit/>
          </a:bodyPr>
          <a:lstStyle/>
          <a:p>
            <a:pPr algn="just"/>
            <a:r>
              <a:rPr lang="pt-BR" sz="3000" dirty="0">
                <a:solidFill>
                  <a:srgbClr val="FFFF00"/>
                </a:solidFill>
                <a:latin typeface="Times New Roman" panose="02020603050405020304" pitchFamily="18" charset="0"/>
                <a:cs typeface="Times New Roman" panose="02020603050405020304" pitchFamily="18" charset="0"/>
              </a:rPr>
              <a:t>Trò chơi: </a:t>
            </a:r>
            <a:r>
              <a:rPr lang="pt-BR" sz="3000" dirty="0">
                <a:solidFill>
                  <a:schemeClr val="bg1"/>
                </a:solidFill>
                <a:latin typeface="Times New Roman" panose="02020603050405020304" pitchFamily="18" charset="0"/>
                <a:cs typeface="Times New Roman" panose="02020603050405020304" pitchFamily="18" charset="0"/>
              </a:rPr>
              <a:t>Giải cứu biển xanh</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C1336282-F778-62CF-7A6D-4E41AF3BF946}"/>
              </a:ext>
            </a:extLst>
          </p:cNvPr>
          <p:cNvSpPr txBox="1"/>
          <p:nvPr/>
        </p:nvSpPr>
        <p:spPr>
          <a:xfrm>
            <a:off x="7412308" y="3123746"/>
            <a:ext cx="1967140" cy="584775"/>
          </a:xfrm>
          <a:prstGeom prst="rect">
            <a:avLst/>
          </a:prstGeom>
          <a:noFill/>
        </p:spPr>
        <p:txBody>
          <a:bodyPr wrap="square" rtlCol="0">
            <a:spAutoFit/>
          </a:bodyPr>
          <a:lstStyle/>
          <a:p>
            <a:pPr lvl="0"/>
            <a:r>
              <a:rPr lang="en-US" sz="3200" dirty="0" err="1">
                <a:solidFill>
                  <a:srgbClr val="FFFF00"/>
                </a:solidFill>
                <a:latin typeface="Times New Roman" panose="02020603050405020304" pitchFamily="18" charset="0"/>
                <a:cs typeface="Times New Roman" panose="02020603050405020304" pitchFamily="18" charset="0"/>
              </a:rPr>
              <a:t>Luyện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xmlns="" id="{A2A86135-4389-B6B3-D45C-C792018BFB88}"/>
              </a:ext>
            </a:extLst>
          </p:cNvPr>
          <p:cNvGrpSpPr/>
          <p:nvPr/>
        </p:nvGrpSpPr>
        <p:grpSpPr>
          <a:xfrm>
            <a:off x="5896108" y="5541420"/>
            <a:ext cx="399784" cy="399784"/>
            <a:chOff x="5896108" y="4064132"/>
            <a:chExt cx="399784" cy="399784"/>
          </a:xfrm>
        </p:grpSpPr>
        <p:sp>
          <p:nvSpPr>
            <p:cNvPr id="27" name="Oval 26">
              <a:extLst>
                <a:ext uri="{FF2B5EF4-FFF2-40B4-BE49-F238E27FC236}">
                  <a16:creationId xmlns:a16="http://schemas.microsoft.com/office/drawing/2014/main" xmlns=""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Connector 29">
            <a:extLst>
              <a:ext uri="{FF2B5EF4-FFF2-40B4-BE49-F238E27FC236}">
                <a16:creationId xmlns:a16="http://schemas.microsoft.com/office/drawing/2014/main" xmlns="" id="{9B24E04F-D5D6-70D6-45AE-D1CFCFBE8867}"/>
              </a:ext>
            </a:extLst>
          </p:cNvPr>
          <p:cNvCxnSpPr>
            <a:cxnSpLocks/>
          </p:cNvCxnSpPr>
          <p:nvPr/>
        </p:nvCxnSpPr>
        <p:spPr>
          <a:xfrm>
            <a:off x="6106123" y="1246398"/>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F8053C84-2CAE-9092-30C3-4BB0D1E5F081}"/>
              </a:ext>
            </a:extLst>
          </p:cNvPr>
          <p:cNvCxnSpPr>
            <a:cxnSpLocks/>
          </p:cNvCxnSpPr>
          <p:nvPr/>
        </p:nvCxnSpPr>
        <p:spPr>
          <a:xfrm flipV="1">
            <a:off x="6117923" y="3783944"/>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xmlns="" id="{7EE7CF08-FF75-738C-2C7D-C87DD8EABD30}"/>
              </a:ext>
            </a:extLst>
          </p:cNvPr>
          <p:cNvGrpSpPr/>
          <p:nvPr/>
        </p:nvGrpSpPr>
        <p:grpSpPr>
          <a:xfrm>
            <a:off x="5918031" y="3613394"/>
            <a:ext cx="399784" cy="399784"/>
            <a:chOff x="5896108" y="5817086"/>
            <a:chExt cx="399784" cy="399784"/>
          </a:xfrm>
        </p:grpSpPr>
        <p:sp>
          <p:nvSpPr>
            <p:cNvPr id="37" name="Oval 36">
              <a:extLst>
                <a:ext uri="{FF2B5EF4-FFF2-40B4-BE49-F238E27FC236}">
                  <a16:creationId xmlns:a16="http://schemas.microsoft.com/office/drawing/2014/main" xmlns=""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xmlns="" id="{C0555476-C589-E22F-6BD1-65FFE32E3C2C}"/>
              </a:ext>
            </a:extLst>
          </p:cNvPr>
          <p:cNvSpPr txBox="1"/>
          <p:nvPr/>
        </p:nvSpPr>
        <p:spPr>
          <a:xfrm>
            <a:off x="2553313" y="4997118"/>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3</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xmlns="" id="{79320571-B8DF-5096-444D-94A0460A13EF}"/>
              </a:ext>
            </a:extLst>
          </p:cNvPr>
          <p:cNvSpPr/>
          <p:nvPr/>
        </p:nvSpPr>
        <p:spPr>
          <a:xfrm>
            <a:off x="3546432" y="5089452"/>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xmlns="" id="{C07E7911-FBEA-C8EC-1425-C05E0BAD7A7F}"/>
              </a:ext>
            </a:extLst>
          </p:cNvPr>
          <p:cNvSpPr>
            <a:spLocks noGrp="1"/>
          </p:cNvSpPr>
          <p:nvPr>
            <p:ph type="title"/>
          </p:nvPr>
        </p:nvSpPr>
        <p:spPr>
          <a:xfrm>
            <a:off x="0" y="109773"/>
            <a:ext cx="12192000" cy="563225"/>
          </a:xfrm>
        </p:spPr>
        <p:txBody>
          <a:bodyPr>
            <a:noAutofit/>
          </a:bodyPr>
          <a:lstStyle/>
          <a:p>
            <a:pPr algn="ctr">
              <a:lnSpc>
                <a:spcPct val="150000"/>
              </a:lnSpc>
              <a:spcBef>
                <a:spcPts val="1200"/>
              </a:spcBef>
              <a:spcAft>
                <a:spcPts val="1800"/>
              </a:spcAft>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1. </a:t>
            </a:r>
            <a:r>
              <a:rPr lang="en-US" sz="2800" b="1" dirty="0" err="1">
                <a:solidFill>
                  <a:srgbClr val="FFFF00"/>
                </a:solidFill>
                <a:latin typeface="Times New Roman" panose="02020603050405020304" pitchFamily="18" charset="0"/>
                <a:cs typeface="Times New Roman" panose="02020603050405020304" pitchFamily="18" charset="0"/>
              </a:rPr>
              <a:t>ĐA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GIÁC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HÌNH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GIÁC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TRONG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THỰC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TIỄN</a:t>
            </a:r>
            <a:r>
              <a:rPr lang="en-US" sz="2800" b="1" dirty="0">
                <a:solidFill>
                  <a:srgbClr val="FFFF00"/>
                </a:solidFill>
                <a:latin typeface="Times New Roman" panose="02020603050405020304" pitchFamily="18" charset="0"/>
                <a:cs typeface="Times New Roman" panose="02020603050405020304" pitchFamily="18" charset="0"/>
              </a:rPr>
              <a:t> </a:t>
            </a:r>
            <a:endParaRPr lang="en-US" sz="2800" dirty="0">
              <a:solidFill>
                <a:srgbClr val="FFFF00"/>
              </a:solidFill>
            </a:endParaRPr>
          </a:p>
        </p:txBody>
      </p:sp>
      <p:graphicFrame>
        <p:nvGraphicFramePr>
          <p:cNvPr id="3" name="Object 2">
            <a:extLst>
              <a:ext uri="{FF2B5EF4-FFF2-40B4-BE49-F238E27FC236}">
                <a16:creationId xmlns:a16="http://schemas.microsoft.com/office/drawing/2014/main" xmlns="" id="{901537D5-D607-073A-BEBF-6FADD0F16036}"/>
              </a:ext>
            </a:extLst>
          </p:cNvPr>
          <p:cNvGraphicFramePr>
            <a:graphicFrameLocks noChangeAspect="1"/>
          </p:cNvGraphicFramePr>
          <p:nvPr>
            <p:extLst>
              <p:ext uri="{D42A27DB-BD31-4B8C-83A1-F6EECF244321}">
                <p14:modId xmlns:p14="http://schemas.microsoft.com/office/powerpoint/2010/main" val="1966548519"/>
              </p:ext>
            </p:extLst>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spid="_x0000_s1026" name="Equation" r:id="rId3" imgW="914400" imgH="233280" progId="Equation.DSMT4">
                  <p:embed/>
                </p:oleObj>
              </mc:Choice>
              <mc:Fallback>
                <p:oleObj name="Equation" r:id="rId3" imgW="914400" imgH="233280" progId="Equation.DSMT4">
                  <p:embed/>
                  <p:pic>
                    <p:nvPicPr>
                      <p:cNvPr id="0" name=""/>
                      <p:cNvPicPr/>
                      <p:nvPr/>
                    </p:nvPicPr>
                    <p:blipFill>
                      <a:blip r:embed="rId4"/>
                      <a:stretch>
                        <a:fillRect/>
                      </a:stretch>
                    </p:blipFill>
                    <p:spPr>
                      <a:xfrm>
                        <a:off x="4394200" y="2362200"/>
                        <a:ext cx="914400" cy="233363"/>
                      </a:xfrm>
                      <a:prstGeom prst="rect">
                        <a:avLst/>
                      </a:prstGeom>
                    </p:spPr>
                  </p:pic>
                </p:oleObj>
              </mc:Fallback>
            </mc:AlternateContent>
          </a:graphicData>
        </a:graphic>
      </p:graphicFrame>
    </p:spTree>
    <p:extLst>
      <p:ext uri="{BB962C8B-B14F-4D97-AF65-F5344CB8AC3E}">
        <p14:creationId xmlns:p14="http://schemas.microsoft.com/office/powerpoint/2010/main" val="955447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right)">
                                      <p:cBhvr>
                                        <p:cTn id="24" dur="500"/>
                                        <p:tgtEl>
                                          <p:spTgt spid="22"/>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500"/>
                                        <p:tgtEl>
                                          <p:spTgt spid="25"/>
                                        </p:tgtEl>
                                      </p:cBhvr>
                                    </p:animEffect>
                                  </p:childTnLst>
                                </p:cTn>
                              </p:par>
                              <p:par>
                                <p:cTn id="28" presetID="22" presetClass="entr" presetSubtype="8"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par>
                                <p:cTn id="36" presetID="22" presetClass="entr" presetSubtype="2"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ChangeArrowheads="1"/>
          </p:cNvSpPr>
          <p:nvPr/>
        </p:nvSpPr>
        <p:spPr>
          <a:xfrm>
            <a:off x="457200" y="274638"/>
            <a:ext cx="10876208" cy="7427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b="1" dirty="0">
                <a:solidFill>
                  <a:srgbClr val="FFFF00"/>
                </a:solidFill>
                <a:latin typeface="Times New Roman" panose="02020603050405020304" pitchFamily="18" charset="0"/>
                <a:cs typeface="Times New Roman" panose="02020603050405020304" pitchFamily="18" charset="0"/>
              </a:rPr>
              <a:t>GIỚI THIỆU – LUẬT CHƠI</a:t>
            </a:r>
            <a:endParaRPr lang="vi-VN" altLang="vi-VN" b="1" dirty="0">
              <a:solidFill>
                <a:srgbClr val="FFFF00"/>
              </a:solidFill>
              <a:latin typeface="Times New Roman" panose="02020603050405020304" pitchFamily="18" charset="0"/>
              <a:cs typeface="Times New Roman" panose="02020603050405020304" pitchFamily="18" charset="0"/>
            </a:endParaRPr>
          </a:p>
        </p:txBody>
      </p:sp>
      <p:sp>
        <p:nvSpPr>
          <p:cNvPr id="7" name="Content Placeholder 2"/>
          <p:cNvSpPr txBox="1">
            <a:spLocks noChangeArrowheads="1"/>
          </p:cNvSpPr>
          <p:nvPr/>
        </p:nvSpPr>
        <p:spPr>
          <a:xfrm>
            <a:off x="457200" y="1583173"/>
            <a:ext cx="11077574" cy="3691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solidFill>
                  <a:schemeClr val="bg1"/>
                </a:solidFill>
                <a:latin typeface="Times New Roman" panose="02020603050405020304" pitchFamily="18" charset="0"/>
                <a:cs typeface="Times New Roman" panose="02020603050405020304" pitchFamily="18" charset="0"/>
              </a:rPr>
              <a:t>Em </a:t>
            </a:r>
            <a:r>
              <a:rPr lang="en-US" dirty="0" err="1">
                <a:solidFill>
                  <a:schemeClr val="bg1"/>
                </a:solidFill>
                <a:latin typeface="Times New Roman" panose="02020603050405020304" pitchFamily="18" charset="0"/>
                <a:cs typeface="Times New Roman" panose="02020603050405020304" pitchFamily="18" charset="0"/>
              </a:rPr>
              <a:t>hãy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tham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dọn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dẹp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nhựa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dưới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đáy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biển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cứu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biển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xanh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bằng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lựa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chọn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vượt</a:t>
            </a:r>
            <a:r>
              <a:rPr lang="en-US" dirty="0">
                <a:solidFill>
                  <a:schemeClr val="bg1"/>
                </a:solidFill>
                <a:latin typeface="Times New Roman" panose="02020603050405020304" pitchFamily="18" charset="0"/>
                <a:cs typeface="Times New Roman" panose="02020603050405020304" pitchFamily="18" charset="0"/>
              </a:rPr>
              <a:t> qua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câu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hỏi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ứng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loại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hình</a:t>
            </a:r>
            <a:r>
              <a:rPr lang="en-US" dirty="0">
                <a:solidFill>
                  <a:schemeClr val="bg1"/>
                </a:solidFill>
                <a:latin typeface="Times New Roman" panose="02020603050405020304" pitchFamily="18" charset="0"/>
                <a:cs typeface="Times New Roman" panose="02020603050405020304" pitchFamily="18" charset="0"/>
              </a:rPr>
              <a:t>.</a:t>
            </a:r>
          </a:p>
          <a:p>
            <a:pPr algn="just"/>
            <a:r>
              <a:rPr lang="en-US" dirty="0" err="1">
                <a:solidFill>
                  <a:schemeClr val="bg1"/>
                </a:solidFill>
                <a:latin typeface="Times New Roman" panose="02020603050405020304" pitchFamily="18" charset="0"/>
                <a:cs typeface="Times New Roman" panose="02020603050405020304" pitchFamily="18" charset="0"/>
              </a:rPr>
              <a:t>Mỗi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câu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hỏi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em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tối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đa</a:t>
            </a:r>
            <a:r>
              <a:rPr lang="en-US" dirty="0">
                <a:solidFill>
                  <a:schemeClr val="bg1"/>
                </a:solidFill>
                <a:latin typeface="Times New Roman" panose="02020603050405020304" pitchFamily="18" charset="0"/>
                <a:cs typeface="Times New Roman" panose="02020603050405020304" pitchFamily="18" charset="0"/>
              </a:rPr>
              <a:t> 10 </a:t>
            </a:r>
            <a:r>
              <a:rPr lang="en-US" dirty="0" err="1">
                <a:solidFill>
                  <a:schemeClr val="bg1"/>
                </a:solidFill>
                <a:latin typeface="Times New Roman" panose="02020603050405020304" pitchFamily="18" charset="0"/>
                <a:cs typeface="Times New Roman" panose="02020603050405020304" pitchFamily="18" charset="0"/>
              </a:rPr>
              <a:t>giây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suy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nghĩ</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p>
          <a:p>
            <a:pPr algn="just"/>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đúng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câu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em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dọn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sạch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1 </a:t>
            </a:r>
            <a:r>
              <a:rPr lang="en-US" dirty="0" err="1">
                <a:solidFill>
                  <a:schemeClr val="bg1"/>
                </a:solidFill>
                <a:latin typeface="Times New Roman" panose="02020603050405020304" pitchFamily="18" charset="0"/>
                <a:cs typeface="Times New Roman" panose="02020603050405020304" pitchFamily="18" charset="0"/>
              </a:rPr>
              <a:t>loại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biển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nhận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thưởng</a:t>
            </a:r>
            <a:r>
              <a:rPr lang="en-US" dirty="0">
                <a:solidFill>
                  <a:schemeClr val="bg1"/>
                </a:solidFill>
                <a:latin typeface="Times New Roman" panose="02020603050405020304" pitchFamily="18" charset="0"/>
                <a:cs typeface="Times New Roman" panose="02020603050405020304" pitchFamily="18" charset="0"/>
              </a:rPr>
              <a:t>.</a:t>
            </a:r>
          </a:p>
          <a:p>
            <a:pPr algn="just"/>
            <a:r>
              <a:rPr lang="en-US" dirty="0" err="1">
                <a:solidFill>
                  <a:schemeClr val="bg1"/>
                </a:solidFill>
                <a:latin typeface="Times New Roman" panose="02020603050405020304" pitchFamily="18" charset="0"/>
                <a:cs typeface="Times New Roman" panose="02020603050405020304" pitchFamily="18" charset="0"/>
              </a:rPr>
              <a:t>Nếu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loại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chưa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dọn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sạch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quyền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khác</a:t>
            </a:r>
            <a:r>
              <a:rPr lang="en-US" dirty="0">
                <a:solidFill>
                  <a:schemeClr val="bg1"/>
                </a:solidFill>
                <a:latin typeface="Times New Roman" panose="02020603050405020304" pitchFamily="18" charset="0"/>
                <a:cs typeface="Times New Roman" panose="02020603050405020304" pitchFamily="18" charset="0"/>
              </a:rPr>
              <a:t>.</a:t>
            </a:r>
          </a:p>
          <a:p>
            <a:pPr marL="0" indent="0" algn="just">
              <a:buNone/>
            </a:pPr>
            <a:endParaRPr lang="en-US" altLang="vi-VN"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28418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artoon of a tropical island&#10;&#10;Description automatically generated">
            <a:extLst>
              <a:ext uri="{FF2B5EF4-FFF2-40B4-BE49-F238E27FC236}">
                <a16:creationId xmlns:a16="http://schemas.microsoft.com/office/drawing/2014/main" xmlns="" id="{9C9BE8EC-B297-AD3C-E7B6-9C81F73BFA89}"/>
              </a:ext>
            </a:extLst>
          </p:cNvPr>
          <p:cNvPicPr>
            <a:picLocks noChangeAspect="1"/>
          </p:cNvPicPr>
          <p:nvPr/>
        </p:nvPicPr>
        <p:blipFill rotWithShape="1">
          <a:blip r:embed="rId3">
            <a:extLst>
              <a:ext uri="{28A0092B-C50C-407E-A947-70E740481C1C}">
                <a14:useLocalDpi xmlns:a14="http://schemas.microsoft.com/office/drawing/2010/main" val="0"/>
              </a:ext>
            </a:extLst>
          </a:blip>
          <a:srcRect t="12893" b="12968"/>
          <a:stretch/>
        </p:blipFill>
        <p:spPr>
          <a:xfrm>
            <a:off x="-370" y="-18917"/>
            <a:ext cx="12192369" cy="6876917"/>
          </a:xfrm>
          <a:prstGeom prst="rect">
            <a:avLst/>
          </a:prstGeom>
        </p:spPr>
      </p:pic>
      <p:pic>
        <p:nvPicPr>
          <p:cNvPr id="3" name="nilon">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394" y="2809348"/>
            <a:ext cx="1601942" cy="151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hai">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834078">
            <a:off x="7236649" y="2193158"/>
            <a:ext cx="1240523" cy="245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o">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1882">
            <a:off x="10155045" y="2897437"/>
            <a:ext cx="1467693" cy="9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c" descr="HÃ¬nh áº£nh cÃ³ liÃªn quan">
            <a:hlinkClick r:id="rId10" action="ppaction://hlinksldjump"/>
          </p:cNvPr>
          <p:cNvPicPr>
            <a:picLocks noChangeAspect="1" noChangeArrowheads="1"/>
          </p:cNvPicPr>
          <p:nvPr/>
        </p:nvPicPr>
        <p:blipFill>
          <a:blip r:embed="rId11"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792955" y="3213370"/>
            <a:ext cx="1518206" cy="134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hung" descr="Káº¿t quáº£ hÃ¬nh áº£nh cho can nhá»±a">
            <a:hlinkClick r:id="rId12" action="ppaction://hlinksldjump"/>
          </p:cNvPr>
          <p:cNvPicPr>
            <a:picLocks noChangeAspect="1" noChangeArrowheads="1"/>
          </p:cNvPicPr>
          <p:nvPr/>
        </p:nvPicPr>
        <p:blipFill>
          <a:blip r:embed="rId1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081638">
            <a:off x="510207" y="2276522"/>
            <a:ext cx="1980590" cy="19805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hlinkClick r:id="rId14" action="ppaction://hlinksldjump"/>
          </p:cNvPr>
          <p:cNvPicPr>
            <a:picLocks noChangeAspect="1" noChangeArrowheads="1"/>
          </p:cNvPicPr>
          <p:nvPr/>
        </p:nvPicPr>
        <p:blipFill>
          <a:blip r:embed="rId15" cstate="print">
            <a:clrChange>
              <a:clrFrom>
                <a:srgbClr val="F5F5F5"/>
              </a:clrFrom>
              <a:clrTo>
                <a:srgbClr val="F5F5F5">
                  <a:alpha val="0"/>
                </a:srgbClr>
              </a:clrTo>
            </a:clrChange>
            <a:extLst>
              <a:ext uri="{28A0092B-C50C-407E-A947-70E740481C1C}">
                <a14:useLocalDpi xmlns:a14="http://schemas.microsoft.com/office/drawing/2010/main" val="0"/>
              </a:ext>
            </a:extLst>
          </a:blip>
          <a:srcRect b="6876"/>
          <a:stretch>
            <a:fillRect/>
          </a:stretch>
        </p:blipFill>
        <p:spPr bwMode="auto">
          <a:xfrm>
            <a:off x="10991267" y="5592095"/>
            <a:ext cx="1361507" cy="126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hlinkClick r:id="rId16" action="ppaction://hlinksldjump"/>
            <a:extLst>
              <a:ext uri="{FF2B5EF4-FFF2-40B4-BE49-F238E27FC236}">
                <a16:creationId xmlns:a16="http://schemas.microsoft.com/office/drawing/2014/main" xmlns="" id="{11DE9228-212E-0B71-812E-8B41A1A131C4}"/>
              </a:ext>
            </a:extLst>
          </p:cNvPr>
          <p:cNvSpPr txBox="1">
            <a:spLocks noChangeArrowheads="1"/>
          </p:cNvSpPr>
          <p:nvPr/>
        </p:nvSpPr>
        <p:spPr>
          <a:xfrm>
            <a:off x="-271305" y="14392"/>
            <a:ext cx="6095999" cy="10031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vi-VN" sz="3600" b="1" dirty="0">
                <a:solidFill>
                  <a:srgbClr val="FF0000"/>
                </a:solidFill>
                <a:latin typeface="Times New Roman" panose="02020603050405020304" pitchFamily="18" charset="0"/>
                <a:cs typeface="Times New Roman" panose="02020603050405020304" pitchFamily="18" charset="0"/>
              </a:rPr>
              <a:t>TRÒ CHƠI: </a:t>
            </a:r>
          </a:p>
          <a:p>
            <a:pPr algn="ctr"/>
            <a:r>
              <a:rPr lang="en-US" altLang="vi-VN" sz="3600" b="1" dirty="0">
                <a:solidFill>
                  <a:srgbClr val="FF0000"/>
                </a:solidFill>
                <a:latin typeface="Times New Roman" panose="02020603050405020304" pitchFamily="18" charset="0"/>
                <a:cs typeface="Times New Roman" panose="02020603050405020304" pitchFamily="18" charset="0"/>
              </a:rPr>
              <a:t>“GIẢI CỨU BIỂN XANH”</a:t>
            </a:r>
            <a:endParaRPr lang="vi-VN" alt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971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nodeType="clickEffect">
                                  <p:stCondLst>
                                    <p:cond delay="0"/>
                                  </p:stCondLst>
                                  <p:childTnLst>
                                    <p:animEffect transition="out" filter="randombar(horizontal)">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4" presetClass="exit" presetSubtype="10" fill="hold" nodeType="clickEffect">
                                  <p:stCondLst>
                                    <p:cond delay="0"/>
                                  </p:stCondLst>
                                  <p:childTnLst>
                                    <p:animEffect transition="out" filter="randombar(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4" presetClass="exit" presetSubtype="10" fill="hold" nodeType="clickEffect">
                                  <p:stCondLst>
                                    <p:cond delay="0"/>
                                  </p:stCondLst>
                                  <p:childTnLst>
                                    <p:animEffect transition="out" filter="randombar(horizontal)">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3"/>
          <p:cNvSpPr/>
          <p:nvPr/>
        </p:nvSpPr>
        <p:spPr>
          <a:xfrm>
            <a:off x="7860764" y="529141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00:10</a:t>
            </a:r>
          </a:p>
        </p:txBody>
      </p:sp>
      <p:sp>
        <p:nvSpPr>
          <p:cNvPr id="6" name="Rounded Rectangle 24"/>
          <p:cNvSpPr/>
          <p:nvPr/>
        </p:nvSpPr>
        <p:spPr>
          <a:xfrm>
            <a:off x="7860764" y="530982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00:09</a:t>
            </a:r>
          </a:p>
        </p:txBody>
      </p:sp>
      <p:sp>
        <p:nvSpPr>
          <p:cNvPr id="7" name="Rounded Rectangle 25"/>
          <p:cNvSpPr/>
          <p:nvPr/>
        </p:nvSpPr>
        <p:spPr>
          <a:xfrm>
            <a:off x="7860764" y="532363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00:08</a:t>
            </a:r>
          </a:p>
        </p:txBody>
      </p:sp>
      <p:sp>
        <p:nvSpPr>
          <p:cNvPr id="8" name="Rounded Rectangle 26"/>
          <p:cNvSpPr/>
          <p:nvPr/>
        </p:nvSpPr>
        <p:spPr>
          <a:xfrm>
            <a:off x="7860764" y="53144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00:07</a:t>
            </a:r>
          </a:p>
        </p:txBody>
      </p:sp>
      <p:sp>
        <p:nvSpPr>
          <p:cNvPr id="9" name="Rounded Rectangle 27"/>
          <p:cNvSpPr/>
          <p:nvPr/>
        </p:nvSpPr>
        <p:spPr>
          <a:xfrm>
            <a:off x="7860764" y="529601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00:06</a:t>
            </a:r>
          </a:p>
        </p:txBody>
      </p:sp>
      <p:sp>
        <p:nvSpPr>
          <p:cNvPr id="10" name="Rounded Rectangle 28"/>
          <p:cNvSpPr/>
          <p:nvPr/>
        </p:nvSpPr>
        <p:spPr>
          <a:xfrm>
            <a:off x="7860764" y="531903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00:05</a:t>
            </a:r>
          </a:p>
        </p:txBody>
      </p:sp>
      <p:sp>
        <p:nvSpPr>
          <p:cNvPr id="11" name="Rounded Rectangle 29"/>
          <p:cNvSpPr/>
          <p:nvPr/>
        </p:nvSpPr>
        <p:spPr>
          <a:xfrm>
            <a:off x="7860764" y="530522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00:04</a:t>
            </a:r>
          </a:p>
        </p:txBody>
      </p:sp>
      <p:sp>
        <p:nvSpPr>
          <p:cNvPr id="12" name="Rounded Rectangle 30"/>
          <p:cNvSpPr/>
          <p:nvPr/>
        </p:nvSpPr>
        <p:spPr>
          <a:xfrm>
            <a:off x="7860764" y="53006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00:03</a:t>
            </a:r>
          </a:p>
        </p:txBody>
      </p:sp>
      <p:sp>
        <p:nvSpPr>
          <p:cNvPr id="13" name="Rounded Rectangle 31"/>
          <p:cNvSpPr/>
          <p:nvPr/>
        </p:nvSpPr>
        <p:spPr>
          <a:xfrm>
            <a:off x="7860764" y="527759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00:02</a:t>
            </a:r>
          </a:p>
        </p:txBody>
      </p:sp>
      <p:sp>
        <p:nvSpPr>
          <p:cNvPr id="14" name="Rounded Rectangle 32"/>
          <p:cNvSpPr/>
          <p:nvPr/>
        </p:nvSpPr>
        <p:spPr>
          <a:xfrm>
            <a:off x="7860764" y="528220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00:01</a:t>
            </a:r>
          </a:p>
        </p:txBody>
      </p:sp>
      <p:sp>
        <p:nvSpPr>
          <p:cNvPr id="15" name="Rounded Rectangle 33"/>
          <p:cNvSpPr/>
          <p:nvPr/>
        </p:nvSpPr>
        <p:spPr>
          <a:xfrm>
            <a:off x="7860764" y="528680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00:00</a:t>
            </a:r>
          </a:p>
        </p:txBody>
      </p:sp>
      <p:pic>
        <p:nvPicPr>
          <p:cNvPr id="16"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3364" y="5260135"/>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nh 29">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01310" y="6050710"/>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
          <p:cNvSpPr/>
          <p:nvPr/>
        </p:nvSpPr>
        <p:spPr>
          <a:xfrm>
            <a:off x="1411041" y="3809776"/>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0000CC"/>
                </a:solidFill>
                <a:latin typeface="Times New Roman" panose="02020603050405020304" pitchFamily="18" charset="0"/>
                <a:cs typeface="Times New Roman" panose="02020603050405020304" pitchFamily="18" charset="0"/>
              </a:rPr>
              <a:t>4</a:t>
            </a:r>
            <a:r>
              <a:rPr lang="en-US" sz="2800" b="1">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sp>
        <p:nvSpPr>
          <p:cNvPr id="21" name="D"/>
          <p:cNvSpPr/>
          <p:nvPr/>
        </p:nvSpPr>
        <p:spPr>
          <a:xfrm flipH="1">
            <a:off x="6228455" y="3809776"/>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D</a:t>
            </a:r>
            <a:r>
              <a:rPr lang="en-US" sz="2800" b="1">
                <a:solidFill>
                  <a:srgbClr val="FF0000"/>
                </a:solidFill>
                <a:latin typeface="Times New Roman" panose="02020603050405020304" pitchFamily="18" charset="0"/>
                <a:cs typeface="Times New Roman" panose="02020603050405020304" pitchFamily="18" charset="0"/>
              </a:rPr>
              <a:t>. </a:t>
            </a:r>
            <a:r>
              <a:rPr lang="en-US" sz="2800" b="1">
                <a:solidFill>
                  <a:srgbClr val="0000CC"/>
                </a:solidFill>
                <a:latin typeface="Times New Roman" panose="02020603050405020304" pitchFamily="18" charset="0"/>
                <a:cs typeface="Times New Roman" panose="02020603050405020304" pitchFamily="18" charset="0"/>
              </a:rPr>
              <a:t>5</a:t>
            </a:r>
            <a:r>
              <a:rPr lang="en-US" sz="2800" b="1">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sp>
        <p:nvSpPr>
          <p:cNvPr id="22" name="Rectangle 1"/>
          <p:cNvSpPr>
            <a:spLocks noChangeArrowheads="1"/>
          </p:cNvSpPr>
          <p:nvPr/>
        </p:nvSpPr>
        <p:spPr bwMode="auto">
          <a:xfrm>
            <a:off x="1411041" y="771505"/>
            <a:ext cx="8814507" cy="145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algn="just">
              <a:lnSpc>
                <a:spcPct val="107000"/>
              </a:lnSpc>
              <a:spcBef>
                <a:spcPct val="0"/>
              </a:spcBef>
              <a:buNone/>
            </a:pPr>
            <a:r>
              <a:rPr lang="en-US" altLang="vi-VN" sz="2800" b="1" dirty="0" err="1">
                <a:solidFill>
                  <a:srgbClr val="FFFF00"/>
                </a:solidFill>
                <a:cs typeface="Times New Roman" panose="02020603050405020304" pitchFamily="18" charset="0"/>
              </a:rPr>
              <a:t>Câu</a:t>
            </a:r>
            <a:r>
              <a:rPr lang="en-US" altLang="vi-VN" sz="2800" b="1" dirty="0">
                <a:solidFill>
                  <a:srgbClr val="FFFF00"/>
                </a:solidFill>
                <a:cs typeface="Times New Roman" panose="02020603050405020304" pitchFamily="18" charset="0"/>
              </a:rPr>
              <a:t> </a:t>
            </a:r>
            <a:r>
              <a:rPr lang="en-US" altLang="vi-VN" sz="2800" b="1">
                <a:solidFill>
                  <a:srgbClr val="FFFF00"/>
                </a:solidFill>
                <a:cs typeface="Times New Roman" panose="02020603050405020304" pitchFamily="18" charset="0"/>
              </a:rPr>
              <a:t>1: </a:t>
            </a:r>
            <a:r>
              <a:rPr lang="en-US" altLang="vi-VN" sz="2800">
                <a:solidFill>
                  <a:schemeClr val="bg1"/>
                </a:solidFill>
                <a:cs typeface="Times New Roman" panose="02020603050405020304" pitchFamily="18" charset="0"/>
              </a:rPr>
              <a:t>Cho</a:t>
            </a:r>
            <a:r>
              <a:rPr lang="en-US" sz="2800">
                <a:solidFill>
                  <a:schemeClr val="bg1"/>
                </a:solidFill>
              </a:rPr>
              <a:t> các đa giác </a:t>
            </a:r>
            <a:r>
              <a:rPr lang="en-US" sz="2800" dirty="0" err="1">
                <a:solidFill>
                  <a:schemeClr val="bg1"/>
                </a:solidFill>
              </a:rPr>
              <a:t>sau</a:t>
            </a:r>
            <a:r>
              <a:rPr lang="en-US" sz="2800" dirty="0">
                <a:solidFill>
                  <a:schemeClr val="bg1"/>
                </a:solidFill>
              </a:rPr>
              <a:t>: Hình </a:t>
            </a:r>
            <a:r>
              <a:rPr lang="en-US" sz="2800" dirty="0" err="1">
                <a:solidFill>
                  <a:schemeClr val="bg1"/>
                </a:solidFill>
              </a:rPr>
              <a:t>chữ</a:t>
            </a:r>
            <a:r>
              <a:rPr lang="en-US" sz="2800" dirty="0">
                <a:solidFill>
                  <a:schemeClr val="bg1"/>
                </a:solidFill>
              </a:rPr>
              <a:t> </a:t>
            </a:r>
            <a:r>
              <a:rPr lang="en-US" sz="2800" dirty="0" err="1">
                <a:solidFill>
                  <a:schemeClr val="bg1"/>
                </a:solidFill>
              </a:rPr>
              <a:t>nhật</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thoi</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vuông</a:t>
            </a:r>
            <a:r>
              <a:rPr lang="en-US" sz="2800" dirty="0">
                <a:solidFill>
                  <a:schemeClr val="bg1"/>
                </a:solidFill>
              </a:rPr>
              <a:t>, tam </a:t>
            </a:r>
            <a:r>
              <a:rPr lang="en-US" sz="2800" dirty="0" err="1">
                <a:solidFill>
                  <a:schemeClr val="bg1"/>
                </a:solidFill>
              </a:rPr>
              <a:t>giác</a:t>
            </a:r>
            <a:r>
              <a:rPr lang="en-US" sz="2800" dirty="0">
                <a:solidFill>
                  <a:schemeClr val="bg1"/>
                </a:solidFill>
              </a:rPr>
              <a:t> </a:t>
            </a:r>
            <a:r>
              <a:rPr lang="en-US" sz="2800" dirty="0" err="1">
                <a:solidFill>
                  <a:schemeClr val="bg1"/>
                </a:solidFill>
              </a:rPr>
              <a:t>vuông</a:t>
            </a:r>
            <a:r>
              <a:rPr lang="en-US" sz="2800" dirty="0">
                <a:solidFill>
                  <a:schemeClr val="bg1"/>
                </a:solidFill>
              </a:rPr>
              <a:t> </a:t>
            </a:r>
            <a:r>
              <a:rPr lang="en-US" sz="2800" dirty="0" err="1">
                <a:solidFill>
                  <a:schemeClr val="bg1"/>
                </a:solidFill>
              </a:rPr>
              <a:t>cân</a:t>
            </a:r>
            <a:r>
              <a:rPr lang="en-US" sz="2800" dirty="0">
                <a:solidFill>
                  <a:schemeClr val="bg1"/>
                </a:solidFill>
              </a:rPr>
              <a:t>, tam </a:t>
            </a:r>
            <a:r>
              <a:rPr lang="en-US" sz="2800" dirty="0" err="1">
                <a:solidFill>
                  <a:schemeClr val="bg1"/>
                </a:solidFill>
              </a:rPr>
              <a:t>giác</a:t>
            </a:r>
            <a:r>
              <a:rPr lang="en-US" sz="2800" dirty="0">
                <a:solidFill>
                  <a:schemeClr val="bg1"/>
                </a:solidFill>
              </a:rPr>
              <a:t> </a:t>
            </a:r>
            <a:r>
              <a:rPr lang="en-US" sz="2800" dirty="0" err="1">
                <a:solidFill>
                  <a:schemeClr val="bg1"/>
                </a:solidFill>
              </a:rPr>
              <a:t>cân</a:t>
            </a:r>
            <a:r>
              <a:rPr lang="en-US" sz="2800" dirty="0">
                <a:solidFill>
                  <a:schemeClr val="bg1"/>
                </a:solidFill>
              </a:rPr>
              <a:t>, tam </a:t>
            </a:r>
            <a:r>
              <a:rPr lang="en-US" sz="2800" dirty="0" err="1">
                <a:solidFill>
                  <a:schemeClr val="bg1"/>
                </a:solidFill>
              </a:rPr>
              <a:t>giác</a:t>
            </a:r>
            <a:r>
              <a:rPr lang="en-US" sz="2800" dirty="0">
                <a:solidFill>
                  <a:schemeClr val="bg1"/>
                </a:solidFill>
              </a:rPr>
              <a:t> </a:t>
            </a:r>
            <a:r>
              <a:rPr lang="en-US" sz="2800" err="1">
                <a:solidFill>
                  <a:schemeClr val="bg1"/>
                </a:solidFill>
              </a:rPr>
              <a:t>đều</a:t>
            </a:r>
            <a:r>
              <a:rPr lang="en-US" sz="2800">
                <a:solidFill>
                  <a:schemeClr val="bg1"/>
                </a:solidFill>
              </a:rPr>
              <a:t>.</a:t>
            </a:r>
            <a:endParaRPr lang="en-US" sz="2800" dirty="0">
              <a:solidFill>
                <a:schemeClr val="bg1"/>
              </a:solidFill>
            </a:endParaRPr>
          </a:p>
          <a:p>
            <a:pPr algn="just">
              <a:lnSpc>
                <a:spcPct val="107000"/>
              </a:lnSpc>
              <a:spcBef>
                <a:spcPct val="0"/>
              </a:spcBef>
              <a:buFontTx/>
              <a:buNone/>
            </a:pPr>
            <a:r>
              <a:rPr lang="en-US" altLang="vi-VN" sz="2800">
                <a:solidFill>
                  <a:schemeClr val="bg1"/>
                </a:solidFill>
                <a:ea typeface="Calibri" panose="020F0502020204030204" pitchFamily="34" charset="0"/>
                <a:cs typeface="Times New Roman" panose="02020603050405020304" pitchFamily="18" charset="0"/>
              </a:rPr>
              <a:t>Số đa giác đều là</a:t>
            </a:r>
            <a:endParaRPr lang="en-US" altLang="vi-VN" sz="2800" dirty="0">
              <a:solidFill>
                <a:schemeClr val="bg1"/>
              </a:solidFill>
              <a:ea typeface="Calibri" panose="020F0502020204030204" pitchFamily="34" charset="0"/>
              <a:cs typeface="Times New Roman" panose="02020603050405020304" pitchFamily="18" charset="0"/>
            </a:endParaRPr>
          </a:p>
        </p:txBody>
      </p:sp>
      <p:sp>
        <p:nvSpPr>
          <p:cNvPr id="23" name="A"/>
          <p:cNvSpPr/>
          <p:nvPr/>
        </p:nvSpPr>
        <p:spPr>
          <a:xfrm flipH="1">
            <a:off x="6223693" y="2674178"/>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vi-VN" sz="2800" b="1">
                <a:solidFill>
                  <a:srgbClr val="FF0000"/>
                </a:solidFill>
                <a:latin typeface="Times New Roman" panose="02020603050405020304" pitchFamily="18" charset="0"/>
                <a:cs typeface="Times New Roman" panose="02020603050405020304" pitchFamily="18" charset="0"/>
              </a:rPr>
              <a:t>B. </a:t>
            </a:r>
            <a:r>
              <a:rPr lang="en-US" sz="2800" b="1">
                <a:solidFill>
                  <a:srgbClr val="0000CC"/>
                </a:solidFill>
                <a:latin typeface="Times New Roman" panose="02020603050405020304" pitchFamily="18" charset="0"/>
                <a:cs typeface="Times New Roman" panose="02020603050405020304" pitchFamily="18" charset="0"/>
              </a:rPr>
              <a:t>2</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24" name="B"/>
          <p:cNvSpPr/>
          <p:nvPr/>
        </p:nvSpPr>
        <p:spPr>
          <a:xfrm>
            <a:off x="1411041" y="2674178"/>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a:solidFill>
                  <a:srgbClr val="FF0000"/>
                </a:solidFill>
                <a:latin typeface="Times New Roman" panose="02020603050405020304" pitchFamily="18" charset="0"/>
                <a:cs typeface="Times New Roman" panose="02020603050405020304" pitchFamily="18" charset="0"/>
              </a:rPr>
              <a:t>A. </a:t>
            </a:r>
            <a:r>
              <a:rPr lang="en-US" sz="2800" b="1">
                <a:solidFill>
                  <a:srgbClr val="0000CC"/>
                </a:solidFill>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pic>
        <p:nvPicPr>
          <p:cNvPr id="2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1025F663-4950-B35D-9B4B-96EE3DE26619}"/>
              </a:ext>
            </a:extLst>
          </p:cNvPr>
          <p:cNvPicPr preferRelativeResize="0"/>
          <p:nvPr/>
        </p:nvPicPr>
        <p:blipFill>
          <a:blip r:embed="rId7">
            <a:alphaModFix/>
          </a:blip>
          <a:stretch>
            <a:fillRect/>
          </a:stretch>
        </p:blipFill>
        <p:spPr>
          <a:xfrm>
            <a:off x="73152" y="4282651"/>
            <a:ext cx="3308475" cy="2575349"/>
          </a:xfrm>
          <a:prstGeom prst="rect">
            <a:avLst/>
          </a:prstGeom>
          <a:noFill/>
          <a:ln>
            <a:noFill/>
          </a:ln>
        </p:spPr>
      </p:pic>
      <p:pic>
        <p:nvPicPr>
          <p:cNvPr id="26"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61F8B56D-053C-8221-550B-858ADCDE57F2}"/>
              </a:ext>
            </a:extLst>
          </p:cNvPr>
          <p:cNvPicPr preferRelativeResize="0"/>
          <p:nvPr/>
        </p:nvPicPr>
        <p:blipFill>
          <a:blip r:embed="rId8">
            <a:alphaModFix/>
          </a:blip>
          <a:stretch>
            <a:fillRect/>
          </a:stretch>
        </p:blipFill>
        <p:spPr>
          <a:xfrm>
            <a:off x="9781300" y="64328"/>
            <a:ext cx="2410700" cy="3403600"/>
          </a:xfrm>
          <a:prstGeom prst="rect">
            <a:avLst/>
          </a:prstGeom>
          <a:noFill/>
          <a:ln>
            <a:noFill/>
          </a:ln>
        </p:spPr>
      </p:pic>
    </p:spTree>
    <p:extLst>
      <p:ext uri="{BB962C8B-B14F-4D97-AF65-F5344CB8AC3E}">
        <p14:creationId xmlns:p14="http://schemas.microsoft.com/office/powerpoint/2010/main" val="1674643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9"/>
                                        </p:tgtEl>
                                      </p:cBhvr>
                                    </p:animEffect>
                                    <p:animScale>
                                      <p:cBhvr>
                                        <p:cTn id="42" dur="250" autoRev="1" fill="hold"/>
                                        <p:tgtEl>
                                          <p:spTgt spid="19"/>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grpId="0" nodeType="clickEffect">
                                  <p:stCondLst>
                                    <p:cond delay="0"/>
                                  </p:stCondLst>
                                  <p:childTnLst>
                                    <p:animEffect transition="out" filter="fade">
                                      <p:cBhvr>
                                        <p:cTn id="47" dur="500" tmFilter="0, 0; .2, .5; .8, .5; 1, 0"/>
                                        <p:tgtEl>
                                          <p:spTgt spid="21"/>
                                        </p:tgtEl>
                                      </p:cBhvr>
                                    </p:animEffect>
                                    <p:animScale>
                                      <p:cBhvr>
                                        <p:cTn id="48" dur="250" autoRev="1" fill="hold"/>
                                        <p:tgtEl>
                                          <p:spTgt spid="21"/>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30" presetClass="emph" presetSubtype="0" fill="hold" grpId="0" nodeType="clickEffect">
                                  <p:stCondLst>
                                    <p:cond delay="0"/>
                                  </p:stCondLst>
                                  <p:childTnLst>
                                    <p:animClr clrSpc="hsl" dir="cw">
                                      <p:cBhvr override="childStyle">
                                        <p:cTn id="53" dur="500" fill="hold"/>
                                        <p:tgtEl>
                                          <p:spTgt spid="23"/>
                                        </p:tgtEl>
                                        <p:attrNameLst>
                                          <p:attrName>style.color</p:attrName>
                                        </p:attrNameLst>
                                      </p:cBhvr>
                                      <p:by>
                                        <p:hsl h="0" s="12549" l="25098"/>
                                      </p:by>
                                    </p:animClr>
                                    <p:animClr clrSpc="hsl" dir="cw">
                                      <p:cBhvr>
                                        <p:cTn id="54" dur="500" fill="hold"/>
                                        <p:tgtEl>
                                          <p:spTgt spid="23"/>
                                        </p:tgtEl>
                                        <p:attrNameLst>
                                          <p:attrName>fillcolor</p:attrName>
                                        </p:attrNameLst>
                                      </p:cBhvr>
                                      <p:by>
                                        <p:hsl h="0" s="12549" l="25098"/>
                                      </p:by>
                                    </p:animClr>
                                    <p:animClr clrSpc="hsl" dir="cw">
                                      <p:cBhvr>
                                        <p:cTn id="55" dur="500" fill="hold"/>
                                        <p:tgtEl>
                                          <p:spTgt spid="23"/>
                                        </p:tgtEl>
                                        <p:attrNameLst>
                                          <p:attrName>stroke.color</p:attrName>
                                        </p:attrNameLst>
                                      </p:cBhvr>
                                      <p:by>
                                        <p:hsl h="0" s="12549" l="25098"/>
                                      </p:by>
                                    </p:animClr>
                                    <p:set>
                                      <p:cBhvr>
                                        <p:cTn id="56" dur="500" fill="hold"/>
                                        <p:tgtEl>
                                          <p:spTgt spid="23"/>
                                        </p:tgtEl>
                                        <p:attrNameLst>
                                          <p:attrName>fill.type</p:attrName>
                                        </p:attrNameLst>
                                      </p:cBhvr>
                                      <p:to>
                                        <p:strVal val="solid"/>
                                      </p:to>
                                    </p:set>
                                  </p:childTnLst>
                                  <p:subTnLst>
                                    <p:animClr clrSpc="rgb" dir="cw">
                                      <p:cBhvr override="childStyle">
                                        <p:cTn dur="1" fill="hold" display="0" masterRel="nextClick" afterEffect="1"/>
                                        <p:tgtEl>
                                          <p:spTgt spid="23"/>
                                        </p:tgtEl>
                                        <p:attrNameLst>
                                          <p:attrName>ppt_c</p:attrName>
                                        </p:attrNameLst>
                                      </p:cBhvr>
                                      <p:to>
                                        <a:schemeClr val="accent2"/>
                                      </p:to>
                                    </p:animClr>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4"/>
                                        </p:tgtEl>
                                      </p:cBhvr>
                                    </p:animEffect>
                                    <p:animScale>
                                      <p:cBhvr>
                                        <p:cTn id="62" dur="250" autoRev="1" fill="hold"/>
                                        <p:tgtEl>
                                          <p:spTgt spid="24"/>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9" grpId="0" animBg="1"/>
      <p:bldP spid="21"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3"/>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00:10</a:t>
            </a:r>
          </a:p>
        </p:txBody>
      </p:sp>
      <p:sp>
        <p:nvSpPr>
          <p:cNvPr id="6" name="Rounded Rectangle 24"/>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00:09</a:t>
            </a:r>
          </a:p>
        </p:txBody>
      </p:sp>
      <p:sp>
        <p:nvSpPr>
          <p:cNvPr id="7" name="Rounded Rectangle 25"/>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00:08</a:t>
            </a:r>
          </a:p>
        </p:txBody>
      </p:sp>
      <p:sp>
        <p:nvSpPr>
          <p:cNvPr id="8" name="Rounded Rectangle 26"/>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00:07</a:t>
            </a:r>
          </a:p>
        </p:txBody>
      </p:sp>
      <p:sp>
        <p:nvSpPr>
          <p:cNvPr id="9" name="Rounded Rectangle 27"/>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00:06</a:t>
            </a:r>
          </a:p>
        </p:txBody>
      </p:sp>
      <p:sp>
        <p:nvSpPr>
          <p:cNvPr id="10" name="Rounded Rectangle 28"/>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00:05</a:t>
            </a:r>
          </a:p>
        </p:txBody>
      </p:sp>
      <p:sp>
        <p:nvSpPr>
          <p:cNvPr id="11" name="Rounded Rectangle 29"/>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00:04</a:t>
            </a:r>
          </a:p>
        </p:txBody>
      </p:sp>
      <p:sp>
        <p:nvSpPr>
          <p:cNvPr id="12" name="Rounded Rectangle 30"/>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00:03</a:t>
            </a:r>
          </a:p>
        </p:txBody>
      </p:sp>
      <p:sp>
        <p:nvSpPr>
          <p:cNvPr id="13" name="Rounded Rectangle 31"/>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00:02</a:t>
            </a:r>
          </a:p>
        </p:txBody>
      </p:sp>
      <p:sp>
        <p:nvSpPr>
          <p:cNvPr id="14" name="Rounded Rectangle 32"/>
          <p:cNvSpPr/>
          <p:nvPr/>
        </p:nvSpPr>
        <p:spPr>
          <a:xfrm>
            <a:off x="7574006" y="522441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00:01</a:t>
            </a:r>
          </a:p>
        </p:txBody>
      </p:sp>
      <p:sp>
        <p:nvSpPr>
          <p:cNvPr id="15" name="Rounded Rectangle 33"/>
          <p:cNvSpPr/>
          <p:nvPr/>
        </p:nvSpPr>
        <p:spPr>
          <a:xfrm>
            <a:off x="7574006" y="5213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002060"/>
                </a:solidFill>
              </a:rPr>
              <a:t>00:00</a:t>
            </a:r>
          </a:p>
        </p:txBody>
      </p:sp>
      <p:pic>
        <p:nvPicPr>
          <p:cNvPr id="16" name="Picture 2" descr="Káº¿t quáº£ hÃ¬nh áº£nh cho icon Äá»ng h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3709" y="5174907"/>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nh 29">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5436780"/>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A"/>
              <p:cNvSpPr/>
              <p:nvPr/>
            </p:nvSpPr>
            <p:spPr>
              <a:xfrm>
                <a:off x="1455171" y="4048363"/>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C.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4</m:t>
                    </m:r>
                    <m:rad>
                      <m:radPr>
                        <m:degHide m:val="on"/>
                        <m:ctrlPr>
                          <a:rPr lang="en-US" sz="2800" b="1" i="1" smtClean="0">
                            <a:solidFill>
                              <a:srgbClr val="0000CC"/>
                            </a:solidFill>
                            <a:latin typeface="Cambria Math"/>
                          </a:rPr>
                        </m:ctrlPr>
                      </m:radPr>
                      <m:deg/>
                      <m:e>
                        <m:r>
                          <m:rPr>
                            <m:nor/>
                          </m:rPr>
                          <a:rPr lang="en-US" sz="2800" b="1" i="0" smtClean="0">
                            <a:solidFill>
                              <a:srgbClr val="0000CC"/>
                            </a:solidFill>
                            <a:latin typeface="Times New Roman" panose="02020603050405020304" pitchFamily="18" charset="0"/>
                            <a:cs typeface="Times New Roman" panose="02020603050405020304" pitchFamily="18" charset="0"/>
                          </a:rPr>
                          <m:t>2</m:t>
                        </m:r>
                      </m:e>
                    </m:rad>
                    <m:r>
                      <m:rPr>
                        <m:nor/>
                      </m:rPr>
                      <a:rPr lang="en-US" sz="2800" b="1" i="0" smtClean="0">
                        <a:solidFill>
                          <a:srgbClr val="0000CC"/>
                        </a:solidFill>
                        <a:latin typeface="Times New Roman" panose="02020603050405020304" pitchFamily="18" charset="0"/>
                        <a:cs typeface="Times New Roman" panose="02020603050405020304" pitchFamily="18" charset="0"/>
                      </a:rPr>
                      <m:t>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18" name="A"/>
              <p:cNvSpPr>
                <a:spLocks noRot="1" noChangeAspect="1" noMove="1" noResize="1" noEditPoints="1" noAdjustHandles="1" noChangeArrowheads="1" noChangeShapeType="1" noTextEdit="1"/>
              </p:cNvSpPr>
              <p:nvPr/>
            </p:nvSpPr>
            <p:spPr>
              <a:xfrm>
                <a:off x="1455171" y="4048363"/>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B"/>
              <p:cNvSpPr/>
              <p:nvPr/>
            </p:nvSpPr>
            <p:spPr>
              <a:xfrm>
                <a:off x="1455171" y="2883138"/>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2 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19" name="B"/>
              <p:cNvSpPr>
                <a:spLocks noRot="1" noChangeAspect="1" noMove="1" noResize="1" noEditPoints="1" noAdjustHandles="1" noChangeArrowheads="1" noChangeShapeType="1" noTextEdit="1"/>
              </p:cNvSpPr>
              <p:nvPr/>
            </p:nvSpPr>
            <p:spPr>
              <a:xfrm>
                <a:off x="1455171" y="2883138"/>
                <a:ext cx="4343400"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8"/>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
              <p:cNvSpPr/>
              <p:nvPr/>
            </p:nvSpPr>
            <p:spPr>
              <a:xfrm flipH="1">
                <a:off x="6197827" y="2883138"/>
                <a:ext cx="4340225"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B.</a:t>
                </a:r>
                <a:r>
                  <a:rPr lang="en-US" sz="2800" b="1"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4 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20" name="C"/>
              <p:cNvSpPr>
                <a:spLocks noRot="1" noChangeAspect="1" noMove="1" noResize="1" noEditPoints="1" noAdjustHandles="1" noChangeArrowheads="1" noChangeShapeType="1" noTextEdit="1"/>
              </p:cNvSpPr>
              <p:nvPr/>
            </p:nvSpPr>
            <p:spPr>
              <a:xfrm flipH="1">
                <a:off x="6197827" y="2883138"/>
                <a:ext cx="4340225"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9"/>
                <a:stretch>
                  <a:fillRect b="-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D"/>
              <p:cNvSpPr/>
              <p:nvPr/>
            </p:nvSpPr>
            <p:spPr>
              <a:xfrm flipH="1">
                <a:off x="6220052" y="4048363"/>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D.</a:t>
                </a:r>
                <a:r>
                  <a:rPr lang="en-US" sz="2800" b="1"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1" i="0" smtClean="0">
                        <a:solidFill>
                          <a:srgbClr val="0000CC"/>
                        </a:solidFill>
                        <a:latin typeface="Times New Roman" panose="02020603050405020304" pitchFamily="18" charset="0"/>
                        <a:cs typeface="Times New Roman" panose="02020603050405020304" pitchFamily="18" charset="0"/>
                      </a:rPr>
                      <m:t>2</m:t>
                    </m:r>
                    <m:rad>
                      <m:radPr>
                        <m:degHide m:val="on"/>
                        <m:ctrlPr>
                          <a:rPr lang="en-US" sz="2800" b="1" i="1" smtClean="0">
                            <a:solidFill>
                              <a:srgbClr val="0000CC"/>
                            </a:solidFill>
                            <a:latin typeface="Cambria Math"/>
                          </a:rPr>
                        </m:ctrlPr>
                      </m:radPr>
                      <m:deg/>
                      <m:e>
                        <m:r>
                          <m:rPr>
                            <m:nor/>
                          </m:rPr>
                          <a:rPr lang="en-US" sz="2800" b="1" i="0" smtClean="0">
                            <a:solidFill>
                              <a:srgbClr val="0000CC"/>
                            </a:solidFill>
                            <a:latin typeface="Times New Roman" panose="02020603050405020304" pitchFamily="18" charset="0"/>
                            <a:cs typeface="Times New Roman" panose="02020603050405020304" pitchFamily="18" charset="0"/>
                          </a:rPr>
                          <m:t>2</m:t>
                        </m:r>
                      </m:e>
                    </m:rad>
                    <m:r>
                      <m:rPr>
                        <m:nor/>
                      </m:rPr>
                      <a:rPr lang="en-US" sz="2800" b="1" i="0" smtClean="0">
                        <a:solidFill>
                          <a:srgbClr val="0000CC"/>
                        </a:solidFill>
                        <a:latin typeface="Times New Roman" panose="02020603050405020304" pitchFamily="18" charset="0"/>
                        <a:cs typeface="Times New Roman" panose="02020603050405020304" pitchFamily="18" charset="0"/>
                      </a:rPr>
                      <m:t> </m:t>
                    </m:r>
                    <m:r>
                      <m:rPr>
                        <m:nor/>
                      </m:rPr>
                      <a:rPr lang="en-US" sz="2800" b="1" i="0" smtClean="0">
                        <a:solidFill>
                          <a:srgbClr val="0000CC"/>
                        </a:solidFill>
                        <a:latin typeface="Times New Roman" panose="02020603050405020304" pitchFamily="18" charset="0"/>
                        <a:cs typeface="Times New Roman" panose="02020603050405020304" pitchFamily="18" charset="0"/>
                      </a:rPr>
                      <m:t>cm</m:t>
                    </m:r>
                  </m:oMath>
                </a14:m>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21" name="D"/>
              <p:cNvSpPr>
                <a:spLocks noRot="1" noChangeAspect="1" noMove="1" noResize="1" noEditPoints="1" noAdjustHandles="1" noChangeArrowheads="1" noChangeShapeType="1" noTextEdit="1"/>
              </p:cNvSpPr>
              <p:nvPr/>
            </p:nvSpPr>
            <p:spPr>
              <a:xfrm flipH="1">
                <a:off x="6220052" y="4048363"/>
                <a:ext cx="4338638" cy="7953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0"/>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1"/>
              <p:cNvSpPr>
                <a:spLocks noChangeArrowheads="1"/>
              </p:cNvSpPr>
              <p:nvPr/>
            </p:nvSpPr>
            <p:spPr bwMode="auto">
              <a:xfrm>
                <a:off x="2033777" y="892518"/>
                <a:ext cx="8372550" cy="10143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4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4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cs typeface="Arial" panose="020B0604020202020204" pitchFamily="34" charset="0"/>
                  </a:defRPr>
                </a:lvl9pPr>
              </a:lstStyle>
              <a:p>
                <a:pPr algn="just">
                  <a:lnSpc>
                    <a:spcPct val="107000"/>
                  </a:lnSpc>
                  <a:spcBef>
                    <a:spcPct val="0"/>
                  </a:spcBef>
                  <a:buFontTx/>
                  <a:buNone/>
                </a:pPr>
                <a:r>
                  <a:rPr lang="en-US" altLang="vi-VN" sz="2800" b="1" dirty="0">
                    <a:solidFill>
                      <a:srgbClr val="FFFF00"/>
                    </a:solidFill>
                    <a:cs typeface="Times New Roman" panose="02020603050405020304" pitchFamily="18" charset="0"/>
                  </a:rPr>
                  <a:t>Câu 2: </a:t>
                </a:r>
                <a:r>
                  <a:rPr lang="en-US" sz="2800" dirty="0" err="1">
                    <a:solidFill>
                      <a:schemeClr val="bg1"/>
                    </a:solidFill>
                  </a:rPr>
                  <a:t>Một</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vuông</a:t>
                </a:r>
                <a:r>
                  <a:rPr lang="en-US" sz="2800" dirty="0">
                    <a:solidFill>
                      <a:schemeClr val="bg1"/>
                    </a:solidFill>
                  </a:rPr>
                  <a:t> </a:t>
                </a:r>
                <a:r>
                  <a:rPr lang="en-US" sz="2800" dirty="0" err="1">
                    <a:solidFill>
                      <a:schemeClr val="bg1"/>
                    </a:solidFill>
                  </a:rPr>
                  <a:t>nội</a:t>
                </a:r>
                <a:r>
                  <a:rPr lang="en-US" sz="2800" dirty="0">
                    <a:solidFill>
                      <a:schemeClr val="bg1"/>
                    </a:solidFill>
                  </a:rPr>
                  <a:t> </a:t>
                </a:r>
                <a:r>
                  <a:rPr lang="en-US" sz="2800" dirty="0" err="1">
                    <a:solidFill>
                      <a:schemeClr val="bg1"/>
                    </a:solidFill>
                  </a:rPr>
                  <a:t>tiếp</a:t>
                </a:r>
                <a:r>
                  <a:rPr lang="en-US" sz="2800" dirty="0">
                    <a:solidFill>
                      <a:schemeClr val="bg1"/>
                    </a:solidFill>
                  </a:rPr>
                  <a:t> </a:t>
                </a:r>
                <a:r>
                  <a:rPr lang="en-US" sz="2800" dirty="0" err="1">
                    <a:solidFill>
                      <a:schemeClr val="bg1"/>
                    </a:solidFill>
                  </a:rPr>
                  <a:t>đường</a:t>
                </a:r>
                <a:r>
                  <a:rPr lang="en-US" sz="2800" dirty="0">
                    <a:solidFill>
                      <a:schemeClr val="bg1"/>
                    </a:solidFill>
                  </a:rPr>
                  <a:t> </a:t>
                </a:r>
                <a:r>
                  <a:rPr lang="en-US" sz="2800" dirty="0" err="1">
                    <a:solidFill>
                      <a:schemeClr val="bg1"/>
                    </a:solidFill>
                  </a:rPr>
                  <a:t>tròn</a:t>
                </a:r>
                <a:r>
                  <a:rPr lang="en-US" sz="2800" dirty="0">
                    <a:solidFill>
                      <a:schemeClr val="bg1"/>
                    </a:solidFill>
                  </a:rPr>
                  <a:t> </a:t>
                </a:r>
                <a14:m>
                  <m:oMath xmlns:m="http://schemas.openxmlformats.org/officeDocument/2006/math">
                    <m:d>
                      <m:dPr>
                        <m:ctrlPr>
                          <a:rPr lang="en-US" sz="2800" b="0" i="1" smtClean="0">
                            <a:solidFill>
                              <a:schemeClr val="bg1"/>
                            </a:solidFill>
                            <a:latin typeface="Cambria Math"/>
                          </a:rPr>
                        </m:ctrlPr>
                      </m:dPr>
                      <m:e>
                        <m:r>
                          <m:rPr>
                            <m:nor/>
                          </m:rPr>
                          <a:rPr lang="en-US" sz="2800" b="0" i="1" smtClean="0">
                            <a:solidFill>
                              <a:schemeClr val="bg1"/>
                            </a:solidFill>
                            <a:cs typeface="Times New Roman" panose="02020603050405020304" pitchFamily="18" charset="0"/>
                          </a:rPr>
                          <m:t>O</m:t>
                        </m:r>
                        <m:r>
                          <m:rPr>
                            <m:nor/>
                          </m:rPr>
                          <a:rPr lang="en-US" sz="2800" b="0" i="0" smtClean="0">
                            <a:solidFill>
                              <a:schemeClr val="bg1"/>
                            </a:solidFill>
                            <a:cs typeface="Times New Roman" panose="02020603050405020304" pitchFamily="18" charset="0"/>
                          </a:rPr>
                          <m:t>;4</m:t>
                        </m:r>
                        <m:r>
                          <m:rPr>
                            <m:nor/>
                          </m:rPr>
                          <a:rPr lang="en-US" sz="2800" b="0" i="0" smtClean="0">
                            <a:solidFill>
                              <a:schemeClr val="bg1"/>
                            </a:solidFill>
                            <a:cs typeface="Times New Roman" panose="02020603050405020304" pitchFamily="18" charset="0"/>
                          </a:rPr>
                          <m:t>cm</m:t>
                        </m:r>
                      </m:e>
                    </m:d>
                  </m:oMath>
                </a14:m>
                <a:r>
                  <a:rPr lang="en-US" altLang="vi-VN" sz="2800" b="1" dirty="0">
                    <a:solidFill>
                      <a:schemeClr val="bg1"/>
                    </a:solidFill>
                    <a:cs typeface="Times New Roman" panose="02020603050405020304" pitchFamily="18" charset="0"/>
                  </a:rPr>
                  <a:t> </a:t>
                </a:r>
                <a:r>
                  <a:rPr lang="en-US" sz="2800" dirty="0" err="1">
                    <a:solidFill>
                      <a:schemeClr val="bg1"/>
                    </a:solidFill>
                  </a:rPr>
                  <a:t>thì</a:t>
                </a:r>
                <a:r>
                  <a:rPr lang="en-US" sz="2800" dirty="0">
                    <a:solidFill>
                      <a:schemeClr val="bg1"/>
                    </a:solidFill>
                  </a:rPr>
                  <a:t> </a:t>
                </a:r>
                <a:r>
                  <a:rPr lang="en-US" sz="2800" dirty="0" err="1">
                    <a:solidFill>
                      <a:schemeClr val="bg1"/>
                    </a:solidFill>
                  </a:rPr>
                  <a:t>cạnh</a:t>
                </a:r>
                <a:r>
                  <a:rPr lang="en-US" sz="2800" dirty="0">
                    <a:solidFill>
                      <a:schemeClr val="bg1"/>
                    </a:solidFill>
                  </a:rPr>
                  <a:t> </a:t>
                </a:r>
                <a:r>
                  <a:rPr lang="en-US" sz="2800" dirty="0" err="1">
                    <a:solidFill>
                      <a:schemeClr val="bg1"/>
                    </a:solidFill>
                  </a:rPr>
                  <a:t>của</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vuông</a:t>
                </a:r>
                <a:r>
                  <a:rPr lang="en-US" sz="2800" dirty="0">
                    <a:solidFill>
                      <a:schemeClr val="bg1"/>
                    </a:solidFill>
                  </a:rPr>
                  <a:t> </a:t>
                </a:r>
                <a:r>
                  <a:rPr lang="en-US" sz="2800" dirty="0" err="1">
                    <a:solidFill>
                      <a:schemeClr val="bg1"/>
                    </a:solidFill>
                  </a:rPr>
                  <a:t>đó</a:t>
                </a:r>
                <a:r>
                  <a:rPr lang="en-US" sz="2800" dirty="0">
                    <a:solidFill>
                      <a:schemeClr val="bg1"/>
                    </a:solidFill>
                  </a:rPr>
                  <a:t> </a:t>
                </a:r>
                <a:r>
                  <a:rPr lang="en-US" sz="2800" dirty="0" err="1">
                    <a:solidFill>
                      <a:schemeClr val="bg1"/>
                    </a:solidFill>
                  </a:rPr>
                  <a:t>là</a:t>
                </a:r>
                <a:r>
                  <a:rPr lang="en-US" altLang="vi-VN" sz="2800" b="1" dirty="0">
                    <a:solidFill>
                      <a:schemeClr val="bg1"/>
                    </a:solidFill>
                    <a:cs typeface="Times New Roman" panose="02020603050405020304" pitchFamily="18" charset="0"/>
                  </a:rPr>
                  <a:t> </a:t>
                </a:r>
                <a:endParaRPr lang="en-US" altLang="vi-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2" name="Rectangle 1"/>
              <p:cNvSpPr>
                <a:spLocks noRot="1" noChangeAspect="1" noMove="1" noResize="1" noEditPoints="1" noAdjustHandles="1" noChangeArrowheads="1" noChangeShapeType="1" noTextEdit="1"/>
              </p:cNvSpPr>
              <p:nvPr/>
            </p:nvSpPr>
            <p:spPr bwMode="auto">
              <a:xfrm>
                <a:off x="2033777" y="892518"/>
                <a:ext cx="8372550" cy="1014380"/>
              </a:xfrm>
              <a:prstGeom prst="rect">
                <a:avLst/>
              </a:prstGeom>
              <a:blipFill rotWithShape="1">
                <a:blip r:embed="rId11"/>
                <a:stretch>
                  <a:fillRect l="-1529" t="-5988" r="-1457" b="-125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AB08DE3-3097-999C-1D3D-690B19923059}"/>
              </a:ext>
            </a:extLst>
          </p:cNvPr>
          <p:cNvPicPr preferRelativeResize="0"/>
          <p:nvPr/>
        </p:nvPicPr>
        <p:blipFill>
          <a:blip r:embed="rId12">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FBFE80C-4C93-2478-E0A7-A3FA1E23A440}"/>
              </a:ext>
            </a:extLst>
          </p:cNvPr>
          <p:cNvPicPr preferRelativeResize="0"/>
          <p:nvPr/>
        </p:nvPicPr>
        <p:blipFill>
          <a:blip r:embed="rId13">
            <a:alphaModFix/>
          </a:blip>
          <a:stretch>
            <a:fillRect/>
          </a:stretch>
        </p:blipFill>
        <p:spPr>
          <a:xfrm>
            <a:off x="9781300" y="25400"/>
            <a:ext cx="2410700" cy="3403600"/>
          </a:xfrm>
          <a:prstGeom prst="rect">
            <a:avLst/>
          </a:prstGeom>
          <a:noFill/>
          <a:ln>
            <a:noFill/>
          </a:ln>
        </p:spPr>
      </p:pic>
    </p:spTree>
    <p:extLst>
      <p:ext uri="{BB962C8B-B14F-4D97-AF65-F5344CB8AC3E}">
        <p14:creationId xmlns:p14="http://schemas.microsoft.com/office/powerpoint/2010/main" val="1954655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30" presetClass="emph" presetSubtype="0" fill="hold" grpId="0" nodeType="clickEffect">
                                  <p:stCondLst>
                                    <p:cond delay="0"/>
                                  </p:stCondLst>
                                  <p:childTnLst>
                                    <p:animClr clrSpc="hsl" dir="cw">
                                      <p:cBhvr override="childStyle">
                                        <p:cTn id="41" dur="500" fill="hold"/>
                                        <p:tgtEl>
                                          <p:spTgt spid="18"/>
                                        </p:tgtEl>
                                        <p:attrNameLst>
                                          <p:attrName>style.color</p:attrName>
                                        </p:attrNameLst>
                                      </p:cBhvr>
                                      <p:by>
                                        <p:hsl h="0" s="12549" l="25098"/>
                                      </p:by>
                                    </p:animClr>
                                    <p:animClr clrSpc="hsl" dir="cw">
                                      <p:cBhvr>
                                        <p:cTn id="42" dur="500" fill="hold"/>
                                        <p:tgtEl>
                                          <p:spTgt spid="18"/>
                                        </p:tgtEl>
                                        <p:attrNameLst>
                                          <p:attrName>fillcolor</p:attrName>
                                        </p:attrNameLst>
                                      </p:cBhvr>
                                      <p:by>
                                        <p:hsl h="0" s="12549" l="25098"/>
                                      </p:by>
                                    </p:animClr>
                                    <p:animClr clrSpc="hsl" dir="cw">
                                      <p:cBhvr>
                                        <p:cTn id="43" dur="500" fill="hold"/>
                                        <p:tgtEl>
                                          <p:spTgt spid="18"/>
                                        </p:tgtEl>
                                        <p:attrNameLst>
                                          <p:attrName>stroke.color</p:attrName>
                                        </p:attrNameLst>
                                      </p:cBhvr>
                                      <p:by>
                                        <p:hsl h="0" s="12549" l="25098"/>
                                      </p:by>
                                    </p:animClr>
                                    <p:set>
                                      <p:cBhvr>
                                        <p:cTn id="44" dur="500" fill="hold"/>
                                        <p:tgtEl>
                                          <p:spTgt spid="18"/>
                                        </p:tgtEl>
                                        <p:attrNameLst>
                                          <p:attrName>fill.type</p:attrName>
                                        </p:attrNameLst>
                                      </p:cBhvr>
                                      <p:to>
                                        <p:strVal val="solid"/>
                                      </p:to>
                                    </p:set>
                                  </p:childTnLst>
                                  <p:subTnLst>
                                    <p:animClr clrSpc="rgb" dir="cw">
                                      <p:cBhvr override="childStyle">
                                        <p:cTn dur="1" fill="hold" display="0" masterRel="nextClick" afterEffect="1"/>
                                        <p:tgtEl>
                                          <p:spTgt spid="18"/>
                                        </p:tgtEl>
                                        <p:attrNameLst>
                                          <p:attrName>ppt_c</p:attrName>
                                        </p:attrNameLst>
                                      </p:cBhvr>
                                      <p:to>
                                        <a:schemeClr val="accent2"/>
                                      </p:to>
                                    </p:animClr>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grpId="0" nodeType="clickEffect">
                                  <p:stCondLst>
                                    <p:cond delay="0"/>
                                  </p:stCondLst>
                                  <p:childTnLst>
                                    <p:animEffect transition="out" filter="fade">
                                      <p:cBhvr>
                                        <p:cTn id="49" dur="500" tmFilter="0, 0; .2, .5; .8, .5; 1, 0"/>
                                        <p:tgtEl>
                                          <p:spTgt spid="19"/>
                                        </p:tgtEl>
                                      </p:cBhvr>
                                    </p:animEffect>
                                    <p:animScale>
                                      <p:cBhvr>
                                        <p:cTn id="50" dur="250" autoRev="1" fill="hold"/>
                                        <p:tgtEl>
                                          <p:spTgt spid="19"/>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grpId="0" nodeType="clickEffect">
                                  <p:stCondLst>
                                    <p:cond delay="0"/>
                                  </p:stCondLst>
                                  <p:childTnLst>
                                    <p:animEffect transition="out" filter="fade">
                                      <p:cBhvr>
                                        <p:cTn id="55" dur="500" tmFilter="0, 0; .2, .5; .8, .5; 1, 0"/>
                                        <p:tgtEl>
                                          <p:spTgt spid="20"/>
                                        </p:tgtEl>
                                      </p:cBhvr>
                                    </p:animEffect>
                                    <p:animScale>
                                      <p:cBhvr>
                                        <p:cTn id="56" dur="250" autoRev="1" fill="hold"/>
                                        <p:tgtEl>
                                          <p:spTgt spid="20"/>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0" nodeType="clickEffect">
                                  <p:stCondLst>
                                    <p:cond delay="0"/>
                                  </p:stCondLst>
                                  <p:childTnLst>
                                    <p:animEffect transition="out" filter="fade">
                                      <p:cBhvr>
                                        <p:cTn id="61" dur="500" tmFilter="0, 0; .2, .5; .8, .5; 1, 0"/>
                                        <p:tgtEl>
                                          <p:spTgt spid="21"/>
                                        </p:tgtEl>
                                      </p:cBhvr>
                                    </p:animEffect>
                                    <p:animScale>
                                      <p:cBhvr>
                                        <p:cTn id="62" dur="250" autoRev="1" fill="hold"/>
                                        <p:tgtEl>
                                          <p:spTgt spid="21"/>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nh 29">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74462" y="5436780"/>
            <a:ext cx="61753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AB08DE3-3097-999C-1D3D-690B19923059}"/>
              </a:ext>
            </a:extLst>
          </p:cNvPr>
          <p:cNvPicPr preferRelativeResize="0"/>
          <p:nvPr/>
        </p:nvPicPr>
        <p:blipFill>
          <a:blip r:embed="rId5">
            <a:alphaModFix/>
          </a:blip>
          <a:stretch>
            <a:fillRect/>
          </a:stretch>
        </p:blipFill>
        <p:spPr>
          <a:xfrm>
            <a:off x="73152" y="4282651"/>
            <a:ext cx="3308475" cy="2575349"/>
          </a:xfrm>
          <a:prstGeom prst="rect">
            <a:avLst/>
          </a:prstGeom>
          <a:noFill/>
          <a:ln>
            <a:noFill/>
          </a:ln>
        </p:spPr>
      </p:pic>
      <p:pic>
        <p:nvPicPr>
          <p:cNvPr id="2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xmlns="" id="{4FBFE80C-4C93-2478-E0A7-A3FA1E23A440}"/>
              </a:ext>
            </a:extLst>
          </p:cNvPr>
          <p:cNvPicPr preferRelativeResize="0"/>
          <p:nvPr/>
        </p:nvPicPr>
        <p:blipFill>
          <a:blip r:embed="rId6">
            <a:alphaModFix/>
          </a:blip>
          <a:stretch>
            <a:fillRect/>
          </a:stretch>
        </p:blipFill>
        <p:spPr>
          <a:xfrm>
            <a:off x="9781300" y="25400"/>
            <a:ext cx="2410700" cy="3403600"/>
          </a:xfrm>
          <a:prstGeom prst="rect">
            <a:avLst/>
          </a:prstGeom>
          <a:noFill/>
          <a:ln>
            <a:noFill/>
          </a:ln>
        </p:spPr>
      </p:pic>
      <p:grpSp>
        <p:nvGrpSpPr>
          <p:cNvPr id="27" name="Group 26">
            <a:extLst>
              <a:ext uri="{FF2B5EF4-FFF2-40B4-BE49-F238E27FC236}">
                <a16:creationId xmlns:a16="http://schemas.microsoft.com/office/drawing/2014/main" xmlns="" id="{A66F2486-1A4F-997A-3D56-0EB4711B6E33}"/>
              </a:ext>
            </a:extLst>
          </p:cNvPr>
          <p:cNvGrpSpPr/>
          <p:nvPr/>
        </p:nvGrpSpPr>
        <p:grpSpPr>
          <a:xfrm>
            <a:off x="8416732" y="1574397"/>
            <a:ext cx="3157730" cy="3403600"/>
            <a:chOff x="4296287" y="1706477"/>
            <a:chExt cx="3406648" cy="3406648"/>
          </a:xfrm>
        </p:grpSpPr>
        <p:pic>
          <p:nvPicPr>
            <p:cNvPr id="4" name="Picture 3">
              <a:extLst>
                <a:ext uri="{FF2B5EF4-FFF2-40B4-BE49-F238E27FC236}">
                  <a16:creationId xmlns:a16="http://schemas.microsoft.com/office/drawing/2014/main" xmlns="" id="{020EE3F2-50B1-FF9F-1D95-329D00890283}"/>
                </a:ext>
              </a:extLst>
            </p:cNvPr>
            <p:cNvPicPr>
              <a:picLocks noChangeAspect="1"/>
            </p:cNvPicPr>
            <p:nvPr/>
          </p:nvPicPr>
          <p:blipFill>
            <a:blip r:embed="rId7"/>
            <a:stretch>
              <a:fillRect/>
            </a:stretch>
          </p:blipFill>
          <p:spPr>
            <a:xfrm>
              <a:off x="4447032" y="1876437"/>
              <a:ext cx="3063193" cy="2969883"/>
            </a:xfrm>
            <a:prstGeom prst="rect">
              <a:avLst/>
            </a:prstGeom>
          </p:spPr>
        </p:pic>
        <p:pic>
          <p:nvPicPr>
            <p:cNvPr id="26" name="Picture 25">
              <a:extLst>
                <a:ext uri="{FF2B5EF4-FFF2-40B4-BE49-F238E27FC236}">
                  <a16:creationId xmlns:a16="http://schemas.microsoft.com/office/drawing/2014/main" xmlns="" id="{E361BC53-2F35-3647-849F-6283D59784C4}"/>
                </a:ext>
              </a:extLst>
            </p:cNvPr>
            <p:cNvPicPr>
              <a:picLocks noChangeAspect="1"/>
            </p:cNvPicPr>
            <p:nvPr/>
          </p:nvPicPr>
          <p:blipFill>
            <a:blip r:embed="rId8"/>
            <a:stretch>
              <a:fillRect/>
            </a:stretch>
          </p:blipFill>
          <p:spPr>
            <a:xfrm>
              <a:off x="4296287" y="1706477"/>
              <a:ext cx="3406648" cy="3406648"/>
            </a:xfrm>
            <a:prstGeom prst="rect">
              <a:avLst/>
            </a:prstGeom>
          </p:spPr>
        </p:pic>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xmlns="" id="{796B5AC3-D570-4030-A9E1-53539B4A655E}"/>
                  </a:ext>
                </a:extLst>
              </p:cNvPr>
              <p:cNvSpPr txBox="1"/>
              <p:nvPr/>
            </p:nvSpPr>
            <p:spPr>
              <a:xfrm>
                <a:off x="231086" y="1138481"/>
                <a:ext cx="7973943" cy="2873735"/>
              </a:xfrm>
              <a:prstGeom prst="rect">
                <a:avLst/>
              </a:prstGeom>
              <a:noFill/>
            </p:spPr>
            <p:txBody>
              <a:bodyPr wrap="square">
                <a:spAutoFit/>
              </a:bodyPr>
              <a:lstStyle/>
              <a:p>
                <a:pPr algn="just">
                  <a:spcBef>
                    <a:spcPts val="600"/>
                  </a:spcBef>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Vì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vuông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AB</m:t>
                    </m:r>
                    <m:r>
                      <m:rPr>
                        <m:nor/>
                      </m:rPr>
                      <a:rPr lang="en-US" sz="2800" b="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CD</m:t>
                    </m:r>
                  </m:oMath>
                </a14:m>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tròn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d>
                      <m:dPr>
                        <m:ctrlPr>
                          <a:rPr kumimoji="0" lang="en-US" sz="2800" b="0" i="1" u="none" strike="noStrike" kern="1200" cap="none" spc="0" normalizeH="0" baseline="0" noProof="0" smtClean="0">
                            <a:ln>
                              <a:noFill/>
                            </a:ln>
                            <a:solidFill>
                              <a:prstClr val="white"/>
                            </a:solidFill>
                            <a:effectLst/>
                            <a:uLnTx/>
                            <a:uFillTx/>
                            <a:latin typeface="Cambria Math"/>
                          </a:rPr>
                        </m:ctrlPr>
                      </m:dPr>
                      <m:e>
                        <m:r>
                          <m:rPr>
                            <m:nor/>
                          </m:rPr>
                          <a:rPr kumimoji="0" lang="en-US" sz="2800" b="0" i="1"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O</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 4 </m:t>
                        </m:r>
                        <m:r>
                          <m:rPr>
                            <m:nor/>
                          </m:rP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m:t>cm</m:t>
                        </m:r>
                      </m:e>
                    </m:d>
                  </m:oMath>
                </a14:m>
                <a:r>
                  <a:rPr kumimoji="0" lang="en-US" altLang="vi-V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ta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kumimoji="0" lang="en-US" sz="2800" b="0" i="1"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m:t>OA</m:t>
                    </m:r>
                    <m:r>
                      <m:rPr>
                        <m:nor/>
                      </m:rPr>
                      <a:rPr kumimoji="0" lang="en-US" sz="2800" b="0" i="1"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1"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m:t>OB</m:t>
                    </m:r>
                    <m:r>
                      <m:rPr>
                        <m:nor/>
                      </m:rPr>
                      <a:rPr kumimoji="0" lang="en-US" sz="2800" b="0" i="1"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m:t>2</m:t>
                    </m:r>
                  </m:oMath>
                </a14:m>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cm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AB</m:t>
                    </m:r>
                    <m:r>
                      <a:rPr lang="en-US" sz="2800" b="0" i="1" dirty="0" smtClean="0">
                        <a:solidFill>
                          <a:prstClr val="white"/>
                        </a:solidFill>
                        <a:latin typeface="Cambria Math" panose="02040503050406030204" pitchFamily="18" charset="0"/>
                        <a:cs typeface="Times New Roman" panose="02020603050405020304" pitchFamily="18" charset="0"/>
                        <a:sym typeface="Symbol" panose="05050102010706020507" pitchFamily="18" charset="2"/>
                      </a:rPr>
                      <m:t>𝑂</m:t>
                    </m:r>
                    <m:r>
                      <a:rPr lang="en-US" sz="2800" i="1" dirty="0">
                        <a:solidFill>
                          <a:prstClr val="white"/>
                        </a:solidFill>
                        <a:latin typeface="Cambria Math" panose="02040503050406030204" pitchFamily="18" charset="0"/>
                        <a:cs typeface="Times New Roman" panose="02020603050405020304" pitchFamily="18" charset="0"/>
                        <a:sym typeface="Symbol" panose="05050102010706020507" pitchFamily="18" charset="2"/>
                      </a:rPr>
                      <m:t> </m:t>
                    </m:r>
                  </m:oMath>
                </a14:m>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vuông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O</m:t>
                    </m:r>
                  </m:oMath>
                </a14:m>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tính</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chất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hai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đường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chéo</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vuông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algn="just">
                  <a:spcBef>
                    <a:spcPts val="600"/>
                  </a:spcBef>
                </a:pPr>
                <a:r>
                  <a:rPr lang="en-US" sz="2800" dirty="0" err="1">
                    <a:solidFill>
                      <a:prstClr val="white"/>
                    </a:solidFill>
                    <a:latin typeface="Times New Roman" panose="02020603050405020304" pitchFamily="18" charset="0"/>
                    <a:cs typeface="Times New Roman" panose="02020603050405020304" pitchFamily="18" charset="0"/>
                  </a:rPr>
                  <a:t>Áp</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dụng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định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lý</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Pythagore</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cho</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m:t>
                    </m:r>
                    <m:r>
                      <m:rPr>
                        <m:nor/>
                      </m:rPr>
                      <a:rPr lang="en-US" sz="2800" i="1"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m:t>AB</m:t>
                    </m:r>
                    <m:r>
                      <a:rPr lang="en-US" sz="2800" b="0" i="1" dirty="0" smtClean="0">
                        <a:solidFill>
                          <a:prstClr val="white"/>
                        </a:solidFill>
                        <a:latin typeface="Cambria Math" panose="02040503050406030204" pitchFamily="18" charset="0"/>
                        <a:cs typeface="Times New Roman" panose="02020603050405020304" pitchFamily="18" charset="0"/>
                        <a:sym typeface="Symbol" panose="05050102010706020507" pitchFamily="18" charset="2"/>
                      </a:rPr>
                      <m:t>𝑂</m:t>
                    </m:r>
                    <m:r>
                      <a:rPr lang="en-US" sz="2800" i="1" dirty="0">
                        <a:solidFill>
                          <a:prstClr val="white"/>
                        </a:solidFill>
                        <a:latin typeface="Cambria Math" panose="02040503050406030204" pitchFamily="18" charset="0"/>
                        <a:cs typeface="Times New Roman" panose="02020603050405020304" pitchFamily="18" charset="0"/>
                        <a:sym typeface="Symbol" panose="05050102010706020507" pitchFamily="18" charset="2"/>
                      </a:rPr>
                      <m:t> </m:t>
                    </m:r>
                  </m:oMath>
                </a14:m>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vuông</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m:t>O</m:t>
                    </m:r>
                    <m:r>
                      <a:rPr lang="en-US" sz="2800" i="1" dirty="0">
                        <a:solidFill>
                          <a:prstClr val="white"/>
                        </a:solidFill>
                        <a:latin typeface="Cambria Math" panose="02040503050406030204" pitchFamily="18" charset="0"/>
                        <a:cs typeface="Times New Roman" panose="02020603050405020304" pitchFamily="18" charset="0"/>
                        <a:sym typeface="Symbol" panose="05050102010706020507" pitchFamily="18" charset="2"/>
                      </a:rPr>
                      <m:t> </m:t>
                    </m:r>
                  </m:oMath>
                </a14:m>
                <a:r>
                  <a:rPr lang="en-US" sz="2800" dirty="0">
                    <a:solidFill>
                      <a:prstClr val="white"/>
                    </a:solidFill>
                    <a:latin typeface="Times New Roman" panose="02020603050405020304" pitchFamily="18" charset="0"/>
                    <a:cs typeface="Times New Roman" panose="02020603050405020304" pitchFamily="18" charset="0"/>
                  </a:rPr>
                  <a:t>ta </a:t>
                </a:r>
                <a:r>
                  <a:rPr lang="en-US" sz="2800" dirty="0" err="1">
                    <a:solidFill>
                      <a:prstClr val="white"/>
                    </a:solidFill>
                    <a:latin typeface="Times New Roman" panose="02020603050405020304" pitchFamily="18" charset="0"/>
                    <a:cs typeface="Times New Roman" panose="02020603050405020304" pitchFamily="18" charset="0"/>
                  </a:rPr>
                  <a:t>có</a:t>
                </a:r>
                <a:r>
                  <a:rPr lang="en-US" sz="2800" dirty="0">
                    <a:solidFill>
                      <a:prstClr val="white"/>
                    </a:solidFill>
                    <a:latin typeface="Times New Roman" panose="02020603050405020304" pitchFamily="18" charset="0"/>
                    <a:cs typeface="Times New Roman" panose="02020603050405020304" pitchFamily="18" charset="0"/>
                  </a:rPr>
                  <a:t>:</a:t>
                </a:r>
              </a:p>
              <a:p>
                <a:pPr algn="just">
                  <a:spcBef>
                    <a:spcPts val="600"/>
                  </a:spcBef>
                </a:pPr>
                <a:r>
                  <a:rPr lang="en-US" sz="2800" dirty="0" err="1">
                    <a:solidFill>
                      <a:prstClr val="white"/>
                    </a:solidFill>
                    <a:latin typeface="Times New Roman" panose="02020603050405020304" pitchFamily="18" charset="0"/>
                    <a:cs typeface="Times New Roman" panose="02020603050405020304" pitchFamily="18" charset="0"/>
                  </a:rPr>
                  <a:t>Suy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ra</a:t>
                </a:r>
                <a:r>
                  <a:rPr lang="en-US" sz="2800" dirty="0">
                    <a:solidFill>
                      <a:prstClr val="white"/>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AB</a:t>
                </a:r>
                <a:r>
                  <a:rPr lang="en-US" sz="2800" dirty="0">
                    <a:solidFill>
                      <a:schemeClr val="bg1"/>
                    </a:solidFill>
                    <a:latin typeface="Times New Roman" pitchFamily="18" charset="0"/>
                    <a:cs typeface="Times New Roman" panose="02020603050405020304" pitchFamily="18" charset="0"/>
                  </a:rPr>
                  <a:t>= </a:t>
                </a:r>
                <a14:m>
                  <m:oMath xmlns:m="http://schemas.openxmlformats.org/officeDocument/2006/math">
                    <m:r>
                      <m:rPr>
                        <m:nor/>
                      </m:rPr>
                      <a:rPr lang="en-US" sz="2800" i="0" smtClean="0">
                        <a:solidFill>
                          <a:schemeClr val="bg1"/>
                        </a:solidFill>
                        <a:latin typeface="Times New Roman" panose="02020603050405020304" pitchFamily="18" charset="0"/>
                        <a:cs typeface="Times New Roman" panose="02020603050405020304" pitchFamily="18" charset="0"/>
                      </a:rPr>
                      <m:t>2</m:t>
                    </m:r>
                    <m:rad>
                      <m:radPr>
                        <m:degHide m:val="on"/>
                        <m:ctrlPr>
                          <a:rPr lang="en-US" sz="2800" i="1" smtClean="0">
                            <a:solidFill>
                              <a:schemeClr val="bg1"/>
                            </a:solidFill>
                            <a:latin typeface="Cambria Math"/>
                          </a:rPr>
                        </m:ctrlPr>
                      </m:radPr>
                      <m:deg/>
                      <m:e>
                        <m:r>
                          <m:rPr>
                            <m:nor/>
                          </m:rPr>
                          <a:rPr lang="en-US" sz="2800" i="0" smtClean="0">
                            <a:solidFill>
                              <a:schemeClr val="bg1"/>
                            </a:solidFill>
                            <a:latin typeface="Times New Roman" panose="02020603050405020304" pitchFamily="18" charset="0"/>
                            <a:cs typeface="Times New Roman" panose="02020603050405020304" pitchFamily="18" charset="0"/>
                          </a:rPr>
                          <m:t>2</m:t>
                        </m:r>
                      </m:e>
                    </m:rad>
                    <m:r>
                      <m:rPr>
                        <m:nor/>
                      </m:rPr>
                      <a:rPr lang="en-US" sz="2800" b="1" i="0" smtClean="0">
                        <a:solidFill>
                          <a:schemeClr val="bg1"/>
                        </a:solidFill>
                        <a:latin typeface="Times New Roman" panose="02020603050405020304" pitchFamily="18" charset="0"/>
                        <a:cs typeface="Times New Roman" panose="02020603050405020304" pitchFamily="18" charset="0"/>
                      </a:rPr>
                      <m:t> </m:t>
                    </m:r>
                  </m:oMath>
                </a14:m>
                <a:r>
                  <a:rPr lang="en-US" sz="2800" dirty="0">
                    <a:solidFill>
                      <a:schemeClr val="bg1"/>
                    </a:solidFill>
                    <a:latin typeface="Times New Roman" panose="02020603050405020304" pitchFamily="18" charset="0"/>
                    <a:cs typeface="Times New Roman" panose="02020603050405020304" pitchFamily="18" charset="0"/>
                  </a:rPr>
                  <a:t>cm</a:t>
                </a:r>
                <a:endParaRPr lang="en-US" sz="2800" dirty="0">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xmlns="" xmlns:a14="http://schemas.microsoft.com/office/drawing/2010/main" id="{796B5AC3-D570-4030-A9E1-53539B4A655E}"/>
                  </a:ext>
                </a:extLst>
              </p:cNvPr>
              <p:cNvSpPr txBox="1">
                <a:spLocks noRot="1" noChangeAspect="1" noMove="1" noResize="1" noEditPoints="1" noAdjustHandles="1" noChangeArrowheads="1" noChangeShapeType="1" noTextEdit="1"/>
              </p:cNvSpPr>
              <p:nvPr/>
            </p:nvSpPr>
            <p:spPr>
              <a:xfrm>
                <a:off x="231086" y="1138481"/>
                <a:ext cx="7973943" cy="2873735"/>
              </a:xfrm>
              <a:prstGeom prst="rect">
                <a:avLst/>
              </a:prstGeom>
              <a:blipFill rotWithShape="1">
                <a:blip r:embed="rId9"/>
                <a:stretch>
                  <a:fillRect l="-1606" t="-2123" r="-1529" b="-5096"/>
                </a:stretch>
              </a:blipFill>
            </p:spPr>
            <p:txBody>
              <a:bodyPr/>
              <a:lstStyle/>
              <a:p>
                <a:r>
                  <a:rPr lang="en-US">
                    <a:noFill/>
                  </a:rPr>
                  <a:t> </a:t>
                </a:r>
              </a:p>
            </p:txBody>
          </p:sp>
        </mc:Fallback>
      </mc:AlternateContent>
      <p:graphicFrame>
        <p:nvGraphicFramePr>
          <p:cNvPr id="31" name="Object 30">
            <a:extLst>
              <a:ext uri="{FF2B5EF4-FFF2-40B4-BE49-F238E27FC236}">
                <a16:creationId xmlns:a16="http://schemas.microsoft.com/office/drawing/2014/main" xmlns="" id="{7A4A0629-16E8-8F43-9D5C-6DE60E38E938}"/>
              </a:ext>
            </a:extLst>
          </p:cNvPr>
          <p:cNvGraphicFramePr>
            <a:graphicFrameLocks noChangeAspect="1"/>
          </p:cNvGraphicFramePr>
          <p:nvPr>
            <p:extLst>
              <p:ext uri="{D42A27DB-BD31-4B8C-83A1-F6EECF244321}">
                <p14:modId xmlns:p14="http://schemas.microsoft.com/office/powerpoint/2010/main" val="1722483272"/>
              </p:ext>
            </p:extLst>
          </p:nvPr>
        </p:nvGraphicFramePr>
        <p:xfrm>
          <a:off x="796167" y="2912112"/>
          <a:ext cx="5242721" cy="516888"/>
        </p:xfrm>
        <a:graphic>
          <a:graphicData uri="http://schemas.openxmlformats.org/presentationml/2006/ole">
            <mc:AlternateContent xmlns:mc="http://schemas.openxmlformats.org/markup-compatibility/2006">
              <mc:Choice xmlns:v="urn:schemas-microsoft-com:vml" Requires="v">
                <p:oleObj spid="_x0000_s2050" name="Equation" r:id="rId10" imgW="2254928" imgH="222294" progId="Equation.DSMT4">
                  <p:embed/>
                </p:oleObj>
              </mc:Choice>
              <mc:Fallback>
                <p:oleObj name="Equation" r:id="rId10" imgW="2254928" imgH="222294" progId="Equation.DSMT4">
                  <p:embed/>
                  <p:pic>
                    <p:nvPicPr>
                      <p:cNvPr id="0" name=""/>
                      <p:cNvPicPr/>
                      <p:nvPr/>
                    </p:nvPicPr>
                    <p:blipFill>
                      <a:blip r:embed="rId11"/>
                      <a:stretch>
                        <a:fillRect/>
                      </a:stretch>
                    </p:blipFill>
                    <p:spPr>
                      <a:xfrm>
                        <a:off x="796167" y="2912112"/>
                        <a:ext cx="5242721" cy="516888"/>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xmlns="" id="{14095F0F-1F07-B56F-40B4-8060D95823CA}"/>
              </a:ext>
            </a:extLst>
          </p:cNvPr>
          <p:cNvSpPr txBox="1"/>
          <p:nvPr/>
        </p:nvSpPr>
        <p:spPr>
          <a:xfrm>
            <a:off x="3269867" y="512018"/>
            <a:ext cx="6121400"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Giải</a:t>
            </a:r>
            <a:endParaRPr lang="en-US" dirty="0"/>
          </a:p>
        </p:txBody>
      </p:sp>
    </p:spTree>
    <p:extLst>
      <p:ext uri="{BB962C8B-B14F-4D97-AF65-F5344CB8AC3E}">
        <p14:creationId xmlns:p14="http://schemas.microsoft.com/office/powerpoint/2010/main" val="303360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left)">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xEl>
                                              <p:pRg st="1" end="1"/>
                                            </p:txEl>
                                          </p:spTgt>
                                        </p:tgtEl>
                                        <p:attrNameLst>
                                          <p:attrName>style.visibility</p:attrName>
                                        </p:attrNameLst>
                                      </p:cBhvr>
                                      <p:to>
                                        <p:strVal val="visible"/>
                                      </p:to>
                                    </p:set>
                                    <p:animEffect transition="in" filter="wipe(left)">
                                      <p:cBhvr>
                                        <p:cTn id="22" dur="500"/>
                                        <p:tgtEl>
                                          <p:spTgt spid="2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xEl>
                                              <p:pRg st="2" end="2"/>
                                            </p:txEl>
                                          </p:spTgt>
                                        </p:tgtEl>
                                        <p:attrNameLst>
                                          <p:attrName>style.visibility</p:attrName>
                                        </p:attrNameLst>
                                      </p:cBhvr>
                                      <p:to>
                                        <p:strVal val="visible"/>
                                      </p:to>
                                    </p:set>
                                    <p:animEffect transition="in" filter="wipe(left)">
                                      <p:cBhvr>
                                        <p:cTn id="32"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3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6023</TotalTime>
  <Words>1846</Words>
  <Application>Microsoft Office PowerPoint</Application>
  <PresentationFormat>Custom</PresentationFormat>
  <Paragraphs>216</Paragraphs>
  <Slides>28</Slides>
  <Notes>4</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1_Office Theme</vt:lpstr>
      <vt:lpstr>Equation</vt:lpstr>
      <vt:lpstr>PowerPoint Presentation</vt:lpstr>
      <vt:lpstr>BÀI 1.  ĐA GIÁC ĐỀU, HÌNH ĐA GIÁC ĐỀU TRONG THỰC TIỄN  Tiết 4</vt:lpstr>
      <vt:lpstr>BÀI 1. ĐA GIÁC ĐỀU, HÌNH ĐA GIÁC ĐỀU TRONG THỰC TIỄN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VẬN DỤNG</vt:lpstr>
      <vt:lpstr> VẬN DỤNG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Admin</cp:lastModifiedBy>
  <cp:revision>547</cp:revision>
  <dcterms:created xsi:type="dcterms:W3CDTF">2022-08-03T11:07:12Z</dcterms:created>
  <dcterms:modified xsi:type="dcterms:W3CDTF">2025-04-14T07:57:13Z</dcterms:modified>
</cp:coreProperties>
</file>