
<file path=[Content_Types].xml><?xml version="1.0" encoding="utf-8"?>
<Types xmlns="http://schemas.openxmlformats.org/package/2006/content-types">
  <Default Extension="png" ContentType="image/png"/>
  <Default Extension="bin" ContentType="image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46" r:id="rId3"/>
    <p:sldId id="258" r:id="rId4"/>
    <p:sldId id="277" r:id="rId5"/>
    <p:sldId id="287" r:id="rId6"/>
    <p:sldId id="349" r:id="rId7"/>
    <p:sldId id="284" r:id="rId8"/>
    <p:sldId id="311" r:id="rId9"/>
    <p:sldId id="301" r:id="rId10"/>
    <p:sldId id="347" r:id="rId11"/>
    <p:sldId id="348" r:id="rId12"/>
    <p:sldId id="290" r:id="rId13"/>
    <p:sldId id="261" r:id="rId14"/>
    <p:sldId id="292" r:id="rId15"/>
    <p:sldId id="271" r:id="rId16"/>
    <p:sldId id="272" r:id="rId17"/>
    <p:sldId id="296" r:id="rId18"/>
    <p:sldId id="265" r:id="rId19"/>
    <p:sldId id="30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107" d="100"/>
          <a:sy n="107" d="100"/>
        </p:scale>
        <p:origin x="-318" y="10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5CBD2-4113-4865-994A-D52E92B9A0E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BD44E-2F56-4386-B157-9F501DA37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5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BD44E-2F56-4386-B157-9F501DA37A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1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FBD44E-2F56-4386-B157-9F501DA37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77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BD44E-2F56-4386-B157-9F501DA37A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05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EE045B-A745-4084-9A89-299B9CE3C8D2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038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24B55E-6846-4124-B10B-378D91B45F8E}" type="slidenum">
              <a:rPr lang="en-US" altLang="en-US">
                <a:cs typeface="Arial" panose="020B0604020202020204" pitchFamily="34" charset="0"/>
              </a:rPr>
              <a:pPr eaLnBrk="1" hangingPunct="1"/>
              <a:t>18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869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9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2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67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81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67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89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483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606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35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15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3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07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49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11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111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8368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32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83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94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03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9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7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6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2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3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9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AC7FD-DC29-4599-9005-574209F0DAC3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99B27-43E7-4840-8C85-955E2AF83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22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7.jpeg"/><Relationship Id="rId7" Type="http://schemas.openxmlformats.org/officeDocument/2006/relationships/image" Target="../media/image7.wm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8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proud_of_you.wma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wmf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gi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9631224720098">
            <a:extLst>
              <a:ext uri="{FF2B5EF4-FFF2-40B4-BE49-F238E27FC236}">
                <a16:creationId xmlns="" xmlns:a16="http://schemas.microsoft.com/office/drawing/2014/main" id="{3A25C6C3-5C63-4876-85F1-42E289050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Picture16">
            <a:extLst>
              <a:ext uri="{FF2B5EF4-FFF2-40B4-BE49-F238E27FC236}">
                <a16:creationId xmlns="" xmlns:a16="http://schemas.microsoft.com/office/drawing/2014/main" id="{29AB35BF-9E9E-472F-889E-3DB77AD89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4363"/>
            <a:ext cx="75438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3">
            <a:extLst>
              <a:ext uri="{FF2B5EF4-FFF2-40B4-BE49-F238E27FC236}">
                <a16:creationId xmlns="" xmlns:a16="http://schemas.microsoft.com/office/drawing/2014/main" id="{9677E3A9-CCFB-4E23-906D-3A8B67335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2"/>
            <a:ext cx="9144000" cy="2492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English 8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latin typeface="Times New Roman" pitchFamily="18" charset="0"/>
                <a:cs typeface="Arial" charset="0"/>
              </a:rPr>
              <a:t>UNIT 7 . 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Arial" charset="0"/>
              </a:rPr>
              <a:t>POLLUTION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Times New Roman" pitchFamily="18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LESSON 3: A  CLOSER LOOK 2</a:t>
            </a:r>
          </a:p>
        </p:txBody>
      </p:sp>
      <p:sp>
        <p:nvSpPr>
          <p:cNvPr id="16388" name="WordArt 4">
            <a:extLst>
              <a:ext uri="{FF2B5EF4-FFF2-40B4-BE49-F238E27FC236}">
                <a16:creationId xmlns="" xmlns:a16="http://schemas.microsoft.com/office/drawing/2014/main" id="{B7A8071E-0192-4A39-B1D5-1E7CD646B7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3505200"/>
            <a:ext cx="5105400" cy="1676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-463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class</a:t>
            </a:r>
          </a:p>
        </p:txBody>
      </p:sp>
      <p:sp>
        <p:nvSpPr>
          <p:cNvPr id="3078" name="Text Box 3">
            <a:extLst>
              <a:ext uri="{FF2B5EF4-FFF2-40B4-BE49-F238E27FC236}">
                <a16:creationId xmlns="" xmlns:a16="http://schemas.microsoft.com/office/drawing/2014/main" id="{BCA37219-14EC-4404-9E34-65D153D82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572000"/>
            <a:ext cx="428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altLang="vi-V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76200"/>
            <a:ext cx="8458200" cy="914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2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37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47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8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45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9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43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0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41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25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35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6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33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7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31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8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29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19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23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0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21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3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17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4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15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0" name="Picture 49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0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1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" name="TextBox 48"/>
          <p:cNvSpPr txBox="1"/>
          <p:nvPr/>
        </p:nvSpPr>
        <p:spPr>
          <a:xfrm>
            <a:off x="533399" y="0"/>
            <a:ext cx="8001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Combine each pair of sentences to make a conditional sentences type 1.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152401" y="1179493"/>
            <a:ext cx="899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 The water temperature increases. Some aquatic creatures are unable to reproduce.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30416F7-6D04-4060-8902-156A4F674838}"/>
              </a:ext>
            </a:extLst>
          </p:cNvPr>
          <p:cNvSpPr txBox="1"/>
          <p:nvPr/>
        </p:nvSpPr>
        <p:spPr>
          <a:xfrm>
            <a:off x="304801" y="3591580"/>
            <a:ext cx="899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5. People get more diseases. The water is contaminated.</a:t>
            </a:r>
            <a:endParaRPr lang="en-US" sz="1600" dirty="0"/>
          </a:p>
        </p:txBody>
      </p:sp>
      <p:sp>
        <p:nvSpPr>
          <p:cNvPr id="52" name="Content Placeholder 2">
            <a:extLst>
              <a:ext uri="{FF2B5EF4-FFF2-40B4-BE49-F238E27FC236}">
                <a16:creationId xmlns="" xmlns:a16="http://schemas.microsoft.com/office/drawing/2014/main" id="{5D236C13-D45D-473E-84B4-C6418FE84024}"/>
              </a:ext>
            </a:extLst>
          </p:cNvPr>
          <p:cNvSpPr txBox="1">
            <a:spLocks/>
          </p:cNvSpPr>
          <p:nvPr/>
        </p:nvSpPr>
        <p:spPr>
          <a:xfrm>
            <a:off x="130820" y="2197143"/>
            <a:ext cx="9144000" cy="1158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If the water temperature increases, some aquatic creatures will be unable to reproduce.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="" xmlns:a16="http://schemas.microsoft.com/office/drawing/2014/main" id="{6FE60D27-FB99-4B80-93B7-619B7FE8EAAA}"/>
              </a:ext>
            </a:extLst>
          </p:cNvPr>
          <p:cNvSpPr txBox="1">
            <a:spLocks/>
          </p:cNvSpPr>
          <p:nvPr/>
        </p:nvSpPr>
        <p:spPr>
          <a:xfrm>
            <a:off x="76200" y="4549951"/>
            <a:ext cx="9144000" cy="10888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People will get more diseases if the water is contaminated.</a:t>
            </a:r>
          </a:p>
        </p:txBody>
      </p:sp>
    </p:spTree>
    <p:extLst>
      <p:ext uri="{BB962C8B-B14F-4D97-AF65-F5344CB8AC3E}">
        <p14:creationId xmlns:p14="http://schemas.microsoft.com/office/powerpoint/2010/main" val="35813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0" grpId="0"/>
      <p:bldP spid="52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7411" name="Picture 44" descr="th_ththththfLy_hEa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457200"/>
            <a:ext cx="9144000" cy="617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0" y="0"/>
            <a:ext cx="4419600" cy="3124200"/>
          </a:xfrm>
          <a:prstGeom prst="cloudCallout">
            <a:avLst>
              <a:gd name="adj1" fmla="val 83534"/>
              <a:gd name="adj2" fmla="val 36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13" name="Picture 20" descr="http://www.veesano.com/images/news_images/20100901_colombe-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4" r="15352" b="9541"/>
          <a:stretch>
            <a:fillRect/>
          </a:stretch>
        </p:blipFill>
        <p:spPr bwMode="auto">
          <a:xfrm>
            <a:off x="762000" y="371475"/>
            <a:ext cx="29718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8" descr="http://vtc.vn/newsimage/original/vtc_307592_Untitled-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"/>
            <a:ext cx="3276600" cy="419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61400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6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114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1" name="Picture 2" descr="POINSET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44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54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5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5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52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6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50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7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48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4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32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42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3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40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4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38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5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36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5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26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30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7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28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20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24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22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7" name="Picture 49" descr="POINSET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0" descr="POINSET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1" descr="POINSET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533399" y="4884964"/>
            <a:ext cx="838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she were a bird, she would fly in the sky.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32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675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vi-VN" b="1" dirty="0">
                <a:latin typeface="+mj-lt"/>
              </a:rPr>
              <a:t>Conditional sentences type 2: </a:t>
            </a:r>
            <a:endParaRPr lang="en-US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81740"/>
            <a:ext cx="9143999" cy="619125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780F228-C011-40DC-9C44-473762FB3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399" y="76200"/>
            <a:ext cx="8153401" cy="68579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078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609600" y="-228600"/>
            <a:ext cx="77724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Conditional sentence type 2</a:t>
            </a:r>
            <a:endParaRPr lang="en-US" alt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079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-152400" y="685800"/>
            <a:ext cx="9296400" cy="1752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tx1"/>
                </a:solidFill>
              </a:rPr>
              <a:t>If she were a bird, she would be a dove.</a:t>
            </a:r>
          </a:p>
        </p:txBody>
      </p: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0" y="-152401"/>
            <a:ext cx="9144000" cy="6858000"/>
            <a:chOff x="0" y="0"/>
            <a:chExt cx="5760" cy="4320"/>
          </a:xfrm>
        </p:grpSpPr>
        <p:pic>
          <p:nvPicPr>
            <p:cNvPr id="11" name="Picture 2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44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54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5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5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52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6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50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7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48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3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32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42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3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40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4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38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5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36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26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30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7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28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5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20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24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22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6" name="Picture 49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0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1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" name="Straight Connector 2"/>
          <p:cNvCxnSpPr/>
          <p:nvPr/>
        </p:nvCxnSpPr>
        <p:spPr>
          <a:xfrm>
            <a:off x="838200" y="1253835"/>
            <a:ext cx="319563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0600" y="1219200"/>
            <a:ext cx="2797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If clause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4267200" y="1260765"/>
            <a:ext cx="3733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972051" y="1214735"/>
            <a:ext cx="226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clause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6200" y="1447800"/>
            <a:ext cx="1662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Form: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69596" y="1676400"/>
            <a:ext cx="7345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+ S + V2/V-ed/Was/Were…,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S + would/should/ could/ might + V… </a:t>
            </a:r>
          </a:p>
        </p:txBody>
      </p:sp>
      <p:sp>
        <p:nvSpPr>
          <p:cNvPr id="18442" name="TextBox 18441"/>
          <p:cNvSpPr txBox="1"/>
          <p:nvPr/>
        </p:nvSpPr>
        <p:spPr>
          <a:xfrm>
            <a:off x="76200" y="3200400"/>
            <a:ext cx="167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Using:</a:t>
            </a:r>
          </a:p>
        </p:txBody>
      </p:sp>
      <p:sp>
        <p:nvSpPr>
          <p:cNvPr id="18443" name="TextBox 18442"/>
          <p:cNvSpPr txBox="1"/>
          <p:nvPr/>
        </p:nvSpPr>
        <p:spPr>
          <a:xfrm>
            <a:off x="76201" y="3733800"/>
            <a:ext cx="8915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ở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44" name="TextBox 18443"/>
          <p:cNvSpPr txBox="1"/>
          <p:nvPr/>
        </p:nvSpPr>
        <p:spPr>
          <a:xfrm>
            <a:off x="152400" y="4800600"/>
            <a:ext cx="6583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5" name="TextBox 18444"/>
          <p:cNvSpPr txBox="1"/>
          <p:nvPr/>
        </p:nvSpPr>
        <p:spPr>
          <a:xfrm>
            <a:off x="76200" y="53340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 </a:t>
            </a:r>
            <a:r>
              <a:rPr lang="en-US" sz="3200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 </a:t>
            </a:r>
            <a:r>
              <a:rPr lang="en-US" sz="3200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see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doctor immediately.</a:t>
            </a:r>
          </a:p>
        </p:txBody>
      </p:sp>
      <p:sp>
        <p:nvSpPr>
          <p:cNvPr id="18447" name="Right Arrow 18446"/>
          <p:cNvSpPr/>
          <p:nvPr/>
        </p:nvSpPr>
        <p:spPr>
          <a:xfrm>
            <a:off x="152400" y="6172200"/>
            <a:ext cx="457201" cy="107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8" name="TextBox 18447"/>
          <p:cNvSpPr txBox="1"/>
          <p:nvPr/>
        </p:nvSpPr>
        <p:spPr>
          <a:xfrm>
            <a:off x="682625" y="5943600"/>
            <a:ext cx="8232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see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doctor immediately If I </a:t>
            </a:r>
            <a:r>
              <a:rPr lang="en-US" sz="32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H="1">
            <a:off x="3048000" y="2198740"/>
            <a:ext cx="3178821" cy="11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5543C7AB-0504-4F36-9F4B-CA745A36AE98}"/>
              </a:ext>
            </a:extLst>
          </p:cNvPr>
          <p:cNvCxnSpPr>
            <a:cxnSpLocks/>
          </p:cNvCxnSpPr>
          <p:nvPr/>
        </p:nvCxnSpPr>
        <p:spPr>
          <a:xfrm flipH="1">
            <a:off x="3048001" y="2743200"/>
            <a:ext cx="50291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98330789-D7CB-4EF2-BF76-A49264F240EE}"/>
              </a:ext>
            </a:extLst>
          </p:cNvPr>
          <p:cNvSpPr txBox="1"/>
          <p:nvPr/>
        </p:nvSpPr>
        <p:spPr>
          <a:xfrm>
            <a:off x="1758897" y="2819400"/>
            <a:ext cx="6583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Note: I/He/She/It +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Was/were </a:t>
            </a:r>
          </a:p>
        </p:txBody>
      </p:sp>
    </p:spTree>
    <p:extLst>
      <p:ext uri="{BB962C8B-B14F-4D97-AF65-F5344CB8AC3E}">
        <p14:creationId xmlns:p14="http://schemas.microsoft.com/office/powerpoint/2010/main" val="12846631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0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0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0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78" grpId="0"/>
      <p:bldP spid="130079" grpId="0" build="p"/>
      <p:bldP spid="6" grpId="0"/>
      <p:bldP spid="57" grpId="0"/>
      <p:bldP spid="59" grpId="0"/>
      <p:bldP spid="18442" grpId="0"/>
      <p:bldP spid="18443" grpId="0"/>
      <p:bldP spid="18444" grpId="0"/>
      <p:bldP spid="18445" grpId="0"/>
      <p:bldP spid="18447" grpId="0" animBg="1"/>
      <p:bldP spid="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0"/>
            <a:ext cx="8534400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Match an If-clause in A with a suitable main clause in B.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9379"/>
              </p:ext>
            </p:extLst>
          </p:nvPr>
        </p:nvGraphicFramePr>
        <p:xfrm>
          <a:off x="228600" y="990600"/>
          <a:ext cx="8610600" cy="520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 If 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were you,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 What would happen?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 If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Lan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wasn’t ill,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 I’d look for a new place to live.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 If there were fewer cars on </a:t>
                      </a:r>
                      <a:r>
                        <a:rPr lang="en-US" sz="2800">
                          <a:latin typeface="Times New Roman" pitchFamily="18" charset="0"/>
                          <a:cs typeface="Times New Roman" pitchFamily="18" charset="0"/>
                        </a:rPr>
                        <a:t>the road,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 She would join our tree planting activity.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 If people really cared about the environment,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 There would be less pollution.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 If there was no fresh water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in the world</a:t>
                      </a:r>
                      <a:r>
                        <a:rPr lang="en-US" sz="2800" baseline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e.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They wouldn’t dump waste into the lake.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743200" y="1828800"/>
            <a:ext cx="1828800" cy="685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048000" y="2590800"/>
            <a:ext cx="1600200" cy="914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286000" y="3886200"/>
            <a:ext cx="2362200" cy="609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3657600" y="4953000"/>
            <a:ext cx="990600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3810000" y="1828800"/>
            <a:ext cx="762000" cy="4038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3" name="Picture 2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45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55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6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6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53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7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51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8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49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5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33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43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4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41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5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39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6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37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6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27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31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8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29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7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25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23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8" name="Picture 49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0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1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>
          <a:xfrm>
            <a:off x="228600" y="152401"/>
            <a:ext cx="8534400" cy="63976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Put the verbs in brackets into the correct form.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56388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If you (be) …………… the president, what you (do) …………………… to help the environment?</a:t>
            </a:r>
          </a:p>
          <a:p>
            <a:pPr marL="514350" indent="-51435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2. They get sick so often. If they (exercise) ……………. more, they (be) ………………..  healthier.</a:t>
            </a:r>
          </a:p>
          <a:p>
            <a:pPr marL="514350" indent="-51435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3. If I (have) …………… one million US dollars, I (build) ……………….. more parks in our city.</a:t>
            </a:r>
          </a:p>
          <a:p>
            <a:pPr marL="514350" indent="-51435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4. Ngoc’s mother is unhappy. If Ngoc (tidy) …………….. her room every day, her mother (not be) ……………… so upset. </a:t>
            </a:r>
          </a:p>
          <a:p>
            <a:pPr marL="514350" indent="-51435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5. There isn’t a garden at our  house. If there (be) …………, we (grow) ………………… vegetables.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838200"/>
            <a:ext cx="990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371600"/>
            <a:ext cx="2590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would  you  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6600" y="1915180"/>
            <a:ext cx="1752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exercised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2372380"/>
            <a:ext cx="1905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would be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2819400"/>
            <a:ext cx="1066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3352800"/>
            <a:ext cx="2362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would build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8375" y="4343400"/>
            <a:ext cx="133002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tidied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4810780"/>
            <a:ext cx="216822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wouldn’t  be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1" y="5791200"/>
            <a:ext cx="178593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was / were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3400" y="5877580"/>
            <a:ext cx="2438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would grow</a:t>
            </a:r>
          </a:p>
        </p:txBody>
      </p:sp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5" name="Picture 2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47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57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8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8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55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6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9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53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0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51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7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45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6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43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7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41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8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39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8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29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33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0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31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9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23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27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4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25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20" name="Picture 49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50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51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33399" y="457200"/>
            <a:ext cx="8240713" cy="72253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aphicFrame>
        <p:nvGraphicFramePr>
          <p:cNvPr id="2095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574008"/>
              </p:ext>
            </p:extLst>
          </p:nvPr>
        </p:nvGraphicFramePr>
        <p:xfrm>
          <a:off x="457200" y="1371600"/>
          <a:ext cx="8305800" cy="5257801"/>
        </p:xfrm>
        <a:graphic>
          <a:graphicData uri="http://schemas.openxmlformats.org/drawingml/2006/table">
            <a:tbl>
              <a:tblPr/>
              <a:tblGrid>
                <a:gridCol w="2688878">
                  <a:extLst>
                    <a:ext uri="{9D8B030D-6E8A-4147-A177-3AD203B41FA5}">
                      <a16:colId xmlns="" xmlns:a16="http://schemas.microsoft.com/office/drawing/2014/main" val="2043063344"/>
                    </a:ext>
                  </a:extLst>
                </a:gridCol>
                <a:gridCol w="2774792">
                  <a:extLst>
                    <a:ext uri="{9D8B030D-6E8A-4147-A177-3AD203B41FA5}">
                      <a16:colId xmlns="" xmlns:a16="http://schemas.microsoft.com/office/drawing/2014/main" val="1476405818"/>
                    </a:ext>
                  </a:extLst>
                </a:gridCol>
                <a:gridCol w="2842130">
                  <a:extLst>
                    <a:ext uri="{9D8B030D-6E8A-4147-A177-3AD203B41FA5}">
                      <a16:colId xmlns="" xmlns:a16="http://schemas.microsoft.com/office/drawing/2014/main" val="2816336693"/>
                    </a:ext>
                  </a:extLst>
                </a:gridCol>
              </a:tblGrid>
              <a:tr h="17519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2617530646"/>
                  </a:ext>
                </a:extLst>
              </a:tr>
              <a:tr h="17539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120582012"/>
                  </a:ext>
                </a:extLst>
              </a:tr>
              <a:tr h="17519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2767691813"/>
                  </a:ext>
                </a:extLst>
              </a:tr>
            </a:tbl>
          </a:graphicData>
        </a:graphic>
      </p:graphicFrame>
      <p:sp>
        <p:nvSpPr>
          <p:cNvPr id="4118" name="Oval 22"/>
          <p:cNvSpPr>
            <a:spLocks noChangeArrowheads="1"/>
          </p:cNvSpPr>
          <p:nvPr/>
        </p:nvSpPr>
        <p:spPr bwMode="auto">
          <a:xfrm>
            <a:off x="3200399" y="4876799"/>
            <a:ext cx="2743201" cy="1752602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8</a:t>
            </a:r>
          </a:p>
        </p:txBody>
      </p:sp>
      <p:sp>
        <p:nvSpPr>
          <p:cNvPr id="4119" name="Oval 23"/>
          <p:cNvSpPr>
            <a:spLocks noChangeArrowheads="1"/>
          </p:cNvSpPr>
          <p:nvPr/>
        </p:nvSpPr>
        <p:spPr bwMode="auto">
          <a:xfrm>
            <a:off x="3211511" y="4876799"/>
            <a:ext cx="2732089" cy="1752602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If I were you,</a:t>
            </a:r>
          </a:p>
        </p:txBody>
      </p:sp>
      <p:sp>
        <p:nvSpPr>
          <p:cNvPr id="2" name="Oval 22"/>
          <p:cNvSpPr>
            <a:spLocks noChangeArrowheads="1"/>
          </p:cNvSpPr>
          <p:nvPr/>
        </p:nvSpPr>
        <p:spPr bwMode="auto">
          <a:xfrm>
            <a:off x="3216275" y="1368425"/>
            <a:ext cx="2632075" cy="171291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2</a:t>
            </a:r>
          </a:p>
        </p:txBody>
      </p:sp>
      <p:sp>
        <p:nvSpPr>
          <p:cNvPr id="3" name="Oval 23"/>
          <p:cNvSpPr>
            <a:spLocks noChangeArrowheads="1"/>
          </p:cNvSpPr>
          <p:nvPr/>
        </p:nvSpPr>
        <p:spPr bwMode="auto">
          <a:xfrm>
            <a:off x="3211510" y="1368424"/>
            <a:ext cx="2636840" cy="167957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If she has time ,</a:t>
            </a:r>
          </a:p>
        </p:txBody>
      </p:sp>
      <p:sp>
        <p:nvSpPr>
          <p:cNvPr id="4" name="Oval 22"/>
          <p:cNvSpPr>
            <a:spLocks noChangeArrowheads="1"/>
          </p:cNvSpPr>
          <p:nvPr/>
        </p:nvSpPr>
        <p:spPr bwMode="auto">
          <a:xfrm>
            <a:off x="457200" y="3092451"/>
            <a:ext cx="2667000" cy="1784347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4</a:t>
            </a:r>
          </a:p>
        </p:txBody>
      </p:sp>
      <p:sp>
        <p:nvSpPr>
          <p:cNvPr id="5" name="Oval 23"/>
          <p:cNvSpPr>
            <a:spLocks noChangeArrowheads="1"/>
          </p:cNvSpPr>
          <p:nvPr/>
        </p:nvSpPr>
        <p:spPr bwMode="auto">
          <a:xfrm>
            <a:off x="457201" y="3121027"/>
            <a:ext cx="2655886" cy="175577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 world would</a:t>
            </a:r>
          </a:p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be happier</a:t>
            </a:r>
          </a:p>
        </p:txBody>
      </p:sp>
      <p:sp>
        <p:nvSpPr>
          <p:cNvPr id="6" name="Oval 22"/>
          <p:cNvSpPr>
            <a:spLocks noChangeArrowheads="1"/>
          </p:cNvSpPr>
          <p:nvPr/>
        </p:nvSpPr>
        <p:spPr bwMode="auto">
          <a:xfrm>
            <a:off x="5954712" y="1368424"/>
            <a:ext cx="2808288" cy="167957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3</a:t>
            </a:r>
          </a:p>
        </p:txBody>
      </p:sp>
      <p:sp>
        <p:nvSpPr>
          <p:cNvPr id="7" name="Oval 23"/>
          <p:cNvSpPr>
            <a:spLocks noChangeArrowheads="1"/>
          </p:cNvSpPr>
          <p:nvPr/>
        </p:nvSpPr>
        <p:spPr bwMode="auto">
          <a:xfrm>
            <a:off x="5954712" y="1368423"/>
            <a:ext cx="2808288" cy="1679576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If we feel hungry </a:t>
            </a:r>
          </a:p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that,</a:t>
            </a:r>
          </a:p>
        </p:txBody>
      </p:sp>
      <p:sp>
        <p:nvSpPr>
          <p:cNvPr id="8" name="Oval 22"/>
          <p:cNvSpPr>
            <a:spLocks noChangeArrowheads="1"/>
          </p:cNvSpPr>
          <p:nvPr/>
        </p:nvSpPr>
        <p:spPr bwMode="auto">
          <a:xfrm>
            <a:off x="5954712" y="4905375"/>
            <a:ext cx="2808288" cy="172402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9</a:t>
            </a:r>
          </a:p>
        </p:txBody>
      </p:sp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5954712" y="4905374"/>
            <a:ext cx="2819400" cy="172402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She will help you</a:t>
            </a:r>
          </a:p>
        </p:txBody>
      </p:sp>
      <p:sp>
        <p:nvSpPr>
          <p:cNvPr id="10" name="Oval 22"/>
          <p:cNvSpPr>
            <a:spLocks noChangeArrowheads="1"/>
          </p:cNvSpPr>
          <p:nvPr/>
        </p:nvSpPr>
        <p:spPr bwMode="auto">
          <a:xfrm>
            <a:off x="3211511" y="3200401"/>
            <a:ext cx="2732089" cy="1676398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5</a:t>
            </a:r>
          </a:p>
        </p:txBody>
      </p:sp>
      <p:sp>
        <p:nvSpPr>
          <p:cNvPr id="11" name="Oval 23"/>
          <p:cNvSpPr>
            <a:spLocks noChangeArrowheads="1"/>
          </p:cNvSpPr>
          <p:nvPr/>
        </p:nvSpPr>
        <p:spPr bwMode="auto">
          <a:xfrm>
            <a:off x="3211510" y="3121027"/>
            <a:ext cx="2743202" cy="1755771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 would learn</a:t>
            </a:r>
          </a:p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very hard</a:t>
            </a:r>
          </a:p>
        </p:txBody>
      </p:sp>
      <p:sp>
        <p:nvSpPr>
          <p:cNvPr id="12" name="Oval 22"/>
          <p:cNvSpPr>
            <a:spLocks noChangeArrowheads="1"/>
          </p:cNvSpPr>
          <p:nvPr/>
        </p:nvSpPr>
        <p:spPr bwMode="auto">
          <a:xfrm>
            <a:off x="533399" y="1326696"/>
            <a:ext cx="2579689" cy="1737177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1</a:t>
            </a:r>
          </a:p>
        </p:txBody>
      </p:sp>
      <p:sp>
        <p:nvSpPr>
          <p:cNvPr id="13" name="Oval 23"/>
          <p:cNvSpPr>
            <a:spLocks noChangeArrowheads="1"/>
          </p:cNvSpPr>
          <p:nvPr/>
        </p:nvSpPr>
        <p:spPr bwMode="auto">
          <a:xfrm>
            <a:off x="533399" y="1327150"/>
            <a:ext cx="2590801" cy="172085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If there were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fewer people ill,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22"/>
          <p:cNvSpPr>
            <a:spLocks noChangeArrowheads="1"/>
          </p:cNvSpPr>
          <p:nvPr/>
        </p:nvSpPr>
        <p:spPr bwMode="auto">
          <a:xfrm>
            <a:off x="6019799" y="3121027"/>
            <a:ext cx="2689223" cy="175577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6</a:t>
            </a:r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6053136" y="3121025"/>
            <a:ext cx="2655886" cy="1755773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He would come</a:t>
            </a:r>
          </a:p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to see you</a:t>
            </a: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533399" y="4953000"/>
            <a:ext cx="2503487" cy="1600199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7</a:t>
            </a:r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533399" y="4905375"/>
            <a:ext cx="2579689" cy="1724026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We will eat some</a:t>
            </a:r>
          </a:p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hamburgers</a:t>
            </a:r>
          </a:p>
        </p:txBody>
      </p:sp>
      <p:sp>
        <p:nvSpPr>
          <p:cNvPr id="2096" name="Text Box 5"/>
          <p:cNvSpPr txBox="1">
            <a:spLocks noChangeArrowheads="1"/>
          </p:cNvSpPr>
          <p:nvPr/>
        </p:nvSpPr>
        <p:spPr bwMode="auto">
          <a:xfrm>
            <a:off x="2286000" y="533400"/>
            <a:ext cx="533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C00000"/>
                </a:solidFill>
              </a:rPr>
              <a:t>GAME: PELMANISM</a:t>
            </a:r>
          </a:p>
        </p:txBody>
      </p:sp>
      <p:grpSp>
        <p:nvGrpSpPr>
          <p:cNvPr id="22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3" name="Picture 2" descr="POINSET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55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65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6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6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63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4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7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61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2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8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59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5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43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53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4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51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5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49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6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47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6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37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41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8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39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7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31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35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2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33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28" name="Picture 49" descr="POINSET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50" descr="POINSET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51" descr="POINSET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4305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119" grpId="0" animBg="1"/>
      <p:bldP spid="4119" grpId="1" animBg="1"/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82625" y="1836964"/>
            <a:ext cx="8004175" cy="258263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209800" y="838200"/>
            <a:ext cx="4876800" cy="838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4200" y="762000"/>
            <a:ext cx="3329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4881" y="1859281"/>
            <a:ext cx="789431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by heart the vocabulary and the conditional sentences</a:t>
            </a:r>
          </a:p>
          <a:p>
            <a:pPr marL="342900" indent="-3429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all the exercises </a:t>
            </a:r>
          </a:p>
          <a:p>
            <a:pPr marL="342900" indent="-3429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Prepare: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7:Communication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" name="Picture 2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39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49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0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47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1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45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2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43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37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8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35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9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33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0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31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21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25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2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23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5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19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6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17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2" name="Picture 49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0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1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063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-304800"/>
            <a:ext cx="9144000" cy="7162800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914400" y="3276600"/>
            <a:ext cx="5991225" cy="21669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76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767600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5638800" y="5257800"/>
            <a:ext cx="685800" cy="792163"/>
            <a:chOff x="2736" y="1920"/>
            <a:chExt cx="457" cy="595"/>
          </a:xfrm>
        </p:grpSpPr>
        <p:sp>
          <p:nvSpPr>
            <p:cNvPr id="8217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18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191000" y="5562600"/>
            <a:ext cx="1087438" cy="1090613"/>
            <a:chOff x="3155" y="2736"/>
            <a:chExt cx="685" cy="687"/>
          </a:xfrm>
        </p:grpSpPr>
        <p:sp>
          <p:nvSpPr>
            <p:cNvPr id="8215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16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7391400" y="5181601"/>
            <a:ext cx="1087437" cy="1090612"/>
            <a:chOff x="3155" y="2736"/>
            <a:chExt cx="685" cy="687"/>
          </a:xfrm>
        </p:grpSpPr>
        <p:sp>
          <p:nvSpPr>
            <p:cNvPr id="8213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14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1754188" y="5768975"/>
            <a:ext cx="1087437" cy="1090613"/>
            <a:chOff x="3155" y="2736"/>
            <a:chExt cx="685" cy="687"/>
          </a:xfrm>
        </p:grpSpPr>
        <p:sp>
          <p:nvSpPr>
            <p:cNvPr id="8211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12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0"/>
            <a:ext cx="685800" cy="792163"/>
            <a:chOff x="2736" y="1920"/>
            <a:chExt cx="457" cy="595"/>
          </a:xfrm>
        </p:grpSpPr>
        <p:sp>
          <p:nvSpPr>
            <p:cNvPr id="8209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087438" cy="1090613"/>
            <a:chOff x="3155" y="2736"/>
            <a:chExt cx="685" cy="687"/>
          </a:xfrm>
        </p:grpSpPr>
        <p:sp>
          <p:nvSpPr>
            <p:cNvPr id="8207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08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2819400" y="6019800"/>
            <a:ext cx="762000" cy="544513"/>
            <a:chOff x="3155" y="2736"/>
            <a:chExt cx="685" cy="687"/>
          </a:xfrm>
        </p:grpSpPr>
        <p:sp>
          <p:nvSpPr>
            <p:cNvPr id="8205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06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1524000" y="762000"/>
            <a:ext cx="66294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atendance!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8" name="Picture 2" descr="POINSET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60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70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1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1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68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9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2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66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7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3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64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5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30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48" name="Group 47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58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9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9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56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7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0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54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5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1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52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31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42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46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3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44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32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36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40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7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38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34" name="Picture 50" descr="POINSET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51" descr="POINSET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3644159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6040"/>
            <a:ext cx="2405418" cy="110892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Closer look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49623" y="1290431"/>
            <a:ext cx="2405418" cy="11089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vi-VN" sz="2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Grammar</a:t>
            </a:r>
            <a:endParaRPr lang="en-US" sz="2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4378" y="1844896"/>
            <a:ext cx="2937681" cy="9911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vi-VN" sz="2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CONDITIONAL SENTENCES TYPE 2</a:t>
            </a:r>
            <a:endParaRPr lang="en-US" sz="2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82436" y="863986"/>
            <a:ext cx="2961564" cy="9809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vi-VN" sz="2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Conditional sentences type 1</a:t>
            </a:r>
            <a:endParaRPr lang="en-US" sz="2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Elbow Connector 6"/>
          <p:cNvCxnSpPr>
            <a:stCxn id="2" idx="3"/>
            <a:endCxn id="3" idx="1"/>
          </p:cNvCxnSpPr>
          <p:nvPr/>
        </p:nvCxnSpPr>
        <p:spPr>
          <a:xfrm flipV="1">
            <a:off x="2405418" y="1844895"/>
            <a:ext cx="544205" cy="1545609"/>
          </a:xfrm>
          <a:prstGeom prst="bentConnector3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3" idx="3"/>
            <a:endCxn id="5" idx="1"/>
          </p:cNvCxnSpPr>
          <p:nvPr/>
        </p:nvCxnSpPr>
        <p:spPr>
          <a:xfrm flipV="1">
            <a:off x="5355040" y="1354441"/>
            <a:ext cx="827396" cy="490454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3" idx="3"/>
            <a:endCxn id="4" idx="1"/>
          </p:cNvCxnSpPr>
          <p:nvPr/>
        </p:nvCxnSpPr>
        <p:spPr>
          <a:xfrm>
            <a:off x="5355041" y="1844895"/>
            <a:ext cx="839337" cy="495573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2949623" y="4455005"/>
            <a:ext cx="2405418" cy="11089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vi-VN" sz="2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EXERCISES</a:t>
            </a:r>
            <a:endParaRPr lang="en-US" sz="2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Elbow Connector 22"/>
          <p:cNvCxnSpPr>
            <a:stCxn id="2" idx="3"/>
            <a:endCxn id="21" idx="1"/>
          </p:cNvCxnSpPr>
          <p:nvPr/>
        </p:nvCxnSpPr>
        <p:spPr>
          <a:xfrm>
            <a:off x="2405418" y="3390504"/>
            <a:ext cx="544205" cy="1618965"/>
          </a:xfrm>
          <a:prstGeom prst="bentConnector3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6194378" y="5009469"/>
            <a:ext cx="2937681" cy="99128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vi-VN" sz="2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3, 4 (PAGE 10)</a:t>
            </a:r>
            <a:endParaRPr lang="en-US" sz="2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194378" y="3900541"/>
            <a:ext cx="2937681" cy="11089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vi-VN" sz="2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1, 2 (PAGE 09)</a:t>
            </a:r>
            <a:endParaRPr lang="en-US" sz="2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Curved Connector 27"/>
          <p:cNvCxnSpPr>
            <a:stCxn id="21" idx="3"/>
            <a:endCxn id="26" idx="1"/>
          </p:cNvCxnSpPr>
          <p:nvPr/>
        </p:nvCxnSpPr>
        <p:spPr>
          <a:xfrm flipV="1">
            <a:off x="5355041" y="4455006"/>
            <a:ext cx="839337" cy="554464"/>
          </a:xfrm>
          <a:prstGeom prst="curvedConnector3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1" idx="3"/>
            <a:endCxn id="25" idx="1"/>
          </p:cNvCxnSpPr>
          <p:nvPr/>
        </p:nvCxnSpPr>
        <p:spPr>
          <a:xfrm>
            <a:off x="5355041" y="5009469"/>
            <a:ext cx="839337" cy="495641"/>
          </a:xfrm>
          <a:prstGeom prst="curvedConnector3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72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  <p:bldP spid="21" grpId="0" build="p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457199"/>
            <a:ext cx="8534400" cy="7572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45448" y="1521676"/>
            <a:ext cx="8709336" cy="457432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2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37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47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8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45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9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43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0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41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25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35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6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33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7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31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8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29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19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23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0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21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3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17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4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15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0" name="Picture 49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0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1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" name="TextBox 49"/>
          <p:cNvSpPr txBox="1"/>
          <p:nvPr/>
        </p:nvSpPr>
        <p:spPr>
          <a:xfrm>
            <a:off x="381001" y="4572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VOCABULARY </a:t>
            </a:r>
            <a:endParaRPr lang="en-US" sz="36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04800" y="2158425"/>
            <a:ext cx="6129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increase (v) : </a:t>
            </a:r>
          </a:p>
        </p:txBody>
      </p:sp>
      <p:sp>
        <p:nvSpPr>
          <p:cNvPr id="57" name="Oval 56"/>
          <p:cNvSpPr/>
          <p:nvPr/>
        </p:nvSpPr>
        <p:spPr>
          <a:xfrm>
            <a:off x="1295400" y="215842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743200" y="2158425"/>
            <a:ext cx="3740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tăng lên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1001" y="2768025"/>
            <a:ext cx="426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# decrease (v):</a:t>
            </a:r>
          </a:p>
        </p:txBody>
      </p:sp>
      <p:sp>
        <p:nvSpPr>
          <p:cNvPr id="60" name="Oval 59"/>
          <p:cNvSpPr/>
          <p:nvPr/>
        </p:nvSpPr>
        <p:spPr>
          <a:xfrm>
            <a:off x="1524000" y="276802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819400" y="2768025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003612"/>
            <a:ext cx="4673696" cy="3711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3" name="TextBox 62"/>
          <p:cNvSpPr txBox="1"/>
          <p:nvPr/>
        </p:nvSpPr>
        <p:spPr>
          <a:xfrm>
            <a:off x="304800" y="3301425"/>
            <a:ext cx="3857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aquatic creatures (n):  </a:t>
            </a:r>
          </a:p>
        </p:txBody>
      </p:sp>
      <p:sp>
        <p:nvSpPr>
          <p:cNvPr id="64" name="Oval 63"/>
          <p:cNvSpPr/>
          <p:nvPr/>
        </p:nvSpPr>
        <p:spPr>
          <a:xfrm>
            <a:off x="1143000" y="330142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292930" y="334991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038600" y="3301425"/>
            <a:ext cx="3533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sinh vật dưới nước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4800" y="3911025"/>
            <a:ext cx="5081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reproduce (v):</a:t>
            </a:r>
          </a:p>
        </p:txBody>
      </p:sp>
      <p:sp>
        <p:nvSpPr>
          <p:cNvPr id="68" name="Oval 67"/>
          <p:cNvSpPr/>
          <p:nvPr/>
        </p:nvSpPr>
        <p:spPr>
          <a:xfrm>
            <a:off x="1738745" y="393873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048000" y="3911025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sản xuất lại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04800" y="4520625"/>
            <a:ext cx="3652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resident (n):</a:t>
            </a:r>
          </a:p>
        </p:txBody>
      </p:sp>
      <p:sp>
        <p:nvSpPr>
          <p:cNvPr id="73" name="Oval 72"/>
          <p:cNvSpPr/>
          <p:nvPr/>
        </p:nvSpPr>
        <p:spPr>
          <a:xfrm>
            <a:off x="775855" y="454833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2514600" y="4520625"/>
            <a:ext cx="3664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dân cư</a:t>
            </a:r>
          </a:p>
        </p:txBody>
      </p:sp>
      <p:sp>
        <p:nvSpPr>
          <p:cNvPr id="75" name="Content Placeholder 7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7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  <p:bldP spid="57" grpId="0" animBg="1"/>
      <p:bldP spid="58" grpId="0"/>
      <p:bldP spid="59" grpId="0"/>
      <p:bldP spid="60" grpId="0" animBg="1"/>
      <p:bldP spid="61" grpId="0"/>
      <p:bldP spid="63" grpId="0"/>
      <p:bldP spid="64" grpId="0" animBg="1"/>
      <p:bldP spid="65" grpId="1" animBg="1"/>
      <p:bldP spid="66" grpId="0"/>
      <p:bldP spid="67" grpId="0"/>
      <p:bldP spid="68" grpId="2" animBg="1"/>
      <p:bldP spid="69" grpId="0"/>
      <p:bldP spid="71" grpId="0"/>
      <p:bldP spid="73" grpId="0" animBg="1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4419600" cy="40698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" name="Picture 2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38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48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9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46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0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44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1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42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26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36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7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34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8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32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9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30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20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24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22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0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4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18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5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16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1" name="Picture 49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0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1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76200" y="4191000"/>
            <a:ext cx="538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weather beautiful or bad?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62600" y="4191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It’s beautiful</a:t>
            </a:r>
          </a:p>
        </p:txBody>
      </p:sp>
      <p:pic>
        <p:nvPicPr>
          <p:cNvPr id="54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399"/>
            <a:ext cx="4419600" cy="40698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5" name="TextBox 54"/>
          <p:cNvSpPr txBox="1"/>
          <p:nvPr/>
        </p:nvSpPr>
        <p:spPr>
          <a:xfrm>
            <a:off x="228600" y="4724400"/>
            <a:ext cx="474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Where do they go ?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581400" y="474922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They go on a picnic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81000" y="5181600"/>
            <a:ext cx="830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weather is beautiful. They go on a picnic</a:t>
            </a:r>
          </a:p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28600" y="5791200"/>
            <a:ext cx="90677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 the weather is beautiful, they will go on a picnic.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8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55" grpId="0"/>
      <p:bldP spid="59" grpId="0"/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055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+mj-lt"/>
              </a:rPr>
              <a:t>* </a:t>
            </a:r>
            <a:r>
              <a:rPr lang="vi-VN" b="1" dirty="0">
                <a:latin typeface="+mj-lt"/>
              </a:rPr>
              <a:t>Conditional sentences type 1: review</a:t>
            </a:r>
            <a:endParaRPr lang="en-US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2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1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732558" y="1944554"/>
            <a:ext cx="7335242" cy="186544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+ S + V-s/-es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(am/is/are)</a:t>
            </a:r>
          </a:p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(don’t/doesn’t + V), </a:t>
            </a:r>
          </a:p>
          <a:p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410200" y="1295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Main clause</a:t>
            </a: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304800" y="1293812"/>
            <a:ext cx="4267200" cy="1588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770788" y="1367465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If-clause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4953000" y="1295400"/>
            <a:ext cx="37338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81000" y="15240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Conditional sentence </a:t>
            </a:r>
            <a:r>
              <a:rPr lang="en-US" alt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1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0" y="1676400"/>
            <a:ext cx="20693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u="sng" dirty="0">
                <a:latin typeface="Arial" panose="020B0604020202020204" pitchFamily="34" charset="0"/>
              </a:rPr>
              <a:t>1. Form: 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0" y="3886200"/>
            <a:ext cx="22431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u="sng" dirty="0">
                <a:latin typeface="Arial" panose="020B0604020202020204" pitchFamily="34" charset="0"/>
              </a:rPr>
              <a:t>2. Using: </a:t>
            </a:r>
          </a:p>
        </p:txBody>
      </p:sp>
      <p:grpSp>
        <p:nvGrpSpPr>
          <p:cNvPr id="16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7" name="Picture 2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49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59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0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57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8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1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55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6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2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53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9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37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47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8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45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9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43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0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41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0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31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35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2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33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1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25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29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6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27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22" name="Picture 49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50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51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52401" y="738426"/>
            <a:ext cx="8762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 the weather is beautiful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they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go on a picnic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3072825"/>
            <a:ext cx="548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+ will/won’t + V…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3842028"/>
            <a:ext cx="883919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1998" y="5282625"/>
            <a:ext cx="7391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: If it rains, I will stay at home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399" y="5816025"/>
            <a:ext cx="565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 will stay at home if it rains.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2625" y="6096000"/>
            <a:ext cx="4603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9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7" grpId="0"/>
      <p:bldP spid="10250" grpId="0"/>
      <p:bldP spid="10253" grpId="0"/>
      <p:bldP spid="10254" grpId="0"/>
      <p:bldP spid="10255" grpId="0"/>
      <p:bldP spid="4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" name="Picture 2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35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45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6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43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7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41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8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39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23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33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4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31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5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29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6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27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17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21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19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1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15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13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8" name="Picture 49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0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1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" name="Title 1"/>
          <p:cNvSpPr txBox="1">
            <a:spLocks/>
          </p:cNvSpPr>
          <p:nvPr/>
        </p:nvSpPr>
        <p:spPr>
          <a:xfrm>
            <a:off x="228600" y="152400"/>
            <a:ext cx="8915400" cy="65116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Put the verbs in brackets into the correct form.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58521" y="1118676"/>
            <a:ext cx="8915400" cy="562861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228600" y="1326698"/>
            <a:ext cx="8305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If we (recycle)…………………….. more, we (help) …………………….. the Earth.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Factories (not dump) …………………….. waste into rivers if the government (fine)……………... ..them heavily.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If people (travel) …………………..  to work by bus, there (be) ……………………. fewer car fumes.</a:t>
            </a:r>
          </a:p>
          <a:p>
            <a:pPr marL="514350" indent="-51435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 We (save) ……………….…. thousands of trees if we </a:t>
            </a:r>
          </a:p>
          <a:p>
            <a:pPr marL="514350" indent="-51435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(not waste) …………………… paper.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5. If we (use)…………………… water carefully, more people (have) ……………………. fresh water.</a:t>
            </a:r>
          </a:p>
          <a:p>
            <a:pPr marL="514350" indent="-514350"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224639" y="1279752"/>
            <a:ext cx="2237523" cy="505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086100" y="1295400"/>
            <a:ext cx="16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recycle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219200" y="1752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will help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733800" y="2133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will not/won’t dump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181600" y="2590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fines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747655" y="3429000"/>
            <a:ext cx="1433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travel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3886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will be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514600" y="4267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will save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209800" y="4724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don’t waste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667000" y="5105400"/>
            <a:ext cx="97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600325" y="5562600"/>
            <a:ext cx="166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will have</a:t>
            </a:r>
          </a:p>
        </p:txBody>
      </p:sp>
    </p:spTree>
    <p:extLst>
      <p:ext uri="{BB962C8B-B14F-4D97-AF65-F5344CB8AC3E}">
        <p14:creationId xmlns:p14="http://schemas.microsoft.com/office/powerpoint/2010/main" val="62009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1" animBg="1"/>
      <p:bldP spid="93" grpId="0" animBg="1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76200"/>
            <a:ext cx="8458200" cy="914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2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37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47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8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45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9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43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0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41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25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35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6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33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7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31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8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29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19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23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0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21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3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17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4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15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0" name="Picture 49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0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1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" name="TextBox 48"/>
          <p:cNvSpPr txBox="1"/>
          <p:nvPr/>
        </p:nvSpPr>
        <p:spPr>
          <a:xfrm>
            <a:off x="533399" y="0"/>
            <a:ext cx="8001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Combine each pair of sentences to make a conditional sentences type 1.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152401" y="990600"/>
            <a:ext cx="899159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Students are more aware of protecting the  environment. Teachers teach  environmental issues at school.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Light pollution happens. Animals change their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patterns.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The levels of radioactive pollution decrease. We switch from nuclear power to renewable energy sources.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 The water temperature increases. Some aquatic creatures are unable to reproduce.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5. People get more diseases. The water is contaminated.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4951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76200"/>
            <a:ext cx="8458200" cy="914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2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37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47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8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45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9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43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0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41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25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35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6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33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7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31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8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29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19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23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0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21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3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17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4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15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0" name="Picture 49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0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1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" name="TextBox 48"/>
          <p:cNvSpPr txBox="1"/>
          <p:nvPr/>
        </p:nvSpPr>
        <p:spPr>
          <a:xfrm>
            <a:off x="533399" y="0"/>
            <a:ext cx="8001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Combine each pair of sentences to make a conditional sentences type 1.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2401" y="990600"/>
            <a:ext cx="899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Students are more aware of protecting the  environment. Teachers teach  environmental issues at school.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="" xmlns:a16="http://schemas.microsoft.com/office/drawing/2014/main" id="{D9C493E6-CD74-4671-B045-3D05997E0B4C}"/>
              </a:ext>
            </a:extLst>
          </p:cNvPr>
          <p:cNvSpPr txBox="1">
            <a:spLocks/>
          </p:cNvSpPr>
          <p:nvPr/>
        </p:nvSpPr>
        <p:spPr>
          <a:xfrm>
            <a:off x="76200" y="1905820"/>
            <a:ext cx="9068595" cy="10346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Students will be more aware of protecting the environment if teachers teach environmental issues at school.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D470651F-BDF8-4951-AAF7-8B1E8E745D7D}"/>
              </a:ext>
            </a:extLst>
          </p:cNvPr>
          <p:cNvSpPr txBox="1"/>
          <p:nvPr/>
        </p:nvSpPr>
        <p:spPr>
          <a:xfrm>
            <a:off x="163152" y="2971800"/>
            <a:ext cx="899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Light pollution happens. Animals change their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patterns.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="" xmlns:a16="http://schemas.microsoft.com/office/drawing/2014/main" id="{BD4B732F-BFC6-4F7D-A9C2-AB4BF4FEB5AA}"/>
              </a:ext>
            </a:extLst>
          </p:cNvPr>
          <p:cNvSpPr txBox="1">
            <a:spLocks/>
          </p:cNvSpPr>
          <p:nvPr/>
        </p:nvSpPr>
        <p:spPr>
          <a:xfrm>
            <a:off x="152400" y="3886200"/>
            <a:ext cx="8686798" cy="917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pollution happens, animals will change their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patterns.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6787D7F3-F279-4CA9-9DFA-FA05DBCC933C}"/>
              </a:ext>
            </a:extLst>
          </p:cNvPr>
          <p:cNvSpPr txBox="1"/>
          <p:nvPr/>
        </p:nvSpPr>
        <p:spPr>
          <a:xfrm>
            <a:off x="114300" y="4800600"/>
            <a:ext cx="899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The levels of radioactive pollution decrease. We switch from nuclear power to renewable energy sources.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="" xmlns:a16="http://schemas.microsoft.com/office/drawing/2014/main" id="{3C6D917C-D3E0-44FA-B77A-ADC84FEF35AD}"/>
              </a:ext>
            </a:extLst>
          </p:cNvPr>
          <p:cNvSpPr txBox="1">
            <a:spLocks/>
          </p:cNvSpPr>
          <p:nvPr/>
        </p:nvSpPr>
        <p:spPr>
          <a:xfrm>
            <a:off x="152400" y="5715000"/>
            <a:ext cx="8839200" cy="99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The levels of radioactive pollution will decrease if we switch from nuclear power to renewable energy sources.</a:t>
            </a:r>
          </a:p>
        </p:txBody>
      </p:sp>
    </p:spTree>
    <p:extLst>
      <p:ext uri="{BB962C8B-B14F-4D97-AF65-F5344CB8AC3E}">
        <p14:creationId xmlns:p14="http://schemas.microsoft.com/office/powerpoint/2010/main" val="195567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0" grpId="0" animBg="1"/>
      <p:bldP spid="52" grpId="0"/>
      <p:bldP spid="53" grpId="0" animBg="1"/>
      <p:bldP spid="54" grpId="0"/>
      <p:bldP spid="5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rcui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77815013_Problem-solution cycle_RVA_v3" id="{20834410-FC37-46AC-ACB7-FB202F8C4BA9}" vid="{1ED24379-BFF7-4E2F-B7EC-A47C906E21A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1138</Words>
  <Application>Microsoft Office PowerPoint</Application>
  <PresentationFormat>On-screen Show (4:3)</PresentationFormat>
  <Paragraphs>161</Paragraphs>
  <Slides>18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Circuit</vt:lpstr>
      <vt:lpstr>PowerPoint Presentation</vt:lpstr>
      <vt:lpstr>A Closer look 2</vt:lpstr>
      <vt:lpstr>PowerPoint Presentation</vt:lpstr>
      <vt:lpstr>PowerPoint Presentation</vt:lpstr>
      <vt:lpstr>* Conditional sentences type 1: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Conditional sentences type 2: </vt:lpstr>
      <vt:lpstr>III. Conditional sentence type 2</vt:lpstr>
      <vt:lpstr>3. Match an If-clause in A with a suitable main clause in B.</vt:lpstr>
      <vt:lpstr>4. Put the verbs in brackets into the correct form.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Pollution Period 57: A Closer Look 2</dc:title>
  <dc:creator>AIC</dc:creator>
  <cp:lastModifiedBy>HS</cp:lastModifiedBy>
  <cp:revision>183</cp:revision>
  <dcterms:created xsi:type="dcterms:W3CDTF">2017-01-13T13:15:35Z</dcterms:created>
  <dcterms:modified xsi:type="dcterms:W3CDTF">2023-01-30T01:13:45Z</dcterms:modified>
</cp:coreProperties>
</file>