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handoutMasterIdLst>
    <p:handoutMasterId r:id="rId26"/>
  </p:handoutMasterIdLst>
  <p:sldIdLst>
    <p:sldId id="272" r:id="rId5"/>
    <p:sldId id="273" r:id="rId6"/>
    <p:sldId id="256" r:id="rId7"/>
    <p:sldId id="257" r:id="rId8"/>
    <p:sldId id="258" r:id="rId9"/>
    <p:sldId id="260" r:id="rId10"/>
    <p:sldId id="259" r:id="rId11"/>
    <p:sldId id="261" r:id="rId12"/>
    <p:sldId id="263" r:id="rId13"/>
    <p:sldId id="262" r:id="rId14"/>
    <p:sldId id="264" r:id="rId15"/>
    <p:sldId id="266" r:id="rId16"/>
    <p:sldId id="267" r:id="rId17"/>
    <p:sldId id="268" r:id="rId18"/>
    <p:sldId id="269" r:id="rId19"/>
    <p:sldId id="270" r:id="rId20"/>
    <p:sldId id="271" r:id="rId21"/>
    <p:sldId id="276" r:id="rId22"/>
    <p:sldId id="274" r:id="rId23"/>
    <p:sldId id="275"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0">
          <p15:clr>
            <a:srgbClr val="A4A3A4"/>
          </p15:clr>
        </p15:guide>
        <p15:guide id="3" orient="horz" pos="1200">
          <p15:clr>
            <a:srgbClr val="A4A3A4"/>
          </p15:clr>
        </p15:guide>
        <p15:guide id="4" orient="horz" pos="1026" userDrawn="1">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294" userDrawn="1">
          <p15:clr>
            <a:srgbClr val="A4A3A4"/>
          </p15:clr>
        </p15:guide>
        <p15:guide id="9" orient="horz" pos="240">
          <p15:clr>
            <a:srgbClr val="A4A3A4"/>
          </p15:clr>
        </p15:guide>
        <p15:guide id="10" orient="horz" pos="432">
          <p15:clr>
            <a:srgbClr val="A4A3A4"/>
          </p15:clr>
        </p15:guide>
        <p15:guide id="11" orient="horz" pos="2795" userDrawn="1">
          <p15:clr>
            <a:srgbClr val="A4A3A4"/>
          </p15:clr>
        </p15:guide>
        <p15:guide id="12" pos="3839">
          <p15:clr>
            <a:srgbClr val="A4A3A4"/>
          </p15:clr>
        </p15:guide>
        <p15:guide id="13" pos="959">
          <p15:clr>
            <a:srgbClr val="A4A3A4"/>
          </p15:clr>
        </p15:guide>
        <p15:guide id="14" pos="6152" userDrawn="1">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581" autoAdjust="0"/>
  </p:normalViewPr>
  <p:slideViewPr>
    <p:cSldViewPr showGuides="1">
      <p:cViewPr>
        <p:scale>
          <a:sx n="81" d="100"/>
          <a:sy n="81" d="100"/>
        </p:scale>
        <p:origin x="-300" y="-198"/>
      </p:cViewPr>
      <p:guideLst>
        <p:guide orient="horz" pos="2160"/>
        <p:guide orient="horz" pos="4030"/>
        <p:guide orient="horz" pos="1200"/>
        <p:guide orient="horz" pos="1026"/>
        <p:guide orient="horz" pos="3792"/>
        <p:guide orient="horz"/>
        <p:guide orient="horz" pos="3360"/>
        <p:guide orient="horz" pos="3294"/>
        <p:guide orient="horz" pos="240"/>
        <p:guide orient="horz" pos="432"/>
        <p:guide orient="horz" pos="2795"/>
        <p:guide pos="3839"/>
        <p:guide pos="959"/>
        <p:guide pos="6152"/>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2/2/2023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2/2/2023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2/2/2023</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2/2/2023</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2/2/2023</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2/2/2023</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2/2/2023</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2/2/2023</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2/2/2023</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2/2/2023</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2/2/2023</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2/2/2023</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2/2/2023</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2/2/2023</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microsoft.com/office/2007/relationships/hdphoto" Target="../media/hdphoto1.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microsoft.com/office/2007/relationships/hdphoto" Target="../media/hdphoto1.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a:t>
            </a:fld>
            <a:endParaRPr lang="en-US" noProof="0" dirty="0"/>
          </a:p>
        </p:txBody>
      </p:sp>
      <p:pic>
        <p:nvPicPr>
          <p:cNvPr id="4" name="Picture 3"/>
          <p:cNvPicPr>
            <a:picLocks noChangeAspect="1"/>
          </p:cNvPicPr>
          <p:nvPr/>
        </p:nvPicPr>
        <p:blipFill>
          <a:blip r:embed="rId2"/>
          <a:stretch>
            <a:fillRect/>
          </a:stretch>
        </p:blipFill>
        <p:spPr>
          <a:xfrm>
            <a:off x="-1" y="10446"/>
            <a:ext cx="12188825" cy="6847554"/>
          </a:xfrm>
          <a:prstGeom prst="rect">
            <a:avLst/>
          </a:prstGeom>
        </p:spPr>
      </p:pic>
    </p:spTree>
    <p:extLst>
      <p:ext uri="{BB962C8B-B14F-4D97-AF65-F5344CB8AC3E}">
        <p14:creationId xmlns:p14="http://schemas.microsoft.com/office/powerpoint/2010/main" val="3171930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8" y="0"/>
            <a:ext cx="12173517" cy="2692901"/>
          </a:xfrm>
        </p:spPr>
        <p:style>
          <a:lnRef idx="0">
            <a:schemeClr val="accent2"/>
          </a:lnRef>
          <a:fillRef idx="3">
            <a:schemeClr val="accent2"/>
          </a:fillRef>
          <a:effectRef idx="3">
            <a:schemeClr val="accent2"/>
          </a:effectRef>
          <a:fontRef idx="minor">
            <a:schemeClr val="lt1"/>
          </a:fontRef>
        </p:style>
        <p:txBody>
          <a:bodyPr anchor="ctr">
            <a:normAutofit/>
          </a:bodyPr>
          <a:lstStyle/>
          <a:p>
            <a:r>
              <a:rPr lang="vi-VN" dirty="0" smtClean="0"/>
              <a:t>3a. Decide with sentences in each pair of sentences is cause and which is an effect. Write C (for cause) or E (for effect) next to each sentences. Note that the words in brackets relate to Activity</a:t>
            </a:r>
            <a:endParaRPr lang="en-US" dirty="0"/>
          </a:p>
        </p:txBody>
      </p:sp>
      <p:sp>
        <p:nvSpPr>
          <p:cNvPr id="3" name="Content Placeholder 2"/>
          <p:cNvSpPr>
            <a:spLocks noGrp="1"/>
          </p:cNvSpPr>
          <p:nvPr>
            <p:ph idx="1"/>
          </p:nvPr>
        </p:nvSpPr>
        <p:spPr>
          <a:xfrm>
            <a:off x="-2535" y="2692902"/>
            <a:ext cx="12188824" cy="4179837"/>
          </a:xfrm>
        </p:spPr>
        <p:style>
          <a:lnRef idx="1">
            <a:schemeClr val="accent2"/>
          </a:lnRef>
          <a:fillRef idx="2">
            <a:schemeClr val="accent2"/>
          </a:fillRef>
          <a:effectRef idx="1">
            <a:schemeClr val="accent2"/>
          </a:effectRef>
          <a:fontRef idx="minor">
            <a:schemeClr val="dk1"/>
          </a:fontRef>
        </p:style>
        <p:txBody>
          <a:bodyPr anchor="ctr">
            <a:normAutofit/>
          </a:bodyPr>
          <a:lstStyle/>
          <a:p>
            <a:r>
              <a:rPr lang="en-US" b="1" dirty="0" smtClean="0"/>
              <a:t>1.</a:t>
            </a:r>
            <a:r>
              <a:rPr lang="vi-VN" b="1" dirty="0" smtClean="0"/>
              <a:t> </a:t>
            </a:r>
            <a:r>
              <a:rPr lang="en-US" dirty="0" smtClean="0"/>
              <a:t>People </a:t>
            </a:r>
            <a:r>
              <a:rPr lang="en-US" dirty="0"/>
              <a:t>throw litter on the ground</a:t>
            </a:r>
            <a:r>
              <a:rPr lang="en-US" dirty="0" smtClean="0"/>
              <a:t>.</a:t>
            </a:r>
            <a:r>
              <a:rPr lang="vi-VN" u="sng" dirty="0" smtClean="0"/>
              <a:t>	</a:t>
            </a:r>
            <a:r>
              <a:rPr lang="en-US" dirty="0"/>
              <a:t> Many animals eat the litter and become sick</a:t>
            </a:r>
            <a:r>
              <a:rPr lang="en-US" dirty="0" smtClean="0"/>
              <a:t>.</a:t>
            </a:r>
            <a:r>
              <a:rPr lang="vi-VN" u="sng" dirty="0" smtClean="0"/>
              <a:t>	</a:t>
            </a:r>
            <a:r>
              <a:rPr lang="en-US" dirty="0"/>
              <a:t> (because)</a:t>
            </a:r>
          </a:p>
          <a:p>
            <a:r>
              <a:rPr lang="en-US" b="1" dirty="0" smtClean="0"/>
              <a:t>2.</a:t>
            </a:r>
            <a:r>
              <a:rPr lang="vi-VN" b="1" dirty="0" smtClean="0"/>
              <a:t> </a:t>
            </a:r>
            <a:r>
              <a:rPr lang="en-US" dirty="0" smtClean="0"/>
              <a:t>Ships </a:t>
            </a:r>
            <a:r>
              <a:rPr lang="en-US" dirty="0"/>
              <a:t>spill oil in oceans and rivers</a:t>
            </a:r>
            <a:r>
              <a:rPr lang="en-US" dirty="0" smtClean="0"/>
              <a:t>.</a:t>
            </a:r>
            <a:r>
              <a:rPr lang="vi-VN" u="sng" dirty="0" smtClean="0"/>
              <a:t>	</a:t>
            </a:r>
            <a:r>
              <a:rPr lang="en-US" dirty="0"/>
              <a:t> Many aquatic animals and plants die</a:t>
            </a:r>
            <a:r>
              <a:rPr lang="en-US" dirty="0" smtClean="0"/>
              <a:t>.</a:t>
            </a:r>
            <a:r>
              <a:rPr lang="vi-VN" u="sng" dirty="0" smtClean="0"/>
              <a:t>	</a:t>
            </a:r>
            <a:r>
              <a:rPr lang="en-US" dirty="0"/>
              <a:t> (lead to)</a:t>
            </a:r>
          </a:p>
          <a:p>
            <a:r>
              <a:rPr lang="en-US" b="1" dirty="0" smtClean="0"/>
              <a:t>3.</a:t>
            </a:r>
            <a:r>
              <a:rPr lang="vi-VN" b="1" dirty="0" smtClean="0"/>
              <a:t> </a:t>
            </a:r>
            <a:r>
              <a:rPr lang="en-US" dirty="0" smtClean="0"/>
              <a:t>Households </a:t>
            </a:r>
            <a:r>
              <a:rPr lang="en-US" dirty="0"/>
              <a:t>dump waste into the river</a:t>
            </a:r>
            <a:r>
              <a:rPr lang="en-US" dirty="0" smtClean="0"/>
              <a:t>.</a:t>
            </a:r>
            <a:r>
              <a:rPr lang="vi-VN" u="sng" dirty="0" smtClean="0"/>
              <a:t>		</a:t>
            </a:r>
            <a:r>
              <a:rPr lang="en-US" dirty="0"/>
              <a:t> It is polluted</a:t>
            </a:r>
            <a:r>
              <a:rPr lang="en-US" dirty="0" smtClean="0"/>
              <a:t>.</a:t>
            </a:r>
            <a:r>
              <a:rPr lang="vi-VN" u="sng" dirty="0" smtClean="0"/>
              <a:t>		</a:t>
            </a:r>
            <a:r>
              <a:rPr lang="en-US" dirty="0"/>
              <a:t> (so)</a:t>
            </a:r>
          </a:p>
          <a:p>
            <a:r>
              <a:rPr lang="en-US" b="1" dirty="0" smtClean="0"/>
              <a:t>4.</a:t>
            </a:r>
            <a:r>
              <a:rPr lang="vi-VN" b="1" dirty="0" smtClean="0"/>
              <a:t> </a:t>
            </a:r>
            <a:r>
              <a:rPr lang="en-US" dirty="0" smtClean="0"/>
              <a:t>Their </a:t>
            </a:r>
            <a:r>
              <a:rPr lang="en-US" dirty="0"/>
              <a:t>children have birth defects</a:t>
            </a:r>
            <a:r>
              <a:rPr lang="en-US" dirty="0" smtClean="0"/>
              <a:t>.</a:t>
            </a:r>
            <a:r>
              <a:rPr lang="vi-VN" u="sng" dirty="0" smtClean="0"/>
              <a:t>	</a:t>
            </a:r>
            <a:r>
              <a:rPr lang="en-US" dirty="0"/>
              <a:t> The parents were exposed to radiation</a:t>
            </a:r>
            <a:r>
              <a:rPr lang="en-US" dirty="0" smtClean="0"/>
              <a:t>.</a:t>
            </a:r>
            <a:r>
              <a:rPr lang="vi-VN" u="sng" dirty="0" smtClean="0"/>
              <a:t>	</a:t>
            </a:r>
            <a:r>
              <a:rPr lang="en-US" dirty="0"/>
              <a:t> (since)</a:t>
            </a:r>
          </a:p>
          <a:p>
            <a:r>
              <a:rPr lang="en-US" b="1" dirty="0" smtClean="0"/>
              <a:t>5.</a:t>
            </a:r>
            <a:r>
              <a:rPr lang="vi-VN" b="1" dirty="0" smtClean="0"/>
              <a:t> </a:t>
            </a:r>
            <a:r>
              <a:rPr lang="en-US" dirty="0" smtClean="0"/>
              <a:t>We </a:t>
            </a:r>
            <a:r>
              <a:rPr lang="en-US" dirty="0"/>
              <a:t>can't see the stars at night</a:t>
            </a:r>
            <a:r>
              <a:rPr lang="en-US" dirty="0" smtClean="0"/>
              <a:t>.</a:t>
            </a:r>
            <a:r>
              <a:rPr lang="vi-VN" u="sng" dirty="0" smtClean="0"/>
              <a:t>		</a:t>
            </a:r>
            <a:r>
              <a:rPr lang="en-US" dirty="0"/>
              <a:t> There is too much light pollution</a:t>
            </a:r>
            <a:r>
              <a:rPr lang="en-US" dirty="0" smtClean="0"/>
              <a:t>.</a:t>
            </a:r>
            <a:r>
              <a:rPr lang="vi-VN" u="sng" dirty="0" smtClean="0"/>
              <a:t>		</a:t>
            </a:r>
            <a:r>
              <a:rPr lang="en-US" dirty="0"/>
              <a:t> (due </a:t>
            </a:r>
            <a:r>
              <a:rPr lang="en-US" dirty="0" smtClean="0"/>
              <a:t>to</a:t>
            </a:r>
            <a:r>
              <a:rPr lang="vi-VN" dirty="0"/>
              <a:t>)</a:t>
            </a:r>
            <a:endParaRPr lang="en-US" dirty="0"/>
          </a:p>
        </p:txBody>
      </p:sp>
      <p:sp>
        <p:nvSpPr>
          <p:cNvPr id="4" name="Content Placeholder 2"/>
          <p:cNvSpPr txBox="1">
            <a:spLocks/>
          </p:cNvSpPr>
          <p:nvPr/>
        </p:nvSpPr>
        <p:spPr>
          <a:xfrm>
            <a:off x="4798265" y="2978408"/>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C</a:t>
            </a:r>
            <a:endParaRPr lang="en-US" dirty="0"/>
          </a:p>
        </p:txBody>
      </p:sp>
      <p:sp>
        <p:nvSpPr>
          <p:cNvPr id="5" name="Content Placeholder 2"/>
          <p:cNvSpPr txBox="1">
            <a:spLocks/>
          </p:cNvSpPr>
          <p:nvPr/>
        </p:nvSpPr>
        <p:spPr>
          <a:xfrm>
            <a:off x="4798265" y="3887124"/>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C</a:t>
            </a:r>
            <a:endParaRPr lang="en-US" dirty="0"/>
          </a:p>
        </p:txBody>
      </p:sp>
      <p:sp>
        <p:nvSpPr>
          <p:cNvPr id="6" name="Content Placeholder 2"/>
          <p:cNvSpPr txBox="1">
            <a:spLocks/>
          </p:cNvSpPr>
          <p:nvPr/>
        </p:nvSpPr>
        <p:spPr>
          <a:xfrm>
            <a:off x="10338083" y="5266857"/>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C</a:t>
            </a:r>
            <a:endParaRPr lang="en-US" dirty="0"/>
          </a:p>
        </p:txBody>
      </p:sp>
      <p:sp>
        <p:nvSpPr>
          <p:cNvPr id="7" name="Content Placeholder 2"/>
          <p:cNvSpPr txBox="1">
            <a:spLocks/>
          </p:cNvSpPr>
          <p:nvPr/>
        </p:nvSpPr>
        <p:spPr>
          <a:xfrm>
            <a:off x="9935479" y="5831564"/>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C</a:t>
            </a:r>
            <a:endParaRPr lang="en-US" dirty="0"/>
          </a:p>
        </p:txBody>
      </p:sp>
      <p:sp>
        <p:nvSpPr>
          <p:cNvPr id="8" name="Content Placeholder 2"/>
          <p:cNvSpPr txBox="1">
            <a:spLocks/>
          </p:cNvSpPr>
          <p:nvPr/>
        </p:nvSpPr>
        <p:spPr>
          <a:xfrm>
            <a:off x="5497810" y="4782820"/>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C</a:t>
            </a:r>
            <a:endParaRPr lang="en-US" dirty="0"/>
          </a:p>
        </p:txBody>
      </p:sp>
      <p:sp>
        <p:nvSpPr>
          <p:cNvPr id="9" name="Content Placeholder 2"/>
          <p:cNvSpPr txBox="1">
            <a:spLocks/>
          </p:cNvSpPr>
          <p:nvPr/>
        </p:nvSpPr>
        <p:spPr>
          <a:xfrm>
            <a:off x="186171" y="3358540"/>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E</a:t>
            </a:r>
            <a:endParaRPr lang="en-US" dirty="0"/>
          </a:p>
        </p:txBody>
      </p:sp>
      <p:sp>
        <p:nvSpPr>
          <p:cNvPr id="10" name="Content Placeholder 2"/>
          <p:cNvSpPr txBox="1">
            <a:spLocks/>
          </p:cNvSpPr>
          <p:nvPr/>
        </p:nvSpPr>
        <p:spPr>
          <a:xfrm>
            <a:off x="4570428" y="5334000"/>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E</a:t>
            </a:r>
            <a:endParaRPr lang="en-US" dirty="0"/>
          </a:p>
        </p:txBody>
      </p:sp>
      <p:sp>
        <p:nvSpPr>
          <p:cNvPr id="11" name="Content Placeholder 2"/>
          <p:cNvSpPr txBox="1">
            <a:spLocks/>
          </p:cNvSpPr>
          <p:nvPr/>
        </p:nvSpPr>
        <p:spPr>
          <a:xfrm>
            <a:off x="8301104" y="4746001"/>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E</a:t>
            </a:r>
            <a:endParaRPr lang="en-US" dirty="0"/>
          </a:p>
        </p:txBody>
      </p:sp>
      <p:sp>
        <p:nvSpPr>
          <p:cNvPr id="12" name="Content Placeholder 2"/>
          <p:cNvSpPr txBox="1">
            <a:spLocks/>
          </p:cNvSpPr>
          <p:nvPr/>
        </p:nvSpPr>
        <p:spPr>
          <a:xfrm>
            <a:off x="10331524" y="3825216"/>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E</a:t>
            </a:r>
            <a:endParaRPr lang="en-US" dirty="0"/>
          </a:p>
        </p:txBody>
      </p:sp>
      <p:sp>
        <p:nvSpPr>
          <p:cNvPr id="13" name="Content Placeholder 2"/>
          <p:cNvSpPr txBox="1">
            <a:spLocks/>
          </p:cNvSpPr>
          <p:nvPr/>
        </p:nvSpPr>
        <p:spPr>
          <a:xfrm>
            <a:off x="4622894" y="5860126"/>
            <a:ext cx="792089" cy="37647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t>E</a:t>
            </a:r>
            <a:endParaRPr lang="en-US" dirty="0"/>
          </a:p>
        </p:txBody>
      </p:sp>
    </p:spTree>
    <p:extLst>
      <p:ext uri="{BB962C8B-B14F-4D97-AF65-F5344CB8AC3E}">
        <p14:creationId xmlns:p14="http://schemas.microsoft.com/office/powerpoint/2010/main" val="2078080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80">
                                          <p:stCondLst>
                                            <p:cond delay="0"/>
                                          </p:stCondLst>
                                        </p:cTn>
                                        <p:tgtEl>
                                          <p:spTgt spid="3">
                                            <p:bg/>
                                          </p:spTgt>
                                        </p:tgtEl>
                                      </p:cBhvr>
                                    </p:animEffect>
                                    <p:anim calcmode="lin" valueType="num">
                                      <p:cBhvr>
                                        <p:cTn id="1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bg/>
                                          </p:spTgt>
                                        </p:tgtEl>
                                      </p:cBhvr>
                                      <p:to x="100000" y="60000"/>
                                    </p:animScale>
                                    <p:animScale>
                                      <p:cBhvr>
                                        <p:cTn id="19" dur="166" decel="50000">
                                          <p:stCondLst>
                                            <p:cond delay="676"/>
                                          </p:stCondLst>
                                        </p:cTn>
                                        <p:tgtEl>
                                          <p:spTgt spid="3">
                                            <p:bg/>
                                          </p:spTgt>
                                        </p:tgtEl>
                                      </p:cBhvr>
                                      <p:to x="100000" y="100000"/>
                                    </p:animScale>
                                    <p:animScale>
                                      <p:cBhvr>
                                        <p:cTn id="20" dur="26">
                                          <p:stCondLst>
                                            <p:cond delay="1312"/>
                                          </p:stCondLst>
                                        </p:cTn>
                                        <p:tgtEl>
                                          <p:spTgt spid="3">
                                            <p:bg/>
                                          </p:spTgt>
                                        </p:tgtEl>
                                      </p:cBhvr>
                                      <p:to x="100000" y="80000"/>
                                    </p:animScale>
                                    <p:animScale>
                                      <p:cBhvr>
                                        <p:cTn id="21" dur="166" decel="50000">
                                          <p:stCondLst>
                                            <p:cond delay="1338"/>
                                          </p:stCondLst>
                                        </p:cTn>
                                        <p:tgtEl>
                                          <p:spTgt spid="3">
                                            <p:bg/>
                                          </p:spTgt>
                                        </p:tgtEl>
                                      </p:cBhvr>
                                      <p:to x="100000" y="100000"/>
                                    </p:animScale>
                                    <p:animScale>
                                      <p:cBhvr>
                                        <p:cTn id="22" dur="26">
                                          <p:stCondLst>
                                            <p:cond delay="1642"/>
                                          </p:stCondLst>
                                        </p:cTn>
                                        <p:tgtEl>
                                          <p:spTgt spid="3">
                                            <p:bg/>
                                          </p:spTgt>
                                        </p:tgtEl>
                                      </p:cBhvr>
                                      <p:to x="100000" y="90000"/>
                                    </p:animScale>
                                    <p:animScale>
                                      <p:cBhvr>
                                        <p:cTn id="23" dur="166" decel="50000">
                                          <p:stCondLst>
                                            <p:cond delay="1668"/>
                                          </p:stCondLst>
                                        </p:cTn>
                                        <p:tgtEl>
                                          <p:spTgt spid="3">
                                            <p:bg/>
                                          </p:spTgt>
                                        </p:tgtEl>
                                      </p:cBhvr>
                                      <p:to x="100000" y="100000"/>
                                    </p:animScale>
                                    <p:animScale>
                                      <p:cBhvr>
                                        <p:cTn id="24" dur="26">
                                          <p:stCondLst>
                                            <p:cond delay="1808"/>
                                          </p:stCondLst>
                                        </p:cTn>
                                        <p:tgtEl>
                                          <p:spTgt spid="3">
                                            <p:bg/>
                                          </p:spTgt>
                                        </p:tgtEl>
                                      </p:cBhvr>
                                      <p:to x="100000" y="95000"/>
                                    </p:animScale>
                                    <p:animScale>
                                      <p:cBhvr>
                                        <p:cTn id="25" dur="166" decel="50000">
                                          <p:stCondLst>
                                            <p:cond delay="1834"/>
                                          </p:stCondLst>
                                        </p:cTn>
                                        <p:tgtEl>
                                          <p:spTgt spid="3">
                                            <p:bg/>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80">
                                          <p:stCondLst>
                                            <p:cond delay="0"/>
                                          </p:stCondLst>
                                        </p:cTn>
                                        <p:tgtEl>
                                          <p:spTgt spid="3">
                                            <p:txEl>
                                              <p:pRg st="0" end="0"/>
                                            </p:txEl>
                                          </p:spTgt>
                                        </p:tgtEl>
                                      </p:cBhvr>
                                    </p:animEffect>
                                    <p:anim calcmode="lin" valueType="num">
                                      <p:cBhvr>
                                        <p:cTn id="2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0" end="0"/>
                                            </p:txEl>
                                          </p:spTgt>
                                        </p:tgtEl>
                                      </p:cBhvr>
                                      <p:to x="100000" y="60000"/>
                                    </p:animScale>
                                    <p:animScale>
                                      <p:cBhvr>
                                        <p:cTn id="35" dur="166" decel="50000">
                                          <p:stCondLst>
                                            <p:cond delay="676"/>
                                          </p:stCondLst>
                                        </p:cTn>
                                        <p:tgtEl>
                                          <p:spTgt spid="3">
                                            <p:txEl>
                                              <p:pRg st="0" end="0"/>
                                            </p:txEl>
                                          </p:spTgt>
                                        </p:tgtEl>
                                      </p:cBhvr>
                                      <p:to x="100000" y="100000"/>
                                    </p:animScale>
                                    <p:animScale>
                                      <p:cBhvr>
                                        <p:cTn id="36" dur="26">
                                          <p:stCondLst>
                                            <p:cond delay="1312"/>
                                          </p:stCondLst>
                                        </p:cTn>
                                        <p:tgtEl>
                                          <p:spTgt spid="3">
                                            <p:txEl>
                                              <p:pRg st="0" end="0"/>
                                            </p:txEl>
                                          </p:spTgt>
                                        </p:tgtEl>
                                      </p:cBhvr>
                                      <p:to x="100000" y="80000"/>
                                    </p:animScale>
                                    <p:animScale>
                                      <p:cBhvr>
                                        <p:cTn id="37" dur="166" decel="50000">
                                          <p:stCondLst>
                                            <p:cond delay="1338"/>
                                          </p:stCondLst>
                                        </p:cTn>
                                        <p:tgtEl>
                                          <p:spTgt spid="3">
                                            <p:txEl>
                                              <p:pRg st="0" end="0"/>
                                            </p:txEl>
                                          </p:spTgt>
                                        </p:tgtEl>
                                      </p:cBhvr>
                                      <p:to x="100000" y="100000"/>
                                    </p:animScale>
                                    <p:animScale>
                                      <p:cBhvr>
                                        <p:cTn id="38" dur="26">
                                          <p:stCondLst>
                                            <p:cond delay="1642"/>
                                          </p:stCondLst>
                                        </p:cTn>
                                        <p:tgtEl>
                                          <p:spTgt spid="3">
                                            <p:txEl>
                                              <p:pRg st="0" end="0"/>
                                            </p:txEl>
                                          </p:spTgt>
                                        </p:tgtEl>
                                      </p:cBhvr>
                                      <p:to x="100000" y="90000"/>
                                    </p:animScale>
                                    <p:animScale>
                                      <p:cBhvr>
                                        <p:cTn id="39" dur="166" decel="50000">
                                          <p:stCondLst>
                                            <p:cond delay="1668"/>
                                          </p:stCondLst>
                                        </p:cTn>
                                        <p:tgtEl>
                                          <p:spTgt spid="3">
                                            <p:txEl>
                                              <p:pRg st="0" end="0"/>
                                            </p:txEl>
                                          </p:spTgt>
                                        </p:tgtEl>
                                      </p:cBhvr>
                                      <p:to x="100000" y="100000"/>
                                    </p:animScale>
                                    <p:animScale>
                                      <p:cBhvr>
                                        <p:cTn id="40" dur="26">
                                          <p:stCondLst>
                                            <p:cond delay="1808"/>
                                          </p:stCondLst>
                                        </p:cTn>
                                        <p:tgtEl>
                                          <p:spTgt spid="3">
                                            <p:txEl>
                                              <p:pRg st="0" end="0"/>
                                            </p:txEl>
                                          </p:spTgt>
                                        </p:tgtEl>
                                      </p:cBhvr>
                                      <p:to x="100000" y="95000"/>
                                    </p:animScale>
                                    <p:animScale>
                                      <p:cBhvr>
                                        <p:cTn id="41" dur="166" decel="50000">
                                          <p:stCondLst>
                                            <p:cond delay="1834"/>
                                          </p:stCondLst>
                                        </p:cTn>
                                        <p:tgtEl>
                                          <p:spTgt spid="3">
                                            <p:txEl>
                                              <p:pRg st="0" end="0"/>
                                            </p:txEl>
                                          </p:spTgt>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wipe(down)">
                                      <p:cBhvr>
                                        <p:cTn id="44" dur="580">
                                          <p:stCondLst>
                                            <p:cond delay="0"/>
                                          </p:stCondLst>
                                        </p:cTn>
                                        <p:tgtEl>
                                          <p:spTgt spid="3">
                                            <p:txEl>
                                              <p:pRg st="1" end="1"/>
                                            </p:txEl>
                                          </p:spTgt>
                                        </p:tgtEl>
                                      </p:cBhvr>
                                    </p:animEffect>
                                    <p:anim calcmode="lin" valueType="num">
                                      <p:cBhvr>
                                        <p:cTn id="4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1" end="1"/>
                                            </p:txEl>
                                          </p:spTgt>
                                        </p:tgtEl>
                                      </p:cBhvr>
                                      <p:to x="100000" y="60000"/>
                                    </p:animScale>
                                    <p:animScale>
                                      <p:cBhvr>
                                        <p:cTn id="51" dur="166" decel="50000">
                                          <p:stCondLst>
                                            <p:cond delay="676"/>
                                          </p:stCondLst>
                                        </p:cTn>
                                        <p:tgtEl>
                                          <p:spTgt spid="3">
                                            <p:txEl>
                                              <p:pRg st="1" end="1"/>
                                            </p:txEl>
                                          </p:spTgt>
                                        </p:tgtEl>
                                      </p:cBhvr>
                                      <p:to x="100000" y="100000"/>
                                    </p:animScale>
                                    <p:animScale>
                                      <p:cBhvr>
                                        <p:cTn id="52" dur="26">
                                          <p:stCondLst>
                                            <p:cond delay="1312"/>
                                          </p:stCondLst>
                                        </p:cTn>
                                        <p:tgtEl>
                                          <p:spTgt spid="3">
                                            <p:txEl>
                                              <p:pRg st="1" end="1"/>
                                            </p:txEl>
                                          </p:spTgt>
                                        </p:tgtEl>
                                      </p:cBhvr>
                                      <p:to x="100000" y="80000"/>
                                    </p:animScale>
                                    <p:animScale>
                                      <p:cBhvr>
                                        <p:cTn id="53" dur="166" decel="50000">
                                          <p:stCondLst>
                                            <p:cond delay="1338"/>
                                          </p:stCondLst>
                                        </p:cTn>
                                        <p:tgtEl>
                                          <p:spTgt spid="3">
                                            <p:txEl>
                                              <p:pRg st="1" end="1"/>
                                            </p:txEl>
                                          </p:spTgt>
                                        </p:tgtEl>
                                      </p:cBhvr>
                                      <p:to x="100000" y="100000"/>
                                    </p:animScale>
                                    <p:animScale>
                                      <p:cBhvr>
                                        <p:cTn id="54" dur="26">
                                          <p:stCondLst>
                                            <p:cond delay="1642"/>
                                          </p:stCondLst>
                                        </p:cTn>
                                        <p:tgtEl>
                                          <p:spTgt spid="3">
                                            <p:txEl>
                                              <p:pRg st="1" end="1"/>
                                            </p:txEl>
                                          </p:spTgt>
                                        </p:tgtEl>
                                      </p:cBhvr>
                                      <p:to x="100000" y="90000"/>
                                    </p:animScale>
                                    <p:animScale>
                                      <p:cBhvr>
                                        <p:cTn id="55" dur="166" decel="50000">
                                          <p:stCondLst>
                                            <p:cond delay="1668"/>
                                          </p:stCondLst>
                                        </p:cTn>
                                        <p:tgtEl>
                                          <p:spTgt spid="3">
                                            <p:txEl>
                                              <p:pRg st="1" end="1"/>
                                            </p:txEl>
                                          </p:spTgt>
                                        </p:tgtEl>
                                      </p:cBhvr>
                                      <p:to x="100000" y="100000"/>
                                    </p:animScale>
                                    <p:animScale>
                                      <p:cBhvr>
                                        <p:cTn id="56" dur="26">
                                          <p:stCondLst>
                                            <p:cond delay="1808"/>
                                          </p:stCondLst>
                                        </p:cTn>
                                        <p:tgtEl>
                                          <p:spTgt spid="3">
                                            <p:txEl>
                                              <p:pRg st="1" end="1"/>
                                            </p:txEl>
                                          </p:spTgt>
                                        </p:tgtEl>
                                      </p:cBhvr>
                                      <p:to x="100000" y="95000"/>
                                    </p:animScale>
                                    <p:animScale>
                                      <p:cBhvr>
                                        <p:cTn id="57" dur="166" decel="50000">
                                          <p:stCondLst>
                                            <p:cond delay="1834"/>
                                          </p:stCondLst>
                                        </p:cTn>
                                        <p:tgtEl>
                                          <p:spTgt spid="3">
                                            <p:txEl>
                                              <p:pRg st="1" end="1"/>
                                            </p:txEl>
                                          </p:spTgt>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wipe(down)">
                                      <p:cBhvr>
                                        <p:cTn id="60" dur="580">
                                          <p:stCondLst>
                                            <p:cond delay="0"/>
                                          </p:stCondLst>
                                        </p:cTn>
                                        <p:tgtEl>
                                          <p:spTgt spid="3">
                                            <p:txEl>
                                              <p:pRg st="2" end="2"/>
                                            </p:txEl>
                                          </p:spTgt>
                                        </p:tgtEl>
                                      </p:cBhvr>
                                    </p:animEffect>
                                    <p:anim calcmode="lin" valueType="num">
                                      <p:cBhvr>
                                        <p:cTn id="6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2" end="2"/>
                                            </p:txEl>
                                          </p:spTgt>
                                        </p:tgtEl>
                                      </p:cBhvr>
                                      <p:to x="100000" y="60000"/>
                                    </p:animScale>
                                    <p:animScale>
                                      <p:cBhvr>
                                        <p:cTn id="67" dur="166" decel="50000">
                                          <p:stCondLst>
                                            <p:cond delay="676"/>
                                          </p:stCondLst>
                                        </p:cTn>
                                        <p:tgtEl>
                                          <p:spTgt spid="3">
                                            <p:txEl>
                                              <p:pRg st="2" end="2"/>
                                            </p:txEl>
                                          </p:spTgt>
                                        </p:tgtEl>
                                      </p:cBhvr>
                                      <p:to x="100000" y="100000"/>
                                    </p:animScale>
                                    <p:animScale>
                                      <p:cBhvr>
                                        <p:cTn id="68" dur="26">
                                          <p:stCondLst>
                                            <p:cond delay="1312"/>
                                          </p:stCondLst>
                                        </p:cTn>
                                        <p:tgtEl>
                                          <p:spTgt spid="3">
                                            <p:txEl>
                                              <p:pRg st="2" end="2"/>
                                            </p:txEl>
                                          </p:spTgt>
                                        </p:tgtEl>
                                      </p:cBhvr>
                                      <p:to x="100000" y="80000"/>
                                    </p:animScale>
                                    <p:animScale>
                                      <p:cBhvr>
                                        <p:cTn id="69" dur="166" decel="50000">
                                          <p:stCondLst>
                                            <p:cond delay="1338"/>
                                          </p:stCondLst>
                                        </p:cTn>
                                        <p:tgtEl>
                                          <p:spTgt spid="3">
                                            <p:txEl>
                                              <p:pRg st="2" end="2"/>
                                            </p:txEl>
                                          </p:spTgt>
                                        </p:tgtEl>
                                      </p:cBhvr>
                                      <p:to x="100000" y="100000"/>
                                    </p:animScale>
                                    <p:animScale>
                                      <p:cBhvr>
                                        <p:cTn id="70" dur="26">
                                          <p:stCondLst>
                                            <p:cond delay="1642"/>
                                          </p:stCondLst>
                                        </p:cTn>
                                        <p:tgtEl>
                                          <p:spTgt spid="3">
                                            <p:txEl>
                                              <p:pRg st="2" end="2"/>
                                            </p:txEl>
                                          </p:spTgt>
                                        </p:tgtEl>
                                      </p:cBhvr>
                                      <p:to x="100000" y="90000"/>
                                    </p:animScale>
                                    <p:animScale>
                                      <p:cBhvr>
                                        <p:cTn id="71" dur="166" decel="50000">
                                          <p:stCondLst>
                                            <p:cond delay="1668"/>
                                          </p:stCondLst>
                                        </p:cTn>
                                        <p:tgtEl>
                                          <p:spTgt spid="3">
                                            <p:txEl>
                                              <p:pRg st="2" end="2"/>
                                            </p:txEl>
                                          </p:spTgt>
                                        </p:tgtEl>
                                      </p:cBhvr>
                                      <p:to x="100000" y="100000"/>
                                    </p:animScale>
                                    <p:animScale>
                                      <p:cBhvr>
                                        <p:cTn id="72" dur="26">
                                          <p:stCondLst>
                                            <p:cond delay="1808"/>
                                          </p:stCondLst>
                                        </p:cTn>
                                        <p:tgtEl>
                                          <p:spTgt spid="3">
                                            <p:txEl>
                                              <p:pRg st="2" end="2"/>
                                            </p:txEl>
                                          </p:spTgt>
                                        </p:tgtEl>
                                      </p:cBhvr>
                                      <p:to x="100000" y="95000"/>
                                    </p:animScale>
                                    <p:animScale>
                                      <p:cBhvr>
                                        <p:cTn id="73" dur="166" decel="50000">
                                          <p:stCondLst>
                                            <p:cond delay="1834"/>
                                          </p:stCondLst>
                                        </p:cTn>
                                        <p:tgtEl>
                                          <p:spTgt spid="3">
                                            <p:txEl>
                                              <p:pRg st="2" end="2"/>
                                            </p:txEl>
                                          </p:spTgt>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animEffect transition="in" filter="wipe(down)">
                                      <p:cBhvr>
                                        <p:cTn id="76" dur="580">
                                          <p:stCondLst>
                                            <p:cond delay="0"/>
                                          </p:stCondLst>
                                        </p:cTn>
                                        <p:tgtEl>
                                          <p:spTgt spid="3">
                                            <p:txEl>
                                              <p:pRg st="3" end="3"/>
                                            </p:txEl>
                                          </p:spTgt>
                                        </p:tgtEl>
                                      </p:cBhvr>
                                    </p:animEffect>
                                    <p:anim calcmode="lin" valueType="num">
                                      <p:cBhvr>
                                        <p:cTn id="7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3" end="3"/>
                                            </p:txEl>
                                          </p:spTgt>
                                        </p:tgtEl>
                                      </p:cBhvr>
                                      <p:to x="100000" y="60000"/>
                                    </p:animScale>
                                    <p:animScale>
                                      <p:cBhvr>
                                        <p:cTn id="83" dur="166" decel="50000">
                                          <p:stCondLst>
                                            <p:cond delay="676"/>
                                          </p:stCondLst>
                                        </p:cTn>
                                        <p:tgtEl>
                                          <p:spTgt spid="3">
                                            <p:txEl>
                                              <p:pRg st="3" end="3"/>
                                            </p:txEl>
                                          </p:spTgt>
                                        </p:tgtEl>
                                      </p:cBhvr>
                                      <p:to x="100000" y="100000"/>
                                    </p:animScale>
                                    <p:animScale>
                                      <p:cBhvr>
                                        <p:cTn id="84" dur="26">
                                          <p:stCondLst>
                                            <p:cond delay="1312"/>
                                          </p:stCondLst>
                                        </p:cTn>
                                        <p:tgtEl>
                                          <p:spTgt spid="3">
                                            <p:txEl>
                                              <p:pRg st="3" end="3"/>
                                            </p:txEl>
                                          </p:spTgt>
                                        </p:tgtEl>
                                      </p:cBhvr>
                                      <p:to x="100000" y="80000"/>
                                    </p:animScale>
                                    <p:animScale>
                                      <p:cBhvr>
                                        <p:cTn id="85" dur="166" decel="50000">
                                          <p:stCondLst>
                                            <p:cond delay="1338"/>
                                          </p:stCondLst>
                                        </p:cTn>
                                        <p:tgtEl>
                                          <p:spTgt spid="3">
                                            <p:txEl>
                                              <p:pRg st="3" end="3"/>
                                            </p:txEl>
                                          </p:spTgt>
                                        </p:tgtEl>
                                      </p:cBhvr>
                                      <p:to x="100000" y="100000"/>
                                    </p:animScale>
                                    <p:animScale>
                                      <p:cBhvr>
                                        <p:cTn id="86" dur="26">
                                          <p:stCondLst>
                                            <p:cond delay="1642"/>
                                          </p:stCondLst>
                                        </p:cTn>
                                        <p:tgtEl>
                                          <p:spTgt spid="3">
                                            <p:txEl>
                                              <p:pRg st="3" end="3"/>
                                            </p:txEl>
                                          </p:spTgt>
                                        </p:tgtEl>
                                      </p:cBhvr>
                                      <p:to x="100000" y="90000"/>
                                    </p:animScale>
                                    <p:animScale>
                                      <p:cBhvr>
                                        <p:cTn id="87" dur="166" decel="50000">
                                          <p:stCondLst>
                                            <p:cond delay="1668"/>
                                          </p:stCondLst>
                                        </p:cTn>
                                        <p:tgtEl>
                                          <p:spTgt spid="3">
                                            <p:txEl>
                                              <p:pRg st="3" end="3"/>
                                            </p:txEl>
                                          </p:spTgt>
                                        </p:tgtEl>
                                      </p:cBhvr>
                                      <p:to x="100000" y="100000"/>
                                    </p:animScale>
                                    <p:animScale>
                                      <p:cBhvr>
                                        <p:cTn id="88" dur="26">
                                          <p:stCondLst>
                                            <p:cond delay="1808"/>
                                          </p:stCondLst>
                                        </p:cTn>
                                        <p:tgtEl>
                                          <p:spTgt spid="3">
                                            <p:txEl>
                                              <p:pRg st="3" end="3"/>
                                            </p:txEl>
                                          </p:spTgt>
                                        </p:tgtEl>
                                      </p:cBhvr>
                                      <p:to x="100000" y="95000"/>
                                    </p:animScale>
                                    <p:animScale>
                                      <p:cBhvr>
                                        <p:cTn id="89" dur="166" decel="50000">
                                          <p:stCondLst>
                                            <p:cond delay="1834"/>
                                          </p:stCondLst>
                                        </p:cTn>
                                        <p:tgtEl>
                                          <p:spTgt spid="3">
                                            <p:txEl>
                                              <p:pRg st="3" end="3"/>
                                            </p:txEl>
                                          </p:spTgt>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3">
                                            <p:txEl>
                                              <p:pRg st="4" end="4"/>
                                            </p:txEl>
                                          </p:spTgt>
                                        </p:tgtEl>
                                        <p:attrNameLst>
                                          <p:attrName>style.visibility</p:attrName>
                                        </p:attrNameLst>
                                      </p:cBhvr>
                                      <p:to>
                                        <p:strVal val="visible"/>
                                      </p:to>
                                    </p:set>
                                    <p:animEffect transition="in" filter="wipe(down)">
                                      <p:cBhvr>
                                        <p:cTn id="92" dur="580">
                                          <p:stCondLst>
                                            <p:cond delay="0"/>
                                          </p:stCondLst>
                                        </p:cTn>
                                        <p:tgtEl>
                                          <p:spTgt spid="3">
                                            <p:txEl>
                                              <p:pRg st="4" end="4"/>
                                            </p:txEl>
                                          </p:spTgt>
                                        </p:tgtEl>
                                      </p:cBhvr>
                                    </p:animEffect>
                                    <p:anim calcmode="lin" valueType="num">
                                      <p:cBhvr>
                                        <p:cTn id="9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4" end="4"/>
                                            </p:txEl>
                                          </p:spTgt>
                                        </p:tgtEl>
                                      </p:cBhvr>
                                      <p:to x="100000" y="60000"/>
                                    </p:animScale>
                                    <p:animScale>
                                      <p:cBhvr>
                                        <p:cTn id="99" dur="166" decel="50000">
                                          <p:stCondLst>
                                            <p:cond delay="676"/>
                                          </p:stCondLst>
                                        </p:cTn>
                                        <p:tgtEl>
                                          <p:spTgt spid="3">
                                            <p:txEl>
                                              <p:pRg st="4" end="4"/>
                                            </p:txEl>
                                          </p:spTgt>
                                        </p:tgtEl>
                                      </p:cBhvr>
                                      <p:to x="100000" y="100000"/>
                                    </p:animScale>
                                    <p:animScale>
                                      <p:cBhvr>
                                        <p:cTn id="100" dur="26">
                                          <p:stCondLst>
                                            <p:cond delay="1312"/>
                                          </p:stCondLst>
                                        </p:cTn>
                                        <p:tgtEl>
                                          <p:spTgt spid="3">
                                            <p:txEl>
                                              <p:pRg st="4" end="4"/>
                                            </p:txEl>
                                          </p:spTgt>
                                        </p:tgtEl>
                                      </p:cBhvr>
                                      <p:to x="100000" y="80000"/>
                                    </p:animScale>
                                    <p:animScale>
                                      <p:cBhvr>
                                        <p:cTn id="101" dur="166" decel="50000">
                                          <p:stCondLst>
                                            <p:cond delay="1338"/>
                                          </p:stCondLst>
                                        </p:cTn>
                                        <p:tgtEl>
                                          <p:spTgt spid="3">
                                            <p:txEl>
                                              <p:pRg st="4" end="4"/>
                                            </p:txEl>
                                          </p:spTgt>
                                        </p:tgtEl>
                                      </p:cBhvr>
                                      <p:to x="100000" y="100000"/>
                                    </p:animScale>
                                    <p:animScale>
                                      <p:cBhvr>
                                        <p:cTn id="102" dur="26">
                                          <p:stCondLst>
                                            <p:cond delay="1642"/>
                                          </p:stCondLst>
                                        </p:cTn>
                                        <p:tgtEl>
                                          <p:spTgt spid="3">
                                            <p:txEl>
                                              <p:pRg st="4" end="4"/>
                                            </p:txEl>
                                          </p:spTgt>
                                        </p:tgtEl>
                                      </p:cBhvr>
                                      <p:to x="100000" y="90000"/>
                                    </p:animScale>
                                    <p:animScale>
                                      <p:cBhvr>
                                        <p:cTn id="103" dur="166" decel="50000">
                                          <p:stCondLst>
                                            <p:cond delay="1668"/>
                                          </p:stCondLst>
                                        </p:cTn>
                                        <p:tgtEl>
                                          <p:spTgt spid="3">
                                            <p:txEl>
                                              <p:pRg st="4" end="4"/>
                                            </p:txEl>
                                          </p:spTgt>
                                        </p:tgtEl>
                                      </p:cBhvr>
                                      <p:to x="100000" y="100000"/>
                                    </p:animScale>
                                    <p:animScale>
                                      <p:cBhvr>
                                        <p:cTn id="104" dur="26">
                                          <p:stCondLst>
                                            <p:cond delay="1808"/>
                                          </p:stCondLst>
                                        </p:cTn>
                                        <p:tgtEl>
                                          <p:spTgt spid="3">
                                            <p:txEl>
                                              <p:pRg st="4" end="4"/>
                                            </p:txEl>
                                          </p:spTgt>
                                        </p:tgtEl>
                                      </p:cBhvr>
                                      <p:to x="100000" y="95000"/>
                                    </p:animScale>
                                    <p:animScale>
                                      <p:cBhvr>
                                        <p:cTn id="105" dur="166" decel="50000">
                                          <p:stCondLst>
                                            <p:cond delay="1834"/>
                                          </p:stCondLst>
                                        </p:cTn>
                                        <p:tgtEl>
                                          <p:spTgt spid="3">
                                            <p:txEl>
                                              <p:pRg st="4" end="4"/>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circle(in)">
                                      <p:cBhvr>
                                        <p:cTn id="110" dur="2000"/>
                                        <p:tgtEl>
                                          <p:spTgt spid="4"/>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circle(in)">
                                      <p:cBhvr>
                                        <p:cTn id="115" dur="2000"/>
                                        <p:tgtEl>
                                          <p:spTgt spid="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5"/>
                                        </p:tgtEl>
                                        <p:attrNameLst>
                                          <p:attrName>style.visibility</p:attrName>
                                        </p:attrNameLst>
                                      </p:cBhvr>
                                      <p:to>
                                        <p:strVal val="visible"/>
                                      </p:to>
                                    </p:set>
                                    <p:animEffect transition="in" filter="wipe(down)">
                                      <p:cBhvr>
                                        <p:cTn id="120" dur="500"/>
                                        <p:tgtEl>
                                          <p:spTgt spid="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wipe(up)">
                                      <p:cBhvr>
                                        <p:cTn id="125" dur="500"/>
                                        <p:tgtEl>
                                          <p:spTgt spid="12"/>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barn(inVertical)">
                                      <p:cBhvr>
                                        <p:cTn id="130" dur="500"/>
                                        <p:tgtEl>
                                          <p:spTgt spid="8"/>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nodeType="clickEffect">
                                  <p:stCondLst>
                                    <p:cond delay="0"/>
                                  </p:stCondLst>
                                  <p:childTnLst>
                                    <p:set>
                                      <p:cBhvr>
                                        <p:cTn id="134" dur="1" fill="hold">
                                          <p:stCondLst>
                                            <p:cond delay="0"/>
                                          </p:stCondLst>
                                        </p:cTn>
                                        <p:tgtEl>
                                          <p:spTgt spid="11">
                                            <p:txEl>
                                              <p:pRg st="0" end="0"/>
                                            </p:txEl>
                                          </p:spTgt>
                                        </p:tgtEl>
                                        <p:attrNameLst>
                                          <p:attrName>style.visibility</p:attrName>
                                        </p:attrNameLst>
                                      </p:cBhvr>
                                      <p:to>
                                        <p:strVal val="visible"/>
                                      </p:to>
                                    </p:set>
                                    <p:animEffect transition="in" filter="barn(inVertical)">
                                      <p:cBhvr>
                                        <p:cTn id="135" dur="500"/>
                                        <p:tgtEl>
                                          <p:spTgt spid="11">
                                            <p:txEl>
                                              <p:pRg st="0" end="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10">
                                            <p:txEl>
                                              <p:pRg st="0" end="0"/>
                                            </p:txEl>
                                          </p:spTgt>
                                        </p:tgtEl>
                                        <p:attrNameLst>
                                          <p:attrName>style.visibility</p:attrName>
                                        </p:attrNameLst>
                                      </p:cBhvr>
                                      <p:to>
                                        <p:strVal val="visible"/>
                                      </p:to>
                                    </p:set>
                                    <p:animEffect transition="in" filter="fade">
                                      <p:cBhvr>
                                        <p:cTn id="140" dur="1000"/>
                                        <p:tgtEl>
                                          <p:spTgt spid="10">
                                            <p:txEl>
                                              <p:pRg st="0" end="0"/>
                                            </p:txEl>
                                          </p:spTgt>
                                        </p:tgtEl>
                                      </p:cBhvr>
                                    </p:animEffect>
                                    <p:anim calcmode="lin" valueType="num">
                                      <p:cBhvr>
                                        <p:cTn id="1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1000"/>
                                        <p:tgtEl>
                                          <p:spTgt spid="6"/>
                                        </p:tgtEl>
                                      </p:cBhvr>
                                    </p:animEffect>
                                    <p:anim calcmode="lin" valueType="num">
                                      <p:cBhvr>
                                        <p:cTn id="148" dur="1000" fill="hold"/>
                                        <p:tgtEl>
                                          <p:spTgt spid="6"/>
                                        </p:tgtEl>
                                        <p:attrNameLst>
                                          <p:attrName>ppt_x</p:attrName>
                                        </p:attrNameLst>
                                      </p:cBhvr>
                                      <p:tavLst>
                                        <p:tav tm="0">
                                          <p:val>
                                            <p:strVal val="#ppt_x"/>
                                          </p:val>
                                        </p:tav>
                                        <p:tav tm="100000">
                                          <p:val>
                                            <p:strVal val="#ppt_x"/>
                                          </p:val>
                                        </p:tav>
                                      </p:tavLst>
                                    </p:anim>
                                    <p:anim calcmode="lin" valueType="num">
                                      <p:cBhvr>
                                        <p:cTn id="1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13"/>
                                        </p:tgtEl>
                                        <p:attrNameLst>
                                          <p:attrName>style.visibility</p:attrName>
                                        </p:attrNameLst>
                                      </p:cBhvr>
                                      <p:to>
                                        <p:strVal val="visible"/>
                                      </p:to>
                                    </p:set>
                                    <p:anim calcmode="lin" valueType="num">
                                      <p:cBhvr additive="base">
                                        <p:cTn id="154" dur="500" fill="hold"/>
                                        <p:tgtEl>
                                          <p:spTgt spid="13"/>
                                        </p:tgtEl>
                                        <p:attrNameLst>
                                          <p:attrName>ppt_x</p:attrName>
                                        </p:attrNameLst>
                                      </p:cBhvr>
                                      <p:tavLst>
                                        <p:tav tm="0">
                                          <p:val>
                                            <p:strVal val="#ppt_x"/>
                                          </p:val>
                                        </p:tav>
                                        <p:tav tm="100000">
                                          <p:val>
                                            <p:strVal val="#ppt_x"/>
                                          </p:val>
                                        </p:tav>
                                      </p:tavLst>
                                    </p:anim>
                                    <p:anim calcmode="lin" valueType="num">
                                      <p:cBhvr additive="base">
                                        <p:cTn id="1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7"/>
                                        </p:tgtEl>
                                        <p:attrNameLst>
                                          <p:attrName>style.visibility</p:attrName>
                                        </p:attrNameLst>
                                      </p:cBhvr>
                                      <p:to>
                                        <p:strVal val="visible"/>
                                      </p:to>
                                    </p:set>
                                    <p:anim calcmode="lin" valueType="num">
                                      <p:cBhvr additive="base">
                                        <p:cTn id="160" dur="500" fill="hold"/>
                                        <p:tgtEl>
                                          <p:spTgt spid="7"/>
                                        </p:tgtEl>
                                        <p:attrNameLst>
                                          <p:attrName>ppt_x</p:attrName>
                                        </p:attrNameLst>
                                      </p:cBhvr>
                                      <p:tavLst>
                                        <p:tav tm="0">
                                          <p:val>
                                            <p:strVal val="#ppt_x"/>
                                          </p:val>
                                        </p:tav>
                                        <p:tav tm="100000">
                                          <p:val>
                                            <p:strVal val="#ppt_x"/>
                                          </p:val>
                                        </p:tav>
                                      </p:tavLst>
                                    </p:anim>
                                    <p:anim calcmode="lin" valueType="num">
                                      <p:cBhvr additive="base">
                                        <p:cTn id="16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P spid="4" grpId="0"/>
      <p:bldP spid="5" grpId="0"/>
      <p:bldP spid="6" grpId="0"/>
      <p:bldP spid="7" grpId="0"/>
      <p:bldP spid="8" grpId="0"/>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
            <a:ext cx="12188825" cy="1340701"/>
          </a:xfrm>
        </p:spPr>
        <p:style>
          <a:lnRef idx="0">
            <a:schemeClr val="accent2"/>
          </a:lnRef>
          <a:fillRef idx="3">
            <a:schemeClr val="accent2"/>
          </a:fillRef>
          <a:effectRef idx="3">
            <a:schemeClr val="accent2"/>
          </a:effectRef>
          <a:fontRef idx="minor">
            <a:schemeClr val="lt1"/>
          </a:fontRef>
        </p:style>
        <p:txBody>
          <a:bodyPr anchor="ctr">
            <a:normAutofit/>
          </a:bodyPr>
          <a:lstStyle/>
          <a:p>
            <a:r>
              <a:rPr lang="vi-VN" sz="2500" dirty="0" smtClean="0"/>
              <a:t>3b. Combine the sentences in each pair into a new sentences that shows a cause/ effect relationship. Use the cause or effect signal word or phrase given in brackets. You will have to add, delete, or change words in most sentences.</a:t>
            </a:r>
            <a:endParaRPr lang="en-US" sz="2500" dirty="0"/>
          </a:p>
        </p:txBody>
      </p:sp>
      <p:sp>
        <p:nvSpPr>
          <p:cNvPr id="3" name="Content Placeholder 2"/>
          <p:cNvSpPr>
            <a:spLocks noGrp="1"/>
          </p:cNvSpPr>
          <p:nvPr>
            <p:ph idx="1"/>
          </p:nvPr>
        </p:nvSpPr>
        <p:spPr>
          <a:xfrm>
            <a:off x="0" y="1340768"/>
            <a:ext cx="12188825" cy="551723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b="1" i="1" dirty="0"/>
              <a:t>Example:</a:t>
            </a:r>
            <a:r>
              <a:rPr lang="en-US" b="1" dirty="0"/>
              <a:t>1.</a:t>
            </a:r>
            <a:r>
              <a:rPr lang="en-US" dirty="0"/>
              <a:t> Because people throw litter on the ground, many animals eat it and become sick./ Many animals eat the litter and become sick because people throw it on the ground</a:t>
            </a:r>
            <a:r>
              <a:rPr lang="en-US" dirty="0" smtClean="0"/>
              <a:t>.</a:t>
            </a:r>
            <a:endParaRPr lang="vi-VN" dirty="0" smtClean="0"/>
          </a:p>
          <a:p>
            <a:pPr marL="0" indent="0">
              <a:buNone/>
            </a:pPr>
            <a:endParaRPr lang="en-US" dirty="0"/>
          </a:p>
          <a:p>
            <a:r>
              <a:rPr lang="en-US" b="1" dirty="0"/>
              <a:t>2.</a:t>
            </a:r>
            <a:r>
              <a:rPr lang="en-US" dirty="0"/>
              <a:t> </a:t>
            </a:r>
            <a:r>
              <a:rPr lang="vi-VN" u="sng" dirty="0" smtClean="0"/>
              <a:t>															</a:t>
            </a:r>
            <a:endParaRPr lang="en-US" dirty="0"/>
          </a:p>
          <a:p>
            <a:endParaRPr lang="vi-VN" b="1" dirty="0" smtClean="0"/>
          </a:p>
          <a:p>
            <a:r>
              <a:rPr lang="en-US" b="1" dirty="0" smtClean="0"/>
              <a:t>3</a:t>
            </a:r>
            <a:r>
              <a:rPr lang="en-US" b="1" dirty="0"/>
              <a:t>.</a:t>
            </a:r>
            <a:r>
              <a:rPr lang="en-US" dirty="0"/>
              <a:t> </a:t>
            </a:r>
            <a:r>
              <a:rPr lang="vi-VN" u="sng" dirty="0"/>
              <a:t>												</a:t>
            </a:r>
            <a:endParaRPr lang="en-US" dirty="0"/>
          </a:p>
          <a:p>
            <a:endParaRPr lang="vi-VN" b="1" dirty="0" smtClean="0"/>
          </a:p>
          <a:p>
            <a:r>
              <a:rPr lang="en-US" b="1" dirty="0" smtClean="0"/>
              <a:t>4</a:t>
            </a:r>
            <a:r>
              <a:rPr lang="en-US" b="1" dirty="0"/>
              <a:t>.</a:t>
            </a:r>
            <a:r>
              <a:rPr lang="en-US" dirty="0"/>
              <a:t> </a:t>
            </a:r>
            <a:r>
              <a:rPr lang="vi-VN" u="sng" dirty="0"/>
              <a:t>												</a:t>
            </a:r>
            <a:endParaRPr lang="en-US" dirty="0"/>
          </a:p>
          <a:p>
            <a:endParaRPr lang="vi-VN" b="1" dirty="0" smtClean="0"/>
          </a:p>
          <a:p>
            <a:r>
              <a:rPr lang="en-US" b="1" dirty="0" smtClean="0"/>
              <a:t>5</a:t>
            </a:r>
            <a:r>
              <a:rPr lang="en-US" b="1" dirty="0"/>
              <a:t>.</a:t>
            </a:r>
            <a:r>
              <a:rPr lang="en-US" dirty="0"/>
              <a:t> </a:t>
            </a:r>
            <a:r>
              <a:rPr lang="vi-VN" u="sng" dirty="0"/>
              <a:t>												</a:t>
            </a:r>
            <a:endParaRPr lang="en-US" dirty="0"/>
          </a:p>
        </p:txBody>
      </p:sp>
      <p:sp>
        <p:nvSpPr>
          <p:cNvPr id="4" name="Content Placeholder 2"/>
          <p:cNvSpPr txBox="1">
            <a:spLocks/>
          </p:cNvSpPr>
          <p:nvPr/>
        </p:nvSpPr>
        <p:spPr>
          <a:xfrm>
            <a:off x="549796" y="2612842"/>
            <a:ext cx="12188825" cy="7920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buNone/>
            </a:pPr>
            <a:r>
              <a:rPr lang="en-US" b="1" dirty="0">
                <a:solidFill>
                  <a:srgbClr val="FF0000"/>
                </a:solidFill>
                <a:effectLst>
                  <a:outerShdw blurRad="38100" dist="38100" dir="2700000" algn="tl">
                    <a:srgbClr val="000000">
                      <a:alpha val="43137"/>
                    </a:srgbClr>
                  </a:outerShdw>
                </a:effectLst>
              </a:rPr>
              <a:t>Oil spills from ships in the oceans and rivers lead to the death of many aquatic animals and plants</a:t>
            </a:r>
          </a:p>
        </p:txBody>
      </p:sp>
      <p:sp>
        <p:nvSpPr>
          <p:cNvPr id="5" name="Content Placeholder 2"/>
          <p:cNvSpPr txBox="1">
            <a:spLocks/>
          </p:cNvSpPr>
          <p:nvPr/>
        </p:nvSpPr>
        <p:spPr>
          <a:xfrm>
            <a:off x="549796" y="3923252"/>
            <a:ext cx="12188825" cy="7920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buNone/>
            </a:pPr>
            <a:r>
              <a:rPr lang="en-US" b="1" dirty="0">
                <a:solidFill>
                  <a:srgbClr val="FF0000"/>
                </a:solidFill>
                <a:effectLst>
                  <a:outerShdw blurRad="38100" dist="38100" dir="2700000" algn="tl">
                    <a:srgbClr val="000000">
                      <a:alpha val="43137"/>
                    </a:srgbClr>
                  </a:outerShdw>
                </a:effectLst>
              </a:rPr>
              <a:t>Households dump waste into the river so it is polluted</a:t>
            </a:r>
          </a:p>
        </p:txBody>
      </p:sp>
      <p:sp>
        <p:nvSpPr>
          <p:cNvPr id="6" name="Content Placeholder 2"/>
          <p:cNvSpPr txBox="1">
            <a:spLocks/>
          </p:cNvSpPr>
          <p:nvPr/>
        </p:nvSpPr>
        <p:spPr>
          <a:xfrm>
            <a:off x="549796" y="4937956"/>
            <a:ext cx="12188825" cy="7920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buNone/>
            </a:pPr>
            <a:r>
              <a:rPr lang="en-US" b="1" dirty="0">
                <a:solidFill>
                  <a:srgbClr val="FF0000"/>
                </a:solidFill>
                <a:effectLst>
                  <a:outerShdw blurRad="38100" dist="38100" dir="2700000" algn="tl">
                    <a:srgbClr val="000000">
                      <a:alpha val="43137"/>
                    </a:srgbClr>
                  </a:outerShdw>
                </a:effectLst>
              </a:rPr>
              <a:t>Since the parents were exposed to radiation, their children have birth defects</a:t>
            </a:r>
          </a:p>
        </p:txBody>
      </p:sp>
      <p:sp>
        <p:nvSpPr>
          <p:cNvPr id="7" name="Content Placeholder 2"/>
          <p:cNvSpPr txBox="1">
            <a:spLocks/>
          </p:cNvSpPr>
          <p:nvPr/>
        </p:nvSpPr>
        <p:spPr>
          <a:xfrm>
            <a:off x="540432" y="5952660"/>
            <a:ext cx="12188825" cy="7920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buNone/>
            </a:pPr>
            <a:r>
              <a:rPr lang="en-US" b="1" dirty="0" smtClean="0">
                <a:solidFill>
                  <a:srgbClr val="FF0000"/>
                </a:solidFill>
                <a:effectLst>
                  <a:outerShdw blurRad="38100" dist="38100" dir="2700000" algn="tl">
                    <a:srgbClr val="000000">
                      <a:alpha val="43137"/>
                    </a:srgbClr>
                  </a:outerShdw>
                </a:effectLst>
              </a:rPr>
              <a:t>We </a:t>
            </a:r>
            <a:r>
              <a:rPr lang="en-US" b="1" dirty="0">
                <a:solidFill>
                  <a:srgbClr val="FF0000"/>
                </a:solidFill>
                <a:effectLst>
                  <a:outerShdw blurRad="38100" dist="38100" dir="2700000" algn="tl">
                    <a:srgbClr val="000000">
                      <a:alpha val="43137"/>
                    </a:srgbClr>
                  </a:outerShdw>
                </a:effectLst>
              </a:rPr>
              <a:t>can't see the stars at night due to the light pollution.</a:t>
            </a:r>
          </a:p>
        </p:txBody>
      </p:sp>
    </p:spTree>
    <p:extLst>
      <p:ext uri="{BB962C8B-B14F-4D97-AF65-F5344CB8AC3E}">
        <p14:creationId xmlns:p14="http://schemas.microsoft.com/office/powerpoint/2010/main" val="1491482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vertical)">
                                      <p:cBhvr>
                                        <p:cTn id="13" dur="500"/>
                                        <p:tgtEl>
                                          <p:spTgt spid="3">
                                            <p:bg/>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vertical)">
                                      <p:cBhvr>
                                        <p:cTn id="16" dur="500"/>
                                        <p:tgtEl>
                                          <p:spTgt spid="3">
                                            <p:txEl>
                                              <p:pRg st="0" end="0"/>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vertical)">
                                      <p:cBhvr>
                                        <p:cTn id="19" dur="500"/>
                                        <p:tgtEl>
                                          <p:spTgt spid="3">
                                            <p:txEl>
                                              <p:pRg st="2" end="2"/>
                                            </p:txEl>
                                          </p:spTgt>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vertical)">
                                      <p:cBhvr>
                                        <p:cTn id="22" dur="500"/>
                                        <p:tgtEl>
                                          <p:spTgt spid="3">
                                            <p:txEl>
                                              <p:pRg st="4" end="4"/>
                                            </p:txEl>
                                          </p:spTgt>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vertical)">
                                      <p:cBhvr>
                                        <p:cTn id="25" dur="500"/>
                                        <p:tgtEl>
                                          <p:spTgt spid="3">
                                            <p:txEl>
                                              <p:pRg st="6" end="6"/>
                                            </p:txEl>
                                          </p:spTgt>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randombar(vertical)">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2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80">
                                          <p:stCondLst>
                                            <p:cond delay="0"/>
                                          </p:stCondLst>
                                        </p:cTn>
                                        <p:tgtEl>
                                          <p:spTgt spid="7">
                                            <p:txEl>
                                              <p:pRg st="0" end="0"/>
                                            </p:txEl>
                                          </p:spTgt>
                                        </p:tgtEl>
                                      </p:cBhvr>
                                    </p:animEffect>
                                    <p:anim calcmode="lin" valueType="num">
                                      <p:cBhvr>
                                        <p:cTn id="49"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xEl>
                                              <p:pRg st="0" end="0"/>
                                            </p:txEl>
                                          </p:spTgt>
                                        </p:tgtEl>
                                      </p:cBhvr>
                                      <p:to x="100000" y="60000"/>
                                    </p:animScale>
                                    <p:animScale>
                                      <p:cBhvr>
                                        <p:cTn id="55" dur="166" decel="50000">
                                          <p:stCondLst>
                                            <p:cond delay="676"/>
                                          </p:stCondLst>
                                        </p:cTn>
                                        <p:tgtEl>
                                          <p:spTgt spid="7">
                                            <p:txEl>
                                              <p:pRg st="0" end="0"/>
                                            </p:txEl>
                                          </p:spTgt>
                                        </p:tgtEl>
                                      </p:cBhvr>
                                      <p:to x="100000" y="100000"/>
                                    </p:animScale>
                                    <p:animScale>
                                      <p:cBhvr>
                                        <p:cTn id="56" dur="26">
                                          <p:stCondLst>
                                            <p:cond delay="1312"/>
                                          </p:stCondLst>
                                        </p:cTn>
                                        <p:tgtEl>
                                          <p:spTgt spid="7">
                                            <p:txEl>
                                              <p:pRg st="0" end="0"/>
                                            </p:txEl>
                                          </p:spTgt>
                                        </p:tgtEl>
                                      </p:cBhvr>
                                      <p:to x="100000" y="80000"/>
                                    </p:animScale>
                                    <p:animScale>
                                      <p:cBhvr>
                                        <p:cTn id="57" dur="166" decel="50000">
                                          <p:stCondLst>
                                            <p:cond delay="1338"/>
                                          </p:stCondLst>
                                        </p:cTn>
                                        <p:tgtEl>
                                          <p:spTgt spid="7">
                                            <p:txEl>
                                              <p:pRg st="0" end="0"/>
                                            </p:txEl>
                                          </p:spTgt>
                                        </p:tgtEl>
                                      </p:cBhvr>
                                      <p:to x="100000" y="100000"/>
                                    </p:animScale>
                                    <p:animScale>
                                      <p:cBhvr>
                                        <p:cTn id="58" dur="26">
                                          <p:stCondLst>
                                            <p:cond delay="1642"/>
                                          </p:stCondLst>
                                        </p:cTn>
                                        <p:tgtEl>
                                          <p:spTgt spid="7">
                                            <p:txEl>
                                              <p:pRg st="0" end="0"/>
                                            </p:txEl>
                                          </p:spTgt>
                                        </p:tgtEl>
                                      </p:cBhvr>
                                      <p:to x="100000" y="90000"/>
                                    </p:animScale>
                                    <p:animScale>
                                      <p:cBhvr>
                                        <p:cTn id="59" dur="166" decel="50000">
                                          <p:stCondLst>
                                            <p:cond delay="1668"/>
                                          </p:stCondLst>
                                        </p:cTn>
                                        <p:tgtEl>
                                          <p:spTgt spid="7">
                                            <p:txEl>
                                              <p:pRg st="0" end="0"/>
                                            </p:txEl>
                                          </p:spTgt>
                                        </p:tgtEl>
                                      </p:cBhvr>
                                      <p:to x="100000" y="100000"/>
                                    </p:animScale>
                                    <p:animScale>
                                      <p:cBhvr>
                                        <p:cTn id="60" dur="26">
                                          <p:stCondLst>
                                            <p:cond delay="1808"/>
                                          </p:stCondLst>
                                        </p:cTn>
                                        <p:tgtEl>
                                          <p:spTgt spid="7">
                                            <p:txEl>
                                              <p:pRg st="0" end="0"/>
                                            </p:txEl>
                                          </p:spTgt>
                                        </p:tgtEl>
                                      </p:cBhvr>
                                      <p:to x="100000" y="95000"/>
                                    </p:animScale>
                                    <p:animScale>
                                      <p:cBhvr>
                                        <p:cTn id="61"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823" y="0"/>
            <a:ext cx="6249990" cy="2743200"/>
          </a:xfrm>
        </p:spPr>
        <p:style>
          <a:lnRef idx="2">
            <a:schemeClr val="accent2"/>
          </a:lnRef>
          <a:fillRef idx="1">
            <a:schemeClr val="lt1"/>
          </a:fillRef>
          <a:effectRef idx="0">
            <a:schemeClr val="accent2"/>
          </a:effectRef>
          <a:fontRef idx="minor">
            <a:schemeClr val="dk1"/>
          </a:fontRef>
        </p:style>
        <p:txBody>
          <a:bodyPr anchor="ctr">
            <a:normAutofit/>
          </a:bodyPr>
          <a:lstStyle/>
          <a:p>
            <a:r>
              <a:rPr lang="vi-VN" sz="3200" dirty="0">
                <a:solidFill>
                  <a:schemeClr val="bg1"/>
                </a:solidFill>
              </a:rPr>
              <a:t>4. Work in groups. Look at the pairs of pictures. Give as many sentences as possible to show cause/ effect relationships</a:t>
            </a:r>
            <a:endParaRPr lang="en-US" dirty="0">
              <a:solidFill>
                <a:schemeClr val="bg1"/>
              </a:solidFill>
            </a:endParaRPr>
          </a:p>
        </p:txBody>
      </p:sp>
      <p:sp>
        <p:nvSpPr>
          <p:cNvPr id="3" name="Content Placeholder 2"/>
          <p:cNvSpPr>
            <a:spLocks noGrp="1"/>
          </p:cNvSpPr>
          <p:nvPr>
            <p:ph sz="half" idx="1"/>
          </p:nvPr>
        </p:nvSpPr>
        <p:spPr>
          <a:xfrm>
            <a:off x="0" y="2743200"/>
            <a:ext cx="6094413" cy="41148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dirty="0">
                <a:latin typeface="Times New Roman" panose="02020603050405020304" pitchFamily="18" charset="0"/>
                <a:cs typeface="Times New Roman" panose="02020603050405020304" pitchFamily="18" charset="0"/>
              </a:rPr>
              <a:t>Example:</a:t>
            </a:r>
          </a:p>
          <a:p>
            <a:pPr marL="0" indent="0">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 cough because they breathe in the fumes from cars.</a:t>
            </a:r>
          </a:p>
          <a:p>
            <a:pPr marL="0" indent="0">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fumes from cars make people cough</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vi-VN" dirty="0" smtClean="0"/>
              <a:t> </a:t>
            </a:r>
            <a:r>
              <a:rPr lang="vi-VN" dirty="0"/>
              <a:t>2. </a:t>
            </a:r>
            <a:r>
              <a:rPr lang="vi-VN" u="sng" dirty="0"/>
              <a:t>						</a:t>
            </a:r>
          </a:p>
          <a:p>
            <a:pPr marL="0" indent="0">
              <a:buNone/>
            </a:pP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03101" y="2743200"/>
            <a:ext cx="6085724" cy="4114800"/>
          </a:xfrm>
        </p:spPr>
        <p:style>
          <a:lnRef idx="1">
            <a:schemeClr val="accent2"/>
          </a:lnRef>
          <a:fillRef idx="2">
            <a:schemeClr val="accent2"/>
          </a:fillRef>
          <a:effectRef idx="1">
            <a:schemeClr val="accent2"/>
          </a:effectRef>
          <a:fontRef idx="minor">
            <a:schemeClr val="dk1"/>
          </a:fontRef>
        </p:style>
        <p:txBody>
          <a:bodyPr/>
          <a:lstStyle/>
          <a:p>
            <a:pPr marL="0" indent="0">
              <a:buNone/>
            </a:pPr>
            <a:endParaRPr lang="vi-VN" u="sng" dirty="0" smtClean="0"/>
          </a:p>
          <a:p>
            <a:pPr marL="0" indent="0">
              <a:buNone/>
            </a:pPr>
            <a:r>
              <a:rPr lang="vi-VN" dirty="0" smtClean="0"/>
              <a:t>3. </a:t>
            </a:r>
            <a:r>
              <a:rPr lang="vi-VN" u="sng" dirty="0" smtClean="0"/>
              <a:t>											</a:t>
            </a:r>
          </a:p>
          <a:p>
            <a:pPr marL="0" indent="0">
              <a:buNone/>
            </a:pPr>
            <a:endParaRPr lang="vi-VN" u="sng" dirty="0" smtClean="0"/>
          </a:p>
          <a:p>
            <a:pPr marL="0" indent="0">
              <a:buNone/>
            </a:pPr>
            <a:r>
              <a:rPr lang="vi-VN" dirty="0" smtClean="0"/>
              <a:t>4. </a:t>
            </a:r>
            <a:r>
              <a:rPr lang="vi-VN" u="sng" dirty="0" smtClean="0"/>
              <a:t>						</a:t>
            </a:r>
            <a:endParaRPr lang="en-US" dirty="0"/>
          </a:p>
        </p:txBody>
      </p:sp>
      <p:pic>
        <p:nvPicPr>
          <p:cNvPr id="6" name="Picture 5"/>
          <p:cNvPicPr>
            <a:picLocks noChangeAspect="1"/>
          </p:cNvPicPr>
          <p:nvPr/>
        </p:nvPicPr>
        <p:blipFill>
          <a:blip r:embed="rId2"/>
          <a:stretch>
            <a:fillRect/>
          </a:stretch>
        </p:blipFill>
        <p:spPr>
          <a:xfrm>
            <a:off x="8688" y="19811"/>
            <a:ext cx="3036135" cy="2723389"/>
          </a:xfrm>
          <a:prstGeom prst="rect">
            <a:avLst/>
          </a:prstGeom>
        </p:spPr>
      </p:pic>
      <p:sp>
        <p:nvSpPr>
          <p:cNvPr id="7" name="Content Placeholder 3"/>
          <p:cNvSpPr txBox="1">
            <a:spLocks/>
          </p:cNvSpPr>
          <p:nvPr/>
        </p:nvSpPr>
        <p:spPr>
          <a:xfrm>
            <a:off x="411748" y="4724601"/>
            <a:ext cx="5662366" cy="469776"/>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9pPr>
          </a:lstStyle>
          <a:p>
            <a:pPr marL="0" indent="0">
              <a:buNone/>
            </a:pPr>
            <a:r>
              <a:rPr lang="en-US" b="1" dirty="0">
                <a:solidFill>
                  <a:srgbClr val="FF0000"/>
                </a:solidFill>
                <a:effectLst>
                  <a:outerShdw blurRad="38100" dist="38100" dir="2700000" algn="tl">
                    <a:srgbClr val="000000">
                      <a:alpha val="43137"/>
                    </a:srgbClr>
                  </a:outerShdw>
                </a:effectLst>
              </a:rPr>
              <a:t>The soil is polluted, so plants can't grow.</a:t>
            </a:r>
          </a:p>
        </p:txBody>
      </p:sp>
      <p:sp>
        <p:nvSpPr>
          <p:cNvPr id="8" name="Content Placeholder 3"/>
          <p:cNvSpPr txBox="1">
            <a:spLocks/>
          </p:cNvSpPr>
          <p:nvPr/>
        </p:nvSpPr>
        <p:spPr>
          <a:xfrm>
            <a:off x="6432157" y="3239003"/>
            <a:ext cx="5662366" cy="761527"/>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9pPr>
          </a:lstStyle>
          <a:p>
            <a:pPr marL="0" indent="0">
              <a:buNone/>
            </a:pPr>
            <a:r>
              <a:rPr lang="en-US" b="1" dirty="0">
                <a:solidFill>
                  <a:srgbClr val="FF0000"/>
                </a:solidFill>
                <a:effectLst>
                  <a:outerShdw blurRad="38100" dist="38100" dir="2700000" algn="tl">
                    <a:srgbClr val="000000">
                      <a:alpha val="43137"/>
                    </a:srgbClr>
                  </a:outerShdw>
                </a:effectLst>
              </a:rPr>
              <a:t>We won't have fresh water to drink because of water pollution.</a:t>
            </a:r>
          </a:p>
        </p:txBody>
      </p:sp>
      <p:sp>
        <p:nvSpPr>
          <p:cNvPr id="9" name="Content Placeholder 3"/>
          <p:cNvSpPr txBox="1">
            <a:spLocks/>
          </p:cNvSpPr>
          <p:nvPr/>
        </p:nvSpPr>
        <p:spPr>
          <a:xfrm>
            <a:off x="6463630" y="4724601"/>
            <a:ext cx="5662366" cy="469776"/>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dk1"/>
                </a:solidFill>
                <a:latin typeface="+mn-lt"/>
                <a:ea typeface="+mn-ea"/>
                <a:cs typeface="+mn-cs"/>
              </a:defRPr>
            </a:lvl9pPr>
          </a:lstStyle>
          <a:p>
            <a:pPr marL="0" indent="0">
              <a:buNone/>
            </a:pPr>
            <a:r>
              <a:rPr lang="en-US" b="1" dirty="0">
                <a:solidFill>
                  <a:srgbClr val="FF0000"/>
                </a:solidFill>
                <a:effectLst>
                  <a:outerShdw blurRad="38100" dist="38100" dir="2700000" algn="tl">
                    <a:srgbClr val="000000">
                      <a:alpha val="43137"/>
                    </a:srgbClr>
                  </a:outerShdw>
                </a:effectLst>
              </a:rPr>
              <a:t>We plant trees, so we can have fresh air.</a:t>
            </a:r>
          </a:p>
        </p:txBody>
      </p:sp>
      <p:pic>
        <p:nvPicPr>
          <p:cNvPr id="10" name="Picture 9"/>
          <p:cNvPicPr>
            <a:picLocks noChangeAspect="1"/>
          </p:cNvPicPr>
          <p:nvPr/>
        </p:nvPicPr>
        <p:blipFill>
          <a:blip r:embed="rId3"/>
          <a:stretch>
            <a:fillRect/>
          </a:stretch>
        </p:blipFill>
        <p:spPr>
          <a:xfrm>
            <a:off x="9294813" y="-14242"/>
            <a:ext cx="2894012" cy="2757442"/>
          </a:xfrm>
          <a:prstGeom prst="rect">
            <a:avLst/>
          </a:prstGeom>
        </p:spPr>
      </p:pic>
    </p:spTree>
    <p:extLst>
      <p:ext uri="{BB962C8B-B14F-4D97-AF65-F5344CB8AC3E}">
        <p14:creationId xmlns:p14="http://schemas.microsoft.com/office/powerpoint/2010/main" val="3929359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arn(inVertical)">
                                      <p:cBhvr>
                                        <p:cTn id="17" dur="500"/>
                                        <p:tgtEl>
                                          <p:spTgt spid="3">
                                            <p:bg/>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Effect transition="in" filter="circle(in)">
                                      <p:cBhvr>
                                        <p:cTn id="44" dur="2000"/>
                                        <p:tgtEl>
                                          <p:spTgt spid="4">
                                            <p:bg/>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circle(in)">
                                      <p:cBhvr>
                                        <p:cTn id="47" dur="2000"/>
                                        <p:tgtEl>
                                          <p:spTgt spid="4">
                                            <p:txEl>
                                              <p:pRg st="1" end="1"/>
                                            </p:txEl>
                                          </p:spTgt>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circle(in)">
                                      <p:cBhvr>
                                        <p:cTn id="50" dur="2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fade">
                                      <p:cBhvr>
                                        <p:cTn id="62" dur="1000"/>
                                        <p:tgtEl>
                                          <p:spTgt spid="9">
                                            <p:txEl>
                                              <p:pRg st="0" end="0"/>
                                            </p:txEl>
                                          </p:spTgt>
                                        </p:tgtEl>
                                      </p:cBhvr>
                                    </p:animEffect>
                                    <p:anim calcmode="lin" valueType="num">
                                      <p:cBhvr>
                                        <p:cTn id="6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P spid="4" grpId="0" build="allAtOnce"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12188826" cy="6858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lt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lt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Font typeface="Arial" pitchFamily="34" charset="0"/>
              <a:buNone/>
            </a:pPr>
            <a:r>
              <a:rPr lang="vi-VN" sz="3200" b="1" dirty="0" smtClean="0"/>
              <a:t>II. Pronunciation.</a:t>
            </a:r>
            <a:endParaRPr lang="en-US" sz="3200" b="1" dirty="0"/>
          </a:p>
        </p:txBody>
      </p:sp>
    </p:spTree>
    <p:extLst>
      <p:ext uri="{BB962C8B-B14F-4D97-AF65-F5344CB8AC3E}">
        <p14:creationId xmlns:p14="http://schemas.microsoft.com/office/powerpoint/2010/main" val="3897631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2)">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2)">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 y="-1"/>
            <a:ext cx="12192916" cy="1628775"/>
          </a:xfrm>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vi-VN" sz="7000" dirty="0"/>
              <a:t>II. Pronunciation</a:t>
            </a:r>
            <a:r>
              <a:rPr lang="vi-VN" sz="7000" dirty="0" smtClean="0"/>
              <a:t>.</a:t>
            </a:r>
            <a:endParaRPr lang="en-US" sz="7000" dirty="0"/>
          </a:p>
        </p:txBody>
      </p:sp>
      <p:sp>
        <p:nvSpPr>
          <p:cNvPr id="3" name="Content Placeholder 2"/>
          <p:cNvSpPr>
            <a:spLocks noGrp="1"/>
          </p:cNvSpPr>
          <p:nvPr>
            <p:ph idx="1"/>
          </p:nvPr>
        </p:nvSpPr>
        <p:spPr>
          <a:xfrm>
            <a:off x="0" y="1628775"/>
            <a:ext cx="12188825" cy="5229225"/>
          </a:xfrm>
        </p:spPr>
        <p:style>
          <a:lnRef idx="2">
            <a:schemeClr val="accent6"/>
          </a:lnRef>
          <a:fillRef idx="1">
            <a:schemeClr val="lt1"/>
          </a:fillRef>
          <a:effectRef idx="0">
            <a:schemeClr val="accent6"/>
          </a:effectRef>
          <a:fontRef idx="minor">
            <a:schemeClr val="dk1"/>
          </a:fontRef>
        </p:style>
        <p:txBody>
          <a:bodyPr>
            <a:normAutofit/>
          </a:bodyPr>
          <a:lstStyle/>
          <a:p>
            <a:r>
              <a:rPr lang="vi-VN" sz="3500" dirty="0" smtClean="0"/>
              <a:t>Stress in words ending in </a:t>
            </a:r>
            <a:r>
              <a:rPr lang="vi-VN" sz="3500" b="1" dirty="0" smtClean="0">
                <a:solidFill>
                  <a:srgbClr val="FF0000"/>
                </a:solidFill>
              </a:rPr>
              <a:t>–ic </a:t>
            </a:r>
            <a:r>
              <a:rPr lang="vi-VN" sz="3500" dirty="0" smtClean="0"/>
              <a:t>and </a:t>
            </a:r>
            <a:r>
              <a:rPr lang="vi-VN" sz="3500" b="1" dirty="0" smtClean="0">
                <a:solidFill>
                  <a:srgbClr val="FF0000"/>
                </a:solidFill>
              </a:rPr>
              <a:t>–al </a:t>
            </a:r>
            <a:endParaRPr lang="en-US" sz="3500" b="1" dirty="0">
              <a:solidFill>
                <a:srgbClr val="FF0000"/>
              </a:solidFill>
            </a:endParaRPr>
          </a:p>
        </p:txBody>
      </p:sp>
    </p:spTree>
    <p:extLst>
      <p:ext uri="{BB962C8B-B14F-4D97-AF65-F5344CB8AC3E}">
        <p14:creationId xmlns:p14="http://schemas.microsoft.com/office/powerpoint/2010/main" val="276440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88825" cy="6858000"/>
          </a:xfrm>
          <a:prstGeom prst="rect">
            <a:avLst/>
          </a:prstGeom>
        </p:spPr>
      </p:pic>
    </p:spTree>
    <p:extLst>
      <p:ext uri="{BB962C8B-B14F-4D97-AF65-F5344CB8AC3E}">
        <p14:creationId xmlns:p14="http://schemas.microsoft.com/office/powerpoint/2010/main" val="2429967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371600"/>
          </a:xfrm>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vi-VN" sz="4200" dirty="0" smtClean="0"/>
              <a:t>5. Listen and mark stress in each word, then repeat it.</a:t>
            </a:r>
            <a:endParaRPr lang="en-US" sz="4200" dirty="0"/>
          </a:p>
        </p:txBody>
      </p:sp>
      <p:sp>
        <p:nvSpPr>
          <p:cNvPr id="3" name="Content Placeholder 2"/>
          <p:cNvSpPr>
            <a:spLocks noGrp="1"/>
          </p:cNvSpPr>
          <p:nvPr>
            <p:ph idx="1"/>
          </p:nvPr>
        </p:nvSpPr>
        <p:spPr>
          <a:xfrm>
            <a:off x="-8214" y="1371600"/>
            <a:ext cx="6102626" cy="5463278"/>
          </a:xfrm>
        </p:spPr>
        <p:style>
          <a:lnRef idx="2">
            <a:schemeClr val="accent6"/>
          </a:lnRef>
          <a:fillRef idx="1">
            <a:schemeClr val="lt1"/>
          </a:fillRef>
          <a:effectRef idx="0">
            <a:schemeClr val="accent6"/>
          </a:effectRef>
          <a:fontRef idx="minor">
            <a:schemeClr val="dk1"/>
          </a:fontRef>
        </p:style>
        <p:txBody>
          <a:bodyPr>
            <a:normAutofit/>
          </a:bodyPr>
          <a:lstStyle/>
          <a:p>
            <a:r>
              <a:rPr lang="en-US" sz="4000" dirty="0"/>
              <a:t>1. artistic	</a:t>
            </a:r>
          </a:p>
          <a:p>
            <a:r>
              <a:rPr lang="en-US" sz="4000" dirty="0" smtClean="0"/>
              <a:t>2</a:t>
            </a:r>
            <a:r>
              <a:rPr lang="en-US" sz="4000" dirty="0"/>
              <a:t>. athletic	</a:t>
            </a:r>
          </a:p>
          <a:p>
            <a:r>
              <a:rPr lang="en-US" sz="4000" dirty="0" smtClean="0"/>
              <a:t>3</a:t>
            </a:r>
            <a:r>
              <a:rPr lang="en-US" sz="4000" dirty="0"/>
              <a:t>. historic	</a:t>
            </a:r>
          </a:p>
          <a:p>
            <a:r>
              <a:rPr lang="en-US" sz="4000" dirty="0" smtClean="0"/>
              <a:t>4</a:t>
            </a:r>
            <a:r>
              <a:rPr lang="en-US" sz="4000" dirty="0"/>
              <a:t>. historical	</a:t>
            </a:r>
          </a:p>
          <a:p>
            <a:r>
              <a:rPr lang="en-US" sz="4000" dirty="0" smtClean="0"/>
              <a:t>5</a:t>
            </a:r>
            <a:r>
              <a:rPr lang="en-US" sz="4000" dirty="0"/>
              <a:t>. </a:t>
            </a:r>
            <a:r>
              <a:rPr lang="en-US" sz="4000" dirty="0" err="1" smtClean="0"/>
              <a:t>logica</a:t>
            </a:r>
            <a:r>
              <a:rPr lang="vi-VN" sz="4000" dirty="0" smtClean="0"/>
              <a:t>l</a:t>
            </a:r>
            <a:endParaRPr lang="en-US" sz="4000" dirty="0"/>
          </a:p>
        </p:txBody>
      </p:sp>
      <p:pic>
        <p:nvPicPr>
          <p:cNvPr id="5" name="unit-7-a-closer-look-1-ex-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2300" y="6220544"/>
            <a:ext cx="609600" cy="609600"/>
          </a:xfrm>
          <a:prstGeom prst="rect">
            <a:avLst/>
          </a:prstGeom>
        </p:spPr>
      </p:pic>
      <p:sp>
        <p:nvSpPr>
          <p:cNvPr id="6" name="Content Placeholder 2"/>
          <p:cNvSpPr txBox="1">
            <a:spLocks/>
          </p:cNvSpPr>
          <p:nvPr/>
        </p:nvSpPr>
        <p:spPr>
          <a:xfrm>
            <a:off x="6109357" y="1371600"/>
            <a:ext cx="6079468" cy="545854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r>
              <a:rPr lang="en-US" sz="4000" dirty="0" smtClean="0"/>
              <a:t>6. physical</a:t>
            </a:r>
          </a:p>
          <a:p>
            <a:r>
              <a:rPr lang="en-US" sz="4000" dirty="0" smtClean="0"/>
              <a:t>7. heroic</a:t>
            </a:r>
          </a:p>
          <a:p>
            <a:r>
              <a:rPr lang="en-US" sz="4000" dirty="0" smtClean="0"/>
              <a:t>8. poetic</a:t>
            </a:r>
          </a:p>
          <a:p>
            <a:r>
              <a:rPr lang="en-US" sz="4000" dirty="0" smtClean="0"/>
              <a:t>9. botanic</a:t>
            </a:r>
          </a:p>
          <a:p>
            <a:r>
              <a:rPr lang="en-US" sz="4000" dirty="0" smtClean="0"/>
              <a:t>10. botanical</a:t>
            </a:r>
            <a:endParaRPr lang="en-US" sz="4000" dirty="0"/>
          </a:p>
        </p:txBody>
      </p:sp>
      <p:sp>
        <p:nvSpPr>
          <p:cNvPr id="7" name="Content Placeholder 2"/>
          <p:cNvSpPr txBox="1">
            <a:spLocks/>
          </p:cNvSpPr>
          <p:nvPr/>
        </p:nvSpPr>
        <p:spPr>
          <a:xfrm>
            <a:off x="189756" y="1238647"/>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8" name="Content Placeholder 2"/>
          <p:cNvSpPr txBox="1">
            <a:spLocks/>
          </p:cNvSpPr>
          <p:nvPr/>
        </p:nvSpPr>
        <p:spPr>
          <a:xfrm>
            <a:off x="357100" y="2077856"/>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9" name="Content Placeholder 2"/>
          <p:cNvSpPr txBox="1">
            <a:spLocks/>
          </p:cNvSpPr>
          <p:nvPr/>
        </p:nvSpPr>
        <p:spPr>
          <a:xfrm>
            <a:off x="6349850" y="2859260"/>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0" name="Content Placeholder 2"/>
          <p:cNvSpPr txBox="1">
            <a:spLocks/>
          </p:cNvSpPr>
          <p:nvPr/>
        </p:nvSpPr>
        <p:spPr>
          <a:xfrm>
            <a:off x="6349850" y="2024235"/>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1" name="Content Placeholder 2"/>
          <p:cNvSpPr txBox="1">
            <a:spLocks/>
          </p:cNvSpPr>
          <p:nvPr/>
        </p:nvSpPr>
        <p:spPr>
          <a:xfrm>
            <a:off x="327210" y="3601382"/>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2" name="Content Placeholder 2"/>
          <p:cNvSpPr txBox="1">
            <a:spLocks/>
          </p:cNvSpPr>
          <p:nvPr/>
        </p:nvSpPr>
        <p:spPr>
          <a:xfrm>
            <a:off x="342155" y="2800350"/>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3" name="Content Placeholder 2"/>
          <p:cNvSpPr txBox="1">
            <a:spLocks/>
          </p:cNvSpPr>
          <p:nvPr/>
        </p:nvSpPr>
        <p:spPr>
          <a:xfrm>
            <a:off x="5846038" y="1316055"/>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4" name="Content Placeholder 2"/>
          <p:cNvSpPr txBox="1">
            <a:spLocks/>
          </p:cNvSpPr>
          <p:nvPr/>
        </p:nvSpPr>
        <p:spPr>
          <a:xfrm>
            <a:off x="-267545" y="4427952"/>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5" name="Content Placeholder 2"/>
          <p:cNvSpPr txBox="1">
            <a:spLocks/>
          </p:cNvSpPr>
          <p:nvPr/>
        </p:nvSpPr>
        <p:spPr>
          <a:xfrm>
            <a:off x="6647408" y="4367609"/>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6" name="Content Placeholder 2"/>
          <p:cNvSpPr txBox="1">
            <a:spLocks/>
          </p:cNvSpPr>
          <p:nvPr/>
        </p:nvSpPr>
        <p:spPr>
          <a:xfrm>
            <a:off x="6375863" y="3647764"/>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Tree>
    <p:extLst>
      <p:ext uri="{BB962C8B-B14F-4D97-AF65-F5344CB8AC3E}">
        <p14:creationId xmlns:p14="http://schemas.microsoft.com/office/powerpoint/2010/main" val="480605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bg/>
                                          </p:spTgt>
                                        </p:tgtEl>
                                        <p:attrNameLst>
                                          <p:attrName>style.visibility</p:attrName>
                                        </p:attrNameLst>
                                      </p:cBhvr>
                                      <p:to>
                                        <p:strVal val="visible"/>
                                      </p:to>
                                    </p:set>
                                    <p:animEffect transition="in" filter="wipe(down)">
                                      <p:cBhvr>
                                        <p:cTn id="38" dur="500"/>
                                        <p:tgtEl>
                                          <p:spTgt spid="6">
                                            <p:bg/>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down)">
                                      <p:cBhvr>
                                        <p:cTn id="41" dur="500"/>
                                        <p:tgtEl>
                                          <p:spTgt spid="6">
                                            <p:txEl>
                                              <p:pRg st="0" end="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wipe(down)">
                                      <p:cBhvr>
                                        <p:cTn id="44" dur="500"/>
                                        <p:tgtEl>
                                          <p:spTgt spid="6">
                                            <p:txEl>
                                              <p:pRg st="1" end="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down)">
                                      <p:cBhvr>
                                        <p:cTn id="47" dur="500"/>
                                        <p:tgtEl>
                                          <p:spTgt spid="6">
                                            <p:txEl>
                                              <p:pRg st="2" end="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down)">
                                      <p:cBhvr>
                                        <p:cTn id="50" dur="500"/>
                                        <p:tgtEl>
                                          <p:spTgt spid="6">
                                            <p:txEl>
                                              <p:pRg st="3" end="3"/>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wipe(down)">
                                      <p:cBhvr>
                                        <p:cTn id="53" dur="500"/>
                                        <p:tgtEl>
                                          <p:spTgt spid="6">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2000"/>
                                        <p:tgtEl>
                                          <p:spTgt spid="5"/>
                                        </p:tgtEl>
                                      </p:cBhvr>
                                    </p:animEffect>
                                    <p:anim calcmode="lin" valueType="num">
                                      <p:cBhvr>
                                        <p:cTn id="59" dur="2000" fill="hold"/>
                                        <p:tgtEl>
                                          <p:spTgt spid="5"/>
                                        </p:tgtEl>
                                        <p:attrNameLst>
                                          <p:attrName>ppt_w</p:attrName>
                                        </p:attrNameLst>
                                      </p:cBhvr>
                                      <p:tavLst>
                                        <p:tav tm="0" fmla="#ppt_w*sin(2.5*pi*$)">
                                          <p:val>
                                            <p:fltVal val="0"/>
                                          </p:val>
                                        </p:tav>
                                        <p:tav tm="100000">
                                          <p:val>
                                            <p:fltVal val="1"/>
                                          </p:val>
                                        </p:tav>
                                      </p:tavLst>
                                    </p:anim>
                                    <p:anim calcmode="lin" valueType="num">
                                      <p:cBhvr>
                                        <p:cTn id="6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1">
                                            <p:txEl>
                                              <p:pRg st="0" end="0"/>
                                            </p:txEl>
                                          </p:spTgt>
                                        </p:tgtEl>
                                        <p:attrNameLst>
                                          <p:attrName>style.visibility</p:attrName>
                                        </p:attrNameLst>
                                      </p:cBhvr>
                                      <p:to>
                                        <p:strVal val="visible"/>
                                      </p:to>
                                    </p:set>
                                    <p:anim calcmode="lin" valueType="num">
                                      <p:cBhvr additive="base">
                                        <p:cTn id="8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1000"/>
                                        <p:tgtEl>
                                          <p:spTgt spid="14"/>
                                        </p:tgtEl>
                                      </p:cBhvr>
                                    </p:animEffect>
                                    <p:anim calcmode="lin" valueType="num">
                                      <p:cBhvr>
                                        <p:cTn id="89" dur="1000" fill="hold"/>
                                        <p:tgtEl>
                                          <p:spTgt spid="14"/>
                                        </p:tgtEl>
                                        <p:attrNameLst>
                                          <p:attrName>ppt_x</p:attrName>
                                        </p:attrNameLst>
                                      </p:cBhvr>
                                      <p:tavLst>
                                        <p:tav tm="0">
                                          <p:val>
                                            <p:strVal val="#ppt_x"/>
                                          </p:val>
                                        </p:tav>
                                        <p:tav tm="100000">
                                          <p:val>
                                            <p:strVal val="#ppt_x"/>
                                          </p:val>
                                        </p:tav>
                                      </p:tavLst>
                                    </p:anim>
                                    <p:anim calcmode="lin" valueType="num">
                                      <p:cBhvr>
                                        <p:cTn id="9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circle(in)">
                                      <p:cBhvr>
                                        <p:cTn id="95" dur="20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barn(inVertical)">
                                      <p:cBhvr>
                                        <p:cTn id="100" dur="500"/>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down)">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additive="base">
                                        <p:cTn id="115" dur="500" fill="hold"/>
                                        <p:tgtEl>
                                          <p:spTgt spid="15"/>
                                        </p:tgtEl>
                                        <p:attrNameLst>
                                          <p:attrName>ppt_x</p:attrName>
                                        </p:attrNameLst>
                                      </p:cBhvr>
                                      <p:tavLst>
                                        <p:tav tm="0">
                                          <p:val>
                                            <p:strVal val="#ppt_x"/>
                                          </p:val>
                                        </p:tav>
                                        <p:tav tm="100000">
                                          <p:val>
                                            <p:strVal val="#ppt_x"/>
                                          </p:val>
                                        </p:tav>
                                      </p:tavLst>
                                    </p:anim>
                                    <p:anim calcmode="lin" valueType="num">
                                      <p:cBhvr additive="base">
                                        <p:cTn id="1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7" fill="hold" display="0">
                  <p:stCondLst>
                    <p:cond delay="indefinite"/>
                  </p:stCondLst>
                  <p:endCondLst>
                    <p:cond evt="onStopAudio" delay="0">
                      <p:tgtEl>
                        <p:sldTgt/>
                      </p:tgtEl>
                    </p:cond>
                  </p:endCondLst>
                </p:cTn>
                <p:tgtEl>
                  <p:spTgt spid="5"/>
                </p:tgtEl>
              </p:cMediaNode>
            </p:audio>
          </p:childTnLst>
        </p:cTn>
      </p:par>
    </p:tnLst>
    <p:bldLst>
      <p:bldP spid="2" grpId="0" animBg="1"/>
      <p:bldP spid="3" grpId="0" build="allAtOnce" animBg="1"/>
      <p:bldP spid="6" grpId="0" build="allAtOnce" animBg="1"/>
      <p:bldP spid="7" grpId="0"/>
      <p:bldP spid="8" grpId="0"/>
      <p:bldP spid="9" grpId="0"/>
      <p:bldP spid="10"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245640"/>
          </a:xfrm>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vi-VN" sz="2500" dirty="0" smtClean="0"/>
              <a:t>6. Underline the words ending in –ic and circle the words ending in –al in the following sentences. Mark the stress in each word. Listen and check your answer, then repeat the sentences</a:t>
            </a:r>
            <a:endParaRPr lang="en-US" sz="2500" dirty="0"/>
          </a:p>
        </p:txBody>
      </p:sp>
      <p:sp>
        <p:nvSpPr>
          <p:cNvPr id="3" name="Content Placeholder 2"/>
          <p:cNvSpPr>
            <a:spLocks noGrp="1"/>
          </p:cNvSpPr>
          <p:nvPr>
            <p:ph idx="1"/>
          </p:nvPr>
        </p:nvSpPr>
        <p:spPr>
          <a:xfrm>
            <a:off x="-8215" y="1245640"/>
            <a:ext cx="12197039" cy="5589238"/>
          </a:xfrm>
        </p:spPr>
        <p:style>
          <a:lnRef idx="2">
            <a:schemeClr val="accent6"/>
          </a:lnRef>
          <a:fillRef idx="1">
            <a:schemeClr val="lt1"/>
          </a:fillRef>
          <a:effectRef idx="0">
            <a:schemeClr val="accent6"/>
          </a:effectRef>
          <a:fontRef idx="minor">
            <a:schemeClr val="dk1"/>
          </a:fontRef>
        </p:style>
        <p:txBody>
          <a:bodyPr anchor="ctr">
            <a:normAutofit/>
          </a:bodyPr>
          <a:lstStyle/>
          <a:p>
            <a:pPr marL="0" indent="0">
              <a:buNone/>
            </a:pPr>
            <a:endParaRPr lang="vi-VN" b="1" dirty="0" smtClean="0"/>
          </a:p>
          <a:p>
            <a:pPr marL="0" indent="0">
              <a:buNone/>
            </a:pPr>
            <a:r>
              <a:rPr lang="en-US" b="1" dirty="0" smtClean="0"/>
              <a:t>1.</a:t>
            </a:r>
            <a:r>
              <a:rPr lang="vi-VN" b="1" dirty="0" smtClean="0"/>
              <a:t> </a:t>
            </a:r>
            <a:r>
              <a:rPr lang="en-US" dirty="0" smtClean="0"/>
              <a:t>According </a:t>
            </a:r>
            <a:r>
              <a:rPr lang="en-US" dirty="0"/>
              <a:t>to scientific research, tiny species may help clean radioactive pollution.</a:t>
            </a:r>
          </a:p>
          <a:p>
            <a:pPr marL="0" indent="0">
              <a:buNone/>
            </a:pPr>
            <a:endParaRPr lang="vi-VN" b="1" dirty="0" smtClean="0"/>
          </a:p>
          <a:p>
            <a:pPr marL="0" indent="0">
              <a:buNone/>
            </a:pPr>
            <a:r>
              <a:rPr lang="en-US" b="1" dirty="0" smtClean="0"/>
              <a:t>2.</a:t>
            </a:r>
            <a:r>
              <a:rPr lang="vi-VN" b="1" dirty="0" smtClean="0"/>
              <a:t> </a:t>
            </a:r>
            <a:r>
              <a:rPr lang="en-US" dirty="0" smtClean="0"/>
              <a:t>Water </a:t>
            </a:r>
            <a:r>
              <a:rPr lang="en-US" dirty="0"/>
              <a:t>quality has become a national problem.</a:t>
            </a:r>
          </a:p>
          <a:p>
            <a:pPr marL="0" indent="0">
              <a:buNone/>
            </a:pPr>
            <a:endParaRPr lang="vi-VN" b="1" dirty="0" smtClean="0"/>
          </a:p>
          <a:p>
            <a:pPr marL="0" indent="0">
              <a:buNone/>
            </a:pPr>
            <a:r>
              <a:rPr lang="en-US" b="1" dirty="0" smtClean="0"/>
              <a:t>3.</a:t>
            </a:r>
            <a:r>
              <a:rPr lang="vi-VN" b="1" dirty="0" smtClean="0"/>
              <a:t> </a:t>
            </a:r>
            <a:r>
              <a:rPr lang="en-US" dirty="0" smtClean="0"/>
              <a:t>Many </a:t>
            </a:r>
            <a:r>
              <a:rPr lang="en-US" dirty="0"/>
              <a:t>people have received medical treatment because of the disease.</a:t>
            </a:r>
          </a:p>
          <a:p>
            <a:pPr marL="0" indent="0">
              <a:buNone/>
            </a:pPr>
            <a:endParaRPr lang="vi-VN" b="1" dirty="0" smtClean="0"/>
          </a:p>
          <a:p>
            <a:pPr marL="0" indent="0">
              <a:buNone/>
            </a:pPr>
            <a:r>
              <a:rPr lang="en-US" b="1" dirty="0" smtClean="0"/>
              <a:t>4.</a:t>
            </a:r>
            <a:r>
              <a:rPr lang="vi-VN" b="1" dirty="0" smtClean="0"/>
              <a:t> </a:t>
            </a:r>
            <a:r>
              <a:rPr lang="en-US" dirty="0" smtClean="0"/>
              <a:t>Chemical </a:t>
            </a:r>
            <a:r>
              <a:rPr lang="en-US" dirty="0"/>
              <a:t>waste can cause water pollution.</a:t>
            </a:r>
          </a:p>
          <a:p>
            <a:pPr marL="0" indent="0">
              <a:buNone/>
            </a:pPr>
            <a:endParaRPr lang="vi-VN" b="1" dirty="0" smtClean="0"/>
          </a:p>
          <a:p>
            <a:pPr marL="0" indent="0">
              <a:buNone/>
            </a:pPr>
            <a:r>
              <a:rPr lang="en-US" b="1" dirty="0" smtClean="0"/>
              <a:t>5.</a:t>
            </a:r>
            <a:r>
              <a:rPr lang="vi-VN" b="1" dirty="0" smtClean="0"/>
              <a:t> </a:t>
            </a:r>
            <a:r>
              <a:rPr lang="en-US" dirty="0" smtClean="0"/>
              <a:t>The </a:t>
            </a:r>
            <a:r>
              <a:rPr lang="en-US" dirty="0"/>
              <a:t>reduction in air pollution was dramatic last year.</a:t>
            </a:r>
          </a:p>
        </p:txBody>
      </p:sp>
      <p:sp>
        <p:nvSpPr>
          <p:cNvPr id="15" name="Content Placeholder 2"/>
          <p:cNvSpPr txBox="1">
            <a:spLocks/>
          </p:cNvSpPr>
          <p:nvPr/>
        </p:nvSpPr>
        <p:spPr>
          <a:xfrm>
            <a:off x="1522413" y="1711024"/>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7" name="Content Placeholder 2"/>
          <p:cNvSpPr txBox="1">
            <a:spLocks/>
          </p:cNvSpPr>
          <p:nvPr/>
        </p:nvSpPr>
        <p:spPr>
          <a:xfrm>
            <a:off x="3956503" y="6180193"/>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8" name="Content Placeholder 2"/>
          <p:cNvSpPr txBox="1">
            <a:spLocks/>
          </p:cNvSpPr>
          <p:nvPr/>
        </p:nvSpPr>
        <p:spPr>
          <a:xfrm>
            <a:off x="-619332" y="5085184"/>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19" name="Content Placeholder 2"/>
          <p:cNvSpPr txBox="1">
            <a:spLocks/>
          </p:cNvSpPr>
          <p:nvPr/>
        </p:nvSpPr>
        <p:spPr>
          <a:xfrm>
            <a:off x="2822920" y="3882823"/>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sp>
        <p:nvSpPr>
          <p:cNvPr id="20" name="Content Placeholder 2"/>
          <p:cNvSpPr txBox="1">
            <a:spLocks/>
          </p:cNvSpPr>
          <p:nvPr/>
        </p:nvSpPr>
        <p:spPr>
          <a:xfrm>
            <a:off x="2894113" y="2851426"/>
            <a:ext cx="2133801" cy="780256"/>
          </a:xfrm>
          <a:prstGeom prst="rect">
            <a:avLst/>
          </a:prstGeom>
          <a:noFill/>
          <a:ln>
            <a:no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5000" dirty="0" smtClean="0">
                <a:solidFill>
                  <a:srgbClr val="FF0000"/>
                </a:solidFill>
              </a:rPr>
              <a:t>‘</a:t>
            </a:r>
            <a:endParaRPr lang="en-US" sz="5000" dirty="0">
              <a:solidFill>
                <a:srgbClr val="FF0000"/>
              </a:solidFill>
            </a:endParaRPr>
          </a:p>
        </p:txBody>
      </p:sp>
      <p:pic>
        <p:nvPicPr>
          <p:cNvPr id="21" name="unit-7-a-closer-look-1-ex-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1605899" y="6288064"/>
            <a:ext cx="609600" cy="609600"/>
          </a:xfrm>
          <a:prstGeom prst="rect">
            <a:avLst/>
          </a:prstGeom>
        </p:spPr>
      </p:pic>
    </p:spTree>
    <p:extLst>
      <p:ext uri="{BB962C8B-B14F-4D97-AF65-F5344CB8AC3E}">
        <p14:creationId xmlns:p14="http://schemas.microsoft.com/office/powerpoint/2010/main" val="372706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3">
                                            <p:txEl>
                                              <p:pRg st="7" end="7"/>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p:cTn id="3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fade">
                                      <p:cBhvr>
                                        <p:cTn id="54" dur="1000"/>
                                        <p:tgtEl>
                                          <p:spTgt spid="20">
                                            <p:txEl>
                                              <p:pRg st="0" end="0"/>
                                            </p:txEl>
                                          </p:spTgt>
                                        </p:tgtEl>
                                      </p:cBhvr>
                                    </p:animEffect>
                                    <p:anim calcmode="lin" valueType="num">
                                      <p:cBhvr>
                                        <p:cTn id="5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7" fill="hold" display="0">
                  <p:stCondLst>
                    <p:cond delay="indefinite"/>
                  </p:stCondLst>
                  <p:endCondLst>
                    <p:cond evt="onStopAudio" delay="0">
                      <p:tgtEl>
                        <p:sldTgt/>
                      </p:tgtEl>
                    </p:cond>
                  </p:endCondLst>
                </p:cTn>
                <p:tgtEl>
                  <p:spTgt spid="21"/>
                </p:tgtEl>
              </p:cMediaNode>
            </p:audio>
          </p:childTnLst>
        </p:cTn>
      </p:par>
    </p:tnLst>
    <p:bldLst>
      <p:bldP spid="2" grpId="0" animBg="1"/>
      <p:bldP spid="3" grpId="0" build="allAtOnce" animBg="1"/>
      <p:bldP spid="15"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371600"/>
          </a:xfrm>
        </p:spPr>
        <p:style>
          <a:lnRef idx="0">
            <a:schemeClr val="accent5"/>
          </a:lnRef>
          <a:fillRef idx="3">
            <a:schemeClr val="accent5"/>
          </a:fillRef>
          <a:effectRef idx="3">
            <a:schemeClr val="accent5"/>
          </a:effectRef>
          <a:fontRef idx="minor">
            <a:schemeClr val="lt1"/>
          </a:fontRef>
        </p:style>
        <p:txBody>
          <a:bodyPr anchor="ctr"/>
          <a:lstStyle/>
          <a:p>
            <a:pPr algn="ctr"/>
            <a:r>
              <a:rPr lang="vi-VN" dirty="0"/>
              <a:t>A</a:t>
            </a:r>
            <a:r>
              <a:rPr lang="en-US" dirty="0" err="1" smtClean="0"/>
              <a:t>dvice</a:t>
            </a:r>
            <a:endParaRPr lang="en-US" dirty="0"/>
          </a:p>
        </p:txBody>
      </p:sp>
      <p:sp>
        <p:nvSpPr>
          <p:cNvPr id="3" name="Content Placeholder 2"/>
          <p:cNvSpPr>
            <a:spLocks noGrp="1"/>
          </p:cNvSpPr>
          <p:nvPr>
            <p:ph idx="1"/>
          </p:nvPr>
        </p:nvSpPr>
        <p:spPr>
          <a:xfrm>
            <a:off x="0" y="1362675"/>
            <a:ext cx="12188825" cy="5495325"/>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sz="3500" dirty="0"/>
              <a:t>- Students go home to supplement the missing and completed exercises in their textbooks or notebooks.</a:t>
            </a:r>
          </a:p>
          <a:p>
            <a:pPr marL="0" indent="0">
              <a:buNone/>
            </a:pPr>
            <a:r>
              <a:rPr lang="en-US" sz="3500" dirty="0"/>
              <a:t>- Students memorize the words in the * VOCABULARY . section</a:t>
            </a:r>
          </a:p>
          <a:p>
            <a:pPr marL="0" indent="0">
              <a:buNone/>
            </a:pPr>
            <a:r>
              <a:rPr lang="en-US" sz="3500" dirty="0"/>
              <a:t>- Students prepare the new lesson in advance, do all the exercises of the new part.</a:t>
            </a:r>
          </a:p>
        </p:txBody>
      </p:sp>
    </p:spTree>
    <p:extLst>
      <p:ext uri="{BB962C8B-B14F-4D97-AF65-F5344CB8AC3E}">
        <p14:creationId xmlns:p14="http://schemas.microsoft.com/office/powerpoint/2010/main" val="2920710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93"/>
            <a:ext cx="12188825" cy="3428107"/>
          </a:xfrm>
        </p:spPr>
        <p:style>
          <a:lnRef idx="1">
            <a:schemeClr val="accent3"/>
          </a:lnRef>
          <a:fillRef idx="2">
            <a:schemeClr val="accent3"/>
          </a:fillRef>
          <a:effectRef idx="1">
            <a:schemeClr val="accent3"/>
          </a:effectRef>
          <a:fontRef idx="minor">
            <a:schemeClr val="dk1"/>
          </a:fontRef>
        </p:style>
        <p:txBody>
          <a:bodyPr>
            <a:prstTxWarp prst="textStop">
              <a:avLst/>
            </a:prstTxWarp>
          </a:bodyPr>
          <a:lstStyle/>
          <a:p>
            <a:pPr algn="ctr"/>
            <a:r>
              <a:rPr lang="en-US" dirty="0" smtClean="0"/>
              <a:t>Goodbye.</a:t>
            </a:r>
            <a:r>
              <a:rPr lang="vi-VN" dirty="0" smtClean="0"/>
              <a:t>See you again.</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19</a:t>
            </a:fld>
            <a:endParaRPr lang="en-US" noProof="0" dirty="0"/>
          </a:p>
        </p:txBody>
      </p:sp>
      <p:sp>
        <p:nvSpPr>
          <p:cNvPr id="4" name="Title 1"/>
          <p:cNvSpPr txBox="1">
            <a:spLocks/>
          </p:cNvSpPr>
          <p:nvPr/>
        </p:nvSpPr>
        <p:spPr>
          <a:xfrm>
            <a:off x="-1" y="3429000"/>
            <a:ext cx="12188825" cy="3428107"/>
          </a:xfrm>
          <a:prstGeom prst="rect">
            <a:avLst/>
          </a:prstGeom>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rtlCol="0" anchor="t">
            <a:prstTxWarp prst="textChevron">
              <a:avLst/>
            </a:prstTxWarp>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199"/>
              <a:t>Thank you for watching</a:t>
            </a:r>
            <a:endParaRPr lang="en-US" sz="3199" dirty="0"/>
          </a:p>
        </p:txBody>
      </p:sp>
    </p:spTree>
    <p:extLst>
      <p:ext uri="{BB962C8B-B14F-4D97-AF65-F5344CB8AC3E}">
        <p14:creationId xmlns:p14="http://schemas.microsoft.com/office/powerpoint/2010/main" val="1751504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randombar(horizont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354237"/>
            <a:ext cx="12188825" cy="2502871"/>
          </a:xfrm>
        </p:spPr>
        <p:style>
          <a:lnRef idx="0">
            <a:schemeClr val="accent3"/>
          </a:lnRef>
          <a:fillRef idx="3">
            <a:schemeClr val="accent3"/>
          </a:fillRef>
          <a:effectRef idx="3">
            <a:schemeClr val="accent3"/>
          </a:effectRef>
          <a:fontRef idx="minor">
            <a:schemeClr val="lt1"/>
          </a:fontRef>
        </p:style>
        <p:txBody>
          <a:bodyPr>
            <a:prstTxWarp prst="textDeflate">
              <a:avLst/>
            </a:prstTxWarp>
          </a:bodyPr>
          <a:lstStyle/>
          <a:p>
            <a:pPr algn="ctr"/>
            <a:r>
              <a:rPr lang="en-US" dirty="0" smtClean="0"/>
              <a:t>- </a:t>
            </a:r>
            <a:r>
              <a:rPr lang="en-US" dirty="0"/>
              <a:t>Semester II </a:t>
            </a:r>
            <a:r>
              <a:rPr lang="vi-VN" dirty="0" smtClean="0"/>
              <a:t/>
            </a:r>
            <a:br>
              <a:rPr lang="vi-VN" dirty="0" smtClean="0"/>
            </a:br>
            <a:r>
              <a:rPr lang="en-US" dirty="0" smtClean="0"/>
              <a:t>School </a:t>
            </a:r>
            <a:r>
              <a:rPr lang="en-US" dirty="0"/>
              <a:t>year: </a:t>
            </a:r>
            <a:r>
              <a:rPr lang="en-US" dirty="0" smtClean="0"/>
              <a:t>2022 </a:t>
            </a:r>
            <a:r>
              <a:rPr lang="en-US" dirty="0"/>
              <a:t>- </a:t>
            </a:r>
            <a:r>
              <a:rPr lang="en-US" dirty="0" smtClean="0"/>
              <a:t>2023</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2</a:t>
            </a:fld>
            <a:endParaRPr lang="en-US" noProof="0" dirty="0"/>
          </a:p>
        </p:txBody>
      </p:sp>
      <p:sp>
        <p:nvSpPr>
          <p:cNvPr id="4" name="Content Placeholder 3"/>
          <p:cNvSpPr>
            <a:spLocks noGrp="1"/>
          </p:cNvSpPr>
          <p:nvPr>
            <p:ph idx="1"/>
          </p:nvPr>
        </p:nvSpPr>
        <p:spPr>
          <a:xfrm>
            <a:off x="-1" y="893"/>
            <a:ext cx="12188825" cy="4350205"/>
          </a:xfrm>
        </p:spPr>
        <p:style>
          <a:lnRef idx="2">
            <a:schemeClr val="accent3"/>
          </a:lnRef>
          <a:fillRef idx="1">
            <a:schemeClr val="lt1"/>
          </a:fillRef>
          <a:effectRef idx="0">
            <a:schemeClr val="accent3"/>
          </a:effectRef>
          <a:fontRef idx="minor">
            <a:schemeClr val="dk1"/>
          </a:fontRef>
        </p:style>
        <p:txBody>
          <a:bodyPr>
            <a:prstTxWarp prst="textTriangleInverted">
              <a:avLst/>
            </a:prstTxWarp>
          </a:bodyPr>
          <a:lstStyle/>
          <a:p>
            <a:pPr marL="0" indent="0">
              <a:buNone/>
            </a:pPr>
            <a:r>
              <a:rPr lang="vi-VN" b="1" dirty="0" smtClean="0">
                <a:solidFill>
                  <a:srgbClr val="FF0000"/>
                </a:solidFill>
              </a:rPr>
              <a:t>Welcome to our class</a:t>
            </a:r>
            <a:endParaRPr lang="en-US" b="1" dirty="0">
              <a:solidFill>
                <a:srgbClr val="FF0000"/>
              </a:solidFill>
            </a:endParaRPr>
          </a:p>
        </p:txBody>
      </p:sp>
    </p:spTree>
    <p:extLst>
      <p:ext uri="{BB962C8B-B14F-4D97-AF65-F5344CB8AC3E}">
        <p14:creationId xmlns:p14="http://schemas.microsoft.com/office/powerpoint/2010/main" val="3004566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20</a:t>
            </a:fld>
            <a:endParaRPr lang="en-US" noProof="0" dirty="0"/>
          </a:p>
        </p:txBody>
      </p:sp>
      <p:pic>
        <p:nvPicPr>
          <p:cNvPr id="3" name="Picture 2"/>
          <p:cNvPicPr>
            <a:picLocks noChangeAspect="1"/>
          </p:cNvPicPr>
          <p:nvPr/>
        </p:nvPicPr>
        <p:blipFill>
          <a:blip r:embed="rId2"/>
          <a:stretch>
            <a:fillRect/>
          </a:stretch>
        </p:blipFill>
        <p:spPr>
          <a:xfrm>
            <a:off x="-1" y="893"/>
            <a:ext cx="12188825" cy="6856214"/>
          </a:xfrm>
          <a:prstGeom prst="rect">
            <a:avLst/>
          </a:prstGeom>
        </p:spPr>
      </p:pic>
    </p:spTree>
    <p:extLst>
      <p:ext uri="{BB962C8B-B14F-4D97-AF65-F5344CB8AC3E}">
        <p14:creationId xmlns:p14="http://schemas.microsoft.com/office/powerpoint/2010/main" val="2310912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2" y="2438400"/>
            <a:ext cx="12188825" cy="2895600"/>
          </a:xfrm>
        </p:spPr>
        <p:txBody>
          <a:bodyPr anchor="ctr">
            <a:normAutofit/>
          </a:bodyPr>
          <a:lstStyle/>
          <a:p>
            <a:pPr algn="ctr"/>
            <a:r>
              <a:rPr lang="vi-VN" sz="6500" u="sng" dirty="0" smtClean="0">
                <a:effectLst>
                  <a:outerShdw blurRad="38100" dist="38100" dir="2700000" algn="tl">
                    <a:srgbClr val="000000">
                      <a:alpha val="43137"/>
                    </a:srgbClr>
                  </a:outerShdw>
                </a:effectLst>
              </a:rPr>
              <a:t>Unit 7</a:t>
            </a:r>
            <a:r>
              <a:rPr lang="vi-VN" sz="6500" dirty="0" smtClean="0">
                <a:effectLst>
                  <a:outerShdw blurRad="38100" dist="38100" dir="2700000" algn="tl">
                    <a:srgbClr val="000000">
                      <a:alpha val="43137"/>
                    </a:srgbClr>
                  </a:outerShdw>
                </a:effectLst>
              </a:rPr>
              <a:t>: Pollution - A Closer look 1</a:t>
            </a:r>
            <a:endParaRPr lang="en-US" sz="65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1484784"/>
            <a:ext cx="12188824" cy="1219200"/>
          </a:xfrm>
        </p:spPr>
        <p:txBody>
          <a:bodyPr>
            <a:normAutofit/>
          </a:bodyPr>
          <a:lstStyle/>
          <a:p>
            <a:pPr algn="ctr"/>
            <a:endParaRPr lang="en-US" sz="5000" u="sng"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107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4" y="1"/>
            <a:ext cx="6094412" cy="3429000"/>
          </a:xfrm>
        </p:spPr>
        <p:style>
          <a:lnRef idx="0">
            <a:schemeClr val="accent2"/>
          </a:lnRef>
          <a:fillRef idx="3">
            <a:schemeClr val="accent2"/>
          </a:fillRef>
          <a:effectRef idx="3">
            <a:schemeClr val="accent2"/>
          </a:effectRef>
          <a:fontRef idx="minor">
            <a:schemeClr val="lt1"/>
          </a:fontRef>
        </p:style>
        <p:txBody>
          <a:bodyPr anchor="ctr">
            <a:normAutofit/>
          </a:bodyPr>
          <a:lstStyle/>
          <a:p>
            <a:pPr marL="0" indent="0" algn="ctr">
              <a:buNone/>
            </a:pPr>
            <a:r>
              <a:rPr lang="vi-VN" sz="3200" b="1" dirty="0" smtClean="0"/>
              <a:t>I. Vocabulary</a:t>
            </a:r>
            <a:endParaRPr lang="en-US" sz="3200" b="1" dirty="0"/>
          </a:p>
        </p:txBody>
      </p:sp>
      <p:sp>
        <p:nvSpPr>
          <p:cNvPr id="4" name="Title 1"/>
          <p:cNvSpPr>
            <a:spLocks noGrp="1"/>
          </p:cNvSpPr>
          <p:nvPr>
            <p:ph type="title"/>
          </p:nvPr>
        </p:nvSpPr>
        <p:spPr>
          <a:xfrm>
            <a:off x="0" y="685800"/>
            <a:ext cx="4951413" cy="5314730"/>
          </a:xfrm>
        </p:spPr>
        <p:style>
          <a:lnRef idx="0">
            <a:schemeClr val="accent4"/>
          </a:lnRef>
          <a:fillRef idx="3">
            <a:schemeClr val="accent4"/>
          </a:fillRef>
          <a:effectRef idx="3">
            <a:schemeClr val="accent4"/>
          </a:effectRef>
          <a:fontRef idx="minor">
            <a:schemeClr val="lt1"/>
          </a:fontRef>
        </p:style>
        <p:txBody>
          <a:bodyPr anchor="ctr">
            <a:normAutofit/>
          </a:bodyPr>
          <a:lstStyle/>
          <a:p>
            <a:pPr algn="ctr"/>
            <a:r>
              <a:rPr lang="vi-VN" sz="6400" u="sng" dirty="0" smtClean="0">
                <a:effectLst>
                  <a:outerShdw blurRad="38100" dist="38100" dir="2700000" algn="tl">
                    <a:srgbClr val="000000">
                      <a:alpha val="43137"/>
                    </a:srgbClr>
                  </a:outerShdw>
                </a:effectLst>
              </a:rPr>
              <a:t>Unit 7</a:t>
            </a:r>
            <a:r>
              <a:rPr lang="vi-VN" sz="6400" dirty="0" smtClean="0">
                <a:effectLst>
                  <a:outerShdw blurRad="38100" dist="38100" dir="2700000" algn="tl">
                    <a:srgbClr val="000000">
                      <a:alpha val="43137"/>
                    </a:srgbClr>
                  </a:outerShdw>
                </a:effectLst>
              </a:rPr>
              <a:t>: Pollution - A Closer look 1</a:t>
            </a:r>
            <a:endParaRPr lang="en-US" sz="6400" dirty="0">
              <a:effectLst>
                <a:outerShdw blurRad="38100" dist="38100" dir="2700000" algn="tl">
                  <a:srgbClr val="000000">
                    <a:alpha val="43137"/>
                  </a:srgbClr>
                </a:outerShdw>
              </a:effectLst>
            </a:endParaRPr>
          </a:p>
        </p:txBody>
      </p:sp>
      <p:sp>
        <p:nvSpPr>
          <p:cNvPr id="5" name="Content Placeholder 2"/>
          <p:cNvSpPr txBox="1">
            <a:spLocks/>
          </p:cNvSpPr>
          <p:nvPr/>
        </p:nvSpPr>
        <p:spPr>
          <a:xfrm>
            <a:off x="6094414" y="3429000"/>
            <a:ext cx="6094412" cy="3429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lt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lt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Font typeface="Arial" pitchFamily="34" charset="0"/>
              <a:buNone/>
            </a:pPr>
            <a:r>
              <a:rPr lang="vi-VN" sz="3200" b="1" dirty="0" smtClean="0"/>
              <a:t>II. Pronunciation.</a:t>
            </a:r>
            <a:endParaRPr lang="en-US" sz="3200" b="1" dirty="0"/>
          </a:p>
        </p:txBody>
      </p:sp>
      <p:cxnSp>
        <p:nvCxnSpPr>
          <p:cNvPr id="7" name="Curved Connector 6"/>
          <p:cNvCxnSpPr>
            <a:stCxn id="4" idx="3"/>
            <a:endCxn id="3" idx="1"/>
          </p:cNvCxnSpPr>
          <p:nvPr/>
        </p:nvCxnSpPr>
        <p:spPr>
          <a:xfrm flipV="1">
            <a:off x="4951413" y="1714501"/>
            <a:ext cx="1143001" cy="1628664"/>
          </a:xfrm>
          <a:prstGeom prst="curvedConnector3">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8" name="Curved Connector 7"/>
          <p:cNvCxnSpPr>
            <a:stCxn id="4" idx="3"/>
            <a:endCxn id="5" idx="1"/>
          </p:cNvCxnSpPr>
          <p:nvPr/>
        </p:nvCxnSpPr>
        <p:spPr>
          <a:xfrm>
            <a:off x="4951413" y="3343165"/>
            <a:ext cx="1143001" cy="1800335"/>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0019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circle(out)">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out)">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circle(in)">
                                      <p:cBhvr>
                                        <p:cTn id="32" dur="20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circle(in)">
                                      <p:cBhvr>
                                        <p:cTn id="3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12188826" cy="6857999"/>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lt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lt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lt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lt1"/>
                </a:solidFill>
                <a:latin typeface="+mn-lt"/>
                <a:ea typeface="+mn-ea"/>
                <a:cs typeface="+mn-cs"/>
              </a:defRPr>
            </a:lvl9pPr>
          </a:lstStyle>
          <a:p>
            <a:pPr marL="0" indent="0" algn="ctr">
              <a:buFont typeface="Arial" pitchFamily="34" charset="0"/>
              <a:buNone/>
            </a:pPr>
            <a:r>
              <a:rPr lang="vi-VN" sz="6400" b="1" smtClean="0"/>
              <a:t>I. Vocabulary</a:t>
            </a:r>
            <a:endParaRPr lang="en-US" sz="6400" b="1" dirty="0"/>
          </a:p>
        </p:txBody>
      </p:sp>
    </p:spTree>
    <p:extLst>
      <p:ext uri="{BB962C8B-B14F-4D97-AF65-F5344CB8AC3E}">
        <p14:creationId xmlns:p14="http://schemas.microsoft.com/office/powerpoint/2010/main" val="2338555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836712"/>
          </a:xfrm>
        </p:spPr>
        <p:style>
          <a:lnRef idx="0">
            <a:schemeClr val="accent2"/>
          </a:lnRef>
          <a:fillRef idx="3">
            <a:schemeClr val="accent2"/>
          </a:fillRef>
          <a:effectRef idx="3">
            <a:schemeClr val="accent2"/>
          </a:effectRef>
          <a:fontRef idx="minor">
            <a:schemeClr val="lt1"/>
          </a:fontRef>
        </p:style>
        <p:txBody>
          <a:bodyPr anchor="ctr"/>
          <a:lstStyle/>
          <a:p>
            <a:pPr algn="ctr"/>
            <a:r>
              <a:rPr lang="vi-VN" dirty="0" smtClean="0"/>
              <a:t>* </a:t>
            </a:r>
            <a:r>
              <a:rPr lang="vi-VN" u="sng" dirty="0" smtClean="0">
                <a:effectLst>
                  <a:outerShdw blurRad="38100" dist="38100" dir="2700000" algn="tl">
                    <a:srgbClr val="000000">
                      <a:alpha val="43137"/>
                    </a:srgbClr>
                  </a:outerShdw>
                </a:effectLst>
              </a:rPr>
              <a:t>Vocabulary</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6713"/>
            <a:ext cx="6094413" cy="602128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buFontTx/>
              <a:buChar char="-"/>
            </a:pPr>
            <a:r>
              <a:rPr lang="vi-VN" dirty="0" smtClean="0"/>
              <a:t>To poison ( v </a:t>
            </a:r>
            <a:r>
              <a:rPr lang="vi-VN" dirty="0"/>
              <a:t>): Đ</a:t>
            </a:r>
            <a:r>
              <a:rPr lang="vi-VN" dirty="0" smtClean="0"/>
              <a:t>ầu </a:t>
            </a:r>
            <a:r>
              <a:rPr lang="vi-VN" dirty="0"/>
              <a:t>độc</a:t>
            </a:r>
          </a:p>
          <a:p>
            <a:pPr>
              <a:buFontTx/>
              <a:buChar char="-"/>
            </a:pPr>
            <a:r>
              <a:rPr lang="vi-VN" dirty="0" smtClean="0"/>
              <a:t>Poison ( n ): Thuốc độc</a:t>
            </a:r>
          </a:p>
          <a:p>
            <a:pPr>
              <a:buFontTx/>
              <a:buChar char="-"/>
            </a:pPr>
            <a:r>
              <a:rPr lang="vi-VN" dirty="0" smtClean="0"/>
              <a:t>Poisonous ( adj ): Dộc</a:t>
            </a:r>
          </a:p>
          <a:p>
            <a:pPr>
              <a:buFontTx/>
              <a:buChar char="-"/>
            </a:pPr>
            <a:r>
              <a:rPr lang="vi-VN" dirty="0" smtClean="0"/>
              <a:t>Contaminate ( v ): Làm bẩn</a:t>
            </a:r>
          </a:p>
          <a:p>
            <a:pPr>
              <a:buFontTx/>
              <a:buChar char="-"/>
            </a:pPr>
            <a:r>
              <a:rPr lang="vi-VN" dirty="0" smtClean="0"/>
              <a:t>Contamination ( n ): Sự ô nhiễm</a:t>
            </a:r>
          </a:p>
          <a:p>
            <a:pPr>
              <a:buFontTx/>
              <a:buChar char="-"/>
            </a:pPr>
            <a:r>
              <a:rPr lang="vi-VN" dirty="0" smtClean="0"/>
              <a:t>Contaminant ( n ): Chất ô nhiễm</a:t>
            </a:r>
          </a:p>
          <a:p>
            <a:pPr>
              <a:buFontTx/>
              <a:buChar char="-"/>
            </a:pPr>
            <a:r>
              <a:rPr lang="vi-VN" dirty="0" smtClean="0"/>
              <a:t>Contaminated ( adj ): Bị ô nhiễm</a:t>
            </a:r>
          </a:p>
          <a:p>
            <a:pPr>
              <a:buFontTx/>
              <a:buChar char="-"/>
            </a:pPr>
            <a:r>
              <a:rPr lang="vi-VN" dirty="0" smtClean="0"/>
              <a:t>To pollute ( v ): Gây ô nhiễm</a:t>
            </a:r>
          </a:p>
          <a:p>
            <a:pPr>
              <a:buFontTx/>
              <a:buChar char="-"/>
            </a:pPr>
            <a:r>
              <a:rPr lang="vi-VN" dirty="0" smtClean="0"/>
              <a:t>Pollution ( n ): Sự ô nhiễm</a:t>
            </a:r>
          </a:p>
          <a:p>
            <a:pPr>
              <a:buFontTx/>
              <a:buChar char="-"/>
            </a:pPr>
            <a:r>
              <a:rPr lang="vi-VN" dirty="0" smtClean="0"/>
              <a:t>Pollutant ( n ): Chất gây ô nhiễm</a:t>
            </a:r>
          </a:p>
          <a:p>
            <a:pPr>
              <a:buFontTx/>
              <a:buChar char="-"/>
            </a:pPr>
            <a:r>
              <a:rPr lang="vi-VN" dirty="0" smtClean="0"/>
              <a:t>Polluted </a:t>
            </a:r>
            <a:r>
              <a:rPr lang="vi-VN" dirty="0"/>
              <a:t>( adj </a:t>
            </a:r>
            <a:r>
              <a:rPr lang="vi-VN" dirty="0" smtClean="0"/>
              <a:t>): Bị ô nhiễm</a:t>
            </a:r>
            <a:endParaRPr lang="vi-VN" dirty="0"/>
          </a:p>
          <a:p>
            <a:pPr>
              <a:buFontTx/>
              <a:buChar char="-"/>
            </a:pPr>
            <a:r>
              <a:rPr lang="vi-VN" dirty="0"/>
              <a:t>To die ( v </a:t>
            </a:r>
            <a:r>
              <a:rPr lang="vi-VN" dirty="0" smtClean="0"/>
              <a:t>): Chết</a:t>
            </a:r>
            <a:endParaRPr lang="vi-VN" dirty="0"/>
          </a:p>
        </p:txBody>
      </p:sp>
      <p:sp>
        <p:nvSpPr>
          <p:cNvPr id="4" name="Content Placeholder 2"/>
          <p:cNvSpPr txBox="1">
            <a:spLocks/>
          </p:cNvSpPr>
          <p:nvPr/>
        </p:nvSpPr>
        <p:spPr>
          <a:xfrm>
            <a:off x="6094412" y="836712"/>
            <a:ext cx="6094413" cy="60212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a:buFontTx/>
              <a:buChar char="-"/>
            </a:pPr>
            <a:r>
              <a:rPr lang="vi-VN" dirty="0"/>
              <a:t>Death ( n </a:t>
            </a:r>
            <a:r>
              <a:rPr lang="vi-VN" dirty="0" smtClean="0"/>
              <a:t>): Cái chết</a:t>
            </a:r>
            <a:endParaRPr lang="vi-VN" dirty="0"/>
          </a:p>
          <a:p>
            <a:pPr>
              <a:buFontTx/>
              <a:buChar char="-"/>
            </a:pPr>
            <a:r>
              <a:rPr lang="vi-VN" dirty="0"/>
              <a:t>Dead ( adj </a:t>
            </a:r>
            <a:r>
              <a:rPr lang="vi-VN" dirty="0" smtClean="0"/>
              <a:t>): Bị chết/ Đã chết</a:t>
            </a:r>
            <a:endParaRPr lang="vi-VN" dirty="0"/>
          </a:p>
          <a:p>
            <a:pPr>
              <a:buFontTx/>
              <a:buChar char="-"/>
            </a:pPr>
            <a:r>
              <a:rPr lang="vi-VN" dirty="0" smtClean="0"/>
              <a:t>To damage ( v ): Thiệt hại</a:t>
            </a:r>
          </a:p>
          <a:p>
            <a:pPr>
              <a:buFontTx/>
              <a:buChar char="-"/>
            </a:pPr>
            <a:r>
              <a:rPr lang="vi-VN" dirty="0" smtClean="0"/>
              <a:t>Damage ( n ): Làm thiệt hại</a:t>
            </a:r>
          </a:p>
          <a:p>
            <a:pPr>
              <a:buFontTx/>
              <a:buChar char="-"/>
            </a:pPr>
            <a:r>
              <a:rPr lang="vi-VN" dirty="0" smtClean="0"/>
              <a:t>Damaged ( adj ): Bị thiệt hại</a:t>
            </a:r>
          </a:p>
          <a:p>
            <a:pPr>
              <a:buFontTx/>
              <a:buChar char="-"/>
            </a:pPr>
            <a:r>
              <a:rPr lang="vi-VN" dirty="0" smtClean="0"/>
              <a:t>Verb ( v ): Động từ</a:t>
            </a:r>
          </a:p>
          <a:p>
            <a:pPr>
              <a:buFontTx/>
              <a:buChar char="-"/>
            </a:pPr>
            <a:r>
              <a:rPr lang="vi-VN" dirty="0" smtClean="0"/>
              <a:t>Preposition ( pre ): Giới từ</a:t>
            </a:r>
          </a:p>
          <a:p>
            <a:pPr>
              <a:buFontTx/>
              <a:buChar char="-"/>
            </a:pPr>
            <a:r>
              <a:rPr lang="vi-VN" dirty="0" smtClean="0"/>
              <a:t>Noun ( n ): Danh từ</a:t>
            </a:r>
          </a:p>
          <a:p>
            <a:pPr>
              <a:buFontTx/>
              <a:buChar char="-"/>
            </a:pPr>
            <a:r>
              <a:rPr lang="vi-VN" dirty="0" smtClean="0"/>
              <a:t>Conjunction ( con ): Liên từ</a:t>
            </a:r>
          </a:p>
          <a:p>
            <a:pPr>
              <a:buFontTx/>
              <a:buChar char="-"/>
            </a:pPr>
            <a:r>
              <a:rPr lang="vi-VN" dirty="0" smtClean="0"/>
              <a:t>Adjective ( adj ): Tính từ</a:t>
            </a:r>
          </a:p>
          <a:p>
            <a:pPr>
              <a:buFontTx/>
              <a:buChar char="-"/>
            </a:pPr>
            <a:r>
              <a:rPr lang="vi-VN" dirty="0" smtClean="0"/>
              <a:t>Adverb ( adv ): Trạng từ</a:t>
            </a:r>
          </a:p>
          <a:p>
            <a:pPr>
              <a:buFontTx/>
              <a:buChar char="-"/>
            </a:pPr>
            <a:endParaRPr lang="en-US" dirty="0"/>
          </a:p>
        </p:txBody>
      </p:sp>
    </p:spTree>
    <p:extLst>
      <p:ext uri="{BB962C8B-B14F-4D97-AF65-F5344CB8AC3E}">
        <p14:creationId xmlns:p14="http://schemas.microsoft.com/office/powerpoint/2010/main" val="37532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additive="base">
                                        <p:cTn id="7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additive="base">
                                        <p:cTn id="8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4">
                                            <p:bg/>
                                          </p:spTgt>
                                        </p:tgtEl>
                                        <p:attrNameLst>
                                          <p:attrName>style.visibility</p:attrName>
                                        </p:attrNameLst>
                                      </p:cBhvr>
                                      <p:to>
                                        <p:strVal val="visible"/>
                                      </p:to>
                                    </p:set>
                                    <p:anim calcmode="lin" valueType="num">
                                      <p:cBhvr additive="base">
                                        <p:cTn id="90" dur="500" fill="hold"/>
                                        <p:tgtEl>
                                          <p:spTgt spid="4">
                                            <p:bg/>
                                          </p:spTgt>
                                        </p:tgtEl>
                                        <p:attrNameLst>
                                          <p:attrName>ppt_x</p:attrName>
                                        </p:attrNameLst>
                                      </p:cBhvr>
                                      <p:tavLst>
                                        <p:tav tm="0">
                                          <p:val>
                                            <p:strVal val="#ppt_x"/>
                                          </p:val>
                                        </p:tav>
                                        <p:tav tm="100000">
                                          <p:val>
                                            <p:strVal val="#ppt_x"/>
                                          </p:val>
                                        </p:tav>
                                      </p:tavLst>
                                    </p:anim>
                                    <p:anim calcmode="lin" valueType="num">
                                      <p:cBhvr additive="base">
                                        <p:cTn id="91"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
                                            <p:txEl>
                                              <p:pRg st="0" end="0"/>
                                            </p:txEl>
                                          </p:spTgt>
                                        </p:tgtEl>
                                        <p:attrNameLst>
                                          <p:attrName>style.visibility</p:attrName>
                                        </p:attrNameLst>
                                      </p:cBhvr>
                                      <p:to>
                                        <p:strVal val="visible"/>
                                      </p:to>
                                    </p:set>
                                    <p:anim calcmode="lin" valueType="num">
                                      <p:cBhvr additive="base">
                                        <p:cTn id="9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
                                            <p:txEl>
                                              <p:pRg st="1" end="1"/>
                                            </p:txEl>
                                          </p:spTgt>
                                        </p:tgtEl>
                                        <p:attrNameLst>
                                          <p:attrName>style.visibility</p:attrName>
                                        </p:attrNameLst>
                                      </p:cBhvr>
                                      <p:to>
                                        <p:strVal val="visible"/>
                                      </p:to>
                                    </p:set>
                                    <p:anim calcmode="lin" valueType="num">
                                      <p:cBhvr additive="base">
                                        <p:cTn id="10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4">
                                            <p:txEl>
                                              <p:pRg st="2" end="2"/>
                                            </p:txEl>
                                          </p:spTgt>
                                        </p:tgtEl>
                                        <p:attrNameLst>
                                          <p:attrName>style.visibility</p:attrName>
                                        </p:attrNameLst>
                                      </p:cBhvr>
                                      <p:to>
                                        <p:strVal val="visible"/>
                                      </p:to>
                                    </p:set>
                                    <p:anim calcmode="lin" valueType="num">
                                      <p:cBhvr additive="base">
                                        <p:cTn id="10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4">
                                            <p:txEl>
                                              <p:pRg st="3" end="3"/>
                                            </p:txEl>
                                          </p:spTgt>
                                        </p:tgtEl>
                                        <p:attrNameLst>
                                          <p:attrName>style.visibility</p:attrName>
                                        </p:attrNameLst>
                                      </p:cBhvr>
                                      <p:to>
                                        <p:strVal val="visible"/>
                                      </p:to>
                                    </p:set>
                                    <p:anim calcmode="lin" valueType="num">
                                      <p:cBhvr additive="base">
                                        <p:cTn id="11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4">
                                            <p:txEl>
                                              <p:pRg st="4" end="4"/>
                                            </p:txEl>
                                          </p:spTgt>
                                        </p:tgtEl>
                                        <p:attrNameLst>
                                          <p:attrName>style.visibility</p:attrName>
                                        </p:attrNameLst>
                                      </p:cBhvr>
                                      <p:to>
                                        <p:strVal val="visible"/>
                                      </p:to>
                                    </p:set>
                                    <p:anim calcmode="lin" valueType="num">
                                      <p:cBhvr additive="base">
                                        <p:cTn id="1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4">
                                            <p:txEl>
                                              <p:pRg st="5" end="5"/>
                                            </p:txEl>
                                          </p:spTgt>
                                        </p:tgtEl>
                                        <p:attrNameLst>
                                          <p:attrName>style.visibility</p:attrName>
                                        </p:attrNameLst>
                                      </p:cBhvr>
                                      <p:to>
                                        <p:strVal val="visible"/>
                                      </p:to>
                                    </p:set>
                                    <p:anim calcmode="lin" valueType="num">
                                      <p:cBhvr additive="base">
                                        <p:cTn id="1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4">
                                            <p:txEl>
                                              <p:pRg st="6" end="6"/>
                                            </p:txEl>
                                          </p:spTgt>
                                        </p:tgtEl>
                                        <p:attrNameLst>
                                          <p:attrName>style.visibility</p:attrName>
                                        </p:attrNameLst>
                                      </p:cBhvr>
                                      <p:to>
                                        <p:strVal val="visible"/>
                                      </p:to>
                                    </p:set>
                                    <p:anim calcmode="lin" valueType="num">
                                      <p:cBhvr additive="base">
                                        <p:cTn id="1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4">
                                            <p:txEl>
                                              <p:pRg st="7" end="7"/>
                                            </p:txEl>
                                          </p:spTgt>
                                        </p:tgtEl>
                                        <p:attrNameLst>
                                          <p:attrName>style.visibility</p:attrName>
                                        </p:attrNameLst>
                                      </p:cBhvr>
                                      <p:to>
                                        <p:strVal val="visible"/>
                                      </p:to>
                                    </p:set>
                                    <p:anim calcmode="lin" valueType="num">
                                      <p:cBhvr additive="base">
                                        <p:cTn id="13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4">
                                            <p:txEl>
                                              <p:pRg st="8" end="8"/>
                                            </p:txEl>
                                          </p:spTgt>
                                        </p:tgtEl>
                                        <p:attrNameLst>
                                          <p:attrName>style.visibility</p:attrName>
                                        </p:attrNameLst>
                                      </p:cBhvr>
                                      <p:to>
                                        <p:strVal val="visible"/>
                                      </p:to>
                                    </p:set>
                                    <p:anim calcmode="lin" valueType="num">
                                      <p:cBhvr additive="base">
                                        <p:cTn id="14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4">
                                            <p:txEl>
                                              <p:pRg st="9" end="9"/>
                                            </p:txEl>
                                          </p:spTgt>
                                        </p:tgtEl>
                                        <p:attrNameLst>
                                          <p:attrName>style.visibility</p:attrName>
                                        </p:attrNameLst>
                                      </p:cBhvr>
                                      <p:to>
                                        <p:strVal val="visible"/>
                                      </p:to>
                                    </p:set>
                                    <p:anim calcmode="lin" valueType="num">
                                      <p:cBhvr additive="base">
                                        <p:cTn id="1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4">
                                            <p:txEl>
                                              <p:pRg st="10" end="10"/>
                                            </p:txEl>
                                          </p:spTgt>
                                        </p:tgtEl>
                                        <p:attrNameLst>
                                          <p:attrName>style.visibility</p:attrName>
                                        </p:attrNameLst>
                                      </p:cBhvr>
                                      <p:to>
                                        <p:strVal val="visible"/>
                                      </p:to>
                                    </p:set>
                                    <p:anim calcmode="lin" valueType="num">
                                      <p:cBhvr additive="base">
                                        <p:cTn id="156"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836712"/>
          </a:xfrm>
        </p:spPr>
        <p:style>
          <a:lnRef idx="1">
            <a:schemeClr val="accent2"/>
          </a:lnRef>
          <a:fillRef idx="2">
            <a:schemeClr val="accent2"/>
          </a:fillRef>
          <a:effectRef idx="1">
            <a:schemeClr val="accent2"/>
          </a:effectRef>
          <a:fontRef idx="minor">
            <a:schemeClr val="dk1"/>
          </a:fontRef>
        </p:style>
        <p:txBody>
          <a:bodyPr anchor="ctr">
            <a:normAutofit/>
          </a:bodyPr>
          <a:lstStyle/>
          <a:p>
            <a:pPr algn="ctr"/>
            <a:r>
              <a:rPr lang="vi-VN" sz="2800" dirty="0" smtClean="0"/>
              <a:t>1. Complete the table with appropriate verbs, nouns, and adjectives.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7031063"/>
              </p:ext>
            </p:extLst>
          </p:nvPr>
        </p:nvGraphicFramePr>
        <p:xfrm>
          <a:off x="0" y="846138"/>
          <a:ext cx="12188826" cy="6011864"/>
        </p:xfrm>
        <a:graphic>
          <a:graphicData uri="http://schemas.openxmlformats.org/drawingml/2006/table">
            <a:tbl>
              <a:tblPr firstRow="1" bandRow="1">
                <a:tableStyleId>{B301B821-A1FF-4177-AEE7-76D212191A09}</a:tableStyleId>
              </a:tblPr>
              <a:tblGrid>
                <a:gridCol w="4062942">
                  <a:extLst>
                    <a:ext uri="{9D8B030D-6E8A-4147-A177-3AD203B41FA5}">
                      <a16:colId xmlns:a16="http://schemas.microsoft.com/office/drawing/2014/main" xmlns="" val="3470124140"/>
                    </a:ext>
                  </a:extLst>
                </a:gridCol>
                <a:gridCol w="4062942">
                  <a:extLst>
                    <a:ext uri="{9D8B030D-6E8A-4147-A177-3AD203B41FA5}">
                      <a16:colId xmlns:a16="http://schemas.microsoft.com/office/drawing/2014/main" xmlns="" val="3443723564"/>
                    </a:ext>
                  </a:extLst>
                </a:gridCol>
                <a:gridCol w="4062942">
                  <a:extLst>
                    <a:ext uri="{9D8B030D-6E8A-4147-A177-3AD203B41FA5}">
                      <a16:colId xmlns:a16="http://schemas.microsoft.com/office/drawing/2014/main" xmlns="" val="2596311649"/>
                    </a:ext>
                  </a:extLst>
                </a:gridCol>
              </a:tblGrid>
              <a:tr h="789694">
                <a:tc>
                  <a:txBody>
                    <a:bodyPr/>
                    <a:lstStyle/>
                    <a:p>
                      <a:pPr algn="ctr"/>
                      <a:r>
                        <a:rPr lang="vi-VN" sz="2500" dirty="0" smtClean="0"/>
                        <a:t>Verb</a:t>
                      </a:r>
                      <a:r>
                        <a:rPr lang="vi-VN" sz="2500" baseline="0" dirty="0" smtClean="0"/>
                        <a:t> ( v )</a:t>
                      </a:r>
                      <a:endParaRPr lang="en-US" sz="2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vi-VN" sz="2500" dirty="0" smtClean="0"/>
                        <a:t>Noun ( n )</a:t>
                      </a:r>
                      <a:endParaRPr lang="en-US" sz="2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vi-VN" sz="2500" dirty="0" smtClean="0"/>
                        <a:t>Adjective ( adj )</a:t>
                      </a:r>
                      <a:endParaRPr lang="en-US" sz="2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62491173"/>
                  </a:ext>
                </a:extLst>
              </a:tr>
              <a:tr h="789694">
                <a:tc>
                  <a:txBody>
                    <a:bodyPr/>
                    <a:lstStyle/>
                    <a:p>
                      <a:pPr marL="342900" indent="-342900" algn="l">
                        <a:buFontTx/>
                        <a:buChar char="-"/>
                      </a:pPr>
                      <a:r>
                        <a:rPr lang="vi-VN" sz="2500" dirty="0" smtClean="0"/>
                        <a:t>Poison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vi-VN" sz="2500" dirty="0" smtClean="0"/>
                        <a:t>( 1 ):</a:t>
                      </a:r>
                      <a:endParaRPr lang="en-US" sz="2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Poisonous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180488868"/>
                  </a:ext>
                </a:extLst>
              </a:tr>
              <a:tr h="1426544">
                <a:tc>
                  <a:txBody>
                    <a:bodyPr/>
                    <a:lstStyle/>
                    <a:p>
                      <a:pPr algn="l"/>
                      <a:r>
                        <a:rPr lang="vi-VN" sz="2500" dirty="0" smtClean="0"/>
                        <a:t>( 2 ):</a:t>
                      </a:r>
                      <a:endParaRPr lang="en-US" sz="2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Contamination</a:t>
                      </a:r>
                    </a:p>
                    <a:p>
                      <a:pPr marL="342900" indent="-342900" algn="l">
                        <a:buFontTx/>
                        <a:buChar char="-"/>
                      </a:pPr>
                      <a:r>
                        <a:rPr lang="vi-VN" sz="2500" dirty="0" smtClean="0"/>
                        <a:t>Contaminant</a:t>
                      </a:r>
                      <a:endParaRPr lang="en-US" sz="2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Contaminated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76636108"/>
                  </a:ext>
                </a:extLst>
              </a:tr>
              <a:tr h="1426544">
                <a:tc>
                  <a:txBody>
                    <a:bodyPr/>
                    <a:lstStyle/>
                    <a:p>
                      <a:pPr marL="342900" indent="-342900" algn="l">
                        <a:buFontTx/>
                        <a:buChar char="-"/>
                      </a:pPr>
                      <a:r>
                        <a:rPr lang="vi-VN" sz="2500" dirty="0" smtClean="0"/>
                        <a:t>To pollute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Pollution</a:t>
                      </a:r>
                    </a:p>
                    <a:p>
                      <a:pPr marL="342900" indent="-342900" algn="l">
                        <a:buFontTx/>
                        <a:buChar char="-"/>
                      </a:pPr>
                      <a:r>
                        <a:rPr lang="vi-VN" sz="2500" dirty="0" smtClean="0"/>
                        <a:t>( 3 ):</a:t>
                      </a:r>
                      <a:endParaRPr lang="en-US" sz="2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( 4 ):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485563391"/>
                  </a:ext>
                </a:extLst>
              </a:tr>
              <a:tr h="789694">
                <a:tc>
                  <a:txBody>
                    <a:bodyPr/>
                    <a:lstStyle/>
                    <a:p>
                      <a:pPr marL="342900" indent="-342900" algn="l">
                        <a:buFontTx/>
                        <a:buChar char="-"/>
                      </a:pPr>
                      <a:r>
                        <a:rPr lang="vi-VN" sz="2500" dirty="0" smtClean="0"/>
                        <a:t>To die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( 5 ):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Dead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04503462"/>
                  </a:ext>
                </a:extLst>
              </a:tr>
              <a:tr h="789694">
                <a:tc>
                  <a:txBody>
                    <a:bodyPr/>
                    <a:lstStyle/>
                    <a:p>
                      <a:pPr marL="342900" indent="-342900" algn="l">
                        <a:buFontTx/>
                        <a:buChar char="-"/>
                      </a:pPr>
                      <a:r>
                        <a:rPr lang="vi-VN" sz="2500" dirty="0" smtClean="0"/>
                        <a:t>To damage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Damage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indent="-342900" algn="l">
                        <a:buFontTx/>
                        <a:buChar char="-"/>
                      </a:pPr>
                      <a:r>
                        <a:rPr lang="vi-VN" sz="2500" dirty="0" smtClean="0"/>
                        <a:t>( 6</a:t>
                      </a:r>
                      <a:r>
                        <a:rPr lang="vi-VN" sz="2500" baseline="0" dirty="0" smtClean="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475448165"/>
                  </a:ext>
                </a:extLst>
              </a:tr>
            </a:tbl>
          </a:graphicData>
        </a:graphic>
      </p:graphicFrame>
      <p:sp>
        <p:nvSpPr>
          <p:cNvPr id="5" name="Content Placeholder 2"/>
          <p:cNvSpPr txBox="1">
            <a:spLocks/>
          </p:cNvSpPr>
          <p:nvPr/>
        </p:nvSpPr>
        <p:spPr>
          <a:xfrm>
            <a:off x="4951412" y="1600201"/>
            <a:ext cx="3159223" cy="8206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solidFill>
                  <a:srgbClr val="FF0000"/>
                </a:solidFill>
                <a:effectLst>
                  <a:outerShdw blurRad="38100" dist="38100" dir="2700000" algn="tl">
                    <a:srgbClr val="000000">
                      <a:alpha val="43137"/>
                    </a:srgbClr>
                  </a:outerShdw>
                </a:effectLst>
              </a:rPr>
              <a:t>Poison </a:t>
            </a:r>
            <a:endParaRPr lang="vi-VN" b="1" dirty="0">
              <a:solidFill>
                <a:srgbClr val="FF000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842394" y="2388840"/>
            <a:ext cx="3266624" cy="1431181"/>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solidFill>
                  <a:srgbClr val="FF0000"/>
                </a:solidFill>
                <a:effectLst>
                  <a:outerShdw blurRad="38100" dist="38100" dir="2700000" algn="tl">
                    <a:srgbClr val="000000">
                      <a:alpha val="43137"/>
                    </a:srgbClr>
                  </a:outerShdw>
                </a:effectLst>
              </a:rPr>
              <a:t>Contaminate </a:t>
            </a:r>
            <a:endParaRPr lang="vi-VN" b="1" dirty="0">
              <a:solidFill>
                <a:srgbClr val="FF0000"/>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9294814" y="3852070"/>
            <a:ext cx="2894012" cy="1405730"/>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solidFill>
                  <a:srgbClr val="FF0000"/>
                </a:solidFill>
                <a:effectLst>
                  <a:outerShdw blurRad="38100" dist="38100" dir="2700000" algn="tl">
                    <a:srgbClr val="000000">
                      <a:alpha val="43137"/>
                    </a:srgbClr>
                  </a:outerShdw>
                </a:effectLst>
              </a:rPr>
              <a:t>Polluted </a:t>
            </a:r>
            <a:endParaRPr lang="vi-VN" b="1" dirty="0">
              <a:solidFill>
                <a:srgbClr val="FF0000"/>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5188365" y="4581467"/>
            <a:ext cx="2922270" cy="715144"/>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solidFill>
                  <a:srgbClr val="FF0000"/>
                </a:solidFill>
                <a:effectLst>
                  <a:outerShdw blurRad="38100" dist="38100" dir="2700000" algn="tl">
                    <a:srgbClr val="000000">
                      <a:alpha val="43137"/>
                    </a:srgbClr>
                  </a:outerShdw>
                </a:effectLst>
              </a:rPr>
              <a:t>Pollutant </a:t>
            </a:r>
            <a:endParaRPr lang="vi-VN" b="1" dirty="0">
              <a:solidFill>
                <a:srgbClr val="FF0000"/>
              </a:solidFill>
              <a:effectLst>
                <a:outerShdw blurRad="38100" dist="38100" dir="2700000" algn="tl">
                  <a:srgbClr val="000000">
                    <a:alpha val="43137"/>
                  </a:srgbClr>
                </a:outerShdw>
              </a:effectLst>
            </a:endParaRPr>
          </a:p>
        </p:txBody>
      </p:sp>
      <p:sp>
        <p:nvSpPr>
          <p:cNvPr id="9" name="Content Placeholder 2"/>
          <p:cNvSpPr txBox="1">
            <a:spLocks/>
          </p:cNvSpPr>
          <p:nvPr/>
        </p:nvSpPr>
        <p:spPr>
          <a:xfrm>
            <a:off x="5188364" y="5296611"/>
            <a:ext cx="2922271" cy="750129"/>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solidFill>
                  <a:srgbClr val="FF0000"/>
                </a:solidFill>
                <a:effectLst>
                  <a:outerShdw blurRad="38100" dist="38100" dir="2700000" algn="tl">
                    <a:srgbClr val="000000">
                      <a:alpha val="43137"/>
                    </a:srgbClr>
                  </a:outerShdw>
                </a:effectLst>
              </a:rPr>
              <a:t>Death </a:t>
            </a:r>
            <a:endParaRPr lang="vi-VN" b="1" dirty="0">
              <a:solidFill>
                <a:srgbClr val="FF0000"/>
              </a:solidFill>
              <a:effectLst>
                <a:outerShdw blurRad="38100" dist="38100" dir="2700000" algn="tl">
                  <a:srgbClr val="000000">
                    <a:alpha val="43137"/>
                  </a:srgbClr>
                </a:outerShdw>
              </a:effectLst>
            </a:endParaRPr>
          </a:p>
        </p:txBody>
      </p:sp>
      <p:sp>
        <p:nvSpPr>
          <p:cNvPr id="10" name="Content Placeholder 2"/>
          <p:cNvSpPr txBox="1">
            <a:spLocks/>
          </p:cNvSpPr>
          <p:nvPr/>
        </p:nvSpPr>
        <p:spPr>
          <a:xfrm>
            <a:off x="9308708" y="6046740"/>
            <a:ext cx="2880117" cy="811260"/>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b="1" dirty="0" smtClean="0">
                <a:solidFill>
                  <a:srgbClr val="FF0000"/>
                </a:solidFill>
                <a:effectLst>
                  <a:outerShdw blurRad="38100" dist="38100" dir="2700000" algn="tl">
                    <a:srgbClr val="000000">
                      <a:alpha val="43137"/>
                    </a:srgbClr>
                  </a:outerShdw>
                </a:effectLst>
              </a:rPr>
              <a:t>Damaged </a:t>
            </a:r>
            <a:endParaRPr lang="vi-VN"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9602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circle(in)">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circle(in)">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circle(in)">
                                      <p:cBhvr>
                                        <p:cTn id="33" dur="20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circle(in)">
                                      <p:cBhvr>
                                        <p:cTn id="38" dur="20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98"/>
            <a:ext cx="12188825" cy="2274574"/>
          </a:xfrm>
        </p:spPr>
        <p:style>
          <a:lnRef idx="0">
            <a:schemeClr val="accent2"/>
          </a:lnRef>
          <a:fillRef idx="3">
            <a:schemeClr val="accent2"/>
          </a:fillRef>
          <a:effectRef idx="3">
            <a:schemeClr val="accent2"/>
          </a:effectRef>
          <a:fontRef idx="minor">
            <a:schemeClr val="lt1"/>
          </a:fontRef>
        </p:style>
        <p:txBody>
          <a:bodyPr anchor="ctr">
            <a:noAutofit/>
          </a:bodyPr>
          <a:lstStyle/>
          <a:p>
            <a:pPr algn="ctr"/>
            <a:r>
              <a:rPr lang="vi-VN" sz="4000" dirty="0" smtClean="0"/>
              <a:t>2. Complete the sentences with the words from the table in 1. You don’t need to use all the words. The first letter of each word has been provided.</a:t>
            </a:r>
            <a:endParaRPr lang="en-US" sz="4000" dirty="0"/>
          </a:p>
        </p:txBody>
      </p:sp>
      <p:sp>
        <p:nvSpPr>
          <p:cNvPr id="3" name="Content Placeholder 2"/>
          <p:cNvSpPr>
            <a:spLocks noGrp="1"/>
          </p:cNvSpPr>
          <p:nvPr>
            <p:ph idx="1"/>
          </p:nvPr>
        </p:nvSpPr>
        <p:spPr>
          <a:xfrm>
            <a:off x="0" y="2276872"/>
            <a:ext cx="12188824" cy="4581128"/>
          </a:xfrm>
        </p:spPr>
        <p:style>
          <a:lnRef idx="1">
            <a:schemeClr val="accent2"/>
          </a:lnRef>
          <a:fillRef idx="2">
            <a:schemeClr val="accent2"/>
          </a:fillRef>
          <a:effectRef idx="1">
            <a:schemeClr val="accent2"/>
          </a:effectRef>
          <a:fontRef idx="minor">
            <a:schemeClr val="dk1"/>
          </a:fontRef>
        </p:style>
        <p:txBody>
          <a:bodyPr>
            <a:noAutofit/>
          </a:bodyPr>
          <a:lstStyle/>
          <a:p>
            <a:r>
              <a:rPr lang="en-US" sz="3500" b="1" dirty="0" smtClean="0"/>
              <a:t>1.</a:t>
            </a:r>
            <a:r>
              <a:rPr lang="vi-VN" sz="3500" b="1" dirty="0" smtClean="0"/>
              <a:t> </a:t>
            </a:r>
            <a:r>
              <a:rPr lang="en-US" sz="3500" dirty="0" smtClean="0"/>
              <a:t>The</a:t>
            </a:r>
            <a:r>
              <a:rPr lang="en-US" sz="3500" dirty="0"/>
              <a:t> </a:t>
            </a:r>
            <a:r>
              <a:rPr lang="en-US" sz="3500" dirty="0" smtClean="0"/>
              <a:t>p</a:t>
            </a:r>
            <a:r>
              <a:rPr lang="vi-VN" sz="3500" u="sng" dirty="0" smtClean="0"/>
              <a:t>			</a:t>
            </a:r>
            <a:r>
              <a:rPr lang="en-US" sz="3500" dirty="0"/>
              <a:t> </a:t>
            </a:r>
            <a:r>
              <a:rPr lang="en-US" sz="3500" dirty="0" smtClean="0"/>
              <a:t>chemical</a:t>
            </a:r>
            <a:r>
              <a:rPr lang="vi-VN" sz="3500" dirty="0" smtClean="0"/>
              <a:t> </a:t>
            </a:r>
            <a:r>
              <a:rPr lang="en-US" sz="3500" dirty="0" smtClean="0"/>
              <a:t> </a:t>
            </a:r>
            <a:r>
              <a:rPr lang="en-US" sz="3500" dirty="0"/>
              <a:t>waste is dumped into the river.</a:t>
            </a:r>
          </a:p>
          <a:p>
            <a:r>
              <a:rPr lang="en-US" sz="3500" b="1" dirty="0" smtClean="0"/>
              <a:t>2.</a:t>
            </a:r>
            <a:r>
              <a:rPr lang="vi-VN" sz="3500" b="1" dirty="0" smtClean="0"/>
              <a:t> </a:t>
            </a:r>
            <a:r>
              <a:rPr lang="en-US" sz="3500" dirty="0" smtClean="0"/>
              <a:t>Do </a:t>
            </a:r>
            <a:r>
              <a:rPr lang="en-US" sz="3500" dirty="0"/>
              <a:t>you know what </a:t>
            </a:r>
            <a:r>
              <a:rPr lang="en-US" sz="3500" dirty="0" smtClean="0"/>
              <a:t>p</a:t>
            </a:r>
            <a:r>
              <a:rPr lang="vi-VN" sz="3500" u="sng" dirty="0" smtClean="0"/>
              <a:t>		`	</a:t>
            </a:r>
            <a:r>
              <a:rPr lang="en-US" sz="3500" dirty="0"/>
              <a:t> cause air pollution?</a:t>
            </a:r>
          </a:p>
          <a:p>
            <a:r>
              <a:rPr lang="en-US" sz="3500" b="1" dirty="0" smtClean="0"/>
              <a:t>3.</a:t>
            </a:r>
            <a:r>
              <a:rPr lang="vi-VN" sz="3500" b="1" dirty="0" smtClean="0"/>
              <a:t> </a:t>
            </a:r>
            <a:r>
              <a:rPr lang="en-US" sz="3500" dirty="0" smtClean="0"/>
              <a:t>The</a:t>
            </a:r>
            <a:r>
              <a:rPr lang="en-US" sz="3500" dirty="0"/>
              <a:t> </a:t>
            </a:r>
            <a:r>
              <a:rPr lang="en-US" sz="3500" dirty="0" smtClean="0"/>
              <a:t>d</a:t>
            </a:r>
            <a:r>
              <a:rPr lang="vi-VN" sz="3500" u="sng" dirty="0" smtClean="0"/>
              <a:t>	</a:t>
            </a:r>
            <a:r>
              <a:rPr lang="vi-VN" sz="3500" u="sng" dirty="0"/>
              <a:t>	</a:t>
            </a:r>
            <a:r>
              <a:rPr lang="en-US" sz="3500" dirty="0"/>
              <a:t> fish are floating in the water.</a:t>
            </a:r>
          </a:p>
          <a:p>
            <a:r>
              <a:rPr lang="en-US" sz="3500" b="1" dirty="0" smtClean="0"/>
              <a:t>4.</a:t>
            </a:r>
            <a:r>
              <a:rPr lang="vi-VN" sz="3500" b="1" dirty="0" smtClean="0"/>
              <a:t> </a:t>
            </a:r>
            <a:r>
              <a:rPr lang="en-US" sz="3500" dirty="0" smtClean="0"/>
              <a:t>Don't </a:t>
            </a:r>
            <a:r>
              <a:rPr lang="en-US" sz="3500" dirty="0"/>
              <a:t>drink that water. It's </a:t>
            </a:r>
            <a:r>
              <a:rPr lang="en-US" sz="3500" dirty="0" smtClean="0"/>
              <a:t>c</a:t>
            </a:r>
            <a:r>
              <a:rPr lang="vi-VN" sz="3500" u="sng" dirty="0" smtClean="0"/>
              <a:t>				</a:t>
            </a:r>
            <a:r>
              <a:rPr lang="en-US" sz="3500" dirty="0" smtClean="0"/>
              <a:t>.</a:t>
            </a:r>
            <a:endParaRPr lang="en-US" sz="3500" dirty="0"/>
          </a:p>
          <a:p>
            <a:r>
              <a:rPr lang="en-US" sz="3500" b="1" dirty="0" smtClean="0"/>
              <a:t>5.</a:t>
            </a:r>
            <a:r>
              <a:rPr lang="vi-VN" sz="3500" b="1" dirty="0" smtClean="0"/>
              <a:t> </a:t>
            </a:r>
            <a:r>
              <a:rPr lang="en-US" sz="3500" dirty="0" smtClean="0"/>
              <a:t>The </a:t>
            </a:r>
            <a:r>
              <a:rPr lang="en-US" sz="3500" dirty="0"/>
              <a:t>acid rain has caused </a:t>
            </a:r>
            <a:r>
              <a:rPr lang="en-US" sz="3500" dirty="0" smtClean="0"/>
              <a:t>d</a:t>
            </a:r>
            <a:r>
              <a:rPr lang="vi-VN" sz="3500" u="sng" dirty="0" smtClean="0"/>
              <a:t>			</a:t>
            </a:r>
            <a:r>
              <a:rPr lang="en-US" sz="3500" dirty="0"/>
              <a:t> to the trees in this area.</a:t>
            </a:r>
          </a:p>
          <a:p>
            <a:r>
              <a:rPr lang="en-US" sz="3500" b="1" dirty="0" smtClean="0"/>
              <a:t>6.</a:t>
            </a:r>
            <a:r>
              <a:rPr lang="vi-VN" sz="3500" b="1" dirty="0" smtClean="0"/>
              <a:t> </a:t>
            </a:r>
            <a:r>
              <a:rPr lang="en-US" sz="3500" dirty="0" smtClean="0"/>
              <a:t>If </a:t>
            </a:r>
            <a:r>
              <a:rPr lang="en-US" sz="3500" dirty="0"/>
              <a:t>we </a:t>
            </a:r>
            <a:r>
              <a:rPr lang="en-US" sz="3500" dirty="0" smtClean="0"/>
              <a:t>p</a:t>
            </a:r>
            <a:r>
              <a:rPr lang="vi-VN" sz="3500" u="sng" dirty="0" smtClean="0"/>
              <a:t>		</a:t>
            </a:r>
            <a:r>
              <a:rPr lang="en-US" sz="3500" dirty="0"/>
              <a:t> the air, more people will have breathing problems.</a:t>
            </a:r>
          </a:p>
          <a:p>
            <a:endParaRPr lang="en-US" sz="3500" dirty="0"/>
          </a:p>
        </p:txBody>
      </p:sp>
      <p:sp>
        <p:nvSpPr>
          <p:cNvPr id="4" name="Content Placeholder 2"/>
          <p:cNvSpPr txBox="1">
            <a:spLocks/>
          </p:cNvSpPr>
          <p:nvPr/>
        </p:nvSpPr>
        <p:spPr>
          <a:xfrm>
            <a:off x="909836" y="2132856"/>
            <a:ext cx="3744416" cy="8206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3500" b="1" dirty="0" smtClean="0">
                <a:solidFill>
                  <a:srgbClr val="FF0000"/>
                </a:solidFill>
                <a:effectLst>
                  <a:outerShdw blurRad="38100" dist="38100" dir="2700000" algn="tl">
                    <a:srgbClr val="000000">
                      <a:alpha val="43137"/>
                    </a:srgbClr>
                  </a:outerShdw>
                </a:effectLst>
              </a:rPr>
              <a:t>oisonous </a:t>
            </a:r>
            <a:endParaRPr lang="vi-VN" sz="3500" b="1" dirty="0">
              <a:solidFill>
                <a:srgbClr val="FF000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5007770" y="4259270"/>
            <a:ext cx="4343401" cy="8206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3500" b="1" dirty="0" smtClean="0">
                <a:solidFill>
                  <a:srgbClr val="FF0000"/>
                </a:solidFill>
                <a:effectLst>
                  <a:outerShdw blurRad="38100" dist="38100" dir="2700000" algn="tl">
                    <a:srgbClr val="000000">
                      <a:alpha val="43137"/>
                    </a:srgbClr>
                  </a:outerShdw>
                </a:effectLst>
              </a:rPr>
              <a:t>ontaminated</a:t>
            </a:r>
            <a:endParaRPr lang="vi-VN" sz="3500" b="1" dirty="0">
              <a:solidFill>
                <a:srgbClr val="FF000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909836" y="3557436"/>
            <a:ext cx="2592288" cy="8206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3500" b="1" dirty="0" smtClean="0">
                <a:solidFill>
                  <a:srgbClr val="FF0000"/>
                </a:solidFill>
                <a:effectLst>
                  <a:outerShdw blurRad="38100" dist="38100" dir="2700000" algn="tl">
                    <a:srgbClr val="000000">
                      <a:alpha val="43137"/>
                    </a:srgbClr>
                  </a:outerShdw>
                </a:effectLst>
              </a:rPr>
              <a:t>ead</a:t>
            </a:r>
            <a:endParaRPr lang="vi-VN" sz="3500" b="1" dirty="0">
              <a:solidFill>
                <a:srgbClr val="FF0000"/>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502124" y="2857727"/>
            <a:ext cx="3816424" cy="8206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3500" b="1" dirty="0" smtClean="0">
                <a:solidFill>
                  <a:srgbClr val="FF0000"/>
                </a:solidFill>
                <a:effectLst>
                  <a:outerShdw blurRad="38100" dist="38100" dir="2700000" algn="tl">
                    <a:srgbClr val="000000">
                      <a:alpha val="43137"/>
                    </a:srgbClr>
                  </a:outerShdw>
                </a:effectLst>
              </a:rPr>
              <a:t>ollutants</a:t>
            </a:r>
            <a:endParaRPr lang="vi-VN" sz="3500" b="1" dirty="0">
              <a:solidFill>
                <a:srgbClr val="FF0000"/>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1270967" y="5720603"/>
            <a:ext cx="2579881" cy="8206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3500" b="1" dirty="0" smtClean="0">
                <a:solidFill>
                  <a:srgbClr val="FF0000"/>
                </a:solidFill>
                <a:effectLst>
                  <a:outerShdw blurRad="38100" dist="38100" dir="2700000" algn="tl">
                    <a:srgbClr val="000000">
                      <a:alpha val="43137"/>
                    </a:srgbClr>
                  </a:outerShdw>
                </a:effectLst>
              </a:rPr>
              <a:t>ollute</a:t>
            </a:r>
            <a:endParaRPr lang="vi-VN" sz="3500" b="1" dirty="0">
              <a:solidFill>
                <a:srgbClr val="FF0000"/>
              </a:solidFill>
              <a:effectLst>
                <a:outerShdw blurRad="38100" dist="38100" dir="2700000" algn="tl">
                  <a:srgbClr val="000000">
                    <a:alpha val="43137"/>
                  </a:srgbClr>
                </a:outerShdw>
              </a:effectLst>
            </a:endParaRPr>
          </a:p>
        </p:txBody>
      </p:sp>
      <p:sp>
        <p:nvSpPr>
          <p:cNvPr id="9" name="Content Placeholder 2"/>
          <p:cNvSpPr txBox="1">
            <a:spLocks/>
          </p:cNvSpPr>
          <p:nvPr/>
        </p:nvSpPr>
        <p:spPr>
          <a:xfrm>
            <a:off x="5031066" y="4923656"/>
            <a:ext cx="2432265" cy="820688"/>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dk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dk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dk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dk1"/>
                </a:solidFill>
                <a:latin typeface="+mn-lt"/>
                <a:ea typeface="+mn-ea"/>
                <a:cs typeface="+mn-cs"/>
              </a:defRPr>
            </a:lvl9pPr>
          </a:lstStyle>
          <a:p>
            <a:pPr marL="0" indent="0" algn="ctr">
              <a:buNone/>
            </a:pPr>
            <a:r>
              <a:rPr lang="vi-VN" sz="3500" b="1" dirty="0" smtClean="0">
                <a:solidFill>
                  <a:srgbClr val="FF0000"/>
                </a:solidFill>
                <a:effectLst>
                  <a:outerShdw blurRad="38100" dist="38100" dir="2700000" algn="tl">
                    <a:srgbClr val="000000">
                      <a:alpha val="43137"/>
                    </a:srgbClr>
                  </a:outerShdw>
                </a:effectLst>
              </a:rPr>
              <a:t>amage</a:t>
            </a:r>
            <a:endParaRPr lang="vi-VN" sz="3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970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circle(in)">
                                      <p:cBhvr>
                                        <p:cTn id="57" dur="2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circle(in)">
                                      <p:cBhvr>
                                        <p:cTn id="62" dur="20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circle(in)">
                                      <p:cBhvr>
                                        <p:cTn id="67" dur="20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Effect transition="in" filter="circle(in)">
                                      <p:cBhvr>
                                        <p:cTn id="7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88825" cy="6858000"/>
          </a:xfrm>
          <a:prstGeom prst="rect">
            <a:avLst/>
          </a:prstGeom>
        </p:spPr>
      </p:pic>
    </p:spTree>
    <p:extLst>
      <p:ext uri="{BB962C8B-B14F-4D97-AF65-F5344CB8AC3E}">
        <p14:creationId xmlns:p14="http://schemas.microsoft.com/office/powerpoint/2010/main" val="1941585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3049C11C-71DC-49B6-ACD8-27E3AE088D1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321</TotalTime>
  <Words>772</Words>
  <Application>Microsoft Office PowerPoint</Application>
  <PresentationFormat>Custom</PresentationFormat>
  <Paragraphs>163</Paragraphs>
  <Slides>20</Slides>
  <Notes>0</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Blue atom design template</vt:lpstr>
      <vt:lpstr>PowerPoint Presentation</vt:lpstr>
      <vt:lpstr>- Semester II  School year: 2022 - 2023</vt:lpstr>
      <vt:lpstr>Unit 7: Pollution - A Closer look 1</vt:lpstr>
      <vt:lpstr>Unit 7: Pollution - A Closer look 1</vt:lpstr>
      <vt:lpstr>PowerPoint Presentation</vt:lpstr>
      <vt:lpstr>* Vocabulary</vt:lpstr>
      <vt:lpstr>1. Complete the table with appropriate verbs, nouns, and adjectives.</vt:lpstr>
      <vt:lpstr>2. Complete the sentences with the words from the table in 1. You don’t need to use all the words. The first letter of each word has been provided.</vt:lpstr>
      <vt:lpstr>PowerPoint Presentation</vt:lpstr>
      <vt:lpstr>3a. Decide with sentences in each pair of sentences is cause and which is an effect. Write C (for cause) or E (for effect) next to each sentences. Note that the words in brackets relate to Activity</vt:lpstr>
      <vt:lpstr>3b. Combine the sentences in each pair into a new sentences that shows a cause/ effect relationship. Use the cause or effect signal word or phrase given in brackets. You will have to add, delete, or change words in most sentences.</vt:lpstr>
      <vt:lpstr>4. Work in groups. Look at the pairs of pictures. Give as many sentences as possible to show cause/ effect relationships</vt:lpstr>
      <vt:lpstr>PowerPoint Presentation</vt:lpstr>
      <vt:lpstr>II. Pronunciation.</vt:lpstr>
      <vt:lpstr>PowerPoint Presentation</vt:lpstr>
      <vt:lpstr>5. Listen and mark stress in each word, then repeat it.</vt:lpstr>
      <vt:lpstr>6. Underline the words ending in –ic and circle the words ending in –al in the following sentences. Mark the stress in each word. Listen and check your answer, then repeat the sentences</vt:lpstr>
      <vt:lpstr>Advice</vt:lpstr>
      <vt:lpstr>Goodbye.See you again.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Pollution - A Closer look 1</dc:title>
  <dc:creator>Windows User</dc:creator>
  <cp:lastModifiedBy>HS</cp:lastModifiedBy>
  <cp:revision>23</cp:revision>
  <dcterms:created xsi:type="dcterms:W3CDTF">2022-02-16T12:00:10Z</dcterms:created>
  <dcterms:modified xsi:type="dcterms:W3CDTF">2023-02-02T02:04:22Z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