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9"/>
  </p:notesMasterIdLst>
  <p:sldIdLst>
    <p:sldId id="264" r:id="rId2"/>
    <p:sldId id="257" r:id="rId3"/>
    <p:sldId id="262" r:id="rId4"/>
    <p:sldId id="324" r:id="rId5"/>
    <p:sldId id="304" r:id="rId6"/>
    <p:sldId id="305" r:id="rId7"/>
    <p:sldId id="263" r:id="rId8"/>
    <p:sldId id="327" r:id="rId9"/>
    <p:sldId id="325" r:id="rId10"/>
    <p:sldId id="326" r:id="rId11"/>
    <p:sldId id="328" r:id="rId12"/>
    <p:sldId id="321" r:id="rId13"/>
    <p:sldId id="290" r:id="rId14"/>
    <p:sldId id="322" r:id="rId15"/>
    <p:sldId id="306" r:id="rId16"/>
    <p:sldId id="265" r:id="rId17"/>
    <p:sldId id="329" r:id="rId18"/>
    <p:sldId id="330" r:id="rId19"/>
    <p:sldId id="331" r:id="rId20"/>
    <p:sldId id="332" r:id="rId21"/>
    <p:sldId id="333" r:id="rId22"/>
    <p:sldId id="335" r:id="rId23"/>
    <p:sldId id="334" r:id="rId24"/>
    <p:sldId id="350" r:id="rId25"/>
    <p:sldId id="336" r:id="rId26"/>
    <p:sldId id="338" r:id="rId27"/>
    <p:sldId id="337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11" r:id="rId39"/>
    <p:sldId id="312" r:id="rId40"/>
    <p:sldId id="349" r:id="rId41"/>
    <p:sldId id="323" r:id="rId42"/>
    <p:sldId id="315" r:id="rId43"/>
    <p:sldId id="316" r:id="rId44"/>
    <p:sldId id="313" r:id="rId45"/>
    <p:sldId id="314" r:id="rId46"/>
    <p:sldId id="267" r:id="rId47"/>
    <p:sldId id="317" r:id="rId48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50"/>
      <p:bold r:id="rId51"/>
    </p:embeddedFont>
    <p:embeddedFont>
      <p:font typeface="Didact Gothic" panose="020B0604020202020204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5846"/>
    <a:srgbClr val="002969"/>
    <a:srgbClr val="075B7E"/>
    <a:srgbClr val="9564B8"/>
    <a:srgbClr val="5DC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244E18-8E92-4E78-94FE-DC1771EF7290}">
  <a:tblStyle styleId="{32244E18-8E92-4E78-94FE-DC1771EF72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43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7989b4430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7989b4430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989b4430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7989b4430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989b4430a_1_24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7989b4430a_1_24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989b4430a_1_24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7989b4430a_1_24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71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73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101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85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151175"/>
            <a:ext cx="77175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4"/>
          <p:cNvGrpSpPr/>
          <p:nvPr/>
        </p:nvGrpSpPr>
        <p:grpSpPr>
          <a:xfrm>
            <a:off x="7660891" y="472915"/>
            <a:ext cx="548239" cy="516917"/>
            <a:chOff x="7833271" y="445037"/>
            <a:chExt cx="481756" cy="454273"/>
          </a:xfrm>
        </p:grpSpPr>
        <p:sp>
          <p:nvSpPr>
            <p:cNvPr id="285" name="Google Shape;285;p4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15179" y="4258929"/>
            <a:ext cx="849465" cy="758098"/>
            <a:chOff x="8486498" y="2718179"/>
            <a:chExt cx="1195588" cy="1066992"/>
          </a:xfrm>
        </p:grpSpPr>
        <p:sp>
          <p:nvSpPr>
            <p:cNvPr id="305" name="Google Shape;305;p4"/>
            <p:cNvSpPr/>
            <p:nvPr/>
          </p:nvSpPr>
          <p:spPr>
            <a:xfrm>
              <a:off x="8486498" y="2718179"/>
              <a:ext cx="1108490" cy="859599"/>
            </a:xfrm>
            <a:custGeom>
              <a:avLst/>
              <a:gdLst/>
              <a:ahLst/>
              <a:cxnLst/>
              <a:rect l="l" t="t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249600" y="2859055"/>
              <a:ext cx="74961" cy="72890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873960" y="3051363"/>
              <a:ext cx="333531" cy="34584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9449277" y="2895470"/>
              <a:ext cx="232809" cy="136279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913390" y="3574464"/>
              <a:ext cx="31160" cy="135814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058808" y="3571208"/>
              <a:ext cx="29041" cy="147441"/>
            </a:xfrm>
            <a:custGeom>
              <a:avLst/>
              <a:gdLst/>
              <a:ahLst/>
              <a:cxnLst/>
              <a:rect l="l" t="t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778701" y="3684440"/>
              <a:ext cx="425711" cy="100731"/>
            </a:xfrm>
            <a:custGeom>
              <a:avLst/>
              <a:gdLst/>
              <a:ahLst/>
              <a:cxnLst/>
              <a:rect l="l" t="t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4"/>
          <p:cNvSpPr/>
          <p:nvPr/>
        </p:nvSpPr>
        <p:spPr>
          <a:xfrm>
            <a:off x="261926" y="35713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"/>
          <p:cNvSpPr/>
          <p:nvPr/>
        </p:nvSpPr>
        <p:spPr>
          <a:xfrm>
            <a:off x="7402097" y="748648"/>
            <a:ext cx="157906" cy="1560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CAEA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 rot="8100000">
            <a:off x="-278399" y="2042341"/>
            <a:ext cx="961340" cy="187017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26148">
            <a:off x="7591691" y="-4270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3567219" y="864548"/>
            <a:ext cx="485948" cy="659601"/>
            <a:chOff x="-200031" y="4394273"/>
            <a:chExt cx="485948" cy="659601"/>
          </a:xfrm>
        </p:grpSpPr>
        <p:sp>
          <p:nvSpPr>
            <p:cNvPr id="78" name="Google Shape;78;p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239027" y="912748"/>
            <a:ext cx="664892" cy="682431"/>
            <a:chOff x="4007590" y="88411"/>
            <a:chExt cx="664892" cy="682431"/>
          </a:xfrm>
        </p:grpSpPr>
        <p:sp>
          <p:nvSpPr>
            <p:cNvPr id="88" name="Google Shape;88;p3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3"/>
          <p:cNvSpPr/>
          <p:nvPr/>
        </p:nvSpPr>
        <p:spPr>
          <a:xfrm rot="3360588">
            <a:off x="8414111" y="15668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3314681">
            <a:off x="-2902674" y="31163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hasCustomPrompt="1"/>
          </p:nvPr>
        </p:nvSpPr>
        <p:spPr>
          <a:xfrm>
            <a:off x="4051975" y="1085913"/>
            <a:ext cx="1037700" cy="10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2973175" y="3379900"/>
            <a:ext cx="3197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ubTitle" idx="2"/>
          </p:nvPr>
        </p:nvSpPr>
        <p:spPr>
          <a:xfrm>
            <a:off x="2513550" y="2451297"/>
            <a:ext cx="4116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05" name="Google Shape;105;p3"/>
          <p:cNvSpPr/>
          <p:nvPr/>
        </p:nvSpPr>
        <p:spPr>
          <a:xfrm flipH="1">
            <a:off x="8624178" y="3623504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 flipH="1">
            <a:off x="1156813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 flipH="1">
            <a:off x="8146917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7964838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flipH="1">
            <a:off x="5788803" y="47238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flipH="1">
            <a:off x="6110341" y="46782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45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4523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37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705725" y="7405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2"/>
          </p:nvPr>
        </p:nvSpPr>
        <p:spPr>
          <a:xfrm>
            <a:off x="5696675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6162275" y="3284432"/>
            <a:ext cx="2277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3"/>
          </p:nvPr>
        </p:nvSpPr>
        <p:spPr>
          <a:xfrm>
            <a:off x="705725" y="1456825"/>
            <a:ext cx="22755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7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 rot="17">
            <a:off x="1445450" y="1065041"/>
            <a:ext cx="6308107" cy="226397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1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11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498" name="Google Shape;498;p11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11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1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"/>
          <p:cNvSpPr/>
          <p:nvPr/>
        </p:nvSpPr>
        <p:spPr>
          <a:xfrm>
            <a:off x="216256" y="19272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11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510" name="Google Shape;510;p1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11"/>
          <p:cNvSpPr/>
          <p:nvPr/>
        </p:nvSpPr>
        <p:spPr>
          <a:xfrm>
            <a:off x="8190225" y="1065025"/>
            <a:ext cx="136503" cy="13494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1"/>
          <p:cNvSpPr/>
          <p:nvPr/>
        </p:nvSpPr>
        <p:spPr>
          <a:xfrm rot="-2089055">
            <a:off x="8023431" y="596850"/>
            <a:ext cx="298973" cy="272966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1"/>
          <p:cNvSpPr/>
          <p:nvPr/>
        </p:nvSpPr>
        <p:spPr>
          <a:xfrm>
            <a:off x="7632149" y="542571"/>
            <a:ext cx="215343" cy="212898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1"/>
          <p:cNvSpPr/>
          <p:nvPr/>
        </p:nvSpPr>
        <p:spPr>
          <a:xfrm>
            <a:off x="498725" y="4183225"/>
            <a:ext cx="321598" cy="317870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1"/>
          <p:cNvSpPr/>
          <p:nvPr/>
        </p:nvSpPr>
        <p:spPr>
          <a:xfrm>
            <a:off x="927413" y="4183225"/>
            <a:ext cx="183431" cy="157977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1"/>
          <p:cNvSpPr txBox="1">
            <a:spLocks noGrp="1"/>
          </p:cNvSpPr>
          <p:nvPr>
            <p:ph type="subTitle" idx="1"/>
          </p:nvPr>
        </p:nvSpPr>
        <p:spPr>
          <a:xfrm>
            <a:off x="1567550" y="3529584"/>
            <a:ext cx="60252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title" hasCustomPrompt="1"/>
          </p:nvPr>
        </p:nvSpPr>
        <p:spPr>
          <a:xfrm>
            <a:off x="1559325" y="1258525"/>
            <a:ext cx="6025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9" name="Google Shape;529;p11"/>
          <p:cNvSpPr/>
          <p:nvPr/>
        </p:nvSpPr>
        <p:spPr>
          <a:xfrm>
            <a:off x="7159279" y="4464901"/>
            <a:ext cx="221246" cy="190539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ONE_COLUMN_TEXT_1_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"/>
          <p:cNvSpPr txBox="1">
            <a:spLocks noGrp="1"/>
          </p:cNvSpPr>
          <p:nvPr>
            <p:ph type="subTitle" idx="1"/>
          </p:nvPr>
        </p:nvSpPr>
        <p:spPr>
          <a:xfrm>
            <a:off x="898075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/>
          </p:nvPr>
        </p:nvSpPr>
        <p:spPr>
          <a:xfrm>
            <a:off x="713225" y="32700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4"/>
          <p:cNvSpPr txBox="1">
            <a:spLocks noGrp="1"/>
          </p:cNvSpPr>
          <p:nvPr>
            <p:ph type="subTitle" idx="2"/>
          </p:nvPr>
        </p:nvSpPr>
        <p:spPr>
          <a:xfrm>
            <a:off x="902978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6" name="Google Shape;576;p14"/>
          <p:cNvSpPr txBox="1">
            <a:spLocks noGrp="1"/>
          </p:cNvSpPr>
          <p:nvPr>
            <p:ph type="subTitle" idx="3"/>
          </p:nvPr>
        </p:nvSpPr>
        <p:spPr>
          <a:xfrm>
            <a:off x="3551690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7" name="Google Shape;577;p14"/>
          <p:cNvSpPr txBox="1">
            <a:spLocks noGrp="1"/>
          </p:cNvSpPr>
          <p:nvPr>
            <p:ph type="subTitle" idx="4"/>
          </p:nvPr>
        </p:nvSpPr>
        <p:spPr>
          <a:xfrm>
            <a:off x="6204600" y="2901966"/>
            <a:ext cx="20484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8" name="Google Shape;578;p14"/>
          <p:cNvSpPr txBox="1">
            <a:spLocks noGrp="1"/>
          </p:cNvSpPr>
          <p:nvPr>
            <p:ph type="subTitle" idx="5"/>
          </p:nvPr>
        </p:nvSpPr>
        <p:spPr>
          <a:xfrm>
            <a:off x="354787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6"/>
          </p:nvPr>
        </p:nvSpPr>
        <p:spPr>
          <a:xfrm>
            <a:off x="620042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478337" y="4670000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>
            <a:off x="0" y="408471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 rot="10800000">
            <a:off x="8665675" y="190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>
            <a:off x="8579172" y="14983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>
            <a:off x="368926" y="3054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4"/>
          <p:cNvGrpSpPr/>
          <p:nvPr/>
        </p:nvGrpSpPr>
        <p:grpSpPr>
          <a:xfrm>
            <a:off x="8310972" y="850982"/>
            <a:ext cx="670847" cy="406574"/>
            <a:chOff x="478326" y="2825649"/>
            <a:chExt cx="1012293" cy="613511"/>
          </a:xfrm>
        </p:grpSpPr>
        <p:sp>
          <p:nvSpPr>
            <p:cNvPr id="586" name="Google Shape;586;p14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14"/>
          <p:cNvSpPr/>
          <p:nvPr/>
        </p:nvSpPr>
        <p:spPr>
          <a:xfrm>
            <a:off x="8851500" y="1314713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8713601" y="47130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8504603" y="1404835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"/>
          <p:cNvSpPr/>
          <p:nvPr/>
        </p:nvSpPr>
        <p:spPr>
          <a:xfrm rot="-2089191">
            <a:off x="4969419" y="569023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6"/>
          <p:cNvSpPr/>
          <p:nvPr/>
        </p:nvSpPr>
        <p:spPr>
          <a:xfrm>
            <a:off x="366390" y="319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"/>
          <p:cNvSpPr/>
          <p:nvPr/>
        </p:nvSpPr>
        <p:spPr>
          <a:xfrm rot="4884482">
            <a:off x="409449" y="1372481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6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7642524" y="378323"/>
            <a:ext cx="1214157" cy="735853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942235" y="505365"/>
            <a:ext cx="1240161" cy="1256344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22487" y="1157491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6"/>
          <p:cNvGrpSpPr/>
          <p:nvPr/>
        </p:nvGrpSpPr>
        <p:grpSpPr>
          <a:xfrm>
            <a:off x="3078207" y="194296"/>
            <a:ext cx="1049512" cy="690415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4555988" y="344177"/>
            <a:ext cx="263290" cy="29349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2261458" y="232619"/>
            <a:ext cx="421602" cy="41683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6"/>
          <p:cNvSpPr/>
          <p:nvPr/>
        </p:nvSpPr>
        <p:spPr>
          <a:xfrm>
            <a:off x="5926576" y="59830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6"/>
          <p:cNvSpPr/>
          <p:nvPr/>
        </p:nvSpPr>
        <p:spPr>
          <a:xfrm>
            <a:off x="5736855" y="763141"/>
            <a:ext cx="108267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6"/>
          <p:cNvSpPr/>
          <p:nvPr/>
        </p:nvSpPr>
        <p:spPr>
          <a:xfrm>
            <a:off x="2568350" y="1117475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6"/>
          <p:cNvSpPr/>
          <p:nvPr/>
        </p:nvSpPr>
        <p:spPr>
          <a:xfrm>
            <a:off x="4185912" y="910166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1" name="Google Shape;901;p24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4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4"/>
          <p:cNvSpPr/>
          <p:nvPr/>
        </p:nvSpPr>
        <p:spPr>
          <a:xfrm>
            <a:off x="512346" y="52888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4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"/>
          <p:cNvSpPr/>
          <p:nvPr/>
        </p:nvSpPr>
        <p:spPr>
          <a:xfrm>
            <a:off x="8058608" y="44724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4"/>
          <p:cNvSpPr/>
          <p:nvPr/>
        </p:nvSpPr>
        <p:spPr>
          <a:xfrm>
            <a:off x="8375912" y="3997899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4"/>
          <p:cNvSpPr/>
          <p:nvPr/>
        </p:nvSpPr>
        <p:spPr>
          <a:xfrm>
            <a:off x="8510275" y="860738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4"/>
          <p:cNvSpPr/>
          <p:nvPr/>
        </p:nvSpPr>
        <p:spPr>
          <a:xfrm>
            <a:off x="8621925" y="1641346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7" r:id="rId4"/>
    <p:sldLayoutId id="2147483658" r:id="rId5"/>
    <p:sldLayoutId id="2147483660" r:id="rId6"/>
    <p:sldLayoutId id="2147483662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9" r:id="rId13"/>
    <p:sldLayoutId id="2147483680" r:id="rId14"/>
    <p:sldLayoutId id="2147483681" r:id="rId15"/>
    <p:sldLayoutId id="21474836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4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4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1"/>
          <p:cNvSpPr/>
          <p:nvPr/>
        </p:nvSpPr>
        <p:spPr>
          <a:xfrm rot="-899977">
            <a:off x="6501522" y="3274705"/>
            <a:ext cx="3499462" cy="267228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4DCF0-E7D4-4900-9534-88D8B5338896}"/>
              </a:ext>
            </a:extLst>
          </p:cNvPr>
          <p:cNvSpPr txBox="1"/>
          <p:nvPr/>
        </p:nvSpPr>
        <p:spPr>
          <a:xfrm>
            <a:off x="163689" y="1848475"/>
            <a:ext cx="8816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969"/>
                </a:solidFill>
              </a:rPr>
              <a:t>CHÀO MỪNG CÁC EM ĐẾN VỚI BUỔI HỌC NGÀY HÔM NAY!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3FF7B27A-DE73-4586-8DA2-B12F26A2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125" y="3381103"/>
            <a:ext cx="2044975" cy="1762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3;p35">
            <a:extLst>
              <a:ext uri="{FF2B5EF4-FFF2-40B4-BE49-F238E27FC236}">
                <a16:creationId xmlns:a16="http://schemas.microsoft.com/office/drawing/2014/main" id="{FD5AC70A-CB62-45F3-8886-BB051FCB3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1. MỘT SỐ VẬT LIỆU THÔNG DỤNG</a:t>
            </a:r>
            <a:endParaRPr sz="3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B8B64-4C7A-44F3-B8F8-F95F68DE20A0}"/>
              </a:ext>
            </a:extLst>
          </p:cNvPr>
          <p:cNvSpPr txBox="1"/>
          <p:nvPr/>
        </p:nvSpPr>
        <p:spPr>
          <a:xfrm>
            <a:off x="1075696" y="4317439"/>
            <a:ext cx="2223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6AEEA-932A-4460-9A68-C34F8F67B093}"/>
              </a:ext>
            </a:extLst>
          </p:cNvPr>
          <p:cNvSpPr txBox="1"/>
          <p:nvPr/>
        </p:nvSpPr>
        <p:spPr>
          <a:xfrm>
            <a:off x="4922300" y="4148161"/>
            <a:ext cx="4007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E0769-6434-4B6D-848A-20A950278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57" y="1341588"/>
            <a:ext cx="3630304" cy="2722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64055-8966-42A5-ABF2-A694EE9F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1" y="1341588"/>
            <a:ext cx="3917598" cy="272301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528C990-A57B-47F6-97B5-2192B409A96E}"/>
              </a:ext>
            </a:extLst>
          </p:cNvPr>
          <p:cNvSpPr/>
          <p:nvPr/>
        </p:nvSpPr>
        <p:spPr>
          <a:xfrm>
            <a:off x="4116282" y="2462650"/>
            <a:ext cx="737208" cy="480603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3;p35">
            <a:extLst>
              <a:ext uri="{FF2B5EF4-FFF2-40B4-BE49-F238E27FC236}">
                <a16:creationId xmlns:a16="http://schemas.microsoft.com/office/drawing/2014/main" id="{FD5AC70A-CB62-45F3-8886-BB051FCB3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1. MỘT SỐ VẬT LIỆU THÔNG DỤNG</a:t>
            </a:r>
            <a:endParaRPr sz="3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B8B64-4C7A-44F3-B8F8-F95F68DE20A0}"/>
              </a:ext>
            </a:extLst>
          </p:cNvPr>
          <p:cNvSpPr txBox="1"/>
          <p:nvPr/>
        </p:nvSpPr>
        <p:spPr>
          <a:xfrm>
            <a:off x="1072491" y="4385612"/>
            <a:ext cx="2223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6AEEA-932A-4460-9A68-C34F8F67B093}"/>
              </a:ext>
            </a:extLst>
          </p:cNvPr>
          <p:cNvSpPr txBox="1"/>
          <p:nvPr/>
        </p:nvSpPr>
        <p:spPr>
          <a:xfrm>
            <a:off x="5285196" y="4216334"/>
            <a:ext cx="3348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3A3AF-ED8A-4FD2-B457-D7632209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0" y="1390475"/>
            <a:ext cx="3804549" cy="26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B24B4-7843-477B-8702-CC071E19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22" y="1390475"/>
            <a:ext cx="3804548" cy="268736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6E23B1-7B3D-40B8-B6B9-6EEFF9FC55AA}"/>
              </a:ext>
            </a:extLst>
          </p:cNvPr>
          <p:cNvSpPr/>
          <p:nvPr/>
        </p:nvSpPr>
        <p:spPr>
          <a:xfrm>
            <a:off x="4203396" y="2493854"/>
            <a:ext cx="737208" cy="480603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0D893AB-8CF8-4FE9-8BA7-451F0686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401405" y="-423773"/>
            <a:ext cx="4341182" cy="6793364"/>
          </a:xfrm>
          <a:prstGeom prst="rect">
            <a:avLst/>
          </a:prstGeom>
        </p:spPr>
      </p:pic>
      <p:sp>
        <p:nvSpPr>
          <p:cNvPr id="33" name="Google Shape;1133;p35">
            <a:extLst>
              <a:ext uri="{FF2B5EF4-FFF2-40B4-BE49-F238E27FC236}">
                <a16:creationId xmlns:a16="http://schemas.microsoft.com/office/drawing/2014/main" id="{82B2ADDF-0803-46F7-96E5-A0F61C1A9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8" y="225659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I. MỘT SỐ VẬT LIỆU THÔNG DỤNG</a:t>
            </a:r>
            <a:endParaRPr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ACD1C-10CF-4D2B-876E-0C92C6520E09}"/>
              </a:ext>
            </a:extLst>
          </p:cNvPr>
          <p:cNvSpPr txBox="1"/>
          <p:nvPr/>
        </p:nvSpPr>
        <p:spPr>
          <a:xfrm>
            <a:off x="1443068" y="1434635"/>
            <a:ext cx="625785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hỗn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như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đầu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quá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trình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ra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phục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vụ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cuộc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điện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hoá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,…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8D0BA752-D62F-4042-8551-0DC6018E3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21260" y="3597958"/>
            <a:ext cx="1771959" cy="15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12AECAA-5FF4-47DF-A943-098A0AD3E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46875"/>
              </p:ext>
            </p:extLst>
          </p:nvPr>
        </p:nvGraphicFramePr>
        <p:xfrm>
          <a:off x="541866" y="338666"/>
          <a:ext cx="8060265" cy="4041424"/>
        </p:xfrm>
        <a:graphic>
          <a:graphicData uri="http://schemas.openxmlformats.org/drawingml/2006/table">
            <a:tbl>
              <a:tblPr firstRow="1" bandRow="1">
                <a:tableStyleId>{32244E18-8E92-4E78-94FE-DC1771EF7290}</a:tableStyleId>
              </a:tblPr>
              <a:tblGrid>
                <a:gridCol w="2245528">
                  <a:extLst>
                    <a:ext uri="{9D8B030D-6E8A-4147-A177-3AD203B41FA5}">
                      <a16:colId xmlns:a16="http://schemas.microsoft.com/office/drawing/2014/main" val="2000898164"/>
                    </a:ext>
                  </a:extLst>
                </a:gridCol>
                <a:gridCol w="960516">
                  <a:extLst>
                    <a:ext uri="{9D8B030D-6E8A-4147-A177-3AD203B41FA5}">
                      <a16:colId xmlns:a16="http://schemas.microsoft.com/office/drawing/2014/main" val="2301903381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3664529008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1697353255"/>
                    </a:ext>
                  </a:extLst>
                </a:gridCol>
                <a:gridCol w="993423">
                  <a:extLst>
                    <a:ext uri="{9D8B030D-6E8A-4147-A177-3AD203B41FA5}">
                      <a16:colId xmlns:a16="http://schemas.microsoft.com/office/drawing/2014/main" val="3801365180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897154056"/>
                    </a:ext>
                  </a:extLst>
                </a:gridCol>
                <a:gridCol w="846665">
                  <a:extLst>
                    <a:ext uri="{9D8B030D-6E8A-4147-A177-3AD203B41FA5}">
                      <a16:colId xmlns:a16="http://schemas.microsoft.com/office/drawing/2014/main" val="1742175786"/>
                    </a:ext>
                  </a:extLst>
                </a:gridCol>
              </a:tblGrid>
              <a:tr h="10103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liệu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dụng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Đồng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Nhôm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Sắt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Nhựa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Cao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su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Gỗ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01887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Dây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977706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Phin </a:t>
                      </a:r>
                      <a:r>
                        <a:rPr lang="en-US" sz="2000" dirty="0" err="1"/>
                        <a:t>pha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phê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288838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Đồ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lego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542454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Dây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phanh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xe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đạp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974630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Lốp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xe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đạp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900649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Tủ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áo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2071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64F419C-8C5D-476F-804F-A71EBCCB83CF}"/>
              </a:ext>
            </a:extLst>
          </p:cNvPr>
          <p:cNvSpPr txBox="1"/>
          <p:nvPr/>
        </p:nvSpPr>
        <p:spPr>
          <a:xfrm>
            <a:off x="1227663" y="4502674"/>
            <a:ext cx="66886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675C5F-470E-434E-8CBC-CB1AD75FA679}"/>
              </a:ext>
            </a:extLst>
          </p:cNvPr>
          <p:cNvCxnSpPr>
            <a:cxnSpLocks/>
          </p:cNvCxnSpPr>
          <p:nvPr/>
        </p:nvCxnSpPr>
        <p:spPr>
          <a:xfrm>
            <a:off x="541866" y="338666"/>
            <a:ext cx="2246490" cy="1004712"/>
          </a:xfrm>
          <a:prstGeom prst="line">
            <a:avLst/>
          </a:prstGeom>
          <a:ln w="19050">
            <a:solidFill>
              <a:srgbClr val="075B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89DD02-94CD-44ED-A88C-733D357AA01E}"/>
              </a:ext>
            </a:extLst>
          </p:cNvPr>
          <p:cNvSpPr txBox="1"/>
          <p:nvPr/>
        </p:nvSpPr>
        <p:spPr>
          <a:xfrm>
            <a:off x="2889955" y="1429257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0B1444-F6D1-4590-BE5E-BA06C45A0B8B}"/>
              </a:ext>
            </a:extLst>
          </p:cNvPr>
          <p:cNvSpPr txBox="1"/>
          <p:nvPr/>
        </p:nvSpPr>
        <p:spPr>
          <a:xfrm>
            <a:off x="5864575" y="2418322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C7DD7-1BC3-4367-9A7B-DFBF1AD803B1}"/>
              </a:ext>
            </a:extLst>
          </p:cNvPr>
          <p:cNvSpPr txBox="1"/>
          <p:nvPr/>
        </p:nvSpPr>
        <p:spPr>
          <a:xfrm>
            <a:off x="3860799" y="1941913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F5A27F-7CF9-446F-955F-5E9BD5ACAE66}"/>
              </a:ext>
            </a:extLst>
          </p:cNvPr>
          <p:cNvSpPr txBox="1"/>
          <p:nvPr/>
        </p:nvSpPr>
        <p:spPr>
          <a:xfrm>
            <a:off x="4882441" y="2929727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6A8187-EC7D-4FFB-898D-478E96483DBF}"/>
              </a:ext>
            </a:extLst>
          </p:cNvPr>
          <p:cNvSpPr txBox="1"/>
          <p:nvPr/>
        </p:nvSpPr>
        <p:spPr>
          <a:xfrm>
            <a:off x="7789333" y="3945146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 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E6E09A-66B0-48ED-ACA3-3C2B9F387D6E}"/>
              </a:ext>
            </a:extLst>
          </p:cNvPr>
          <p:cNvSpPr txBox="1"/>
          <p:nvPr/>
        </p:nvSpPr>
        <p:spPr>
          <a:xfrm>
            <a:off x="6891864" y="3413900"/>
            <a:ext cx="72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142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808E109E-86A5-4AE1-BFF3-2CE86E2CD3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9" y="180504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2. MỘT SỐ TÍNH CHẤT VÀ ỨNG DỤNG CỦA VẬT LIỆU</a:t>
            </a:r>
            <a:endParaRPr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68261-DEBB-451C-A80A-9ABBBB2E464A}"/>
              </a:ext>
            </a:extLst>
          </p:cNvPr>
          <p:cNvSpPr txBox="1"/>
          <p:nvPr/>
        </p:nvSpPr>
        <p:spPr>
          <a:xfrm>
            <a:off x="790222" y="1309511"/>
            <a:ext cx="5926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Nhận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xét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chất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FC35B-78A5-4C53-A586-F80DCBEA4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1" t="22593" r="39875" b="25145"/>
          <a:stretch/>
        </p:blipFill>
        <p:spPr>
          <a:xfrm>
            <a:off x="195713" y="1796225"/>
            <a:ext cx="5362221" cy="3166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9DB536-FDEB-4B4A-98DE-CCE9D6D04517}"/>
              </a:ext>
            </a:extLst>
          </p:cNvPr>
          <p:cNvSpPr txBox="1"/>
          <p:nvPr/>
        </p:nvSpPr>
        <p:spPr>
          <a:xfrm>
            <a:off x="5456334" y="2856998"/>
            <a:ext cx="3586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87301BA-516C-4E3F-84E2-E25C16F3E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037213"/>
              </p:ext>
            </p:extLst>
          </p:nvPr>
        </p:nvGraphicFramePr>
        <p:xfrm>
          <a:off x="378177" y="338666"/>
          <a:ext cx="8387646" cy="4041424"/>
        </p:xfrm>
        <a:graphic>
          <a:graphicData uri="http://schemas.openxmlformats.org/drawingml/2006/table">
            <a:tbl>
              <a:tblPr firstRow="1" bandRow="1">
                <a:tableStyleId>{32244E18-8E92-4E78-94FE-DC1771EF7290}</a:tableStyleId>
              </a:tblPr>
              <a:tblGrid>
                <a:gridCol w="1744134">
                  <a:extLst>
                    <a:ext uri="{9D8B030D-6E8A-4147-A177-3AD203B41FA5}">
                      <a16:colId xmlns:a16="http://schemas.microsoft.com/office/drawing/2014/main" val="2000898164"/>
                    </a:ext>
                  </a:extLst>
                </a:gridCol>
                <a:gridCol w="824089">
                  <a:extLst>
                    <a:ext uri="{9D8B030D-6E8A-4147-A177-3AD203B41FA5}">
                      <a16:colId xmlns:a16="http://schemas.microsoft.com/office/drawing/2014/main" val="2301903381"/>
                    </a:ext>
                  </a:extLst>
                </a:gridCol>
                <a:gridCol w="666044">
                  <a:extLst>
                    <a:ext uri="{9D8B030D-6E8A-4147-A177-3AD203B41FA5}">
                      <a16:colId xmlns:a16="http://schemas.microsoft.com/office/drawing/2014/main" val="3664529008"/>
                    </a:ext>
                  </a:extLst>
                </a:gridCol>
                <a:gridCol w="767645">
                  <a:extLst>
                    <a:ext uri="{9D8B030D-6E8A-4147-A177-3AD203B41FA5}">
                      <a16:colId xmlns:a16="http://schemas.microsoft.com/office/drawing/2014/main" val="1697353255"/>
                    </a:ext>
                  </a:extLst>
                </a:gridCol>
                <a:gridCol w="709539">
                  <a:extLst>
                    <a:ext uri="{9D8B030D-6E8A-4147-A177-3AD203B41FA5}">
                      <a16:colId xmlns:a16="http://schemas.microsoft.com/office/drawing/2014/main" val="3801365180"/>
                    </a:ext>
                  </a:extLst>
                </a:gridCol>
                <a:gridCol w="1193709">
                  <a:extLst>
                    <a:ext uri="{9D8B030D-6E8A-4147-A177-3AD203B41FA5}">
                      <a16:colId xmlns:a16="http://schemas.microsoft.com/office/drawing/2014/main" val="897154056"/>
                    </a:ext>
                  </a:extLst>
                </a:gridCol>
                <a:gridCol w="792284">
                  <a:extLst>
                    <a:ext uri="{9D8B030D-6E8A-4147-A177-3AD203B41FA5}">
                      <a16:colId xmlns:a16="http://schemas.microsoft.com/office/drawing/2014/main" val="1742175786"/>
                    </a:ext>
                  </a:extLst>
                </a:gridCol>
                <a:gridCol w="845101">
                  <a:extLst>
                    <a:ext uri="{9D8B030D-6E8A-4147-A177-3AD203B41FA5}">
                      <a16:colId xmlns:a16="http://schemas.microsoft.com/office/drawing/2014/main" val="3713404945"/>
                    </a:ext>
                  </a:extLst>
                </a:gridCol>
                <a:gridCol w="845101">
                  <a:extLst>
                    <a:ext uri="{9D8B030D-6E8A-4147-A177-3AD203B41FA5}">
                      <a16:colId xmlns:a16="http://schemas.microsoft.com/office/drawing/2014/main" val="3943741456"/>
                    </a:ext>
                  </a:extLst>
                </a:gridCol>
              </a:tblGrid>
              <a:tr h="10103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chất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liệu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Cứng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Dẻo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Giòn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hồi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Dẫn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nhiệt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tốt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Dễ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cháy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gỉ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ăn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mòn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01887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Kim </a:t>
                      </a:r>
                      <a:r>
                        <a:rPr lang="en-US" sz="2000" dirty="0" err="1"/>
                        <a:t>loại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977706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Cao </a:t>
                      </a:r>
                      <a:r>
                        <a:rPr lang="en-US" sz="2000" dirty="0" err="1"/>
                        <a:t>su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288838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Nhựa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542454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Gỗ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974630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Thuỷ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tinh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900649"/>
                  </a:ext>
                </a:extLst>
              </a:tr>
              <a:tr h="505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Gốm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20715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545268-E596-4D58-AE34-0282AAF4F6DB}"/>
              </a:ext>
            </a:extLst>
          </p:cNvPr>
          <p:cNvCxnSpPr>
            <a:cxnSpLocks/>
          </p:cNvCxnSpPr>
          <p:nvPr/>
        </p:nvCxnSpPr>
        <p:spPr>
          <a:xfrm>
            <a:off x="378177" y="338666"/>
            <a:ext cx="1732845" cy="1004712"/>
          </a:xfrm>
          <a:prstGeom prst="line">
            <a:avLst/>
          </a:prstGeom>
          <a:ln w="19050">
            <a:solidFill>
              <a:srgbClr val="075B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8CDD630-C141-4492-AF66-24682A511CBA}"/>
              </a:ext>
            </a:extLst>
          </p:cNvPr>
          <p:cNvSpPr txBox="1"/>
          <p:nvPr/>
        </p:nvSpPr>
        <p:spPr>
          <a:xfrm>
            <a:off x="1227663" y="4502674"/>
            <a:ext cx="66886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1D5455-D3DC-4F40-B499-10B31A2CF478}"/>
              </a:ext>
            </a:extLst>
          </p:cNvPr>
          <p:cNvSpPr txBox="1"/>
          <p:nvPr/>
        </p:nvSpPr>
        <p:spPr>
          <a:xfrm>
            <a:off x="2111022" y="1398229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837EFB-6B2A-4020-BAA2-89AAC57D3AE5}"/>
              </a:ext>
            </a:extLst>
          </p:cNvPr>
          <p:cNvSpPr txBox="1"/>
          <p:nvPr/>
        </p:nvSpPr>
        <p:spPr>
          <a:xfrm>
            <a:off x="5181602" y="1398229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C7F50-7E0D-4465-91F2-0DD0A1A2D7A7}"/>
              </a:ext>
            </a:extLst>
          </p:cNvPr>
          <p:cNvSpPr txBox="1"/>
          <p:nvPr/>
        </p:nvSpPr>
        <p:spPr>
          <a:xfrm>
            <a:off x="7032978" y="1398228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CDBF18-6C5B-4442-8C8D-14ABBF9FA7CC}"/>
              </a:ext>
            </a:extLst>
          </p:cNvPr>
          <p:cNvSpPr txBox="1"/>
          <p:nvPr/>
        </p:nvSpPr>
        <p:spPr>
          <a:xfrm>
            <a:off x="7899401" y="1398229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B42F99-D9CB-4B68-AEDE-52870F5E7884}"/>
              </a:ext>
            </a:extLst>
          </p:cNvPr>
          <p:cNvSpPr txBox="1"/>
          <p:nvPr/>
        </p:nvSpPr>
        <p:spPr>
          <a:xfrm>
            <a:off x="3527777" y="1922365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B8834A-B9B6-496C-BEC3-9D7F6180D07E}"/>
              </a:ext>
            </a:extLst>
          </p:cNvPr>
          <p:cNvSpPr txBox="1"/>
          <p:nvPr/>
        </p:nvSpPr>
        <p:spPr>
          <a:xfrm>
            <a:off x="4255913" y="1922365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4CB9FE-8E00-4CF4-88A6-63B92BD2610B}"/>
              </a:ext>
            </a:extLst>
          </p:cNvPr>
          <p:cNvSpPr txBox="1"/>
          <p:nvPr/>
        </p:nvSpPr>
        <p:spPr>
          <a:xfrm>
            <a:off x="2111021" y="2402941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EFCF3-DECE-45B2-BF88-43FA7C0574DF}"/>
              </a:ext>
            </a:extLst>
          </p:cNvPr>
          <p:cNvSpPr txBox="1"/>
          <p:nvPr/>
        </p:nvSpPr>
        <p:spPr>
          <a:xfrm>
            <a:off x="2111021" y="2888679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6C481-3DF9-4E31-98A2-6F328E19364F}"/>
              </a:ext>
            </a:extLst>
          </p:cNvPr>
          <p:cNvSpPr txBox="1"/>
          <p:nvPr/>
        </p:nvSpPr>
        <p:spPr>
          <a:xfrm>
            <a:off x="2077153" y="3391634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6425D0-C285-4127-B7AC-FFBCF4800839}"/>
              </a:ext>
            </a:extLst>
          </p:cNvPr>
          <p:cNvSpPr txBox="1"/>
          <p:nvPr/>
        </p:nvSpPr>
        <p:spPr>
          <a:xfrm>
            <a:off x="2071509" y="3943875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C9EFD8-E271-4A26-9331-DDFD411B519B}"/>
              </a:ext>
            </a:extLst>
          </p:cNvPr>
          <p:cNvSpPr txBox="1"/>
          <p:nvPr/>
        </p:nvSpPr>
        <p:spPr>
          <a:xfrm>
            <a:off x="6242753" y="2920429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931E20-F1DA-4D3C-83DA-7DD2CFC67EA4}"/>
              </a:ext>
            </a:extLst>
          </p:cNvPr>
          <p:cNvSpPr txBox="1"/>
          <p:nvPr/>
        </p:nvSpPr>
        <p:spPr>
          <a:xfrm>
            <a:off x="6231464" y="2366958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B7EE42-BAE9-487B-A100-E4E1D69D3868}"/>
              </a:ext>
            </a:extLst>
          </p:cNvPr>
          <p:cNvSpPr txBox="1"/>
          <p:nvPr/>
        </p:nvSpPr>
        <p:spPr>
          <a:xfrm>
            <a:off x="2841976" y="2408106"/>
            <a:ext cx="925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249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3;p35">
            <a:extLst>
              <a:ext uri="{FF2B5EF4-FFF2-40B4-BE49-F238E27FC236}">
                <a16:creationId xmlns:a16="http://schemas.microsoft.com/office/drawing/2014/main" id="{0DB47F75-BC01-4A74-AD5D-56028BF68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9" y="180504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2. MỘT SỐ TÍNH CHẤT VÀ ỨNG DỤNG CỦA VẬT LIỆU</a:t>
            </a:r>
            <a:endParaRPr sz="3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7B7B0D-E75E-46CB-9AC9-29BAEA1F4106}"/>
              </a:ext>
            </a:extLst>
          </p:cNvPr>
          <p:cNvSpPr txBox="1"/>
          <p:nvPr/>
        </p:nvSpPr>
        <p:spPr>
          <a:xfrm>
            <a:off x="965199" y="1306965"/>
            <a:ext cx="721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b.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hiểu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khả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năng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ăn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mòn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4A4F39-1988-4383-B26A-C0801DB3BBB1}"/>
              </a:ext>
            </a:extLst>
          </p:cNvPr>
          <p:cNvSpPr/>
          <p:nvPr/>
        </p:nvSpPr>
        <p:spPr>
          <a:xfrm>
            <a:off x="965199" y="2192727"/>
            <a:ext cx="7213600" cy="2616339"/>
          </a:xfrm>
          <a:prstGeom prst="rect">
            <a:avLst/>
          </a:prstGeom>
          <a:noFill/>
          <a:ln w="28575">
            <a:solidFill>
              <a:srgbClr val="B5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C9C5219-354C-4AFF-BF75-281FDF064D8C}"/>
              </a:ext>
            </a:extLst>
          </p:cNvPr>
          <p:cNvSpPr/>
          <p:nvPr/>
        </p:nvSpPr>
        <p:spPr>
          <a:xfrm>
            <a:off x="965199" y="1918826"/>
            <a:ext cx="1986845" cy="547802"/>
          </a:xfrm>
          <a:prstGeom prst="homePlate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Thí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nghiệm</a:t>
            </a:r>
            <a:r>
              <a:rPr lang="en-US" sz="2200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5572F-FCDA-4AD1-A16B-216DAF4CE945}"/>
              </a:ext>
            </a:extLst>
          </p:cNvPr>
          <p:cNvSpPr txBox="1"/>
          <p:nvPr/>
        </p:nvSpPr>
        <p:spPr>
          <a:xfrm>
            <a:off x="1186524" y="2470453"/>
            <a:ext cx="649686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/>
              <a:t>Rót</a:t>
            </a:r>
            <a:r>
              <a:rPr lang="en-US" sz="2200" dirty="0"/>
              <a:t> </a:t>
            </a:r>
            <a:r>
              <a:rPr lang="en-US" sz="2200" dirty="0" err="1"/>
              <a:t>giấm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cốc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 </a:t>
            </a:r>
            <a:r>
              <a:rPr lang="en-US" sz="2200" dirty="0" err="1"/>
              <a:t>lần</a:t>
            </a:r>
            <a:r>
              <a:rPr lang="en-US" sz="2200" dirty="0"/>
              <a:t> </a:t>
            </a:r>
            <a:r>
              <a:rPr lang="en-US" sz="2200" dirty="0" err="1"/>
              <a:t>lượt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: </a:t>
            </a:r>
            <a:r>
              <a:rPr lang="en-US" sz="2200" dirty="0" err="1"/>
              <a:t>đinh</a:t>
            </a:r>
            <a:r>
              <a:rPr lang="en-US" sz="2200" dirty="0"/>
              <a:t> </a:t>
            </a:r>
            <a:r>
              <a:rPr lang="en-US" sz="2200" dirty="0" err="1"/>
              <a:t>sắt</a:t>
            </a:r>
            <a:r>
              <a:rPr lang="en-US" sz="2200" dirty="0"/>
              <a:t>, </a:t>
            </a:r>
            <a:r>
              <a:rPr lang="en-US" sz="2200" dirty="0" err="1"/>
              <a:t>miếng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, </a:t>
            </a:r>
            <a:r>
              <a:rPr lang="en-US" sz="2200" dirty="0" err="1"/>
              <a:t>miếng</a:t>
            </a:r>
            <a:r>
              <a:rPr lang="en-US" sz="2200" dirty="0"/>
              <a:t> </a:t>
            </a:r>
            <a:r>
              <a:rPr lang="en-US" sz="2200" dirty="0" err="1"/>
              <a:t>nhựa</a:t>
            </a:r>
            <a:r>
              <a:rPr lang="en-US" sz="2200" dirty="0"/>
              <a:t>, </a:t>
            </a:r>
            <a:r>
              <a:rPr lang="en-US" sz="2200" dirty="0" err="1"/>
              <a:t>miếng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, </a:t>
            </a:r>
            <a:r>
              <a:rPr lang="en-US" sz="2200" dirty="0" err="1"/>
              <a:t>mẩu</a:t>
            </a:r>
            <a:r>
              <a:rPr lang="en-US" sz="2200" dirty="0"/>
              <a:t> </a:t>
            </a:r>
            <a:r>
              <a:rPr lang="en-US" sz="2200" dirty="0" err="1"/>
              <a:t>đá</a:t>
            </a:r>
            <a:r>
              <a:rPr lang="en-US" sz="2200" dirty="0"/>
              <a:t> </a:t>
            </a:r>
            <a:r>
              <a:rPr lang="en-US" sz="2200" dirty="0" err="1"/>
              <a:t>vôi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mẩu</a:t>
            </a:r>
            <a:r>
              <a:rPr lang="en-US" sz="2200" dirty="0"/>
              <a:t> </a:t>
            </a:r>
            <a:r>
              <a:rPr lang="en-US" sz="2200" dirty="0" err="1"/>
              <a:t>sành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tượng</a:t>
            </a:r>
            <a:r>
              <a:rPr lang="en-US" sz="2200" dirty="0"/>
              <a:t> </a:t>
            </a:r>
            <a:r>
              <a:rPr lang="en-US" sz="2200" dirty="0" err="1"/>
              <a:t>xảy</a:t>
            </a:r>
            <a:r>
              <a:rPr lang="en-US" sz="2200" dirty="0"/>
              <a:t> ra.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05031057-738E-4A30-B77C-A1DD8184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5723" y="3587262"/>
            <a:ext cx="1157987" cy="151281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AADACD4-284D-4289-8640-2834916AC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4716" y="3030307"/>
            <a:ext cx="991017" cy="63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A18E066-A774-4B15-846E-3D3D9576D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86955"/>
              </p:ext>
            </p:extLst>
          </p:nvPr>
        </p:nvGraphicFramePr>
        <p:xfrm>
          <a:off x="839663" y="491149"/>
          <a:ext cx="7464670" cy="3846388"/>
        </p:xfrm>
        <a:graphic>
          <a:graphicData uri="http://schemas.openxmlformats.org/drawingml/2006/table">
            <a:tbl>
              <a:tblPr firstRow="1" bandRow="1">
                <a:tableStyleId>{32244E18-8E92-4E78-94FE-DC1771EF7290}</a:tableStyleId>
              </a:tblPr>
              <a:tblGrid>
                <a:gridCol w="1997322">
                  <a:extLst>
                    <a:ext uri="{9D8B030D-6E8A-4147-A177-3AD203B41FA5}">
                      <a16:colId xmlns:a16="http://schemas.microsoft.com/office/drawing/2014/main" val="471990743"/>
                    </a:ext>
                  </a:extLst>
                </a:gridCol>
                <a:gridCol w="5467348">
                  <a:extLst>
                    <a:ext uri="{9D8B030D-6E8A-4147-A177-3AD203B41FA5}">
                      <a16:colId xmlns:a16="http://schemas.microsoft.com/office/drawing/2014/main" val="2877684512"/>
                    </a:ext>
                  </a:extLst>
                </a:gridCol>
              </a:tblGrid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liệu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Hiện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tượng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sát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47024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Đinh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sắt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321293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Miếng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kính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953797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Miếng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nhựa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37037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Miếng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cao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su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029650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Mẩu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đá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vôi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363830"/>
                  </a:ext>
                </a:extLst>
              </a:tr>
              <a:tr h="5494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Mẩu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sành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502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23C560-B3EA-4BBA-8354-F17539B990B2}"/>
              </a:ext>
            </a:extLst>
          </p:cNvPr>
          <p:cNvSpPr txBox="1"/>
          <p:nvPr/>
        </p:nvSpPr>
        <p:spPr>
          <a:xfrm>
            <a:off x="2937361" y="1106342"/>
            <a:ext cx="521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bọt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thoát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đinh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sắt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4EC29-6CE9-4A9E-9A54-0BA98097E260}"/>
              </a:ext>
            </a:extLst>
          </p:cNvPr>
          <p:cNvSpPr txBox="1"/>
          <p:nvPr/>
        </p:nvSpPr>
        <p:spPr>
          <a:xfrm>
            <a:off x="1227663" y="4502674"/>
            <a:ext cx="66886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52A46-D777-4496-94FA-3FFF0C6A5DFA}"/>
              </a:ext>
            </a:extLst>
          </p:cNvPr>
          <p:cNvSpPr txBox="1"/>
          <p:nvPr/>
        </p:nvSpPr>
        <p:spPr>
          <a:xfrm>
            <a:off x="2787159" y="3298557"/>
            <a:ext cx="55171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bọt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thoát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mẩu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đá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vôi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07D1B-CB1D-4FD6-8FA6-8ABE6A85AB74}"/>
              </a:ext>
            </a:extLst>
          </p:cNvPr>
          <p:cNvSpPr txBox="1"/>
          <p:nvPr/>
        </p:nvSpPr>
        <p:spPr>
          <a:xfrm>
            <a:off x="3259745" y="165228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79243-F8FA-4650-A518-4617A984019E}"/>
              </a:ext>
            </a:extLst>
          </p:cNvPr>
          <p:cNvSpPr txBox="1"/>
          <p:nvPr/>
        </p:nvSpPr>
        <p:spPr>
          <a:xfrm>
            <a:off x="3259745" y="219571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F4884-3E48-439C-BDF9-F2DFF506585D}"/>
              </a:ext>
            </a:extLst>
          </p:cNvPr>
          <p:cNvSpPr txBox="1"/>
          <p:nvPr/>
        </p:nvSpPr>
        <p:spPr>
          <a:xfrm>
            <a:off x="3259745" y="2747136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FE95B-1548-4B9F-B7DD-3944945F2013}"/>
              </a:ext>
            </a:extLst>
          </p:cNvPr>
          <p:cNvSpPr txBox="1"/>
          <p:nvPr/>
        </p:nvSpPr>
        <p:spPr>
          <a:xfrm>
            <a:off x="3259745" y="384605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mòn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72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3;p35">
            <a:extLst>
              <a:ext uri="{FF2B5EF4-FFF2-40B4-BE49-F238E27FC236}">
                <a16:creationId xmlns:a16="http://schemas.microsoft.com/office/drawing/2014/main" id="{0DB47F75-BC01-4A74-AD5D-56028BF68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9" y="180504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2. MỘT SỐ TÍNH CHẤT VÀ ỨNG DỤNG CỦA VẬT LIỆU</a:t>
            </a:r>
            <a:endParaRPr sz="3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7B7B0D-E75E-46CB-9AC9-29BAEA1F4106}"/>
              </a:ext>
            </a:extLst>
          </p:cNvPr>
          <p:cNvSpPr txBox="1"/>
          <p:nvPr/>
        </p:nvSpPr>
        <p:spPr>
          <a:xfrm>
            <a:off x="101599" y="1295491"/>
            <a:ext cx="9437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c.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hiểu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dẫn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nhiệt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khả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năng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chịu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nhiệt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4A4F39-1988-4383-B26A-C0801DB3BBB1}"/>
              </a:ext>
            </a:extLst>
          </p:cNvPr>
          <p:cNvSpPr/>
          <p:nvPr/>
        </p:nvSpPr>
        <p:spPr>
          <a:xfrm>
            <a:off x="759177" y="2108953"/>
            <a:ext cx="7625645" cy="2693809"/>
          </a:xfrm>
          <a:prstGeom prst="rect">
            <a:avLst/>
          </a:prstGeom>
          <a:noFill/>
          <a:ln w="28575">
            <a:solidFill>
              <a:srgbClr val="B5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C9C5219-354C-4AFF-BF75-281FDF064D8C}"/>
              </a:ext>
            </a:extLst>
          </p:cNvPr>
          <p:cNvSpPr/>
          <p:nvPr/>
        </p:nvSpPr>
        <p:spPr>
          <a:xfrm>
            <a:off x="759177" y="1893509"/>
            <a:ext cx="1986845" cy="430887"/>
          </a:xfrm>
          <a:prstGeom prst="homePlate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Thí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nghiệm</a:t>
            </a:r>
            <a:r>
              <a:rPr lang="en-US" sz="22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5572F-FCDA-4AD1-A16B-216DAF4CE945}"/>
              </a:ext>
            </a:extLst>
          </p:cNvPr>
          <p:cNvSpPr txBox="1"/>
          <p:nvPr/>
        </p:nvSpPr>
        <p:spPr>
          <a:xfrm>
            <a:off x="965198" y="2234045"/>
            <a:ext cx="7213602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/>
              <a:t>Lần</a:t>
            </a:r>
            <a:r>
              <a:rPr lang="en-US" sz="2200" dirty="0"/>
              <a:t> </a:t>
            </a:r>
            <a:r>
              <a:rPr lang="en-US" sz="2200" dirty="0" err="1"/>
              <a:t>lượt</a:t>
            </a:r>
            <a:r>
              <a:rPr lang="en-US" sz="2200" dirty="0"/>
              <a:t> </a:t>
            </a:r>
            <a:r>
              <a:rPr lang="en-US" sz="2200" dirty="0" err="1"/>
              <a:t>đốt</a:t>
            </a:r>
            <a:r>
              <a:rPr lang="en-US" sz="2200" dirty="0"/>
              <a:t> </a:t>
            </a:r>
            <a:r>
              <a:rPr lang="en-US" sz="2200" dirty="0" err="1"/>
              <a:t>nóng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ngọn</a:t>
            </a:r>
            <a:r>
              <a:rPr lang="en-US" sz="2200" dirty="0"/>
              <a:t> </a:t>
            </a:r>
            <a:r>
              <a:rPr lang="en-US" sz="2200" dirty="0" err="1"/>
              <a:t>lửa</a:t>
            </a:r>
            <a:r>
              <a:rPr lang="en-US" sz="2200" dirty="0"/>
              <a:t> </a:t>
            </a:r>
            <a:r>
              <a:rPr lang="en-US" sz="2200" dirty="0" err="1"/>
              <a:t>đèn</a:t>
            </a:r>
            <a:r>
              <a:rPr lang="en-US" sz="2200" dirty="0"/>
              <a:t> </a:t>
            </a:r>
            <a:r>
              <a:rPr lang="en-US" sz="2200" dirty="0" err="1"/>
              <a:t>cồn</a:t>
            </a:r>
            <a:r>
              <a:rPr lang="en-US" sz="2200" dirty="0"/>
              <a:t> (</a:t>
            </a: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kẹp</a:t>
            </a:r>
            <a:r>
              <a:rPr lang="en-US" sz="2200" dirty="0"/>
              <a:t> </a:t>
            </a:r>
            <a:r>
              <a:rPr lang="en-US" sz="2200" dirty="0" err="1"/>
              <a:t>sắt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kẹp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): </a:t>
            </a:r>
            <a:r>
              <a:rPr lang="en-US" sz="2200" dirty="0" err="1"/>
              <a:t>đinh</a:t>
            </a:r>
            <a:r>
              <a:rPr lang="en-US" sz="2200" dirty="0"/>
              <a:t> </a:t>
            </a:r>
            <a:r>
              <a:rPr lang="en-US" sz="2200" dirty="0" err="1"/>
              <a:t>sắt</a:t>
            </a:r>
            <a:r>
              <a:rPr lang="en-US" sz="2200" dirty="0"/>
              <a:t>, </a:t>
            </a:r>
            <a:r>
              <a:rPr lang="en-US" sz="2200" dirty="0" err="1"/>
              <a:t>dây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, </a:t>
            </a:r>
            <a:r>
              <a:rPr lang="en-US" sz="2200" dirty="0" err="1"/>
              <a:t>mẩu</a:t>
            </a:r>
            <a:r>
              <a:rPr lang="en-US" sz="2200" dirty="0"/>
              <a:t> </a:t>
            </a:r>
            <a:r>
              <a:rPr lang="en-US" sz="2200" dirty="0" err="1"/>
              <a:t>gỗ</a:t>
            </a:r>
            <a:r>
              <a:rPr lang="en-US" sz="2200" dirty="0"/>
              <a:t>, </a:t>
            </a:r>
            <a:r>
              <a:rPr lang="en-US" sz="2200" dirty="0" err="1"/>
              <a:t>mẩu</a:t>
            </a:r>
            <a:r>
              <a:rPr lang="en-US" sz="2200" dirty="0"/>
              <a:t> </a:t>
            </a:r>
            <a:r>
              <a:rPr lang="en-US" sz="2200" dirty="0" err="1"/>
              <a:t>nhôm</a:t>
            </a:r>
            <a:r>
              <a:rPr lang="en-US" sz="2200" dirty="0"/>
              <a:t>, </a:t>
            </a:r>
            <a:r>
              <a:rPr lang="en-US" sz="2200" dirty="0" err="1"/>
              <a:t>miếng</a:t>
            </a:r>
            <a:r>
              <a:rPr lang="en-US" sz="2200" dirty="0"/>
              <a:t> </a:t>
            </a:r>
            <a:r>
              <a:rPr lang="en-US" sz="2200" dirty="0" err="1"/>
              <a:t>nhựa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mẩu</a:t>
            </a:r>
            <a:r>
              <a:rPr lang="en-US" sz="2200" dirty="0"/>
              <a:t> </a:t>
            </a:r>
            <a:r>
              <a:rPr lang="en-US" sz="2200" dirty="0" err="1"/>
              <a:t>sành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/>
              <a:t>Dừng</a:t>
            </a:r>
            <a:r>
              <a:rPr lang="en-US" sz="2200" dirty="0"/>
              <a:t> </a:t>
            </a:r>
            <a:r>
              <a:rPr lang="en-US" sz="2200" dirty="0" err="1"/>
              <a:t>đốt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kẹp</a:t>
            </a:r>
            <a:r>
              <a:rPr lang="en-US" sz="2200" dirty="0"/>
              <a:t> </a:t>
            </a:r>
            <a:r>
              <a:rPr lang="en-US" sz="2200" dirty="0" err="1"/>
              <a:t>sắt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hiệu</a:t>
            </a:r>
            <a:r>
              <a:rPr lang="en-US" sz="2200" dirty="0"/>
              <a:t> </a:t>
            </a:r>
            <a:r>
              <a:rPr lang="en-US" sz="2200" dirty="0" err="1"/>
              <a:t>nóng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75BDF43-70C3-4CCC-8CAB-74E3C7FDC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36497" y="3580432"/>
            <a:ext cx="896648" cy="14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A18E066-A774-4B15-846E-3D3D9576D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220480"/>
              </p:ext>
            </p:extLst>
          </p:nvPr>
        </p:nvGraphicFramePr>
        <p:xfrm>
          <a:off x="1021830" y="271100"/>
          <a:ext cx="7100340" cy="4128864"/>
        </p:xfrm>
        <a:graphic>
          <a:graphicData uri="http://schemas.openxmlformats.org/drawingml/2006/table">
            <a:tbl>
              <a:tblPr firstRow="1" bandRow="1">
                <a:tableStyleId>{32244E18-8E92-4E78-94FE-DC1771EF7290}</a:tableStyleId>
              </a:tblPr>
              <a:tblGrid>
                <a:gridCol w="2092703">
                  <a:extLst>
                    <a:ext uri="{9D8B030D-6E8A-4147-A177-3AD203B41FA5}">
                      <a16:colId xmlns:a16="http://schemas.microsoft.com/office/drawing/2014/main" val="471990743"/>
                    </a:ext>
                  </a:extLst>
                </a:gridCol>
                <a:gridCol w="5007637">
                  <a:extLst>
                    <a:ext uri="{9D8B030D-6E8A-4147-A177-3AD203B41FA5}">
                      <a16:colId xmlns:a16="http://schemas.microsoft.com/office/drawing/2014/main" val="2877684512"/>
                    </a:ext>
                  </a:extLst>
                </a:gridCol>
              </a:tblGrid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liệu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Hiện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tượng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sát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47024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Đinh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sắt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321293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Dây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đồng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953797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Mẩu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gỗ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37037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Mẩu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nhôm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029650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Miếng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nhựa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363830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Mẩu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sành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50295"/>
                  </a:ext>
                </a:extLst>
              </a:tr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Miếng</a:t>
                      </a:r>
                      <a:r>
                        <a:rPr lang="en-US" sz="22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kính</a:t>
                      </a:r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2903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23C560-B3EA-4BBA-8354-F17539B990B2}"/>
              </a:ext>
            </a:extLst>
          </p:cNvPr>
          <p:cNvSpPr txBox="1"/>
          <p:nvPr/>
        </p:nvSpPr>
        <p:spPr>
          <a:xfrm>
            <a:off x="2045538" y="826985"/>
            <a:ext cx="521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4EC29-6CE9-4A9E-9A54-0BA98097E260}"/>
              </a:ext>
            </a:extLst>
          </p:cNvPr>
          <p:cNvSpPr txBox="1"/>
          <p:nvPr/>
        </p:nvSpPr>
        <p:spPr>
          <a:xfrm>
            <a:off x="845251" y="4491345"/>
            <a:ext cx="7453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07D1B-CB1D-4FD6-8FA6-8ABE6A85AB74}"/>
              </a:ext>
            </a:extLst>
          </p:cNvPr>
          <p:cNvSpPr txBox="1"/>
          <p:nvPr/>
        </p:nvSpPr>
        <p:spPr>
          <a:xfrm>
            <a:off x="2563519" y="184231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dễ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A2A4C-709C-4D96-9E3B-4A4D3E17B34D}"/>
              </a:ext>
            </a:extLst>
          </p:cNvPr>
          <p:cNvSpPr txBox="1"/>
          <p:nvPr/>
        </p:nvSpPr>
        <p:spPr>
          <a:xfrm>
            <a:off x="2045538" y="1338207"/>
            <a:ext cx="521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2A6A3-39D4-44A1-9D37-E94988C2F3F8}"/>
              </a:ext>
            </a:extLst>
          </p:cNvPr>
          <p:cNvSpPr txBox="1"/>
          <p:nvPr/>
        </p:nvSpPr>
        <p:spPr>
          <a:xfrm>
            <a:off x="2045538" y="2354907"/>
            <a:ext cx="521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FDA75-3FD6-4BB9-9065-9579EC2CB7F6}"/>
              </a:ext>
            </a:extLst>
          </p:cNvPr>
          <p:cNvSpPr txBox="1"/>
          <p:nvPr/>
        </p:nvSpPr>
        <p:spPr>
          <a:xfrm>
            <a:off x="3160888" y="2867078"/>
            <a:ext cx="35369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khó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44FAD-0BE9-4633-B09C-EACA7916C816}"/>
              </a:ext>
            </a:extLst>
          </p:cNvPr>
          <p:cNvSpPr txBox="1"/>
          <p:nvPr/>
        </p:nvSpPr>
        <p:spPr>
          <a:xfrm>
            <a:off x="2808187" y="3371607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FF0232-00EB-42FD-87EB-C6CA8BC93B14}"/>
              </a:ext>
            </a:extLst>
          </p:cNvPr>
          <p:cNvSpPr txBox="1"/>
          <p:nvPr/>
        </p:nvSpPr>
        <p:spPr>
          <a:xfrm>
            <a:off x="2808187" y="389387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dẫn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cháy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46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34"/>
          <p:cNvSpPr txBox="1">
            <a:spLocks noGrp="1"/>
          </p:cNvSpPr>
          <p:nvPr>
            <p:ph type="title"/>
          </p:nvPr>
        </p:nvSpPr>
        <p:spPr>
          <a:xfrm>
            <a:off x="713250" y="33213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0EE35-C081-4760-A4E2-8D8B0630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64" y="1739913"/>
            <a:ext cx="3610186" cy="228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64219-9C9F-4CFC-8F1C-6D68EA08A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50" y="1739913"/>
            <a:ext cx="4005506" cy="22838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95141C-ED7D-4578-BF9C-A77FA8DF8F07}"/>
              </a:ext>
            </a:extLst>
          </p:cNvPr>
          <p:cNvSpPr/>
          <p:nvPr/>
        </p:nvSpPr>
        <p:spPr>
          <a:xfrm>
            <a:off x="1835469" y="1058288"/>
            <a:ext cx="1761067" cy="52817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Vót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tre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A4541F-4A19-4FB8-87CE-94D514B40140}"/>
              </a:ext>
            </a:extLst>
          </p:cNvPr>
          <p:cNvSpPr/>
          <p:nvPr/>
        </p:nvSpPr>
        <p:spPr>
          <a:xfrm>
            <a:off x="5745123" y="1058288"/>
            <a:ext cx="1761067" cy="52817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tằm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80D9E-ED0D-4EA6-A402-6A86B4636EFD}"/>
              </a:ext>
            </a:extLst>
          </p:cNvPr>
          <p:cNvSpPr txBox="1"/>
          <p:nvPr/>
        </p:nvSpPr>
        <p:spPr>
          <a:xfrm>
            <a:off x="1069621" y="4201735"/>
            <a:ext cx="700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0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1F8D1C-C934-454C-841A-044B82E4952B}"/>
              </a:ext>
            </a:extLst>
          </p:cNvPr>
          <p:cNvSpPr txBox="1"/>
          <p:nvPr/>
        </p:nvSpPr>
        <p:spPr>
          <a:xfrm>
            <a:off x="594047" y="1309511"/>
            <a:ext cx="7955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d.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hiểu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khả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năng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ăn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mòn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gỉ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E3BF6-52DB-4205-9503-B3708E88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7" t="30497" r="18642" b="30417"/>
          <a:stretch/>
        </p:blipFill>
        <p:spPr>
          <a:xfrm>
            <a:off x="2822222" y="1919111"/>
            <a:ext cx="6118578" cy="2009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1E062-D544-49B9-9A7D-0DE3968E1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0" t="33854" r="38272" b="29952"/>
          <a:stretch/>
        </p:blipFill>
        <p:spPr>
          <a:xfrm>
            <a:off x="203200" y="1933083"/>
            <a:ext cx="4594578" cy="1995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A9314C-8143-465D-ABA0-E380F79C919A}"/>
              </a:ext>
            </a:extLst>
          </p:cNvPr>
          <p:cNvSpPr txBox="1"/>
          <p:nvPr/>
        </p:nvSpPr>
        <p:spPr>
          <a:xfrm>
            <a:off x="613828" y="4099414"/>
            <a:ext cx="7916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dễ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r>
              <a:rPr lang="en-US" sz="2200" dirty="0"/>
              <a:t>, </a:t>
            </a:r>
            <a:r>
              <a:rPr lang="en-US" sz="2200" dirty="0" err="1"/>
              <a:t>hoen</a:t>
            </a:r>
            <a:r>
              <a:rPr lang="en-US" sz="2200" dirty="0"/>
              <a:t> </a:t>
            </a:r>
            <a:r>
              <a:rPr lang="en-US" sz="2200" dirty="0" err="1"/>
              <a:t>gỉ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hư</a:t>
            </a:r>
            <a:r>
              <a:rPr lang="en-US" sz="2200" dirty="0"/>
              <a:t> </a:t>
            </a:r>
            <a:r>
              <a:rPr lang="en-US" sz="2200" dirty="0" err="1"/>
              <a:t>hỏng</a:t>
            </a:r>
            <a:r>
              <a:rPr lang="en-US" sz="2200" dirty="0"/>
              <a:t> </a:t>
            </a:r>
            <a:r>
              <a:rPr lang="en-US" sz="2200" dirty="0" err="1"/>
              <a:t>công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,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133;p35">
            <a:extLst>
              <a:ext uri="{FF2B5EF4-FFF2-40B4-BE49-F238E27FC236}">
                <a16:creationId xmlns:a16="http://schemas.microsoft.com/office/drawing/2014/main" id="{BFC9D708-8892-499B-B957-04B9272714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9" y="180504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2. MỘT SỐ TÍNH CHẤT VÀ ỨNG DỤNG CỦA VẬT LIỆU</a:t>
            </a:r>
            <a:endParaRPr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05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49430-CE5F-4162-A739-7B5A59F33B18}"/>
              </a:ext>
            </a:extLst>
          </p:cNvPr>
          <p:cNvSpPr txBox="1"/>
          <p:nvPr/>
        </p:nvSpPr>
        <p:spPr>
          <a:xfrm>
            <a:off x="495652" y="880109"/>
            <a:ext cx="8152694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- Các công trình, vật dụng sử dụng vật liệu làm bằng kim loại sẽ </a:t>
            </a:r>
            <a:r>
              <a:rPr lang="nl-NL" sz="2200" dirty="0">
                <a:latin typeface="+mn-lt"/>
                <a:ea typeface="Calibri" panose="020F0502020204030204" pitchFamily="34" charset="0"/>
              </a:rPr>
              <a:t>dễ </a:t>
            </a: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bị hư hỏng. </a:t>
            </a:r>
          </a:p>
          <a:p>
            <a:pPr algn="just">
              <a:lnSpc>
                <a:spcPct val="150000"/>
              </a:lnSpc>
            </a:pPr>
            <a:r>
              <a:rPr lang="nl-NL" sz="2200" dirty="0">
                <a:latin typeface="+mn-lt"/>
                <a:ea typeface="Calibri" panose="020F0502020204030204" pitchFamily="34" charset="0"/>
              </a:rPr>
              <a:t>- Nguyên nhân: </a:t>
            </a:r>
          </a:p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+ Do các vật liệu này khi tiếp xúc với môi trường chứa tác nhân ăn mòn (không khí, nước biển, ...).</a:t>
            </a:r>
          </a:p>
          <a:p>
            <a:pPr algn="just">
              <a:lnSpc>
                <a:spcPct val="150000"/>
              </a:lnSpc>
            </a:pPr>
            <a:r>
              <a:rPr lang="nl-NL" sz="2200" dirty="0">
                <a:latin typeface="+mn-lt"/>
                <a:ea typeface="Calibri" panose="020F0502020204030204" pitchFamily="34" charset="0"/>
              </a:rPr>
              <a:t>+ Bị h</a:t>
            </a: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oen gỉ bởi oxy trong không khí, mưa acid và môi trường nước biển.</a:t>
            </a:r>
            <a:endParaRPr lang="en-US" sz="2200" dirty="0">
              <a:latin typeface="+mn-lt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3D7EC73E-56DC-4BE8-A1FE-358CB6991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93626" y="3882012"/>
            <a:ext cx="1202107" cy="1164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A90C0-3451-4CF0-B45F-CC815F3303E6}"/>
              </a:ext>
            </a:extLst>
          </p:cNvPr>
          <p:cNvSpPr txBox="1"/>
          <p:nvPr/>
        </p:nvSpPr>
        <p:spPr>
          <a:xfrm>
            <a:off x="610453" y="449222"/>
            <a:ext cx="7923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d.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hiểu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khả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năng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ăn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mòn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gỉ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BE5B6-4D97-469B-9633-E467882DA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9" t="20617" r="31358" b="9994"/>
          <a:stretch/>
        </p:blipFill>
        <p:spPr>
          <a:xfrm>
            <a:off x="1840087" y="539957"/>
            <a:ext cx="5463822" cy="3567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ECC2F-9B2F-406B-A742-510ACD1DD0C3}"/>
              </a:ext>
            </a:extLst>
          </p:cNvPr>
          <p:cNvSpPr txBox="1"/>
          <p:nvPr/>
        </p:nvSpPr>
        <p:spPr>
          <a:xfrm>
            <a:off x="613829" y="4388099"/>
            <a:ext cx="7916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trả</a:t>
            </a:r>
            <a:r>
              <a:rPr lang="en-US" sz="2200" dirty="0"/>
              <a:t> </a:t>
            </a:r>
            <a:r>
              <a:rPr lang="en-US" sz="2200" dirty="0" err="1"/>
              <a:t>lời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 </a:t>
            </a:r>
            <a:r>
              <a:rPr lang="en-US" sz="2200" dirty="0" err="1"/>
              <a:t>hỏi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3738B0B-2F41-45B0-9B68-2C695A82A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13829" y="875932"/>
            <a:ext cx="1711383" cy="3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3;p35">
            <a:extLst>
              <a:ext uri="{FF2B5EF4-FFF2-40B4-BE49-F238E27FC236}">
                <a16:creationId xmlns:a16="http://schemas.microsoft.com/office/drawing/2014/main" id="{A57E6BBC-81C8-4C25-A7DF-6C0C3C922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9" y="180504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2. MỘT SỐ TÍNH CHẤT VÀ ỨNG DỤNG CỦA VẬT LIỆU</a:t>
            </a:r>
            <a:endParaRPr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7E5E6-6BA9-4F05-98A6-FC1911F08866}"/>
              </a:ext>
            </a:extLst>
          </p:cNvPr>
          <p:cNvSpPr txBox="1"/>
          <p:nvPr/>
        </p:nvSpPr>
        <p:spPr>
          <a:xfrm>
            <a:off x="965199" y="1342035"/>
            <a:ext cx="721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e.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Khảo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sát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chất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su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28CAF-0DDC-4974-B7F7-D469824AFCCF}"/>
              </a:ext>
            </a:extLst>
          </p:cNvPr>
          <p:cNvSpPr txBox="1"/>
          <p:nvPr/>
        </p:nvSpPr>
        <p:spPr>
          <a:xfrm>
            <a:off x="331609" y="1863233"/>
            <a:ext cx="8480780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Đập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bóng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xuống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mặt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hoặc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ném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vào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tường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sẽ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xảy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tượng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gì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2200" dirty="0">
                <a:latin typeface="+mj-lt"/>
              </a:rPr>
              <a:t>B</a:t>
            </a:r>
            <a:r>
              <a:rPr lang="nl-NL" sz="2200" dirty="0">
                <a:effectLst/>
                <a:latin typeface="+mj-lt"/>
                <a:ea typeface="Calibri" panose="020F0502020204030204" pitchFamily="34" charset="0"/>
              </a:rPr>
              <a:t>óng sẽ nảy lên và bật ngược trở lại.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Kéo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căng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sợi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dây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buông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tay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nhận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xét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2200" dirty="0">
                <a:latin typeface="+mn-lt"/>
              </a:rPr>
              <a:t>D</a:t>
            </a: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ây cao su bị kéo căng, khi buông tay ra thì co lại nhanh chóng.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31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3;p35">
            <a:extLst>
              <a:ext uri="{FF2B5EF4-FFF2-40B4-BE49-F238E27FC236}">
                <a16:creationId xmlns:a16="http://schemas.microsoft.com/office/drawing/2014/main" id="{50369E1A-73C5-440A-98C3-904CAF5D3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7" y="314242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939E4-690F-4957-84F1-A29931D39A24}"/>
              </a:ext>
            </a:extLst>
          </p:cNvPr>
          <p:cNvSpPr txBox="1"/>
          <p:nvPr/>
        </p:nvSpPr>
        <p:spPr>
          <a:xfrm>
            <a:off x="390056" y="1034855"/>
            <a:ext cx="8363883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riêng</a:t>
            </a:r>
            <a:r>
              <a:rPr lang="en-US" sz="2200" dirty="0"/>
              <a:t>. </a:t>
            </a:r>
            <a:r>
              <a:rPr lang="en-US" sz="2200" dirty="0" err="1"/>
              <a:t>Ví</a:t>
            </a:r>
            <a:r>
              <a:rPr lang="en-US" sz="2200" dirty="0"/>
              <a:t> </a:t>
            </a:r>
            <a:r>
              <a:rPr lang="en-US" sz="2200" dirty="0" err="1"/>
              <a:t>dụ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kim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: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,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tốt</a:t>
            </a:r>
            <a:r>
              <a:rPr lang="en-US" sz="2200" dirty="0"/>
              <a:t>, </a:t>
            </a:r>
            <a:r>
              <a:rPr lang="en-US" sz="2200" dirty="0" err="1"/>
              <a:t>dễ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r>
              <a:rPr lang="en-US" sz="2200" dirty="0"/>
              <a:t>,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gỉ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nhựa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: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,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kém</a:t>
            </a:r>
            <a:r>
              <a:rPr lang="en-US" sz="2200" dirty="0"/>
              <a:t>,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gỉ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: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nhiệt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đàn</a:t>
            </a:r>
            <a:r>
              <a:rPr lang="en-US" sz="2200" dirty="0"/>
              <a:t> </a:t>
            </a:r>
            <a:r>
              <a:rPr lang="en-US" sz="2200" dirty="0" err="1"/>
              <a:t>hồi</a:t>
            </a:r>
            <a:r>
              <a:rPr lang="en-US" sz="2200" dirty="0"/>
              <a:t>,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gặp</a:t>
            </a:r>
            <a:r>
              <a:rPr lang="en-US" sz="2200" dirty="0"/>
              <a:t> </a:t>
            </a:r>
            <a:r>
              <a:rPr lang="en-US" sz="2200" dirty="0" err="1"/>
              <a:t>nóng</a:t>
            </a:r>
            <a:r>
              <a:rPr lang="en-US" sz="2200" dirty="0"/>
              <a:t>/</a:t>
            </a:r>
            <a:r>
              <a:rPr lang="en-US" sz="2200" dirty="0" err="1"/>
              <a:t>lạnh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tan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, tan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xăng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38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3;p35">
            <a:extLst>
              <a:ext uri="{FF2B5EF4-FFF2-40B4-BE49-F238E27FC236}">
                <a16:creationId xmlns:a16="http://schemas.microsoft.com/office/drawing/2014/main" id="{502DC104-1B0E-4EBC-9425-E2C895945B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187" y="162631"/>
            <a:ext cx="842962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dirty="0">
                <a:solidFill>
                  <a:srgbClr val="002969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002969"/>
                </a:solidFill>
                <a:latin typeface="+mn-lt"/>
              </a:rPr>
              <a:t>SỬ DỤNG VẬT LIỆU AN TOÀN, HIỆU QUẢ VÀ ĐẢM BẢO SỰ PHÁT TRIỂN BỀN VỮNG</a:t>
            </a:r>
            <a:br>
              <a:rPr lang="en-US" sz="3000" b="1" dirty="0">
                <a:solidFill>
                  <a:srgbClr val="002969"/>
                </a:solidFill>
                <a:latin typeface="+mn-lt"/>
              </a:rPr>
            </a:br>
            <a:endParaRPr sz="3000" dirty="0">
              <a:solidFill>
                <a:srgbClr val="002969"/>
              </a:solidFill>
              <a:latin typeface="+mn-lt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0DF34F9D-4954-49A2-A772-A7082686E8EE}"/>
              </a:ext>
            </a:extLst>
          </p:cNvPr>
          <p:cNvSpPr/>
          <p:nvPr/>
        </p:nvSpPr>
        <p:spPr>
          <a:xfrm>
            <a:off x="2839155" y="1309511"/>
            <a:ext cx="3465688" cy="573088"/>
          </a:xfrm>
          <a:prstGeom prst="chevron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2">
                    <a:lumMod val="10000"/>
                  </a:schemeClr>
                </a:solidFill>
              </a:rPr>
              <a:t>Hoạt</a:t>
            </a:r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endParaRPr lang="en-US" sz="2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CECA629-CCD8-4D6B-8AB5-1AC6F3B47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5913" y="2111022"/>
            <a:ext cx="4016319" cy="278835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329111C-E4CA-4BF9-89E7-BCE74AA98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81769" y="2111022"/>
            <a:ext cx="4016319" cy="278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A2B9B6-F2CB-4118-AE8C-C715CF37ED0F}"/>
              </a:ext>
            </a:extLst>
          </p:cNvPr>
          <p:cNvSpPr txBox="1"/>
          <p:nvPr/>
        </p:nvSpPr>
        <p:spPr>
          <a:xfrm>
            <a:off x="1354667" y="2356306"/>
            <a:ext cx="219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491B7-E778-4F63-BC76-3069F9AF4764}"/>
              </a:ext>
            </a:extLst>
          </p:cNvPr>
          <p:cNvSpPr txBox="1"/>
          <p:nvPr/>
        </p:nvSpPr>
        <p:spPr>
          <a:xfrm>
            <a:off x="5594906" y="2329141"/>
            <a:ext cx="219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89CD24-3698-4220-B6E3-28C083736832}"/>
              </a:ext>
            </a:extLst>
          </p:cNvPr>
          <p:cNvSpPr txBox="1"/>
          <p:nvPr/>
        </p:nvSpPr>
        <p:spPr>
          <a:xfrm>
            <a:off x="681417" y="2787193"/>
            <a:ext cx="3536544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+mn-lt"/>
                <a:ea typeface="Calibri" panose="020F0502020204030204" pitchFamily="34" charset="0"/>
              </a:rPr>
              <a:t>H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ãy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đồ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nhựa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an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toàn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en-US" sz="22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A799B-33AD-4932-82E4-76A763F755D8}"/>
              </a:ext>
            </a:extLst>
          </p:cNvPr>
          <p:cNvSpPr txBox="1"/>
          <p:nvPr/>
        </p:nvSpPr>
        <p:spPr>
          <a:xfrm>
            <a:off x="4926039" y="2787193"/>
            <a:ext cx="3536544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+mn-lt"/>
                <a:ea typeface="Calibri" panose="020F0502020204030204" pitchFamily="34" charset="0"/>
              </a:rPr>
              <a:t>H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ãy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dù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đồ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an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toàn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en-US" sz="2200" dirty="0">
              <a:latin typeface="+mn-lt"/>
            </a:endParaRPr>
          </a:p>
        </p:txBody>
      </p:sp>
      <p:grpSp>
        <p:nvGrpSpPr>
          <p:cNvPr id="17" name="Google Shape;536;p34">
            <a:extLst>
              <a:ext uri="{FF2B5EF4-FFF2-40B4-BE49-F238E27FC236}">
                <a16:creationId xmlns:a16="http://schemas.microsoft.com/office/drawing/2014/main" id="{BC304606-A557-4901-9371-992585D2B049}"/>
              </a:ext>
            </a:extLst>
          </p:cNvPr>
          <p:cNvGrpSpPr/>
          <p:nvPr/>
        </p:nvGrpSpPr>
        <p:grpSpPr>
          <a:xfrm>
            <a:off x="3858162" y="3861865"/>
            <a:ext cx="1158671" cy="1265935"/>
            <a:chOff x="5685225" y="1586850"/>
            <a:chExt cx="598600" cy="724900"/>
          </a:xfrm>
        </p:grpSpPr>
        <p:sp>
          <p:nvSpPr>
            <p:cNvPr id="18" name="Google Shape;537;p34">
              <a:extLst>
                <a:ext uri="{FF2B5EF4-FFF2-40B4-BE49-F238E27FC236}">
                  <a16:creationId xmlns:a16="http://schemas.microsoft.com/office/drawing/2014/main" id="{E0B09C2E-FF6E-4F30-B8CC-FE66482BBF6A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8;p34">
              <a:extLst>
                <a:ext uri="{FF2B5EF4-FFF2-40B4-BE49-F238E27FC236}">
                  <a16:creationId xmlns:a16="http://schemas.microsoft.com/office/drawing/2014/main" id="{42162033-624E-489B-BE18-FD627FDC8772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9;p34">
              <a:extLst>
                <a:ext uri="{FF2B5EF4-FFF2-40B4-BE49-F238E27FC236}">
                  <a16:creationId xmlns:a16="http://schemas.microsoft.com/office/drawing/2014/main" id="{DEB77B6A-14C4-4108-8263-14B12EF17144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0;p34">
              <a:extLst>
                <a:ext uri="{FF2B5EF4-FFF2-40B4-BE49-F238E27FC236}">
                  <a16:creationId xmlns:a16="http://schemas.microsoft.com/office/drawing/2014/main" id="{4DB02242-CBFC-4A8D-B1E6-10952575ABD1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1;p34">
              <a:extLst>
                <a:ext uri="{FF2B5EF4-FFF2-40B4-BE49-F238E27FC236}">
                  <a16:creationId xmlns:a16="http://schemas.microsoft.com/office/drawing/2014/main" id="{F98B1066-7521-4772-928B-506407D3375B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2;p34">
              <a:extLst>
                <a:ext uri="{FF2B5EF4-FFF2-40B4-BE49-F238E27FC236}">
                  <a16:creationId xmlns:a16="http://schemas.microsoft.com/office/drawing/2014/main" id="{AFECC673-B494-4411-ABED-BD37ABBF6809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3;p34">
              <a:extLst>
                <a:ext uri="{FF2B5EF4-FFF2-40B4-BE49-F238E27FC236}">
                  <a16:creationId xmlns:a16="http://schemas.microsoft.com/office/drawing/2014/main" id="{16DA961E-403D-441E-8C11-146D14C5AA47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4;p34">
              <a:extLst>
                <a:ext uri="{FF2B5EF4-FFF2-40B4-BE49-F238E27FC236}">
                  <a16:creationId xmlns:a16="http://schemas.microsoft.com/office/drawing/2014/main" id="{3B55E447-F107-4091-8BFE-7E6C05F4B20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5;p34">
              <a:extLst>
                <a:ext uri="{FF2B5EF4-FFF2-40B4-BE49-F238E27FC236}">
                  <a16:creationId xmlns:a16="http://schemas.microsoft.com/office/drawing/2014/main" id="{8B1FC499-1DC8-488C-82D9-97D9C05EFFA9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6;p34">
              <a:extLst>
                <a:ext uri="{FF2B5EF4-FFF2-40B4-BE49-F238E27FC236}">
                  <a16:creationId xmlns:a16="http://schemas.microsoft.com/office/drawing/2014/main" id="{59AB647A-493D-444E-8A41-A1A2119A8D85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7;p34">
              <a:extLst>
                <a:ext uri="{FF2B5EF4-FFF2-40B4-BE49-F238E27FC236}">
                  <a16:creationId xmlns:a16="http://schemas.microsoft.com/office/drawing/2014/main" id="{963BD98D-4AD9-4D28-BA2D-014736F8221C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8;p34">
              <a:extLst>
                <a:ext uri="{FF2B5EF4-FFF2-40B4-BE49-F238E27FC236}">
                  <a16:creationId xmlns:a16="http://schemas.microsoft.com/office/drawing/2014/main" id="{9292A490-1427-4AF1-B95D-82415D92C56B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9;p34">
              <a:extLst>
                <a:ext uri="{FF2B5EF4-FFF2-40B4-BE49-F238E27FC236}">
                  <a16:creationId xmlns:a16="http://schemas.microsoft.com/office/drawing/2014/main" id="{2DC5136D-3645-4B3B-AEBF-74AD26E094FF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0;p34">
              <a:extLst>
                <a:ext uri="{FF2B5EF4-FFF2-40B4-BE49-F238E27FC236}">
                  <a16:creationId xmlns:a16="http://schemas.microsoft.com/office/drawing/2014/main" id="{A08AD2D7-2410-421A-87CD-E312D3B3E60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1;p34">
              <a:extLst>
                <a:ext uri="{FF2B5EF4-FFF2-40B4-BE49-F238E27FC236}">
                  <a16:creationId xmlns:a16="http://schemas.microsoft.com/office/drawing/2014/main" id="{7577AB6A-42D9-4E84-BFEA-760EE05C653B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2;p34">
              <a:extLst>
                <a:ext uri="{FF2B5EF4-FFF2-40B4-BE49-F238E27FC236}">
                  <a16:creationId xmlns:a16="http://schemas.microsoft.com/office/drawing/2014/main" id="{6872FBD5-2F93-482D-90EE-9E90E8193DC5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3;p34">
              <a:extLst>
                <a:ext uri="{FF2B5EF4-FFF2-40B4-BE49-F238E27FC236}">
                  <a16:creationId xmlns:a16="http://schemas.microsoft.com/office/drawing/2014/main" id="{FD018D64-D44F-4750-9E69-B2533BF5516B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4;p34">
              <a:extLst>
                <a:ext uri="{FF2B5EF4-FFF2-40B4-BE49-F238E27FC236}">
                  <a16:creationId xmlns:a16="http://schemas.microsoft.com/office/drawing/2014/main" id="{DEB7D9D7-FB08-45B9-8935-85F813FAAE5F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5;p34">
              <a:extLst>
                <a:ext uri="{FF2B5EF4-FFF2-40B4-BE49-F238E27FC236}">
                  <a16:creationId xmlns:a16="http://schemas.microsoft.com/office/drawing/2014/main" id="{F5F83379-F981-426F-9D62-84F8CC48129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6;p34">
              <a:extLst>
                <a:ext uri="{FF2B5EF4-FFF2-40B4-BE49-F238E27FC236}">
                  <a16:creationId xmlns:a16="http://schemas.microsoft.com/office/drawing/2014/main" id="{60C44158-7F18-4F1A-9CE4-53E65C9B1188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7;p34">
              <a:extLst>
                <a:ext uri="{FF2B5EF4-FFF2-40B4-BE49-F238E27FC236}">
                  <a16:creationId xmlns:a16="http://schemas.microsoft.com/office/drawing/2014/main" id="{5B8A2938-1775-45DD-BAF3-783485139183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8;p34">
              <a:extLst>
                <a:ext uri="{FF2B5EF4-FFF2-40B4-BE49-F238E27FC236}">
                  <a16:creationId xmlns:a16="http://schemas.microsoft.com/office/drawing/2014/main" id="{5017800F-64B8-4B94-AE88-9CEC39362DD6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9;p34">
              <a:extLst>
                <a:ext uri="{FF2B5EF4-FFF2-40B4-BE49-F238E27FC236}">
                  <a16:creationId xmlns:a16="http://schemas.microsoft.com/office/drawing/2014/main" id="{EAA8CBC6-6AAA-4F8D-BFF2-E08479567F91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0;p34">
              <a:extLst>
                <a:ext uri="{FF2B5EF4-FFF2-40B4-BE49-F238E27FC236}">
                  <a16:creationId xmlns:a16="http://schemas.microsoft.com/office/drawing/2014/main" id="{41FA3C9F-D120-4C6B-AE14-DC4500C8FDA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1;p34">
              <a:extLst>
                <a:ext uri="{FF2B5EF4-FFF2-40B4-BE49-F238E27FC236}">
                  <a16:creationId xmlns:a16="http://schemas.microsoft.com/office/drawing/2014/main" id="{C88CD7A8-C31B-4AC1-8D70-D9ADDF5CE9F5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2;p34">
              <a:extLst>
                <a:ext uri="{FF2B5EF4-FFF2-40B4-BE49-F238E27FC236}">
                  <a16:creationId xmlns:a16="http://schemas.microsoft.com/office/drawing/2014/main" id="{7EC10D05-0945-4020-AB31-14D4305FDC58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3;p34">
              <a:extLst>
                <a:ext uri="{FF2B5EF4-FFF2-40B4-BE49-F238E27FC236}">
                  <a16:creationId xmlns:a16="http://schemas.microsoft.com/office/drawing/2014/main" id="{E43C3DEE-33C5-4F18-9AAC-8B1108CAA765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37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/>
      <p:bldP spid="13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AEA722-A060-464A-A3BE-3E54A18E8AD9}"/>
              </a:ext>
            </a:extLst>
          </p:cNvPr>
          <p:cNvSpPr txBox="1"/>
          <p:nvPr/>
        </p:nvSpPr>
        <p:spPr>
          <a:xfrm>
            <a:off x="725254" y="449222"/>
            <a:ext cx="7693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dụng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an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toàn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DE04B52-E02F-4BDA-A12B-AC336E5F070F}"/>
              </a:ext>
            </a:extLst>
          </p:cNvPr>
          <p:cNvSpPr/>
          <p:nvPr/>
        </p:nvSpPr>
        <p:spPr>
          <a:xfrm>
            <a:off x="725254" y="1115059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Hạn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nhựa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uống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,…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FCD4D40-A145-4ABD-8121-A112926C16F1}"/>
              </a:ext>
            </a:extLst>
          </p:cNvPr>
          <p:cNvSpPr/>
          <p:nvPr/>
        </p:nvSpPr>
        <p:spPr>
          <a:xfrm>
            <a:off x="725252" y="2117653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hộp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nhựa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độ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(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sôi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ăn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nóng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 ...)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28FC0E0-8B36-4A04-8979-FBFA3C4557FF}"/>
              </a:ext>
            </a:extLst>
          </p:cNvPr>
          <p:cNvSpPr/>
          <p:nvPr/>
        </p:nvSpPr>
        <p:spPr>
          <a:xfrm>
            <a:off x="725252" y="3076540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hộp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nhựa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nấu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hâm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nóng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hay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rã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lò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sóng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F1A9C16-28F7-46BE-B83F-CAC03E2482EE}"/>
              </a:ext>
            </a:extLst>
          </p:cNvPr>
          <p:cNvSpPr/>
          <p:nvPr/>
        </p:nvSpPr>
        <p:spPr>
          <a:xfrm>
            <a:off x="725252" y="4041140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Hạn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trẻ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nhựa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B9100A-D0F2-4EA3-BDF4-E347A8BC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7" y="572109"/>
            <a:ext cx="3321050" cy="332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0C526-6DFD-4125-9976-705ECF0A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28" y="814066"/>
            <a:ext cx="4374444" cy="283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EC014-730C-4AE2-A517-005D648A6492}"/>
              </a:ext>
            </a:extLst>
          </p:cNvPr>
          <p:cNvSpPr txBox="1"/>
          <p:nvPr/>
        </p:nvSpPr>
        <p:spPr>
          <a:xfrm>
            <a:off x="118534" y="4098024"/>
            <a:ext cx="400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B96BE-5BEE-46C5-AE80-76451E28C49E}"/>
              </a:ext>
            </a:extLst>
          </p:cNvPr>
          <p:cNvSpPr txBox="1"/>
          <p:nvPr/>
        </p:nvSpPr>
        <p:spPr>
          <a:xfrm>
            <a:off x="3966454" y="4098024"/>
            <a:ext cx="4691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AEA722-A060-464A-A3BE-3E54A18E8AD9}"/>
              </a:ext>
            </a:extLst>
          </p:cNvPr>
          <p:cNvSpPr txBox="1"/>
          <p:nvPr/>
        </p:nvSpPr>
        <p:spPr>
          <a:xfrm>
            <a:off x="725251" y="515793"/>
            <a:ext cx="7693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dụng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an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toàn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DE04B52-E02F-4BDA-A12B-AC336E5F070F}"/>
              </a:ext>
            </a:extLst>
          </p:cNvPr>
          <p:cNvSpPr/>
          <p:nvPr/>
        </p:nvSpPr>
        <p:spPr>
          <a:xfrm>
            <a:off x="725251" y="1427767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thấp</a:t>
            </a:r>
            <a:endParaRPr lang="en-US" sz="2200" dirty="0">
              <a:solidFill>
                <a:schemeClr val="tx2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FCD4D40-A145-4ABD-8121-A112926C16F1}"/>
              </a:ext>
            </a:extLst>
          </p:cNvPr>
          <p:cNvSpPr/>
          <p:nvPr/>
        </p:nvSpPr>
        <p:spPr>
          <a:xfrm>
            <a:off x="725251" y="2536193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hoá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dính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vào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su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28FC0E0-8B36-4A04-8979-FBFA3C4557FF}"/>
              </a:ext>
            </a:extLst>
          </p:cNvPr>
          <p:cNvSpPr/>
          <p:nvPr/>
        </p:nvSpPr>
        <p:spPr>
          <a:xfrm>
            <a:off x="725251" y="3644619"/>
            <a:ext cx="7693489" cy="767644"/>
          </a:xfrm>
          <a:prstGeom prst="homePlate">
            <a:avLst/>
          </a:prstGeom>
          <a:ln w="19050">
            <a:solidFill>
              <a:srgbClr val="B5584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tẩy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giặt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xà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,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xăng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d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ầu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,…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biến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lão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hoá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su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99A5A-892D-461C-99ED-359F4A8A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891" y="1397705"/>
            <a:ext cx="4514442" cy="3009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8500A-F049-4715-9B40-CF57163CAC11}"/>
              </a:ext>
            </a:extLst>
          </p:cNvPr>
          <p:cNvSpPr txBox="1"/>
          <p:nvPr/>
        </p:nvSpPr>
        <p:spPr>
          <a:xfrm>
            <a:off x="725255" y="415355"/>
            <a:ext cx="7693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dụng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an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toàn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46FF73-E41E-40EC-9416-3012E6193112}"/>
              </a:ext>
            </a:extLst>
          </p:cNvPr>
          <p:cNvSpPr/>
          <p:nvPr/>
        </p:nvSpPr>
        <p:spPr>
          <a:xfrm>
            <a:off x="338667" y="1307394"/>
            <a:ext cx="3747911" cy="2528711"/>
          </a:xfrm>
          <a:prstGeom prst="cloudCallout">
            <a:avLst>
              <a:gd name="adj1" fmla="val 51757"/>
              <a:gd name="adj2" fmla="val 54911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chúng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ta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phải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hạn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sự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hoen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rỉ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44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FFBAE-3E8D-4F9A-BA1E-81B201C3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7" y="2847082"/>
            <a:ext cx="3178319" cy="2010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D70A5-0799-4E86-B0B0-5D0EE649A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4" y="343252"/>
            <a:ext cx="3178319" cy="2010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53D81-4DF4-4C88-ABDB-D240E0676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168" y="2723609"/>
            <a:ext cx="2142608" cy="2142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BF3D10-BA9B-4768-8469-8EFF65F9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68" y="277284"/>
            <a:ext cx="2142608" cy="2142608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41A8CD-1ABA-442D-A996-0B8026F79EA7}"/>
              </a:ext>
            </a:extLst>
          </p:cNvPr>
          <p:cNvSpPr/>
          <p:nvPr/>
        </p:nvSpPr>
        <p:spPr>
          <a:xfrm>
            <a:off x="3834792" y="1147593"/>
            <a:ext cx="1006947" cy="485422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3CB5F4C-783F-4B84-80B0-117A3C4CFBC0}"/>
              </a:ext>
            </a:extLst>
          </p:cNvPr>
          <p:cNvSpPr/>
          <p:nvPr/>
        </p:nvSpPr>
        <p:spPr>
          <a:xfrm>
            <a:off x="3834793" y="3609706"/>
            <a:ext cx="1006947" cy="485422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AAD06E-C1CB-42F2-892B-0F84BDD064E3}"/>
              </a:ext>
            </a:extLst>
          </p:cNvPr>
          <p:cNvSpPr txBox="1"/>
          <p:nvPr/>
        </p:nvSpPr>
        <p:spPr>
          <a:xfrm>
            <a:off x="7163776" y="1993237"/>
            <a:ext cx="1461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FF54B6-4628-4B2D-ABD8-6440276AB214}"/>
              </a:ext>
            </a:extLst>
          </p:cNvPr>
          <p:cNvSpPr txBox="1"/>
          <p:nvPr/>
        </p:nvSpPr>
        <p:spPr>
          <a:xfrm>
            <a:off x="7163776" y="4426865"/>
            <a:ext cx="188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CF277-577B-465F-ACC3-3E040D109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5"/>
          <a:stretch/>
        </p:blipFill>
        <p:spPr>
          <a:xfrm>
            <a:off x="5000982" y="2912531"/>
            <a:ext cx="3223980" cy="1952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8500A-F049-4715-9B40-CF57163CAC11}"/>
              </a:ext>
            </a:extLst>
          </p:cNvPr>
          <p:cNvSpPr txBox="1"/>
          <p:nvPr/>
        </p:nvSpPr>
        <p:spPr>
          <a:xfrm>
            <a:off x="725254" y="330450"/>
            <a:ext cx="7693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Sử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dụng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liệu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an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toàn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BCB38-2267-488D-BFFF-3DE82814DD54}"/>
              </a:ext>
            </a:extLst>
          </p:cNvPr>
          <p:cNvSpPr txBox="1"/>
          <p:nvPr/>
        </p:nvSpPr>
        <p:spPr>
          <a:xfrm>
            <a:off x="725254" y="761337"/>
            <a:ext cx="844408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Ngăn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kim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biện</a:t>
            </a:r>
            <a:r>
              <a:rPr lang="en-US" sz="2200" dirty="0"/>
              <a:t> </a:t>
            </a:r>
            <a:r>
              <a:rPr lang="en-US" sz="2200" dirty="0" err="1"/>
              <a:t>pháp</a:t>
            </a:r>
            <a:r>
              <a:rPr lang="en-US" sz="2200" dirty="0"/>
              <a:t> </a:t>
            </a:r>
            <a:r>
              <a:rPr lang="en-US" sz="2200" dirty="0" err="1"/>
              <a:t>như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Sơn</a:t>
            </a:r>
            <a:r>
              <a:rPr lang="en-US" sz="2200" dirty="0"/>
              <a:t> </a:t>
            </a:r>
            <a:r>
              <a:rPr lang="en-US" sz="2200" dirty="0" err="1"/>
              <a:t>phủ</a:t>
            </a:r>
            <a:r>
              <a:rPr lang="en-US" sz="2200" dirty="0"/>
              <a:t> </a:t>
            </a:r>
            <a:r>
              <a:rPr lang="en-US" sz="2200" dirty="0" err="1"/>
              <a:t>bề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Tra</a:t>
            </a:r>
            <a:r>
              <a:rPr lang="en-US" sz="2200" dirty="0"/>
              <a:t> </a:t>
            </a:r>
            <a:r>
              <a:rPr lang="en-US" sz="2200" dirty="0" err="1"/>
              <a:t>dầu</a:t>
            </a:r>
            <a:r>
              <a:rPr lang="en-US" sz="2200" dirty="0"/>
              <a:t> </a:t>
            </a:r>
            <a:r>
              <a:rPr lang="en-US" sz="2200" dirty="0" err="1"/>
              <a:t>mỡ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Chế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chống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A35C7-EB34-49F6-9DDC-EE166E3D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73" y="2912531"/>
            <a:ext cx="3054647" cy="19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78F1017-8B6F-4744-944E-69944ED7D218}"/>
              </a:ext>
            </a:extLst>
          </p:cNvPr>
          <p:cNvSpPr/>
          <p:nvPr/>
        </p:nvSpPr>
        <p:spPr>
          <a:xfrm>
            <a:off x="1011736" y="513367"/>
            <a:ext cx="7120523" cy="767644"/>
          </a:xfrm>
          <a:prstGeom prst="homePlate">
            <a:avLst/>
          </a:prstGeom>
          <a:solidFill>
            <a:srgbClr val="00B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hiệu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quả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theo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mô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3R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65FC2-123A-4802-A66E-CD1F475EB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107" y="1580299"/>
            <a:ext cx="7325783" cy="30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87506BF-4609-4492-9CB2-B40BABBE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4638" y="938036"/>
            <a:ext cx="3291365" cy="32674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61297B-F586-47B8-91BA-EE2BD9B494DC}"/>
              </a:ext>
            </a:extLst>
          </p:cNvPr>
          <p:cNvSpPr/>
          <p:nvPr/>
        </p:nvSpPr>
        <p:spPr>
          <a:xfrm>
            <a:off x="5080000" y="598311"/>
            <a:ext cx="3386667" cy="936977"/>
          </a:xfrm>
          <a:prstGeom prst="rect">
            <a:avLst/>
          </a:prstGeom>
          <a:solidFill>
            <a:schemeClr val="bg1"/>
          </a:solidFill>
          <a:ln w="38100">
            <a:solidFill>
              <a:srgbClr val="5DC5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5DC584"/>
                </a:solidFill>
              </a:rPr>
              <a:t>Reduce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giảm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thiểu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tối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E04CE-86E8-48E3-8786-2450674A9C96}"/>
              </a:ext>
            </a:extLst>
          </p:cNvPr>
          <p:cNvSpPr/>
          <p:nvPr/>
        </p:nvSpPr>
        <p:spPr>
          <a:xfrm>
            <a:off x="5080000" y="2103261"/>
            <a:ext cx="3386667" cy="936977"/>
          </a:xfrm>
          <a:prstGeom prst="rect">
            <a:avLst/>
          </a:prstGeom>
          <a:solidFill>
            <a:schemeClr val="bg1"/>
          </a:solidFill>
          <a:ln w="38100">
            <a:solidFill>
              <a:srgbClr val="956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9564B8"/>
                </a:solidFill>
              </a:rPr>
              <a:t>Reuse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dung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lại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939A4-FC96-47ED-A303-84025432D62E}"/>
              </a:ext>
            </a:extLst>
          </p:cNvPr>
          <p:cNvSpPr/>
          <p:nvPr/>
        </p:nvSpPr>
        <p:spPr>
          <a:xfrm>
            <a:off x="5079999" y="3608212"/>
            <a:ext cx="3386667" cy="936977"/>
          </a:xfrm>
          <a:prstGeom prst="rect">
            <a:avLst/>
          </a:prstGeom>
          <a:solidFill>
            <a:schemeClr val="bg1"/>
          </a:solidFill>
          <a:ln w="38100">
            <a:solidFill>
              <a:srgbClr val="5DC5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5DC584"/>
                </a:solidFill>
              </a:rPr>
              <a:t>Recycle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khác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ADFC63-153A-4B43-9FBD-8A9226A6575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646003" y="2571750"/>
            <a:ext cx="1298530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1202C6-A8CB-49B9-8F5D-D246E68E690D}"/>
              </a:ext>
            </a:extLst>
          </p:cNvPr>
          <p:cNvCxnSpPr>
            <a:stCxn id="4" idx="3"/>
          </p:cNvCxnSpPr>
          <p:nvPr/>
        </p:nvCxnSpPr>
        <p:spPr>
          <a:xfrm flipV="1">
            <a:off x="3646003" y="1066799"/>
            <a:ext cx="1298530" cy="1504951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B46BB5-71EC-4824-A837-6841E86AE061}"/>
              </a:ext>
            </a:extLst>
          </p:cNvPr>
          <p:cNvCxnSpPr>
            <a:cxnSpLocks/>
          </p:cNvCxnSpPr>
          <p:nvPr/>
        </p:nvCxnSpPr>
        <p:spPr>
          <a:xfrm>
            <a:off x="3646003" y="2571750"/>
            <a:ext cx="1208219" cy="150495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1B3EB-0FBE-4DFB-B127-4A491EC3AE18}"/>
              </a:ext>
            </a:extLst>
          </p:cNvPr>
          <p:cNvSpPr txBox="1"/>
          <p:nvPr/>
        </p:nvSpPr>
        <p:spPr>
          <a:xfrm>
            <a:off x="460713" y="253355"/>
            <a:ext cx="8222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b.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Tìm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hiểu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việc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đảm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sự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phát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bền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vững</a:t>
            </a:r>
            <a:endParaRPr lang="en-US" sz="2200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  <a:p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DF0F84-C413-4497-9103-19E798C3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84874" y="2646680"/>
            <a:ext cx="2774245" cy="2496820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6967E4B7-DDF9-4023-AA1A-582B9BB7013D}"/>
              </a:ext>
            </a:extLst>
          </p:cNvPr>
          <p:cNvSpPr/>
          <p:nvPr/>
        </p:nvSpPr>
        <p:spPr>
          <a:xfrm>
            <a:off x="809705" y="1413086"/>
            <a:ext cx="7524582" cy="1083734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K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mới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dựng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phát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triển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bền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vững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ưu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58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E7387D-EADD-48A1-A1AD-1E2CFB48FD62}"/>
              </a:ext>
            </a:extLst>
          </p:cNvPr>
          <p:cNvSpPr txBox="1"/>
          <p:nvPr/>
        </p:nvSpPr>
        <p:spPr>
          <a:xfrm>
            <a:off x="390058" y="471966"/>
            <a:ext cx="836388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xây</a:t>
            </a:r>
            <a:r>
              <a:rPr lang="en-US" sz="2200" dirty="0"/>
              <a:t> </a:t>
            </a:r>
            <a:r>
              <a:rPr lang="en-US" sz="2200" dirty="0" err="1"/>
              <a:t>dựng</a:t>
            </a:r>
            <a:r>
              <a:rPr lang="en-US" sz="2200" dirty="0"/>
              <a:t>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DE0AF-0BF3-4709-B8C2-BFB7EC514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7" y="1241407"/>
            <a:ext cx="4289114" cy="2856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E6AC1-F834-416F-808A-835F08EE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288" y="1241407"/>
            <a:ext cx="3963653" cy="2856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4C739E-B939-4C8C-9FF5-998954B8CCD7}"/>
              </a:ext>
            </a:extLst>
          </p:cNvPr>
          <p:cNvSpPr txBox="1"/>
          <p:nvPr/>
        </p:nvSpPr>
        <p:spPr>
          <a:xfrm>
            <a:off x="531367" y="4330074"/>
            <a:ext cx="4006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D2E52F-F903-42E5-98FF-4C77061EFAF5}"/>
              </a:ext>
            </a:extLst>
          </p:cNvPr>
          <p:cNvSpPr txBox="1"/>
          <p:nvPr/>
        </p:nvSpPr>
        <p:spPr>
          <a:xfrm>
            <a:off x="4768866" y="4330074"/>
            <a:ext cx="4006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BBE56-4456-474B-A871-E85BBC1B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52" y="1473446"/>
            <a:ext cx="4289114" cy="264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7387D-EADD-48A1-A1AD-1E2CFB48FD62}"/>
              </a:ext>
            </a:extLst>
          </p:cNvPr>
          <p:cNvSpPr txBox="1"/>
          <p:nvPr/>
        </p:nvSpPr>
        <p:spPr>
          <a:xfrm>
            <a:off x="390058" y="471966"/>
            <a:ext cx="836388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xây</a:t>
            </a:r>
            <a:r>
              <a:rPr lang="en-US" sz="2200" dirty="0"/>
              <a:t> </a:t>
            </a:r>
            <a:r>
              <a:rPr lang="en-US" sz="2200" dirty="0" err="1"/>
              <a:t>dựng</a:t>
            </a:r>
            <a:r>
              <a:rPr lang="en-US" sz="2200" dirty="0"/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C739E-B939-4C8C-9FF5-998954B8CCD7}"/>
              </a:ext>
            </a:extLst>
          </p:cNvPr>
          <p:cNvSpPr txBox="1"/>
          <p:nvPr/>
        </p:nvSpPr>
        <p:spPr>
          <a:xfrm>
            <a:off x="565504" y="4285163"/>
            <a:ext cx="4006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D2E52F-F903-42E5-98FF-4C77061EFAF5}"/>
              </a:ext>
            </a:extLst>
          </p:cNvPr>
          <p:cNvSpPr txBox="1"/>
          <p:nvPr/>
        </p:nvSpPr>
        <p:spPr>
          <a:xfrm>
            <a:off x="4829366" y="4285163"/>
            <a:ext cx="4006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18084-28BA-4FD4-BCEE-F8A9E8CF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979" y="1525474"/>
            <a:ext cx="3663270" cy="25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B0857-F1D5-4740-9776-C07B3FA65482}"/>
              </a:ext>
            </a:extLst>
          </p:cNvPr>
          <p:cNvSpPr/>
          <p:nvPr/>
        </p:nvSpPr>
        <p:spPr>
          <a:xfrm>
            <a:off x="951088" y="1117600"/>
            <a:ext cx="7241822" cy="79022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2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Tiết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kiệm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chi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năng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lượng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thiện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endParaRPr lang="en-US" sz="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E72C86-FFF9-4F4A-949F-60E208054021}"/>
              </a:ext>
            </a:extLst>
          </p:cNvPr>
          <p:cNvSpPr/>
          <p:nvPr/>
        </p:nvSpPr>
        <p:spPr>
          <a:xfrm>
            <a:off x="951088" y="2176639"/>
            <a:ext cx="7241822" cy="79022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An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toàn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cháy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nổ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đẩu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nhanh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tốc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độ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dựng</a:t>
            </a:r>
            <a:r>
              <a:rPr lang="en-US" sz="2200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55F47-E444-409B-ABD6-E961D204B38A}"/>
              </a:ext>
            </a:extLst>
          </p:cNvPr>
          <p:cNvSpPr/>
          <p:nvPr/>
        </p:nvSpPr>
        <p:spPr>
          <a:xfrm>
            <a:off x="951088" y="3235678"/>
            <a:ext cx="7241822" cy="79022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Đảm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bảo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trúc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thẩm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mỹ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005D7-92FE-4475-9A35-5B8DBBCDD997}"/>
              </a:ext>
            </a:extLst>
          </p:cNvPr>
          <p:cNvSpPr txBox="1"/>
          <p:nvPr/>
        </p:nvSpPr>
        <p:spPr>
          <a:xfrm>
            <a:off x="2963333" y="356340"/>
            <a:ext cx="321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75B7E"/>
                </a:solidFill>
              </a:rPr>
              <a:t>ƯU ĐIỂM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8B02FEC-E497-4E22-B0CA-F014FBB7E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199" y="3626412"/>
            <a:ext cx="1402929" cy="1336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67D4F-C328-4C35-98D5-664A3519C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19822" y="3626412"/>
            <a:ext cx="2112977" cy="133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33;p35">
            <a:extLst>
              <a:ext uri="{FF2B5EF4-FFF2-40B4-BE49-F238E27FC236}">
                <a16:creationId xmlns:a16="http://schemas.microsoft.com/office/drawing/2014/main" id="{0E05EDE0-EE66-4DF4-AF37-12311318E6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299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BEFD1-9F7A-448D-9182-AF1CFEA547D5}"/>
              </a:ext>
            </a:extLst>
          </p:cNvPr>
          <p:cNvSpPr txBox="1"/>
          <p:nvPr/>
        </p:nvSpPr>
        <p:spPr>
          <a:xfrm>
            <a:off x="956162" y="989189"/>
            <a:ext cx="723167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2200" dirty="0" err="1">
                <a:ea typeface="Calibri" panose="020F0502020204030204" pitchFamily="34" charset="0"/>
              </a:rPr>
              <a:t>Thế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nào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là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vật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liệu</a:t>
            </a:r>
            <a:r>
              <a:rPr lang="en-US" sz="2200" dirty="0">
                <a:ea typeface="Calibri" panose="020F0502020204030204" pitchFamily="34" charset="0"/>
              </a:rPr>
              <a:t>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08F492-EBEE-4B8E-B3DB-7E1E5D459018}"/>
              </a:ext>
            </a:extLst>
          </p:cNvPr>
          <p:cNvSpPr txBox="1"/>
          <p:nvPr/>
        </p:nvSpPr>
        <p:spPr>
          <a:xfrm>
            <a:off x="496710" y="1526580"/>
            <a:ext cx="81505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A. 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L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à một số thức ăn được con người sử dụng hàng ngày.</a:t>
            </a:r>
          </a:p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B. </a:t>
            </a:r>
            <a:r>
              <a:rPr lang="en-US" sz="2200" dirty="0">
                <a:latin typeface="+mn-lt"/>
              </a:rPr>
              <a:t>L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à một chất được dùng trong xây dựng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vi-VN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C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Là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một chất hoặc hỗn hợp một số chất được con người sử dụng như nguyên liệu đầu vào trong quá trình sản xuất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chế tạo ra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các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sản phẩm phục vụ cuộc sống.</a:t>
            </a:r>
          </a:p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D.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Là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hỗn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hợp</a:t>
            </a:r>
            <a:r>
              <a:rPr lang="en-US" sz="2200" dirty="0">
                <a:latin typeface="+mn-lt"/>
              </a:rPr>
              <a:t> g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ồm nhiều chất trộn lẫn vào nhau.</a:t>
            </a:r>
          </a:p>
          <a:p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FCEAE2-BAAF-4255-9D6C-E1976CE77E5F}"/>
              </a:ext>
            </a:extLst>
          </p:cNvPr>
          <p:cNvSpPr/>
          <p:nvPr/>
        </p:nvSpPr>
        <p:spPr>
          <a:xfrm>
            <a:off x="391718" y="2571750"/>
            <a:ext cx="564444" cy="537391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95C7D4-A8DC-4399-9809-E894AE7A3CC7}"/>
              </a:ext>
            </a:extLst>
          </p:cNvPr>
          <p:cNvSpPr txBox="1"/>
          <p:nvPr/>
        </p:nvSpPr>
        <p:spPr>
          <a:xfrm>
            <a:off x="495861" y="832904"/>
            <a:ext cx="815227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2: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vi-VN" sz="2200" dirty="0">
                <a:latin typeface="+mn-lt"/>
              </a:rPr>
              <a:t>Gang và thép đều là hợp kim tạo bởi 2 thành phần chính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là</a:t>
            </a:r>
            <a:r>
              <a:rPr lang="en-US" sz="2200" dirty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sắt và carbon, gang cứng hơn sắt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nhưng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vì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sao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lại</a:t>
            </a:r>
            <a:r>
              <a:rPr lang="vi-VN" sz="2200" dirty="0">
                <a:latin typeface="+mn-lt"/>
              </a:rPr>
              <a:t> ít sử dụng trong các công trình xây dựng?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FAD02-E72C-4D81-BD0D-1BF59AE10A4E}"/>
              </a:ext>
            </a:extLst>
          </p:cNvPr>
          <p:cNvSpPr/>
          <p:nvPr/>
        </p:nvSpPr>
        <p:spPr>
          <a:xfrm>
            <a:off x="1868490" y="2511778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97837DC-7C06-4EE7-9C7E-0B8DF2AC0B3C}"/>
              </a:ext>
            </a:extLst>
          </p:cNvPr>
          <p:cNvSpPr/>
          <p:nvPr/>
        </p:nvSpPr>
        <p:spPr>
          <a:xfrm>
            <a:off x="2676567" y="2520247"/>
            <a:ext cx="4740233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Vì gang được sản xuất ít hơn thép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B379F-DE8C-4901-BE6B-2F7D6C64FBB5}"/>
              </a:ext>
            </a:extLst>
          </p:cNvPr>
          <p:cNvSpPr/>
          <p:nvPr/>
        </p:nvSpPr>
        <p:spPr>
          <a:xfrm>
            <a:off x="1868488" y="3117576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29D0E1-7709-41B9-8FB7-44D251510CC7}"/>
              </a:ext>
            </a:extLst>
          </p:cNvPr>
          <p:cNvSpPr/>
          <p:nvPr/>
        </p:nvSpPr>
        <p:spPr>
          <a:xfrm>
            <a:off x="1868490" y="3723374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7A2973-0F78-40E9-BABE-1EBDE0BB2B5E}"/>
              </a:ext>
            </a:extLst>
          </p:cNvPr>
          <p:cNvSpPr/>
          <p:nvPr/>
        </p:nvSpPr>
        <p:spPr>
          <a:xfrm>
            <a:off x="1868489" y="4334653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33E56D26-39D1-4875-BB49-BCF27C418C6D}"/>
              </a:ext>
            </a:extLst>
          </p:cNvPr>
          <p:cNvSpPr/>
          <p:nvPr/>
        </p:nvSpPr>
        <p:spPr>
          <a:xfrm>
            <a:off x="2676567" y="3117576"/>
            <a:ext cx="4740233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V</a:t>
            </a:r>
            <a:r>
              <a:rPr lang="en-US" sz="2200" dirty="0"/>
              <a:t>ì</a:t>
            </a:r>
            <a:r>
              <a:rPr lang="vi-VN" sz="2200" dirty="0"/>
              <a:t> gang khó sản xuất hơn thép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5C9336E4-F44E-44B0-9E71-3BE3E15AAFD5}"/>
              </a:ext>
            </a:extLst>
          </p:cNvPr>
          <p:cNvSpPr/>
          <p:nvPr/>
        </p:nvSpPr>
        <p:spPr>
          <a:xfrm>
            <a:off x="2676566" y="3723374"/>
            <a:ext cx="4740233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Vì gang d</a:t>
            </a:r>
            <a:r>
              <a:rPr lang="en-US" sz="2200" dirty="0"/>
              <a:t>ẫ</a:t>
            </a:r>
            <a:r>
              <a:rPr lang="vi-VN" sz="2200" dirty="0"/>
              <a:t>n nhiệt kém hơn thép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61D35D69-29EC-42B8-B7FE-35088636A92F}"/>
              </a:ext>
            </a:extLst>
          </p:cNvPr>
          <p:cNvSpPr/>
          <p:nvPr/>
        </p:nvSpPr>
        <p:spPr>
          <a:xfrm>
            <a:off x="2676565" y="4334653"/>
            <a:ext cx="4740233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Vì gang giòn hơn thép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C0FDF2-E285-4030-8E08-D8DA4B2EDCAB}"/>
              </a:ext>
            </a:extLst>
          </p:cNvPr>
          <p:cNvSpPr/>
          <p:nvPr/>
        </p:nvSpPr>
        <p:spPr>
          <a:xfrm>
            <a:off x="1868487" y="4334653"/>
            <a:ext cx="542261" cy="474592"/>
          </a:xfrm>
          <a:prstGeom prst="rect">
            <a:avLst/>
          </a:prstGeom>
          <a:solidFill>
            <a:schemeClr val="bg1"/>
          </a:solidFill>
          <a:ln w="28575">
            <a:solidFill>
              <a:srgbClr val="B5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16" name="Google Shape;1133;p35">
            <a:extLst>
              <a:ext uri="{FF2B5EF4-FFF2-40B4-BE49-F238E27FC236}">
                <a16:creationId xmlns:a16="http://schemas.microsoft.com/office/drawing/2014/main" id="{580425FB-5D06-40F0-944D-F2B0238C3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299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86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95C7D4-A8DC-4399-9809-E894AE7A3CC7}"/>
              </a:ext>
            </a:extLst>
          </p:cNvPr>
          <p:cNvSpPr txBox="1"/>
          <p:nvPr/>
        </p:nvSpPr>
        <p:spPr>
          <a:xfrm>
            <a:off x="891599" y="1048696"/>
            <a:ext cx="527213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3: </a:t>
            </a:r>
            <a:r>
              <a:rPr lang="en-US" sz="2200" dirty="0" err="1"/>
              <a:t>Mô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3R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nghĩa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BDA794-F0F7-4E9F-91C8-D46C79A88C23}"/>
              </a:ext>
            </a:extLst>
          </p:cNvPr>
          <p:cNvSpPr/>
          <p:nvPr/>
        </p:nvSpPr>
        <p:spPr>
          <a:xfrm>
            <a:off x="632177" y="1824798"/>
            <a:ext cx="7879643" cy="61319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quả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an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toàn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tiết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kiệm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531B66-C39B-4CEB-82E1-B84F17AD5D4F}"/>
              </a:ext>
            </a:extLst>
          </p:cNvPr>
          <p:cNvSpPr/>
          <p:nvPr/>
        </p:nvSpPr>
        <p:spPr>
          <a:xfrm>
            <a:off x="632178" y="2602380"/>
            <a:ext cx="7879644" cy="61171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mục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tiêu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giảm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thiếu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9DBCD1B-959B-4CDE-8F7F-0E715ACFF1EC}"/>
              </a:ext>
            </a:extLst>
          </p:cNvPr>
          <p:cNvSpPr/>
          <p:nvPr/>
        </p:nvSpPr>
        <p:spPr>
          <a:xfrm>
            <a:off x="632177" y="3375234"/>
            <a:ext cx="7879643" cy="61171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2">
                    <a:lumMod val="10000"/>
                  </a:schemeClr>
                </a:solidFill>
              </a:rPr>
              <a:t>Sử dụng các vật liệu Ít gây ô nhiễm mỗi trường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BC6AA2-92FB-4C2B-A41A-FDD0C5DC1EEA}"/>
              </a:ext>
            </a:extLst>
          </p:cNvPr>
          <p:cNvSpPr/>
          <p:nvPr/>
        </p:nvSpPr>
        <p:spPr>
          <a:xfrm>
            <a:off x="632177" y="4148088"/>
            <a:ext cx="7879642" cy="61171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2">
                    <a:lumMod val="10000"/>
                  </a:schemeClr>
                </a:solidFill>
              </a:rPr>
              <a:t>Sử dụng vật liệu chất lượng cao, mẫu mã đẹp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7E5275-4C98-438C-809E-63B2335000E8}"/>
              </a:ext>
            </a:extLst>
          </p:cNvPr>
          <p:cNvSpPr/>
          <p:nvPr/>
        </p:nvSpPr>
        <p:spPr>
          <a:xfrm>
            <a:off x="632174" y="2599132"/>
            <a:ext cx="7879644" cy="611719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mục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tiêu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giảm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thiếu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8" name="Google Shape;1133;p35">
            <a:extLst>
              <a:ext uri="{FF2B5EF4-FFF2-40B4-BE49-F238E27FC236}">
                <a16:creationId xmlns:a16="http://schemas.microsoft.com/office/drawing/2014/main" id="{5E465085-AD89-4E8E-B74B-489CA668A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299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47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623961-8FC8-4395-AC68-CEEE0E4C4C88}"/>
              </a:ext>
            </a:extLst>
          </p:cNvPr>
          <p:cNvSpPr txBox="1"/>
          <p:nvPr/>
        </p:nvSpPr>
        <p:spPr>
          <a:xfrm>
            <a:off x="29632" y="1460722"/>
            <a:ext cx="90847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969"/>
                </a:solidFill>
              </a:rPr>
              <a:t>CHỦ ĐỀ 4: </a:t>
            </a:r>
          </a:p>
          <a:p>
            <a:pPr algn="ctr"/>
            <a:r>
              <a:rPr lang="nl-NL" sz="3000" b="1" kern="0" dirty="0">
                <a:solidFill>
                  <a:srgbClr val="002969"/>
                </a:solidFill>
                <a:effectLst/>
                <a:latin typeface="+mj-lt"/>
                <a:ea typeface="DengXian Light" panose="02010600030101010101" pitchFamily="2" charset="-122"/>
                <a:cs typeface="Times New Roman" panose="02020603050405020304" pitchFamily="18" charset="0"/>
              </a:rPr>
              <a:t>MỘT SỐ VẬT LIỆU, NHIÊN LIỆU, NGUYÊN LIỆU, LƯƠNG THỰC, THỰC PHẨM THÔNG DỤNG. TÍNH CHẤT VÀ ỨNG DỤNG CỦA CHÚNG</a:t>
            </a:r>
            <a:endParaRPr lang="en-US" sz="3000" b="1" kern="0" dirty="0">
              <a:solidFill>
                <a:srgbClr val="002969"/>
              </a:solidFill>
              <a:effectLst/>
              <a:latin typeface="+mj-lt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2969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66E534-A72B-4FFF-B8C8-6F82E0D2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54740" y="3397956"/>
            <a:ext cx="1434519" cy="17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F52FA-DC41-4F40-8883-2088DF585D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2488" y="1901395"/>
            <a:ext cx="2592528" cy="1508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DA796-E1AB-4BA1-AB45-B8FF2B4CBEB0}"/>
              </a:ext>
            </a:extLst>
          </p:cNvPr>
          <p:cNvSpPr txBox="1"/>
          <p:nvPr/>
        </p:nvSpPr>
        <p:spPr>
          <a:xfrm>
            <a:off x="1452488" y="2229363"/>
            <a:ext cx="25925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Thuỷ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tinh</a:t>
            </a:r>
            <a:endParaRPr lang="en-US" sz="220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C7F79-B15F-4521-9B39-1270E248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2977" y="3458779"/>
            <a:ext cx="2592527" cy="150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E46B0-E52E-4CCE-BCAC-1FE2C9012F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1671" y="3446203"/>
            <a:ext cx="2592527" cy="1508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4F39CA-9673-4640-B460-8EE8C038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1672" y="1900115"/>
            <a:ext cx="2592526" cy="150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BCAC8-7C04-4BD4-93A8-A861C5EF2D7E}"/>
              </a:ext>
            </a:extLst>
          </p:cNvPr>
          <p:cNvSpPr txBox="1"/>
          <p:nvPr/>
        </p:nvSpPr>
        <p:spPr>
          <a:xfrm>
            <a:off x="4853645" y="3792890"/>
            <a:ext cx="270857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Xi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măng</a:t>
            </a:r>
            <a:endParaRPr lang="en-US" sz="220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84EB6-963A-4CC3-8D80-DD306E1A39D4}"/>
              </a:ext>
            </a:extLst>
          </p:cNvPr>
          <p:cNvSpPr txBox="1"/>
          <p:nvPr/>
        </p:nvSpPr>
        <p:spPr>
          <a:xfrm>
            <a:off x="1233172" y="3805467"/>
            <a:ext cx="303115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 composite</a:t>
            </a:r>
            <a:endParaRPr lang="en-US" sz="220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79EBA-23C1-41AC-8FB0-893DBE40CC77}"/>
              </a:ext>
            </a:extLst>
          </p:cNvPr>
          <p:cNvSpPr txBox="1"/>
          <p:nvPr/>
        </p:nvSpPr>
        <p:spPr>
          <a:xfrm>
            <a:off x="5000023" y="2229363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Thép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dựng</a:t>
            </a:r>
            <a:endParaRPr lang="en-US" sz="220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BC8C6E-AF0B-4DFA-90CF-F61BF1102938}"/>
              </a:ext>
            </a:extLst>
          </p:cNvPr>
          <p:cNvSpPr/>
          <p:nvPr/>
        </p:nvSpPr>
        <p:spPr>
          <a:xfrm>
            <a:off x="5319951" y="3836273"/>
            <a:ext cx="521957" cy="517062"/>
          </a:xfrm>
          <a:prstGeom prst="ellipse">
            <a:avLst/>
          </a:prstGeom>
          <a:noFill/>
          <a:ln w="28575">
            <a:solidFill>
              <a:srgbClr val="B5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133;p35">
            <a:extLst>
              <a:ext uri="{FF2B5EF4-FFF2-40B4-BE49-F238E27FC236}">
                <a16:creationId xmlns:a16="http://schemas.microsoft.com/office/drawing/2014/main" id="{ECBEAB69-771D-47B4-9FB9-5D8193B04E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299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B2045-34B6-4B79-96CF-3DF07DE00BD5}"/>
              </a:ext>
            </a:extLst>
          </p:cNvPr>
          <p:cNvSpPr txBox="1"/>
          <p:nvPr/>
        </p:nvSpPr>
        <p:spPr>
          <a:xfrm>
            <a:off x="1172042" y="1048696"/>
            <a:ext cx="679991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4: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tái</a:t>
            </a:r>
            <a:r>
              <a:rPr lang="en-US" sz="2200" dirty="0"/>
              <a:t> </a:t>
            </a:r>
            <a:r>
              <a:rPr lang="en-US" sz="2200" dirty="0" err="1"/>
              <a:t>chế</a:t>
            </a:r>
            <a:r>
              <a:rPr lang="en-US" sz="2200" dirty="0"/>
              <a:t>?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95C7D4-A8DC-4399-9809-E894AE7A3CC7}"/>
              </a:ext>
            </a:extLst>
          </p:cNvPr>
          <p:cNvSpPr txBox="1"/>
          <p:nvPr/>
        </p:nvSpPr>
        <p:spPr>
          <a:xfrm>
            <a:off x="891599" y="1058814"/>
            <a:ext cx="856865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5: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,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 </a:t>
            </a:r>
            <a:r>
              <a:rPr lang="en-US" sz="2200" dirty="0" err="1"/>
              <a:t>tốt</a:t>
            </a:r>
            <a:r>
              <a:rPr lang="en-US" sz="2200" dirty="0"/>
              <a:t>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Google Shape;1133;p35">
            <a:extLst>
              <a:ext uri="{FF2B5EF4-FFF2-40B4-BE49-F238E27FC236}">
                <a16:creationId xmlns:a16="http://schemas.microsoft.com/office/drawing/2014/main" id="{5E465085-AD89-4E8E-B74B-489CA668A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299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23424E-1595-40D3-AA8E-106350A59607}"/>
              </a:ext>
            </a:extLst>
          </p:cNvPr>
          <p:cNvSpPr/>
          <p:nvPr/>
        </p:nvSpPr>
        <p:spPr>
          <a:xfrm>
            <a:off x="710864" y="2314224"/>
            <a:ext cx="1580668" cy="15352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Gạch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407D35-E52E-416D-854B-BB891B744E9E}"/>
              </a:ext>
            </a:extLst>
          </p:cNvPr>
          <p:cNvSpPr/>
          <p:nvPr/>
        </p:nvSpPr>
        <p:spPr>
          <a:xfrm>
            <a:off x="2697819" y="2314224"/>
            <a:ext cx="1580668" cy="15352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Gốm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F8D1FC-A7E2-41D7-9618-A2E87FC17699}"/>
              </a:ext>
            </a:extLst>
          </p:cNvPr>
          <p:cNvSpPr/>
          <p:nvPr/>
        </p:nvSpPr>
        <p:spPr>
          <a:xfrm>
            <a:off x="6671731" y="2314224"/>
            <a:ext cx="1580668" cy="15352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Cao </a:t>
            </a:r>
            <a:r>
              <a:rPr lang="en-US" sz="2200" dirty="0" err="1">
                <a:solidFill>
                  <a:schemeClr val="bg1"/>
                </a:solidFill>
              </a:rPr>
              <a:t>su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9D4C84-1B36-4092-A3B6-C85937AB4926}"/>
              </a:ext>
            </a:extLst>
          </p:cNvPr>
          <p:cNvSpPr/>
          <p:nvPr/>
        </p:nvSpPr>
        <p:spPr>
          <a:xfrm>
            <a:off x="4684775" y="2314224"/>
            <a:ext cx="1580668" cy="15352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Thép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1DAC7D-6577-4265-9C92-3A6BDAE71201}"/>
              </a:ext>
            </a:extLst>
          </p:cNvPr>
          <p:cNvSpPr/>
          <p:nvPr/>
        </p:nvSpPr>
        <p:spPr>
          <a:xfrm>
            <a:off x="4684774" y="2314224"/>
            <a:ext cx="1580668" cy="15352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Thép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0">
            <a:extLst>
              <a:ext uri="{FF2B5EF4-FFF2-40B4-BE49-F238E27FC236}">
                <a16:creationId xmlns:a16="http://schemas.microsoft.com/office/drawing/2014/main" id="{68F0FB36-B46C-4EEE-81FB-3EA2FF57675C}"/>
              </a:ext>
            </a:extLst>
          </p:cNvPr>
          <p:cNvSpPr/>
          <p:nvPr/>
        </p:nvSpPr>
        <p:spPr>
          <a:xfrm rot="5400000">
            <a:off x="2672401" y="-440124"/>
            <a:ext cx="3799186" cy="6779447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8" name="Google Shape;1133;p35">
            <a:extLst>
              <a:ext uri="{FF2B5EF4-FFF2-40B4-BE49-F238E27FC236}">
                <a16:creationId xmlns:a16="http://schemas.microsoft.com/office/drawing/2014/main" id="{1E5F7CC4-E529-43D2-8C7E-7287FC4A9941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VẬN DỤNG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B230F-043B-434C-B722-F669AAD5A491}"/>
              </a:ext>
            </a:extLst>
          </p:cNvPr>
          <p:cNvSpPr txBox="1"/>
          <p:nvPr/>
        </p:nvSpPr>
        <p:spPr>
          <a:xfrm>
            <a:off x="1246304" y="1665240"/>
            <a:ext cx="6651379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Dựa vào tính chất nào mà kim loại đồng, kim loại nhôm lại được sử dụng làm dây điện? 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Tại sao đồng dẫn điện tốt hơn nhôm nhưng dây điện cao thế lại thường sử dụng</a:t>
            </a:r>
            <a:r>
              <a:rPr lang="en-US" sz="2200" dirty="0"/>
              <a:t> </a:t>
            </a:r>
            <a:r>
              <a:rPr lang="vi-VN" sz="2200" dirty="0"/>
              <a:t>vật liệu nhôm chứ không sử dụng vật liệu đồng? 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985DA09-B4D5-4E97-99A6-6A0D69E6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07398">
            <a:off x="1455456" y="569074"/>
            <a:ext cx="531532" cy="11661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E294B7-1D25-4812-81C1-1C3CE1325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7220">
            <a:off x="7169995" y="572836"/>
            <a:ext cx="531532" cy="11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133;p35">
            <a:extLst>
              <a:ext uri="{FF2B5EF4-FFF2-40B4-BE49-F238E27FC236}">
                <a16:creationId xmlns:a16="http://schemas.microsoft.com/office/drawing/2014/main" id="{6593B434-9695-426B-A627-7D0E28A11107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VẬN DỤNG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425D86EF-F206-4A77-B2B4-C1C5B14C057A}"/>
              </a:ext>
            </a:extLst>
          </p:cNvPr>
          <p:cNvSpPr/>
          <p:nvPr/>
        </p:nvSpPr>
        <p:spPr>
          <a:xfrm rot="5400000">
            <a:off x="2672401" y="-440124"/>
            <a:ext cx="3799186" cy="6779447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EDE9D-EB7C-4349-BC26-2EE716A744F8}"/>
              </a:ext>
            </a:extLst>
          </p:cNvPr>
          <p:cNvSpPr txBox="1"/>
          <p:nvPr/>
        </p:nvSpPr>
        <p:spPr>
          <a:xfrm>
            <a:off x="1246304" y="1665240"/>
            <a:ext cx="6651379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Kim loại đồng, nhôm được dùng làm dây dẫn điện vì nó có khả năng dẫn điện tốt.</a:t>
            </a:r>
            <a:endParaRPr lang="en-US" sz="22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Dây điện cao thế thường sử dụng nhôm vì nhôm nhẹ, làm giảm áp lực lên cột điện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vi-VN" sz="2200" dirty="0"/>
              <a:t>giá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vi-VN" sz="2200" dirty="0"/>
              <a:t>nhôm cũng rẻ hơn so với đồng.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5C9421F-019F-43F2-935E-57B9B639C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07398">
            <a:off x="1455456" y="569074"/>
            <a:ext cx="531532" cy="11661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3584901-3E7F-41A0-9E07-110B7CD3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7220">
            <a:off x="7169995" y="572836"/>
            <a:ext cx="531532" cy="11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555E05DC-8AAE-4F71-81E3-84563EA4CD2F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VẬN DỤNG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424AFB-D504-4AEB-AE1F-386E0F6E7AA7}"/>
              </a:ext>
            </a:extLst>
          </p:cNvPr>
          <p:cNvSpPr/>
          <p:nvPr/>
        </p:nvSpPr>
        <p:spPr>
          <a:xfrm>
            <a:off x="592554" y="1196622"/>
            <a:ext cx="7958890" cy="13751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b="0" i="0" dirty="0">
                <a:solidFill>
                  <a:schemeClr val="bg1"/>
                </a:solidFill>
                <a:effectLst/>
              </a:rPr>
              <a:t>Em hãy cho biết sự cần thiết phải phân loại rác thải sinh hoạt hằng ngày? Kể tên 3 - 5 loại rác thải trong gia đình có thể tái chế được thành sản phẩm mới.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1DFD3D6-D568-4285-96BA-52E79AB8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6816" y="2866055"/>
            <a:ext cx="4590367" cy="21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555E05DC-8AAE-4F71-81E3-84563EA4CD2F}"/>
              </a:ext>
            </a:extLst>
          </p:cNvPr>
          <p:cNvSpPr txBox="1">
            <a:spLocks/>
          </p:cNvSpPr>
          <p:nvPr/>
        </p:nvSpPr>
        <p:spPr>
          <a:xfrm>
            <a:off x="891599" y="38050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87954-9390-4BE3-8CCA-B19257074BA0}"/>
              </a:ext>
            </a:extLst>
          </p:cNvPr>
          <p:cNvSpPr txBox="1"/>
          <p:nvPr/>
        </p:nvSpPr>
        <p:spPr>
          <a:xfrm>
            <a:off x="753531" y="1136200"/>
            <a:ext cx="763693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- P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hân loại rác sinh hoạt góp phần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+ </a:t>
            </a:r>
            <a:r>
              <a:rPr lang="en-US" sz="2200" dirty="0" err="1">
                <a:latin typeface="+mn-lt"/>
              </a:rPr>
              <a:t>Làm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 giảm ô nhiễm môi trường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+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Tiết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kiệm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và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bảo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vệ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tài nguyên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+ Gi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ảm chi phí cho công tác thu gom và xử lí rác thải.</a:t>
            </a:r>
            <a:endParaRPr lang="en-US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-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Một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loại</a:t>
            </a:r>
            <a:r>
              <a:rPr lang="en-US" sz="2200" dirty="0"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rác thải gia đình có thể dùng để tái chế: sách báo cũ, đồ nhựa, quần áo cũ, vỏ lon, hộp đựng bánh kẹo,...</a:t>
            </a:r>
            <a:endParaRPr lang="en-US" sz="2200" dirty="0"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8E2157-40EC-4F18-AF07-558FD4496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49155" y="486293"/>
            <a:ext cx="1145936" cy="16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33;p35">
            <a:extLst>
              <a:ext uri="{FF2B5EF4-FFF2-40B4-BE49-F238E27FC236}">
                <a16:creationId xmlns:a16="http://schemas.microsoft.com/office/drawing/2014/main" id="{AE5238BB-B75F-4347-9F9A-298A298D1CAD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HƯỚNG DẪN VỀ NHÀ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CE74617-4B88-4102-8E7F-752A559BD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3379" y="1110251"/>
            <a:ext cx="6157239" cy="3506951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F45051B3-A133-4D71-9DC6-16FA5CA65D38}"/>
              </a:ext>
            </a:extLst>
          </p:cNvPr>
          <p:cNvSpPr txBox="1"/>
          <p:nvPr/>
        </p:nvSpPr>
        <p:spPr>
          <a:xfrm>
            <a:off x="1941909" y="1502443"/>
            <a:ext cx="52601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Vẽ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tư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củng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cố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giáo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khoa.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trước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12: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liệu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an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năng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lượng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810F800-9973-43A2-8E1B-03CD12952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1598" y="3453128"/>
            <a:ext cx="1517227" cy="149515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66BA24B9-4049-446B-A324-CB3130496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09300" y="3116509"/>
            <a:ext cx="1833480" cy="183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00DB73-9822-4AFC-B3F5-83106E5EED86}"/>
              </a:ext>
            </a:extLst>
          </p:cNvPr>
          <p:cNvSpPr txBox="1"/>
          <p:nvPr/>
        </p:nvSpPr>
        <p:spPr>
          <a:xfrm>
            <a:off x="163689" y="1879252"/>
            <a:ext cx="8816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969"/>
                </a:solidFill>
              </a:rPr>
              <a:t>CẢM ƠN CÁC EM ĐÃ LẮNG NGHE BÀI GIẢNG!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140B657-24EC-4B72-882C-F338B80B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0" y="3960725"/>
            <a:ext cx="4455660" cy="11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9609A1-6974-49E9-B31E-6E95FA1F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26" y="1383667"/>
            <a:ext cx="7478948" cy="1963500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</a:rPr>
              <a:t>BÀI 11: MỘT SỐ VẬT LIỆU THÔNG DỤNG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90096A-0B45-4FD7-B5A4-0598894B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915" y="2985878"/>
            <a:ext cx="2574819" cy="21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3;p35">
            <a:extLst>
              <a:ext uri="{FF2B5EF4-FFF2-40B4-BE49-F238E27FC236}">
                <a16:creationId xmlns:a16="http://schemas.microsoft.com/office/drawing/2014/main" id="{0B6BBBBA-8FF1-44D3-81BD-AA01456949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600" y="311703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NỘI DUNG BÀI HỌC</a:t>
            </a:r>
            <a:endParaRPr sz="34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99D11B-D1BE-4593-B7E9-51329331FB63}"/>
              </a:ext>
            </a:extLst>
          </p:cNvPr>
          <p:cNvSpPr/>
          <p:nvPr/>
        </p:nvSpPr>
        <p:spPr>
          <a:xfrm>
            <a:off x="553155" y="1407532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CB5223-F1B5-41C3-A5B7-681391E3761C}"/>
              </a:ext>
            </a:extLst>
          </p:cNvPr>
          <p:cNvSpPr/>
          <p:nvPr/>
        </p:nvSpPr>
        <p:spPr>
          <a:xfrm>
            <a:off x="553155" y="2448832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0CE033-833F-40C1-A5F3-AC56126431FB}"/>
              </a:ext>
            </a:extLst>
          </p:cNvPr>
          <p:cNvSpPr/>
          <p:nvPr/>
        </p:nvSpPr>
        <p:spPr>
          <a:xfrm>
            <a:off x="553155" y="3630309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402A2-AA35-4DCC-9C7B-E6333164738F}"/>
              </a:ext>
            </a:extLst>
          </p:cNvPr>
          <p:cNvSpPr/>
          <p:nvPr/>
        </p:nvSpPr>
        <p:spPr>
          <a:xfrm>
            <a:off x="1388090" y="1407532"/>
            <a:ext cx="7112444" cy="5983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MỘT SỐ VẬT LIỆU THÔNG DỤNG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CBA5B4-9058-4ADB-8779-3E4F8A0ADE8E}"/>
              </a:ext>
            </a:extLst>
          </p:cNvPr>
          <p:cNvSpPr/>
          <p:nvPr/>
        </p:nvSpPr>
        <p:spPr>
          <a:xfrm>
            <a:off x="1388090" y="2448831"/>
            <a:ext cx="7112443" cy="5983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MỘT SỐ TÍNH CHẤT VÀ ỨNG DỤNG CỦA VẬT LIỆU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AD988E-914F-47BB-810C-E8DC20CD614C}"/>
              </a:ext>
            </a:extLst>
          </p:cNvPr>
          <p:cNvSpPr/>
          <p:nvPr/>
        </p:nvSpPr>
        <p:spPr>
          <a:xfrm>
            <a:off x="1388090" y="3490130"/>
            <a:ext cx="7112443" cy="8786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SỬ DỤNG VẬT LIỆU AN TOÀN, HIỆU QUẢ VÀ ĐẢM BẢO SỰ PHÁT TRIỂN BỀN VỮNG</a:t>
            </a:r>
          </a:p>
        </p:txBody>
      </p:sp>
    </p:spTree>
    <p:extLst>
      <p:ext uri="{BB962C8B-B14F-4D97-AF65-F5344CB8AC3E}">
        <p14:creationId xmlns:p14="http://schemas.microsoft.com/office/powerpoint/2010/main" val="16104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B7AF41B-CE4C-427C-9E9B-653B3213A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4090" y="2189590"/>
            <a:ext cx="3316158" cy="25624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38DC706-B485-4BB0-8A7C-3411175EDAE6}"/>
              </a:ext>
            </a:extLst>
          </p:cNvPr>
          <p:cNvSpPr/>
          <p:nvPr/>
        </p:nvSpPr>
        <p:spPr>
          <a:xfrm>
            <a:off x="4222045" y="981359"/>
            <a:ext cx="4391377" cy="2581927"/>
          </a:xfrm>
          <a:prstGeom prst="cloudCallout">
            <a:avLst>
              <a:gd name="adj1" fmla="val -76688"/>
              <a:gd name="adj2" fmla="val 21056"/>
            </a:avLst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Kể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số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liệu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thông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dụng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đồ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công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trình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dựng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làm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từ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chúng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Google Shape;1133;p35">
            <a:extLst>
              <a:ext uri="{FF2B5EF4-FFF2-40B4-BE49-F238E27FC236}">
                <a16:creationId xmlns:a16="http://schemas.microsoft.com/office/drawing/2014/main" id="{454738D7-4083-473C-99F0-E89DEF7A33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288" y="225659"/>
            <a:ext cx="7823422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1. MỘT SỐ VẬT LIỆU THÔNG DỤNG</a:t>
            </a:r>
            <a:endParaRPr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3;p35">
            <a:extLst>
              <a:ext uri="{FF2B5EF4-FFF2-40B4-BE49-F238E27FC236}">
                <a16:creationId xmlns:a16="http://schemas.microsoft.com/office/drawing/2014/main" id="{FD5AC70A-CB62-45F3-8886-BB051FCB3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1. MỘT SỐ VẬT LIỆU THÔNG DỤNG</a:t>
            </a:r>
            <a:endParaRPr sz="3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13171-CCC0-46B7-AD8C-9486446A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75" y="1082700"/>
            <a:ext cx="3256269" cy="3286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EB8B64-4C7A-44F3-B8F8-F95F68DE20A0}"/>
              </a:ext>
            </a:extLst>
          </p:cNvPr>
          <p:cNvSpPr txBox="1"/>
          <p:nvPr/>
        </p:nvSpPr>
        <p:spPr>
          <a:xfrm>
            <a:off x="1075696" y="4527558"/>
            <a:ext cx="2223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6AEEA-932A-4460-9A68-C34F8F67B093}"/>
              </a:ext>
            </a:extLst>
          </p:cNvPr>
          <p:cNvSpPr txBox="1"/>
          <p:nvPr/>
        </p:nvSpPr>
        <p:spPr>
          <a:xfrm>
            <a:off x="4317230" y="4527558"/>
            <a:ext cx="4737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5D1C7-EC22-433E-9564-B0A49C82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58" y="1082700"/>
            <a:ext cx="2715277" cy="1555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24B0E-4F07-432C-A8A2-BE29D9BB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002"/>
          <a:stretch/>
        </p:blipFill>
        <p:spPr>
          <a:xfrm>
            <a:off x="5328358" y="2638070"/>
            <a:ext cx="2715277" cy="174754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4FCED08-4FAF-4629-ABDC-FDD2B06D69B5}"/>
              </a:ext>
            </a:extLst>
          </p:cNvPr>
          <p:cNvSpPr/>
          <p:nvPr/>
        </p:nvSpPr>
        <p:spPr>
          <a:xfrm>
            <a:off x="4068527" y="2486766"/>
            <a:ext cx="1006947" cy="485422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3;p35">
            <a:extLst>
              <a:ext uri="{FF2B5EF4-FFF2-40B4-BE49-F238E27FC236}">
                <a16:creationId xmlns:a16="http://schemas.microsoft.com/office/drawing/2014/main" id="{FD5AC70A-CB62-45F3-8886-BB051FCB3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1. MỘT SỐ VẬT LIỆU THÔNG DỤNG</a:t>
            </a:r>
            <a:endParaRPr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BDC09-1A02-4A50-800E-6326576F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8" y="1524912"/>
            <a:ext cx="3680178" cy="2448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56AEEA-932A-4460-9A68-C34F8F67B093}"/>
              </a:ext>
            </a:extLst>
          </p:cNvPr>
          <p:cNvSpPr txBox="1"/>
          <p:nvPr/>
        </p:nvSpPr>
        <p:spPr>
          <a:xfrm>
            <a:off x="1075124" y="4279480"/>
            <a:ext cx="2223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175E3-C9B0-4C26-B7D7-98E3C27B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884" y="1524912"/>
            <a:ext cx="3710268" cy="2448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73A66A-7FD4-4766-AD3C-B724C125D0AC}"/>
              </a:ext>
            </a:extLst>
          </p:cNvPr>
          <p:cNvSpPr txBox="1"/>
          <p:nvPr/>
        </p:nvSpPr>
        <p:spPr>
          <a:xfrm>
            <a:off x="5830205" y="4279479"/>
            <a:ext cx="2223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4F29AAB-6CBD-4F0D-9A6B-EC80C85D4203}"/>
              </a:ext>
            </a:extLst>
          </p:cNvPr>
          <p:cNvSpPr/>
          <p:nvPr/>
        </p:nvSpPr>
        <p:spPr>
          <a:xfrm>
            <a:off x="4203396" y="2571750"/>
            <a:ext cx="737208" cy="480603"/>
          </a:xfrm>
          <a:prstGeom prst="rightArrow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2088</Words>
  <Application>Microsoft Office PowerPoint</Application>
  <PresentationFormat>On-screen Show (16:9)</PresentationFormat>
  <Paragraphs>249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Amatic SC</vt:lpstr>
      <vt:lpstr>Open Sans</vt:lpstr>
      <vt:lpstr>Wingdings</vt:lpstr>
      <vt:lpstr>Indie Flower</vt:lpstr>
      <vt:lpstr>Didact Gothic</vt:lpstr>
      <vt:lpstr>Arial</vt:lpstr>
      <vt:lpstr>Symbol</vt:lpstr>
      <vt:lpstr>Giant Doodles Newsletter by Slidesgo</vt:lpstr>
      <vt:lpstr>PowerPoint Presentation</vt:lpstr>
      <vt:lpstr>KHỞI ĐỘNG</vt:lpstr>
      <vt:lpstr>PowerPoint Presentation</vt:lpstr>
      <vt:lpstr>PowerPoint Presentation</vt:lpstr>
      <vt:lpstr>BÀI 11: MỘT SỐ VẬT LIỆU THÔNG DỤNG</vt:lpstr>
      <vt:lpstr>NỘI DUNG BÀI HỌC</vt:lpstr>
      <vt:lpstr>1. MỘT SỐ VẬT LIỆU THÔNG DỤNG</vt:lpstr>
      <vt:lpstr>1. MỘT SỐ VẬT LIỆU THÔNG DỤNG</vt:lpstr>
      <vt:lpstr>1. MỘT SỐ VẬT LIỆU THÔNG DỤNG</vt:lpstr>
      <vt:lpstr>1. MỘT SỐ VẬT LIỆU THÔNG DỤNG</vt:lpstr>
      <vt:lpstr>1. MỘT SỐ VẬT LIỆU THÔNG DỤNG</vt:lpstr>
      <vt:lpstr>I. MỘT SỐ VẬT LIỆU THÔNG DỤNG</vt:lpstr>
      <vt:lpstr>PowerPoint Presentation</vt:lpstr>
      <vt:lpstr>2. MỘT SỐ TÍNH CHẤT VÀ ỨNG DỤNG CỦA VẬT LIỆU</vt:lpstr>
      <vt:lpstr>PowerPoint Presentation</vt:lpstr>
      <vt:lpstr>2. MỘT SỐ TÍNH CHẤT VÀ ỨNG DỤNG CỦA VẬT LIỆU</vt:lpstr>
      <vt:lpstr>PowerPoint Presentation</vt:lpstr>
      <vt:lpstr>2. MỘT SỐ TÍNH CHẤT VÀ ỨNG DỤNG CỦA VẬT LIỆU</vt:lpstr>
      <vt:lpstr>PowerPoint Presentation</vt:lpstr>
      <vt:lpstr>2. MỘT SỐ TÍNH CHẤT VÀ ỨNG DỤNG CỦA VẬT LIỆU</vt:lpstr>
      <vt:lpstr>PowerPoint Presentation</vt:lpstr>
      <vt:lpstr>PowerPoint Presentation</vt:lpstr>
      <vt:lpstr>2. MỘT SỐ TÍNH CHẤT VÀ ỨNG DỤNG CỦA VẬT LIỆU</vt:lpstr>
      <vt:lpstr>KẾT LUẬN</vt:lpstr>
      <vt:lpstr>3. SỬ DỤNG VẬT LIỆU AN TOÀN, HIỆU QUẢ VÀ ĐẢM BẢO SỰ PHÁT TRIỂN BỀN VỮNG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159</cp:revision>
  <dcterms:modified xsi:type="dcterms:W3CDTF">2021-09-24T01:38:40Z</dcterms:modified>
</cp:coreProperties>
</file>