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5"/>
  </p:notesMasterIdLst>
  <p:sldIdLst>
    <p:sldId id="291" r:id="rId2"/>
    <p:sldId id="326" r:id="rId3"/>
    <p:sldId id="292" r:id="rId4"/>
    <p:sldId id="318" r:id="rId5"/>
    <p:sldId id="294" r:id="rId6"/>
    <p:sldId id="327" r:id="rId7"/>
    <p:sldId id="320" r:id="rId8"/>
    <p:sldId id="314" r:id="rId9"/>
    <p:sldId id="296" r:id="rId10"/>
    <p:sldId id="323" r:id="rId11"/>
    <p:sldId id="324" r:id="rId12"/>
    <p:sldId id="325" r:id="rId13"/>
    <p:sldId id="31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63" d="100"/>
          <a:sy n="63" d="100"/>
        </p:scale>
        <p:origin x="1288"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10/3/2023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10/3/2023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 y="-148625"/>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467264" y="1745902"/>
            <a:ext cx="7600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dirty="0" err="1">
                <a:solidFill>
                  <a:srgbClr val="0000FF"/>
                </a:solidFill>
              </a:rPr>
              <a:t>Bài</a:t>
            </a:r>
            <a:r>
              <a:rPr lang="en-US" altLang="en-US" sz="2400" b="1" dirty="0">
                <a:solidFill>
                  <a:srgbClr val="0000FF"/>
                </a:solidFill>
              </a:rPr>
              <a:t> 5: BẢO VỆ SỨC KHỎE KHI DÙNG MÁY TÍNH</a:t>
            </a: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990600" y="979118"/>
            <a:ext cx="7726801" cy="646331"/>
          </a:xfrm>
          <a:prstGeom prst="rect">
            <a:avLst/>
          </a:prstGeom>
          <a:noFill/>
        </p:spPr>
        <p:txBody>
          <a:bodyPr wrap="square" rtlCol="0">
            <a:spAutoFit/>
          </a:bodyPr>
          <a:lstStyle/>
          <a:p>
            <a:r>
              <a:rPr lang="en-US" sz="3600" b="1" dirty="0" err="1">
                <a:solidFill>
                  <a:srgbClr val="FF0000"/>
                </a:solidFill>
                <a:latin typeface="HP001 4 hàng" panose="020B0603050302020204" pitchFamily="34" charset="0"/>
              </a:rPr>
              <a:t>Thứ</a:t>
            </a:r>
            <a:r>
              <a:rPr lang="en-US" sz="3600" b="1" dirty="0">
                <a:solidFill>
                  <a:srgbClr val="FF0000"/>
                </a:solidFill>
                <a:latin typeface="HP001 4 hàng" panose="020B0603050302020204" pitchFamily="34" charset="0"/>
              </a:rPr>
              <a:t> </a:t>
            </a:r>
            <a:r>
              <a:rPr lang="en-US" sz="3600" b="1" dirty="0" err="1">
                <a:solidFill>
                  <a:srgbClr val="FF0000"/>
                </a:solidFill>
                <a:latin typeface="HP001 4 hàng" panose="020B0603050302020204" pitchFamily="34" charset="0"/>
              </a:rPr>
              <a:t>ba</a:t>
            </a:r>
            <a:r>
              <a:rPr lang="en-US" sz="3600" b="1" dirty="0">
                <a:solidFill>
                  <a:srgbClr val="FF0000"/>
                </a:solidFill>
                <a:latin typeface="HP001 4 hàng" panose="020B0603050302020204" pitchFamily="34" charset="0"/>
              </a:rPr>
              <a:t> </a:t>
            </a:r>
            <a:r>
              <a:rPr lang="en-US" sz="3600" b="1" dirty="0" err="1">
                <a:solidFill>
                  <a:srgbClr val="FF0000"/>
                </a:solidFill>
                <a:latin typeface="HP001 4 hàng" panose="020B0603050302020204" pitchFamily="34" charset="0"/>
              </a:rPr>
              <a:t>ngày</a:t>
            </a:r>
            <a:r>
              <a:rPr lang="en-US" sz="3600" b="1" dirty="0">
                <a:solidFill>
                  <a:srgbClr val="FF0000"/>
                </a:solidFill>
                <a:latin typeface="HP001 4 hàng" panose="020B0603050302020204" pitchFamily="34" charset="0"/>
              </a:rPr>
              <a:t> 03 </a:t>
            </a:r>
            <a:r>
              <a:rPr lang="en-US" sz="3600" b="1" dirty="0" err="1">
                <a:solidFill>
                  <a:srgbClr val="FF0000"/>
                </a:solidFill>
                <a:latin typeface="HP001 4 hàng" panose="020B0603050302020204" pitchFamily="34" charset="0"/>
              </a:rPr>
              <a:t>tháng</a:t>
            </a:r>
            <a:r>
              <a:rPr lang="en-US" sz="3600" b="1" dirty="0">
                <a:solidFill>
                  <a:srgbClr val="FF0000"/>
                </a:solidFill>
                <a:latin typeface="HP001 4 hàng" panose="020B0603050302020204" pitchFamily="34" charset="0"/>
              </a:rPr>
              <a:t> 10 </a:t>
            </a:r>
            <a:r>
              <a:rPr lang="en-US" sz="3600" b="1" dirty="0" err="1">
                <a:solidFill>
                  <a:srgbClr val="FF0000"/>
                </a:solidFill>
                <a:latin typeface="HP001 4 hàng" panose="020B0603050302020204" pitchFamily="34" charset="0"/>
              </a:rPr>
              <a:t>năm</a:t>
            </a:r>
            <a:r>
              <a:rPr lang="en-US" sz="3600" b="1" dirty="0">
                <a:solidFill>
                  <a:srgbClr val="FF0000"/>
                </a:solidFill>
                <a:latin typeface="HP001 4 hàng" panose="020B0603050302020204" pitchFamily="34" charset="0"/>
              </a:rPr>
              <a:t> 2023</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457200" y="3824288"/>
            <a:ext cx="3505200" cy="2604462"/>
          </a:xfrm>
          <a:prstGeom prst="rect">
            <a:avLst/>
          </a:prstGeom>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19" y="500360"/>
            <a:ext cx="8077200" cy="586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bg2">
                  <a:lumMod val="10000"/>
                </a:schemeClr>
              </a:solidFill>
            </a:endParaRPr>
          </a:p>
        </p:txBody>
      </p:sp>
      <p:pic>
        <p:nvPicPr>
          <p:cNvPr id="5"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66726" y="1166442"/>
            <a:ext cx="7620000" cy="4216539"/>
          </a:xfrm>
          <a:prstGeom prst="rect">
            <a:avLst/>
          </a:prstGeom>
          <a:noFill/>
        </p:spPr>
        <p:txBody>
          <a:bodyPr wrap="square" rtlCol="0">
            <a:spAutoFit/>
          </a:bodyPr>
          <a:lstStyle/>
          <a:p>
            <a:r>
              <a:rPr lang="en-US" sz="4400" b="1">
                <a:solidFill>
                  <a:srgbClr val="FF0000"/>
                </a:solidFill>
                <a:latin typeface="HP-002" panose="020B0603050302020204" pitchFamily="34" charset="0"/>
              </a:rPr>
              <a:t>Trong các câu sau, câu nào sai?</a:t>
            </a:r>
          </a:p>
          <a:p>
            <a:r>
              <a:rPr lang="en-US" sz="3200">
                <a:solidFill>
                  <a:srgbClr val="000099"/>
                </a:solidFill>
                <a:latin typeface="HP-002" panose="020B0603050302020204" pitchFamily="34" charset="0"/>
              </a:rPr>
              <a:t>1, Tư thế ngồi đúng cách khi sử dụng máy tính là: lưng thẳng, mắt ngang tầm màn hình.</a:t>
            </a:r>
          </a:p>
          <a:p>
            <a:r>
              <a:rPr lang="en-US" sz="3200">
                <a:solidFill>
                  <a:srgbClr val="000099"/>
                </a:solidFill>
                <a:latin typeface="HP-002" panose="020B0603050302020204" pitchFamily="34" charset="0"/>
              </a:rPr>
              <a:t>2, Ngồi sai tư thế khi làm việc với máy tính có thế gây ra bệnh khiếm thính.</a:t>
            </a:r>
          </a:p>
          <a:p>
            <a:r>
              <a:rPr lang="en-US" sz="3200">
                <a:solidFill>
                  <a:srgbClr val="000099"/>
                </a:solidFill>
                <a:latin typeface="HP-002" panose="020B0603050302020204" pitchFamily="34" charset="0"/>
              </a:rPr>
              <a:t>3, Không nên để cốc nước uống bên cạnh bàn phím máy tính.</a:t>
            </a:r>
          </a:p>
          <a:p>
            <a:endParaRPr lang="en-US" sz="3200">
              <a:solidFill>
                <a:srgbClr val="000099"/>
              </a:solidFill>
              <a:latin typeface="HP-002" panose="020B0603050302020204" pitchFamily="34" charset="0"/>
            </a:endParaRPr>
          </a:p>
        </p:txBody>
      </p:sp>
      <p:sp>
        <p:nvSpPr>
          <p:cNvPr id="23" name="TextBox 22"/>
          <p:cNvSpPr txBox="1"/>
          <p:nvPr/>
        </p:nvSpPr>
        <p:spPr>
          <a:xfrm>
            <a:off x="2353529" y="629882"/>
            <a:ext cx="4247581" cy="646331"/>
          </a:xfrm>
          <a:prstGeom prst="rect">
            <a:avLst/>
          </a:prstGeom>
          <a:noFill/>
        </p:spPr>
        <p:txBody>
          <a:bodyPr wrap="square" rtlCol="0">
            <a:spAutoFit/>
          </a:bodyPr>
          <a:lstStyle/>
          <a:p>
            <a:pPr algn="ctr"/>
            <a:r>
              <a:rPr lang="en-US" sz="3600" b="1">
                <a:solidFill>
                  <a:srgbClr val="FF0000"/>
                </a:solidFill>
                <a:latin typeface="HLT Mishka" panose="02000000000000000000" pitchFamily="2" charset="0"/>
              </a:rPr>
              <a:t>Luyện Tập</a:t>
            </a:r>
          </a:p>
        </p:txBody>
      </p:sp>
    </p:spTree>
    <p:extLst>
      <p:ext uri="{BB962C8B-B14F-4D97-AF65-F5344CB8AC3E}">
        <p14:creationId xmlns:p14="http://schemas.microsoft.com/office/powerpoint/2010/main" val="22294608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458200" cy="586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76800" y="1143000"/>
            <a:ext cx="1371600" cy="16002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590651" y="3238857"/>
            <a:ext cx="4572298" cy="2953162"/>
          </a:xfrm>
          <a:prstGeom prst="rect">
            <a:avLst/>
          </a:prstGeom>
        </p:spPr>
      </p:pic>
      <p:sp>
        <p:nvSpPr>
          <p:cNvPr id="7" name="TextBox 6"/>
          <p:cNvSpPr txBox="1"/>
          <p:nvPr/>
        </p:nvSpPr>
        <p:spPr>
          <a:xfrm>
            <a:off x="609600" y="838200"/>
            <a:ext cx="8153400" cy="2400657"/>
          </a:xfrm>
          <a:prstGeom prst="rect">
            <a:avLst/>
          </a:prstGeom>
          <a:noFill/>
        </p:spPr>
        <p:txBody>
          <a:bodyPr wrap="square" rtlCol="0">
            <a:spAutoFit/>
          </a:bodyPr>
          <a:lstStyle/>
          <a:p>
            <a:pPr algn="ctr"/>
            <a:r>
              <a:rPr lang="en-US" sz="5400">
                <a:solidFill>
                  <a:srgbClr val="FF0000"/>
                </a:solidFill>
                <a:latin typeface="HLT Mishka" panose="02000000000000000000" pitchFamily="2" charset="0"/>
                <a:cs typeface="Times New Roman" panose="02020603050405020304" pitchFamily="18" charset="0"/>
              </a:rPr>
              <a:t>Vận Dụng </a:t>
            </a:r>
          </a:p>
          <a:p>
            <a:r>
              <a:rPr lang="en-US" sz="3200">
                <a:solidFill>
                  <a:srgbClr val="000099"/>
                </a:solidFill>
                <a:latin typeface="HP-008" panose="020B0803050302020204" pitchFamily="34" charset="0"/>
              </a:rPr>
              <a:t>Trong hình 6, một bạn ngồi làm việc với máy tính không đúng tư thế. Em hãy chỉ ra những chỗ không đúng trong cách ngồi của bạn.</a:t>
            </a:r>
          </a:p>
        </p:txBody>
      </p:sp>
    </p:spTree>
    <p:extLst>
      <p:ext uri="{BB962C8B-B14F-4D97-AF65-F5344CB8AC3E}">
        <p14:creationId xmlns:p14="http://schemas.microsoft.com/office/powerpoint/2010/main" val="184248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457200"/>
            <a:ext cx="8610600" cy="5867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0"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0" y="152400"/>
            <a:ext cx="8305800" cy="5355312"/>
          </a:xfrm>
          <a:prstGeom prst="rect">
            <a:avLst/>
          </a:prstGeom>
          <a:noFill/>
        </p:spPr>
        <p:txBody>
          <a:bodyPr wrap="square" rtlCol="0">
            <a:spAutoFit/>
          </a:bodyPr>
          <a:lstStyle/>
          <a:p>
            <a:pPr algn="ctr"/>
            <a:r>
              <a:rPr lang="en-US" sz="3800">
                <a:solidFill>
                  <a:srgbClr val="FF0000"/>
                </a:solidFill>
                <a:latin typeface="HLT Mishka" panose="02000000000000000000" pitchFamily="2" charset="0"/>
              </a:rPr>
              <a:t>Ghi nhớ</a:t>
            </a:r>
          </a:p>
          <a:p>
            <a:pPr marL="285750" indent="-285750" algn="just">
              <a:buFontTx/>
              <a:buChar char="-"/>
            </a:pPr>
            <a:r>
              <a:rPr lang="en-US" sz="3800" b="1">
                <a:solidFill>
                  <a:srgbClr val="000099"/>
                </a:solidFill>
                <a:latin typeface="HP-002" panose="020B0603050302020204" pitchFamily="34" charset="0"/>
              </a:rPr>
              <a:t>Khi làm việc với máy tính, cần ngồi đúng tư thế để bảo vệ mắt và cột sống.</a:t>
            </a:r>
          </a:p>
          <a:p>
            <a:pPr marL="285750" indent="-285750" algn="just">
              <a:buFontTx/>
              <a:buChar char="-"/>
            </a:pPr>
            <a:r>
              <a:rPr lang="en-US" sz="3800" b="1">
                <a:solidFill>
                  <a:srgbClr val="000099"/>
                </a:solidFill>
                <a:latin typeface="HP-002" panose="020B0603050302020204" pitchFamily="34" charset="0"/>
              </a:rPr>
              <a:t>Không nên sử dụng máy tính quá lâu</a:t>
            </a:r>
          </a:p>
          <a:p>
            <a:pPr marL="285750" indent="-285750" algn="just">
              <a:buFontTx/>
              <a:buChar char="-"/>
            </a:pPr>
            <a:r>
              <a:rPr lang="en-US" sz="3800" b="1">
                <a:solidFill>
                  <a:srgbClr val="000099"/>
                </a:solidFill>
                <a:latin typeface="HP-002" panose="020B0603050302020204" pitchFamily="34" charset="0"/>
              </a:rPr>
              <a:t>Thực hiện nghiêm túc các quy tắc sử dụng điện an toàn để tránh bị điện giật hoặc gây cháy nổ</a:t>
            </a:r>
          </a:p>
        </p:txBody>
      </p:sp>
    </p:spTree>
    <p:extLst>
      <p:ext uri="{BB962C8B-B14F-4D97-AF65-F5344CB8AC3E}">
        <p14:creationId xmlns:p14="http://schemas.microsoft.com/office/powerpoint/2010/main" val="66824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WordArt 14"/>
          <p:cNvSpPr>
            <a:spLocks noChangeArrowheads="1" noChangeShapeType="1" noTextEdit="1"/>
          </p:cNvSpPr>
          <p:nvPr/>
        </p:nvSpPr>
        <p:spPr bwMode="auto">
          <a:xfrm>
            <a:off x="1627187" y="304800"/>
            <a:ext cx="6194425" cy="1350963"/>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FF0000"/>
                </a:solidFill>
                <a:latin typeface="Cambria"/>
                <a:ea typeface="Cambria"/>
              </a:rPr>
              <a:t>Môn: Tin học</a:t>
            </a:r>
          </a:p>
        </p:txBody>
      </p:sp>
      <p:sp>
        <p:nvSpPr>
          <p:cNvPr id="5135" name="WordArt 15"/>
          <p:cNvSpPr>
            <a:spLocks noChangeArrowheads="1" noChangeShapeType="1" noTextEdit="1"/>
          </p:cNvSpPr>
          <p:nvPr/>
        </p:nvSpPr>
        <p:spPr bwMode="auto">
          <a:xfrm>
            <a:off x="3443514" y="1295400"/>
            <a:ext cx="1911350" cy="587375"/>
          </a:xfrm>
          <a:prstGeom prst="rect">
            <a:avLst/>
          </a:prstGeom>
        </p:spPr>
        <p:txBody>
          <a:bodyPr wrap="none" fromWordArt="1">
            <a:prstTxWarp prst="textPlain">
              <a:avLst>
                <a:gd name="adj" fmla="val 50000"/>
              </a:avLst>
            </a:prstTxWarp>
          </a:bodyPr>
          <a:lstStyle/>
          <a:p>
            <a:pPr algn="ctr"/>
            <a:r>
              <a:rPr lang="en-US" sz="3200" b="1" kern="10">
                <a:ln w="9525">
                  <a:solidFill>
                    <a:srgbClr val="FF0000"/>
                  </a:solidFill>
                  <a:round/>
                  <a:headEnd/>
                  <a:tailEnd/>
                </a:ln>
                <a:solidFill>
                  <a:srgbClr val="FF0000"/>
                </a:solidFill>
                <a:latin typeface="Cambria"/>
                <a:ea typeface="Cambria"/>
              </a:rPr>
              <a:t>Lớp: 3</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97864"/>
            <a:ext cx="2533858" cy="3566160"/>
          </a:xfrm>
          <a:prstGeom prst="rect">
            <a:avLst/>
          </a:prstGeom>
        </p:spPr>
      </p:pic>
      <p:sp>
        <p:nvSpPr>
          <p:cNvPr id="2" name="TextBox 1"/>
          <p:cNvSpPr txBox="1"/>
          <p:nvPr/>
        </p:nvSpPr>
        <p:spPr>
          <a:xfrm>
            <a:off x="1516852" y="2220104"/>
            <a:ext cx="7048853" cy="523220"/>
          </a:xfrm>
          <a:prstGeom prst="rect">
            <a:avLst/>
          </a:prstGeom>
          <a:noFill/>
        </p:spPr>
        <p:txBody>
          <a:bodyPr wrap="none" rtlCol="0">
            <a:spAutoFit/>
          </a:bodyPr>
          <a:lstStyle/>
          <a:p>
            <a:pPr algn="just">
              <a:spcBef>
                <a:spcPct val="0"/>
              </a:spcBef>
            </a:pPr>
            <a:r>
              <a:rPr lang="en-US" altLang="en-US" sz="2800" b="1">
                <a:solidFill>
                  <a:srgbClr val="0000FF"/>
                </a:solidFill>
              </a:rPr>
              <a:t>Bài 5: BẢO VỆ SỨC KHỎE KHI DÙNG MÁY TÍNH</a:t>
            </a:r>
            <a:endParaRPr lang="en-US" altLang="en-US" sz="2800" b="1" dirty="0">
              <a:solidFill>
                <a:srgbClr val="0000FF"/>
              </a:solidFill>
            </a:endParaRPr>
          </a:p>
        </p:txBody>
      </p:sp>
      <p:sp>
        <p:nvSpPr>
          <p:cNvPr id="3" name="TextBox 2"/>
          <p:cNvSpPr txBox="1"/>
          <p:nvPr/>
        </p:nvSpPr>
        <p:spPr>
          <a:xfrm>
            <a:off x="3014813" y="2813198"/>
            <a:ext cx="4038286" cy="461665"/>
          </a:xfrm>
          <a:prstGeom prst="rect">
            <a:avLst/>
          </a:prstGeom>
          <a:noFill/>
        </p:spPr>
        <p:txBody>
          <a:bodyPr wrap="none" rtlCol="0">
            <a:spAutoFit/>
          </a:bodyPr>
          <a:lstStyle/>
          <a:p>
            <a:pPr algn="ctr"/>
            <a:r>
              <a:rPr lang="en-US" sz="2400"/>
              <a:t>(Sách giáo khoa Bộ Cánh Diều) </a:t>
            </a:r>
          </a:p>
        </p:txBody>
      </p:sp>
    </p:spTree>
    <p:extLst>
      <p:ext uri="{BB962C8B-B14F-4D97-AF65-F5344CB8AC3E}">
        <p14:creationId xmlns:p14="http://schemas.microsoft.com/office/powerpoint/2010/main" val="491147257"/>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419100" y="1905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ngồi đúng tư thế khi làm việc với máy tính.</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Nhận ra và nêu được tác hại của của tư thế ngồi sai khi làm việc với máy tính hoặc sử dụng máy tính quá thời gian quy định cho lứa tuổi.</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vị trí phù hợp của màn hình với mắt và nguồn sang trong phòng.</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thực hiện quy tắc an toàn về điện, có ý thức đề phòng tai nạn về điện khi sử dụng máy tính.</a:t>
            </a:r>
            <a:endParaRPr lang="en-US"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1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CC00"/>
                </a:solidFill>
                <a:effectLst/>
              </a:rPr>
              <a:t>Khởi</a:t>
            </a:r>
            <a:r>
              <a:rPr lang="en-US" sz="5400" b="1" cap="none" spc="0" dirty="0">
                <a:ln/>
                <a:solidFill>
                  <a:srgbClr val="00CC00"/>
                </a:solidFill>
                <a:effectLst/>
              </a:rPr>
              <a:t> </a:t>
            </a:r>
            <a:r>
              <a:rPr lang="en-US" sz="5400" b="1" cap="none" spc="0" dirty="0" err="1">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76400" y="3609298"/>
            <a:ext cx="6096000" cy="1200329"/>
          </a:xfrm>
          <a:prstGeom prst="rect">
            <a:avLst/>
          </a:prstGeom>
          <a:noFill/>
        </p:spPr>
        <p:txBody>
          <a:bodyPr wrap="square" rtlCol="0">
            <a:spAutoFit/>
          </a:bodyPr>
          <a:lstStyle/>
          <a:p>
            <a:pPr algn="just"/>
            <a:r>
              <a:rPr lang="en-US" sz="2400" i="1">
                <a:latin typeface="Times New Roman" panose="02020603050405020304" pitchFamily="18" charset="0"/>
                <a:cs typeface="Times New Roman" panose="02020603050405020304" pitchFamily="18" charset="0"/>
              </a:rPr>
              <a:t>Khi dung máy tính, nếu em nhìn sát vào màn hình hoặc ngồi quá lâu thì có thể gây hại cho sức khỏe như thế nào?</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92234"/>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83" t="56206" r="13324" b="8333"/>
          <a:stretch/>
        </p:blipFill>
        <p:spPr>
          <a:xfrm>
            <a:off x="381000" y="3803458"/>
            <a:ext cx="8382000" cy="2825942"/>
          </a:xfrm>
          <a:prstGeom prst="rect">
            <a:avLst/>
          </a:prstGeom>
        </p:spPr>
      </p:pic>
      <p:sp>
        <p:nvSpPr>
          <p:cNvPr id="5" name="TextBox 4"/>
          <p:cNvSpPr txBox="1"/>
          <p:nvPr/>
        </p:nvSpPr>
        <p:spPr>
          <a:xfrm>
            <a:off x="1469978" y="361042"/>
            <a:ext cx="6934200" cy="769441"/>
          </a:xfrm>
          <a:prstGeom prst="rect">
            <a:avLst/>
          </a:prstGeom>
          <a:noFill/>
        </p:spPr>
        <p:txBody>
          <a:bodyPr wrap="square" rtlCol="0">
            <a:spAutoFit/>
          </a:bodyPr>
          <a:lstStyle/>
          <a:p>
            <a:pPr algn="ctr"/>
            <a:r>
              <a:rPr lang="en-US" sz="2200" b="1">
                <a:solidFill>
                  <a:srgbClr val="000099"/>
                </a:solidFill>
                <a:latin typeface="Tahoma" panose="020B0604030504040204" pitchFamily="34" charset="0"/>
                <a:ea typeface="Tahoma" panose="020B0604030504040204" pitchFamily="34" charset="0"/>
                <a:cs typeface="Tahoma" panose="020B0604030504040204" pitchFamily="34" charset="0"/>
              </a:rPr>
              <a:t>1. TÌM HIỂU CÁCH NGỒI ĐÚNG TƯ THẾ KHI LÀM VIỆC VỚI MÁY TÍNH</a:t>
            </a:r>
          </a:p>
        </p:txBody>
      </p:sp>
      <p:sp>
        <p:nvSpPr>
          <p:cNvPr id="6" name="TextBox 5"/>
          <p:cNvSpPr txBox="1"/>
          <p:nvPr/>
        </p:nvSpPr>
        <p:spPr>
          <a:xfrm>
            <a:off x="609600" y="1254797"/>
            <a:ext cx="769620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THẢO LUẬN NHÓM </a:t>
            </a:r>
          </a:p>
        </p:txBody>
      </p:sp>
      <p:sp>
        <p:nvSpPr>
          <p:cNvPr id="7" name="TextBox 6"/>
          <p:cNvSpPr txBox="1"/>
          <p:nvPr/>
        </p:nvSpPr>
        <p:spPr>
          <a:xfrm>
            <a:off x="381000" y="1963886"/>
            <a:ext cx="8382000"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 Hình 1 và hình 2, hình nào thể hiện tư thế ngồi đúng khi làm việc với máy tính? Khi làm việc với máy tính, em cần ngồi như thế nào?</a:t>
            </a:r>
          </a:p>
          <a:p>
            <a:pPr algn="just"/>
            <a:r>
              <a:rPr lang="en-US" sz="2400">
                <a:latin typeface="Times New Roman" panose="02020603050405020304" pitchFamily="18" charset="0"/>
                <a:cs typeface="Times New Roman" panose="02020603050405020304" pitchFamily="18" charset="0"/>
              </a:rPr>
              <a:t>- Tác hại của việc ngồi sai tư thế khi làm việc với máy tính?</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630"/>
          <a:stretch/>
        </p:blipFill>
        <p:spPr>
          <a:xfrm>
            <a:off x="7010400" y="5907655"/>
            <a:ext cx="1097280" cy="877019"/>
          </a:xfrm>
          <a:prstGeom prst="rect">
            <a:avLst/>
          </a:prstGeom>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291" t="56206" r="19794" b="11962"/>
          <a:stretch/>
        </p:blipFill>
        <p:spPr>
          <a:xfrm>
            <a:off x="319064" y="1447800"/>
            <a:ext cx="3822843" cy="2536794"/>
          </a:xfrm>
          <a:prstGeom prst="rect">
            <a:avLst/>
          </a:prstGeom>
        </p:spPr>
      </p:pic>
      <p:sp>
        <p:nvSpPr>
          <p:cNvPr id="5" name="TextBox 4"/>
          <p:cNvSpPr txBox="1"/>
          <p:nvPr/>
        </p:nvSpPr>
        <p:spPr>
          <a:xfrm>
            <a:off x="152400" y="361042"/>
            <a:ext cx="8763000" cy="769441"/>
          </a:xfrm>
          <a:prstGeom prst="rect">
            <a:avLst/>
          </a:prstGeom>
          <a:noFill/>
        </p:spPr>
        <p:txBody>
          <a:bodyPr wrap="square" rtlCol="0">
            <a:spAutoFit/>
          </a:bodyPr>
          <a:lstStyle/>
          <a:p>
            <a:pPr algn="just"/>
            <a:r>
              <a:rPr lang="en-US" sz="2200" b="1">
                <a:solidFill>
                  <a:srgbClr val="000099"/>
                </a:solidFill>
                <a:latin typeface="Tahoma" panose="020B0604030504040204" pitchFamily="34" charset="0"/>
                <a:ea typeface="Tahoma" panose="020B0604030504040204" pitchFamily="34" charset="0"/>
                <a:cs typeface="Tahoma" panose="020B0604030504040204" pitchFamily="34" charset="0"/>
              </a:rPr>
              <a:t>1. TÌM HIỂU CÁCH NGỒI ĐÚNG TƯ THẾ KHI LÀM VIỆC VỚI MÁY TÍNH</a:t>
            </a:r>
          </a:p>
        </p:txBody>
      </p:sp>
      <p:sp>
        <p:nvSpPr>
          <p:cNvPr id="2" name="Rectangle 1"/>
          <p:cNvSpPr/>
          <p:nvPr/>
        </p:nvSpPr>
        <p:spPr>
          <a:xfrm>
            <a:off x="4191000" y="1219200"/>
            <a:ext cx="4572000" cy="4493538"/>
          </a:xfrm>
          <a:prstGeom prst="rect">
            <a:avLst/>
          </a:prstGeom>
        </p:spPr>
        <p:txBody>
          <a:bodyPr>
            <a:spAutoFit/>
          </a:bodyPr>
          <a:lstStyle/>
          <a:p>
            <a:pPr marL="457200" indent="-457200" algn="just">
              <a:buFont typeface="Wingdings" panose="05000000000000000000" pitchFamily="2" charset="2"/>
              <a:buChar char="ü"/>
            </a:pPr>
            <a:r>
              <a:rPr lang="en-US" sz="2600">
                <a:latin typeface="Times New Roman" panose="02020603050405020304" pitchFamily="18" charset="0"/>
                <a:cs typeface="Times New Roman" panose="02020603050405020304" pitchFamily="18" charset="0"/>
              </a:rPr>
              <a:t>Lưng thẳng;</a:t>
            </a:r>
          </a:p>
          <a:p>
            <a:pPr marL="457200" indent="-457200" algn="just">
              <a:buFont typeface="Wingdings" panose="05000000000000000000" pitchFamily="2" charset="2"/>
              <a:buChar char="ü"/>
            </a:pPr>
            <a:r>
              <a:rPr lang="en-US" sz="2600">
                <a:latin typeface="Times New Roman" panose="02020603050405020304" pitchFamily="18" charset="0"/>
                <a:cs typeface="Times New Roman" panose="02020603050405020304" pitchFamily="18" charset="0"/>
              </a:rPr>
              <a:t>Đặt bàn phím thẳng giữa mắt và màn hình;</a:t>
            </a:r>
          </a:p>
          <a:p>
            <a:pPr marL="457200" indent="-457200" algn="just">
              <a:buFont typeface="Wingdings" panose="05000000000000000000" pitchFamily="2" charset="2"/>
              <a:buChar char="ü"/>
            </a:pPr>
            <a:r>
              <a:rPr lang="en-US" sz="2600">
                <a:latin typeface="Times New Roman" panose="02020603050405020304" pitchFamily="18" charset="0"/>
                <a:cs typeface="Times New Roman" panose="02020603050405020304" pitchFamily="18" charset="0"/>
              </a:rPr>
              <a:t>Hai bàn tay đặt nhẹ lên bàn phím, tay thả lỏng thoải mái;</a:t>
            </a:r>
          </a:p>
          <a:p>
            <a:pPr marL="457200" indent="-457200" algn="just">
              <a:buFont typeface="Wingdings" panose="05000000000000000000" pitchFamily="2" charset="2"/>
              <a:buChar char="ü"/>
            </a:pPr>
            <a:r>
              <a:rPr lang="en-US" sz="2600">
                <a:latin typeface="Times New Roman" panose="02020603050405020304" pitchFamily="18" charset="0"/>
                <a:cs typeface="Times New Roman" panose="02020603050405020304" pitchFamily="18" charset="0"/>
              </a:rPr>
              <a:t>Mắt ngang tầm màn hình và nên giữ khoảng cách tới màn hình </a:t>
            </a:r>
            <a:r>
              <a:rPr lang="en-US" sz="2600">
                <a:solidFill>
                  <a:srgbClr val="FF0000"/>
                </a:solidFill>
                <a:latin typeface="Times New Roman" panose="02020603050405020304" pitchFamily="18" charset="0"/>
                <a:cs typeface="Times New Roman" panose="02020603050405020304" pitchFamily="18" charset="0"/>
              </a:rPr>
              <a:t>từ 50 cm đến 80 cm</a:t>
            </a:r>
            <a:r>
              <a:rPr lang="en-US" sz="260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ü"/>
            </a:pPr>
            <a:r>
              <a:rPr lang="en-US" sz="2600">
                <a:latin typeface="Times New Roman" panose="02020603050405020304" pitchFamily="18" charset="0"/>
                <a:cs typeface="Times New Roman" panose="02020603050405020304" pitchFamily="18" charset="0"/>
              </a:rPr>
              <a:t>Chỗ ngồi đủ ánh sáng, nguồn sáng không chiếu thẳng vào màn hình hoặc vào mắt.</a:t>
            </a:r>
          </a:p>
        </p:txBody>
      </p:sp>
      <p:sp>
        <p:nvSpPr>
          <p:cNvPr id="8" name="TextBox 7"/>
          <p:cNvSpPr txBox="1"/>
          <p:nvPr/>
        </p:nvSpPr>
        <p:spPr>
          <a:xfrm>
            <a:off x="762000" y="4038600"/>
            <a:ext cx="2022541" cy="523220"/>
          </a:xfrm>
          <a:prstGeom prst="rect">
            <a:avLst/>
          </a:prstGeom>
          <a:noFill/>
        </p:spPr>
        <p:txBody>
          <a:bodyPr wrap="none" rtlCol="0">
            <a:spAutoFit/>
          </a:bodyPr>
          <a:lstStyle/>
          <a:p>
            <a:r>
              <a:rPr lang="en-US" sz="2800" b="1"/>
              <a:t>Tư thế </a:t>
            </a:r>
            <a:r>
              <a:rPr lang="en-US" sz="2800" b="1">
                <a:solidFill>
                  <a:srgbClr val="FF0000"/>
                </a:solidFill>
              </a:rPr>
              <a:t>Đúng</a:t>
            </a:r>
          </a:p>
        </p:txBody>
      </p:sp>
    </p:spTree>
    <p:extLst>
      <p:ext uri="{BB962C8B-B14F-4D97-AF65-F5344CB8AC3E}">
        <p14:creationId xmlns:p14="http://schemas.microsoft.com/office/powerpoint/2010/main" val="4447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457200"/>
            <a:ext cx="4533900" cy="5016758"/>
          </a:xfrm>
          <a:prstGeom prst="rect">
            <a:avLst/>
          </a:prstGeom>
          <a:noFill/>
        </p:spPr>
        <p:txBody>
          <a:bodyPr wrap="square" rtlCol="0">
            <a:spAutoFit/>
          </a:bodyPr>
          <a:lstStyle/>
          <a:p>
            <a:pPr>
              <a:tabLst>
                <a:tab pos="395288" algn="l"/>
                <a:tab pos="627063" algn="l"/>
              </a:tabLst>
            </a:pPr>
            <a:r>
              <a:rPr lang="en-US" sz="3200"/>
              <a:t>	</a:t>
            </a:r>
            <a:r>
              <a:rPr lang="en-US" sz="3200" b="1">
                <a:latin typeface="Times New Roman" panose="02020603050405020304" pitchFamily="18" charset="0"/>
                <a:cs typeface="Times New Roman" panose="02020603050405020304" pitchFamily="18" charset="0"/>
              </a:rPr>
              <a:t>Tác hại ngồi sai tư thế 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Gây ra bệnh về cột sống và mắt;</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Dùng máy tính quá lâu sẽ gây hại về sức khỏe như giảm thị lực, mỏi mệt. Sau mỗi lần sử dụng máy tính khoảng 30 phút, cần nghỉ giải lao từ 5 đến 10 phút.</a:t>
            </a:r>
          </a:p>
        </p:txBody>
      </p:sp>
      <p:pic>
        <p:nvPicPr>
          <p:cNvPr id="6" name="Picture 5"/>
          <p:cNvPicPr>
            <a:picLocks noChangeAspect="1"/>
          </p:cNvPicPr>
          <p:nvPr/>
        </p:nvPicPr>
        <p:blipFill rotWithShape="1">
          <a:blip r:embed="rId2"/>
          <a:srcRect l="18916" t="57320" r="52530" b="10310"/>
          <a:stretch/>
        </p:blipFill>
        <p:spPr>
          <a:xfrm>
            <a:off x="152400" y="685800"/>
            <a:ext cx="3648722" cy="2579587"/>
          </a:xfrm>
          <a:prstGeom prst="rect">
            <a:avLst/>
          </a:prstGeom>
        </p:spPr>
      </p:pic>
      <p:sp>
        <p:nvSpPr>
          <p:cNvPr id="7" name="TextBox 6"/>
          <p:cNvSpPr txBox="1"/>
          <p:nvPr/>
        </p:nvSpPr>
        <p:spPr>
          <a:xfrm>
            <a:off x="1447800" y="3429000"/>
            <a:ext cx="1756443" cy="523220"/>
          </a:xfrm>
          <a:prstGeom prst="rect">
            <a:avLst/>
          </a:prstGeom>
          <a:noFill/>
        </p:spPr>
        <p:txBody>
          <a:bodyPr wrap="none" rtlCol="0">
            <a:spAutoFit/>
          </a:bodyPr>
          <a:lstStyle/>
          <a:p>
            <a:r>
              <a:rPr lang="en-US" sz="2800" b="1"/>
              <a:t>Tư thế </a:t>
            </a:r>
            <a:r>
              <a:rPr lang="en-US" sz="2800" b="1">
                <a:solidFill>
                  <a:srgbClr val="FF0000"/>
                </a:solidFill>
              </a:rPr>
              <a:t>Sai </a:t>
            </a:r>
          </a:p>
        </p:txBody>
      </p:sp>
    </p:spTree>
    <p:extLst>
      <p:ext uri="{BB962C8B-B14F-4D97-AF65-F5344CB8AC3E}">
        <p14:creationId xmlns:p14="http://schemas.microsoft.com/office/powerpoint/2010/main" val="153991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365" y="362656"/>
            <a:ext cx="8738020" cy="477054"/>
          </a:xfrm>
          <a:prstGeom prst="rect">
            <a:avLst/>
          </a:prstGeom>
          <a:noFill/>
        </p:spPr>
        <p:txBody>
          <a:bodyPr wrap="square" rtlCol="0">
            <a:spAutoFit/>
          </a:bodyPr>
          <a:lstStyle/>
          <a:p>
            <a:r>
              <a:rPr lang="en-US" sz="2500" b="1">
                <a:latin typeface="Times New Roman" panose="02020603050405020304" pitchFamily="18" charset="0"/>
                <a:cs typeface="Times New Roman" panose="02020603050405020304" pitchFamily="18" charset="0"/>
              </a:rPr>
              <a:t>2. THỰC HIỆN QUY TẮC AN TOÀN VỀ SỬ DỤNG ĐIỆN</a:t>
            </a:r>
          </a:p>
        </p:txBody>
      </p:sp>
      <p:sp>
        <p:nvSpPr>
          <p:cNvPr id="14" name="AutoShape 8"/>
          <p:cNvSpPr>
            <a:spLocks noChangeArrowheads="1"/>
          </p:cNvSpPr>
          <p:nvPr/>
        </p:nvSpPr>
        <p:spPr bwMode="auto">
          <a:xfrm>
            <a:off x="381000"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5" name="AutoShape 8"/>
          <p:cNvSpPr>
            <a:spLocks noChangeArrowheads="1"/>
          </p:cNvSpPr>
          <p:nvPr/>
        </p:nvSpPr>
        <p:spPr bwMode="auto">
          <a:xfrm>
            <a:off x="7890192"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pic>
        <p:nvPicPr>
          <p:cNvPr id="4" name="Picture 3"/>
          <p:cNvPicPr>
            <a:picLocks noChangeAspect="1"/>
          </p:cNvPicPr>
          <p:nvPr/>
        </p:nvPicPr>
        <p:blipFill rotWithShape="1">
          <a:blip r:embed="rId2"/>
          <a:srcRect l="16751" t="53992" r="11974" b="13541"/>
          <a:stretch/>
        </p:blipFill>
        <p:spPr>
          <a:xfrm>
            <a:off x="116823" y="2683507"/>
            <a:ext cx="8795165" cy="2375020"/>
          </a:xfrm>
          <a:prstGeom prst="rect">
            <a:avLst/>
          </a:prstGeom>
        </p:spPr>
      </p:pic>
      <p:sp>
        <p:nvSpPr>
          <p:cNvPr id="5" name="TextBox 4"/>
          <p:cNvSpPr txBox="1"/>
          <p:nvPr/>
        </p:nvSpPr>
        <p:spPr>
          <a:xfrm>
            <a:off x="381000" y="1178621"/>
            <a:ext cx="8465385"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Em hãy quan sát và cho biết các hình 3, 4 và 5 nhắc nhở chúng ta điều gì</a:t>
            </a:r>
          </a:p>
        </p:txBody>
      </p:sp>
    </p:spTree>
    <p:extLst>
      <p:ext uri="{BB962C8B-B14F-4D97-AF65-F5344CB8AC3E}">
        <p14:creationId xmlns:p14="http://schemas.microsoft.com/office/powerpoint/2010/main" val="44801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0" y="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88425" y="381000"/>
            <a:ext cx="5791200"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365077" y="1612374"/>
            <a:ext cx="8637896" cy="3785652"/>
          </a:xfrm>
          <a:prstGeom prst="rect">
            <a:avLst/>
          </a:prstGeom>
          <a:noFill/>
        </p:spPr>
        <p:txBody>
          <a:bodyPr wrap="square" rtlCol="0">
            <a:spAutoFit/>
          </a:bodyPr>
          <a:lstStyle/>
          <a:p>
            <a:pPr algn="just"/>
            <a:r>
              <a:rPr lang="en-US" sz="3000" b="1">
                <a:latin typeface="Times New Roman" panose="02020603050405020304" pitchFamily="18" charset="0"/>
                <a:cs typeface="Times New Roman" panose="02020603050405020304" pitchFamily="18" charset="0"/>
              </a:rPr>
              <a:t>Quy tắc an toàn về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chạm tay vào vật có điện để tránh bị điện giật</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được dung kéo, dao hay đồ kim loại cắm vào ổ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để vật chứa nước gần thiết bị sử dụng điện vì nếu vô tình bị đổ nước sẽ gây chập điện và cháy nổ</a:t>
            </a:r>
          </a:p>
          <a:p>
            <a:pPr algn="just"/>
            <a:r>
              <a:rPr lang="en-US" sz="3000">
                <a:latin typeface="Times New Roman" panose="02020603050405020304" pitchFamily="18" charset="0"/>
                <a:cs typeface="Times New Roman" panose="02020603050405020304" pitchFamily="18" charset="0"/>
                <a:sym typeface="Wingdings 2" panose="05020102010507070707" pitchFamily="18" charset="2"/>
              </a:rPr>
              <a:t> Khi sử dụng máy tính, em cần thực hiện nghiêm túc các quy tắc về điện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58927"/>
      </p:ext>
    </p:extLst>
  </p:cSld>
  <p:clrMapOvr>
    <a:masterClrMapping/>
  </p:clrMapOvr>
  <p:transition spd="slow" advClick="0" advTm="6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656</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Calibri</vt:lpstr>
      <vt:lpstr>Calibri Light</vt:lpstr>
      <vt:lpstr>Cambria</vt:lpstr>
      <vt:lpstr>HLT Mishka</vt:lpstr>
      <vt:lpstr>HP001 4 hàng</vt:lpstr>
      <vt:lpstr>HP-002</vt:lpstr>
      <vt:lpstr>HP-008</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LE MY LE</cp:lastModifiedBy>
  <cp:revision>117</cp:revision>
  <dcterms:created xsi:type="dcterms:W3CDTF">2017-10-03T01:20:28Z</dcterms:created>
  <dcterms:modified xsi:type="dcterms:W3CDTF">2023-10-03T07:49:57Z</dcterms:modified>
</cp:coreProperties>
</file>