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8"/>
  </p:notesMasterIdLst>
  <p:handoutMasterIdLst>
    <p:handoutMasterId r:id="rId79"/>
  </p:handoutMasterIdLst>
  <p:sldIdLst>
    <p:sldId id="706" r:id="rId2"/>
    <p:sldId id="374" r:id="rId3"/>
    <p:sldId id="377" r:id="rId4"/>
    <p:sldId id="688" r:id="rId5"/>
    <p:sldId id="375" r:id="rId6"/>
    <p:sldId id="689" r:id="rId7"/>
    <p:sldId id="376" r:id="rId8"/>
    <p:sldId id="690" r:id="rId9"/>
    <p:sldId id="381" r:id="rId10"/>
    <p:sldId id="691" r:id="rId11"/>
    <p:sldId id="388" r:id="rId12"/>
    <p:sldId id="695" r:id="rId13"/>
    <p:sldId id="379" r:id="rId14"/>
    <p:sldId id="692" r:id="rId15"/>
    <p:sldId id="625" r:id="rId16"/>
    <p:sldId id="693" r:id="rId17"/>
    <p:sldId id="626" r:id="rId18"/>
    <p:sldId id="694" r:id="rId19"/>
    <p:sldId id="256" r:id="rId20"/>
    <p:sldId id="696" r:id="rId21"/>
    <p:sldId id="697" r:id="rId22"/>
    <p:sldId id="698" r:id="rId23"/>
    <p:sldId id="699" r:id="rId24"/>
    <p:sldId id="701" r:id="rId25"/>
    <p:sldId id="700" r:id="rId26"/>
    <p:sldId id="702" r:id="rId27"/>
    <p:sldId id="703" r:id="rId28"/>
    <p:sldId id="382" r:id="rId29"/>
    <p:sldId id="704" r:id="rId30"/>
    <p:sldId id="750" r:id="rId31"/>
    <p:sldId id="707" r:id="rId32"/>
    <p:sldId id="708" r:id="rId33"/>
    <p:sldId id="709" r:id="rId34"/>
    <p:sldId id="711" r:id="rId35"/>
    <p:sldId id="712" r:id="rId36"/>
    <p:sldId id="713" r:id="rId37"/>
    <p:sldId id="714" r:id="rId38"/>
    <p:sldId id="715" r:id="rId39"/>
    <p:sldId id="752" r:id="rId40"/>
    <p:sldId id="716" r:id="rId41"/>
    <p:sldId id="717" r:id="rId42"/>
    <p:sldId id="746" r:id="rId43"/>
    <p:sldId id="718" r:id="rId44"/>
    <p:sldId id="719" r:id="rId45"/>
    <p:sldId id="747" r:id="rId46"/>
    <p:sldId id="720" r:id="rId47"/>
    <p:sldId id="721" r:id="rId48"/>
    <p:sldId id="722" r:id="rId49"/>
    <p:sldId id="753" r:id="rId50"/>
    <p:sldId id="723" r:id="rId51"/>
    <p:sldId id="724" r:id="rId52"/>
    <p:sldId id="729" r:id="rId53"/>
    <p:sldId id="725" r:id="rId54"/>
    <p:sldId id="726" r:id="rId55"/>
    <p:sldId id="727" r:id="rId56"/>
    <p:sldId id="730" r:id="rId57"/>
    <p:sldId id="731" r:id="rId58"/>
    <p:sldId id="732" r:id="rId59"/>
    <p:sldId id="754" r:id="rId60"/>
    <p:sldId id="733" r:id="rId61"/>
    <p:sldId id="734" r:id="rId62"/>
    <p:sldId id="735" r:id="rId63"/>
    <p:sldId id="736" r:id="rId64"/>
    <p:sldId id="737" r:id="rId65"/>
    <p:sldId id="745" r:id="rId66"/>
    <p:sldId id="748" r:id="rId67"/>
    <p:sldId id="749" r:id="rId68"/>
    <p:sldId id="738" r:id="rId69"/>
    <p:sldId id="739" r:id="rId70"/>
    <p:sldId id="740" r:id="rId71"/>
    <p:sldId id="741" r:id="rId72"/>
    <p:sldId id="742" r:id="rId73"/>
    <p:sldId id="743" r:id="rId74"/>
    <p:sldId id="744" r:id="rId75"/>
    <p:sldId id="751" r:id="rId76"/>
    <p:sldId id="600" r:id="rId77"/>
  </p:sldIdLst>
  <p:sldSz cx="9144000" cy="6858000" type="screen4x3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00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5" d="100"/>
          <a:sy n="55" d="100"/>
        </p:scale>
        <p:origin x="-1806" y="-126"/>
      </p:cViewPr>
      <p:guideLst>
        <p:guide orient="horz" pos="2160"/>
        <p:guide pos="28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9466" y="0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D38BB515-E109-40A7-A919-7B937C1923D1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9466" y="8842029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81CBB5AB-AC95-48A6-997E-90D804137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877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0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40175" y="0"/>
            <a:ext cx="30130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7EBB8A-9990-43B1-B43C-36E831794638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98500"/>
            <a:ext cx="4652962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421188"/>
            <a:ext cx="5564188" cy="4189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130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40175" y="8842375"/>
            <a:ext cx="30130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B5DEF-3235-4E35-B5CF-5238B28A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97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EEF27-6D5B-4F7F-BE44-25EA0156B69F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1FA31-5209-4EF4-A537-E8DE92B05E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EEF27-6D5B-4F7F-BE44-25EA0156B69F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1FA31-5209-4EF4-A537-E8DE92B05E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EEF27-6D5B-4F7F-BE44-25EA0156B69F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1FA31-5209-4EF4-A537-E8DE92B05E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F0DBB51-CD27-4F8C-9D9E-C1A5C7CF87F7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Arial" panose="020B0604020202020204" pitchFamily="34" charset="0"/>
              </a:rPr>
              <a:t>Lê Thị Thu Như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vi-VN">
                <a:latin typeface="Arial" panose="020B0604020202020204" pitchFamily="34" charset="0"/>
              </a:rPr>
              <a:t>‹#›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EEF27-6D5B-4F7F-BE44-25EA0156B69F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1FA31-5209-4EF4-A537-E8DE92B05E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EEF27-6D5B-4F7F-BE44-25EA0156B69F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1FA31-5209-4EF4-A537-E8DE92B05E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EEF27-6D5B-4F7F-BE44-25EA0156B69F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1FA31-5209-4EF4-A537-E8DE92B05E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EEF27-6D5B-4F7F-BE44-25EA0156B69F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1FA31-5209-4EF4-A537-E8DE92B05E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EEF27-6D5B-4F7F-BE44-25EA0156B69F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1FA31-5209-4EF4-A537-E8DE92B05E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EEF27-6D5B-4F7F-BE44-25EA0156B69F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1FA31-5209-4EF4-A537-E8DE92B05E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EEF27-6D5B-4F7F-BE44-25EA0156B69F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1FA31-5209-4EF4-A537-E8DE92B05E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EEF27-6D5B-4F7F-BE44-25EA0156B69F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1FA31-5209-4EF4-A537-E8DE92B05E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EEF27-6D5B-4F7F-BE44-25EA0156B69F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1FA31-5209-4EF4-A537-E8DE92B05E0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wm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E:\B&#224;i%2012%20S&#7921;%20pt%20v&#224;%20ph&#226;n%20b&#7889;%20CN\Ph&#243;ng%20s&#7921;%20T&#7893;ng%20c&#244;ng%20ty%20th&#259;m%20d&#242;%20v&#224;%20khai%20th&#225;c%20D&#7847;u%20Kh&#237;%2012h%20-%2026-11-2011.VOB%20(2).mp4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D:\Giao%20an%20thao%20giang\lop%209\B&#224;i%2012%20S&#7921;%20pt%20v&#224;%20ph&#226;n%20b&#7889;%20CN\thuy%20dien%20HB.wmv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C:\Users\hvc\Desktop\yaly2.wmv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7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8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0" Type="http://schemas.openxmlformats.org/officeDocument/2006/relationships/image" Target="../media/image107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gi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2.bin"/><Relationship Id="rId2" Type="http://schemas.openxmlformats.org/officeDocument/2006/relationships/audio" Target="file:///E:\DUNG%20MAP\GIAO%20AN%20THAO%20GIANG\DNA\THAO%20GIANG%20DNA\KhucCaBinhDinh-Dangcapnhat_5e9m.mp3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2.wmf"/><Relationship Id="rId11" Type="http://schemas.openxmlformats.org/officeDocument/2006/relationships/image" Target="../media/image25.gi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15.png"/><Relationship Id="rId4" Type="http://schemas.openxmlformats.org/officeDocument/2006/relationships/image" Target="../media/image113.gif"/><Relationship Id="rId9" Type="http://schemas.openxmlformats.org/officeDocument/2006/relationships/image" Target="../media/image114.gi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hi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067" flipH="1">
            <a:off x="7620000" y="762000"/>
            <a:ext cx="9906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khung anh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62706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270125" y="3317875"/>
            <a:ext cx="1006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endParaRPr lang="vi-VN" altLang="en-US" sz="1800">
              <a:latin typeface="Comic Sans MS" pitchFamily="66" charset="0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 rot="540000">
            <a:off x="3886200" y="5486400"/>
            <a:ext cx="1676400" cy="822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endParaRPr lang="vi-VN" altLang="en-US" sz="1800">
              <a:latin typeface="VNI-Thufap2" pitchFamily="2" charset="0"/>
            </a:endParaRPr>
          </a:p>
        </p:txBody>
      </p:sp>
      <p:pic>
        <p:nvPicPr>
          <p:cNvPr id="3078" name="Picture 6" descr="office_pencil_rolling_hg_cl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62525"/>
            <a:ext cx="189547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7" descr="FIREWRK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0"/>
            <a:ext cx="17526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533400" y="1105652"/>
            <a:ext cx="8077200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1600" b="1" dirty="0" err="1">
                <a:solidFill>
                  <a:srgbClr val="008000"/>
                </a:solidFill>
                <a:latin typeface=".VnTimeH" pitchFamily="34" charset="0"/>
              </a:rPr>
              <a:t>Phßng</a:t>
            </a:r>
            <a:r>
              <a:rPr lang="en-US" altLang="en-US" sz="1600" b="1" dirty="0">
                <a:solidFill>
                  <a:srgbClr val="008000"/>
                </a:solidFill>
                <a:latin typeface=".VnTimeH" pitchFamily="34" charset="0"/>
              </a:rPr>
              <a:t> </a:t>
            </a:r>
            <a:r>
              <a:rPr lang="en-US" altLang="en-US" sz="1600" b="1" dirty="0" err="1">
                <a:solidFill>
                  <a:srgbClr val="008000"/>
                </a:solidFill>
                <a:latin typeface=".VnTimeH" pitchFamily="34" charset="0"/>
              </a:rPr>
              <a:t>gi¸o</a:t>
            </a:r>
            <a:r>
              <a:rPr lang="en-US" altLang="en-US" sz="1600" b="1" dirty="0">
                <a:solidFill>
                  <a:srgbClr val="008000"/>
                </a:solidFill>
                <a:latin typeface=".VnTimeH" pitchFamily="34" charset="0"/>
              </a:rPr>
              <a:t> </a:t>
            </a:r>
            <a:r>
              <a:rPr lang="en-US" altLang="en-US" sz="1600" b="1" dirty="0" err="1">
                <a:solidFill>
                  <a:srgbClr val="008000"/>
                </a:solidFill>
                <a:latin typeface=".VnTimeH" pitchFamily="34" charset="0"/>
              </a:rPr>
              <a:t>dôc</a:t>
            </a:r>
            <a:r>
              <a:rPr lang="en-US" altLang="en-US" sz="1600" b="1" dirty="0">
                <a:solidFill>
                  <a:srgbClr val="008000"/>
                </a:solidFill>
                <a:latin typeface=".VnTimeH" pitchFamily="34" charset="0"/>
              </a:rPr>
              <a:t> &amp; §µo t¹o </a:t>
            </a:r>
            <a:r>
              <a:rPr lang="en-US" altLang="en-US" sz="1600" b="1" dirty="0" smtClean="0">
                <a:solidFill>
                  <a:srgbClr val="008000"/>
                </a:solidFill>
                <a:latin typeface=".VnTimeH" pitchFamily="34" charset="0"/>
              </a:rPr>
              <a:t> </a:t>
            </a:r>
            <a:r>
              <a:rPr lang="en-US" altLang="en-US" sz="1600" b="1" dirty="0" err="1" smtClean="0">
                <a:solidFill>
                  <a:srgbClr val="008000"/>
                </a:solidFill>
                <a:latin typeface=".VnTimeH" pitchFamily="34" charset="0"/>
              </a:rPr>
              <a:t>THÀNH</a:t>
            </a:r>
            <a:r>
              <a:rPr lang="en-US" altLang="en-US" sz="1600" b="1" dirty="0" smtClean="0">
                <a:solidFill>
                  <a:srgbClr val="008000"/>
                </a:solidFill>
                <a:latin typeface=".VnTimeH" pitchFamily="34" charset="0"/>
              </a:rPr>
              <a:t> </a:t>
            </a:r>
            <a:r>
              <a:rPr lang="en-US" altLang="en-US" sz="1600" b="1" dirty="0" err="1" smtClean="0">
                <a:solidFill>
                  <a:srgbClr val="008000"/>
                </a:solidFill>
                <a:latin typeface=".VnTimeH" pitchFamily="34" charset="0"/>
              </a:rPr>
              <a:t>PHỐ</a:t>
            </a:r>
            <a:r>
              <a:rPr lang="en-US" altLang="en-US" sz="1600" b="1" dirty="0" smtClean="0">
                <a:solidFill>
                  <a:srgbClr val="008000"/>
                </a:solidFill>
                <a:latin typeface=".VnTimeH" pitchFamily="34" charset="0"/>
              </a:rPr>
              <a:t> </a:t>
            </a:r>
            <a:r>
              <a:rPr lang="en-US" altLang="en-US" sz="1600" b="1" dirty="0" err="1" smtClean="0">
                <a:solidFill>
                  <a:srgbClr val="008000"/>
                </a:solidFill>
                <a:latin typeface=".VnTimeH" pitchFamily="34" charset="0"/>
              </a:rPr>
              <a:t>QUY</a:t>
            </a:r>
            <a:r>
              <a:rPr lang="en-US" altLang="en-US" sz="1600" b="1" dirty="0" smtClean="0">
                <a:solidFill>
                  <a:srgbClr val="008000"/>
                </a:solidFill>
                <a:latin typeface=".VnTimeH" pitchFamily="34" charset="0"/>
              </a:rPr>
              <a:t> </a:t>
            </a:r>
            <a:r>
              <a:rPr lang="en-US" altLang="en-US" sz="1600" b="1" dirty="0" err="1" smtClean="0">
                <a:solidFill>
                  <a:srgbClr val="008000"/>
                </a:solidFill>
                <a:latin typeface=".VnTimeH" pitchFamily="34" charset="0"/>
              </a:rPr>
              <a:t>NHƠN</a:t>
            </a:r>
            <a:endParaRPr lang="en-US" altLang="en-US" sz="1600" b="1" dirty="0" smtClean="0">
              <a:solidFill>
                <a:srgbClr val="008000"/>
              </a:solidFill>
              <a:latin typeface=".VnTimeH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en-US" sz="1800" b="1" dirty="0" smtClean="0">
                <a:solidFill>
                  <a:srgbClr val="336600"/>
                </a:solidFill>
                <a:latin typeface=".VnTimeH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6600"/>
                </a:solidFill>
                <a:latin typeface=".VnTimeH" pitchFamily="34" charset="0"/>
              </a:rPr>
              <a:t>TrƯỜng</a:t>
            </a:r>
            <a:r>
              <a:rPr lang="en-US" altLang="en-US" sz="1800" b="1" dirty="0" smtClean="0">
                <a:solidFill>
                  <a:srgbClr val="336600"/>
                </a:solidFill>
                <a:latin typeface=".VnTimeH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6600"/>
                </a:solidFill>
                <a:latin typeface=".VnTimeH" pitchFamily="34" charset="0"/>
              </a:rPr>
              <a:t>th</a:t>
            </a:r>
            <a:r>
              <a:rPr lang="en-US" altLang="en-US" sz="1800" b="1" dirty="0" smtClean="0">
                <a:solidFill>
                  <a:srgbClr val="336600"/>
                </a:solidFill>
                <a:latin typeface=".VnTimeH" pitchFamily="34" charset="0"/>
              </a:rPr>
              <a:t> &amp; </a:t>
            </a:r>
            <a:r>
              <a:rPr lang="en-US" altLang="en-US" sz="1800" b="1" dirty="0">
                <a:solidFill>
                  <a:srgbClr val="336600"/>
                </a:solidFill>
                <a:latin typeface=".VnTimeH" pitchFamily="34" charset="0"/>
              </a:rPr>
              <a:t>THCS  </a:t>
            </a:r>
            <a:r>
              <a:rPr lang="en-US" altLang="en-US" sz="1800" b="1" dirty="0" err="1" smtClean="0">
                <a:solidFill>
                  <a:srgbClr val="336600"/>
                </a:solidFill>
                <a:latin typeface=".VnTimeH" pitchFamily="34" charset="0"/>
              </a:rPr>
              <a:t>NHƠN</a:t>
            </a:r>
            <a:r>
              <a:rPr lang="en-US" altLang="en-US" sz="1800" b="1" dirty="0" smtClean="0">
                <a:solidFill>
                  <a:srgbClr val="336600"/>
                </a:solidFill>
                <a:latin typeface=".VnTimeH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6600"/>
                </a:solidFill>
                <a:latin typeface=".VnTimeH" pitchFamily="34" charset="0"/>
              </a:rPr>
              <a:t>HẢI</a:t>
            </a:r>
            <a:endParaRPr lang="en-US" altLang="en-US" sz="1600" b="1" dirty="0">
              <a:solidFill>
                <a:srgbClr val="008000"/>
              </a:solidFill>
              <a:latin typeface=".VnTimeH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en-US" sz="1600" b="1" dirty="0">
                <a:solidFill>
                  <a:schemeClr val="folHlink"/>
                </a:solidFill>
                <a:latin typeface=".VnTimeH" pitchFamily="34" charset="0"/>
              </a:rPr>
              <a:t>************ </a:t>
            </a:r>
            <a:r>
              <a:rPr lang="en-US" altLang="en-US" sz="1600" b="1" dirty="0">
                <a:solidFill>
                  <a:schemeClr val="folHlink"/>
                </a:solidFill>
                <a:latin typeface=".VnTimeH" pitchFamily="34" charset="0"/>
                <a:sym typeface="Wingdings" pitchFamily="2" charset="2"/>
              </a:rPr>
              <a:t></a:t>
            </a:r>
            <a:r>
              <a:rPr lang="en-US" altLang="en-US" sz="1800" b="1" dirty="0">
                <a:solidFill>
                  <a:schemeClr val="folHlink"/>
                </a:solidFill>
                <a:latin typeface="Times New Roman" pitchFamily="18" charset="0"/>
                <a:sym typeface="Wingdings" pitchFamily="2" charset="2"/>
              </a:rPr>
              <a:t></a:t>
            </a:r>
            <a:r>
              <a:rPr lang="en-US" altLang="en-US" sz="1600" b="1" dirty="0">
                <a:solidFill>
                  <a:schemeClr val="folHlink"/>
                </a:solidFill>
                <a:latin typeface=".VnTimeH" pitchFamily="34" charset="0"/>
                <a:sym typeface="Wingdings" pitchFamily="2" charset="2"/>
              </a:rPr>
              <a:t> ***********</a:t>
            </a:r>
            <a:endParaRPr lang="en-US" altLang="en-US" sz="1600" b="1" dirty="0">
              <a:solidFill>
                <a:schemeClr val="folHlink"/>
              </a:solidFill>
              <a:latin typeface=".VnTimeH" pitchFamily="34" charset="0"/>
            </a:endParaRPr>
          </a:p>
        </p:txBody>
      </p:sp>
      <p:sp>
        <p:nvSpPr>
          <p:cNvPr id="51209" name="Rectangle 9"/>
          <p:cNvSpPr>
            <a:spLocks noChangeArrowheads="1"/>
          </p:cNvSpPr>
          <p:nvPr/>
        </p:nvSpPr>
        <p:spPr bwMode="auto">
          <a:xfrm>
            <a:off x="838200" y="2819400"/>
            <a:ext cx="7924800" cy="232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1000" dirty="0">
                <a:solidFill>
                  <a:schemeClr val="tx1"/>
                </a:solidFill>
              </a:rPr>
              <a:t>    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 smtClean="0">
                <a:solidFill>
                  <a:srgbClr val="008000"/>
                </a:solidFill>
              </a:rPr>
              <a:t>MÔN</a:t>
            </a:r>
            <a:r>
              <a:rPr lang="en-US" altLang="en-US" sz="2400" b="1" dirty="0" smtClean="0">
                <a:solidFill>
                  <a:srgbClr val="008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8000"/>
                </a:solidFill>
              </a:rPr>
              <a:t>ĐỊA</a:t>
            </a:r>
            <a:r>
              <a:rPr lang="en-US" altLang="en-US" sz="2400" b="1" dirty="0" smtClean="0">
                <a:solidFill>
                  <a:srgbClr val="008000"/>
                </a:solidFill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</a:rPr>
              <a:t>LÍ</a:t>
            </a:r>
            <a:r>
              <a:rPr lang="en-US" altLang="en-US" sz="2400" b="1" dirty="0">
                <a:solidFill>
                  <a:srgbClr val="008000"/>
                </a:solidFill>
              </a:rPr>
              <a:t>  </a:t>
            </a:r>
            <a:r>
              <a:rPr lang="en-US" altLang="en-US" sz="2400" b="1" dirty="0" smtClean="0">
                <a:solidFill>
                  <a:srgbClr val="008000"/>
                </a:solidFill>
              </a:rPr>
              <a:t>9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 smtClean="0">
                <a:solidFill>
                  <a:srgbClr val="008000"/>
                </a:solidFill>
                <a:latin typeface=".VnArial Narrow" pitchFamily="34" charset="0"/>
              </a:rPr>
              <a:t>LỚP</a:t>
            </a:r>
            <a:r>
              <a:rPr lang="en-US" altLang="en-US" sz="2400" b="1" dirty="0" smtClean="0">
                <a:solidFill>
                  <a:srgbClr val="008000"/>
                </a:solidFill>
                <a:latin typeface=".VnArial Narrow" pitchFamily="34" charset="0"/>
              </a:rPr>
              <a:t> 9A1</a:t>
            </a:r>
            <a:endParaRPr lang="en-US" altLang="en-US" sz="2400" b="1" dirty="0">
              <a:solidFill>
                <a:srgbClr val="6600FF"/>
              </a:solidFill>
              <a:latin typeface=".VnArial Narrow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GV</a:t>
            </a:r>
            <a:r>
              <a:rPr lang="en-US" altLang="en-US" sz="2400" b="1" dirty="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24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24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400" b="1" dirty="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altLang="en-US" sz="2400" b="1" dirty="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2400" b="1" dirty="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altLang="en-US" sz="2400" b="1" dirty="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LỰU</a:t>
            </a:r>
            <a:endParaRPr lang="en-US" altLang="en-US" sz="2400" b="1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1800" b="1" dirty="0">
                <a:solidFill>
                  <a:srgbClr val="CC0000"/>
                </a:solidFill>
                <a:latin typeface=".VnArial NarrowH" pitchFamily="34" charset="0"/>
              </a:rPr>
              <a:t>                                                                      </a:t>
            </a:r>
            <a:endParaRPr lang="en-US" altLang="en-US" sz="1800" b="1" dirty="0">
              <a:solidFill>
                <a:srgbClr val="336600"/>
              </a:solidFill>
              <a:latin typeface=".VnArial NarrowH" pitchFamily="34" charset="0"/>
            </a:endParaRPr>
          </a:p>
        </p:txBody>
      </p:sp>
      <p:sp>
        <p:nvSpPr>
          <p:cNvPr id="51210" name="WordArt 10"/>
          <p:cNvSpPr>
            <a:spLocks noChangeArrowheads="1" noChangeShapeType="1" noTextEdit="1"/>
          </p:cNvSpPr>
          <p:nvPr/>
        </p:nvSpPr>
        <p:spPr bwMode="auto">
          <a:xfrm>
            <a:off x="1219200" y="1981200"/>
            <a:ext cx="66294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Nhiệt</a:t>
            </a:r>
            <a:r>
              <a:rPr lang="en-US" sz="28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liệt</a:t>
            </a:r>
            <a:r>
              <a:rPr lang="en-US" sz="28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sz="28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mừng</a:t>
            </a:r>
            <a:r>
              <a:rPr lang="en-US" sz="28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28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28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28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28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về</a:t>
            </a:r>
            <a:r>
              <a:rPr lang="en-US" sz="28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dự</a:t>
            </a:r>
            <a:r>
              <a:rPr lang="en-US" sz="28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giờ</a:t>
            </a:r>
            <a:endParaRPr lang="en-US" sz="28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1" name="Rectangle 18"/>
          <p:cNvSpPr/>
          <p:nvPr/>
        </p:nvSpPr>
        <p:spPr>
          <a:xfrm>
            <a:off x="3355548" y="5205862"/>
            <a:ext cx="2834430" cy="40011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/>
            <a:r>
              <a:rPr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NĂM HỌC: </a:t>
            </a:r>
            <a:r>
              <a:rPr sz="2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20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20</a:t>
            </a:r>
            <a:r>
              <a:rPr sz="2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- 20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21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643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2000"/>
                                        <p:tgtEl>
                                          <p:spTgt spid="5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" presetClass="emph" presetSubtype="2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30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2000" fill="hold"/>
                                        <p:tgtEl>
                                          <p:spTgt spid="51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2000" fill="hold"/>
                                        <p:tgtEl>
                                          <p:spTgt spid="51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2000" fill="hold"/>
                                        <p:tgtEl>
                                          <p:spTgt spid="51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51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2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2000" fill="hold"/>
                                        <p:tgtEl>
                                          <p:spTgt spid="51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2000" fill="hold"/>
                                        <p:tgtEl>
                                          <p:spTgt spid="51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2000" fill="hold"/>
                                        <p:tgtEl>
                                          <p:spTgt spid="51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51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0" grpId="0" animBg="1"/>
      <p:bldP spid="51210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Policies Or Technology? The Key To A Sustainable Energy Futu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Policies Or Technology? The Key To A Sustainable Energy Futur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6" descr="Policies Or Technology? The Key To A Sustainable Energy Futur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1" name="Picture 7" descr="C:\Users\hvc\Downloads\https-%2F%2Fspecials-images.forbesimg.com%2Fdam%2Fimageserve%2F1074749548%2F0x0.jpg-fit=sc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3816"/>
            <a:ext cx="8851840" cy="669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hlinkClick r:id="" action="ppaction://noaction"/>
          </p:cNvPr>
          <p:cNvSpPr/>
          <p:nvPr/>
        </p:nvSpPr>
        <p:spPr>
          <a:xfrm>
            <a:off x="4648200" y="3352800"/>
            <a:ext cx="1936115" cy="172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2" name="Rectangle 21">
            <a:hlinkClick r:id="" action="ppaction://noaction"/>
          </p:cNvPr>
          <p:cNvSpPr/>
          <p:nvPr/>
        </p:nvSpPr>
        <p:spPr>
          <a:xfrm>
            <a:off x="2438400" y="3352800"/>
            <a:ext cx="1936115" cy="172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3" name="Rectangle 22">
            <a:hlinkClick r:id="" action="ppaction://noaction"/>
          </p:cNvPr>
          <p:cNvSpPr/>
          <p:nvPr/>
        </p:nvSpPr>
        <p:spPr>
          <a:xfrm>
            <a:off x="304800" y="3352800"/>
            <a:ext cx="1936115" cy="172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4" name="Rectangle 23">
            <a:hlinkClick r:id="" action="ppaction://noaction"/>
          </p:cNvPr>
          <p:cNvSpPr/>
          <p:nvPr/>
        </p:nvSpPr>
        <p:spPr>
          <a:xfrm>
            <a:off x="6858000" y="3352800"/>
            <a:ext cx="1936115" cy="172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778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hlinkClick r:id="" action="ppaction://noaction"/>
          </p:cNvPr>
          <p:cNvSpPr txBox="1"/>
          <p:nvPr/>
        </p:nvSpPr>
        <p:spPr>
          <a:xfrm>
            <a:off x="381000" y="6396335"/>
            <a:ext cx="84582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Công ty Cổ phần chăn nuôi C.P Việt Nam cung cấp 1.800 tấn sản phẩm phục vụ  thị trường Tết Kỷ Hợi - Ảnh thời sự trong nước - Kinh tế -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Công ty Cổ phần chăn nuôi C.P Việt Nam cung cấp 1.800 tấn sản phẩm phục vụ  thị trường Tết Kỷ Hợi - Ảnh thời sự trong nước - Kinh tế -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17" name="Picture 5" descr="C:\Users\hvc\Downloads\vna_potal_cong_ty_co_phan_chan_nuoi_cp_viet_nam_cung_cap_1800_tan_san_pham_phuc_vu_thi_truong_tet_ky_hoi_sta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90" y="137333"/>
            <a:ext cx="4702655" cy="326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Kiến nghị mở cửa &quot;giải phóng&quot; cho các trại lợn không nhiễm bệ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762" y="3022579"/>
            <a:ext cx="5257800" cy="337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9" descr="Sản xuất thực phẩm sạch, từ chủ trương đến thực hiện - Tạp chí điện tử Bảo  vệ Rừng và Môi trườ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1" descr="Sản xuất thực phẩm sạch, từ chủ trương đến thực hiện - Tạp chí điện tử Bảo  vệ Rừng và Môi trườ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3" descr="Sản xuất thực phẩm sạch, từ chủ trương đến thực hiện - Tạp chí điện tử Bảo  vệ Rừng và Môi trườ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27" name="Picture 15" descr="Ba Huân khánh thành nhà máy trứng gà công nghệ cao 100 tỷ đồ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7332"/>
            <a:ext cx="3886200" cy="282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3" name="Picture 21" descr="Vinamilk mở rộng vùng nguyên liệu sang Lào - Báo Long An Onl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1" y="3636959"/>
            <a:ext cx="3625351" cy="261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Policies Or Technology? The Key To A Sustainable Energy Futu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Policies Or Technology? The Key To A Sustainable Energy Futur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6" descr="Policies Or Technology? The Key To A Sustainable Energy Futur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1" name="Picture 7" descr="C:\Users\hvc\Downloads\https-%2F%2Fspecials-images.forbesimg.com%2Fdam%2Fimageserve%2F1074749548%2F0x0.jpg-fit=sc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3816"/>
            <a:ext cx="8851840" cy="669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hlinkClick r:id="" action="ppaction://noaction"/>
          </p:cNvPr>
          <p:cNvSpPr/>
          <p:nvPr/>
        </p:nvSpPr>
        <p:spPr>
          <a:xfrm>
            <a:off x="4648200" y="3352800"/>
            <a:ext cx="1936115" cy="172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2" name="Rectangle 21">
            <a:hlinkClick r:id="" action="ppaction://noaction"/>
          </p:cNvPr>
          <p:cNvSpPr/>
          <p:nvPr/>
        </p:nvSpPr>
        <p:spPr>
          <a:xfrm>
            <a:off x="2438400" y="3352800"/>
            <a:ext cx="1936115" cy="172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4" name="Rectangle 23">
            <a:hlinkClick r:id="" action="ppaction://noaction"/>
          </p:cNvPr>
          <p:cNvSpPr/>
          <p:nvPr/>
        </p:nvSpPr>
        <p:spPr>
          <a:xfrm>
            <a:off x="6858000" y="3352800"/>
            <a:ext cx="1936115" cy="172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5878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6334780"/>
            <a:ext cx="8610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Kỹ thuật chế biến Chè Xanh Archives - Fman - Bạn của nhà nông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800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Trong trà ô long tấm có gì 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355" y="3282647"/>
            <a:ext cx="4876800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Policies Or Technology? The Key To A Sustainable Energy Futu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Policies Or Technology? The Key To A Sustainable Energy Futur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6" descr="Policies Or Technology? The Key To A Sustainable Energy Futur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1" name="Picture 7" descr="C:\Users\hvc\Downloads\https-%2F%2Fspecials-images.forbesimg.com%2Fdam%2Fimageserve%2F1074749548%2F0x0.jpg-fit=sc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3816"/>
            <a:ext cx="8851840" cy="669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hlinkClick r:id="" action="ppaction://noaction"/>
          </p:cNvPr>
          <p:cNvSpPr/>
          <p:nvPr/>
        </p:nvSpPr>
        <p:spPr>
          <a:xfrm>
            <a:off x="4648200" y="3352800"/>
            <a:ext cx="1936115" cy="172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4" name="Rectangle 23">
            <a:hlinkClick r:id="" action="ppaction://noaction"/>
          </p:cNvPr>
          <p:cNvSpPr/>
          <p:nvPr/>
        </p:nvSpPr>
        <p:spPr>
          <a:xfrm>
            <a:off x="6858000" y="3352800"/>
            <a:ext cx="1936115" cy="172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778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6334780"/>
            <a:ext cx="8610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Xử lý chất thải ngành chế biến cà phê bằng Microbe-Lif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30" y="264543"/>
            <a:ext cx="8441765" cy="587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Policies Or Technology? The Key To A Sustainable Energy Futu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Policies Or Technology? The Key To A Sustainable Energy Futur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6" descr="Policies Or Technology? The Key To A Sustainable Energy Futur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1" name="Picture 7" descr="C:\Users\hvc\Downloads\https-%2F%2Fspecials-images.forbesimg.com%2Fdam%2Fimageserve%2F1074749548%2F0x0.jpg-fit=sc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3816"/>
            <a:ext cx="8851840" cy="669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hlinkClick r:id="" action="ppaction://noaction"/>
          </p:cNvPr>
          <p:cNvSpPr/>
          <p:nvPr/>
        </p:nvSpPr>
        <p:spPr>
          <a:xfrm>
            <a:off x="6858000" y="3352800"/>
            <a:ext cx="1936115" cy="172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778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6336030"/>
            <a:ext cx="8610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2" name="Picture 4" descr="Doanh nghiệp dệt may tiếp tục kiến nghị nhiều giải pháp gỡ kh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4377"/>
            <a:ext cx="5592381" cy="326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Nhóm cổ phiếu dệt may bị ảnh hưởng nghiêm trọng do COVID-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3316669"/>
            <a:ext cx="5486400" cy="301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Policies Or Technology? The Key To A Sustainable Energy Futu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Policies Or Technology? The Key To A Sustainable Energy Futur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6" descr="Policies Or Technology? The Key To A Sustainable Energy Futur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8" name="Picture 2" descr="Một số giải pháp tài chính phát triển các khu công nghiệp tỉnh Vĩnh Phú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312738"/>
            <a:ext cx="8836025" cy="616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124565" y="465138"/>
            <a:ext cx="6898042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7200" b="1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2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72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72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" y="152400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1: </a:t>
            </a:r>
          </a:p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6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" y="784086"/>
            <a:ext cx="891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21566" y="3324434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6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2: </a:t>
            </a:r>
          </a:p>
          <a:p>
            <a:r>
              <a:rPr lang="en-US" sz="3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600" b="1" i="1" u="sng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u="sng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</a:t>
            </a:r>
            <a:r>
              <a:rPr lang="en-US" sz="36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Policies Or Technology? The Key To A Sustainable Energy Futu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Policies Or Technology? The Key To A Sustainable Energy Futur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6" descr="Policies Or Technology? The Key To A Sustainable Energy Futur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1" name="Picture 7" descr="C:\Users\hvc\Downloads\https-%2F%2Fspecials-images.forbesimg.com%2Fdam%2Fimageserve%2F1074749548%2F0x0.jpg-fit=sc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3816"/>
            <a:ext cx="8851840" cy="669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hlinkClick r:id="" action="ppaction://noaction"/>
          </p:cNvPr>
          <p:cNvSpPr/>
          <p:nvPr/>
        </p:nvSpPr>
        <p:spPr>
          <a:xfrm>
            <a:off x="304800" y="1371600"/>
            <a:ext cx="1936115" cy="172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9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hlinkClick r:id="" action="ppaction://noaction"/>
          </p:cNvPr>
          <p:cNvSpPr/>
          <p:nvPr/>
        </p:nvSpPr>
        <p:spPr>
          <a:xfrm>
            <a:off x="2462530" y="1371600"/>
            <a:ext cx="1936115" cy="172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Rectangle 18">
            <a:hlinkClick r:id="" action="ppaction://noaction"/>
          </p:cNvPr>
          <p:cNvSpPr/>
          <p:nvPr/>
        </p:nvSpPr>
        <p:spPr>
          <a:xfrm>
            <a:off x="4648200" y="1371600"/>
            <a:ext cx="1936115" cy="172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Rectangle 19">
            <a:hlinkClick r:id="" action="ppaction://noaction"/>
          </p:cNvPr>
          <p:cNvSpPr/>
          <p:nvPr/>
        </p:nvSpPr>
        <p:spPr>
          <a:xfrm>
            <a:off x="6858000" y="1371600"/>
            <a:ext cx="1936115" cy="172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Rectangle 20">
            <a:hlinkClick r:id="" action="ppaction://noaction"/>
          </p:cNvPr>
          <p:cNvSpPr/>
          <p:nvPr/>
        </p:nvSpPr>
        <p:spPr>
          <a:xfrm>
            <a:off x="4648200" y="3352800"/>
            <a:ext cx="1936115" cy="172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2" name="Rectangle 21">
            <a:hlinkClick r:id="" action="ppaction://noaction"/>
          </p:cNvPr>
          <p:cNvSpPr/>
          <p:nvPr/>
        </p:nvSpPr>
        <p:spPr>
          <a:xfrm>
            <a:off x="2438400" y="3352800"/>
            <a:ext cx="1936115" cy="172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3" name="Rectangle 22">
            <a:hlinkClick r:id="" action="ppaction://noaction"/>
          </p:cNvPr>
          <p:cNvSpPr/>
          <p:nvPr/>
        </p:nvSpPr>
        <p:spPr>
          <a:xfrm>
            <a:off x="304800" y="3352800"/>
            <a:ext cx="1936115" cy="172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4" name="Rectangle 23">
            <a:hlinkClick r:id="" action="ppaction://noaction"/>
          </p:cNvPr>
          <p:cNvSpPr/>
          <p:nvPr/>
        </p:nvSpPr>
        <p:spPr>
          <a:xfrm>
            <a:off x="6858000" y="3352800"/>
            <a:ext cx="1936115" cy="172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8421" y="78408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2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89" y="145054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I/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421" y="76200"/>
            <a:ext cx="891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5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ài 26. Cơ cấu ngành công nghiệp (Địa lý 12) – ÔN THI ĐỊA L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8531283" cy="396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70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Kỹ năng nhận biết các dạng biểu đồ trong đề thi Địa lý THPT quốc g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627811" cy="582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334780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GDP (%)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2010 - 2016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05" y="2572091"/>
            <a:ext cx="9144000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50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ơ cấu ngành công nghiệp - Địa lí 9 | Địa lí lớp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0162"/>
            <a:ext cx="8560222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45622" y="2362200"/>
            <a:ext cx="2667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ặng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69653" y="609600"/>
            <a:ext cx="883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Quan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sát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hình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itchFamily="18" charset="0"/>
              </a:rPr>
              <a:t> 12.1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nhận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xét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cơ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cấu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ngành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công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nghiệp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nước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itchFamily="18" charset="0"/>
              </a:rPr>
              <a:t> ta?</a:t>
            </a:r>
          </a:p>
        </p:txBody>
      </p:sp>
    </p:spTree>
    <p:extLst>
      <p:ext uri="{BB962C8B-B14F-4D97-AF65-F5344CB8AC3E}">
        <p14:creationId xmlns:p14="http://schemas.microsoft.com/office/powerpoint/2010/main" val="371136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8421" y="78408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2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89" y="1450545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I/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421" y="76200"/>
            <a:ext cx="891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76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iải bài 4 trang 32 vở bài tập Địa lí 9 | Vở bài tập Địa lí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46" y="381000"/>
            <a:ext cx="8672254" cy="629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3146" y="95545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CB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LTTP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497626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86400" y="1397261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may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57746" y="1482234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46189" y="620462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72100" y="688995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95127" y="1035961"/>
            <a:ext cx="2271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10400" y="1466841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79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8421" y="78408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2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89" y="1450545"/>
            <a:ext cx="91440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I/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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   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421" y="76200"/>
            <a:ext cx="891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45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8421" y="78408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2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89" y="1450545"/>
            <a:ext cx="9144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I/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II/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421" y="76200"/>
            <a:ext cx="891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49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30314"/>
            <a:ext cx="883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9144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2: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200" b="1" i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vi-VN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635" y="2461056"/>
            <a:ext cx="914463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6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Nhóm 3: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may.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8421" y="78408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2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89" y="1450545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II/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421" y="76200"/>
            <a:ext cx="891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93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6324600"/>
            <a:ext cx="8610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oạt động 2 - ĐỊA LÍ CÔNG NGHIỆP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68" y="381000"/>
            <a:ext cx="8725192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_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" y="76200"/>
            <a:ext cx="2944855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9396" y="2303578"/>
            <a:ext cx="87630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52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5"/>
          <p:cNvSpPr txBox="1">
            <a:spLocks noChangeArrowheads="1"/>
          </p:cNvSpPr>
          <p:nvPr/>
        </p:nvSpPr>
        <p:spPr bwMode="auto">
          <a:xfrm>
            <a:off x="1676400" y="6324600"/>
            <a:ext cx="541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1800">
              <a:latin typeface="Arial" charset="0"/>
            </a:endParaRPr>
          </a:p>
        </p:txBody>
      </p:sp>
      <p:pic>
        <p:nvPicPr>
          <p:cNvPr id="13315" name="Picture 4" descr="http://www.nangluongvietnam.vn/stores/news_dataimages/Maithang/082012/07/15/tanghieuquanho7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291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8" descr="http://www.vinacomin.vn/uploads/news/thanhthao/2013/07/26/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0" y="3581400"/>
            <a:ext cx="4556125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2" descr="http://nangluongvietnam.vn/stores/news_dataimages/Maithang/032013/25/15/images616656_Pho_CT_C_nganh_than_kiem_tr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46291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0" descr="ANd9GcSQF3hGE0c6sK9jy15joTFbw_zKRQhofNPa6hM9VYoa_f6iGyHVd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6400" y="3276600"/>
            <a:ext cx="5562600" cy="457200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FF0000"/>
                </a:solidFill>
              </a:rPr>
              <a:t>KHAI THÁC THAN Ở QUẢNG NINH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3200400"/>
            <a:ext cx="9144000" cy="830997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000066"/>
                </a:solidFill>
              </a:rPr>
              <a:t>- </a:t>
            </a:r>
            <a:r>
              <a:rPr lang="en-US" sz="2400" b="1" dirty="0" err="1">
                <a:solidFill>
                  <a:srgbClr val="000066"/>
                </a:solidFill>
              </a:rPr>
              <a:t>Khai</a:t>
            </a:r>
            <a:r>
              <a:rPr lang="en-US" sz="2400" b="1" dirty="0">
                <a:solidFill>
                  <a:srgbClr val="000066"/>
                </a:solidFill>
              </a:rPr>
              <a:t> </a:t>
            </a:r>
            <a:r>
              <a:rPr lang="en-US" sz="2400" b="1" dirty="0" err="1">
                <a:solidFill>
                  <a:srgbClr val="000066"/>
                </a:solidFill>
              </a:rPr>
              <a:t>thác</a:t>
            </a:r>
            <a:r>
              <a:rPr lang="en-US" sz="2400" b="1" dirty="0">
                <a:solidFill>
                  <a:srgbClr val="000066"/>
                </a:solidFill>
              </a:rPr>
              <a:t> than </a:t>
            </a:r>
            <a:r>
              <a:rPr lang="en-US" sz="2400" b="1" dirty="0" err="1">
                <a:solidFill>
                  <a:srgbClr val="000066"/>
                </a:solidFill>
              </a:rPr>
              <a:t>chủ</a:t>
            </a:r>
            <a:r>
              <a:rPr lang="en-US" sz="2400" b="1" dirty="0">
                <a:solidFill>
                  <a:srgbClr val="000066"/>
                </a:solidFill>
              </a:rPr>
              <a:t> </a:t>
            </a:r>
            <a:r>
              <a:rPr lang="en-US" sz="2400" b="1" dirty="0" err="1">
                <a:solidFill>
                  <a:srgbClr val="000066"/>
                </a:solidFill>
              </a:rPr>
              <a:t>yếu</a:t>
            </a:r>
            <a:r>
              <a:rPr lang="en-US" sz="2400" b="1" dirty="0">
                <a:solidFill>
                  <a:srgbClr val="000066"/>
                </a:solidFill>
              </a:rPr>
              <a:t> ở </a:t>
            </a:r>
            <a:r>
              <a:rPr lang="en-US" sz="2400" b="1" dirty="0" err="1">
                <a:solidFill>
                  <a:srgbClr val="000066"/>
                </a:solidFill>
              </a:rPr>
              <a:t>Quảng</a:t>
            </a:r>
            <a:r>
              <a:rPr lang="en-US" sz="2400" b="1" dirty="0">
                <a:solidFill>
                  <a:srgbClr val="000066"/>
                </a:solidFill>
              </a:rPr>
              <a:t> </a:t>
            </a:r>
            <a:r>
              <a:rPr lang="en-US" sz="2400" b="1" dirty="0" err="1">
                <a:solidFill>
                  <a:srgbClr val="000066"/>
                </a:solidFill>
              </a:rPr>
              <a:t>Ninh</a:t>
            </a:r>
            <a:r>
              <a:rPr lang="en-US" sz="2400" b="1" dirty="0">
                <a:solidFill>
                  <a:srgbClr val="000066"/>
                </a:solidFill>
              </a:rPr>
              <a:t>, </a:t>
            </a:r>
            <a:r>
              <a:rPr lang="en-US" sz="2400" b="1" dirty="0" err="1" smtClean="0">
                <a:solidFill>
                  <a:srgbClr val="000066"/>
                </a:solidFill>
              </a:rPr>
              <a:t>khai</a:t>
            </a:r>
            <a:r>
              <a:rPr lang="en-US" sz="2400" b="1" dirty="0" smtClean="0">
                <a:solidFill>
                  <a:srgbClr val="000066"/>
                </a:solidFill>
              </a:rPr>
              <a:t> </a:t>
            </a:r>
            <a:r>
              <a:rPr lang="en-US" sz="2400" b="1" dirty="0" err="1">
                <a:solidFill>
                  <a:srgbClr val="000066"/>
                </a:solidFill>
              </a:rPr>
              <a:t>thác</a:t>
            </a:r>
            <a:r>
              <a:rPr lang="en-US" sz="2400" b="1" dirty="0">
                <a:solidFill>
                  <a:srgbClr val="000066"/>
                </a:solidFill>
              </a:rPr>
              <a:t> </a:t>
            </a:r>
            <a:r>
              <a:rPr lang="en-US" sz="2400" b="1" dirty="0" err="1" smtClean="0">
                <a:solidFill>
                  <a:srgbClr val="000066"/>
                </a:solidFill>
              </a:rPr>
              <a:t>mỗi</a:t>
            </a:r>
            <a:r>
              <a:rPr lang="en-US" sz="2400" b="1" dirty="0" smtClean="0">
                <a:solidFill>
                  <a:srgbClr val="000066"/>
                </a:solidFill>
              </a:rPr>
              <a:t> </a:t>
            </a:r>
            <a:r>
              <a:rPr lang="en-US" sz="2400" b="1" dirty="0" err="1" smtClean="0">
                <a:solidFill>
                  <a:srgbClr val="000066"/>
                </a:solidFill>
              </a:rPr>
              <a:t>năm</a:t>
            </a:r>
            <a:r>
              <a:rPr lang="en-US" sz="2400" b="1" dirty="0" smtClean="0">
                <a:solidFill>
                  <a:srgbClr val="000066"/>
                </a:solidFill>
              </a:rPr>
              <a:t> </a:t>
            </a:r>
            <a:r>
              <a:rPr lang="en-US" sz="2400" b="1" dirty="0" err="1" smtClean="0">
                <a:solidFill>
                  <a:srgbClr val="000066"/>
                </a:solidFill>
              </a:rPr>
              <a:t>từ</a:t>
            </a:r>
            <a:r>
              <a:rPr lang="en-US" sz="2400" b="1" dirty="0" smtClean="0">
                <a:solidFill>
                  <a:srgbClr val="000066"/>
                </a:solidFill>
              </a:rPr>
              <a:t> 15 </a:t>
            </a:r>
            <a:r>
              <a:rPr lang="en-US" sz="2400" b="1" dirty="0" err="1" smtClean="0">
                <a:solidFill>
                  <a:srgbClr val="000066"/>
                </a:solidFill>
              </a:rPr>
              <a:t>đến</a:t>
            </a:r>
            <a:r>
              <a:rPr lang="en-US" sz="2400" b="1" dirty="0" smtClean="0">
                <a:solidFill>
                  <a:srgbClr val="000066"/>
                </a:solidFill>
              </a:rPr>
              <a:t> 20 </a:t>
            </a:r>
            <a:r>
              <a:rPr lang="en-US" sz="2400" b="1" dirty="0" err="1" smtClean="0">
                <a:solidFill>
                  <a:srgbClr val="000066"/>
                </a:solidFill>
              </a:rPr>
              <a:t>triệu</a:t>
            </a:r>
            <a:r>
              <a:rPr lang="en-US" sz="2400" b="1" dirty="0" smtClean="0">
                <a:solidFill>
                  <a:srgbClr val="000066"/>
                </a:solidFill>
              </a:rPr>
              <a:t> </a:t>
            </a:r>
            <a:r>
              <a:rPr lang="en-US" sz="2400" b="1" dirty="0" err="1" smtClean="0">
                <a:solidFill>
                  <a:srgbClr val="000066"/>
                </a:solidFill>
              </a:rPr>
              <a:t>tấn</a:t>
            </a:r>
            <a:r>
              <a:rPr lang="en-US" sz="2400" b="1" dirty="0" smtClean="0">
                <a:solidFill>
                  <a:srgbClr val="000066"/>
                </a:solidFill>
              </a:rPr>
              <a:t> , </a:t>
            </a:r>
            <a:r>
              <a:rPr lang="en-US" sz="2400" b="1" dirty="0" err="1" smtClean="0">
                <a:solidFill>
                  <a:srgbClr val="000066"/>
                </a:solidFill>
              </a:rPr>
              <a:t>sản</a:t>
            </a:r>
            <a:r>
              <a:rPr lang="en-US" sz="2400" b="1" dirty="0" smtClean="0">
                <a:solidFill>
                  <a:srgbClr val="000066"/>
                </a:solidFill>
              </a:rPr>
              <a:t> </a:t>
            </a:r>
            <a:r>
              <a:rPr lang="en-US" sz="2400" b="1" dirty="0" err="1" smtClean="0">
                <a:solidFill>
                  <a:srgbClr val="000066"/>
                </a:solidFill>
              </a:rPr>
              <a:t>lượng</a:t>
            </a:r>
            <a:r>
              <a:rPr lang="en-US" sz="2400" b="1" dirty="0" smtClean="0">
                <a:solidFill>
                  <a:srgbClr val="000066"/>
                </a:solidFill>
              </a:rPr>
              <a:t> </a:t>
            </a:r>
            <a:r>
              <a:rPr lang="en-US" sz="2400" b="1" dirty="0" err="1" smtClean="0">
                <a:solidFill>
                  <a:srgbClr val="000066"/>
                </a:solidFill>
              </a:rPr>
              <a:t>ngày</a:t>
            </a:r>
            <a:r>
              <a:rPr lang="en-US" sz="2400" b="1" dirty="0" smtClean="0">
                <a:solidFill>
                  <a:srgbClr val="000066"/>
                </a:solidFill>
              </a:rPr>
              <a:t> </a:t>
            </a:r>
            <a:r>
              <a:rPr lang="en-US" sz="2400" b="1" dirty="0" err="1" smtClean="0">
                <a:solidFill>
                  <a:srgbClr val="000066"/>
                </a:solidFill>
              </a:rPr>
              <a:t>càng</a:t>
            </a:r>
            <a:r>
              <a:rPr lang="en-US" sz="2400" b="1" dirty="0" smtClean="0">
                <a:solidFill>
                  <a:srgbClr val="000066"/>
                </a:solidFill>
              </a:rPr>
              <a:t> </a:t>
            </a:r>
            <a:r>
              <a:rPr lang="en-US" sz="2400" b="1" dirty="0" err="1" smtClean="0">
                <a:solidFill>
                  <a:srgbClr val="000066"/>
                </a:solidFill>
              </a:rPr>
              <a:t>tăng</a:t>
            </a:r>
            <a:r>
              <a:rPr lang="en-US" sz="2400" b="1" dirty="0" smtClean="0">
                <a:solidFill>
                  <a:srgbClr val="000066"/>
                </a:solidFill>
              </a:rPr>
              <a:t> </a:t>
            </a:r>
            <a:r>
              <a:rPr lang="en-US" sz="2400" b="1" dirty="0" err="1" smtClean="0">
                <a:solidFill>
                  <a:srgbClr val="000066"/>
                </a:solidFill>
              </a:rPr>
              <a:t>và</a:t>
            </a:r>
            <a:r>
              <a:rPr lang="en-US" sz="2400" b="1" dirty="0" smtClean="0">
                <a:solidFill>
                  <a:srgbClr val="000066"/>
                </a:solidFill>
              </a:rPr>
              <a:t> </a:t>
            </a:r>
            <a:r>
              <a:rPr lang="en-US" sz="2400" b="1" dirty="0" err="1" smtClean="0">
                <a:solidFill>
                  <a:srgbClr val="000066"/>
                </a:solidFill>
              </a:rPr>
              <a:t>đạt</a:t>
            </a:r>
            <a:r>
              <a:rPr lang="en-US" sz="2400" b="1" dirty="0" smtClean="0">
                <a:solidFill>
                  <a:srgbClr val="000066"/>
                </a:solidFill>
              </a:rPr>
              <a:t> </a:t>
            </a:r>
            <a:r>
              <a:rPr lang="en-US" sz="2400" b="1" dirty="0">
                <a:solidFill>
                  <a:srgbClr val="000066"/>
                </a:solidFill>
              </a:rPr>
              <a:t>40 </a:t>
            </a:r>
            <a:r>
              <a:rPr lang="en-US" sz="2400" b="1" dirty="0" err="1">
                <a:solidFill>
                  <a:srgbClr val="000066"/>
                </a:solidFill>
              </a:rPr>
              <a:t>triệu</a:t>
            </a:r>
            <a:r>
              <a:rPr lang="en-US" sz="2400" b="1" dirty="0">
                <a:solidFill>
                  <a:srgbClr val="000066"/>
                </a:solidFill>
              </a:rPr>
              <a:t> </a:t>
            </a:r>
            <a:r>
              <a:rPr lang="en-US" sz="2400" b="1" dirty="0" err="1">
                <a:solidFill>
                  <a:srgbClr val="000066"/>
                </a:solidFill>
              </a:rPr>
              <a:t>tấn</a:t>
            </a:r>
            <a:r>
              <a:rPr lang="en-US" sz="2400" b="1" dirty="0">
                <a:solidFill>
                  <a:srgbClr val="000066"/>
                </a:solidFill>
              </a:rPr>
              <a:t> (2018).</a:t>
            </a:r>
          </a:p>
        </p:txBody>
      </p:sp>
    </p:spTree>
    <p:extLst>
      <p:ext uri="{BB962C8B-B14F-4D97-AF65-F5344CB8AC3E}">
        <p14:creationId xmlns:p14="http://schemas.microsoft.com/office/powerpoint/2010/main" val="393355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5"/>
          <p:cNvSpPr txBox="1">
            <a:spLocks noChangeArrowheads="1"/>
          </p:cNvSpPr>
          <p:nvPr/>
        </p:nvSpPr>
        <p:spPr bwMode="auto">
          <a:xfrm>
            <a:off x="1676400" y="6324600"/>
            <a:ext cx="541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800">
              <a:latin typeface="Arial" charset="0"/>
            </a:endParaRPr>
          </a:p>
        </p:txBody>
      </p:sp>
      <p:pic>
        <p:nvPicPr>
          <p:cNvPr id="15363" name="Picture 2" descr="http://www.vinacomin.vn/uploads/news/thanhthao/2013/07/19/coalexpo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3549650"/>
            <a:ext cx="4621213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2" descr="http://nangluongvietnam.vn/stores/news_dataimages/administrator/062012/05/07/namcautrang5101020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67113"/>
            <a:ext cx="4495800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8" descr="http://nld.vcmedia.vn/2mFf7IbfgccccccccccccCiRc2rEG/Image/2013/09/mothan_b80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346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 descr="http://nangluongvietnam.vn/stores/news_dataimages/Maithang/072013/29/15/uongb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811463" y="3230563"/>
            <a:ext cx="3208337" cy="460375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C00000"/>
                </a:solidFill>
              </a:rPr>
              <a:t>XUẤT KHẨU THAN</a:t>
            </a:r>
          </a:p>
        </p:txBody>
      </p:sp>
    </p:spTree>
    <p:extLst>
      <p:ext uri="{BB962C8B-B14F-4D97-AF65-F5344CB8AC3E}">
        <p14:creationId xmlns:p14="http://schemas.microsoft.com/office/powerpoint/2010/main" val="181319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0" y="3657600"/>
            <a:ext cx="685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800">
              <a:latin typeface="Arial" charset="0"/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676400" y="5486400"/>
            <a:ext cx="723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latin typeface="Arial" charset="0"/>
                <a:sym typeface="Wingdings" pitchFamily="2" charset="2"/>
              </a:rPr>
              <a:t>                 </a:t>
            </a:r>
            <a:endParaRPr lang="en-US" altLang="en-US" sz="2400" b="1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676400" y="6324600"/>
            <a:ext cx="541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800">
              <a:latin typeface="Arial" charset="0"/>
            </a:endParaRPr>
          </a:p>
        </p:txBody>
      </p:sp>
      <p:sp>
        <p:nvSpPr>
          <p:cNvPr id="18437" name="AutoShape 5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2800">
              <a:solidFill>
                <a:schemeClr val="tx1"/>
              </a:solidFill>
            </a:endParaRPr>
          </a:p>
        </p:txBody>
      </p:sp>
      <p:sp>
        <p:nvSpPr>
          <p:cNvPr id="18438" name="AutoShape 6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2800">
              <a:solidFill>
                <a:schemeClr val="tx1"/>
              </a:solidFill>
            </a:endParaRPr>
          </a:p>
        </p:txBody>
      </p:sp>
      <p:sp>
        <p:nvSpPr>
          <p:cNvPr id="18439" name="AutoShape 7" descr="9k="/>
          <p:cNvSpPr>
            <a:spLocks noChangeAspect="1" noChangeArrowheads="1"/>
          </p:cNvSpPr>
          <p:nvPr/>
        </p:nvSpPr>
        <p:spPr bwMode="auto">
          <a:xfrm>
            <a:off x="1809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2800">
              <a:solidFill>
                <a:schemeClr val="tx1"/>
              </a:solidFill>
            </a:endParaRPr>
          </a:p>
        </p:txBody>
      </p:sp>
      <p:pic>
        <p:nvPicPr>
          <p:cNvPr id="16396" name="Picture 12" descr="http://dantri4.vcmedia.vn/DVDhXuovZ8m77cpT6Cx/Image/2012/03/00_934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4572000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AutoShape 16" descr="data:image/jpeg;base64,/9j/4AAQSkZJRgABAQAAAQABAAD/2wCEAAkGBhQSERUUExQWFRUVFxsYGBgYGBwaGhkaGhoYHBweHRocHiYeHBwkGhkcHy8gJScpLCwsHB4xNTAqNSYrLCkBCQoKDgwOGg8PGiwkHyQtKiwvLDQqLCwsLCwsLCwsLCwsLCwsLCwsLCwsLCwsLCwsLCwsLCwsLCwsLCwsLCwsLP/AABEIALwBCwMBIgACEQEDEQH/xAAcAAACAwEBAQEAAAAAAAAAAAAFBgIDBAcBAAj/xABJEAABAwIDBQUDCAgFAwMFAAABAgMRACEEEjEFIkFRYQYTcYGRMqGxBxQjQlLB0fAVM2JygpLS4UNTk6LxFiTCY7LTF1Rzg6P/xAAbAQACAwEBAQAAAAAAAAAAAAADBAABAgUGB//EADERAAICAQMCBAQFBAMAAAAAAAABAhEDBBIhMUEFEyJRYZGx8DJxgaHxFEJS0SMzwf/aAAwDAQACEQMRAD8Ab/0YjgSPA/dpVL2z18FzHMfhUsLtRCzuqB8Df0rSp4UnSY0m0Dhh1cRPh/eKw51pVC0qjnBPwmjS3E8xPIa1844IvWNprcJ6SFP70ylKiPAwPS8U67CfltIsbRSVtDEZccwBG+lxKvAAH4gU5bFTujwq+5T6GzFNCxAv+FacGmBp+ZP3VlXiQDerGHyoWnST8TV2Zo2tPBMg3BNqrex4bBzRHWsxUZNQxJsJEkny41lyaRaVsiNpJMXtxOlqtGPT9oe81q2FgEKKwq4SBqBHp5VjXhkBRgnKLiLcT+FDe6rCem6PRjkcJPl+NeL2mnTKs+AmvFNqAzDTWbWr1rE5TC7dTVWy6QFTjC5jV+0EsshG8I33FBavPKlHrU161PZglgun2n3VvHnCrIHk2ECoK1p/D0E8vUsm1D8b+NEDpQ/Gi3rRpdAceoVweOcCEDuT7IglQANtavOOej9V/uq/Duju0D9gfCrFvgcRHjXLsfr4GZL7hF0AcoVVAU4o2QJ/fj/xrad7eAhI1PD31fhUDUVaVlWDMriQpSkIASOK/wABz61mXtDEGB82UbfaER46UztpiZodidssZiha76HUR5jj51vZx1M7gG87iDMYf6uucG3TUE9K+Y+crAJSlNtFKMxOsBPGtuM7RttrShoJWgDeymIJPA6dfGtbKsyEqClLCt4BUSBYgWjwqOKL3AwYN5YglMXulRF+kpPwrarCryje4eP96sZWQTqYnXjU1uLmbDx1/M1lJFuwejDOE3PHTej0mKmrDLmxCRyCfxJogt8xeoqXAv58gKukS2YFMr+2o8t1P4V6rBEi63J8vwituc6zXnfgJkqAvVbUS2Yxss/aX5q/AV9+hVfaV/Mav/TLYlPeJkcJEiq/02gfXHqKuokuQosbFwSju4op6OtEf7kkivNp4H5uEd1iErK80KacO7lA9oE218710h3sHhVe00nxSCg/7SKS+3vZBjCMBxsrCiogJKgoR6A8uPGn2rQim0UtYVSVpT3iycskkg8eorXi23AN0pPiI+BHwrBsDBd0lKSd7L9wJ95on3lr9fhSTXI4nwJeKWsbRw6lAXzAawJBn4iuhbHIgGeGnnSbtJknF4Y/tH3Cfupy2a2MqfCrrlFPoSeSSbHST7jHxq7DmEXGkfm1QxK95KReTEDW4PDxitmH2MuJXuzcg3Pu/GpTM2eMO38fhUcS0pVkRIMyoSPQEVcjALSZBBA5fhXqFZbakn11qOPHJafseYXC4gBUONgGx3Df/dWVWw3lqEvJHQNwPeTRX5zlkdJnhNVNYkk+dVsRrcxW7X4rFYbL3TgWYOZPdjQwBFKuJ7XYtxlWaSlQyghEAlQsAY1vzpp7YY/K9lVYZBedQfHS4pbxX0q2WktHK0nMcoIIndTJF7gKPWE8ABRFidcIXnnp0gl2X2jiHBDqVJQlAyyIE8hYcKNqrJstKwVZkqAgazz4TpWxYo+KO3gw5OStklC1D8YbURWLChuMTMDmYokuhIC189xukrGXTQdBw5RrU04nG2JzwdDOvhVnzJakyBM84NvMfmKmjvBlBQDlnKIAIk3iCImkml2oI5z+JnfOKc/WFa7/AFl2GvCYmx9DWvvsblAzLCdB9JE8vrCrYBQEKbUlIMlI9k3mTzM8TfyrJtBhpxSMy1jLomBlH8MW0FSsn+K+YN5PizPizjEC63ADb9ZPX7RPWoDZGMVcg3gypaQTN+KhUk4tHeqUpU5osEBCQdLJTbhwHxo2nZrzyAW25SdCSnUEjjfWaj3V0XzN7wQjsni1f4ZI1s4jT+fnV3/SuLQBulKT/wCogAkfxib0X/6UxarZ8o5Z1RoJsBzFTR2BdIhTifRSvjFEVd6Mb5dkwD+iMUiT3mWdfp2xP/8ASaFYrCPhe64nMTE96kkk/tBUe+nn/wCn6k3K7xpkj/yoLtPs1iG1j6Ja0i8hBPiLVfpfCI5zStr9xYdw+IClNqUcyVQoZgoSOoUQfEE16cI+RBcIHjPumt2PT/3D6gFIBeXCZ0GYwDBItpYmupNdjcMRvMz/ABH7lVXEUm11JvlJtI4/80d/zVHzqJwa+Kz7q7QexuFP+B/uP9VRV2Dwp/wT5LV/VU3R9voSp+/1OLJwi9M/58qqVgFTdfvX+Fdxb+TzCD/BV/qK/GoufJng1Enu13/brVp9iev3X7jOptzgtPmn8CK5r8qOIUVtNKgwCd3mTexPKKczi3QP1ip09lOvL2AZ8gf2ONcy2ziHcRiO9WRlzhtJjz4QNCL9bTRHIuhu7N9nVPw6o5UkCYuZgSEnSOtGtodmWcu5IVzmR5ihLvykYXBo7t3vCtCQVBCftFUAEkAm2nOBVjPyjYFxGbOtsn6i21BXoJHvoajBLkJ630E3aOBUnEpJ1aClEeICf/KaYtmOwkDpQ3H47D4p4uNOJWgtlJG8lUhYvBAkcJrZs3Z6QLzMfaPAdTQpLkInxyMXZ3BJQVORKiTBPDmR8PWtb210Bakb61JjMEoKss3ExbSl7FdsUYJIDndpSJupWQn1mTQnD/K/gXV5hhn1qEpzNoCjHjIMeNHxOCXqFsyyP8FX/wCDojarKlBMlKjoFpUgz0kAT0msuIgO5leB9NaWWu2+yl5ZceuTLag8rKUEHfQJgA87WNMase1iEB1hxLqTbMkzfiOhvob1ebZ/ZZWDzq/5a/QrbOYxmm0+VaMK0R41nbVlM9PjV7Nuov8AdSwyJnyjDJiG1cFoynxBVHxNauxIWtlT6k3fVm5whAyIHomf4jQ75V3rNpF1KQY6AEyfu86t+TLtHlwpaKAooPFeSAqTqU5QJtdQJ4A0eEuORecPVa7jTixu6RWBetbsXtIuApKMsRfNMz0KUqHiRB4TWFw3osepVUi5/RNDX9R+8PjRbGDdR+7PvNCMQd5P76fiKuXQkTbsbBksoITqPvNaF7Mnh7qz9mO1KRg2yWXCAk3Cm4MFVhKpJ8qLHtIL/QOW/aat478ehNKuMWFVoE4nYmbmIoViNhKSlcpkGmj/AKjFvoHL9W7+G/Jv0FQe7RjKuWHN1JJ3mrADjvx6E1hwRtSZyTEbzjY4n+4+JrqnYt0/NQMpMKUPfP31zLCKC0qUgGQmBOs62vHEU/fJztNS2FhLa1wsEkFA1SPtLB4Uw+UKxTUkOCXf2DVjKyTGUjryqkYpf+Q76tf/AC1W92haY38QRh08C6pAzdEhK1EnpHEUOrDBdLFenD+dKGI+WHZ4gNrdfUTAS0ysk2m2YJBip435QmzAbcaQon2VkZ/DKVCD5H76NGPsYbLe1fZVGIQSAA4LpXxMfVUeIPXT1FHGnT9k+6uU47tHtJOPT32IjBKXG4GkqAItMoKt03PMAxXQ9mbSWGhmQ46ZIzpDZBgkWIWJ05CsTXYtJdUFg4fsn1FWtvn7J9R+ND07TP8AkPfyo/rq0Y88GH/5U/10MsIDEH7B9U/jXvzk/ZPqn8axp2mY/UPfyo/rr79Iq/8At3vRH/yVadEE7FbYY7pWR8k5CAAsyZi0GCOO7Cf/AMa9aCbQ2QWsJhVZ1y44pZ0tMXByzJSBMk+VCnmFpjIiDGoB4anStTb2MxCUtrUShGhVICRpaNTHAUTJUFcuEZxyeSVRXJm22hK31JXH2tCdwRlM6CFAiKH49Dc5soJUIsDoeopsxC0qQRIuLqPS0nlpSnicP3TgUjeAUJAMpgnWAYmuPHVQyTdfyeijpJwxq+v0N2y2A0swf8KwJtOdsfdThgHgTpoKU2nwpyRYlOWOuZBt6Gm/ZrO6FH7I9eNMT1WOGN5L4Rzp6fJGe2SpiN287GP4rEZ0qRkKRYkgiJ6QQZox2d2EcPh22VKzBMk6ACTJ8b8dbDlRxx6VXH9xQjaG00oVCjBOlJ4NatTHnquw5/S+UzM/s5tt5bqSuXDvpzSF8BGYEpIN7G+h5hk2MhLCO7B0KjpEzwgctPK5paw6y4sGPoxefteBpkwrcnoel/CJpyCd7hXNS9KNKXiTeOYrSbJUZsBMmwEXJqlSI8hp6UL2spWIWnCD2VgLxBHBqd1H7zqgU/upWeVHFRS28pWIdGIPsrSO6CuDYXCSf3zv+GWsHZPFFp+SUpC84JJIgyYNgSBmtMedqe+0vZ511QDYS2kITKlyBIXoBF7DQWA8qA4nZwkpUWlKuVFpAEeR8+F5NbV8A5PkP4LFhSSMzaiDfu1ZkidLgFM+C19Y0qw60L2LhUthWWbxMgA2ngPHlRNOtMwBN2rNeLcsn9wD3mhGIO8n95PxFFsUndQTPsx6GBQLabkAnlf761LoVEFdmtpf9s2hOUq3gpPeBJCSTdQypMRfeWsfsHSmVtxcWbkD2CFp3tNBlt1yIZP7X1qSF7NYHshSfsiZCRaNUzPXWvkYOJyuKGbWFEZv3o1HQ0knYdjyXXP8o/t/SI3b/Wvf+NT/AIRVWNdX3S5bI3FZTnRexmLHT/00M+YvSyyHbQ86An2d8wm87l9zyirnFuZSFPPQoEK+kO9P27b38RNWRNAvZIIQDlJNhltJvoKbvkxxhSp9AbWr2VQnJI9rXMsc+FLjDaEFMKEAgm4Np62mOdFNiba+avuOMhBChlhRk5ZBBhJAm3hRL5oDXRnSzjj/AJLw/hSfgs0qdodhoxL5eJcSpDRQMw/VneJISOJkTxtaJM1OfKM6RZCPQ/1UGxnyiYgKJHdp/aCAVe+qZtNWJPanZhxOED7RUVNyFJIIOX626YIgi4jSgjXyfuHCd9JzEFSUR7QGsHnyteK6rgH0rcU7OdTt1KiJOiraa8qILyqyCwCdABw+69LrM4qh/wAmMnbXY4Ajb76U5A6opFspOZPkDIHlX6Z7JYtCcG1kTiHEKTnSstahe9bLaBMVybtd2AaKlvhRbmSUgCCrpyk0x9me0eLYwzTaVp7ttASncSd0aXyyfGmY5Fk6CeXFLEtzXHudQG0R/lv/AOiv8KvG1k/5b3+i5/TXPj26xQ+sn/T/AAFWp+UHFDUI/wBM1rawG9D+NsI+w9/oO/017+mUfYe/0Hf6aQx8o+JH+Gg//rX9xrU38obxAJQ0DyKXKvayb4j5kPMfy8zfj+etJHa3FKzlHBM2FtSSTHOTTkMK5xdPkhI+M0ndtGg26gEklaDcxJgnkBwPupPxJPyHXujpeF1/UK17ia3iIWQTqDBNvX3VTtFsJtIJF7GR6j4VfjIuQNONYS8DavPxrrR7Km+exJlpSlgJO9NvGZmeUU+E5UAcAIFKmwkpz54FhA8Vf2mmBTk60hq8rk9nZCOeCckZ1AlU1lxTSSc5AmMp6iRetpN7VUG5F+JPpS0JbehZk+ckdOWnjaieF2rEWEQKAKWkLIJkzYDWB8KuL0Dz/G1NrLlj+GTRJ6fFNcxQcVtKxNhPxJqewcY2h8WALhJniVZYBJ1JgADyoAvPrksfL3mt+ydn7ynFouYidR4Qad0y1M8kZSbq/jQjnjpoY5JVf7hnth2hYZhTiwDoU6npYT4XoBsJhjGrDjeHIKpJcKYIAOUmQbm0QJ6wNAPyjbNPtIm+SRwFwJ91NHycbPe+ZNlHdwFLG9m+0TNgeJ1r1UfUrPMye2W0K7a2e2zlKEwFCLkmY5XjjzPlWBDiRcyIvz/Ctva8LBazhIsfZJPKZkA/GlTbO0MoQiYCrqI1ypBJ9Y9Yq5z2QcjWPHuaiWdoNsuun6KA2BAy3Vu201142SOutLK8c4YCCVdAlS56HKmPRRo1s/ABbsrA3ADl5TZKfAZTbiaKAQ6i1p9wB0pOOGWVb5tjMsqx+mKF/Zm0EZijEIWgiLAZVJBgzlUN4RwMffRfaeP2eyEDvXiYBUoNgpPSCpOU+ah407I2aMThEJeZWrM2gpXCSUnu0jMnekXHDXQ1yzGpWy4ptWZKm5FjBAPDqASDHhpJNVJyxNW7TJGEMq4VM34rtbswJhtb2aRBUlEAcbBYzHzFTa7V7Lyb7r2aD9VMFXAiFG3Qz40U7MYJD6Ul1CVHnAM/nWiO0exef9UGgOSkI+ITPrTEPUuoCUUn0OaL2/h1upyORYagi8+HICum9m+xrb2HS73wBUDIAB4kayPGlLGbMU2lY7tBWlxIkIGXIM3eGYEkGPfrTtsHt+wxhW21JWVJBnKkBOp0k8o4Ve+KfLCQ0eXLzCDZqX8n6SI75J/hH9VYnPksQTIcR/L/AHr0/Ktv/qhkOgzQr1091B3/AJUMQsykNoTwGWbeJ1rLzYxyHhGqbrbX6luK7DOYTfDjWS872XL/ADQL8he1AcHtvM5FwAZNuF7+E1l2z2kdxS5dVPAAWA8BWbvwEQkSSZUYt0E8gPfSk6lK0dvT+EyhBRm+X7dEiPaXbZdVlEhKdB15nr8KH7PxRBCVFQHA5iI98AVobw4y3EkmvlsAjStRbi7R2M2gxZcPktcffP5jCrsliICoIB0PfDlr7WnX+1SV2UxAcyQrMU5oLmgAzfatbhV/Yfaze+w8CbbhlW7luUQDoYkcoroWyNkNqSVEHMQd/vFgwbR7XS+g0rUc85T2ce/3z3PBazQvTZHCX8o58OxeLgHgr2fpeWs72lSb7EYogHIf9Yf1V09exWy0EkLMAW71zUdc3Os/6Eb/AMx4cY71X4miTy5ItcdhTy4sUUvY4gZ3QJzTxuOYg5iOQnJ9bLS12gxDvftNLVncUmQZ0IvBPHnJv7pJL7U4Qa4hxRHCFydMoISBmA+qCVRqA3pSu/tND2NZKFKKUyAVKUZkLOqjcDnCZmw1JJqVeKX5DWkm454Ne6Nj+LCFweZ8z4nlV6XWlGVAC3P7qq2jhc1uOpPIcPM0FWxFpPkTXmIxUke46DpshhLbJX7eZc2EKgJga8JJv0FEibSNKXuyrylNqQoyEkBPhE3/ABowXuAk9AK5+rS8yl2r6CKTbbfxLSuqVv2JHP3c6k5poRXjgEGbT99Lo2qMrbDhnu2kqUT+scO4mdd0byz0AAvrWjZuze4zLUsuOLOsADjZKRZCfC+sk1r2QZcPr7qJ4lqUmInUW+7wr2OiSlgi17Hm9XJrNJAosqWR0SPCi2HbixrEymNDx0oiHAKbSFWxZ7atju3coE5ZPoYqvszt9zC7KS5mTHelEZTmmSdZIMxpl468a09q0y05HFMdeNB2cDOxHFFR7tt8qsm+YKyG5PAqIMiOXCjr8HAvV5OT3F9vPnI31IKm0qIlUE9IgCbfChe01hxeYKB3FGQZEQk6/wARpWXtFIgSpRUieAAMxBvcaaARR/AmUNyEy425wiLRaTxIpPUze2vvozoYYJO0HFbWShxzIUOSJ3FpItJ5j7XrVh2jvZgUWJjeFhJF76xfl1pK2nigdpuKDTICkIGTKMg+iZ0GXXjMc+dD9rYqXVFtICZtmACyJ1ISYnzpjds9P3yAUN/J2jsb26cddThz3S+7R7DZBWQkACCV5Z4mYt1rF28wf/cofUwsBYCTmyXULcFkXGT0NDPkr2YtnFOKKS5DZnKQkC4vvKg6nj5UW7cdoi9lRlytJUMxMGywpAM8xmJgWtxtWZ+qLZmPpmBMP2vKEfRsgGAbmZHgnSNNa3bK+UhKjldHdzbPynrzHUf3VsDilNqDiwMyXFZgnksqPrZXurft4sLkKRlWBMpSZPHUCD/zyqsLtNPqjeWNNNLqT2vtxCUOONOKLQcDQK4vKTJBAECbCRSunax48vUaSDxFEm3G1pLfcuOMAXEiyyCEqKeCjyMwMp4wHrYuNwidnsM4nDpd7jNJWEhKTKlEgnQQb1HiTXA9ovEZ6WTTVpnMkYtJEKUQRoeFQ728BQnoQQfCnHtD2/w7yO42bs9laxbvHGWyhA/ZBFz1VA6GsXydbWwDzmJaxeHbcUFJUhaWxljKErAywAM4KhAg5jyrPkv3OqvHYrrD9wNh2sypOnLyo7svBJUFQ4gEWAnVQExbS3E/jQ7tdh09+6nDAIaCh3aRItlTNrkCZNBtlPrbdK1JiUwVETP99L+NZSS6nWlqMmTYsca3JO/buGXReOQ+P/FeBNVtO5pMzMEUd7O7IOIU4lKcygiRaSDoDEgESRM1UY7nSHNRnjgxvJLogRhXMryVXBCkzBIJBMWIuPEcq6MUhAeyqdBb7tyS6szC4OqjqlQ1pK2hspTOISlQyndsARAPKeorpz/Z4Fl1ZU8VLbMgxmKQkEJIy+0MvjPGseVJ5OO1nlvGckMnlZF/cv8AQSw2GUphKi45KkgneHGOaTQx953Md93X7LH3ia3sLhiW1vQndCVBAVItF0TWR7DuT+sOg1CAdBruUbJjc6pvoedXDOWnsqgj2E+/8a8Z2Q0yuQG84mMoE6Hib0ZQwkDMQnzE/E0OLwJVOnKAB4QBQ9ROsbb9h3SY92aKXujNiVSDJ15nShriuAgVuxJTpArFiUcBXBgeyoM9lnf1gEGCkkdDI+40ytIgcPEUtdk8LlW4eGVI85Jo4kHMZTKRoZ+7pXO1VPI6E8i9TLH1zofO1UutDQan19a12It8KoA3oNLxZSZ42ckX/PSt+zH9UKMgnj1v8aC4/EkODlHvmofOoUDOmv3j1r1Ph86wL9Tha2F5X+gbOHCCqLSZH9vWtDJKuBI9KFPbXBsNbJTB0PEk9NKN4dYAiB95t/augnYi40Bu0uzFLRIWpIAFk8bxqR1rD8wWnBLa7w9wqVKRlQJJVJMgD6wBmi+1XcyVp4nTyvb0rI+v/szmM7vlqY91XvfQvaqs5a7hAVpt9U/EUSx20u4SlwCe7SlIAMe0o8YPj5VSplXeJGQzkMAJOkj8DS5tnbPesjKkgBYGsyUpJ6faFqHGDnJX0DTmoxC/Z7FBeNcUoSAhXHTKGkj4RVOP3nSI1P8Af0rL2YR9Moid1tRIkalYA11sAfGtG0Hvps3Ii/nxii5V66MYvw2dGwqFByUqIg3KVG/CDBHwolimitCk2IIjjr7xWTsk4hZdy9OEcVXE39Ra1anezPeZiheRStSLzGkHVIF9OdaxS5oDkj3FPEqM70b6VJJnRYObl9oG/wC11rVhO7fZSVMpcWndMhJNtPa6e8Gsm3NkusFYJkApdQQTcpIzhUk6gVkwhW26pIJCHCFIIOoN48jPkaFjflZKf398BpLzMfAXSjIkpS2G0kzAygHyTQftbjnFNMYZMAOFaldSCAJ6CZ9KIrwjqlQVKAkXkz1pW7RbMfRiVBZ3TGQpPtIvlgai8g9QRwp6XPFCapc2GXCpWFThcMkIKkj5w7wQIumdVKPIXjWJkMHZPZDOHZyoEk3Uo6qP54UjM7ScaTkDagI0APrH31ow/aZabQoeINXwZ5YT2059Ms8Cox4VShIULa17jWVKEzMXHSai0lSU35eXrXOfU+o4obIKPskSw7IBJFgfSi+x9qu4dzvGlZVRB4gjkRxFCQvKB1NakjSrXBqcIyTjJWmbsdtlx94uOkFRECBAAFwAK67htvMlIPzggkAmQOXVFcReSdRrTXhNnuqSghZgoSfqkXAtBvR8M0m7PK+P4VGGNQSVWvodORtJo6YgeZR+Apf2rtFPeqh5J04A8BxFJzuCfuJUPGB6QTXidmvx7LfqKM8sex5dQl3AqtokjKbQaqZUAFEwfDgfyaEHG2k2txt8a04SMljMkn3/ANq5WqT8vk7vhyTzquyZqSuTWF9ZLgubA/n0rY8rIjqr4UJwzpK1nkqB5AD4zXOxxu2ehcqkojn2UH0ThtdYHoJ++jDtrkEjjHxoF2YMtKGm+f8A2po6hU61yNR/2MBL8TPsOtJ9lQPODcelWpw61q3AVRYwJ9aHlO8MoSYNydY5Ai9/dXR9n4lK2klEAEWA4cxbkbU7odBHUydyqu3c5+s1T06TSuzmG1l5FKCgSbiBzAB9ZFDcKrOrpxJsB+TTV8oOy+7AcSklKiJPAKggeE2Hl1rnT+0QD+yYOUG3oK7en07xRlj9n+3Y52bNHJtn7r9+44MYhpMCdTJN1QTe/wCeNbHn7WIsRrpFKuC2+2UwEx4VqVttP5/PSj7JdkBuPuEcZjVSZPhr116GqMbiwcKtMhJiQJkyFTEfw++si9pIyiB5ff76qxOOzN5UJAKgAQRJMwLGRHOb3AtUWOS5aJvi+Exd7QbZUlKDnM5FEReDcAEhRhUjQ3050lo+qPqhRMHQ+wD8Kd+02zCrCLd7xsJR/h5gHJMQYNyLjS2tuNIyhAb55jPqD8KZwO1YDOqqPt/sbOxwwwGJW6ETnAQCoiEyTYDUGfdVG1nwCMo3b92ACRqfZBEih3Z1gltywMqTr0C/xrevZpsUrAKSYhNr8OfOh5Gt7sJii/LHz5L3VZHSqSeZ66gmZBGW9uI6074ZQQmAIFIXYPBlvOslJzJF0qJB6EcCDOom3KnHv7UXFHuLZX2MHaHClxske0m48OI9KXcBs3vG+7mFI3kTwGhB8oHkac2XBMnQUobaxSU4xSEKyry5h1P1o4cYj9k/arOohTU/br+RvBLhw+X5lrGMSWQtRFpmbezqSehEHwnSKq22UPpaCcpcaWDJk/RqO9oRoQDBB0NqHowxYXDhlp4yCdEL/pP50oTtHbCGHS2EqQoQDFhlBkaSNCfWtxlXol1X7oFP/JdGGVbLm4yEi+pCT6Cq8VDaRmiVWSErWSTxME+yBcnyoe08w7dCikm8EgfjbzrS+iFKVlkZQAeGqibjyrPRNh8FZM0ILu19SxpYHUT7jf4zVKvaLfCZ8ulfJMDfGtifz6+tQcVaZ0Nj+feKWPpkehY8wD5cKsZWTzHCLR+NQQ+CJt616ziU/aE6xN6hG0up4+9bKNeNdLwJGRKeSR5RA+6uTOvwsK5KHxromBxm6CNTb0Fbh7nk/H8lzhBezfz/AIDDyxmFVZo/5rCMaCq44WqsuK4ER41lvucFI5QjAKPE/D4UyYFlLbaQYUQJAHM3vWZl5J0n0/CrX0QoH1pbXSckos63hGNKUpJ9q+f8EHHColSteXKoMMBIv4m0yTWoIkioPXUelqVXGO/d/Q6qe7UqK7K/mG9hYpOQpTFlTGhEhPnwoylyaSsA3lxTZ4KBQT1IJHvApvabI4muXqcPO5PqbfMmjWpueg5CjPZrELSlwIH1gdJi39qXi+dPdaiOxdrhlLoUbkBWsQBIJ8ppvwqLhqFfszneJY29O/0+of2lhlONKDhsoFMeI5e+uVubNEmQnramXaHbFSsgAIIXmWIIsZBF7WEX6ULdUCokWBJN+telnJS5R5uMZQuLBo2Wnl51FezE/Z98UUCa9QQD+Rr151i2apAdWCy5iXAI4SLfzHX0oVtLFNhCgl5SnIkICZ0vcAW050dx+xysGCCAZAvmtwuSD5UrPdm3mld41nQU8CDMHXe468aly6SYRRgncVYLxWNU40QTO6fHmKXe806T7wB91O2OxSlIA+btqVfMoCD6JMe6k0NqQZKSCOY/GiYOLB5+WmO/ZBSUMI0KitUHXUAfjWXbeLWklJsT8OvKtvZ0NpwTS4lcqPD7ZA48r6UHxOLLjhCWkqUTwJUSfCdaFKD3NsJCa7dDd2U7THD94CkqCoggWET1HOmrDdu21DesfP8A499c4xbjxhCkKBTMJCSIkjhFWsNPDVCiI42+NE9S6MuoS6o6vg+0bah7QGliRz6GgnaRpx0BcplBK2ynUxNjfiPOlXCYVzLKQZ4wbW5eVvWjuGdUhMrzeZMnlAkiKinJ8PkHLHFcp0fYzaxdwZNiCAOAifvBrKw2MS0EKKS+2IkmCpsEgEk8YEz+JqOFQEPOMKG6uVoHMGcyR1B3gP7ULxqThHkLQrNl04hSDqJ8NKWle7y31XT4r74N8VvXR9fgwzi9nZ0oQcuYnKVE20M73KtrGylMJTmTundC5zAz1kig23VLSlLiY7hcFJzXBUNCPI36VDZOPVlUNQIGvvre7dGwugg5a/HH25+SbDb2BzmQfEfnrUE7Oi4ME8NR5ippem40Ot9Dz61Fx7oeUgUM+iorGET5jWDauidheybHzYOLaSpalKIUfaiYAB1jdnzrneGYKnEoTdSlAAG1zz/Gu07DwoaYQ2L5RE8+JPqdKJiVs894/mUcUcafLd/oL23/AJL8NiN5K3GVccpBSY5gj3gik7GLVg3ThC8FLQEkKyxIUJAiTvBP3V11Tlj0FcA7a7TJ2w+sGd8JF+AQlOvlRnFVwePlklacnfYZcPiSlOpJF9Z4yZMeXCtre07cT60o/pAREmvfn83CjQfLYxuQOwx3k+I+NMaMq0zII6GsuH7Gob3nH3YFyAoDS+sTSXi0rLxUHIzqP1vqzu9DblV6vTvUNNOqD+H6xaSMk1dsbm2nXF5kSECwvA6z19auxDgRI9k/WKj8NBHWiGFdSEhIUCBak3tXhXnXVZRLYMgjiY4+GlClgU4xh0oPi1/lZcmTru6L6flwGNkYxp1Swk5lN70meBEEcImnpT1hzIFcY2Bh8QHx3LK1uDglKjbQyEjSuxtIUjKp5JQkRmm3jek9fpktqj99BnQ6t5Zznk9unz6F2SQJk/GqnsNmUMyQSm4MTB5jkaJfNs8FtYiOFgfMGonYrvCAPE+tLrQZF1v5G34nDt9RXxCd5WgvFTQv160fxTCW0nvlpI5KP3amlBeIlRiwkx4cK62OMoxSaqji5ZRlNyT68hPvj41F7E7puBWAOGr0pSRcetbBkWNtGYTvDmQY8jxrTgu0ZOrSv4VJP/uy0JxG0My8jSS4vpoPE6UvbRxS0JACr6ZUj0HU0xjk11BTSfQ6G1tXDLUElAzKIEFAm/UW99EdobBw6kpytgk8bmPKYrmeH7M410JMpZAuJUc063gEg+nhTR2Ow2MaeKcS4FNqbOUlQIzApPIHSa1OLfNGVKuExma7HYVSRmbTMDQAVtY7O4dICEpQMoMQBmjrx460G/S4DbrsqUELUgJiJKTEA8RPHoat2diC4gO6KkiAQYIMG4sfEVaXtEy5e7CSuyyYiU31tVX/AE3rlCQJ/D3SD60vbW7cu4WFKRnSTEhUGddCmI6zRXY3bIuttrCd1agiZ0URMdYuLcqnofYupLoR2psN1tBUhtKjyBCST5jWuaO4vE4s2R3LU3N5I5AmJ8hXXe1OLcRhlKSdIM2TFwADOsg+7hSRhwXjkWUoVeCogX8QYPmfjVykk6ZcYOUbQsbWDgCQFSpK8yVQSoEDxJiBWlb6XWgtX6tRhRGrLh4GNWz+HE1teRlIuCpJMkcSeYv7ooTggW31kgKbdstHAiPcRwoGogpJSXULhlT2voa9nMqcS9gnAM2XvGouFQLhJ5EXFYdhtDfCVEAROYADNeevCiqUKw5QUnMlMLaUfaTe4nmNFJqWMwiO+7xv2HiHY4DNqPIyKUUqtPv9TteFwT1UWu1/Q9QhUA1raVAvavCocz5VUt4mwsBUPbUejFkGRKYne48Raum7I2ovuWwtRzd2FTzEDXrCh8DXJHXBJ015Tp0406YjtW13YWX21ZWilUXO8R9XU+yP7USDPKePY28kJfD7+o8/OgcyQSSbEcxE/Cvz/tt0PbQdLeinlER0Jk+oJpp2z2rCdnqW28ku4jKAlCwVIkb0gGQQkETzNKPZjDb+aLJEefH89aPdK2eWmrkoo2ObPWTMm1ffMl8zR6vKz5r9wuxBvEsZ0KEGCkzAJgRf3UF2dsHBJRKwhSU3nO6FqXYWRYeQmn4oAECAKzP4Ynh6VPMK2APD4DDj/CcPisR6Ag+tbEoZTo2gDmUEx4kzW1vBr4QPKr1MEDfWmORA/CsbrN0CjiElMAQk8AHG/CcjRk+dRaxriAQ3YHUfTLB6FKmsp/OlF04hA42qRcn2RV7vgVXxBjrzlu7QRIBUlKFkg3B5GLSJvBFesLLkpcB0ulwqbseRJM+QrU4HAZAidevjXrTJJ3vvHwqlJFtMG4fZDag4XEFDeYFIK8xTFrLsSDbUfGpO7Ow6wAhSUkaRqeUyb3o2ClIsmKxYzbDTZI9pwCciQCqOZ+yOpqW7KoXWsAtSihCSpQmY0EWkngPGqsVsZ5wABaEj61zMdOdFNpuv9y0UqUype+5lCgveUQhJgZhFxUdn7Tcy5fnAXkhKirIVTxkKSDRaSMKV9rBh2cWU7jaiBJJAJkjmY1rNsbYoCg4sXT7IPPifuppxO2cS2yVthDpAJCO7IJgEiMqrybWHrXx7bNCzqAk8Rf7xRIV7g237UV4cXHn8KzdoM6We8buppQcjmke0PNJNHdj7Tw2LUUNRmCSTHASB8SK1O7IImLjlTHDVMBynYn4rHJfbS40QW1Sp1AMKBCVFVo0OszMnraeCS83hUQATElM6kyqOXSs21ewzjKlLw6CsLBHdyN0njc3T01oq4Hvm4PdrCwBukAAHqASY42oabj3LklKuAWhxnMBiWyFlJISQFJCR1nLI1I4Tqao2btEP4plphIThcOrMMuilqBv7z7zyrRtTHocKWyCVtnfJQUCTKSBPAkzqeFE8BhUpcbShICQrRIsNaxCN8sNOVcBTthioaS2Bdd76QP7xSeGQmPtamwKQd2SBzOXWeJo92hX3mIhX+EPZ1mAq8+J+FBHRAJ5+tDm7lYtPK8fCA+28cpI3cpE70AyB8PO9BGcWo2BjrW9x8FRB6ihWGw6iohCbAwSdLcutVucuGM4ncFMNDFhhQbdhSCmVwIKFmTKeEgaz7Xoa0M4ZSMoz50aoXM5kkknqLk2Ok0O7SYIlQWBKXEhU/tRCh0IIqnYqlJJCicuWw5Gbxy/tS6jcd3zO74Xk26uMfzX7BnEYoTAEn88qpDsAz6D76rKwbAR141BRAMHzoZ7eybAvzqOPbGRRgeyb+VbJECBArDj7tkcSI9a0gOopYpP4P6CvhdnlS4T/AMU3YPA92kAGKG7JwsqA/sB40f8AmoWOOXlpPj06Uec7dHzPHDb6mQw8KJggnoZq7NUXMClIlIAKbiOlRW5cwLVjvTDXatDlg8S7AhSTxAWLfzJuPQ1taxb0EqYICRO4tKwf3RIUfCJrLhmwDA4Uaw9PeRFoS86SYKa222pWXI6FQTCm1J011q7u0quQ5/KfwoptBwpbkcx99B2caqaXni2vgPDNuRaMGgwQFn+E/fFXNCNEL9APiatw+OUY0ohh0FYgrUPCPwrKxWW8qQCxOMUkQ3h3FqJ0m/8AxWVhnHquGUt9Vqk+ginJjZiUEGVKIBEqM61Y5RY6ddzDzvsKY7PvrH0+IV+63uD19r31nxmBbw7Su6Tl1JPEkcSdTTS9S32kcKWnCNQhRHiASKMoKPQHvcnyBdq7UccbSsKW2DCpTBUYFosY+ses0JwGJdSQpTihCpOdtpcgRxCEqF+taNluF7ZqHFmVtqcAPOFFVxpxI8KJdmcIhWLUFJCkhpxQSbiQUQYPQn1oUots3GVIvRtNpcErhUXIGWTz1++vMWyy4kFag4BwUJ168Kr2tgENjEFIju1kJ42v8KC7P3mG5vmUok+F/uoMe4fJHZV91Yf7PBGGWtTYQjPCeZVlJgXUY14e+KfAQdK5+1g02VF06dPzNMHZ545FSZhZ+CaYxtvgVycDAUVFWHBqtLhqSHTNGoHZFWBSdQDVasOlsEpSOEgASa2FWtDX3j9JfSSP5VGpRLEZ1JWt1yfbI8rrUR8PKKH7TGVqedFMKPop5rV7gkVl7YtBDLEfWQonxzqT8AKW/tbObn5mxGmVGqWGVBduJNhePGL/APNX4ce1VbphtR6x/wA86Fj6s7sVtwQSCmCeypKVlCkkyUlWp5zJhXUV442gEBszrbWB46V9gBuA9OZHwqzGeyDJnNzPI86zNLlod8Om1qcd+5BagkW1qtjD5tVBJqE1rwqAZ8JpbqfQfxEjKQUnUCx51lePs+0bj2Pa8R4Vu2gbVjYxCkKCkm4SfuqN8CmvntwT/L68GktKUhXduF0nXdSFpHEKFibwJq/BYpxBh1Jyj61rcpg28/WrNnspxEKcTvD6ySUq9UmrEb6sirwgHN9a5I1HC1LLLTa+f3/B4uULRQ5tZG+CFJIGqoAjnqbeFRwaAUAkG97REE21PKKF4tAU4lmIRKrDjExc1sThABAUsAcAogelNRUpK7AT2w4o/9k="/>
          <p:cNvSpPr>
            <a:spLocks noChangeAspect="1" noChangeArrowheads="1"/>
          </p:cNvSpPr>
          <p:nvPr/>
        </p:nvSpPr>
        <p:spPr bwMode="auto">
          <a:xfrm>
            <a:off x="180975" y="-212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2800">
              <a:solidFill>
                <a:schemeClr val="tx1"/>
              </a:solidFill>
            </a:endParaRPr>
          </a:p>
        </p:txBody>
      </p:sp>
      <p:pic>
        <p:nvPicPr>
          <p:cNvPr id="16402" name="Picture 18" descr="http://www.vietsov.com.vn/OGPE/PublishingImages/XNKTDK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6038"/>
            <a:ext cx="457200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6" name="Picture 22" descr="http://www.ven.vn/Portals/0/users/host/2012/092012/tai-co-cau-tap-doan-dau-kh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81400"/>
            <a:ext cx="4495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24" descr="http://www.phateco.com/Images/13100905094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3581400"/>
            <a:ext cx="4543425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6800" y="3124200"/>
            <a:ext cx="7315200" cy="830263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 eaLnBrk="1" hangingPunct="1">
              <a:buFontTx/>
              <a:buChar char="-"/>
              <a:defRPr/>
            </a:pPr>
            <a:r>
              <a:rPr lang="en-US" sz="2400" b="1" dirty="0" err="1">
                <a:solidFill>
                  <a:srgbClr val="000066"/>
                </a:solidFill>
              </a:rPr>
              <a:t>Khai</a:t>
            </a:r>
            <a:r>
              <a:rPr lang="en-US" sz="2400" b="1" dirty="0">
                <a:solidFill>
                  <a:srgbClr val="000066"/>
                </a:solidFill>
              </a:rPr>
              <a:t> </a:t>
            </a:r>
            <a:r>
              <a:rPr lang="en-US" sz="2400" b="1" dirty="0" err="1">
                <a:solidFill>
                  <a:srgbClr val="000066"/>
                </a:solidFill>
              </a:rPr>
              <a:t>thác</a:t>
            </a:r>
            <a:r>
              <a:rPr lang="en-US" sz="2400" b="1" dirty="0">
                <a:solidFill>
                  <a:srgbClr val="000066"/>
                </a:solidFill>
              </a:rPr>
              <a:t> </a:t>
            </a:r>
            <a:r>
              <a:rPr lang="en-US" sz="2400" b="1" dirty="0" err="1">
                <a:solidFill>
                  <a:srgbClr val="000066"/>
                </a:solidFill>
              </a:rPr>
              <a:t>dầu</a:t>
            </a:r>
            <a:r>
              <a:rPr lang="en-US" sz="2400" b="1" dirty="0">
                <a:solidFill>
                  <a:srgbClr val="000066"/>
                </a:solidFill>
              </a:rPr>
              <a:t> </a:t>
            </a:r>
            <a:r>
              <a:rPr lang="en-US" sz="2400" b="1" dirty="0" err="1">
                <a:solidFill>
                  <a:srgbClr val="000066"/>
                </a:solidFill>
              </a:rPr>
              <a:t>khí</a:t>
            </a:r>
            <a:r>
              <a:rPr lang="en-US" sz="2400" b="1" dirty="0">
                <a:solidFill>
                  <a:srgbClr val="000066"/>
                </a:solidFill>
              </a:rPr>
              <a:t> ở </a:t>
            </a:r>
            <a:r>
              <a:rPr lang="en-US" sz="2400" b="1" dirty="0" err="1">
                <a:solidFill>
                  <a:srgbClr val="000066"/>
                </a:solidFill>
              </a:rPr>
              <a:t>thềm</a:t>
            </a:r>
            <a:r>
              <a:rPr lang="en-US" sz="2400" b="1" dirty="0">
                <a:solidFill>
                  <a:srgbClr val="000066"/>
                </a:solidFill>
              </a:rPr>
              <a:t> </a:t>
            </a:r>
            <a:r>
              <a:rPr lang="en-US" sz="2400" b="1" dirty="0" err="1">
                <a:solidFill>
                  <a:srgbClr val="000066"/>
                </a:solidFill>
              </a:rPr>
              <a:t>lục</a:t>
            </a:r>
            <a:r>
              <a:rPr lang="en-US" sz="2400" b="1" dirty="0">
                <a:solidFill>
                  <a:srgbClr val="000066"/>
                </a:solidFill>
              </a:rPr>
              <a:t> </a:t>
            </a:r>
            <a:r>
              <a:rPr lang="en-US" sz="2400" b="1" dirty="0" err="1">
                <a:solidFill>
                  <a:srgbClr val="000066"/>
                </a:solidFill>
              </a:rPr>
              <a:t>địa</a:t>
            </a:r>
            <a:r>
              <a:rPr lang="en-US" sz="2400" b="1" dirty="0">
                <a:solidFill>
                  <a:srgbClr val="000066"/>
                </a:solidFill>
              </a:rPr>
              <a:t> </a:t>
            </a:r>
            <a:r>
              <a:rPr lang="en-US" sz="2400" b="1" dirty="0" err="1">
                <a:solidFill>
                  <a:srgbClr val="000066"/>
                </a:solidFill>
              </a:rPr>
              <a:t>phía</a:t>
            </a:r>
            <a:r>
              <a:rPr lang="en-US" sz="2400" b="1" dirty="0">
                <a:solidFill>
                  <a:srgbClr val="000066"/>
                </a:solidFill>
              </a:rPr>
              <a:t> Nam,</a:t>
            </a:r>
          </a:p>
          <a:p>
            <a:pPr eaLnBrk="1" hangingPunct="1">
              <a:defRPr/>
            </a:pPr>
            <a:r>
              <a:rPr lang="en-US" sz="2400" b="1" dirty="0">
                <a:solidFill>
                  <a:srgbClr val="000066"/>
                </a:solidFill>
              </a:rPr>
              <a:t>  </a:t>
            </a:r>
            <a:r>
              <a:rPr lang="en-US" sz="2400" b="1" dirty="0" err="1">
                <a:solidFill>
                  <a:srgbClr val="000066"/>
                </a:solidFill>
              </a:rPr>
              <a:t>sản</a:t>
            </a:r>
            <a:r>
              <a:rPr lang="en-US" sz="2400" b="1" dirty="0">
                <a:solidFill>
                  <a:srgbClr val="000066"/>
                </a:solidFill>
              </a:rPr>
              <a:t> </a:t>
            </a:r>
            <a:r>
              <a:rPr lang="en-US" sz="2400" b="1" dirty="0" err="1">
                <a:solidFill>
                  <a:srgbClr val="000066"/>
                </a:solidFill>
              </a:rPr>
              <a:t>lượng</a:t>
            </a:r>
            <a:r>
              <a:rPr lang="en-US" sz="2400" b="1" dirty="0">
                <a:solidFill>
                  <a:srgbClr val="000066"/>
                </a:solidFill>
              </a:rPr>
              <a:t> </a:t>
            </a:r>
            <a:r>
              <a:rPr lang="en-US" sz="2400" b="1" dirty="0" err="1">
                <a:solidFill>
                  <a:srgbClr val="000066"/>
                </a:solidFill>
              </a:rPr>
              <a:t>đạt</a:t>
            </a:r>
            <a:r>
              <a:rPr lang="en-US" sz="2400" b="1" dirty="0">
                <a:solidFill>
                  <a:srgbClr val="000066"/>
                </a:solidFill>
              </a:rPr>
              <a:t> 14 </a:t>
            </a:r>
            <a:r>
              <a:rPr lang="en-US" sz="2400" b="1" dirty="0" err="1">
                <a:solidFill>
                  <a:srgbClr val="000066"/>
                </a:solidFill>
              </a:rPr>
              <a:t>triệu</a:t>
            </a:r>
            <a:r>
              <a:rPr lang="en-US" sz="2400" b="1" dirty="0">
                <a:solidFill>
                  <a:srgbClr val="000066"/>
                </a:solidFill>
              </a:rPr>
              <a:t> </a:t>
            </a:r>
            <a:r>
              <a:rPr lang="en-US" sz="2400" b="1" dirty="0" err="1">
                <a:solidFill>
                  <a:srgbClr val="000066"/>
                </a:solidFill>
              </a:rPr>
              <a:t>tấn</a:t>
            </a:r>
            <a:r>
              <a:rPr lang="en-US" sz="2400" b="1" dirty="0">
                <a:solidFill>
                  <a:srgbClr val="000066"/>
                </a:solidFill>
              </a:rPr>
              <a:t> </a:t>
            </a:r>
            <a:r>
              <a:rPr lang="en-US" sz="2400" b="1" dirty="0" err="1">
                <a:solidFill>
                  <a:srgbClr val="000066"/>
                </a:solidFill>
              </a:rPr>
              <a:t>dầu</a:t>
            </a:r>
            <a:r>
              <a:rPr lang="en-US" sz="2400" b="1" dirty="0">
                <a:solidFill>
                  <a:srgbClr val="000066"/>
                </a:solidFill>
              </a:rPr>
              <a:t> </a:t>
            </a:r>
            <a:r>
              <a:rPr lang="en-US" sz="2400" b="1" dirty="0" err="1">
                <a:solidFill>
                  <a:srgbClr val="000066"/>
                </a:solidFill>
              </a:rPr>
              <a:t>và</a:t>
            </a:r>
            <a:r>
              <a:rPr lang="en-US" sz="2400" b="1" dirty="0">
                <a:solidFill>
                  <a:srgbClr val="000066"/>
                </a:solidFill>
              </a:rPr>
              <a:t> 9,6 </a:t>
            </a:r>
            <a:r>
              <a:rPr lang="en-US" sz="2400" b="1" dirty="0" err="1">
                <a:solidFill>
                  <a:srgbClr val="000066"/>
                </a:solidFill>
              </a:rPr>
              <a:t>tỉ</a:t>
            </a:r>
            <a:r>
              <a:rPr lang="en-US" sz="2400" b="1" dirty="0">
                <a:solidFill>
                  <a:srgbClr val="000066"/>
                </a:solidFill>
              </a:rPr>
              <a:t> m</a:t>
            </a:r>
            <a:r>
              <a:rPr lang="en-US" sz="2400" b="1" baseline="30000" dirty="0">
                <a:solidFill>
                  <a:srgbClr val="000066"/>
                </a:solidFill>
              </a:rPr>
              <a:t>3</a:t>
            </a:r>
            <a:r>
              <a:rPr lang="en-US" sz="2400" b="1" dirty="0">
                <a:solidFill>
                  <a:srgbClr val="000066"/>
                </a:solidFill>
              </a:rPr>
              <a:t> </a:t>
            </a:r>
            <a:r>
              <a:rPr lang="en-US" sz="2400" b="1" dirty="0" err="1">
                <a:solidFill>
                  <a:srgbClr val="000066"/>
                </a:solidFill>
              </a:rPr>
              <a:t>khí</a:t>
            </a:r>
            <a:r>
              <a:rPr lang="en-US" sz="2400" b="1" dirty="0">
                <a:solidFill>
                  <a:srgbClr val="000066"/>
                </a:solidFill>
              </a:rPr>
              <a:t> (2018).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92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2985" r="9259" b="1492"/>
          <a:stretch>
            <a:fillRect/>
          </a:stretch>
        </p:blipFill>
        <p:spPr bwMode="auto">
          <a:xfrm>
            <a:off x="4343400" y="1524000"/>
            <a:ext cx="3048000" cy="4876800"/>
          </a:xfrm>
          <a:prstGeom prst="rect">
            <a:avLst/>
          </a:prstGeom>
          <a:solidFill>
            <a:schemeClr val="tx2"/>
          </a:solidFill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762000" y="1447800"/>
            <a:ext cx="33528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i="1">
                <a:solidFill>
                  <a:srgbClr val="FF0000"/>
                </a:solidFill>
                <a:latin typeface="Times New Roman" pitchFamily="18" charset="0"/>
              </a:rPr>
              <a:t>Xác định trên bản đồ các mỏ than, mỏ dầu khí đang được khai thác?</a:t>
            </a:r>
          </a:p>
        </p:txBody>
      </p:sp>
      <p:sp>
        <p:nvSpPr>
          <p:cNvPr id="19460" name="Freeform 13"/>
          <p:cNvSpPr>
            <a:spLocks/>
          </p:cNvSpPr>
          <p:nvPr/>
        </p:nvSpPr>
        <p:spPr bwMode="auto">
          <a:xfrm>
            <a:off x="5634038" y="2249488"/>
            <a:ext cx="34925" cy="36512"/>
          </a:xfrm>
          <a:custGeom>
            <a:avLst/>
            <a:gdLst>
              <a:gd name="T0" fmla="*/ 0 w 22"/>
              <a:gd name="T1" fmla="*/ 2147483646 h 23"/>
              <a:gd name="T2" fmla="*/ 2147483646 w 22"/>
              <a:gd name="T3" fmla="*/ 0 h 23"/>
              <a:gd name="T4" fmla="*/ 2147483646 w 22"/>
              <a:gd name="T5" fmla="*/ 2147483646 h 23"/>
              <a:gd name="T6" fmla="*/ 0 w 22"/>
              <a:gd name="T7" fmla="*/ 2147483646 h 23"/>
              <a:gd name="T8" fmla="*/ 0 w 22"/>
              <a:gd name="T9" fmla="*/ 2147483646 h 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23"/>
              <a:gd name="T17" fmla="*/ 22 w 22"/>
              <a:gd name="T18" fmla="*/ 23 h 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23">
                <a:moveTo>
                  <a:pt x="0" y="1"/>
                </a:moveTo>
                <a:lnTo>
                  <a:pt x="22" y="0"/>
                </a:lnTo>
                <a:lnTo>
                  <a:pt x="22" y="23"/>
                </a:lnTo>
                <a:lnTo>
                  <a:pt x="0" y="23"/>
                </a:lnTo>
                <a:lnTo>
                  <a:pt x="0" y="2"/>
                </a:lnTo>
              </a:path>
            </a:pathLst>
          </a:cu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646" name="Oval 14"/>
          <p:cNvSpPr>
            <a:spLocks noChangeArrowheads="1"/>
          </p:cNvSpPr>
          <p:nvPr/>
        </p:nvSpPr>
        <p:spPr bwMode="auto">
          <a:xfrm>
            <a:off x="5629275" y="2219325"/>
            <a:ext cx="76200" cy="762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19462" name="Freeform 15"/>
          <p:cNvSpPr>
            <a:spLocks/>
          </p:cNvSpPr>
          <p:nvPr/>
        </p:nvSpPr>
        <p:spPr bwMode="auto">
          <a:xfrm>
            <a:off x="5810250" y="2206625"/>
            <a:ext cx="34925" cy="36513"/>
          </a:xfrm>
          <a:custGeom>
            <a:avLst/>
            <a:gdLst>
              <a:gd name="T0" fmla="*/ 0 w 22"/>
              <a:gd name="T1" fmla="*/ 2147483646 h 23"/>
              <a:gd name="T2" fmla="*/ 2147483646 w 22"/>
              <a:gd name="T3" fmla="*/ 0 h 23"/>
              <a:gd name="T4" fmla="*/ 2147483646 w 22"/>
              <a:gd name="T5" fmla="*/ 2147483646 h 23"/>
              <a:gd name="T6" fmla="*/ 0 w 22"/>
              <a:gd name="T7" fmla="*/ 2147483646 h 23"/>
              <a:gd name="T8" fmla="*/ 0 w 22"/>
              <a:gd name="T9" fmla="*/ 2147483646 h 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23"/>
              <a:gd name="T17" fmla="*/ 22 w 22"/>
              <a:gd name="T18" fmla="*/ 23 h 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23">
                <a:moveTo>
                  <a:pt x="0" y="1"/>
                </a:moveTo>
                <a:lnTo>
                  <a:pt x="22" y="0"/>
                </a:lnTo>
                <a:lnTo>
                  <a:pt x="22" y="23"/>
                </a:lnTo>
                <a:lnTo>
                  <a:pt x="0" y="23"/>
                </a:lnTo>
                <a:lnTo>
                  <a:pt x="0" y="2"/>
                </a:lnTo>
              </a:path>
            </a:pathLst>
          </a:cu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648" name="Oval 16"/>
          <p:cNvSpPr>
            <a:spLocks noChangeArrowheads="1"/>
          </p:cNvSpPr>
          <p:nvPr/>
        </p:nvSpPr>
        <p:spPr bwMode="auto">
          <a:xfrm>
            <a:off x="5724525" y="2259013"/>
            <a:ext cx="76200" cy="762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69649" name="Oval 17"/>
          <p:cNvSpPr>
            <a:spLocks noChangeArrowheads="1"/>
          </p:cNvSpPr>
          <p:nvPr/>
        </p:nvSpPr>
        <p:spPr bwMode="auto">
          <a:xfrm>
            <a:off x="6134100" y="5329238"/>
            <a:ext cx="76200" cy="76200"/>
          </a:xfrm>
          <a:prstGeom prst="ellipse">
            <a:avLst/>
          </a:prstGeom>
          <a:solidFill>
            <a:srgbClr val="FF00FF"/>
          </a:solidFill>
          <a:ln w="2857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69650" name="Oval 18"/>
          <p:cNvSpPr>
            <a:spLocks noChangeArrowheads="1"/>
          </p:cNvSpPr>
          <p:nvPr/>
        </p:nvSpPr>
        <p:spPr bwMode="auto">
          <a:xfrm>
            <a:off x="6157913" y="5857875"/>
            <a:ext cx="76200" cy="76200"/>
          </a:xfrm>
          <a:prstGeom prst="ellipse">
            <a:avLst/>
          </a:prstGeom>
          <a:solidFill>
            <a:srgbClr val="FF00FF"/>
          </a:solidFill>
          <a:ln w="2857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69651" name="Oval 19"/>
          <p:cNvSpPr>
            <a:spLocks noChangeArrowheads="1"/>
          </p:cNvSpPr>
          <p:nvPr/>
        </p:nvSpPr>
        <p:spPr bwMode="auto">
          <a:xfrm>
            <a:off x="5948363" y="5467350"/>
            <a:ext cx="76200" cy="76200"/>
          </a:xfrm>
          <a:prstGeom prst="ellipse">
            <a:avLst/>
          </a:prstGeom>
          <a:solidFill>
            <a:srgbClr val="FF00FF"/>
          </a:solidFill>
          <a:ln w="2857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69652" name="Oval 20"/>
          <p:cNvSpPr>
            <a:spLocks noChangeArrowheads="1"/>
          </p:cNvSpPr>
          <p:nvPr/>
        </p:nvSpPr>
        <p:spPr bwMode="auto">
          <a:xfrm>
            <a:off x="5919788" y="5576888"/>
            <a:ext cx="76200" cy="76200"/>
          </a:xfrm>
          <a:prstGeom prst="ellipse">
            <a:avLst/>
          </a:prstGeom>
          <a:solidFill>
            <a:srgbClr val="FF00FF"/>
          </a:solidFill>
          <a:ln w="2857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69653" name="Oval 21"/>
          <p:cNvSpPr>
            <a:spLocks noChangeArrowheads="1"/>
          </p:cNvSpPr>
          <p:nvPr/>
        </p:nvSpPr>
        <p:spPr bwMode="auto">
          <a:xfrm>
            <a:off x="6076950" y="5429250"/>
            <a:ext cx="76200" cy="76200"/>
          </a:xfrm>
          <a:prstGeom prst="ellipse">
            <a:avLst/>
          </a:prstGeom>
          <a:solidFill>
            <a:srgbClr val="FF00FF"/>
          </a:solidFill>
          <a:ln w="2857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69654" name="Oval 22"/>
          <p:cNvSpPr>
            <a:spLocks noChangeArrowheads="1"/>
          </p:cNvSpPr>
          <p:nvPr/>
        </p:nvSpPr>
        <p:spPr bwMode="auto">
          <a:xfrm>
            <a:off x="5595938" y="2411413"/>
            <a:ext cx="76200" cy="76200"/>
          </a:xfrm>
          <a:prstGeom prst="ellipse">
            <a:avLst/>
          </a:prstGeom>
          <a:solidFill>
            <a:srgbClr val="008000"/>
          </a:solidFill>
          <a:ln w="2857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69655" name="Oval 23"/>
          <p:cNvSpPr>
            <a:spLocks noChangeArrowheads="1"/>
          </p:cNvSpPr>
          <p:nvPr/>
        </p:nvSpPr>
        <p:spPr bwMode="auto">
          <a:xfrm>
            <a:off x="5791200" y="2181225"/>
            <a:ext cx="76200" cy="762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19471" name="Rectangle 24"/>
          <p:cNvSpPr>
            <a:spLocks noChangeArrowheads="1"/>
          </p:cNvSpPr>
          <p:nvPr/>
        </p:nvSpPr>
        <p:spPr bwMode="auto">
          <a:xfrm>
            <a:off x="5410200" y="6019800"/>
            <a:ext cx="914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i="1">
                <a:solidFill>
                  <a:schemeClr val="tx1"/>
                </a:solidFill>
              </a:rPr>
              <a:t>Lan Đỏ</a:t>
            </a:r>
          </a:p>
        </p:txBody>
      </p:sp>
      <p:sp>
        <p:nvSpPr>
          <p:cNvPr id="19472" name="Rectangle 25"/>
          <p:cNvSpPr>
            <a:spLocks noChangeArrowheads="1"/>
          </p:cNvSpPr>
          <p:nvPr/>
        </p:nvSpPr>
        <p:spPr bwMode="auto">
          <a:xfrm>
            <a:off x="6324600" y="5967413"/>
            <a:ext cx="889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i="1">
                <a:solidFill>
                  <a:schemeClr val="tx1"/>
                </a:solidFill>
              </a:rPr>
              <a:t>Lan Tây</a:t>
            </a:r>
          </a:p>
        </p:txBody>
      </p:sp>
      <p:sp>
        <p:nvSpPr>
          <p:cNvPr id="19473" name="Rectangle 26"/>
          <p:cNvSpPr>
            <a:spLocks noChangeArrowheads="1"/>
          </p:cNvSpPr>
          <p:nvPr/>
        </p:nvSpPr>
        <p:spPr bwMode="auto">
          <a:xfrm>
            <a:off x="6170613" y="5619750"/>
            <a:ext cx="1025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i="1">
                <a:solidFill>
                  <a:schemeClr val="tx1"/>
                </a:solidFill>
              </a:rPr>
              <a:t>Đại Hùng</a:t>
            </a:r>
          </a:p>
        </p:txBody>
      </p:sp>
      <p:sp>
        <p:nvSpPr>
          <p:cNvPr id="19474" name="Rectangle 27"/>
          <p:cNvSpPr>
            <a:spLocks noChangeArrowheads="1"/>
          </p:cNvSpPr>
          <p:nvPr/>
        </p:nvSpPr>
        <p:spPr bwMode="auto">
          <a:xfrm>
            <a:off x="5918200" y="5476875"/>
            <a:ext cx="635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i="1">
                <a:solidFill>
                  <a:schemeClr val="tx1"/>
                </a:solidFill>
              </a:rPr>
              <a:t>Rồng</a:t>
            </a:r>
          </a:p>
        </p:txBody>
      </p:sp>
      <p:sp>
        <p:nvSpPr>
          <p:cNvPr id="19475" name="Rectangle 28"/>
          <p:cNvSpPr>
            <a:spLocks noChangeArrowheads="1"/>
          </p:cNvSpPr>
          <p:nvPr/>
        </p:nvSpPr>
        <p:spPr bwMode="auto">
          <a:xfrm>
            <a:off x="5029200" y="5286375"/>
            <a:ext cx="9350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i="1">
                <a:solidFill>
                  <a:schemeClr val="tx1"/>
                </a:solidFill>
              </a:rPr>
              <a:t>Bạch Hổ</a:t>
            </a:r>
          </a:p>
        </p:txBody>
      </p:sp>
      <p:sp>
        <p:nvSpPr>
          <p:cNvPr id="19476" name="Rectangle 29"/>
          <p:cNvSpPr>
            <a:spLocks noChangeArrowheads="1"/>
          </p:cNvSpPr>
          <p:nvPr/>
        </p:nvSpPr>
        <p:spPr bwMode="auto">
          <a:xfrm>
            <a:off x="6096000" y="5334000"/>
            <a:ext cx="11477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i="1">
                <a:solidFill>
                  <a:schemeClr val="tx1"/>
                </a:solidFill>
              </a:rPr>
              <a:t>Rạng Đông</a:t>
            </a:r>
          </a:p>
        </p:txBody>
      </p:sp>
      <p:sp>
        <p:nvSpPr>
          <p:cNvPr id="19477" name="Rectangle 30"/>
          <p:cNvSpPr>
            <a:spLocks noChangeArrowheads="1"/>
          </p:cNvSpPr>
          <p:nvPr/>
        </p:nvSpPr>
        <p:spPr bwMode="auto">
          <a:xfrm>
            <a:off x="5562600" y="5095875"/>
            <a:ext cx="1149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i="1">
                <a:solidFill>
                  <a:schemeClr val="tx1"/>
                </a:solidFill>
              </a:rPr>
              <a:t>Hồng Ngọc</a:t>
            </a:r>
          </a:p>
        </p:txBody>
      </p:sp>
      <p:sp>
        <p:nvSpPr>
          <p:cNvPr id="19478" name="Rectangle 31"/>
          <p:cNvSpPr>
            <a:spLocks noChangeArrowheads="1"/>
          </p:cNvSpPr>
          <p:nvPr/>
        </p:nvSpPr>
        <p:spPr bwMode="auto">
          <a:xfrm>
            <a:off x="5791200" y="2157413"/>
            <a:ext cx="9128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i="1">
                <a:solidFill>
                  <a:schemeClr val="tx1"/>
                </a:solidFill>
              </a:rPr>
              <a:t>Hòn Gai</a:t>
            </a:r>
          </a:p>
        </p:txBody>
      </p:sp>
      <p:sp>
        <p:nvSpPr>
          <p:cNvPr id="19479" name="Rectangle 32"/>
          <p:cNvSpPr>
            <a:spLocks noChangeArrowheads="1"/>
          </p:cNvSpPr>
          <p:nvPr/>
        </p:nvSpPr>
        <p:spPr bwMode="auto">
          <a:xfrm>
            <a:off x="5791200" y="1905000"/>
            <a:ext cx="968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i="1">
                <a:solidFill>
                  <a:schemeClr val="tx1"/>
                </a:solidFill>
              </a:rPr>
              <a:t>Cẩm Phả</a:t>
            </a:r>
          </a:p>
        </p:txBody>
      </p:sp>
      <p:sp>
        <p:nvSpPr>
          <p:cNvPr id="19480" name="Rectangle 33"/>
          <p:cNvSpPr>
            <a:spLocks noChangeArrowheads="1"/>
          </p:cNvSpPr>
          <p:nvPr/>
        </p:nvSpPr>
        <p:spPr bwMode="auto">
          <a:xfrm>
            <a:off x="4648200" y="1928813"/>
            <a:ext cx="11604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i="1">
                <a:solidFill>
                  <a:schemeClr val="tx1"/>
                </a:solidFill>
              </a:rPr>
              <a:t>Đông Triều</a:t>
            </a:r>
          </a:p>
        </p:txBody>
      </p:sp>
      <p:sp>
        <p:nvSpPr>
          <p:cNvPr id="69666" name="Oval 34"/>
          <p:cNvSpPr>
            <a:spLocks noChangeArrowheads="1"/>
          </p:cNvSpPr>
          <p:nvPr/>
        </p:nvSpPr>
        <p:spPr bwMode="auto">
          <a:xfrm>
            <a:off x="6310313" y="6143625"/>
            <a:ext cx="76200" cy="76200"/>
          </a:xfrm>
          <a:prstGeom prst="ellipse">
            <a:avLst/>
          </a:prstGeom>
          <a:solidFill>
            <a:srgbClr val="008000"/>
          </a:solidFill>
          <a:ln w="2857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69667" name="Oval 35"/>
          <p:cNvSpPr>
            <a:spLocks noChangeArrowheads="1"/>
          </p:cNvSpPr>
          <p:nvPr/>
        </p:nvSpPr>
        <p:spPr bwMode="auto">
          <a:xfrm>
            <a:off x="6196013" y="6210300"/>
            <a:ext cx="76200" cy="76200"/>
          </a:xfrm>
          <a:prstGeom prst="ellipse">
            <a:avLst/>
          </a:prstGeom>
          <a:solidFill>
            <a:srgbClr val="008000"/>
          </a:solidFill>
          <a:ln w="2857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19483" name="Text Box 36"/>
          <p:cNvSpPr txBox="1">
            <a:spLocks noChangeArrowheads="1"/>
          </p:cNvSpPr>
          <p:nvPr/>
        </p:nvSpPr>
        <p:spPr bwMode="auto">
          <a:xfrm>
            <a:off x="4114800" y="6438900"/>
            <a:ext cx="3505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 i="1">
                <a:solidFill>
                  <a:srgbClr val="0000CC"/>
                </a:solidFill>
                <a:latin typeface="Times New Roman" pitchFamily="18" charset="0"/>
              </a:rPr>
              <a:t>Lược đồ CN khai thác nhiên liệu và CN điện </a:t>
            </a:r>
          </a:p>
        </p:txBody>
      </p:sp>
      <p:pic>
        <p:nvPicPr>
          <p:cNvPr id="19485" name="Picture 40" descr="Cau ho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86" name="AutoShape 42"/>
          <p:cNvSpPr>
            <a:spLocks noChangeArrowheads="1"/>
          </p:cNvSpPr>
          <p:nvPr/>
        </p:nvSpPr>
        <p:spPr bwMode="auto">
          <a:xfrm>
            <a:off x="-4114800" y="6400800"/>
            <a:ext cx="76200" cy="76200"/>
          </a:xfrm>
          <a:custGeom>
            <a:avLst/>
            <a:gdLst>
              <a:gd name="T0" fmla="*/ 36430881 w 21600"/>
              <a:gd name="T1" fmla="*/ 20817586 h 21600"/>
              <a:gd name="T2" fmla="*/ 20817586 w 21600"/>
              <a:gd name="T3" fmla="*/ 41635310 h 21600"/>
              <a:gd name="T4" fmla="*/ 5204379 w 21600"/>
              <a:gd name="T5" fmla="*/ 20817586 h 21600"/>
              <a:gd name="T6" fmla="*/ 2081758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1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9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696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696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96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96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69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696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696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696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696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69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696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696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696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696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69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696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696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696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696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69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696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696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696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696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69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696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696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696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696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69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696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696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696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696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69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696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696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696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696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500"/>
                                        <p:tgtEl>
                                          <p:spTgt spid="69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696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696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696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696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4" dur="500"/>
                                        <p:tgtEl>
                                          <p:spTgt spid="69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696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696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696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696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46" grpId="0" animBg="1"/>
      <p:bldP spid="69646" grpId="1" animBg="1"/>
      <p:bldP spid="69648" grpId="0" animBg="1"/>
      <p:bldP spid="69648" grpId="1" animBg="1"/>
      <p:bldP spid="69649" grpId="0" animBg="1"/>
      <p:bldP spid="69649" grpId="1" animBg="1"/>
      <p:bldP spid="69650" grpId="0" animBg="1"/>
      <p:bldP spid="69650" grpId="1" animBg="1"/>
      <p:bldP spid="69651" grpId="0" animBg="1"/>
      <p:bldP spid="69651" grpId="1" animBg="1"/>
      <p:bldP spid="69652" grpId="0" animBg="1"/>
      <p:bldP spid="69652" grpId="1" animBg="1"/>
      <p:bldP spid="69653" grpId="0" animBg="1"/>
      <p:bldP spid="69653" grpId="1" animBg="1"/>
      <p:bldP spid="69655" grpId="0" animBg="1"/>
      <p:bldP spid="69655" grpId="1" animBg="1"/>
      <p:bldP spid="69666" grpId="0" animBg="1"/>
      <p:bldP spid="69666" grpId="1" animBg="1"/>
      <p:bldP spid="69667" grpId="0" animBg="1"/>
      <p:bldP spid="69667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óng sự Tổng công ty thăm dò và khai thác Dầu Khí 12h - 26-11-2011.VOB (2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4582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127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12051512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4495800" cy="3276600"/>
          </a:xfrm>
          <a:prstGeom prst="rect">
            <a:avLst/>
          </a:prstGeom>
          <a:noFill/>
          <a:ln w="9525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099" name="Text Box 3"/>
          <p:cNvSpPr txBox="1">
            <a:spLocks noChangeArrowheads="1"/>
          </p:cNvSpPr>
          <p:nvPr/>
        </p:nvSpPr>
        <p:spPr bwMode="auto">
          <a:xfrm>
            <a:off x="0" y="5257800"/>
            <a:ext cx="5029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849313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</a:rPr>
              <a:t>Ô </a:t>
            </a:r>
            <a:r>
              <a:rPr lang="en-US" altLang="en-US" dirty="0" err="1" smtClean="0">
                <a:solidFill>
                  <a:srgbClr val="0000CC"/>
                </a:solidFill>
                <a:latin typeface="Times New Roman" pitchFamily="18" charset="0"/>
              </a:rPr>
              <a:t>nhiễm</a:t>
            </a:r>
            <a:r>
              <a:rPr lang="en-US" altLang="en-US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00CC"/>
                </a:solidFill>
                <a:latin typeface="Times New Roman" pitchFamily="18" charset="0"/>
              </a:rPr>
              <a:t>nguồn</a:t>
            </a:r>
            <a:r>
              <a:rPr lang="en-US" altLang="en-US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00CC"/>
                </a:solidFill>
                <a:latin typeface="Times New Roman" pitchFamily="18" charset="0"/>
              </a:rPr>
              <a:t>nước</a:t>
            </a:r>
            <a:endParaRPr lang="en-US" altLang="en-US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0" y="533400"/>
            <a:ext cx="9906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849313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algn="just" eaLnBrk="1" hangingPunct="1"/>
            <a:r>
              <a:rPr lang="en-US" altLang="en-US">
                <a:solidFill>
                  <a:srgbClr val="FF0000"/>
                </a:solidFill>
                <a:latin typeface="Times New Roman" pitchFamily="18" charset="0"/>
              </a:rPr>
              <a:t>Khai thác dầu khí ảnh hưởng đến môi trường  </a:t>
            </a:r>
          </a:p>
          <a:p>
            <a:pPr algn="just" eaLnBrk="1" hangingPunct="1"/>
            <a:r>
              <a:rPr lang="en-US" altLang="en-US">
                <a:solidFill>
                  <a:srgbClr val="FF0000"/>
                </a:solidFill>
                <a:latin typeface="Times New Roman" pitchFamily="18" charset="0"/>
              </a:rPr>
              <a:t>như thế nào?</a:t>
            </a:r>
          </a:p>
        </p:txBody>
      </p:sp>
      <p:pic>
        <p:nvPicPr>
          <p:cNvPr id="132101" name="Picture 5" descr="anh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828800"/>
            <a:ext cx="4114800" cy="3362325"/>
          </a:xfrm>
          <a:prstGeom prst="rect">
            <a:avLst/>
          </a:prstGeom>
          <a:noFill/>
          <a:ln w="9525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102" name="Text Box 6"/>
          <p:cNvSpPr txBox="1">
            <a:spLocks noChangeArrowheads="1"/>
          </p:cNvSpPr>
          <p:nvPr/>
        </p:nvSpPr>
        <p:spPr bwMode="auto">
          <a:xfrm>
            <a:off x="5181600" y="5257800"/>
            <a:ext cx="22653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indent="849313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algn="just" eaLnBrk="1" hangingPunct="1"/>
            <a:r>
              <a:rPr lang="en-US" altLang="en-US">
                <a:solidFill>
                  <a:srgbClr val="0000CC"/>
                </a:solidFill>
                <a:latin typeface="Times New Roman" pitchFamily="18" charset="0"/>
              </a:rPr>
              <a:t>Cá chết</a:t>
            </a:r>
          </a:p>
        </p:txBody>
      </p:sp>
      <p:pic>
        <p:nvPicPr>
          <p:cNvPr id="21511" name="Picture 7" descr="Cau hoi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755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2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2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9" grpId="0"/>
      <p:bldP spid="13210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8421" y="78408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2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89" y="1450545"/>
            <a:ext cx="91440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II/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Than</a:t>
            </a:r>
          </a:p>
          <a:p>
            <a:pPr marL="571500" indent="-571500">
              <a:buFontTx/>
              <a:buChar char="-"/>
            </a:pP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than,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tronbg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thềm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en-US" sz="3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421" y="76200"/>
            <a:ext cx="891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86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8421" y="78408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2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89" y="1450545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II/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indent="-742950">
              <a:buAutoNum type="arabicPeriod"/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AutoNum type="arabicPeriod"/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421" y="76200"/>
            <a:ext cx="891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07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_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" y="76200"/>
            <a:ext cx="2944855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1956" y="1905000"/>
            <a:ext cx="87630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12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Policies Or Technology? The Key To A Sustainable Energy Futu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Policies Or Technology? The Key To A Sustainable Energy Futur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6" descr="Policies Or Technology? The Key To A Sustainable Energy Futur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1" name="Picture 7" descr="C:\Users\hvc\Downloads\https-%2F%2Fspecials-images.forbesimg.com%2Fdam%2Fimageserve%2F1074749548%2F0x0.jpg-fit=sc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3816"/>
            <a:ext cx="8851840" cy="669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hlinkClick r:id="" action="ppaction://noaction"/>
          </p:cNvPr>
          <p:cNvSpPr/>
          <p:nvPr/>
        </p:nvSpPr>
        <p:spPr>
          <a:xfrm>
            <a:off x="2462530" y="1371600"/>
            <a:ext cx="1936115" cy="172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Rectangle 18">
            <a:hlinkClick r:id="" action="ppaction://noaction"/>
          </p:cNvPr>
          <p:cNvSpPr/>
          <p:nvPr/>
        </p:nvSpPr>
        <p:spPr>
          <a:xfrm>
            <a:off x="4648200" y="1371600"/>
            <a:ext cx="1936115" cy="172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Rectangle 19">
            <a:hlinkClick r:id="" action="ppaction://noaction"/>
          </p:cNvPr>
          <p:cNvSpPr/>
          <p:nvPr/>
        </p:nvSpPr>
        <p:spPr>
          <a:xfrm>
            <a:off x="6858000" y="1371600"/>
            <a:ext cx="1936115" cy="172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Rectangle 20">
            <a:hlinkClick r:id="" action="ppaction://noaction"/>
          </p:cNvPr>
          <p:cNvSpPr/>
          <p:nvPr/>
        </p:nvSpPr>
        <p:spPr>
          <a:xfrm>
            <a:off x="4648200" y="3352800"/>
            <a:ext cx="1936115" cy="172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2" name="Rectangle 21">
            <a:hlinkClick r:id="" action="ppaction://noaction"/>
          </p:cNvPr>
          <p:cNvSpPr/>
          <p:nvPr/>
        </p:nvSpPr>
        <p:spPr>
          <a:xfrm>
            <a:off x="2438400" y="3352800"/>
            <a:ext cx="1936115" cy="172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3" name="Rectangle 22">
            <a:hlinkClick r:id="" action="ppaction://noaction"/>
          </p:cNvPr>
          <p:cNvSpPr/>
          <p:nvPr/>
        </p:nvSpPr>
        <p:spPr>
          <a:xfrm>
            <a:off x="304800" y="3352800"/>
            <a:ext cx="1936115" cy="172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4" name="Rectangle 23">
            <a:hlinkClick r:id="" action="ppaction://noaction"/>
          </p:cNvPr>
          <p:cNvSpPr/>
          <p:nvPr/>
        </p:nvSpPr>
        <p:spPr>
          <a:xfrm>
            <a:off x="6858000" y="3352800"/>
            <a:ext cx="1936115" cy="172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778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 descr="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2985" r="9259" b="1492"/>
          <a:stretch>
            <a:fillRect/>
          </a:stretch>
        </p:blipFill>
        <p:spPr bwMode="auto">
          <a:xfrm>
            <a:off x="3048000" y="762000"/>
            <a:ext cx="3048000" cy="5562600"/>
          </a:xfrm>
          <a:prstGeom prst="rect">
            <a:avLst/>
          </a:prstGeom>
          <a:solidFill>
            <a:schemeClr val="tx2"/>
          </a:solidFill>
          <a:ln w="9525">
            <a:solidFill>
              <a:srgbClr val="FF00FF"/>
            </a:solidFill>
            <a:miter lim="800000"/>
            <a:headEnd/>
            <a:tailEnd/>
          </a:ln>
        </p:spPr>
      </p:pic>
      <p:pic>
        <p:nvPicPr>
          <p:cNvPr id="23555" name="Picture 7" descr="THUY DIEN HOA BI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19300"/>
            <a:ext cx="22860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-57150" y="2727325"/>
            <a:ext cx="2419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i="1">
                <a:solidFill>
                  <a:srgbClr val="FF0000"/>
                </a:solidFill>
                <a:latin typeface="Times New Roman" pitchFamily="18" charset="0"/>
              </a:rPr>
              <a:t>Thủy điện Hòa Bình</a:t>
            </a:r>
            <a:r>
              <a:rPr lang="en-US" altLang="en-US" sz="2000" b="1" i="1">
                <a:solidFill>
                  <a:srgbClr val="FFFF00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23557" name="Picture 9" descr="400px-Thuy_dien_S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22098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-38100" y="1219200"/>
            <a:ext cx="2286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i="1">
                <a:solidFill>
                  <a:srgbClr val="FF00FF"/>
                </a:solidFill>
                <a:latin typeface="Times New Roman" pitchFamily="18" charset="0"/>
              </a:rPr>
              <a:t>Thủy điện Sơn La</a:t>
            </a:r>
          </a:p>
        </p:txBody>
      </p:sp>
      <p:pic>
        <p:nvPicPr>
          <p:cNvPr id="23559" name="Picture 11" descr="Nhà máy nhiệt điện Phú M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4991100"/>
            <a:ext cx="2590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6648450" y="603885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i="1">
                <a:solidFill>
                  <a:srgbClr val="FF0000"/>
                </a:solidFill>
                <a:latin typeface="Times New Roman" pitchFamily="18" charset="0"/>
              </a:rPr>
              <a:t>Nhiệt điện Phú Mỹ</a:t>
            </a:r>
          </a:p>
        </p:txBody>
      </p:sp>
      <p:pic>
        <p:nvPicPr>
          <p:cNvPr id="23561" name="Picture 13" descr="3Y-Cong-chao-cua-Thuy-di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3429000"/>
            <a:ext cx="234315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Text Box 14"/>
          <p:cNvSpPr txBox="1">
            <a:spLocks noChangeArrowheads="1"/>
          </p:cNvSpPr>
          <p:nvPr/>
        </p:nvSpPr>
        <p:spPr bwMode="auto">
          <a:xfrm>
            <a:off x="0" y="6019800"/>
            <a:ext cx="2362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i="1">
                <a:solidFill>
                  <a:schemeClr val="bg1"/>
                </a:solidFill>
                <a:latin typeface="Times New Roman" pitchFamily="18" charset="0"/>
              </a:rPr>
              <a:t>Thủy điện Trị An</a:t>
            </a:r>
          </a:p>
        </p:txBody>
      </p:sp>
      <p:pic>
        <p:nvPicPr>
          <p:cNvPr id="23563" name="Picture 15" descr="ThuydienYal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1600"/>
            <a:ext cx="23622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0" y="6019800"/>
            <a:ext cx="2362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i="1">
                <a:solidFill>
                  <a:srgbClr val="0000CC"/>
                </a:solidFill>
                <a:latin typeface="Times New Roman" pitchFamily="18" charset="0"/>
              </a:rPr>
              <a:t>Thủy điện Trị An</a:t>
            </a:r>
          </a:p>
        </p:txBody>
      </p:sp>
      <p:sp>
        <p:nvSpPr>
          <p:cNvPr id="26641" name="Text Box 17"/>
          <p:cNvSpPr txBox="1">
            <a:spLocks noChangeArrowheads="1"/>
          </p:cNvSpPr>
          <p:nvPr/>
        </p:nvSpPr>
        <p:spPr bwMode="auto">
          <a:xfrm>
            <a:off x="0" y="4419600"/>
            <a:ext cx="2362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i="1">
                <a:solidFill>
                  <a:srgbClr val="FFFF00"/>
                </a:solidFill>
                <a:latin typeface="Times New Roman" pitchFamily="18" charset="0"/>
              </a:rPr>
              <a:t>Thủy điện Y-a-ly</a:t>
            </a:r>
          </a:p>
        </p:txBody>
      </p:sp>
      <p:pic>
        <p:nvPicPr>
          <p:cNvPr id="23566" name="Picture 18" descr="081018085105-131-26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971675"/>
            <a:ext cx="25146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3" name="Text Box 19"/>
          <p:cNvSpPr txBox="1">
            <a:spLocks noChangeArrowheads="1"/>
          </p:cNvSpPr>
          <p:nvPr/>
        </p:nvSpPr>
        <p:spPr bwMode="auto">
          <a:xfrm>
            <a:off x="6781800" y="2819400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i="1">
                <a:solidFill>
                  <a:srgbClr val="FFFF00"/>
                </a:solidFill>
                <a:latin typeface="Times New Roman" pitchFamily="18" charset="0"/>
              </a:rPr>
              <a:t>Nhiệt điện Phả lại</a:t>
            </a:r>
          </a:p>
        </p:txBody>
      </p:sp>
      <p:sp>
        <p:nvSpPr>
          <p:cNvPr id="26644" name="Freeform 20"/>
          <p:cNvSpPr>
            <a:spLocks/>
          </p:cNvSpPr>
          <p:nvPr/>
        </p:nvSpPr>
        <p:spPr bwMode="auto">
          <a:xfrm>
            <a:off x="4649788" y="3843338"/>
            <a:ext cx="79375" cy="92075"/>
          </a:xfrm>
          <a:custGeom>
            <a:avLst/>
            <a:gdLst>
              <a:gd name="T0" fmla="*/ 2147483646 w 45"/>
              <a:gd name="T1" fmla="*/ 2147483646 h 48"/>
              <a:gd name="T2" fmla="*/ 2147483646 w 45"/>
              <a:gd name="T3" fmla="*/ 2147483646 h 48"/>
              <a:gd name="T4" fmla="*/ 2147483646 w 45"/>
              <a:gd name="T5" fmla="*/ 0 h 48"/>
              <a:gd name="T6" fmla="*/ 2147483646 w 45"/>
              <a:gd name="T7" fmla="*/ 2147483646 h 48"/>
              <a:gd name="T8" fmla="*/ 2147483646 w 45"/>
              <a:gd name="T9" fmla="*/ 2147483646 h 48"/>
              <a:gd name="T10" fmla="*/ 2147483646 w 45"/>
              <a:gd name="T11" fmla="*/ 2147483646 h 48"/>
              <a:gd name="T12" fmla="*/ 2147483646 w 45"/>
              <a:gd name="T13" fmla="*/ 2147483646 h 48"/>
              <a:gd name="T14" fmla="*/ 2147483646 w 45"/>
              <a:gd name="T15" fmla="*/ 2147483646 h 48"/>
              <a:gd name="T16" fmla="*/ 2147483646 w 45"/>
              <a:gd name="T17" fmla="*/ 2147483646 h 48"/>
              <a:gd name="T18" fmla="*/ 2147483646 w 45"/>
              <a:gd name="T19" fmla="*/ 2147483646 h 48"/>
              <a:gd name="T20" fmla="*/ 0 w 45"/>
              <a:gd name="T21" fmla="*/ 2147483646 h 48"/>
              <a:gd name="T22" fmla="*/ 2147483646 w 45"/>
              <a:gd name="T23" fmla="*/ 2147483646 h 48"/>
              <a:gd name="T24" fmla="*/ 2147483646 w 45"/>
              <a:gd name="T25" fmla="*/ 2147483646 h 4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48"/>
              <a:gd name="T41" fmla="*/ 45 w 45"/>
              <a:gd name="T42" fmla="*/ 48 h 4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48">
                <a:moveTo>
                  <a:pt x="5" y="12"/>
                </a:moveTo>
                <a:lnTo>
                  <a:pt x="18" y="16"/>
                </a:lnTo>
                <a:lnTo>
                  <a:pt x="23" y="0"/>
                </a:lnTo>
                <a:lnTo>
                  <a:pt x="32" y="13"/>
                </a:lnTo>
                <a:lnTo>
                  <a:pt x="44" y="13"/>
                </a:lnTo>
                <a:lnTo>
                  <a:pt x="36" y="25"/>
                </a:lnTo>
                <a:lnTo>
                  <a:pt x="45" y="33"/>
                </a:lnTo>
                <a:lnTo>
                  <a:pt x="32" y="34"/>
                </a:lnTo>
                <a:lnTo>
                  <a:pt x="21" y="48"/>
                </a:lnTo>
                <a:lnTo>
                  <a:pt x="18" y="33"/>
                </a:lnTo>
                <a:lnTo>
                  <a:pt x="0" y="36"/>
                </a:lnTo>
                <a:lnTo>
                  <a:pt x="9" y="25"/>
                </a:lnTo>
                <a:lnTo>
                  <a:pt x="3" y="12"/>
                </a:lnTo>
              </a:path>
            </a:pathLst>
          </a:custGeom>
          <a:solidFill>
            <a:srgbClr val="0066FF"/>
          </a:solidFill>
          <a:ln w="9525">
            <a:solidFill>
              <a:srgbClr val="0000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9" name="Freeform 21"/>
          <p:cNvSpPr>
            <a:spLocks/>
          </p:cNvSpPr>
          <p:nvPr/>
        </p:nvSpPr>
        <p:spPr bwMode="auto">
          <a:xfrm>
            <a:off x="4110038" y="1876425"/>
            <a:ext cx="71437" cy="76200"/>
          </a:xfrm>
          <a:custGeom>
            <a:avLst/>
            <a:gdLst>
              <a:gd name="T0" fmla="*/ 2147483646 w 45"/>
              <a:gd name="T1" fmla="*/ 2147483646 h 48"/>
              <a:gd name="T2" fmla="*/ 2147483646 w 45"/>
              <a:gd name="T3" fmla="*/ 2147483646 h 48"/>
              <a:gd name="T4" fmla="*/ 2147483646 w 45"/>
              <a:gd name="T5" fmla="*/ 0 h 48"/>
              <a:gd name="T6" fmla="*/ 2147483646 w 45"/>
              <a:gd name="T7" fmla="*/ 2147483646 h 48"/>
              <a:gd name="T8" fmla="*/ 2147483646 w 45"/>
              <a:gd name="T9" fmla="*/ 2147483646 h 48"/>
              <a:gd name="T10" fmla="*/ 2147483646 w 45"/>
              <a:gd name="T11" fmla="*/ 2147483646 h 48"/>
              <a:gd name="T12" fmla="*/ 2147483646 w 45"/>
              <a:gd name="T13" fmla="*/ 2147483646 h 48"/>
              <a:gd name="T14" fmla="*/ 2147483646 w 45"/>
              <a:gd name="T15" fmla="*/ 2147483646 h 48"/>
              <a:gd name="T16" fmla="*/ 2147483646 w 45"/>
              <a:gd name="T17" fmla="*/ 2147483646 h 48"/>
              <a:gd name="T18" fmla="*/ 2147483646 w 45"/>
              <a:gd name="T19" fmla="*/ 2147483646 h 48"/>
              <a:gd name="T20" fmla="*/ 0 w 45"/>
              <a:gd name="T21" fmla="*/ 2147483646 h 48"/>
              <a:gd name="T22" fmla="*/ 2147483646 w 45"/>
              <a:gd name="T23" fmla="*/ 2147483646 h 48"/>
              <a:gd name="T24" fmla="*/ 2147483646 w 45"/>
              <a:gd name="T25" fmla="*/ 2147483646 h 4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48"/>
              <a:gd name="T41" fmla="*/ 45 w 45"/>
              <a:gd name="T42" fmla="*/ 48 h 4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48">
                <a:moveTo>
                  <a:pt x="5" y="12"/>
                </a:moveTo>
                <a:lnTo>
                  <a:pt x="18" y="16"/>
                </a:lnTo>
                <a:lnTo>
                  <a:pt x="23" y="0"/>
                </a:lnTo>
                <a:lnTo>
                  <a:pt x="32" y="13"/>
                </a:lnTo>
                <a:lnTo>
                  <a:pt x="44" y="13"/>
                </a:lnTo>
                <a:lnTo>
                  <a:pt x="36" y="25"/>
                </a:lnTo>
                <a:lnTo>
                  <a:pt x="45" y="33"/>
                </a:lnTo>
                <a:lnTo>
                  <a:pt x="32" y="34"/>
                </a:lnTo>
                <a:lnTo>
                  <a:pt x="21" y="48"/>
                </a:lnTo>
                <a:lnTo>
                  <a:pt x="18" y="33"/>
                </a:lnTo>
                <a:lnTo>
                  <a:pt x="0" y="36"/>
                </a:lnTo>
                <a:lnTo>
                  <a:pt x="9" y="25"/>
                </a:lnTo>
                <a:lnTo>
                  <a:pt x="3" y="12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46" name="Freeform 22"/>
          <p:cNvSpPr>
            <a:spLocks/>
          </p:cNvSpPr>
          <p:nvPr/>
        </p:nvSpPr>
        <p:spPr bwMode="auto">
          <a:xfrm>
            <a:off x="3667125" y="1481138"/>
            <a:ext cx="80963" cy="130175"/>
          </a:xfrm>
          <a:custGeom>
            <a:avLst/>
            <a:gdLst>
              <a:gd name="T0" fmla="*/ 2147483646 w 45"/>
              <a:gd name="T1" fmla="*/ 2147483646 h 48"/>
              <a:gd name="T2" fmla="*/ 2147483646 w 45"/>
              <a:gd name="T3" fmla="*/ 2147483646 h 48"/>
              <a:gd name="T4" fmla="*/ 2147483646 w 45"/>
              <a:gd name="T5" fmla="*/ 0 h 48"/>
              <a:gd name="T6" fmla="*/ 2147483646 w 45"/>
              <a:gd name="T7" fmla="*/ 2147483646 h 48"/>
              <a:gd name="T8" fmla="*/ 2147483646 w 45"/>
              <a:gd name="T9" fmla="*/ 2147483646 h 48"/>
              <a:gd name="T10" fmla="*/ 2147483646 w 45"/>
              <a:gd name="T11" fmla="*/ 2147483646 h 48"/>
              <a:gd name="T12" fmla="*/ 2147483646 w 45"/>
              <a:gd name="T13" fmla="*/ 2147483646 h 48"/>
              <a:gd name="T14" fmla="*/ 2147483646 w 45"/>
              <a:gd name="T15" fmla="*/ 2147483646 h 48"/>
              <a:gd name="T16" fmla="*/ 2147483646 w 45"/>
              <a:gd name="T17" fmla="*/ 2147483646 h 48"/>
              <a:gd name="T18" fmla="*/ 2147483646 w 45"/>
              <a:gd name="T19" fmla="*/ 2147483646 h 48"/>
              <a:gd name="T20" fmla="*/ 0 w 45"/>
              <a:gd name="T21" fmla="*/ 2147483646 h 48"/>
              <a:gd name="T22" fmla="*/ 2147483646 w 45"/>
              <a:gd name="T23" fmla="*/ 2147483646 h 48"/>
              <a:gd name="T24" fmla="*/ 2147483646 w 45"/>
              <a:gd name="T25" fmla="*/ 2147483646 h 4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48"/>
              <a:gd name="T41" fmla="*/ 45 w 45"/>
              <a:gd name="T42" fmla="*/ 48 h 4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48">
                <a:moveTo>
                  <a:pt x="5" y="12"/>
                </a:moveTo>
                <a:lnTo>
                  <a:pt x="18" y="16"/>
                </a:lnTo>
                <a:lnTo>
                  <a:pt x="23" y="0"/>
                </a:lnTo>
                <a:lnTo>
                  <a:pt x="32" y="13"/>
                </a:lnTo>
                <a:lnTo>
                  <a:pt x="44" y="13"/>
                </a:lnTo>
                <a:lnTo>
                  <a:pt x="36" y="25"/>
                </a:lnTo>
                <a:lnTo>
                  <a:pt x="45" y="33"/>
                </a:lnTo>
                <a:lnTo>
                  <a:pt x="32" y="34"/>
                </a:lnTo>
                <a:lnTo>
                  <a:pt x="21" y="48"/>
                </a:lnTo>
                <a:lnTo>
                  <a:pt x="18" y="33"/>
                </a:lnTo>
                <a:lnTo>
                  <a:pt x="0" y="36"/>
                </a:lnTo>
                <a:lnTo>
                  <a:pt x="9" y="25"/>
                </a:lnTo>
                <a:lnTo>
                  <a:pt x="3" y="12"/>
                </a:lnTo>
              </a:path>
            </a:pathLst>
          </a:custGeom>
          <a:solidFill>
            <a:schemeClr val="bg1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1" name="Freeform 23"/>
          <p:cNvSpPr>
            <a:spLocks/>
          </p:cNvSpPr>
          <p:nvPr/>
        </p:nvSpPr>
        <p:spPr bwMode="auto">
          <a:xfrm>
            <a:off x="3986213" y="1195388"/>
            <a:ext cx="90487" cy="100012"/>
          </a:xfrm>
          <a:custGeom>
            <a:avLst/>
            <a:gdLst>
              <a:gd name="T0" fmla="*/ 2147483646 w 45"/>
              <a:gd name="T1" fmla="*/ 2147483646 h 48"/>
              <a:gd name="T2" fmla="*/ 2147483646 w 45"/>
              <a:gd name="T3" fmla="*/ 2147483646 h 48"/>
              <a:gd name="T4" fmla="*/ 2147483646 w 45"/>
              <a:gd name="T5" fmla="*/ 0 h 48"/>
              <a:gd name="T6" fmla="*/ 2147483646 w 45"/>
              <a:gd name="T7" fmla="*/ 2147483646 h 48"/>
              <a:gd name="T8" fmla="*/ 2147483646 w 45"/>
              <a:gd name="T9" fmla="*/ 2147483646 h 48"/>
              <a:gd name="T10" fmla="*/ 2147483646 w 45"/>
              <a:gd name="T11" fmla="*/ 2147483646 h 48"/>
              <a:gd name="T12" fmla="*/ 2147483646 w 45"/>
              <a:gd name="T13" fmla="*/ 2147483646 h 48"/>
              <a:gd name="T14" fmla="*/ 2147483646 w 45"/>
              <a:gd name="T15" fmla="*/ 2147483646 h 48"/>
              <a:gd name="T16" fmla="*/ 2147483646 w 45"/>
              <a:gd name="T17" fmla="*/ 2147483646 h 48"/>
              <a:gd name="T18" fmla="*/ 2147483646 w 45"/>
              <a:gd name="T19" fmla="*/ 2147483646 h 48"/>
              <a:gd name="T20" fmla="*/ 0 w 45"/>
              <a:gd name="T21" fmla="*/ 2147483646 h 48"/>
              <a:gd name="T22" fmla="*/ 2147483646 w 45"/>
              <a:gd name="T23" fmla="*/ 2147483646 h 48"/>
              <a:gd name="T24" fmla="*/ 2147483646 w 45"/>
              <a:gd name="T25" fmla="*/ 2147483646 h 4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48"/>
              <a:gd name="T41" fmla="*/ 45 w 45"/>
              <a:gd name="T42" fmla="*/ 48 h 4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48">
                <a:moveTo>
                  <a:pt x="5" y="12"/>
                </a:moveTo>
                <a:lnTo>
                  <a:pt x="18" y="16"/>
                </a:lnTo>
                <a:lnTo>
                  <a:pt x="23" y="0"/>
                </a:lnTo>
                <a:lnTo>
                  <a:pt x="32" y="13"/>
                </a:lnTo>
                <a:lnTo>
                  <a:pt x="44" y="13"/>
                </a:lnTo>
                <a:lnTo>
                  <a:pt x="36" y="25"/>
                </a:lnTo>
                <a:lnTo>
                  <a:pt x="45" y="33"/>
                </a:lnTo>
                <a:lnTo>
                  <a:pt x="32" y="34"/>
                </a:lnTo>
                <a:lnTo>
                  <a:pt x="21" y="48"/>
                </a:lnTo>
                <a:lnTo>
                  <a:pt x="18" y="33"/>
                </a:lnTo>
                <a:lnTo>
                  <a:pt x="0" y="36"/>
                </a:lnTo>
                <a:lnTo>
                  <a:pt x="9" y="25"/>
                </a:lnTo>
                <a:lnTo>
                  <a:pt x="3" y="12"/>
                </a:lnTo>
              </a:path>
            </a:pathLst>
          </a:custGeom>
          <a:solidFill>
            <a:schemeClr val="bg1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48" name="Freeform 24"/>
          <p:cNvSpPr>
            <a:spLocks/>
          </p:cNvSpPr>
          <p:nvPr/>
        </p:nvSpPr>
        <p:spPr bwMode="auto">
          <a:xfrm>
            <a:off x="3995738" y="1690688"/>
            <a:ext cx="79375" cy="92075"/>
          </a:xfrm>
          <a:custGeom>
            <a:avLst/>
            <a:gdLst>
              <a:gd name="T0" fmla="*/ 2147483646 w 45"/>
              <a:gd name="T1" fmla="*/ 2147483646 h 48"/>
              <a:gd name="T2" fmla="*/ 2147483646 w 45"/>
              <a:gd name="T3" fmla="*/ 2147483646 h 48"/>
              <a:gd name="T4" fmla="*/ 2147483646 w 45"/>
              <a:gd name="T5" fmla="*/ 0 h 48"/>
              <a:gd name="T6" fmla="*/ 2147483646 w 45"/>
              <a:gd name="T7" fmla="*/ 2147483646 h 48"/>
              <a:gd name="T8" fmla="*/ 2147483646 w 45"/>
              <a:gd name="T9" fmla="*/ 2147483646 h 48"/>
              <a:gd name="T10" fmla="*/ 2147483646 w 45"/>
              <a:gd name="T11" fmla="*/ 2147483646 h 48"/>
              <a:gd name="T12" fmla="*/ 2147483646 w 45"/>
              <a:gd name="T13" fmla="*/ 2147483646 h 48"/>
              <a:gd name="T14" fmla="*/ 2147483646 w 45"/>
              <a:gd name="T15" fmla="*/ 2147483646 h 48"/>
              <a:gd name="T16" fmla="*/ 2147483646 w 45"/>
              <a:gd name="T17" fmla="*/ 2147483646 h 48"/>
              <a:gd name="T18" fmla="*/ 2147483646 w 45"/>
              <a:gd name="T19" fmla="*/ 2147483646 h 48"/>
              <a:gd name="T20" fmla="*/ 0 w 45"/>
              <a:gd name="T21" fmla="*/ 2147483646 h 48"/>
              <a:gd name="T22" fmla="*/ 2147483646 w 45"/>
              <a:gd name="T23" fmla="*/ 2147483646 h 48"/>
              <a:gd name="T24" fmla="*/ 2147483646 w 45"/>
              <a:gd name="T25" fmla="*/ 2147483646 h 4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48"/>
              <a:gd name="T41" fmla="*/ 45 w 45"/>
              <a:gd name="T42" fmla="*/ 48 h 4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48">
                <a:moveTo>
                  <a:pt x="5" y="12"/>
                </a:moveTo>
                <a:lnTo>
                  <a:pt x="18" y="16"/>
                </a:lnTo>
                <a:lnTo>
                  <a:pt x="23" y="0"/>
                </a:lnTo>
                <a:lnTo>
                  <a:pt x="32" y="13"/>
                </a:lnTo>
                <a:lnTo>
                  <a:pt x="44" y="13"/>
                </a:lnTo>
                <a:lnTo>
                  <a:pt x="36" y="25"/>
                </a:lnTo>
                <a:lnTo>
                  <a:pt x="45" y="33"/>
                </a:lnTo>
                <a:lnTo>
                  <a:pt x="32" y="34"/>
                </a:lnTo>
                <a:lnTo>
                  <a:pt x="21" y="48"/>
                </a:lnTo>
                <a:lnTo>
                  <a:pt x="18" y="33"/>
                </a:lnTo>
                <a:lnTo>
                  <a:pt x="0" y="36"/>
                </a:lnTo>
                <a:lnTo>
                  <a:pt x="9" y="25"/>
                </a:lnTo>
                <a:lnTo>
                  <a:pt x="3" y="12"/>
                </a:lnTo>
              </a:path>
            </a:pathLst>
          </a:custGeom>
          <a:solidFill>
            <a:srgbClr val="0066FF"/>
          </a:solidFill>
          <a:ln w="9525">
            <a:solidFill>
              <a:srgbClr val="0000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49" name="Freeform 25"/>
          <p:cNvSpPr>
            <a:spLocks/>
          </p:cNvSpPr>
          <p:nvPr/>
        </p:nvSpPr>
        <p:spPr bwMode="auto">
          <a:xfrm>
            <a:off x="4362450" y="1619250"/>
            <a:ext cx="71438" cy="76200"/>
          </a:xfrm>
          <a:custGeom>
            <a:avLst/>
            <a:gdLst>
              <a:gd name="T0" fmla="*/ 2147483646 w 45"/>
              <a:gd name="T1" fmla="*/ 2147483646 h 48"/>
              <a:gd name="T2" fmla="*/ 2147483646 w 45"/>
              <a:gd name="T3" fmla="*/ 2147483646 h 48"/>
              <a:gd name="T4" fmla="*/ 2147483646 w 45"/>
              <a:gd name="T5" fmla="*/ 0 h 48"/>
              <a:gd name="T6" fmla="*/ 2147483646 w 45"/>
              <a:gd name="T7" fmla="*/ 2147483646 h 48"/>
              <a:gd name="T8" fmla="*/ 2147483646 w 45"/>
              <a:gd name="T9" fmla="*/ 2147483646 h 48"/>
              <a:gd name="T10" fmla="*/ 2147483646 w 45"/>
              <a:gd name="T11" fmla="*/ 2147483646 h 48"/>
              <a:gd name="T12" fmla="*/ 2147483646 w 45"/>
              <a:gd name="T13" fmla="*/ 2147483646 h 48"/>
              <a:gd name="T14" fmla="*/ 2147483646 w 45"/>
              <a:gd name="T15" fmla="*/ 2147483646 h 48"/>
              <a:gd name="T16" fmla="*/ 2147483646 w 45"/>
              <a:gd name="T17" fmla="*/ 2147483646 h 48"/>
              <a:gd name="T18" fmla="*/ 2147483646 w 45"/>
              <a:gd name="T19" fmla="*/ 2147483646 h 48"/>
              <a:gd name="T20" fmla="*/ 0 w 45"/>
              <a:gd name="T21" fmla="*/ 2147483646 h 48"/>
              <a:gd name="T22" fmla="*/ 2147483646 w 45"/>
              <a:gd name="T23" fmla="*/ 2147483646 h 48"/>
              <a:gd name="T24" fmla="*/ 2147483646 w 45"/>
              <a:gd name="T25" fmla="*/ 2147483646 h 4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48"/>
              <a:gd name="T41" fmla="*/ 45 w 45"/>
              <a:gd name="T42" fmla="*/ 48 h 4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48">
                <a:moveTo>
                  <a:pt x="5" y="12"/>
                </a:moveTo>
                <a:lnTo>
                  <a:pt x="18" y="16"/>
                </a:lnTo>
                <a:lnTo>
                  <a:pt x="23" y="0"/>
                </a:lnTo>
                <a:lnTo>
                  <a:pt x="32" y="13"/>
                </a:lnTo>
                <a:lnTo>
                  <a:pt x="44" y="13"/>
                </a:lnTo>
                <a:lnTo>
                  <a:pt x="36" y="25"/>
                </a:lnTo>
                <a:lnTo>
                  <a:pt x="45" y="33"/>
                </a:lnTo>
                <a:lnTo>
                  <a:pt x="32" y="34"/>
                </a:lnTo>
                <a:lnTo>
                  <a:pt x="21" y="48"/>
                </a:lnTo>
                <a:lnTo>
                  <a:pt x="18" y="33"/>
                </a:lnTo>
                <a:lnTo>
                  <a:pt x="0" y="36"/>
                </a:lnTo>
                <a:lnTo>
                  <a:pt x="9" y="25"/>
                </a:lnTo>
                <a:lnTo>
                  <a:pt x="3" y="12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50" name="Freeform 26"/>
          <p:cNvSpPr>
            <a:spLocks/>
          </p:cNvSpPr>
          <p:nvPr/>
        </p:nvSpPr>
        <p:spPr bwMode="auto">
          <a:xfrm>
            <a:off x="4176713" y="1576388"/>
            <a:ext cx="95250" cy="133350"/>
          </a:xfrm>
          <a:custGeom>
            <a:avLst/>
            <a:gdLst>
              <a:gd name="T0" fmla="*/ 2147483646 w 45"/>
              <a:gd name="T1" fmla="*/ 2147483646 h 48"/>
              <a:gd name="T2" fmla="*/ 2147483646 w 45"/>
              <a:gd name="T3" fmla="*/ 2147483646 h 48"/>
              <a:gd name="T4" fmla="*/ 2147483646 w 45"/>
              <a:gd name="T5" fmla="*/ 0 h 48"/>
              <a:gd name="T6" fmla="*/ 2147483646 w 45"/>
              <a:gd name="T7" fmla="*/ 2147483646 h 48"/>
              <a:gd name="T8" fmla="*/ 2147483646 w 45"/>
              <a:gd name="T9" fmla="*/ 2147483646 h 48"/>
              <a:gd name="T10" fmla="*/ 2147483646 w 45"/>
              <a:gd name="T11" fmla="*/ 2147483646 h 48"/>
              <a:gd name="T12" fmla="*/ 2147483646 w 45"/>
              <a:gd name="T13" fmla="*/ 2147483646 h 48"/>
              <a:gd name="T14" fmla="*/ 2147483646 w 45"/>
              <a:gd name="T15" fmla="*/ 2147483646 h 48"/>
              <a:gd name="T16" fmla="*/ 2147483646 w 45"/>
              <a:gd name="T17" fmla="*/ 2147483646 h 48"/>
              <a:gd name="T18" fmla="*/ 2147483646 w 45"/>
              <a:gd name="T19" fmla="*/ 2147483646 h 48"/>
              <a:gd name="T20" fmla="*/ 0 w 45"/>
              <a:gd name="T21" fmla="*/ 2147483646 h 48"/>
              <a:gd name="T22" fmla="*/ 2147483646 w 45"/>
              <a:gd name="T23" fmla="*/ 2147483646 h 48"/>
              <a:gd name="T24" fmla="*/ 2147483646 w 45"/>
              <a:gd name="T25" fmla="*/ 2147483646 h 4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48"/>
              <a:gd name="T41" fmla="*/ 45 w 45"/>
              <a:gd name="T42" fmla="*/ 48 h 4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48">
                <a:moveTo>
                  <a:pt x="5" y="12"/>
                </a:moveTo>
                <a:lnTo>
                  <a:pt x="18" y="16"/>
                </a:lnTo>
                <a:lnTo>
                  <a:pt x="23" y="0"/>
                </a:lnTo>
                <a:lnTo>
                  <a:pt x="32" y="13"/>
                </a:lnTo>
                <a:lnTo>
                  <a:pt x="44" y="13"/>
                </a:lnTo>
                <a:lnTo>
                  <a:pt x="36" y="25"/>
                </a:lnTo>
                <a:lnTo>
                  <a:pt x="45" y="33"/>
                </a:lnTo>
                <a:lnTo>
                  <a:pt x="32" y="34"/>
                </a:lnTo>
                <a:lnTo>
                  <a:pt x="21" y="48"/>
                </a:lnTo>
                <a:lnTo>
                  <a:pt x="18" y="33"/>
                </a:lnTo>
                <a:lnTo>
                  <a:pt x="0" y="36"/>
                </a:lnTo>
                <a:lnTo>
                  <a:pt x="9" y="25"/>
                </a:lnTo>
                <a:lnTo>
                  <a:pt x="3" y="12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51" name="Freeform 27"/>
          <p:cNvSpPr>
            <a:spLocks/>
          </p:cNvSpPr>
          <p:nvPr/>
        </p:nvSpPr>
        <p:spPr bwMode="auto">
          <a:xfrm>
            <a:off x="4445000" y="5016500"/>
            <a:ext cx="95250" cy="133350"/>
          </a:xfrm>
          <a:custGeom>
            <a:avLst/>
            <a:gdLst>
              <a:gd name="T0" fmla="*/ 2147483646 w 45"/>
              <a:gd name="T1" fmla="*/ 2147483646 h 48"/>
              <a:gd name="T2" fmla="*/ 2147483646 w 45"/>
              <a:gd name="T3" fmla="*/ 2147483646 h 48"/>
              <a:gd name="T4" fmla="*/ 2147483646 w 45"/>
              <a:gd name="T5" fmla="*/ 0 h 48"/>
              <a:gd name="T6" fmla="*/ 2147483646 w 45"/>
              <a:gd name="T7" fmla="*/ 2147483646 h 48"/>
              <a:gd name="T8" fmla="*/ 2147483646 w 45"/>
              <a:gd name="T9" fmla="*/ 2147483646 h 48"/>
              <a:gd name="T10" fmla="*/ 2147483646 w 45"/>
              <a:gd name="T11" fmla="*/ 2147483646 h 48"/>
              <a:gd name="T12" fmla="*/ 2147483646 w 45"/>
              <a:gd name="T13" fmla="*/ 2147483646 h 48"/>
              <a:gd name="T14" fmla="*/ 2147483646 w 45"/>
              <a:gd name="T15" fmla="*/ 2147483646 h 48"/>
              <a:gd name="T16" fmla="*/ 2147483646 w 45"/>
              <a:gd name="T17" fmla="*/ 2147483646 h 48"/>
              <a:gd name="T18" fmla="*/ 2147483646 w 45"/>
              <a:gd name="T19" fmla="*/ 2147483646 h 48"/>
              <a:gd name="T20" fmla="*/ 0 w 45"/>
              <a:gd name="T21" fmla="*/ 2147483646 h 48"/>
              <a:gd name="T22" fmla="*/ 2147483646 w 45"/>
              <a:gd name="T23" fmla="*/ 2147483646 h 48"/>
              <a:gd name="T24" fmla="*/ 2147483646 w 45"/>
              <a:gd name="T25" fmla="*/ 2147483646 h 4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48"/>
              <a:gd name="T41" fmla="*/ 45 w 45"/>
              <a:gd name="T42" fmla="*/ 48 h 4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48">
                <a:moveTo>
                  <a:pt x="5" y="12"/>
                </a:moveTo>
                <a:lnTo>
                  <a:pt x="18" y="16"/>
                </a:lnTo>
                <a:lnTo>
                  <a:pt x="23" y="0"/>
                </a:lnTo>
                <a:lnTo>
                  <a:pt x="32" y="13"/>
                </a:lnTo>
                <a:lnTo>
                  <a:pt x="44" y="13"/>
                </a:lnTo>
                <a:lnTo>
                  <a:pt x="36" y="25"/>
                </a:lnTo>
                <a:lnTo>
                  <a:pt x="45" y="33"/>
                </a:lnTo>
                <a:lnTo>
                  <a:pt x="32" y="34"/>
                </a:lnTo>
                <a:lnTo>
                  <a:pt x="21" y="48"/>
                </a:lnTo>
                <a:lnTo>
                  <a:pt x="18" y="33"/>
                </a:lnTo>
                <a:lnTo>
                  <a:pt x="0" y="36"/>
                </a:lnTo>
                <a:lnTo>
                  <a:pt x="9" y="25"/>
                </a:lnTo>
                <a:lnTo>
                  <a:pt x="3" y="12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6" name="Freeform 28"/>
          <p:cNvSpPr>
            <a:spLocks/>
          </p:cNvSpPr>
          <p:nvPr/>
        </p:nvSpPr>
        <p:spPr bwMode="auto">
          <a:xfrm>
            <a:off x="4976813" y="4281488"/>
            <a:ext cx="76200" cy="76200"/>
          </a:xfrm>
          <a:custGeom>
            <a:avLst/>
            <a:gdLst>
              <a:gd name="T0" fmla="*/ 2147483646 w 45"/>
              <a:gd name="T1" fmla="*/ 2147483646 h 48"/>
              <a:gd name="T2" fmla="*/ 2147483646 w 45"/>
              <a:gd name="T3" fmla="*/ 2147483646 h 48"/>
              <a:gd name="T4" fmla="*/ 2147483646 w 45"/>
              <a:gd name="T5" fmla="*/ 0 h 48"/>
              <a:gd name="T6" fmla="*/ 2147483646 w 45"/>
              <a:gd name="T7" fmla="*/ 2147483646 h 48"/>
              <a:gd name="T8" fmla="*/ 2147483646 w 45"/>
              <a:gd name="T9" fmla="*/ 2147483646 h 48"/>
              <a:gd name="T10" fmla="*/ 2147483646 w 45"/>
              <a:gd name="T11" fmla="*/ 2147483646 h 48"/>
              <a:gd name="T12" fmla="*/ 2147483646 w 45"/>
              <a:gd name="T13" fmla="*/ 2147483646 h 48"/>
              <a:gd name="T14" fmla="*/ 2147483646 w 45"/>
              <a:gd name="T15" fmla="*/ 2147483646 h 48"/>
              <a:gd name="T16" fmla="*/ 2147483646 w 45"/>
              <a:gd name="T17" fmla="*/ 2147483646 h 48"/>
              <a:gd name="T18" fmla="*/ 2147483646 w 45"/>
              <a:gd name="T19" fmla="*/ 2147483646 h 48"/>
              <a:gd name="T20" fmla="*/ 0 w 45"/>
              <a:gd name="T21" fmla="*/ 2147483646 h 48"/>
              <a:gd name="T22" fmla="*/ 2147483646 w 45"/>
              <a:gd name="T23" fmla="*/ 2147483646 h 48"/>
              <a:gd name="T24" fmla="*/ 2147483646 w 45"/>
              <a:gd name="T25" fmla="*/ 2147483646 h 4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48"/>
              <a:gd name="T41" fmla="*/ 45 w 45"/>
              <a:gd name="T42" fmla="*/ 48 h 4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48">
                <a:moveTo>
                  <a:pt x="5" y="12"/>
                </a:moveTo>
                <a:lnTo>
                  <a:pt x="18" y="16"/>
                </a:lnTo>
                <a:lnTo>
                  <a:pt x="23" y="0"/>
                </a:lnTo>
                <a:lnTo>
                  <a:pt x="32" y="13"/>
                </a:lnTo>
                <a:lnTo>
                  <a:pt x="44" y="13"/>
                </a:lnTo>
                <a:lnTo>
                  <a:pt x="36" y="25"/>
                </a:lnTo>
                <a:lnTo>
                  <a:pt x="45" y="33"/>
                </a:lnTo>
                <a:lnTo>
                  <a:pt x="32" y="34"/>
                </a:lnTo>
                <a:lnTo>
                  <a:pt x="21" y="48"/>
                </a:lnTo>
                <a:lnTo>
                  <a:pt x="18" y="33"/>
                </a:lnTo>
                <a:lnTo>
                  <a:pt x="0" y="36"/>
                </a:lnTo>
                <a:lnTo>
                  <a:pt x="9" y="25"/>
                </a:lnTo>
                <a:lnTo>
                  <a:pt x="3" y="12"/>
                </a:lnTo>
              </a:path>
            </a:pathLst>
          </a:custGeom>
          <a:solidFill>
            <a:srgbClr val="0066FF"/>
          </a:solidFill>
          <a:ln w="9525">
            <a:solidFill>
              <a:srgbClr val="0000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7" name="Freeform 29"/>
          <p:cNvSpPr>
            <a:spLocks/>
          </p:cNvSpPr>
          <p:nvPr/>
        </p:nvSpPr>
        <p:spPr bwMode="auto">
          <a:xfrm>
            <a:off x="4905375" y="4633913"/>
            <a:ext cx="76200" cy="76200"/>
          </a:xfrm>
          <a:custGeom>
            <a:avLst/>
            <a:gdLst>
              <a:gd name="T0" fmla="*/ 2147483646 w 45"/>
              <a:gd name="T1" fmla="*/ 2147483646 h 48"/>
              <a:gd name="T2" fmla="*/ 2147483646 w 45"/>
              <a:gd name="T3" fmla="*/ 2147483646 h 48"/>
              <a:gd name="T4" fmla="*/ 2147483646 w 45"/>
              <a:gd name="T5" fmla="*/ 0 h 48"/>
              <a:gd name="T6" fmla="*/ 2147483646 w 45"/>
              <a:gd name="T7" fmla="*/ 2147483646 h 48"/>
              <a:gd name="T8" fmla="*/ 2147483646 w 45"/>
              <a:gd name="T9" fmla="*/ 2147483646 h 48"/>
              <a:gd name="T10" fmla="*/ 2147483646 w 45"/>
              <a:gd name="T11" fmla="*/ 2147483646 h 48"/>
              <a:gd name="T12" fmla="*/ 2147483646 w 45"/>
              <a:gd name="T13" fmla="*/ 2147483646 h 48"/>
              <a:gd name="T14" fmla="*/ 2147483646 w 45"/>
              <a:gd name="T15" fmla="*/ 2147483646 h 48"/>
              <a:gd name="T16" fmla="*/ 2147483646 w 45"/>
              <a:gd name="T17" fmla="*/ 2147483646 h 48"/>
              <a:gd name="T18" fmla="*/ 2147483646 w 45"/>
              <a:gd name="T19" fmla="*/ 2147483646 h 48"/>
              <a:gd name="T20" fmla="*/ 0 w 45"/>
              <a:gd name="T21" fmla="*/ 2147483646 h 48"/>
              <a:gd name="T22" fmla="*/ 2147483646 w 45"/>
              <a:gd name="T23" fmla="*/ 2147483646 h 48"/>
              <a:gd name="T24" fmla="*/ 2147483646 w 45"/>
              <a:gd name="T25" fmla="*/ 2147483646 h 4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48"/>
              <a:gd name="T41" fmla="*/ 45 w 45"/>
              <a:gd name="T42" fmla="*/ 48 h 4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48">
                <a:moveTo>
                  <a:pt x="5" y="12"/>
                </a:moveTo>
                <a:lnTo>
                  <a:pt x="18" y="16"/>
                </a:lnTo>
                <a:lnTo>
                  <a:pt x="23" y="0"/>
                </a:lnTo>
                <a:lnTo>
                  <a:pt x="32" y="13"/>
                </a:lnTo>
                <a:lnTo>
                  <a:pt x="44" y="13"/>
                </a:lnTo>
                <a:lnTo>
                  <a:pt x="36" y="25"/>
                </a:lnTo>
                <a:lnTo>
                  <a:pt x="45" y="33"/>
                </a:lnTo>
                <a:lnTo>
                  <a:pt x="32" y="34"/>
                </a:lnTo>
                <a:lnTo>
                  <a:pt x="21" y="48"/>
                </a:lnTo>
                <a:lnTo>
                  <a:pt x="18" y="33"/>
                </a:lnTo>
                <a:lnTo>
                  <a:pt x="0" y="36"/>
                </a:lnTo>
                <a:lnTo>
                  <a:pt x="9" y="25"/>
                </a:lnTo>
                <a:lnTo>
                  <a:pt x="3" y="12"/>
                </a:lnTo>
              </a:path>
            </a:pathLst>
          </a:custGeom>
          <a:solidFill>
            <a:srgbClr val="0066FF"/>
          </a:solidFill>
          <a:ln w="9525">
            <a:solidFill>
              <a:srgbClr val="0000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54" name="Freeform 30"/>
          <p:cNvSpPr>
            <a:spLocks/>
          </p:cNvSpPr>
          <p:nvPr/>
        </p:nvSpPr>
        <p:spPr bwMode="auto">
          <a:xfrm>
            <a:off x="4419600" y="4886325"/>
            <a:ext cx="76200" cy="76200"/>
          </a:xfrm>
          <a:custGeom>
            <a:avLst/>
            <a:gdLst>
              <a:gd name="T0" fmla="*/ 2147483646 w 45"/>
              <a:gd name="T1" fmla="*/ 2147483646 h 48"/>
              <a:gd name="T2" fmla="*/ 2147483646 w 45"/>
              <a:gd name="T3" fmla="*/ 2147483646 h 48"/>
              <a:gd name="T4" fmla="*/ 2147483646 w 45"/>
              <a:gd name="T5" fmla="*/ 0 h 48"/>
              <a:gd name="T6" fmla="*/ 2147483646 w 45"/>
              <a:gd name="T7" fmla="*/ 2147483646 h 48"/>
              <a:gd name="T8" fmla="*/ 2147483646 w 45"/>
              <a:gd name="T9" fmla="*/ 2147483646 h 48"/>
              <a:gd name="T10" fmla="*/ 2147483646 w 45"/>
              <a:gd name="T11" fmla="*/ 2147483646 h 48"/>
              <a:gd name="T12" fmla="*/ 2147483646 w 45"/>
              <a:gd name="T13" fmla="*/ 2147483646 h 48"/>
              <a:gd name="T14" fmla="*/ 2147483646 w 45"/>
              <a:gd name="T15" fmla="*/ 2147483646 h 48"/>
              <a:gd name="T16" fmla="*/ 2147483646 w 45"/>
              <a:gd name="T17" fmla="*/ 2147483646 h 48"/>
              <a:gd name="T18" fmla="*/ 2147483646 w 45"/>
              <a:gd name="T19" fmla="*/ 2147483646 h 48"/>
              <a:gd name="T20" fmla="*/ 0 w 45"/>
              <a:gd name="T21" fmla="*/ 2147483646 h 48"/>
              <a:gd name="T22" fmla="*/ 2147483646 w 45"/>
              <a:gd name="T23" fmla="*/ 2147483646 h 48"/>
              <a:gd name="T24" fmla="*/ 2147483646 w 45"/>
              <a:gd name="T25" fmla="*/ 2147483646 h 4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48"/>
              <a:gd name="T41" fmla="*/ 45 w 45"/>
              <a:gd name="T42" fmla="*/ 48 h 4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48">
                <a:moveTo>
                  <a:pt x="5" y="12"/>
                </a:moveTo>
                <a:lnTo>
                  <a:pt x="18" y="16"/>
                </a:lnTo>
                <a:lnTo>
                  <a:pt x="23" y="0"/>
                </a:lnTo>
                <a:lnTo>
                  <a:pt x="32" y="13"/>
                </a:lnTo>
                <a:lnTo>
                  <a:pt x="44" y="13"/>
                </a:lnTo>
                <a:lnTo>
                  <a:pt x="36" y="25"/>
                </a:lnTo>
                <a:lnTo>
                  <a:pt x="45" y="33"/>
                </a:lnTo>
                <a:lnTo>
                  <a:pt x="32" y="34"/>
                </a:lnTo>
                <a:lnTo>
                  <a:pt x="21" y="48"/>
                </a:lnTo>
                <a:lnTo>
                  <a:pt x="18" y="33"/>
                </a:lnTo>
                <a:lnTo>
                  <a:pt x="0" y="36"/>
                </a:lnTo>
                <a:lnTo>
                  <a:pt x="9" y="25"/>
                </a:lnTo>
                <a:lnTo>
                  <a:pt x="3" y="12"/>
                </a:lnTo>
              </a:path>
            </a:pathLst>
          </a:custGeom>
          <a:solidFill>
            <a:srgbClr val="0066FF"/>
          </a:solidFill>
          <a:ln w="9525">
            <a:solidFill>
              <a:srgbClr val="0000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9" name="Freeform 31"/>
          <p:cNvSpPr>
            <a:spLocks/>
          </p:cNvSpPr>
          <p:nvPr/>
        </p:nvSpPr>
        <p:spPr bwMode="auto">
          <a:xfrm>
            <a:off x="4672013" y="4338638"/>
            <a:ext cx="76200" cy="76200"/>
          </a:xfrm>
          <a:custGeom>
            <a:avLst/>
            <a:gdLst>
              <a:gd name="T0" fmla="*/ 2147483646 w 45"/>
              <a:gd name="T1" fmla="*/ 2147483646 h 48"/>
              <a:gd name="T2" fmla="*/ 2147483646 w 45"/>
              <a:gd name="T3" fmla="*/ 2147483646 h 48"/>
              <a:gd name="T4" fmla="*/ 2147483646 w 45"/>
              <a:gd name="T5" fmla="*/ 0 h 48"/>
              <a:gd name="T6" fmla="*/ 2147483646 w 45"/>
              <a:gd name="T7" fmla="*/ 2147483646 h 48"/>
              <a:gd name="T8" fmla="*/ 2147483646 w 45"/>
              <a:gd name="T9" fmla="*/ 2147483646 h 48"/>
              <a:gd name="T10" fmla="*/ 2147483646 w 45"/>
              <a:gd name="T11" fmla="*/ 2147483646 h 48"/>
              <a:gd name="T12" fmla="*/ 2147483646 w 45"/>
              <a:gd name="T13" fmla="*/ 2147483646 h 48"/>
              <a:gd name="T14" fmla="*/ 2147483646 w 45"/>
              <a:gd name="T15" fmla="*/ 2147483646 h 48"/>
              <a:gd name="T16" fmla="*/ 2147483646 w 45"/>
              <a:gd name="T17" fmla="*/ 2147483646 h 48"/>
              <a:gd name="T18" fmla="*/ 2147483646 w 45"/>
              <a:gd name="T19" fmla="*/ 2147483646 h 48"/>
              <a:gd name="T20" fmla="*/ 0 w 45"/>
              <a:gd name="T21" fmla="*/ 2147483646 h 48"/>
              <a:gd name="T22" fmla="*/ 2147483646 w 45"/>
              <a:gd name="T23" fmla="*/ 2147483646 h 48"/>
              <a:gd name="T24" fmla="*/ 2147483646 w 45"/>
              <a:gd name="T25" fmla="*/ 2147483646 h 4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48"/>
              <a:gd name="T41" fmla="*/ 45 w 45"/>
              <a:gd name="T42" fmla="*/ 48 h 4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48">
                <a:moveTo>
                  <a:pt x="5" y="12"/>
                </a:moveTo>
                <a:lnTo>
                  <a:pt x="18" y="16"/>
                </a:lnTo>
                <a:lnTo>
                  <a:pt x="23" y="0"/>
                </a:lnTo>
                <a:lnTo>
                  <a:pt x="32" y="13"/>
                </a:lnTo>
                <a:lnTo>
                  <a:pt x="44" y="13"/>
                </a:lnTo>
                <a:lnTo>
                  <a:pt x="36" y="25"/>
                </a:lnTo>
                <a:lnTo>
                  <a:pt x="45" y="33"/>
                </a:lnTo>
                <a:lnTo>
                  <a:pt x="32" y="34"/>
                </a:lnTo>
                <a:lnTo>
                  <a:pt x="21" y="48"/>
                </a:lnTo>
                <a:lnTo>
                  <a:pt x="18" y="33"/>
                </a:lnTo>
                <a:lnTo>
                  <a:pt x="0" y="36"/>
                </a:lnTo>
                <a:lnTo>
                  <a:pt x="9" y="25"/>
                </a:lnTo>
                <a:lnTo>
                  <a:pt x="3" y="12"/>
                </a:lnTo>
              </a:path>
            </a:pathLst>
          </a:custGeom>
          <a:solidFill>
            <a:srgbClr val="0066FF"/>
          </a:solidFill>
          <a:ln w="9525">
            <a:solidFill>
              <a:srgbClr val="0000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0" name="Freeform 32"/>
          <p:cNvSpPr>
            <a:spLocks/>
          </p:cNvSpPr>
          <p:nvPr/>
        </p:nvSpPr>
        <p:spPr bwMode="auto">
          <a:xfrm>
            <a:off x="4429125" y="4638675"/>
            <a:ext cx="76200" cy="76200"/>
          </a:xfrm>
          <a:custGeom>
            <a:avLst/>
            <a:gdLst>
              <a:gd name="T0" fmla="*/ 2147483646 w 45"/>
              <a:gd name="T1" fmla="*/ 2147483646 h 48"/>
              <a:gd name="T2" fmla="*/ 2147483646 w 45"/>
              <a:gd name="T3" fmla="*/ 2147483646 h 48"/>
              <a:gd name="T4" fmla="*/ 2147483646 w 45"/>
              <a:gd name="T5" fmla="*/ 0 h 48"/>
              <a:gd name="T6" fmla="*/ 2147483646 w 45"/>
              <a:gd name="T7" fmla="*/ 2147483646 h 48"/>
              <a:gd name="T8" fmla="*/ 2147483646 w 45"/>
              <a:gd name="T9" fmla="*/ 2147483646 h 48"/>
              <a:gd name="T10" fmla="*/ 2147483646 w 45"/>
              <a:gd name="T11" fmla="*/ 2147483646 h 48"/>
              <a:gd name="T12" fmla="*/ 2147483646 w 45"/>
              <a:gd name="T13" fmla="*/ 2147483646 h 48"/>
              <a:gd name="T14" fmla="*/ 2147483646 w 45"/>
              <a:gd name="T15" fmla="*/ 2147483646 h 48"/>
              <a:gd name="T16" fmla="*/ 2147483646 w 45"/>
              <a:gd name="T17" fmla="*/ 2147483646 h 48"/>
              <a:gd name="T18" fmla="*/ 2147483646 w 45"/>
              <a:gd name="T19" fmla="*/ 2147483646 h 48"/>
              <a:gd name="T20" fmla="*/ 0 w 45"/>
              <a:gd name="T21" fmla="*/ 2147483646 h 48"/>
              <a:gd name="T22" fmla="*/ 2147483646 w 45"/>
              <a:gd name="T23" fmla="*/ 2147483646 h 48"/>
              <a:gd name="T24" fmla="*/ 2147483646 w 45"/>
              <a:gd name="T25" fmla="*/ 2147483646 h 4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48"/>
              <a:gd name="T41" fmla="*/ 45 w 45"/>
              <a:gd name="T42" fmla="*/ 48 h 4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48">
                <a:moveTo>
                  <a:pt x="5" y="12"/>
                </a:moveTo>
                <a:lnTo>
                  <a:pt x="18" y="16"/>
                </a:lnTo>
                <a:lnTo>
                  <a:pt x="23" y="0"/>
                </a:lnTo>
                <a:lnTo>
                  <a:pt x="32" y="13"/>
                </a:lnTo>
                <a:lnTo>
                  <a:pt x="44" y="13"/>
                </a:lnTo>
                <a:lnTo>
                  <a:pt x="36" y="25"/>
                </a:lnTo>
                <a:lnTo>
                  <a:pt x="45" y="33"/>
                </a:lnTo>
                <a:lnTo>
                  <a:pt x="32" y="34"/>
                </a:lnTo>
                <a:lnTo>
                  <a:pt x="21" y="48"/>
                </a:lnTo>
                <a:lnTo>
                  <a:pt x="18" y="33"/>
                </a:lnTo>
                <a:lnTo>
                  <a:pt x="0" y="36"/>
                </a:lnTo>
                <a:lnTo>
                  <a:pt x="9" y="25"/>
                </a:lnTo>
                <a:lnTo>
                  <a:pt x="3" y="12"/>
                </a:lnTo>
              </a:path>
            </a:pathLst>
          </a:custGeom>
          <a:solidFill>
            <a:srgbClr val="0066FF"/>
          </a:solidFill>
          <a:ln w="9525">
            <a:solidFill>
              <a:srgbClr val="0000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1" name="Freeform 33"/>
          <p:cNvSpPr>
            <a:spLocks/>
          </p:cNvSpPr>
          <p:nvPr/>
        </p:nvSpPr>
        <p:spPr bwMode="auto">
          <a:xfrm>
            <a:off x="4700588" y="4419600"/>
            <a:ext cx="76200" cy="76200"/>
          </a:xfrm>
          <a:custGeom>
            <a:avLst/>
            <a:gdLst>
              <a:gd name="T0" fmla="*/ 2147483646 w 45"/>
              <a:gd name="T1" fmla="*/ 2147483646 h 48"/>
              <a:gd name="T2" fmla="*/ 2147483646 w 45"/>
              <a:gd name="T3" fmla="*/ 2147483646 h 48"/>
              <a:gd name="T4" fmla="*/ 2147483646 w 45"/>
              <a:gd name="T5" fmla="*/ 0 h 48"/>
              <a:gd name="T6" fmla="*/ 2147483646 w 45"/>
              <a:gd name="T7" fmla="*/ 2147483646 h 48"/>
              <a:gd name="T8" fmla="*/ 2147483646 w 45"/>
              <a:gd name="T9" fmla="*/ 2147483646 h 48"/>
              <a:gd name="T10" fmla="*/ 2147483646 w 45"/>
              <a:gd name="T11" fmla="*/ 2147483646 h 48"/>
              <a:gd name="T12" fmla="*/ 2147483646 w 45"/>
              <a:gd name="T13" fmla="*/ 2147483646 h 48"/>
              <a:gd name="T14" fmla="*/ 2147483646 w 45"/>
              <a:gd name="T15" fmla="*/ 2147483646 h 48"/>
              <a:gd name="T16" fmla="*/ 2147483646 w 45"/>
              <a:gd name="T17" fmla="*/ 2147483646 h 48"/>
              <a:gd name="T18" fmla="*/ 2147483646 w 45"/>
              <a:gd name="T19" fmla="*/ 2147483646 h 48"/>
              <a:gd name="T20" fmla="*/ 0 w 45"/>
              <a:gd name="T21" fmla="*/ 2147483646 h 48"/>
              <a:gd name="T22" fmla="*/ 2147483646 w 45"/>
              <a:gd name="T23" fmla="*/ 2147483646 h 48"/>
              <a:gd name="T24" fmla="*/ 2147483646 w 45"/>
              <a:gd name="T25" fmla="*/ 2147483646 h 4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48"/>
              <a:gd name="T41" fmla="*/ 45 w 45"/>
              <a:gd name="T42" fmla="*/ 48 h 4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48">
                <a:moveTo>
                  <a:pt x="5" y="12"/>
                </a:moveTo>
                <a:lnTo>
                  <a:pt x="18" y="16"/>
                </a:lnTo>
                <a:lnTo>
                  <a:pt x="23" y="0"/>
                </a:lnTo>
                <a:lnTo>
                  <a:pt x="32" y="13"/>
                </a:lnTo>
                <a:lnTo>
                  <a:pt x="44" y="13"/>
                </a:lnTo>
                <a:lnTo>
                  <a:pt x="36" y="25"/>
                </a:lnTo>
                <a:lnTo>
                  <a:pt x="45" y="33"/>
                </a:lnTo>
                <a:lnTo>
                  <a:pt x="32" y="34"/>
                </a:lnTo>
                <a:lnTo>
                  <a:pt x="21" y="48"/>
                </a:lnTo>
                <a:lnTo>
                  <a:pt x="18" y="33"/>
                </a:lnTo>
                <a:lnTo>
                  <a:pt x="0" y="36"/>
                </a:lnTo>
                <a:lnTo>
                  <a:pt x="9" y="25"/>
                </a:lnTo>
                <a:lnTo>
                  <a:pt x="3" y="12"/>
                </a:lnTo>
              </a:path>
            </a:pathLst>
          </a:custGeom>
          <a:solidFill>
            <a:schemeClr val="bg1"/>
          </a:solidFill>
          <a:ln w="9525">
            <a:solidFill>
              <a:srgbClr val="0000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2" name="Freeform 34"/>
          <p:cNvSpPr>
            <a:spLocks/>
          </p:cNvSpPr>
          <p:nvPr/>
        </p:nvSpPr>
        <p:spPr bwMode="auto">
          <a:xfrm>
            <a:off x="4605338" y="3905250"/>
            <a:ext cx="76200" cy="76200"/>
          </a:xfrm>
          <a:custGeom>
            <a:avLst/>
            <a:gdLst>
              <a:gd name="T0" fmla="*/ 2147483646 w 45"/>
              <a:gd name="T1" fmla="*/ 2147483646 h 48"/>
              <a:gd name="T2" fmla="*/ 2147483646 w 45"/>
              <a:gd name="T3" fmla="*/ 2147483646 h 48"/>
              <a:gd name="T4" fmla="*/ 2147483646 w 45"/>
              <a:gd name="T5" fmla="*/ 0 h 48"/>
              <a:gd name="T6" fmla="*/ 2147483646 w 45"/>
              <a:gd name="T7" fmla="*/ 2147483646 h 48"/>
              <a:gd name="T8" fmla="*/ 2147483646 w 45"/>
              <a:gd name="T9" fmla="*/ 2147483646 h 48"/>
              <a:gd name="T10" fmla="*/ 2147483646 w 45"/>
              <a:gd name="T11" fmla="*/ 2147483646 h 48"/>
              <a:gd name="T12" fmla="*/ 2147483646 w 45"/>
              <a:gd name="T13" fmla="*/ 2147483646 h 48"/>
              <a:gd name="T14" fmla="*/ 2147483646 w 45"/>
              <a:gd name="T15" fmla="*/ 2147483646 h 48"/>
              <a:gd name="T16" fmla="*/ 2147483646 w 45"/>
              <a:gd name="T17" fmla="*/ 2147483646 h 48"/>
              <a:gd name="T18" fmla="*/ 2147483646 w 45"/>
              <a:gd name="T19" fmla="*/ 2147483646 h 48"/>
              <a:gd name="T20" fmla="*/ 0 w 45"/>
              <a:gd name="T21" fmla="*/ 2147483646 h 48"/>
              <a:gd name="T22" fmla="*/ 2147483646 w 45"/>
              <a:gd name="T23" fmla="*/ 2147483646 h 48"/>
              <a:gd name="T24" fmla="*/ 2147483646 w 45"/>
              <a:gd name="T25" fmla="*/ 2147483646 h 4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48"/>
              <a:gd name="T41" fmla="*/ 45 w 45"/>
              <a:gd name="T42" fmla="*/ 48 h 4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48">
                <a:moveTo>
                  <a:pt x="5" y="12"/>
                </a:moveTo>
                <a:lnTo>
                  <a:pt x="18" y="16"/>
                </a:lnTo>
                <a:lnTo>
                  <a:pt x="23" y="0"/>
                </a:lnTo>
                <a:lnTo>
                  <a:pt x="32" y="13"/>
                </a:lnTo>
                <a:lnTo>
                  <a:pt x="44" y="13"/>
                </a:lnTo>
                <a:lnTo>
                  <a:pt x="36" y="25"/>
                </a:lnTo>
                <a:lnTo>
                  <a:pt x="45" y="33"/>
                </a:lnTo>
                <a:lnTo>
                  <a:pt x="32" y="34"/>
                </a:lnTo>
                <a:lnTo>
                  <a:pt x="21" y="48"/>
                </a:lnTo>
                <a:lnTo>
                  <a:pt x="18" y="33"/>
                </a:lnTo>
                <a:lnTo>
                  <a:pt x="0" y="36"/>
                </a:lnTo>
                <a:lnTo>
                  <a:pt x="9" y="25"/>
                </a:lnTo>
                <a:lnTo>
                  <a:pt x="3" y="12"/>
                </a:lnTo>
              </a:path>
            </a:pathLst>
          </a:custGeom>
          <a:solidFill>
            <a:schemeClr val="bg1"/>
          </a:solidFill>
          <a:ln w="9525">
            <a:solidFill>
              <a:srgbClr val="0000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3" name="Freeform 35"/>
          <p:cNvSpPr>
            <a:spLocks/>
          </p:cNvSpPr>
          <p:nvPr/>
        </p:nvSpPr>
        <p:spPr bwMode="auto">
          <a:xfrm>
            <a:off x="4386263" y="5005388"/>
            <a:ext cx="71437" cy="76200"/>
          </a:xfrm>
          <a:custGeom>
            <a:avLst/>
            <a:gdLst>
              <a:gd name="T0" fmla="*/ 2147483646 w 45"/>
              <a:gd name="T1" fmla="*/ 2147483646 h 48"/>
              <a:gd name="T2" fmla="*/ 2147483646 w 45"/>
              <a:gd name="T3" fmla="*/ 2147483646 h 48"/>
              <a:gd name="T4" fmla="*/ 2147483646 w 45"/>
              <a:gd name="T5" fmla="*/ 0 h 48"/>
              <a:gd name="T6" fmla="*/ 2147483646 w 45"/>
              <a:gd name="T7" fmla="*/ 2147483646 h 48"/>
              <a:gd name="T8" fmla="*/ 2147483646 w 45"/>
              <a:gd name="T9" fmla="*/ 2147483646 h 48"/>
              <a:gd name="T10" fmla="*/ 2147483646 w 45"/>
              <a:gd name="T11" fmla="*/ 2147483646 h 48"/>
              <a:gd name="T12" fmla="*/ 2147483646 w 45"/>
              <a:gd name="T13" fmla="*/ 2147483646 h 48"/>
              <a:gd name="T14" fmla="*/ 2147483646 w 45"/>
              <a:gd name="T15" fmla="*/ 2147483646 h 48"/>
              <a:gd name="T16" fmla="*/ 2147483646 w 45"/>
              <a:gd name="T17" fmla="*/ 2147483646 h 48"/>
              <a:gd name="T18" fmla="*/ 2147483646 w 45"/>
              <a:gd name="T19" fmla="*/ 2147483646 h 48"/>
              <a:gd name="T20" fmla="*/ 0 w 45"/>
              <a:gd name="T21" fmla="*/ 2147483646 h 48"/>
              <a:gd name="T22" fmla="*/ 2147483646 w 45"/>
              <a:gd name="T23" fmla="*/ 2147483646 h 48"/>
              <a:gd name="T24" fmla="*/ 2147483646 w 45"/>
              <a:gd name="T25" fmla="*/ 2147483646 h 4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48"/>
              <a:gd name="T41" fmla="*/ 45 w 45"/>
              <a:gd name="T42" fmla="*/ 48 h 4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48">
                <a:moveTo>
                  <a:pt x="5" y="12"/>
                </a:moveTo>
                <a:lnTo>
                  <a:pt x="18" y="16"/>
                </a:lnTo>
                <a:lnTo>
                  <a:pt x="23" y="0"/>
                </a:lnTo>
                <a:lnTo>
                  <a:pt x="32" y="13"/>
                </a:lnTo>
                <a:lnTo>
                  <a:pt x="44" y="13"/>
                </a:lnTo>
                <a:lnTo>
                  <a:pt x="36" y="25"/>
                </a:lnTo>
                <a:lnTo>
                  <a:pt x="45" y="33"/>
                </a:lnTo>
                <a:lnTo>
                  <a:pt x="32" y="34"/>
                </a:lnTo>
                <a:lnTo>
                  <a:pt x="21" y="48"/>
                </a:lnTo>
                <a:lnTo>
                  <a:pt x="18" y="33"/>
                </a:lnTo>
                <a:lnTo>
                  <a:pt x="0" y="36"/>
                </a:lnTo>
                <a:lnTo>
                  <a:pt x="9" y="25"/>
                </a:lnTo>
                <a:lnTo>
                  <a:pt x="3" y="12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4" name="Freeform 36"/>
          <p:cNvSpPr>
            <a:spLocks/>
          </p:cNvSpPr>
          <p:nvPr/>
        </p:nvSpPr>
        <p:spPr bwMode="auto">
          <a:xfrm>
            <a:off x="4514850" y="5116513"/>
            <a:ext cx="71438" cy="76200"/>
          </a:xfrm>
          <a:custGeom>
            <a:avLst/>
            <a:gdLst>
              <a:gd name="T0" fmla="*/ 2147483646 w 45"/>
              <a:gd name="T1" fmla="*/ 2147483646 h 48"/>
              <a:gd name="T2" fmla="*/ 2147483646 w 45"/>
              <a:gd name="T3" fmla="*/ 2147483646 h 48"/>
              <a:gd name="T4" fmla="*/ 2147483646 w 45"/>
              <a:gd name="T5" fmla="*/ 0 h 48"/>
              <a:gd name="T6" fmla="*/ 2147483646 w 45"/>
              <a:gd name="T7" fmla="*/ 2147483646 h 48"/>
              <a:gd name="T8" fmla="*/ 2147483646 w 45"/>
              <a:gd name="T9" fmla="*/ 2147483646 h 48"/>
              <a:gd name="T10" fmla="*/ 2147483646 w 45"/>
              <a:gd name="T11" fmla="*/ 2147483646 h 48"/>
              <a:gd name="T12" fmla="*/ 2147483646 w 45"/>
              <a:gd name="T13" fmla="*/ 2147483646 h 48"/>
              <a:gd name="T14" fmla="*/ 2147483646 w 45"/>
              <a:gd name="T15" fmla="*/ 2147483646 h 48"/>
              <a:gd name="T16" fmla="*/ 2147483646 w 45"/>
              <a:gd name="T17" fmla="*/ 2147483646 h 48"/>
              <a:gd name="T18" fmla="*/ 2147483646 w 45"/>
              <a:gd name="T19" fmla="*/ 2147483646 h 48"/>
              <a:gd name="T20" fmla="*/ 0 w 45"/>
              <a:gd name="T21" fmla="*/ 2147483646 h 48"/>
              <a:gd name="T22" fmla="*/ 2147483646 w 45"/>
              <a:gd name="T23" fmla="*/ 2147483646 h 48"/>
              <a:gd name="T24" fmla="*/ 2147483646 w 45"/>
              <a:gd name="T25" fmla="*/ 2147483646 h 4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48"/>
              <a:gd name="T41" fmla="*/ 45 w 45"/>
              <a:gd name="T42" fmla="*/ 48 h 4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48">
                <a:moveTo>
                  <a:pt x="5" y="12"/>
                </a:moveTo>
                <a:lnTo>
                  <a:pt x="18" y="16"/>
                </a:lnTo>
                <a:lnTo>
                  <a:pt x="23" y="0"/>
                </a:lnTo>
                <a:lnTo>
                  <a:pt x="32" y="13"/>
                </a:lnTo>
                <a:lnTo>
                  <a:pt x="44" y="13"/>
                </a:lnTo>
                <a:lnTo>
                  <a:pt x="36" y="25"/>
                </a:lnTo>
                <a:lnTo>
                  <a:pt x="45" y="33"/>
                </a:lnTo>
                <a:lnTo>
                  <a:pt x="32" y="34"/>
                </a:lnTo>
                <a:lnTo>
                  <a:pt x="21" y="48"/>
                </a:lnTo>
                <a:lnTo>
                  <a:pt x="18" y="33"/>
                </a:lnTo>
                <a:lnTo>
                  <a:pt x="0" y="36"/>
                </a:lnTo>
                <a:lnTo>
                  <a:pt x="9" y="25"/>
                </a:lnTo>
                <a:lnTo>
                  <a:pt x="3" y="12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5" name="Freeform 37"/>
          <p:cNvSpPr>
            <a:spLocks/>
          </p:cNvSpPr>
          <p:nvPr/>
        </p:nvSpPr>
        <p:spPr bwMode="auto">
          <a:xfrm>
            <a:off x="4086225" y="5238750"/>
            <a:ext cx="71438" cy="76200"/>
          </a:xfrm>
          <a:custGeom>
            <a:avLst/>
            <a:gdLst>
              <a:gd name="T0" fmla="*/ 2147483646 w 45"/>
              <a:gd name="T1" fmla="*/ 2147483646 h 48"/>
              <a:gd name="T2" fmla="*/ 2147483646 w 45"/>
              <a:gd name="T3" fmla="*/ 2147483646 h 48"/>
              <a:gd name="T4" fmla="*/ 2147483646 w 45"/>
              <a:gd name="T5" fmla="*/ 0 h 48"/>
              <a:gd name="T6" fmla="*/ 2147483646 w 45"/>
              <a:gd name="T7" fmla="*/ 2147483646 h 48"/>
              <a:gd name="T8" fmla="*/ 2147483646 w 45"/>
              <a:gd name="T9" fmla="*/ 2147483646 h 48"/>
              <a:gd name="T10" fmla="*/ 2147483646 w 45"/>
              <a:gd name="T11" fmla="*/ 2147483646 h 48"/>
              <a:gd name="T12" fmla="*/ 2147483646 w 45"/>
              <a:gd name="T13" fmla="*/ 2147483646 h 48"/>
              <a:gd name="T14" fmla="*/ 2147483646 w 45"/>
              <a:gd name="T15" fmla="*/ 2147483646 h 48"/>
              <a:gd name="T16" fmla="*/ 2147483646 w 45"/>
              <a:gd name="T17" fmla="*/ 2147483646 h 48"/>
              <a:gd name="T18" fmla="*/ 2147483646 w 45"/>
              <a:gd name="T19" fmla="*/ 2147483646 h 48"/>
              <a:gd name="T20" fmla="*/ 0 w 45"/>
              <a:gd name="T21" fmla="*/ 2147483646 h 48"/>
              <a:gd name="T22" fmla="*/ 2147483646 w 45"/>
              <a:gd name="T23" fmla="*/ 2147483646 h 48"/>
              <a:gd name="T24" fmla="*/ 2147483646 w 45"/>
              <a:gd name="T25" fmla="*/ 2147483646 h 4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48"/>
              <a:gd name="T41" fmla="*/ 45 w 45"/>
              <a:gd name="T42" fmla="*/ 48 h 4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48">
                <a:moveTo>
                  <a:pt x="5" y="12"/>
                </a:moveTo>
                <a:lnTo>
                  <a:pt x="18" y="16"/>
                </a:lnTo>
                <a:lnTo>
                  <a:pt x="23" y="0"/>
                </a:lnTo>
                <a:lnTo>
                  <a:pt x="32" y="13"/>
                </a:lnTo>
                <a:lnTo>
                  <a:pt x="44" y="13"/>
                </a:lnTo>
                <a:lnTo>
                  <a:pt x="36" y="25"/>
                </a:lnTo>
                <a:lnTo>
                  <a:pt x="45" y="33"/>
                </a:lnTo>
                <a:lnTo>
                  <a:pt x="32" y="34"/>
                </a:lnTo>
                <a:lnTo>
                  <a:pt x="21" y="48"/>
                </a:lnTo>
                <a:lnTo>
                  <a:pt x="18" y="33"/>
                </a:lnTo>
                <a:lnTo>
                  <a:pt x="0" y="36"/>
                </a:lnTo>
                <a:lnTo>
                  <a:pt x="9" y="25"/>
                </a:lnTo>
                <a:lnTo>
                  <a:pt x="3" y="12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6" name="Freeform 38"/>
          <p:cNvSpPr>
            <a:spLocks/>
          </p:cNvSpPr>
          <p:nvPr/>
        </p:nvSpPr>
        <p:spPr bwMode="auto">
          <a:xfrm>
            <a:off x="4619625" y="3343275"/>
            <a:ext cx="76200" cy="76200"/>
          </a:xfrm>
          <a:custGeom>
            <a:avLst/>
            <a:gdLst>
              <a:gd name="T0" fmla="*/ 2147483646 w 45"/>
              <a:gd name="T1" fmla="*/ 2147483646 h 48"/>
              <a:gd name="T2" fmla="*/ 2147483646 w 45"/>
              <a:gd name="T3" fmla="*/ 2147483646 h 48"/>
              <a:gd name="T4" fmla="*/ 2147483646 w 45"/>
              <a:gd name="T5" fmla="*/ 0 h 48"/>
              <a:gd name="T6" fmla="*/ 2147483646 w 45"/>
              <a:gd name="T7" fmla="*/ 2147483646 h 48"/>
              <a:gd name="T8" fmla="*/ 2147483646 w 45"/>
              <a:gd name="T9" fmla="*/ 2147483646 h 48"/>
              <a:gd name="T10" fmla="*/ 2147483646 w 45"/>
              <a:gd name="T11" fmla="*/ 2147483646 h 48"/>
              <a:gd name="T12" fmla="*/ 2147483646 w 45"/>
              <a:gd name="T13" fmla="*/ 2147483646 h 48"/>
              <a:gd name="T14" fmla="*/ 2147483646 w 45"/>
              <a:gd name="T15" fmla="*/ 2147483646 h 48"/>
              <a:gd name="T16" fmla="*/ 2147483646 w 45"/>
              <a:gd name="T17" fmla="*/ 2147483646 h 48"/>
              <a:gd name="T18" fmla="*/ 2147483646 w 45"/>
              <a:gd name="T19" fmla="*/ 2147483646 h 48"/>
              <a:gd name="T20" fmla="*/ 0 w 45"/>
              <a:gd name="T21" fmla="*/ 2147483646 h 48"/>
              <a:gd name="T22" fmla="*/ 2147483646 w 45"/>
              <a:gd name="T23" fmla="*/ 2147483646 h 48"/>
              <a:gd name="T24" fmla="*/ 2147483646 w 45"/>
              <a:gd name="T25" fmla="*/ 2147483646 h 4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48"/>
              <a:gd name="T41" fmla="*/ 45 w 45"/>
              <a:gd name="T42" fmla="*/ 48 h 4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48">
                <a:moveTo>
                  <a:pt x="5" y="12"/>
                </a:moveTo>
                <a:lnTo>
                  <a:pt x="18" y="16"/>
                </a:lnTo>
                <a:lnTo>
                  <a:pt x="23" y="0"/>
                </a:lnTo>
                <a:lnTo>
                  <a:pt x="32" y="13"/>
                </a:lnTo>
                <a:lnTo>
                  <a:pt x="44" y="13"/>
                </a:lnTo>
                <a:lnTo>
                  <a:pt x="36" y="25"/>
                </a:lnTo>
                <a:lnTo>
                  <a:pt x="45" y="33"/>
                </a:lnTo>
                <a:lnTo>
                  <a:pt x="32" y="34"/>
                </a:lnTo>
                <a:lnTo>
                  <a:pt x="21" y="48"/>
                </a:lnTo>
                <a:lnTo>
                  <a:pt x="18" y="33"/>
                </a:lnTo>
                <a:lnTo>
                  <a:pt x="0" y="36"/>
                </a:lnTo>
                <a:lnTo>
                  <a:pt x="9" y="25"/>
                </a:lnTo>
                <a:lnTo>
                  <a:pt x="3" y="12"/>
                </a:lnTo>
              </a:path>
            </a:pathLst>
          </a:custGeom>
          <a:solidFill>
            <a:schemeClr val="bg1"/>
          </a:solidFill>
          <a:ln w="9525">
            <a:solidFill>
              <a:srgbClr val="0000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63" name="Freeform 39"/>
          <p:cNvSpPr>
            <a:spLocks/>
          </p:cNvSpPr>
          <p:nvPr/>
        </p:nvSpPr>
        <p:spPr bwMode="auto">
          <a:xfrm>
            <a:off x="3929063" y="1390650"/>
            <a:ext cx="76200" cy="76200"/>
          </a:xfrm>
          <a:custGeom>
            <a:avLst/>
            <a:gdLst>
              <a:gd name="T0" fmla="*/ 2147483646 w 45"/>
              <a:gd name="T1" fmla="*/ 2147483646 h 48"/>
              <a:gd name="T2" fmla="*/ 2147483646 w 45"/>
              <a:gd name="T3" fmla="*/ 2147483646 h 48"/>
              <a:gd name="T4" fmla="*/ 2147483646 w 45"/>
              <a:gd name="T5" fmla="*/ 0 h 48"/>
              <a:gd name="T6" fmla="*/ 2147483646 w 45"/>
              <a:gd name="T7" fmla="*/ 2147483646 h 48"/>
              <a:gd name="T8" fmla="*/ 2147483646 w 45"/>
              <a:gd name="T9" fmla="*/ 2147483646 h 48"/>
              <a:gd name="T10" fmla="*/ 2147483646 w 45"/>
              <a:gd name="T11" fmla="*/ 2147483646 h 48"/>
              <a:gd name="T12" fmla="*/ 2147483646 w 45"/>
              <a:gd name="T13" fmla="*/ 2147483646 h 48"/>
              <a:gd name="T14" fmla="*/ 2147483646 w 45"/>
              <a:gd name="T15" fmla="*/ 2147483646 h 48"/>
              <a:gd name="T16" fmla="*/ 2147483646 w 45"/>
              <a:gd name="T17" fmla="*/ 2147483646 h 48"/>
              <a:gd name="T18" fmla="*/ 2147483646 w 45"/>
              <a:gd name="T19" fmla="*/ 2147483646 h 48"/>
              <a:gd name="T20" fmla="*/ 0 w 45"/>
              <a:gd name="T21" fmla="*/ 2147483646 h 48"/>
              <a:gd name="T22" fmla="*/ 2147483646 w 45"/>
              <a:gd name="T23" fmla="*/ 2147483646 h 48"/>
              <a:gd name="T24" fmla="*/ 2147483646 w 45"/>
              <a:gd name="T25" fmla="*/ 2147483646 h 4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48"/>
              <a:gd name="T41" fmla="*/ 45 w 45"/>
              <a:gd name="T42" fmla="*/ 48 h 4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48">
                <a:moveTo>
                  <a:pt x="5" y="12"/>
                </a:moveTo>
                <a:lnTo>
                  <a:pt x="18" y="16"/>
                </a:lnTo>
                <a:lnTo>
                  <a:pt x="23" y="0"/>
                </a:lnTo>
                <a:lnTo>
                  <a:pt x="32" y="13"/>
                </a:lnTo>
                <a:lnTo>
                  <a:pt x="44" y="13"/>
                </a:lnTo>
                <a:lnTo>
                  <a:pt x="36" y="25"/>
                </a:lnTo>
                <a:lnTo>
                  <a:pt x="45" y="33"/>
                </a:lnTo>
                <a:lnTo>
                  <a:pt x="32" y="34"/>
                </a:lnTo>
                <a:lnTo>
                  <a:pt x="21" y="48"/>
                </a:lnTo>
                <a:lnTo>
                  <a:pt x="18" y="33"/>
                </a:lnTo>
                <a:lnTo>
                  <a:pt x="0" y="36"/>
                </a:lnTo>
                <a:lnTo>
                  <a:pt x="9" y="25"/>
                </a:lnTo>
                <a:lnTo>
                  <a:pt x="3" y="12"/>
                </a:lnTo>
              </a:path>
            </a:pathLst>
          </a:custGeom>
          <a:solidFill>
            <a:srgbClr val="0066FF"/>
          </a:solidFill>
          <a:ln w="9525">
            <a:solidFill>
              <a:srgbClr val="0000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67" name="Line 43"/>
          <p:cNvSpPr>
            <a:spLocks noChangeShapeType="1"/>
          </p:cNvSpPr>
          <p:nvPr/>
        </p:nvSpPr>
        <p:spPr bwMode="auto">
          <a:xfrm flipV="1">
            <a:off x="2286000" y="1752600"/>
            <a:ext cx="1752600" cy="9144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68" name="Line 44"/>
          <p:cNvSpPr>
            <a:spLocks noChangeShapeType="1"/>
          </p:cNvSpPr>
          <p:nvPr/>
        </p:nvSpPr>
        <p:spPr bwMode="auto">
          <a:xfrm flipV="1">
            <a:off x="2362200" y="3886200"/>
            <a:ext cx="2286000" cy="3810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69" name="Line 45"/>
          <p:cNvSpPr>
            <a:spLocks noChangeShapeType="1"/>
          </p:cNvSpPr>
          <p:nvPr/>
        </p:nvSpPr>
        <p:spPr bwMode="auto">
          <a:xfrm flipV="1">
            <a:off x="2362200" y="4953000"/>
            <a:ext cx="2057400" cy="8382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91" name="Text Box 46"/>
          <p:cNvSpPr txBox="1">
            <a:spLocks noChangeArrowheads="1"/>
          </p:cNvSpPr>
          <p:nvPr/>
        </p:nvSpPr>
        <p:spPr bwMode="auto">
          <a:xfrm>
            <a:off x="2724150" y="6438900"/>
            <a:ext cx="3505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 i="1">
                <a:solidFill>
                  <a:srgbClr val="0000CC"/>
                </a:solidFill>
                <a:latin typeface="Times New Roman" pitchFamily="18" charset="0"/>
              </a:rPr>
              <a:t>Lược đồ CN khai thác nhiên liệu và CN điện </a:t>
            </a:r>
          </a:p>
        </p:txBody>
      </p:sp>
      <p:pic>
        <p:nvPicPr>
          <p:cNvPr id="23592" name="Picture 47" descr="HHỒ THÁC BÀ NƠI HẤP DẪN DULỊCH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457200"/>
            <a:ext cx="27051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72" name="Text Box 48"/>
          <p:cNvSpPr txBox="1">
            <a:spLocks noChangeArrowheads="1"/>
          </p:cNvSpPr>
          <p:nvPr/>
        </p:nvSpPr>
        <p:spPr bwMode="auto">
          <a:xfrm>
            <a:off x="6534150" y="150495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i="1">
                <a:solidFill>
                  <a:srgbClr val="0000CC"/>
                </a:solidFill>
                <a:latin typeface="Times New Roman" pitchFamily="18" charset="0"/>
              </a:rPr>
              <a:t>Thủy điện Thác Bà</a:t>
            </a:r>
          </a:p>
        </p:txBody>
      </p:sp>
      <p:sp>
        <p:nvSpPr>
          <p:cNvPr id="26674" name="Line 50"/>
          <p:cNvSpPr>
            <a:spLocks noChangeShapeType="1"/>
          </p:cNvSpPr>
          <p:nvPr/>
        </p:nvSpPr>
        <p:spPr bwMode="auto">
          <a:xfrm flipH="1">
            <a:off x="4038600" y="990600"/>
            <a:ext cx="2438400" cy="304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3595" name="Picture 51" descr="1191664_1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276600"/>
            <a:ext cx="2667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76" name="Text Box 52"/>
          <p:cNvSpPr txBox="1">
            <a:spLocks noChangeArrowheads="1"/>
          </p:cNvSpPr>
          <p:nvPr/>
        </p:nvSpPr>
        <p:spPr bwMode="auto">
          <a:xfrm>
            <a:off x="6743700" y="3429000"/>
            <a:ext cx="2400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i="1">
                <a:latin typeface="Times New Roman" pitchFamily="18" charset="0"/>
              </a:rPr>
              <a:t>Nhiệt điện Uông Bí</a:t>
            </a:r>
          </a:p>
        </p:txBody>
      </p:sp>
      <p:sp>
        <p:nvSpPr>
          <p:cNvPr id="26677" name="Line 53"/>
          <p:cNvSpPr>
            <a:spLocks noChangeShapeType="1"/>
          </p:cNvSpPr>
          <p:nvPr/>
        </p:nvSpPr>
        <p:spPr bwMode="auto">
          <a:xfrm>
            <a:off x="2209800" y="990600"/>
            <a:ext cx="1524000" cy="53340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78" name="Line 54"/>
          <p:cNvSpPr>
            <a:spLocks noChangeShapeType="1"/>
          </p:cNvSpPr>
          <p:nvPr/>
        </p:nvSpPr>
        <p:spPr bwMode="auto">
          <a:xfrm flipH="1" flipV="1">
            <a:off x="4191000" y="1676400"/>
            <a:ext cx="2362200" cy="99060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79" name="Line 55"/>
          <p:cNvSpPr>
            <a:spLocks noChangeShapeType="1"/>
          </p:cNvSpPr>
          <p:nvPr/>
        </p:nvSpPr>
        <p:spPr bwMode="auto">
          <a:xfrm flipH="1" flipV="1">
            <a:off x="4419600" y="1666875"/>
            <a:ext cx="2057400" cy="228600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81" name="Freeform 57"/>
          <p:cNvSpPr>
            <a:spLocks/>
          </p:cNvSpPr>
          <p:nvPr/>
        </p:nvSpPr>
        <p:spPr bwMode="auto">
          <a:xfrm>
            <a:off x="4476750" y="5108575"/>
            <a:ext cx="2000250" cy="638175"/>
          </a:xfrm>
          <a:custGeom>
            <a:avLst/>
            <a:gdLst>
              <a:gd name="T0" fmla="*/ 2147483646 w 1260"/>
              <a:gd name="T1" fmla="*/ 2147483646 h 402"/>
              <a:gd name="T2" fmla="*/ 0 w 1260"/>
              <a:gd name="T3" fmla="*/ 2147483646 h 402"/>
              <a:gd name="T4" fmla="*/ 2147483646 w 1260"/>
              <a:gd name="T5" fmla="*/ 0 h 402"/>
              <a:gd name="T6" fmla="*/ 0 60000 65536"/>
              <a:gd name="T7" fmla="*/ 0 60000 65536"/>
              <a:gd name="T8" fmla="*/ 0 60000 65536"/>
              <a:gd name="T9" fmla="*/ 0 w 1260"/>
              <a:gd name="T10" fmla="*/ 0 h 402"/>
              <a:gd name="T11" fmla="*/ 1260 w 1260"/>
              <a:gd name="T12" fmla="*/ 402 h 40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0" h="402">
                <a:moveTo>
                  <a:pt x="1260" y="402"/>
                </a:moveTo>
                <a:lnTo>
                  <a:pt x="0" y="258"/>
                </a:lnTo>
                <a:lnTo>
                  <a:pt x="18" y="0"/>
                </a:lnTo>
              </a:path>
            </a:pathLst>
          </a:cu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01" name="Text Box 63"/>
          <p:cNvSpPr txBox="1">
            <a:spLocks noChangeArrowheads="1"/>
          </p:cNvSpPr>
          <p:nvPr/>
        </p:nvSpPr>
        <p:spPr bwMode="auto">
          <a:xfrm>
            <a:off x="2438400" y="1600200"/>
            <a:ext cx="2743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849313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0000CC"/>
                </a:solidFill>
                <a:latin typeface="Times New Roman" pitchFamily="18" charset="0"/>
              </a:rPr>
              <a:t>Hòa Bình</a:t>
            </a:r>
          </a:p>
        </p:txBody>
      </p:sp>
      <p:sp>
        <p:nvSpPr>
          <p:cNvPr id="23602" name="Text Box 64"/>
          <p:cNvSpPr txBox="1">
            <a:spLocks noChangeArrowheads="1"/>
          </p:cNvSpPr>
          <p:nvPr/>
        </p:nvSpPr>
        <p:spPr bwMode="auto">
          <a:xfrm>
            <a:off x="2895600" y="1371600"/>
            <a:ext cx="2286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rgbClr val="0000CC"/>
                </a:solidFill>
                <a:latin typeface="Times New Roman" pitchFamily="18" charset="0"/>
              </a:rPr>
              <a:t>Sơn La</a:t>
            </a:r>
          </a:p>
        </p:txBody>
      </p:sp>
      <p:sp>
        <p:nvSpPr>
          <p:cNvPr id="23603" name="Text Box 66"/>
          <p:cNvSpPr txBox="1">
            <a:spLocks noChangeArrowheads="1"/>
          </p:cNvSpPr>
          <p:nvPr/>
        </p:nvSpPr>
        <p:spPr bwMode="auto">
          <a:xfrm>
            <a:off x="3733800" y="1295400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altLang="en-US" sz="1600" b="1">
                <a:solidFill>
                  <a:srgbClr val="0000CC"/>
                </a:solidFill>
                <a:latin typeface="Times New Roman" pitchFamily="18" charset="0"/>
              </a:rPr>
              <a:t>Phả lại</a:t>
            </a:r>
          </a:p>
        </p:txBody>
      </p:sp>
      <p:sp>
        <p:nvSpPr>
          <p:cNvPr id="23604" name="Rectangle 67"/>
          <p:cNvSpPr>
            <a:spLocks noChangeArrowheads="1"/>
          </p:cNvSpPr>
          <p:nvPr/>
        </p:nvSpPr>
        <p:spPr bwMode="auto">
          <a:xfrm>
            <a:off x="3429000" y="1600200"/>
            <a:ext cx="1738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indent="849313" eaLnBrk="1" hangingPunct="1"/>
            <a:r>
              <a:rPr lang="en-US" altLang="en-US" sz="1600" b="1">
                <a:solidFill>
                  <a:srgbClr val="0000CC"/>
                </a:solidFill>
              </a:rPr>
              <a:t>Uông Bí</a:t>
            </a:r>
          </a:p>
        </p:txBody>
      </p:sp>
      <p:sp>
        <p:nvSpPr>
          <p:cNvPr id="23605" name="Text Box 68"/>
          <p:cNvSpPr txBox="1">
            <a:spLocks noChangeArrowheads="1"/>
          </p:cNvSpPr>
          <p:nvPr/>
        </p:nvSpPr>
        <p:spPr bwMode="auto">
          <a:xfrm>
            <a:off x="4648200" y="3733800"/>
            <a:ext cx="2362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rgbClr val="0000CC"/>
                </a:solidFill>
                <a:latin typeface="Times New Roman" pitchFamily="18" charset="0"/>
              </a:rPr>
              <a:t>Y-a-ly</a:t>
            </a:r>
          </a:p>
        </p:txBody>
      </p:sp>
      <p:sp>
        <p:nvSpPr>
          <p:cNvPr id="23606" name="Text Box 70"/>
          <p:cNvSpPr txBox="1">
            <a:spLocks noChangeArrowheads="1"/>
          </p:cNvSpPr>
          <p:nvPr/>
        </p:nvSpPr>
        <p:spPr bwMode="auto">
          <a:xfrm>
            <a:off x="3581400" y="4648200"/>
            <a:ext cx="2362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rgbClr val="0000CC"/>
                </a:solidFill>
                <a:latin typeface="Times New Roman" pitchFamily="18" charset="0"/>
              </a:rPr>
              <a:t>Trị An</a:t>
            </a:r>
          </a:p>
        </p:txBody>
      </p:sp>
      <p:sp>
        <p:nvSpPr>
          <p:cNvPr id="23607" name="Text Box 71"/>
          <p:cNvSpPr txBox="1">
            <a:spLocks noChangeArrowheads="1"/>
          </p:cNvSpPr>
          <p:nvPr/>
        </p:nvSpPr>
        <p:spPr bwMode="auto">
          <a:xfrm>
            <a:off x="4419600" y="4800600"/>
            <a:ext cx="2438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rgbClr val="0000CC"/>
                </a:solidFill>
                <a:latin typeface="Times New Roman" pitchFamily="18" charset="0"/>
              </a:rPr>
              <a:t>Phú Mỹ</a:t>
            </a:r>
          </a:p>
        </p:txBody>
      </p:sp>
    </p:spTree>
    <p:extLst>
      <p:ext uri="{BB962C8B-B14F-4D97-AF65-F5344CB8AC3E}">
        <p14:creationId xmlns:p14="http://schemas.microsoft.com/office/powerpoint/2010/main" val="242668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6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66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66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66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66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6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6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6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6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26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26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26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26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266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66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66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66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6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26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266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266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66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66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6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66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66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66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66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26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266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66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266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66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500"/>
                                        <p:tgtEl>
                                          <p:spTgt spid="26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500"/>
                                        <p:tgtEl>
                                          <p:spTgt spid="26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26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26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14" dur="500" fill="hold"/>
                                        <p:tgtEl>
                                          <p:spTgt spid="266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266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266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266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2" dur="500"/>
                                        <p:tgtEl>
                                          <p:spTgt spid="26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5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8" dur="500"/>
                                        <p:tgtEl>
                                          <p:spTgt spid="26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2" grpId="0"/>
      <p:bldP spid="26634" grpId="0"/>
      <p:bldP spid="26636" grpId="0"/>
      <p:bldP spid="26641" grpId="0"/>
      <p:bldP spid="26643" grpId="0"/>
      <p:bldP spid="26644" grpId="0" animBg="1"/>
      <p:bldP spid="26644" grpId="1" animBg="1"/>
      <p:bldP spid="26646" grpId="0" animBg="1"/>
      <p:bldP spid="26646" grpId="1" animBg="1"/>
      <p:bldP spid="26648" grpId="0" animBg="1"/>
      <p:bldP spid="26649" grpId="0" animBg="1"/>
      <p:bldP spid="26650" grpId="0" animBg="1"/>
      <p:bldP spid="26650" grpId="1" animBg="1"/>
      <p:bldP spid="26651" grpId="0" animBg="1"/>
      <p:bldP spid="26654" grpId="0" animBg="1"/>
      <p:bldP spid="26654" grpId="1" animBg="1"/>
      <p:bldP spid="26663" grpId="0" animBg="1"/>
      <p:bldP spid="26663" grpId="1" animBg="1"/>
      <p:bldP spid="26672" grpId="0"/>
      <p:bldP spid="26676" grpId="0"/>
      <p:bldP spid="2668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3657600"/>
            <a:ext cx="685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800">
              <a:latin typeface="Arial" charset="0"/>
            </a:endParaRP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676400" y="5486400"/>
            <a:ext cx="723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latin typeface="Arial" charset="0"/>
                <a:sym typeface="Wingdings" pitchFamily="2" charset="2"/>
              </a:rPr>
              <a:t>                 </a:t>
            </a:r>
            <a:endParaRPr lang="en-US" altLang="en-US" sz="2400" b="1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676400" y="6324600"/>
            <a:ext cx="541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800">
              <a:latin typeface="Arial" charset="0"/>
            </a:endParaRPr>
          </a:p>
        </p:txBody>
      </p:sp>
      <p:sp>
        <p:nvSpPr>
          <p:cNvPr id="24581" name="AutoShape 5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2800">
              <a:solidFill>
                <a:schemeClr val="tx1"/>
              </a:solidFill>
            </a:endParaRPr>
          </a:p>
        </p:txBody>
      </p:sp>
      <p:sp>
        <p:nvSpPr>
          <p:cNvPr id="24582" name="AutoShape 6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2800">
              <a:solidFill>
                <a:schemeClr val="tx1"/>
              </a:solidFill>
            </a:endParaRPr>
          </a:p>
        </p:txBody>
      </p:sp>
      <p:sp>
        <p:nvSpPr>
          <p:cNvPr id="24583" name="AutoShape 7" descr="9k="/>
          <p:cNvSpPr>
            <a:spLocks noChangeAspect="1" noChangeArrowheads="1"/>
          </p:cNvSpPr>
          <p:nvPr/>
        </p:nvSpPr>
        <p:spPr bwMode="auto">
          <a:xfrm>
            <a:off x="1809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2800">
              <a:solidFill>
                <a:schemeClr val="tx1"/>
              </a:solidFill>
            </a:endParaRPr>
          </a:p>
        </p:txBody>
      </p:sp>
      <p:pic>
        <p:nvPicPr>
          <p:cNvPr id="65544" name="Picture 9" descr="http://vietlotustour.com/image/totourxvtn/Vom%20gian%20Nha%20may%20Thuy%20dien%20Ya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635500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971800" y="5562600"/>
            <a:ext cx="1066800" cy="366713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800" b="1">
                <a:solidFill>
                  <a:srgbClr val="FF0000"/>
                </a:solidFill>
              </a:rPr>
              <a:t> YA LY</a:t>
            </a:r>
          </a:p>
        </p:txBody>
      </p:sp>
      <p:pic>
        <p:nvPicPr>
          <p:cNvPr id="65546" name="Picture 15" descr="http://xomnhiepanh.com/uploads/gallery/2009/09/7886_12532631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35500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7" name="Picture 15" descr="33-thuydi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-60325"/>
            <a:ext cx="4419600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038600" y="838200"/>
            <a:ext cx="1143000" cy="366713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800" b="1">
                <a:solidFill>
                  <a:srgbClr val="FF0000"/>
                </a:solidFill>
              </a:rPr>
              <a:t> SƠN LA</a:t>
            </a:r>
          </a:p>
        </p:txBody>
      </p:sp>
      <p:sp>
        <p:nvSpPr>
          <p:cNvPr id="24589" name="AutoShape 18" descr="https://encrypted-tbn2.gstatic.com/images?q=tbn:ANd9GcRNrvey4NKY0dVbfuB8QKfYQ495CWpxMB5pNH1A-c5Xad3wqmHS"/>
          <p:cNvSpPr>
            <a:spLocks noChangeAspect="1" noChangeArrowheads="1"/>
          </p:cNvSpPr>
          <p:nvPr/>
        </p:nvSpPr>
        <p:spPr bwMode="auto">
          <a:xfrm>
            <a:off x="180975" y="-212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2800">
              <a:solidFill>
                <a:schemeClr val="tx1"/>
              </a:solidFill>
            </a:endParaRPr>
          </a:p>
        </p:txBody>
      </p:sp>
      <p:sp>
        <p:nvSpPr>
          <p:cNvPr id="24590" name="AutoShape 20" descr="https://encrypted-tbn2.gstatic.com/images?q=tbn:ANd9GcRNrvey4NKY0dVbfuB8QKfYQ495CWpxMB5pNH1A-c5Xad3wqmHS"/>
          <p:cNvSpPr>
            <a:spLocks noChangeAspect="1" noChangeArrowheads="1"/>
          </p:cNvSpPr>
          <p:nvPr/>
        </p:nvSpPr>
        <p:spPr bwMode="auto">
          <a:xfrm>
            <a:off x="333375" y="-6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2800">
              <a:solidFill>
                <a:schemeClr val="tx1"/>
              </a:solidFill>
            </a:endParaRPr>
          </a:p>
        </p:txBody>
      </p:sp>
      <p:pic>
        <p:nvPicPr>
          <p:cNvPr id="65558" name="Picture 22" descr="http://upload.wikimedia.org/wikipedia/commons/8/88/Nh%C3%A0_m%C3%A1y_Th%E1%BB%A7y_%C4%91i%E1%BB%87n_H%C3%B2a_B%C3%ACn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382963"/>
            <a:ext cx="44196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867400" y="5638800"/>
            <a:ext cx="1493838" cy="457200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b="1">
                <a:solidFill>
                  <a:srgbClr val="C00000"/>
                </a:solidFill>
              </a:rPr>
              <a:t> </a:t>
            </a:r>
            <a:r>
              <a:rPr lang="en-US" sz="1800" b="1">
                <a:solidFill>
                  <a:srgbClr val="FF0000"/>
                </a:solidFill>
              </a:rPr>
              <a:t>HÒA BÌNH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2667000" y="3122613"/>
            <a:ext cx="4114800" cy="520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</a:rPr>
              <a:t>NHÀ MÁY THỦY ĐIỆN</a:t>
            </a:r>
          </a:p>
        </p:txBody>
      </p:sp>
    </p:spTree>
    <p:extLst>
      <p:ext uri="{BB962C8B-B14F-4D97-AF65-F5344CB8AC3E}">
        <p14:creationId xmlns:p14="http://schemas.microsoft.com/office/powerpoint/2010/main" val="112605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5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5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  <p:bldP spid="16" grpId="0" animBg="1" autoUpdateAnimBg="0"/>
      <p:bldP spid="20" grpId="0" animBg="1"/>
      <p:bldP spid="2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thuy dien HB.wmv">
            <a:hlinkClick r:id="" action="ppaction://media"/>
          </p:cNvPr>
          <p:cNvPicPr>
            <a:picLocks noGrp="1" noRot="1" noChangeAspect="1" noChangeArrowheads="1"/>
          </p:cNvPicPr>
          <p:nvPr>
            <p:ph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762000"/>
            <a:ext cx="7772400" cy="5105400"/>
          </a:xfrm>
        </p:spPr>
      </p:pic>
      <p:sp>
        <p:nvSpPr>
          <p:cNvPr id="113672" name="Text Box 8"/>
          <p:cNvSpPr txBox="1">
            <a:spLocks noChangeArrowheads="1"/>
          </p:cNvSpPr>
          <p:nvPr/>
        </p:nvSpPr>
        <p:spPr bwMode="auto">
          <a:xfrm>
            <a:off x="457200" y="6019800"/>
            <a:ext cx="8153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849313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CC"/>
                </a:solidFill>
                <a:latin typeface="Times New Roman" pitchFamily="18" charset="0"/>
              </a:rPr>
              <a:t>Nhà máy thủy điện Hòa Bình  (sông Đà)</a:t>
            </a:r>
          </a:p>
        </p:txBody>
      </p:sp>
    </p:spTree>
    <p:extLst>
      <p:ext uri="{BB962C8B-B14F-4D97-AF65-F5344CB8AC3E}">
        <p14:creationId xmlns:p14="http://schemas.microsoft.com/office/powerpoint/2010/main" val="278333827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3666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0" y="3657600"/>
            <a:ext cx="685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800">
              <a:latin typeface="Arial" charset="0"/>
            </a:endParaRP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676400" y="5486400"/>
            <a:ext cx="723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latin typeface="Arial" charset="0"/>
                <a:sym typeface="Wingdings" pitchFamily="2" charset="2"/>
              </a:rPr>
              <a:t>                 </a:t>
            </a:r>
            <a:endParaRPr lang="en-US" altLang="en-US" sz="2400" b="1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676400" y="6324600"/>
            <a:ext cx="541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800">
              <a:latin typeface="Arial" charset="0"/>
            </a:endParaRPr>
          </a:p>
        </p:txBody>
      </p:sp>
      <p:sp>
        <p:nvSpPr>
          <p:cNvPr id="25605" name="AutoShape 5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2800">
              <a:solidFill>
                <a:schemeClr val="tx1"/>
              </a:solidFill>
            </a:endParaRPr>
          </a:p>
        </p:txBody>
      </p:sp>
      <p:sp>
        <p:nvSpPr>
          <p:cNvPr id="25606" name="AutoShape 6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2800">
              <a:solidFill>
                <a:schemeClr val="tx1"/>
              </a:solidFill>
            </a:endParaRPr>
          </a:p>
        </p:txBody>
      </p:sp>
      <p:sp>
        <p:nvSpPr>
          <p:cNvPr id="25607" name="AutoShape 7" descr="9k="/>
          <p:cNvSpPr>
            <a:spLocks noChangeAspect="1" noChangeArrowheads="1"/>
          </p:cNvSpPr>
          <p:nvPr/>
        </p:nvSpPr>
        <p:spPr bwMode="auto">
          <a:xfrm>
            <a:off x="1809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2800">
              <a:solidFill>
                <a:schemeClr val="tx1"/>
              </a:solidFill>
            </a:endParaRPr>
          </a:p>
        </p:txBody>
      </p:sp>
      <p:pic>
        <p:nvPicPr>
          <p:cNvPr id="64520" name="Picture 9" descr="http://static.panoramio.com/photos/large/149191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2" name="Picture 13" descr="http://www.pmtp.com.vn/Icon/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676400" y="2590800"/>
            <a:ext cx="1143000" cy="366713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800" b="1">
                <a:solidFill>
                  <a:srgbClr val="C00000"/>
                </a:solidFill>
              </a:rPr>
              <a:t>PHÚ MỸ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10400" y="2667000"/>
            <a:ext cx="1219200" cy="457200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b="1">
                <a:solidFill>
                  <a:srgbClr val="C00000"/>
                </a:solidFill>
              </a:rPr>
              <a:t> </a:t>
            </a:r>
            <a:r>
              <a:rPr lang="en-US" sz="1800" b="1">
                <a:solidFill>
                  <a:srgbClr val="C00000"/>
                </a:solidFill>
              </a:rPr>
              <a:t>PHẢ LẠI</a:t>
            </a:r>
          </a:p>
        </p:txBody>
      </p:sp>
      <p:pic>
        <p:nvPicPr>
          <p:cNvPr id="64541" name="Picture 29" descr="http://www.lisemco.com.vn/upload/iblock/98e/98e29d7f0c73508cf1753d47789b85c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9325"/>
            <a:ext cx="4600575" cy="336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514600" y="5105400"/>
            <a:ext cx="1247775" cy="366713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800" b="1">
                <a:solidFill>
                  <a:srgbClr val="C00000"/>
                </a:solidFill>
              </a:rPr>
              <a:t>UÔNG BÍ</a:t>
            </a:r>
          </a:p>
        </p:txBody>
      </p:sp>
      <p:pic>
        <p:nvPicPr>
          <p:cNvPr id="64543" name="Picture 31" descr="http://halongcoal.com.vn/uploads/news/admin/2012/05/images635783_nd_c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3505200"/>
            <a:ext cx="4495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7467600" y="4953000"/>
            <a:ext cx="1371600" cy="457200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800" b="1">
                <a:solidFill>
                  <a:srgbClr val="C00000"/>
                </a:solidFill>
              </a:rPr>
              <a:t>CẨM PHẢ</a:t>
            </a:r>
            <a:r>
              <a:rPr lang="en-US" sz="2400" b="1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24" name="TextBox 11"/>
          <p:cNvSpPr txBox="1"/>
          <p:nvPr/>
        </p:nvSpPr>
        <p:spPr>
          <a:xfrm>
            <a:off x="2936875" y="3260725"/>
            <a:ext cx="3575050" cy="457200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 smtClean="0">
                <a:solidFill>
                  <a:srgbClr val="C00000"/>
                </a:solidFill>
              </a:rPr>
              <a:t>NHÀ MÁY NHIỆT ĐIỆN </a:t>
            </a:r>
          </a:p>
        </p:txBody>
      </p:sp>
    </p:spTree>
    <p:extLst>
      <p:ext uri="{BB962C8B-B14F-4D97-AF65-F5344CB8AC3E}">
        <p14:creationId xmlns:p14="http://schemas.microsoft.com/office/powerpoint/2010/main" val="64169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4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4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4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4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4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4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utoUpdateAnimBg="0"/>
      <p:bldP spid="12" grpId="0" animBg="1" autoUpdateAnimBg="0"/>
      <p:bldP spid="19" grpId="0" animBg="1" autoUpdateAnimBg="0"/>
      <p:bldP spid="23" grpId="0" animBg="1" autoUpdateAnimBg="0"/>
      <p:bldP spid="24" grpId="0" animBg="1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990600" y="3124200"/>
            <a:ext cx="685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800">
              <a:latin typeface="Arial" charset="0"/>
            </a:endParaRP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676400" y="5486400"/>
            <a:ext cx="723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latin typeface="Arial" charset="0"/>
                <a:sym typeface="Wingdings" pitchFamily="2" charset="2"/>
              </a:rPr>
              <a:t>                 </a:t>
            </a:r>
            <a:endParaRPr lang="en-US" altLang="en-US" sz="2400" b="1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676400" y="6324600"/>
            <a:ext cx="541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800">
              <a:latin typeface="Arial" charset="0"/>
            </a:endParaRPr>
          </a:p>
        </p:txBody>
      </p:sp>
      <p:pic>
        <p:nvPicPr>
          <p:cNvPr id="60423" name="Picture 13" descr="candich3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5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9" name="Picture 13" descr="http://2.bp.blogspot.com/-5_9Of3-CZCA/UL8BQZ43MMI/AAAAAAAABA8/YzndRLEWmVc/s1600/20121204155049_DiengioBaclie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0425"/>
            <a:ext cx="4525963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04800" y="3886200"/>
            <a:ext cx="24384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FF0000"/>
                </a:solidFill>
                <a:latin typeface="Times New Roman" pitchFamily="18" charset="0"/>
              </a:rPr>
              <a:t>ĐIỆN GIÓ BẠC LIÊU</a:t>
            </a:r>
          </a:p>
        </p:txBody>
      </p:sp>
      <p:pic>
        <p:nvPicPr>
          <p:cNvPr id="60431" name="Picture 15" descr="http://www.erav.vn/Portals/0/nguoiduatin-dien1_13094974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5" y="3429000"/>
            <a:ext cx="45561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7" name="Picture 21" descr="http://icon.com.vn/Portals/0/userfiles/nhungdh/2013/DZ%205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0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457200" y="2667000"/>
            <a:ext cx="8686800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400" b="1" dirty="0" err="1">
                <a:solidFill>
                  <a:srgbClr val="000066"/>
                </a:solidFill>
                <a:latin typeface="Times New Roman" pitchFamily="18" charset="0"/>
              </a:rPr>
              <a:t>Sản</a:t>
            </a:r>
            <a:r>
              <a:rPr lang="en-US" altLang="en-US" sz="24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itchFamily="18" charset="0"/>
              </a:rPr>
              <a:t>lượng</a:t>
            </a:r>
            <a:r>
              <a:rPr lang="en-US" altLang="en-US" sz="24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itchFamily="18" charset="0"/>
              </a:rPr>
              <a:t>điện</a:t>
            </a:r>
            <a:r>
              <a:rPr lang="en-US" altLang="en-US" sz="24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itchFamily="18" charset="0"/>
              </a:rPr>
              <a:t>tăng</a:t>
            </a:r>
            <a:r>
              <a:rPr lang="en-US" altLang="en-US" sz="24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itchFamily="18" charset="0"/>
              </a:rPr>
              <a:t>nhanh</a:t>
            </a:r>
            <a:r>
              <a:rPr lang="en-US" altLang="en-US" sz="2400" b="1" dirty="0">
                <a:solidFill>
                  <a:srgbClr val="000066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itchFamily="18" charset="0"/>
              </a:rPr>
              <a:t>m</a:t>
            </a:r>
            <a:r>
              <a:rPr lang="en-US" altLang="en-US" sz="2400" b="1" dirty="0" err="1" smtClean="0">
                <a:solidFill>
                  <a:srgbClr val="000066"/>
                </a:solidFill>
                <a:latin typeface="Times New Roman" pitchFamily="18" charset="0"/>
              </a:rPr>
              <a:t>ỗi</a:t>
            </a:r>
            <a:r>
              <a:rPr lang="en-US" altLang="en-US" sz="2400" b="1" dirty="0" smtClean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66"/>
                </a:solidFill>
                <a:latin typeface="Times New Roman" pitchFamily="18" charset="0"/>
              </a:rPr>
              <a:t>năm</a:t>
            </a:r>
            <a:r>
              <a:rPr lang="en-US" altLang="en-US" sz="2400" b="1" dirty="0" smtClean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66"/>
                </a:solidFill>
                <a:latin typeface="Times New Roman" pitchFamily="18" charset="0"/>
              </a:rPr>
              <a:t>sản</a:t>
            </a:r>
            <a:r>
              <a:rPr lang="en-US" altLang="en-US" sz="2400" b="1" dirty="0" smtClean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itchFamily="18" charset="0"/>
              </a:rPr>
              <a:t>xuất</a:t>
            </a:r>
            <a:r>
              <a:rPr lang="en-US" altLang="en-US" sz="24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smtClean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66"/>
                </a:solidFill>
                <a:latin typeface="Times New Roman" pitchFamily="18" charset="0"/>
              </a:rPr>
              <a:t>trên</a:t>
            </a:r>
            <a:r>
              <a:rPr lang="en-US" altLang="en-US" sz="2400" b="1" dirty="0" smtClean="0">
                <a:solidFill>
                  <a:srgbClr val="000066"/>
                </a:solidFill>
                <a:latin typeface="Times New Roman" pitchFamily="18" charset="0"/>
              </a:rPr>
              <a:t> 40 </a:t>
            </a:r>
            <a:r>
              <a:rPr lang="en-US" altLang="en-US" sz="2400" b="1" dirty="0" err="1" smtClean="0">
                <a:solidFill>
                  <a:srgbClr val="000066"/>
                </a:solidFill>
                <a:latin typeface="Times New Roman" pitchFamily="18" charset="0"/>
              </a:rPr>
              <a:t>tỉ</a:t>
            </a:r>
            <a:r>
              <a:rPr lang="en-US" altLang="en-US" sz="2400" b="1" dirty="0" smtClean="0">
                <a:solidFill>
                  <a:srgbClr val="000066"/>
                </a:solidFill>
                <a:latin typeface="Times New Roman" pitchFamily="18" charset="0"/>
              </a:rPr>
              <a:t> KWh, </a:t>
            </a:r>
            <a:r>
              <a:rPr lang="en-US" altLang="en-US" sz="2400" b="1" dirty="0" err="1" smtClean="0">
                <a:solidFill>
                  <a:srgbClr val="000066"/>
                </a:solidFill>
                <a:latin typeface="Times New Roman" pitchFamily="18" charset="0"/>
              </a:rPr>
              <a:t>đạt</a:t>
            </a:r>
            <a:r>
              <a:rPr lang="en-US" altLang="en-US" sz="2400" b="1" dirty="0" smtClean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66"/>
                </a:solidFill>
                <a:latin typeface="Times New Roman" pitchFamily="18" charset="0"/>
              </a:rPr>
              <a:t>gần</a:t>
            </a:r>
            <a:r>
              <a:rPr lang="en-US" altLang="en-US" sz="2400" b="1" dirty="0" smtClean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>
                <a:solidFill>
                  <a:srgbClr val="000066"/>
                </a:solidFill>
                <a:latin typeface="Times New Roman" pitchFamily="18" charset="0"/>
              </a:rPr>
              <a:t>212,9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itchFamily="18" charset="0"/>
              </a:rPr>
              <a:t>tỉ</a:t>
            </a:r>
            <a:r>
              <a:rPr lang="en-US" altLang="en-US" sz="2400" b="1" dirty="0">
                <a:solidFill>
                  <a:srgbClr val="000066"/>
                </a:solidFill>
                <a:latin typeface="Times New Roman" pitchFamily="18" charset="0"/>
              </a:rPr>
              <a:t> KWh (2018)</a:t>
            </a:r>
          </a:p>
        </p:txBody>
      </p:sp>
    </p:spTree>
    <p:extLst>
      <p:ext uri="{BB962C8B-B14F-4D97-AF65-F5344CB8AC3E}">
        <p14:creationId xmlns:p14="http://schemas.microsoft.com/office/powerpoint/2010/main" val="6610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4" name="yaly2.wmv">
            <a:hlinkClick r:id="" action="ppaction://media"/>
          </p:cNvPr>
          <p:cNvPicPr>
            <a:picLocks noGrp="1" noRot="1" noChangeAspect="1" noChangeArrowheads="1"/>
          </p:cNvPicPr>
          <p:nvPr>
            <p:ph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457200"/>
            <a:ext cx="8229600" cy="5867400"/>
          </a:xfrm>
        </p:spPr>
      </p:pic>
    </p:spTree>
    <p:extLst>
      <p:ext uri="{BB962C8B-B14F-4D97-AF65-F5344CB8AC3E}">
        <p14:creationId xmlns:p14="http://schemas.microsoft.com/office/powerpoint/2010/main" val="392555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14" fill="hold"/>
                                        <p:tgtEl>
                                          <p:spTgt spid="1280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800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80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80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004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mất điệ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71537"/>
            <a:ext cx="8069263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6" descr="Kết quả hình ảnh cho tắt điệ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6781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0" descr="Kết quả hình ảnh cho hình ảnh tắt điện tiết kiệ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390900"/>
            <a:ext cx="70866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512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8421" y="78408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2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89" y="1450545"/>
            <a:ext cx="91440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II/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indent="-742950">
              <a:buAutoNum type="arabicPeriod"/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AutoNum type="arabicPeriod"/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40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KWh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La, Y-a-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An.</a:t>
            </a:r>
          </a:p>
          <a:p>
            <a:pPr marL="571500" indent="-571500">
              <a:buFontTx/>
              <a:buChar char="-"/>
            </a:pP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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Các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nhà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mày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thủy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điện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phân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bố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ở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miền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núi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và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cao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nguyên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nơi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có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nguồn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thủy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năng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.</a:t>
            </a: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421" y="76200"/>
            <a:ext cx="891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8421" y="78408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2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89" y="1450545"/>
            <a:ext cx="91440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II/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indent="-742950">
              <a:buAutoNum type="arabicPeriod"/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AutoNum type="arabicPeriod"/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indent="-742950">
              <a:buAutoNum type="arabicPeriod"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   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421" y="76200"/>
            <a:ext cx="891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82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_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" y="76200"/>
            <a:ext cx="2944855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9396" y="1981200"/>
            <a:ext cx="87630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12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7371" y="6309882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4" descr="Đột phá lớn về công nghệ vận chuyển dầ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Đột phá lớn về công nghệ vận chuyển dầ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71" name="Picture 7" descr="C:\Users\hvc\Downloads\8303a81feb9494a2cb3efe3f48eba2a1_dot_pha_ve_comg_ngh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" y="160338"/>
            <a:ext cx="8930670" cy="595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ChangeArrowheads="1"/>
          </p:cNvSpPr>
          <p:nvPr/>
        </p:nvSpPr>
        <p:spPr bwMode="auto">
          <a:xfrm>
            <a:off x="1828800" y="762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altLang="en-US" sz="2800">
              <a:solidFill>
                <a:schemeClr val="tx1"/>
              </a:solidFill>
            </a:endParaRPr>
          </a:p>
        </p:txBody>
      </p:sp>
      <p:pic>
        <p:nvPicPr>
          <p:cNvPr id="62489" name="Picture 25" descr="questionbig_w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86" name="Text Box 22"/>
          <p:cNvSpPr txBox="1">
            <a:spLocks noChangeArrowheads="1"/>
          </p:cNvSpPr>
          <p:nvPr/>
        </p:nvSpPr>
        <p:spPr bwMode="auto">
          <a:xfrm>
            <a:off x="914400" y="0"/>
            <a:ext cx="8229600" cy="860425"/>
          </a:xfrm>
          <a:prstGeom prst="rect">
            <a:avLst/>
          </a:prstGeom>
          <a:solidFill>
            <a:srgbClr val="CBFDF3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i="1">
                <a:latin typeface="Times New Roman" pitchFamily="18" charset="0"/>
              </a:rPr>
              <a:t> Vì sao CN chế biến lương thực thực phẩm chiếm tỉ trọng lớn nhất trong cơ cấu giá trị sản xuất CN?</a:t>
            </a:r>
          </a:p>
        </p:txBody>
      </p:sp>
      <p:pic>
        <p:nvPicPr>
          <p:cNvPr id="13" name="Picture 6" descr="http://hanoimoi.com.vn/Uploads/anhthu/2010/11/30/hat-die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419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4" name="Picture 12" descr="http://cdn.ktdt.vn/mfiles/data/2013/08/8101F54F/che-bi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191000"/>
            <a:ext cx="4648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5" name="Picture 14" descr="http://congly.com.vn/data/news/2012/7/10/40/HANGjpg13419248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0"/>
            <a:ext cx="4419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6" name="Picture 6" descr="http://quangninh.gov.vn/vi-VN/PublishingImages/A%20Tu%E1%BA%A5n%20%C4%90i%E1%BB%87p/Thang%2011/Tuan%201/anhcailan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95400"/>
            <a:ext cx="4648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7" name="Text Box 9"/>
          <p:cNvSpPr txBox="1">
            <a:spLocks noChangeArrowheads="1"/>
          </p:cNvSpPr>
          <p:nvPr/>
        </p:nvSpPr>
        <p:spPr bwMode="auto">
          <a:xfrm>
            <a:off x="2819400" y="3048000"/>
            <a:ext cx="35814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FF0000"/>
                </a:solidFill>
                <a:latin typeface="Times New Roman" pitchFamily="18" charset="0"/>
              </a:rPr>
              <a:t>CHẾ BIẾN SP TRỒNG TRỌT</a:t>
            </a:r>
          </a:p>
        </p:txBody>
      </p:sp>
      <p:sp>
        <p:nvSpPr>
          <p:cNvPr id="89098" name="Text Box 10"/>
          <p:cNvSpPr txBox="1">
            <a:spLocks noChangeArrowheads="1"/>
          </p:cNvSpPr>
          <p:nvPr/>
        </p:nvSpPr>
        <p:spPr bwMode="auto">
          <a:xfrm>
            <a:off x="1066800" y="5943600"/>
            <a:ext cx="28194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FF0000"/>
                </a:solidFill>
                <a:latin typeface="Times New Roman" pitchFamily="18" charset="0"/>
              </a:rPr>
              <a:t>CHẾ BIẾN THỦY SẢN</a:t>
            </a:r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5105400" y="5638800"/>
            <a:ext cx="3429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800">
              <a:latin typeface="Times New Roman" pitchFamily="18" charset="0"/>
            </a:endParaRPr>
          </a:p>
        </p:txBody>
      </p:sp>
      <p:sp>
        <p:nvSpPr>
          <p:cNvPr id="89100" name="Text Box 12"/>
          <p:cNvSpPr txBox="1">
            <a:spLocks noChangeArrowheads="1"/>
          </p:cNvSpPr>
          <p:nvPr/>
        </p:nvSpPr>
        <p:spPr bwMode="auto">
          <a:xfrm>
            <a:off x="5029200" y="6019800"/>
            <a:ext cx="35052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FF0000"/>
                </a:solidFill>
                <a:latin typeface="Times New Roman" pitchFamily="18" charset="0"/>
              </a:rPr>
              <a:t>CHẾ BIẾN SP CHĂN NUÔI</a:t>
            </a:r>
          </a:p>
        </p:txBody>
      </p:sp>
    </p:spTree>
    <p:extLst>
      <p:ext uri="{BB962C8B-B14F-4D97-AF65-F5344CB8AC3E}">
        <p14:creationId xmlns:p14="http://schemas.microsoft.com/office/powerpoint/2010/main" val="339192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62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9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9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9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9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2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2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24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2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2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24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9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9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9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9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86" grpId="0" animBg="1"/>
      <p:bldP spid="62486" grpId="1" animBg="1"/>
      <p:bldP spid="89097" grpId="0" animBg="1"/>
      <p:bldP spid="89098" grpId="0" animBg="1"/>
      <p:bldP spid="8910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0" y="3657600"/>
            <a:ext cx="685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800">
              <a:latin typeface="Arial" charset="0"/>
            </a:endParaRP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676400" y="5486400"/>
            <a:ext cx="723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latin typeface="Arial" charset="0"/>
                <a:sym typeface="Wingdings" pitchFamily="2" charset="2"/>
              </a:rPr>
              <a:t>                 </a:t>
            </a:r>
            <a:endParaRPr lang="en-US" altLang="en-US" sz="2400" b="1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1676400" y="6324600"/>
            <a:ext cx="541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800">
              <a:latin typeface="Arial" charset="0"/>
            </a:endParaRPr>
          </a:p>
        </p:txBody>
      </p:sp>
      <p:sp>
        <p:nvSpPr>
          <p:cNvPr id="31749" name="AutoShape 5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2800">
              <a:solidFill>
                <a:schemeClr val="tx1"/>
              </a:solidFill>
            </a:endParaRPr>
          </a:p>
        </p:txBody>
      </p:sp>
      <p:sp>
        <p:nvSpPr>
          <p:cNvPr id="31750" name="AutoShape 6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2800">
              <a:solidFill>
                <a:schemeClr val="tx1"/>
              </a:solidFill>
            </a:endParaRPr>
          </a:p>
        </p:txBody>
      </p:sp>
      <p:sp>
        <p:nvSpPr>
          <p:cNvPr id="31751" name="AutoShape 7" descr="9k="/>
          <p:cNvSpPr>
            <a:spLocks noChangeAspect="1" noChangeArrowheads="1"/>
          </p:cNvSpPr>
          <p:nvPr/>
        </p:nvSpPr>
        <p:spPr bwMode="auto">
          <a:xfrm>
            <a:off x="1809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2800">
              <a:solidFill>
                <a:schemeClr val="tx1"/>
              </a:solidFill>
            </a:endParaRPr>
          </a:p>
        </p:txBody>
      </p:sp>
      <p:pic>
        <p:nvPicPr>
          <p:cNvPr id="14347" name="Picture 19" descr="images562461_DSC_0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3489325"/>
            <a:ext cx="4495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2" descr="http://www.baohaiquan.vn/Pictures112011/Vinami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3489325"/>
            <a:ext cx="45878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15" descr="a62che-bien-qu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0"/>
            <a:ext cx="4467225" cy="343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http://hanoimoi.com.vn/Uploads/anhthu/2010/11/30/hat-die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9938" cy="343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438400" y="2057400"/>
            <a:ext cx="1371600" cy="366713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800" b="1">
                <a:solidFill>
                  <a:srgbClr val="FF0000"/>
                </a:solidFill>
              </a:rPr>
              <a:t>HẠT ĐIỀU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19800" y="5410200"/>
            <a:ext cx="898525" cy="366713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800" b="1">
                <a:solidFill>
                  <a:srgbClr val="FF0000"/>
                </a:solidFill>
              </a:rPr>
              <a:t> XOÀI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59463" y="2163763"/>
            <a:ext cx="769937" cy="366712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800" b="1">
                <a:solidFill>
                  <a:srgbClr val="FF0000"/>
                </a:solidFill>
              </a:rPr>
              <a:t> DỨA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52600" y="3124200"/>
            <a:ext cx="5562600" cy="457200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b="1">
                <a:solidFill>
                  <a:srgbClr val="FF0000"/>
                </a:solidFill>
              </a:rPr>
              <a:t>CHẾ BIẾN SẢN PHẨM TRỒNG TRỌT</a:t>
            </a:r>
          </a:p>
        </p:txBody>
      </p:sp>
      <p:sp>
        <p:nvSpPr>
          <p:cNvPr id="91152" name="Text Box 16"/>
          <p:cNvSpPr txBox="1">
            <a:spLocks noChangeArrowheads="1"/>
          </p:cNvSpPr>
          <p:nvPr/>
        </p:nvSpPr>
        <p:spPr bwMode="auto">
          <a:xfrm>
            <a:off x="2895600" y="5410200"/>
            <a:ext cx="6858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b="1">
                <a:solidFill>
                  <a:srgbClr val="FF0000"/>
                </a:solidFill>
                <a:latin typeface="Times New Roman" pitchFamily="18" charset="0"/>
              </a:rPr>
              <a:t>MÍT</a:t>
            </a:r>
          </a:p>
        </p:txBody>
      </p:sp>
    </p:spTree>
    <p:extLst>
      <p:ext uri="{BB962C8B-B14F-4D97-AF65-F5344CB8AC3E}">
        <p14:creationId xmlns:p14="http://schemas.microsoft.com/office/powerpoint/2010/main" val="135421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1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1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2" grpId="0" animBg="1"/>
      <p:bldP spid="9115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990600" y="3124200"/>
            <a:ext cx="685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800">
              <a:latin typeface="Arial" charset="0"/>
            </a:endParaRP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676400" y="5486400"/>
            <a:ext cx="723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latin typeface="Arial" charset="0"/>
                <a:sym typeface="Wingdings" pitchFamily="2" charset="2"/>
              </a:rPr>
              <a:t>                 </a:t>
            </a:r>
            <a:endParaRPr lang="en-US" altLang="en-US" sz="2400" b="1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1676400" y="6324600"/>
            <a:ext cx="541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800">
              <a:latin typeface="Arial" charset="0"/>
            </a:endParaRPr>
          </a:p>
        </p:txBody>
      </p:sp>
      <p:sp>
        <p:nvSpPr>
          <p:cNvPr id="35845" name="AutoShape 8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2800">
              <a:solidFill>
                <a:schemeClr val="tx1"/>
              </a:solidFill>
            </a:endParaRPr>
          </a:p>
        </p:txBody>
      </p:sp>
      <p:sp>
        <p:nvSpPr>
          <p:cNvPr id="35846" name="AutoShape 13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2800">
              <a:solidFill>
                <a:schemeClr val="tx1"/>
              </a:solidFill>
            </a:endParaRPr>
          </a:p>
        </p:txBody>
      </p:sp>
      <p:pic>
        <p:nvPicPr>
          <p:cNvPr id="95239" name="Picture 2" descr="http://images1.baoninhthuan.com.vn/CMSImage/Resources/Uploaded/dang%20lai%20bao%20in%20-%20hanh/bia-sai-gon-ninh-thuan-2013-08-08-18-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4572000" cy="345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0" name="Picture 6" descr="http://admin.gafin.vn/Images/Uploaded/Share/2013/05/12/25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05200"/>
            <a:ext cx="4495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1" name="Picture 8" descr="http://nld.vcmedia.vn/QhfbOtS7KgQHYS4dwev3Py0ca3eVS/Image/2013/02/21/SX-nuoc-ngot_a0af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4725"/>
            <a:ext cx="457200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2" name="Picture 13" descr="http://images1.baoninhthuan.com.vn/CMSImage/Resources/Uploaded/dang%20lai%20bao%20in%20-%20hanh/img-9944-2013-09-19-18-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43" name="Text Box 11"/>
          <p:cNvSpPr txBox="1">
            <a:spLocks noChangeArrowheads="1"/>
          </p:cNvSpPr>
          <p:nvPr/>
        </p:nvSpPr>
        <p:spPr bwMode="auto">
          <a:xfrm>
            <a:off x="2514600" y="3200400"/>
            <a:ext cx="38862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</a:rPr>
              <a:t>RƯỢU, BIA, NƯỚC NGỌT</a:t>
            </a:r>
          </a:p>
        </p:txBody>
      </p:sp>
    </p:spTree>
    <p:extLst>
      <p:ext uri="{BB962C8B-B14F-4D97-AF65-F5344CB8AC3E}">
        <p14:creationId xmlns:p14="http://schemas.microsoft.com/office/powerpoint/2010/main" val="165104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5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5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5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5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5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5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5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5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5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5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95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4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12" descr="http://www.khanhhoa.gov.vn/Resources/Images/tin%20hoat%20dong%20trong%20tinh/Nam2013/Thang3/s%E1%BA%A3n%20xu%E1%BA%A5t%20m%C3%ADa%20%C4%91%C6%B0%E1%BB%9Dng%20Kh%C3%A1nh%20H%C3%B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4495800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2" descr="http://baogialai.com.vn/dataimages/201102/original/images419216_cao_s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4495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7400" y="2209800"/>
            <a:ext cx="1143000" cy="366713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800" b="1">
                <a:solidFill>
                  <a:srgbClr val="FF0000"/>
                </a:solidFill>
              </a:rPr>
              <a:t>ĐƯỜNG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05000" y="5638800"/>
            <a:ext cx="1143000" cy="366713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800" b="1">
                <a:solidFill>
                  <a:srgbClr val="FF0000"/>
                </a:solidFill>
              </a:rPr>
              <a:t>CAO SU</a:t>
            </a:r>
          </a:p>
        </p:txBody>
      </p:sp>
      <p:pic>
        <p:nvPicPr>
          <p:cNvPr id="92166" name="Picture 2" descr="http://www.congan.com.vn/dulieu6/AnNinh-KT/06_12/may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"/>
          <p:cNvSpPr txBox="1"/>
          <p:nvPr/>
        </p:nvSpPr>
        <p:spPr>
          <a:xfrm>
            <a:off x="6172200" y="2133600"/>
            <a:ext cx="762000" cy="366713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800" b="1">
                <a:solidFill>
                  <a:srgbClr val="FF0000"/>
                </a:solidFill>
              </a:rPr>
              <a:t>GẠO</a:t>
            </a:r>
          </a:p>
        </p:txBody>
      </p:sp>
      <p:pic>
        <p:nvPicPr>
          <p:cNvPr id="92168" name="Picture 6" descr="http://quangninh.gov.vn/vi-VN/PublishingImages/A%20Tu%E1%BA%A5n%20%C4%90i%E1%BB%87p/Thang%2011/Tuan%201/anhcailan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5200"/>
            <a:ext cx="457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77000" y="5486400"/>
            <a:ext cx="1143000" cy="457200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b="1">
                <a:solidFill>
                  <a:srgbClr val="C00000"/>
                </a:solidFill>
              </a:rPr>
              <a:t> </a:t>
            </a:r>
            <a:r>
              <a:rPr lang="en-US" sz="1800" b="1">
                <a:solidFill>
                  <a:srgbClr val="FF0000"/>
                </a:solidFill>
              </a:rPr>
              <a:t>DẦU ĂN</a:t>
            </a:r>
          </a:p>
        </p:txBody>
      </p:sp>
    </p:spTree>
    <p:extLst>
      <p:ext uri="{BB962C8B-B14F-4D97-AF65-F5344CB8AC3E}">
        <p14:creationId xmlns:p14="http://schemas.microsoft.com/office/powerpoint/2010/main" val="159800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2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2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4" grpId="0" animBg="1"/>
      <p:bldP spid="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990600" y="3124200"/>
            <a:ext cx="685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800">
              <a:latin typeface="Arial" charset="0"/>
            </a:endParaRP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1676400" y="5486400"/>
            <a:ext cx="723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latin typeface="Arial" charset="0"/>
                <a:sym typeface="Wingdings" pitchFamily="2" charset="2"/>
              </a:rPr>
              <a:t>                 </a:t>
            </a:r>
            <a:endParaRPr lang="en-US" altLang="en-US" sz="2400" b="1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676400" y="6324600"/>
            <a:ext cx="541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800">
              <a:latin typeface="Arial" charset="0"/>
            </a:endParaRPr>
          </a:p>
        </p:txBody>
      </p:sp>
      <p:sp>
        <p:nvSpPr>
          <p:cNvPr id="33797" name="AutoShape 8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2800">
              <a:solidFill>
                <a:schemeClr val="tx1"/>
              </a:solidFill>
            </a:endParaRPr>
          </a:p>
        </p:txBody>
      </p:sp>
      <p:sp>
        <p:nvSpPr>
          <p:cNvPr id="33798" name="AutoShape 10" descr="9k="/>
          <p:cNvSpPr>
            <a:spLocks noChangeAspect="1" noChangeArrowheads="1"/>
          </p:cNvSpPr>
          <p:nvPr/>
        </p:nvSpPr>
        <p:spPr bwMode="auto">
          <a:xfrm>
            <a:off x="6172200" y="5105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2800">
              <a:solidFill>
                <a:schemeClr val="tx1"/>
              </a:solidFill>
            </a:endParaRPr>
          </a:p>
        </p:txBody>
      </p:sp>
      <p:pic>
        <p:nvPicPr>
          <p:cNvPr id="93191" name="Picture 19" descr="10-Cong-nh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47625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2" name="Picture 12" descr="http://cdn.ktdt.vn/mfiles/data/2013/08/8101F54F/che-bi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505200"/>
            <a:ext cx="4343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3" name="Picture 2" descr="http://4.bp.blogspot.com/-0csyjOZ3Elg/UdIvWZNA9LI/AAAAAAAAA1Q/HLuCccRry_o/s500/bot+ca+bi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0"/>
            <a:ext cx="4343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4" name="Picture 6" descr="http://images.danviet.vn/CMSImage/Resources/Uploaded/xuanthang/04.13/16/160413_kt_vinamilk1_dan-vi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47625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5" name="Text Box 11"/>
          <p:cNvSpPr txBox="1">
            <a:spLocks noChangeArrowheads="1"/>
          </p:cNvSpPr>
          <p:nvPr/>
        </p:nvSpPr>
        <p:spPr bwMode="auto">
          <a:xfrm>
            <a:off x="4267200" y="2209800"/>
            <a:ext cx="8382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FF0000"/>
                </a:solidFill>
                <a:latin typeface="Times New Roman" pitchFamily="18" charset="0"/>
              </a:rPr>
              <a:t>THỊT</a:t>
            </a:r>
          </a:p>
        </p:txBody>
      </p:sp>
      <p:sp>
        <p:nvSpPr>
          <p:cNvPr id="93196" name="Text Box 12"/>
          <p:cNvSpPr txBox="1">
            <a:spLocks noChangeArrowheads="1"/>
          </p:cNvSpPr>
          <p:nvPr/>
        </p:nvSpPr>
        <p:spPr bwMode="auto">
          <a:xfrm>
            <a:off x="4114800" y="4419600"/>
            <a:ext cx="12192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FF0000"/>
                </a:solidFill>
                <a:latin typeface="Times New Roman" pitchFamily="18" charset="0"/>
              </a:rPr>
              <a:t>ĐỒ HỘP</a:t>
            </a:r>
          </a:p>
        </p:txBody>
      </p:sp>
      <p:sp>
        <p:nvSpPr>
          <p:cNvPr id="93197" name="Text Box 13"/>
          <p:cNvSpPr txBox="1">
            <a:spLocks noChangeArrowheads="1"/>
          </p:cNvSpPr>
          <p:nvPr/>
        </p:nvSpPr>
        <p:spPr bwMode="auto">
          <a:xfrm>
            <a:off x="2057400" y="3200400"/>
            <a:ext cx="533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</a:rPr>
              <a:t>CHẾ BIẾN SẢN PHẨM CHĂN NUÔI</a:t>
            </a:r>
          </a:p>
        </p:txBody>
      </p:sp>
    </p:spTree>
    <p:extLst>
      <p:ext uri="{BB962C8B-B14F-4D97-AF65-F5344CB8AC3E}">
        <p14:creationId xmlns:p14="http://schemas.microsoft.com/office/powerpoint/2010/main" val="194454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3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3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3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3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3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3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3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3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3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3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3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3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93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3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3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5" grpId="0" animBg="1"/>
      <p:bldP spid="93196" grpId="0" animBg="1"/>
      <p:bldP spid="93197" grpId="0" animBg="1"/>
      <p:bldP spid="93197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990600" y="3124200"/>
            <a:ext cx="685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800">
              <a:latin typeface="Arial" charset="0"/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1676400" y="5486400"/>
            <a:ext cx="723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latin typeface="Arial" charset="0"/>
                <a:sym typeface="Wingdings" pitchFamily="2" charset="2"/>
              </a:rPr>
              <a:t>                 </a:t>
            </a:r>
            <a:endParaRPr lang="en-US" altLang="en-US" sz="2400" b="1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1676400" y="6324600"/>
            <a:ext cx="541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800">
              <a:latin typeface="Arial" charset="0"/>
            </a:endParaRPr>
          </a:p>
        </p:txBody>
      </p:sp>
      <p:sp>
        <p:nvSpPr>
          <p:cNvPr id="34821" name="AutoShape 5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2800">
              <a:solidFill>
                <a:schemeClr val="tx1"/>
              </a:solidFill>
            </a:endParaRPr>
          </a:p>
        </p:txBody>
      </p:sp>
      <p:sp>
        <p:nvSpPr>
          <p:cNvPr id="34822" name="AutoShape 6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2800">
              <a:solidFill>
                <a:schemeClr val="tx1"/>
              </a:solidFill>
            </a:endParaRPr>
          </a:p>
        </p:txBody>
      </p:sp>
      <p:pic>
        <p:nvPicPr>
          <p:cNvPr id="94215" name="Picture 6" descr="http://imgs.vietnamnet.vn/Images/vnn/2013/06/04/07/20130604072218-thauotm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4" name="AutoShape 14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2800">
              <a:solidFill>
                <a:schemeClr val="tx1"/>
              </a:solidFill>
            </a:endParaRPr>
          </a:p>
        </p:txBody>
      </p:sp>
      <p:sp>
        <p:nvSpPr>
          <p:cNvPr id="34825" name="AutoShape 16" descr="9k="/>
          <p:cNvSpPr>
            <a:spLocks noChangeAspect="1" noChangeArrowheads="1"/>
          </p:cNvSpPr>
          <p:nvPr/>
        </p:nvSpPr>
        <p:spPr bwMode="auto">
          <a:xfrm>
            <a:off x="7162800" y="4724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2800">
              <a:solidFill>
                <a:schemeClr val="tx1"/>
              </a:solidFill>
            </a:endParaRPr>
          </a:p>
        </p:txBody>
      </p:sp>
      <p:pic>
        <p:nvPicPr>
          <p:cNvPr id="94218" name="Picture 14" descr="http://congly.com.vn/data/news/2012/7/10/40/HANGjpg13419248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9" name="Picture 24" descr="http://www.tienphong.vn/ImageHandler.ashx?ThumbnailID=317842&amp;Width=4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29000"/>
            <a:ext cx="4495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20" name="Picture 26" descr="http://daibieunhandan.vn/media/13/08/130827210657257/02-bao-ho24013-45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22" name="Text Box 14"/>
          <p:cNvSpPr txBox="1">
            <a:spLocks noChangeArrowheads="1"/>
          </p:cNvSpPr>
          <p:nvPr/>
        </p:nvSpPr>
        <p:spPr bwMode="auto">
          <a:xfrm>
            <a:off x="2895600" y="3124200"/>
            <a:ext cx="3352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</a:rPr>
              <a:t>CHẾ BIẾN THỦY SẢN</a:t>
            </a:r>
          </a:p>
        </p:txBody>
      </p:sp>
    </p:spTree>
    <p:extLst>
      <p:ext uri="{BB962C8B-B14F-4D97-AF65-F5344CB8AC3E}">
        <p14:creationId xmlns:p14="http://schemas.microsoft.com/office/powerpoint/2010/main" val="182224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4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4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4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4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4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4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4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4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94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2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Oval 2"/>
          <p:cNvSpPr>
            <a:spLocks noChangeArrowheads="1"/>
          </p:cNvSpPr>
          <p:nvPr/>
        </p:nvSpPr>
        <p:spPr bwMode="auto">
          <a:xfrm rot="-5400000">
            <a:off x="5483225" y="1339850"/>
            <a:ext cx="152400" cy="196850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36867" name="Oval 3"/>
          <p:cNvSpPr>
            <a:spLocks noChangeArrowheads="1"/>
          </p:cNvSpPr>
          <p:nvPr/>
        </p:nvSpPr>
        <p:spPr bwMode="auto">
          <a:xfrm>
            <a:off x="5695950" y="4076700"/>
            <a:ext cx="254000" cy="228600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/>
            <a:endParaRPr lang="en-US" altLang="en-US" sz="1800">
              <a:solidFill>
                <a:srgbClr val="00FF00"/>
              </a:solidFill>
              <a:latin typeface="VNI-Garam" pitchFamily="34" charset="0"/>
            </a:endParaRPr>
          </a:p>
        </p:txBody>
      </p:sp>
      <p:sp>
        <p:nvSpPr>
          <p:cNvPr id="36868" name="Oval 4"/>
          <p:cNvSpPr>
            <a:spLocks noChangeArrowheads="1"/>
          </p:cNvSpPr>
          <p:nvPr/>
        </p:nvSpPr>
        <p:spPr bwMode="auto">
          <a:xfrm>
            <a:off x="5734050" y="1419225"/>
            <a:ext cx="152400" cy="111125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pic>
        <p:nvPicPr>
          <p:cNvPr id="36869" name="Picture 7" descr="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r="5455"/>
          <a:stretch>
            <a:fillRect/>
          </a:stretch>
        </p:blipFill>
        <p:spPr bwMode="auto">
          <a:xfrm>
            <a:off x="3429000" y="1447800"/>
            <a:ext cx="2895600" cy="42672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392" name="Oval 8"/>
          <p:cNvSpPr>
            <a:spLocks noChangeArrowheads="1"/>
          </p:cNvSpPr>
          <p:nvPr/>
        </p:nvSpPr>
        <p:spPr bwMode="auto">
          <a:xfrm rot="-5400000">
            <a:off x="4425950" y="2035175"/>
            <a:ext cx="152400" cy="196850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144393" name="Oval 9"/>
          <p:cNvSpPr>
            <a:spLocks noChangeArrowheads="1"/>
          </p:cNvSpPr>
          <p:nvPr/>
        </p:nvSpPr>
        <p:spPr bwMode="auto">
          <a:xfrm>
            <a:off x="4619625" y="4810125"/>
            <a:ext cx="254000" cy="228600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/>
            <a:endParaRPr lang="en-US" altLang="en-US" sz="1800">
              <a:solidFill>
                <a:srgbClr val="00FF00"/>
              </a:solidFill>
              <a:latin typeface="VNI-Garam" pitchFamily="34" charset="0"/>
            </a:endParaRPr>
          </a:p>
        </p:txBody>
      </p:sp>
      <p:sp>
        <p:nvSpPr>
          <p:cNvPr id="36872" name="Text Box 10"/>
          <p:cNvSpPr txBox="1">
            <a:spLocks noChangeArrowheads="1"/>
          </p:cNvSpPr>
          <p:nvPr/>
        </p:nvSpPr>
        <p:spPr bwMode="auto">
          <a:xfrm>
            <a:off x="3048000" y="5829300"/>
            <a:ext cx="3124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i="1">
                <a:solidFill>
                  <a:srgbClr val="0000CC"/>
                </a:solidFill>
                <a:latin typeface="Times New Roman" pitchFamily="18" charset="0"/>
              </a:rPr>
              <a:t>Lược đồ các trung tâm CN tiêu biểu của VN năm 2002</a:t>
            </a:r>
          </a:p>
        </p:txBody>
      </p:sp>
      <p:sp>
        <p:nvSpPr>
          <p:cNvPr id="144395" name="Oval 11"/>
          <p:cNvSpPr>
            <a:spLocks noChangeArrowheads="1"/>
          </p:cNvSpPr>
          <p:nvPr/>
        </p:nvSpPr>
        <p:spPr bwMode="auto">
          <a:xfrm>
            <a:off x="4724400" y="2143125"/>
            <a:ext cx="152400" cy="111125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144396" name="Oval 12"/>
          <p:cNvSpPr>
            <a:spLocks noChangeArrowheads="1"/>
          </p:cNvSpPr>
          <p:nvPr/>
        </p:nvSpPr>
        <p:spPr bwMode="auto">
          <a:xfrm>
            <a:off x="5057775" y="3432175"/>
            <a:ext cx="152400" cy="111125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144405" name="Oval 21"/>
          <p:cNvSpPr>
            <a:spLocks noChangeArrowheads="1"/>
          </p:cNvSpPr>
          <p:nvPr/>
        </p:nvSpPr>
        <p:spPr bwMode="auto">
          <a:xfrm>
            <a:off x="4838700" y="4746625"/>
            <a:ext cx="152400" cy="111125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36876" name="Text Box 25"/>
          <p:cNvSpPr txBox="1">
            <a:spLocks noChangeArrowheads="1"/>
          </p:cNvSpPr>
          <p:nvPr/>
        </p:nvSpPr>
        <p:spPr bwMode="auto">
          <a:xfrm>
            <a:off x="0" y="304800"/>
            <a:ext cx="91297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indent="849313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algn="just" eaLnBrk="1" hangingPunct="1"/>
            <a:r>
              <a:rPr lang="en-US" altLang="en-US">
                <a:solidFill>
                  <a:srgbClr val="FF0000"/>
                </a:solidFill>
                <a:latin typeface="Times New Roman" pitchFamily="18" charset="0"/>
              </a:rPr>
              <a:t>Xác định trên bản đồ nơi phân bố của ngành công</a:t>
            </a:r>
          </a:p>
          <a:p>
            <a:pPr algn="just" eaLnBrk="1" hangingPunct="1"/>
            <a:r>
              <a:rPr lang="en-US" altLang="en-US">
                <a:solidFill>
                  <a:srgbClr val="FF0000"/>
                </a:solidFill>
                <a:latin typeface="Times New Roman" pitchFamily="18" charset="0"/>
              </a:rPr>
              <a:t>nghiệp chế biến lương thực thực phẩm </a:t>
            </a:r>
          </a:p>
        </p:txBody>
      </p:sp>
      <p:sp>
        <p:nvSpPr>
          <p:cNvPr id="36877" name="Text Box 28"/>
          <p:cNvSpPr txBox="1">
            <a:spLocks noChangeArrowheads="1"/>
          </p:cNvSpPr>
          <p:nvPr/>
        </p:nvSpPr>
        <p:spPr bwMode="auto">
          <a:xfrm>
            <a:off x="3074988" y="2170113"/>
            <a:ext cx="16494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indent="849313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0000CC"/>
                </a:solidFill>
                <a:latin typeface="Times New Roman" pitchFamily="18" charset="0"/>
              </a:rPr>
              <a:t>Hà Nội</a:t>
            </a:r>
          </a:p>
        </p:txBody>
      </p:sp>
      <p:sp>
        <p:nvSpPr>
          <p:cNvPr id="36878" name="Text Box 29"/>
          <p:cNvSpPr txBox="1">
            <a:spLocks noChangeArrowheads="1"/>
          </p:cNvSpPr>
          <p:nvPr/>
        </p:nvSpPr>
        <p:spPr bwMode="auto">
          <a:xfrm>
            <a:off x="3895725" y="1924050"/>
            <a:ext cx="19542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indent="849313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0000CC"/>
                </a:solidFill>
                <a:latin typeface="Times New Roman" pitchFamily="18" charset="0"/>
              </a:rPr>
              <a:t>Hải Phòng</a:t>
            </a:r>
          </a:p>
        </p:txBody>
      </p:sp>
      <p:sp>
        <p:nvSpPr>
          <p:cNvPr id="36879" name="Text Box 30"/>
          <p:cNvSpPr txBox="1">
            <a:spLocks noChangeArrowheads="1"/>
          </p:cNvSpPr>
          <p:nvPr/>
        </p:nvSpPr>
        <p:spPr bwMode="auto">
          <a:xfrm>
            <a:off x="2895600" y="4876800"/>
            <a:ext cx="2495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indent="849313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0000CC"/>
                </a:solidFill>
                <a:latin typeface="Times New Roman" pitchFamily="18" charset="0"/>
              </a:rPr>
              <a:t>TP Hồ Chí Minh</a:t>
            </a:r>
          </a:p>
        </p:txBody>
      </p:sp>
      <p:sp>
        <p:nvSpPr>
          <p:cNvPr id="36880" name="Text Box 32"/>
          <p:cNvSpPr txBox="1">
            <a:spLocks noChangeArrowheads="1"/>
          </p:cNvSpPr>
          <p:nvPr/>
        </p:nvSpPr>
        <p:spPr bwMode="auto">
          <a:xfrm>
            <a:off x="3276600" y="4419600"/>
            <a:ext cx="18415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indent="849313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0000CC"/>
                </a:solidFill>
                <a:latin typeface="Times New Roman" pitchFamily="18" charset="0"/>
              </a:rPr>
              <a:t>Biên Hòa</a:t>
            </a:r>
          </a:p>
        </p:txBody>
      </p:sp>
      <p:sp>
        <p:nvSpPr>
          <p:cNvPr id="36881" name="Text Box 33"/>
          <p:cNvSpPr txBox="1">
            <a:spLocks noChangeArrowheads="1"/>
          </p:cNvSpPr>
          <p:nvPr/>
        </p:nvSpPr>
        <p:spPr bwMode="auto">
          <a:xfrm>
            <a:off x="4267200" y="3352800"/>
            <a:ext cx="17938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indent="849313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0000CC"/>
                </a:solidFill>
                <a:latin typeface="Times New Roman" pitchFamily="18" charset="0"/>
              </a:rPr>
              <a:t>Đà Nẵng</a:t>
            </a:r>
          </a:p>
        </p:txBody>
      </p:sp>
      <p:pic>
        <p:nvPicPr>
          <p:cNvPr id="36882" name="Picture 34" descr="Cau ho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43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4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44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44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44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mph" presetSubtype="0" repeatCount="indefinite" fill="hold" grpId="3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44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mph" presetSubtype="0" repeatCount="indefinite" fill="hold" grpId="3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44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1444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444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444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444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144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92" grpId="0" animBg="1"/>
      <p:bldP spid="144392" grpId="1" animBg="1"/>
      <p:bldP spid="144392" grpId="2" animBg="1"/>
      <p:bldP spid="144392" grpId="3" animBg="1"/>
      <p:bldP spid="144393" grpId="0" animBg="1"/>
      <p:bldP spid="144393" grpId="1" animBg="1"/>
      <p:bldP spid="144393" grpId="2" animBg="1"/>
      <p:bldP spid="144393" grpId="3" animBg="1"/>
      <p:bldP spid="144395" grpId="0" animBg="1"/>
      <p:bldP spid="144395" grpId="1" animBg="1"/>
      <p:bldP spid="144396" grpId="0" animBg="1"/>
      <p:bldP spid="144396" grpId="1" animBg="1"/>
      <p:bldP spid="144405" grpId="0" animBg="1"/>
      <p:bldP spid="144405" grpId="1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5353" y="6858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2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1630" y="1143000"/>
            <a:ext cx="91440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II/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TP.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HCM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ngạch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+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+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+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421" y="76200"/>
            <a:ext cx="891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76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8421" y="78408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2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89" y="1450545"/>
            <a:ext cx="91440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II/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indent="-742950">
              <a:buAutoNum type="arabicPeriod"/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AutoNum type="arabicPeriod"/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indent="-742950">
              <a:buAutoNum type="arabicPeriod"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742950" indent="-742950">
              <a:buAutoNum type="arabicPeriod" startAt="4"/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indent="-742950">
              <a:buAutoNum type="arabicPeriod" startAt="4"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may.</a:t>
            </a:r>
          </a:p>
          <a:p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421" y="76200"/>
            <a:ext cx="891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68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_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" y="76200"/>
            <a:ext cx="2944855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771" y="2057400"/>
            <a:ext cx="8763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7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7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7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7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7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7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7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may.</a:t>
            </a:r>
            <a:endParaRPr lang="en-US" sz="7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12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Policies Or Technology? The Key To A Sustainable Energy Futu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Policies Or Technology? The Key To A Sustainable Energy Futur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6" descr="Policies Or Technology? The Key To A Sustainable Energy Futur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1" name="Picture 7" descr="C:\Users\hvc\Downloads\https-%2F%2Fspecials-images.forbesimg.com%2Fdam%2Fimageserve%2F1074749548%2F0x0.jpg-fit=sc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3816"/>
            <a:ext cx="8851840" cy="669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hlinkClick r:id="" action="ppaction://noaction"/>
          </p:cNvPr>
          <p:cNvSpPr/>
          <p:nvPr/>
        </p:nvSpPr>
        <p:spPr>
          <a:xfrm>
            <a:off x="4648200" y="1371600"/>
            <a:ext cx="1936115" cy="172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Rectangle 19">
            <a:hlinkClick r:id="" action="ppaction://noaction"/>
          </p:cNvPr>
          <p:cNvSpPr/>
          <p:nvPr/>
        </p:nvSpPr>
        <p:spPr>
          <a:xfrm>
            <a:off x="6858000" y="1371600"/>
            <a:ext cx="1936115" cy="172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Rectangle 20">
            <a:hlinkClick r:id="" action="ppaction://noaction"/>
          </p:cNvPr>
          <p:cNvSpPr/>
          <p:nvPr/>
        </p:nvSpPr>
        <p:spPr>
          <a:xfrm>
            <a:off x="4648200" y="3352800"/>
            <a:ext cx="1936115" cy="172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2" name="Rectangle 21">
            <a:hlinkClick r:id="" action="ppaction://noaction"/>
          </p:cNvPr>
          <p:cNvSpPr/>
          <p:nvPr/>
        </p:nvSpPr>
        <p:spPr>
          <a:xfrm>
            <a:off x="2438400" y="3352800"/>
            <a:ext cx="1936115" cy="172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3" name="Rectangle 22">
            <a:hlinkClick r:id="" action="ppaction://noaction"/>
          </p:cNvPr>
          <p:cNvSpPr/>
          <p:nvPr/>
        </p:nvSpPr>
        <p:spPr>
          <a:xfrm>
            <a:off x="304800" y="3352800"/>
            <a:ext cx="1936115" cy="172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4" name="Rectangle 23">
            <a:hlinkClick r:id="" action="ppaction://noaction"/>
          </p:cNvPr>
          <p:cNvSpPr/>
          <p:nvPr/>
        </p:nvSpPr>
        <p:spPr>
          <a:xfrm>
            <a:off x="6858000" y="3352800"/>
            <a:ext cx="1936115" cy="172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778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0" y="1431925"/>
            <a:ext cx="480060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342900" indent="-342900">
              <a:spcBef>
                <a:spcPct val="50000"/>
              </a:spcBef>
            </a:pPr>
            <a:endParaRPr lang="en-US" altLang="en-US" sz="2000" b="1" i="1">
              <a:solidFill>
                <a:srgbClr val="0000CC"/>
              </a:solidFill>
              <a:latin typeface="Times New Roman" pitchFamily="18" charset="0"/>
            </a:endParaRPr>
          </a:p>
          <a:p>
            <a:pPr marL="342900" indent="-342900">
              <a:spcBef>
                <a:spcPct val="50000"/>
              </a:spcBef>
            </a:pPr>
            <a:endParaRPr lang="en-US" altLang="en-US" sz="2000" b="1" i="1">
              <a:solidFill>
                <a:srgbClr val="0000CC"/>
              </a:solidFill>
              <a:latin typeface="Times New Roman" pitchFamily="18" charset="0"/>
            </a:endParaRPr>
          </a:p>
          <a:p>
            <a:pPr marL="342900" indent="-342900">
              <a:spcBef>
                <a:spcPct val="50000"/>
              </a:spcBef>
            </a:pPr>
            <a:endParaRPr lang="en-US" altLang="en-US" sz="2000" b="1" i="1">
              <a:solidFill>
                <a:srgbClr val="0000CC"/>
              </a:solidFill>
              <a:latin typeface="Times New Roman" pitchFamily="18" charset="0"/>
            </a:endParaRPr>
          </a:p>
          <a:p>
            <a:pPr marL="342900" indent="-342900">
              <a:spcBef>
                <a:spcPct val="50000"/>
              </a:spcBef>
            </a:pPr>
            <a:endParaRPr lang="en-US" altLang="en-US" sz="2000" b="1" i="1">
              <a:solidFill>
                <a:srgbClr val="0000CC"/>
              </a:solidFill>
              <a:latin typeface="Times New Roman" pitchFamily="18" charset="0"/>
            </a:endParaRPr>
          </a:p>
          <a:p>
            <a:pPr marL="342900" indent="-342900">
              <a:spcBef>
                <a:spcPct val="50000"/>
              </a:spcBef>
            </a:pPr>
            <a:endParaRPr lang="en-US" altLang="en-US" sz="2000" b="1" i="1">
              <a:solidFill>
                <a:srgbClr val="0000CC"/>
              </a:solidFill>
              <a:latin typeface="Times New Roman" pitchFamily="18" charset="0"/>
            </a:endParaRPr>
          </a:p>
          <a:p>
            <a:pPr marL="342900" indent="-342900">
              <a:spcBef>
                <a:spcPct val="50000"/>
              </a:spcBef>
            </a:pPr>
            <a:endParaRPr lang="en-US" altLang="en-US" sz="2000" b="1" i="1">
              <a:solidFill>
                <a:srgbClr val="0000CC"/>
              </a:solidFill>
              <a:latin typeface="Times New Roman" pitchFamily="18" charset="0"/>
            </a:endParaRPr>
          </a:p>
          <a:p>
            <a:pPr marL="342900" indent="-342900">
              <a:spcBef>
                <a:spcPct val="50000"/>
              </a:spcBef>
            </a:pPr>
            <a:endParaRPr lang="en-US" altLang="en-US" sz="2000" b="1" i="1">
              <a:solidFill>
                <a:srgbClr val="0000CC"/>
              </a:solidFill>
              <a:latin typeface="Times New Roman" pitchFamily="18" charset="0"/>
            </a:endParaRPr>
          </a:p>
          <a:p>
            <a:pPr marL="342900" indent="-342900">
              <a:spcBef>
                <a:spcPct val="50000"/>
              </a:spcBef>
            </a:pPr>
            <a:endParaRPr lang="en-US" altLang="en-US" sz="2000" b="1" i="1">
              <a:solidFill>
                <a:srgbClr val="0000CC"/>
              </a:solidFill>
              <a:latin typeface="Times New Roman" pitchFamily="18" charset="0"/>
            </a:endParaRPr>
          </a:p>
          <a:p>
            <a:pPr marL="342900" indent="-342900">
              <a:spcBef>
                <a:spcPct val="50000"/>
              </a:spcBef>
            </a:pPr>
            <a:endParaRPr lang="en-US" altLang="en-US" sz="2000" b="1" i="1">
              <a:solidFill>
                <a:srgbClr val="0000CC"/>
              </a:solidFill>
              <a:latin typeface="Times New Roman" pitchFamily="18" charset="0"/>
            </a:endParaRPr>
          </a:p>
          <a:p>
            <a:pPr marL="342900" indent="-342900">
              <a:spcBef>
                <a:spcPct val="50000"/>
              </a:spcBef>
              <a:buFontTx/>
              <a:buChar char="-"/>
            </a:pPr>
            <a:endParaRPr lang="en-US" altLang="en-US" sz="2000" b="1" i="1">
              <a:solidFill>
                <a:srgbClr val="0000CC"/>
              </a:solidFill>
              <a:latin typeface="Times New Roman" pitchFamily="18" charset="0"/>
            </a:endParaRPr>
          </a:p>
          <a:p>
            <a:pPr marL="342900" indent="-342900">
              <a:spcBef>
                <a:spcPct val="50000"/>
              </a:spcBef>
            </a:pPr>
            <a:endParaRPr lang="en-US" altLang="en-US" sz="2000" b="1" i="1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38915" name="Picture 3" descr="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r="5455"/>
          <a:stretch>
            <a:fillRect/>
          </a:stretch>
        </p:blipFill>
        <p:spPr bwMode="auto">
          <a:xfrm>
            <a:off x="2590800" y="762000"/>
            <a:ext cx="4114800" cy="52578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152400" y="6172200"/>
            <a:ext cx="8991600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300" b="1" i="1" dirty="0" err="1">
                <a:solidFill>
                  <a:srgbClr val="0000CC"/>
                </a:solidFill>
                <a:latin typeface="Times New Roman" pitchFamily="18" charset="0"/>
              </a:rPr>
              <a:t>Lược</a:t>
            </a:r>
            <a:r>
              <a:rPr lang="en-US" altLang="en-US" sz="23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300" b="1" i="1" dirty="0" err="1">
                <a:solidFill>
                  <a:srgbClr val="0000CC"/>
                </a:solidFill>
                <a:latin typeface="Times New Roman" pitchFamily="18" charset="0"/>
              </a:rPr>
              <a:t>đồ</a:t>
            </a:r>
            <a:r>
              <a:rPr lang="en-US" altLang="en-US" sz="23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300" b="1" i="1" dirty="0" err="1">
                <a:solidFill>
                  <a:srgbClr val="0000CC"/>
                </a:solidFill>
                <a:latin typeface="Times New Roman" pitchFamily="18" charset="0"/>
              </a:rPr>
              <a:t>các</a:t>
            </a:r>
            <a:r>
              <a:rPr lang="en-US" altLang="en-US" sz="23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300" b="1" i="1" dirty="0" err="1">
                <a:solidFill>
                  <a:srgbClr val="0000CC"/>
                </a:solidFill>
                <a:latin typeface="Times New Roman" pitchFamily="18" charset="0"/>
              </a:rPr>
              <a:t>trung</a:t>
            </a:r>
            <a:r>
              <a:rPr lang="en-US" altLang="en-US" sz="23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300" b="1" i="1" dirty="0" err="1">
                <a:solidFill>
                  <a:srgbClr val="0000CC"/>
                </a:solidFill>
                <a:latin typeface="Times New Roman" pitchFamily="18" charset="0"/>
              </a:rPr>
              <a:t>tâm</a:t>
            </a:r>
            <a:r>
              <a:rPr lang="en-US" altLang="en-US" sz="23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300" b="1" i="1" dirty="0" err="1" smtClean="0">
                <a:solidFill>
                  <a:srgbClr val="0000CC"/>
                </a:solidFill>
                <a:latin typeface="Times New Roman" pitchFamily="18" charset="0"/>
              </a:rPr>
              <a:t>công</a:t>
            </a:r>
            <a:r>
              <a:rPr lang="en-US" altLang="en-US" sz="2300" b="1" i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300" b="1" i="1" dirty="0" err="1" smtClean="0">
                <a:solidFill>
                  <a:srgbClr val="0000CC"/>
                </a:solidFill>
                <a:latin typeface="Times New Roman" pitchFamily="18" charset="0"/>
              </a:rPr>
              <a:t>nghiệp</a:t>
            </a:r>
            <a:r>
              <a:rPr lang="en-US" altLang="en-US" sz="2300" b="1" i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300" b="1" i="1" dirty="0" err="1" smtClean="0">
                <a:solidFill>
                  <a:srgbClr val="0000CC"/>
                </a:solidFill>
                <a:latin typeface="Times New Roman" pitchFamily="18" charset="0"/>
              </a:rPr>
              <a:t>dệt</a:t>
            </a:r>
            <a:r>
              <a:rPr lang="en-US" altLang="en-US" sz="2300" b="1" i="1" dirty="0" smtClean="0">
                <a:solidFill>
                  <a:srgbClr val="0000CC"/>
                </a:solidFill>
                <a:latin typeface="Times New Roman" pitchFamily="18" charset="0"/>
              </a:rPr>
              <a:t> may </a:t>
            </a:r>
            <a:r>
              <a:rPr lang="en-US" altLang="en-US" sz="2300" b="1" i="1" dirty="0" err="1">
                <a:solidFill>
                  <a:srgbClr val="0000CC"/>
                </a:solidFill>
                <a:latin typeface="Times New Roman" pitchFamily="18" charset="0"/>
              </a:rPr>
              <a:t>tiêu</a:t>
            </a:r>
            <a:r>
              <a:rPr lang="en-US" altLang="en-US" sz="23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300" b="1" i="1" dirty="0" err="1">
                <a:solidFill>
                  <a:srgbClr val="0000CC"/>
                </a:solidFill>
                <a:latin typeface="Times New Roman" pitchFamily="18" charset="0"/>
              </a:rPr>
              <a:t>biểu</a:t>
            </a:r>
            <a:r>
              <a:rPr lang="en-US" altLang="en-US" sz="23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300" b="1" i="1" dirty="0" err="1">
                <a:solidFill>
                  <a:srgbClr val="0000CC"/>
                </a:solidFill>
                <a:latin typeface="Times New Roman" pitchFamily="18" charset="0"/>
              </a:rPr>
              <a:t>của</a:t>
            </a:r>
            <a:r>
              <a:rPr lang="en-US" altLang="en-US" sz="23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300" b="1" i="1" dirty="0" err="1">
                <a:solidFill>
                  <a:srgbClr val="0000CC"/>
                </a:solidFill>
                <a:latin typeface="Times New Roman" pitchFamily="18" charset="0"/>
              </a:rPr>
              <a:t>VN</a:t>
            </a:r>
            <a:r>
              <a:rPr lang="en-US" altLang="en-US" sz="23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300" b="1" i="1" dirty="0" err="1">
                <a:solidFill>
                  <a:srgbClr val="0000CC"/>
                </a:solidFill>
                <a:latin typeface="Times New Roman" pitchFamily="18" charset="0"/>
              </a:rPr>
              <a:t>năm</a:t>
            </a:r>
            <a:r>
              <a:rPr lang="en-US" altLang="en-US" sz="2300" b="1" i="1" dirty="0">
                <a:solidFill>
                  <a:srgbClr val="0000CC"/>
                </a:solidFill>
                <a:latin typeface="Times New Roman" pitchFamily="18" charset="0"/>
              </a:rPr>
              <a:t> 2002</a:t>
            </a:r>
          </a:p>
        </p:txBody>
      </p:sp>
      <p:sp>
        <p:nvSpPr>
          <p:cNvPr id="64519" name="Oval 7"/>
          <p:cNvSpPr>
            <a:spLocks noChangeArrowheads="1"/>
          </p:cNvSpPr>
          <p:nvPr/>
        </p:nvSpPr>
        <p:spPr bwMode="auto">
          <a:xfrm rot="-5400000">
            <a:off x="4051300" y="1584325"/>
            <a:ext cx="152400" cy="196850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64520" name="Oval 8"/>
          <p:cNvSpPr>
            <a:spLocks noChangeArrowheads="1"/>
          </p:cNvSpPr>
          <p:nvPr/>
        </p:nvSpPr>
        <p:spPr bwMode="auto">
          <a:xfrm rot="-5400000">
            <a:off x="4948238" y="3259137"/>
            <a:ext cx="152400" cy="161925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64521" name="Oval 9"/>
          <p:cNvSpPr>
            <a:spLocks noChangeArrowheads="1"/>
          </p:cNvSpPr>
          <p:nvPr/>
        </p:nvSpPr>
        <p:spPr bwMode="auto">
          <a:xfrm rot="-5400000">
            <a:off x="4330700" y="4972050"/>
            <a:ext cx="304800" cy="304800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64522" name="Oval 10"/>
          <p:cNvSpPr>
            <a:spLocks noChangeArrowheads="1"/>
          </p:cNvSpPr>
          <p:nvPr/>
        </p:nvSpPr>
        <p:spPr bwMode="auto">
          <a:xfrm rot="-5400000">
            <a:off x="4191000" y="1866900"/>
            <a:ext cx="76200" cy="76200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64523" name="Text Box 11"/>
          <p:cNvSpPr txBox="1">
            <a:spLocks noChangeArrowheads="1"/>
          </p:cNvSpPr>
          <p:nvPr/>
        </p:nvSpPr>
        <p:spPr bwMode="auto">
          <a:xfrm>
            <a:off x="3105150" y="1409700"/>
            <a:ext cx="1143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i="1">
                <a:solidFill>
                  <a:srgbClr val="0000CC"/>
                </a:solidFill>
                <a:latin typeface="Times New Roman" pitchFamily="18" charset="0"/>
              </a:rPr>
              <a:t>Hà Nội</a:t>
            </a:r>
          </a:p>
        </p:txBody>
      </p:sp>
      <p:sp>
        <p:nvSpPr>
          <p:cNvPr id="64524" name="Text Box 12"/>
          <p:cNvSpPr txBox="1">
            <a:spLocks noChangeArrowheads="1"/>
          </p:cNvSpPr>
          <p:nvPr/>
        </p:nvSpPr>
        <p:spPr bwMode="auto">
          <a:xfrm>
            <a:off x="2438400" y="4914900"/>
            <a:ext cx="1981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i="1">
                <a:solidFill>
                  <a:srgbClr val="0000CC"/>
                </a:solidFill>
                <a:latin typeface="Times New Roman" pitchFamily="18" charset="0"/>
              </a:rPr>
              <a:t>TP Hồ Chí Minh</a:t>
            </a:r>
          </a:p>
        </p:txBody>
      </p:sp>
      <p:sp>
        <p:nvSpPr>
          <p:cNvPr id="64525" name="Text Box 13"/>
          <p:cNvSpPr txBox="1">
            <a:spLocks noChangeArrowheads="1"/>
          </p:cNvSpPr>
          <p:nvPr/>
        </p:nvSpPr>
        <p:spPr bwMode="auto">
          <a:xfrm>
            <a:off x="4210050" y="1752600"/>
            <a:ext cx="129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i="1">
                <a:solidFill>
                  <a:srgbClr val="0000CC"/>
                </a:solidFill>
                <a:latin typeface="Times New Roman" pitchFamily="18" charset="0"/>
              </a:rPr>
              <a:t>Nam Định</a:t>
            </a:r>
          </a:p>
        </p:txBody>
      </p:sp>
      <p:sp>
        <p:nvSpPr>
          <p:cNvPr id="64526" name="Text Box 14"/>
          <p:cNvSpPr txBox="1">
            <a:spLocks noChangeArrowheads="1"/>
          </p:cNvSpPr>
          <p:nvPr/>
        </p:nvSpPr>
        <p:spPr bwMode="auto">
          <a:xfrm>
            <a:off x="5029200" y="3200400"/>
            <a:ext cx="1143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i="1">
                <a:solidFill>
                  <a:srgbClr val="0000CC"/>
                </a:solidFill>
                <a:latin typeface="Times New Roman" pitchFamily="18" charset="0"/>
              </a:rPr>
              <a:t>Đà Nẵng</a:t>
            </a:r>
          </a:p>
        </p:txBody>
      </p:sp>
      <p:sp>
        <p:nvSpPr>
          <p:cNvPr id="64527" name="Text Box 15"/>
          <p:cNvSpPr txBox="1">
            <a:spLocks noChangeArrowheads="1"/>
          </p:cNvSpPr>
          <p:nvPr/>
        </p:nvSpPr>
        <p:spPr bwMode="auto">
          <a:xfrm>
            <a:off x="152400" y="1143000"/>
            <a:ext cx="2286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i="1">
                <a:solidFill>
                  <a:srgbClr val="FF0000"/>
                </a:solidFill>
                <a:latin typeface="Times New Roman" pitchFamily="18" charset="0"/>
              </a:rPr>
              <a:t> Tại sao các thành phố trên là những trung tâm dệt may lớn nhất nước ta ?</a:t>
            </a:r>
          </a:p>
        </p:txBody>
      </p:sp>
      <p:pic>
        <p:nvPicPr>
          <p:cNvPr id="38926" name="Picture 18" descr="Cau ho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492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4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4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645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645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45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645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4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64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645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645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64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64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645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645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645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645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64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64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645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645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645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645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645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645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64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9" grpId="0" animBg="1"/>
      <p:bldP spid="64519" grpId="1" animBg="1"/>
      <p:bldP spid="64520" grpId="0" animBg="1"/>
      <p:bldP spid="64520" grpId="1" animBg="1"/>
      <p:bldP spid="64521" grpId="0" animBg="1"/>
      <p:bldP spid="64521" grpId="1" animBg="1"/>
      <p:bldP spid="64522" grpId="0" animBg="1"/>
      <p:bldP spid="64522" grpId="1" animBg="1"/>
      <p:bldP spid="64523" grpId="0"/>
      <p:bldP spid="64523" grpId="1"/>
      <p:bldP spid="64524" grpId="0"/>
      <p:bldP spid="64524" grpId="1"/>
      <p:bldP spid="64525" grpId="0"/>
      <p:bldP spid="64525" grpId="1"/>
      <p:bldP spid="64526" grpId="0"/>
      <p:bldP spid="64526" grpId="1"/>
      <p:bldP spid="6452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990600" y="3124200"/>
            <a:ext cx="685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800">
              <a:latin typeface="Arial" charset="0"/>
            </a:endParaRP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1676400" y="5486400"/>
            <a:ext cx="723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latin typeface="Arial" charset="0"/>
                <a:sym typeface="Wingdings" pitchFamily="2" charset="2"/>
              </a:rPr>
              <a:t>                 </a:t>
            </a:r>
            <a:endParaRPr lang="en-US" altLang="en-US" sz="2400" b="1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1676400" y="6324600"/>
            <a:ext cx="541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800">
              <a:latin typeface="Arial" charset="0"/>
            </a:endParaRPr>
          </a:p>
        </p:txBody>
      </p:sp>
      <p:sp>
        <p:nvSpPr>
          <p:cNvPr id="39941" name="AutoShape 6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2800">
              <a:solidFill>
                <a:schemeClr val="tx1"/>
              </a:solidFill>
            </a:endParaRPr>
          </a:p>
        </p:txBody>
      </p:sp>
      <p:sp>
        <p:nvSpPr>
          <p:cNvPr id="39942" name="AutoShape 7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2800">
              <a:solidFill>
                <a:schemeClr val="tx1"/>
              </a:solidFill>
            </a:endParaRPr>
          </a:p>
        </p:txBody>
      </p:sp>
      <p:pic>
        <p:nvPicPr>
          <p:cNvPr id="96263" name="Picture 10" descr="1(9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4" name="Picture 12" descr="1dc10_det_20may1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4648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5" name="Picture 23" descr="ANd9GcQMGeUoOBab1hH_iMNd_3Qj06khu6drUxU20oaY-LYj9gSF1HV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8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6" name="Picture 27" descr="8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05200"/>
            <a:ext cx="4419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7" name="Text Box 11"/>
          <p:cNvSpPr txBox="1">
            <a:spLocks noChangeArrowheads="1"/>
          </p:cNvSpPr>
          <p:nvPr/>
        </p:nvSpPr>
        <p:spPr bwMode="auto">
          <a:xfrm>
            <a:off x="3810000" y="3276600"/>
            <a:ext cx="1752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</a:rPr>
              <a:t>DỆT, MAY</a:t>
            </a:r>
          </a:p>
        </p:txBody>
      </p:sp>
    </p:spTree>
    <p:extLst>
      <p:ext uri="{BB962C8B-B14F-4D97-AF65-F5344CB8AC3E}">
        <p14:creationId xmlns:p14="http://schemas.microsoft.com/office/powerpoint/2010/main" val="362022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6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6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6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6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6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6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6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6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6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6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96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3" dur="500"/>
                                        <p:tgtEl>
                                          <p:spTgt spid="96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7" grpId="0" animBg="1"/>
      <p:bldP spid="96267" grpId="1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5353" y="6858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2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1630" y="1143000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II/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may:</a:t>
            </a:r>
          </a:p>
          <a:p>
            <a:pPr marL="457200" indent="-457200">
              <a:buFontTx/>
              <a:buChar char="-"/>
            </a:pP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dồi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dào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ta: TP.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421" y="76200"/>
            <a:ext cx="891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03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5353" y="6858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2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1630" y="1143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III/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421" y="76200"/>
            <a:ext cx="891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99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0" y="1447800"/>
            <a:ext cx="480060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342900" indent="-342900">
              <a:spcBef>
                <a:spcPct val="50000"/>
              </a:spcBef>
            </a:pPr>
            <a:endParaRPr lang="en-US" altLang="en-US" sz="2000" b="1" i="1">
              <a:solidFill>
                <a:srgbClr val="0000CC"/>
              </a:solidFill>
              <a:latin typeface="Times New Roman" pitchFamily="18" charset="0"/>
            </a:endParaRPr>
          </a:p>
          <a:p>
            <a:pPr marL="342900" indent="-342900">
              <a:spcBef>
                <a:spcPct val="50000"/>
              </a:spcBef>
            </a:pPr>
            <a:endParaRPr lang="en-US" altLang="en-US" sz="2000" b="1" i="1">
              <a:solidFill>
                <a:srgbClr val="0000CC"/>
              </a:solidFill>
              <a:latin typeface="Times New Roman" pitchFamily="18" charset="0"/>
            </a:endParaRPr>
          </a:p>
          <a:p>
            <a:pPr marL="342900" indent="-342900">
              <a:spcBef>
                <a:spcPct val="50000"/>
              </a:spcBef>
            </a:pPr>
            <a:endParaRPr lang="en-US" altLang="en-US" sz="2000" b="1" i="1">
              <a:solidFill>
                <a:srgbClr val="0000CC"/>
              </a:solidFill>
              <a:latin typeface="Times New Roman" pitchFamily="18" charset="0"/>
            </a:endParaRPr>
          </a:p>
          <a:p>
            <a:pPr marL="342900" indent="-342900">
              <a:spcBef>
                <a:spcPct val="50000"/>
              </a:spcBef>
            </a:pPr>
            <a:endParaRPr lang="en-US" altLang="en-US" sz="2000" b="1" i="1">
              <a:solidFill>
                <a:srgbClr val="0000CC"/>
              </a:solidFill>
              <a:latin typeface="Times New Roman" pitchFamily="18" charset="0"/>
            </a:endParaRPr>
          </a:p>
          <a:p>
            <a:pPr marL="342900" indent="-342900">
              <a:spcBef>
                <a:spcPct val="50000"/>
              </a:spcBef>
            </a:pPr>
            <a:endParaRPr lang="en-US" altLang="en-US" sz="2000" b="1" i="1">
              <a:solidFill>
                <a:srgbClr val="0000CC"/>
              </a:solidFill>
              <a:latin typeface="Times New Roman" pitchFamily="18" charset="0"/>
            </a:endParaRPr>
          </a:p>
          <a:p>
            <a:pPr marL="342900" indent="-342900">
              <a:spcBef>
                <a:spcPct val="50000"/>
              </a:spcBef>
            </a:pPr>
            <a:endParaRPr lang="en-US" altLang="en-US" sz="2000" b="1" i="1">
              <a:solidFill>
                <a:srgbClr val="0000CC"/>
              </a:solidFill>
              <a:latin typeface="Times New Roman" pitchFamily="18" charset="0"/>
            </a:endParaRPr>
          </a:p>
          <a:p>
            <a:pPr marL="342900" indent="-342900">
              <a:spcBef>
                <a:spcPct val="50000"/>
              </a:spcBef>
            </a:pPr>
            <a:endParaRPr lang="en-US" altLang="en-US" sz="2000" b="1" i="1">
              <a:solidFill>
                <a:srgbClr val="0000CC"/>
              </a:solidFill>
              <a:latin typeface="Times New Roman" pitchFamily="18" charset="0"/>
            </a:endParaRPr>
          </a:p>
          <a:p>
            <a:pPr marL="342900" indent="-342900">
              <a:spcBef>
                <a:spcPct val="50000"/>
              </a:spcBef>
            </a:pPr>
            <a:endParaRPr lang="en-US" altLang="en-US" sz="2000" b="1" i="1">
              <a:solidFill>
                <a:srgbClr val="0000CC"/>
              </a:solidFill>
              <a:latin typeface="Times New Roman" pitchFamily="18" charset="0"/>
            </a:endParaRPr>
          </a:p>
          <a:p>
            <a:pPr marL="342900" indent="-342900">
              <a:spcBef>
                <a:spcPct val="50000"/>
              </a:spcBef>
            </a:pPr>
            <a:endParaRPr lang="en-US" altLang="en-US" sz="2000" b="1" i="1">
              <a:solidFill>
                <a:srgbClr val="0000CC"/>
              </a:solidFill>
              <a:latin typeface="Times New Roman" pitchFamily="18" charset="0"/>
            </a:endParaRPr>
          </a:p>
          <a:p>
            <a:pPr marL="342900" indent="-342900">
              <a:spcBef>
                <a:spcPct val="50000"/>
              </a:spcBef>
              <a:buFontTx/>
              <a:buChar char="-"/>
            </a:pPr>
            <a:endParaRPr lang="en-US" altLang="en-US" sz="2000" b="1" i="1">
              <a:solidFill>
                <a:srgbClr val="0000CC"/>
              </a:solidFill>
              <a:latin typeface="Times New Roman" pitchFamily="18" charset="0"/>
            </a:endParaRPr>
          </a:p>
          <a:p>
            <a:pPr marL="342900" indent="-342900">
              <a:spcBef>
                <a:spcPct val="50000"/>
              </a:spcBef>
            </a:pPr>
            <a:endParaRPr lang="en-US" altLang="en-US" sz="2000" b="1" i="1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0" y="1371600"/>
            <a:ext cx="39624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i="1">
                <a:solidFill>
                  <a:srgbClr val="FF0000"/>
                </a:solidFill>
                <a:latin typeface="Times New Roman" pitchFamily="18" charset="0"/>
              </a:rPr>
              <a:t>Xác định trên bản đồ hai khu vực tập trung công nghiệp lớn nhất cả nước và một số trung tâm công nghiệp tiêu biểu  cho hai khu vực trên .</a:t>
            </a:r>
          </a:p>
        </p:txBody>
      </p:sp>
      <p:pic>
        <p:nvPicPr>
          <p:cNvPr id="41988" name="Picture 9" descr="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r="5455"/>
          <a:stretch>
            <a:fillRect/>
          </a:stretch>
        </p:blipFill>
        <p:spPr bwMode="auto">
          <a:xfrm>
            <a:off x="4495800" y="609600"/>
            <a:ext cx="3581400" cy="4953000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9" name="Text Box 10"/>
          <p:cNvSpPr txBox="1">
            <a:spLocks noChangeArrowheads="1"/>
          </p:cNvSpPr>
          <p:nvPr/>
        </p:nvSpPr>
        <p:spPr bwMode="auto">
          <a:xfrm>
            <a:off x="4171950" y="5734050"/>
            <a:ext cx="41910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i="1">
                <a:solidFill>
                  <a:srgbClr val="0000CC"/>
                </a:solidFill>
                <a:latin typeface="Times New Roman" pitchFamily="18" charset="0"/>
              </a:rPr>
              <a:t>Lược đồ các trung tâm CN tiêu biểu</a:t>
            </a:r>
          </a:p>
          <a:p>
            <a:pPr>
              <a:spcBef>
                <a:spcPct val="50000"/>
              </a:spcBef>
            </a:pPr>
            <a:r>
              <a:rPr lang="en-US" altLang="en-US" sz="2000" b="1" i="1">
                <a:solidFill>
                  <a:srgbClr val="0000CC"/>
                </a:solidFill>
                <a:latin typeface="Times New Roman" pitchFamily="18" charset="0"/>
              </a:rPr>
              <a:t> của VN năm 2002</a:t>
            </a:r>
          </a:p>
        </p:txBody>
      </p:sp>
      <p:sp>
        <p:nvSpPr>
          <p:cNvPr id="45067" name="Freeform 11"/>
          <p:cNvSpPr>
            <a:spLocks/>
          </p:cNvSpPr>
          <p:nvPr/>
        </p:nvSpPr>
        <p:spPr bwMode="auto">
          <a:xfrm>
            <a:off x="5599113" y="1316038"/>
            <a:ext cx="627062" cy="515937"/>
          </a:xfrm>
          <a:custGeom>
            <a:avLst/>
            <a:gdLst>
              <a:gd name="T0" fmla="*/ 2147483646 w 395"/>
              <a:gd name="T1" fmla="*/ 2147483646 h 325"/>
              <a:gd name="T2" fmla="*/ 2147483646 w 395"/>
              <a:gd name="T3" fmla="*/ 2147483646 h 325"/>
              <a:gd name="T4" fmla="*/ 2147483646 w 395"/>
              <a:gd name="T5" fmla="*/ 2147483646 h 325"/>
              <a:gd name="T6" fmla="*/ 2147483646 w 395"/>
              <a:gd name="T7" fmla="*/ 2147483646 h 325"/>
              <a:gd name="T8" fmla="*/ 2147483646 w 395"/>
              <a:gd name="T9" fmla="*/ 2147483646 h 325"/>
              <a:gd name="T10" fmla="*/ 2147483646 w 395"/>
              <a:gd name="T11" fmla="*/ 2147483646 h 325"/>
              <a:gd name="T12" fmla="*/ 2147483646 w 395"/>
              <a:gd name="T13" fmla="*/ 2147483646 h 325"/>
              <a:gd name="T14" fmla="*/ 2147483646 w 395"/>
              <a:gd name="T15" fmla="*/ 2147483646 h 325"/>
              <a:gd name="T16" fmla="*/ 2147483646 w 395"/>
              <a:gd name="T17" fmla="*/ 2147483646 h 325"/>
              <a:gd name="T18" fmla="*/ 2147483646 w 395"/>
              <a:gd name="T19" fmla="*/ 2147483646 h 325"/>
              <a:gd name="T20" fmla="*/ 2147483646 w 395"/>
              <a:gd name="T21" fmla="*/ 2147483646 h 325"/>
              <a:gd name="T22" fmla="*/ 2147483646 w 395"/>
              <a:gd name="T23" fmla="*/ 2147483646 h 325"/>
              <a:gd name="T24" fmla="*/ 2147483646 w 395"/>
              <a:gd name="T25" fmla="*/ 2147483646 h 325"/>
              <a:gd name="T26" fmla="*/ 2147483646 w 395"/>
              <a:gd name="T27" fmla="*/ 2147483646 h 325"/>
              <a:gd name="T28" fmla="*/ 2147483646 w 395"/>
              <a:gd name="T29" fmla="*/ 2147483646 h 325"/>
              <a:gd name="T30" fmla="*/ 2147483646 w 395"/>
              <a:gd name="T31" fmla="*/ 2147483646 h 325"/>
              <a:gd name="T32" fmla="*/ 2147483646 w 395"/>
              <a:gd name="T33" fmla="*/ 2147483646 h 32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95"/>
              <a:gd name="T52" fmla="*/ 0 h 325"/>
              <a:gd name="T53" fmla="*/ 395 w 395"/>
              <a:gd name="T54" fmla="*/ 325 h 32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95" h="325">
                <a:moveTo>
                  <a:pt x="181" y="323"/>
                </a:moveTo>
                <a:cubicBezTo>
                  <a:pt x="174" y="325"/>
                  <a:pt x="182" y="323"/>
                  <a:pt x="173" y="315"/>
                </a:cubicBezTo>
                <a:cubicBezTo>
                  <a:pt x="164" y="307"/>
                  <a:pt x="134" y="292"/>
                  <a:pt x="129" y="275"/>
                </a:cubicBezTo>
                <a:cubicBezTo>
                  <a:pt x="124" y="258"/>
                  <a:pt x="155" y="230"/>
                  <a:pt x="145" y="211"/>
                </a:cubicBezTo>
                <a:cubicBezTo>
                  <a:pt x="135" y="192"/>
                  <a:pt x="88" y="184"/>
                  <a:pt x="69" y="163"/>
                </a:cubicBezTo>
                <a:cubicBezTo>
                  <a:pt x="50" y="142"/>
                  <a:pt x="44" y="110"/>
                  <a:pt x="33" y="87"/>
                </a:cubicBezTo>
                <a:cubicBezTo>
                  <a:pt x="22" y="64"/>
                  <a:pt x="0" y="37"/>
                  <a:pt x="1" y="23"/>
                </a:cubicBezTo>
                <a:cubicBezTo>
                  <a:pt x="2" y="9"/>
                  <a:pt x="23" y="0"/>
                  <a:pt x="41" y="3"/>
                </a:cubicBezTo>
                <a:cubicBezTo>
                  <a:pt x="59" y="6"/>
                  <a:pt x="74" y="31"/>
                  <a:pt x="109" y="43"/>
                </a:cubicBezTo>
                <a:cubicBezTo>
                  <a:pt x="144" y="55"/>
                  <a:pt x="214" y="66"/>
                  <a:pt x="253" y="75"/>
                </a:cubicBezTo>
                <a:cubicBezTo>
                  <a:pt x="292" y="84"/>
                  <a:pt x="318" y="80"/>
                  <a:pt x="341" y="95"/>
                </a:cubicBezTo>
                <a:cubicBezTo>
                  <a:pt x="364" y="110"/>
                  <a:pt x="395" y="148"/>
                  <a:pt x="393" y="163"/>
                </a:cubicBezTo>
                <a:cubicBezTo>
                  <a:pt x="391" y="178"/>
                  <a:pt x="341" y="169"/>
                  <a:pt x="329" y="183"/>
                </a:cubicBezTo>
                <a:cubicBezTo>
                  <a:pt x="317" y="197"/>
                  <a:pt x="335" y="232"/>
                  <a:pt x="321" y="247"/>
                </a:cubicBezTo>
                <a:cubicBezTo>
                  <a:pt x="307" y="262"/>
                  <a:pt x="262" y="262"/>
                  <a:pt x="245" y="271"/>
                </a:cubicBezTo>
                <a:cubicBezTo>
                  <a:pt x="228" y="280"/>
                  <a:pt x="228" y="294"/>
                  <a:pt x="217" y="303"/>
                </a:cubicBezTo>
                <a:cubicBezTo>
                  <a:pt x="206" y="312"/>
                  <a:pt x="196" y="323"/>
                  <a:pt x="181" y="323"/>
                </a:cubicBezTo>
                <a:close/>
              </a:path>
            </a:pathLst>
          </a:custGeom>
          <a:noFill/>
          <a:ln w="2857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8" name="Freeform 12"/>
          <p:cNvSpPr>
            <a:spLocks/>
          </p:cNvSpPr>
          <p:nvPr/>
        </p:nvSpPr>
        <p:spPr bwMode="auto">
          <a:xfrm>
            <a:off x="5832475" y="4221163"/>
            <a:ext cx="709613" cy="673100"/>
          </a:xfrm>
          <a:custGeom>
            <a:avLst/>
            <a:gdLst>
              <a:gd name="T0" fmla="*/ 2147483646 w 447"/>
              <a:gd name="T1" fmla="*/ 2147483646 h 424"/>
              <a:gd name="T2" fmla="*/ 2147483646 w 447"/>
              <a:gd name="T3" fmla="*/ 2147483646 h 424"/>
              <a:gd name="T4" fmla="*/ 2147483646 w 447"/>
              <a:gd name="T5" fmla="*/ 2147483646 h 424"/>
              <a:gd name="T6" fmla="*/ 2147483646 w 447"/>
              <a:gd name="T7" fmla="*/ 2147483646 h 424"/>
              <a:gd name="T8" fmla="*/ 2147483646 w 447"/>
              <a:gd name="T9" fmla="*/ 2147483646 h 424"/>
              <a:gd name="T10" fmla="*/ 2147483646 w 447"/>
              <a:gd name="T11" fmla="*/ 2147483646 h 424"/>
              <a:gd name="T12" fmla="*/ 2147483646 w 447"/>
              <a:gd name="T13" fmla="*/ 2147483646 h 424"/>
              <a:gd name="T14" fmla="*/ 2147483646 w 447"/>
              <a:gd name="T15" fmla="*/ 2147483646 h 424"/>
              <a:gd name="T16" fmla="*/ 2147483646 w 447"/>
              <a:gd name="T17" fmla="*/ 2147483646 h 424"/>
              <a:gd name="T18" fmla="*/ 2147483646 w 447"/>
              <a:gd name="T19" fmla="*/ 2147483646 h 424"/>
              <a:gd name="T20" fmla="*/ 2147483646 w 447"/>
              <a:gd name="T21" fmla="*/ 2147483646 h 424"/>
              <a:gd name="T22" fmla="*/ 2147483646 w 447"/>
              <a:gd name="T23" fmla="*/ 2147483646 h 424"/>
              <a:gd name="T24" fmla="*/ 2147483646 w 447"/>
              <a:gd name="T25" fmla="*/ 2147483646 h 424"/>
              <a:gd name="T26" fmla="*/ 2147483646 w 447"/>
              <a:gd name="T27" fmla="*/ 2147483646 h 424"/>
              <a:gd name="T28" fmla="*/ 2147483646 w 447"/>
              <a:gd name="T29" fmla="*/ 2147483646 h 424"/>
              <a:gd name="T30" fmla="*/ 2147483646 w 447"/>
              <a:gd name="T31" fmla="*/ 2147483646 h 424"/>
              <a:gd name="T32" fmla="*/ 2147483646 w 447"/>
              <a:gd name="T33" fmla="*/ 2147483646 h 424"/>
              <a:gd name="T34" fmla="*/ 2147483646 w 447"/>
              <a:gd name="T35" fmla="*/ 2147483646 h 424"/>
              <a:gd name="T36" fmla="*/ 2147483646 w 447"/>
              <a:gd name="T37" fmla="*/ 2147483646 h 424"/>
              <a:gd name="T38" fmla="*/ 2147483646 w 447"/>
              <a:gd name="T39" fmla="*/ 2147483646 h 424"/>
              <a:gd name="T40" fmla="*/ 2147483646 w 447"/>
              <a:gd name="T41" fmla="*/ 2147483646 h 424"/>
              <a:gd name="T42" fmla="*/ 2147483646 w 447"/>
              <a:gd name="T43" fmla="*/ 2147483646 h 42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47"/>
              <a:gd name="T67" fmla="*/ 0 h 424"/>
              <a:gd name="T68" fmla="*/ 447 w 447"/>
              <a:gd name="T69" fmla="*/ 424 h 42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47" h="424">
                <a:moveTo>
                  <a:pt x="342" y="13"/>
                </a:moveTo>
                <a:cubicBezTo>
                  <a:pt x="329" y="0"/>
                  <a:pt x="283" y="20"/>
                  <a:pt x="258" y="29"/>
                </a:cubicBezTo>
                <a:cubicBezTo>
                  <a:pt x="233" y="38"/>
                  <a:pt x="208" y="59"/>
                  <a:pt x="190" y="65"/>
                </a:cubicBezTo>
                <a:cubicBezTo>
                  <a:pt x="172" y="71"/>
                  <a:pt x="160" y="56"/>
                  <a:pt x="150" y="65"/>
                </a:cubicBezTo>
                <a:cubicBezTo>
                  <a:pt x="140" y="74"/>
                  <a:pt x="147" y="110"/>
                  <a:pt x="130" y="117"/>
                </a:cubicBezTo>
                <a:cubicBezTo>
                  <a:pt x="113" y="124"/>
                  <a:pt x="66" y="106"/>
                  <a:pt x="46" y="109"/>
                </a:cubicBezTo>
                <a:cubicBezTo>
                  <a:pt x="26" y="112"/>
                  <a:pt x="15" y="121"/>
                  <a:pt x="10" y="133"/>
                </a:cubicBezTo>
                <a:cubicBezTo>
                  <a:pt x="5" y="145"/>
                  <a:pt x="13" y="170"/>
                  <a:pt x="14" y="181"/>
                </a:cubicBezTo>
                <a:cubicBezTo>
                  <a:pt x="15" y="192"/>
                  <a:pt x="0" y="186"/>
                  <a:pt x="14" y="201"/>
                </a:cubicBezTo>
                <a:cubicBezTo>
                  <a:pt x="28" y="216"/>
                  <a:pt x="85" y="250"/>
                  <a:pt x="98" y="269"/>
                </a:cubicBezTo>
                <a:cubicBezTo>
                  <a:pt x="111" y="288"/>
                  <a:pt x="85" y="296"/>
                  <a:pt x="94" y="313"/>
                </a:cubicBezTo>
                <a:cubicBezTo>
                  <a:pt x="103" y="330"/>
                  <a:pt x="130" y="354"/>
                  <a:pt x="150" y="369"/>
                </a:cubicBezTo>
                <a:cubicBezTo>
                  <a:pt x="170" y="384"/>
                  <a:pt x="199" y="392"/>
                  <a:pt x="214" y="401"/>
                </a:cubicBezTo>
                <a:cubicBezTo>
                  <a:pt x="229" y="410"/>
                  <a:pt x="227" y="424"/>
                  <a:pt x="238" y="421"/>
                </a:cubicBezTo>
                <a:cubicBezTo>
                  <a:pt x="249" y="418"/>
                  <a:pt x="264" y="386"/>
                  <a:pt x="282" y="381"/>
                </a:cubicBezTo>
                <a:cubicBezTo>
                  <a:pt x="300" y="376"/>
                  <a:pt x="331" y="399"/>
                  <a:pt x="346" y="393"/>
                </a:cubicBezTo>
                <a:cubicBezTo>
                  <a:pt x="361" y="387"/>
                  <a:pt x="354" y="360"/>
                  <a:pt x="370" y="345"/>
                </a:cubicBezTo>
                <a:cubicBezTo>
                  <a:pt x="386" y="330"/>
                  <a:pt x="437" y="325"/>
                  <a:pt x="442" y="305"/>
                </a:cubicBezTo>
                <a:cubicBezTo>
                  <a:pt x="447" y="285"/>
                  <a:pt x="405" y="250"/>
                  <a:pt x="398" y="225"/>
                </a:cubicBezTo>
                <a:cubicBezTo>
                  <a:pt x="391" y="200"/>
                  <a:pt x="409" y="176"/>
                  <a:pt x="398" y="157"/>
                </a:cubicBezTo>
                <a:cubicBezTo>
                  <a:pt x="387" y="138"/>
                  <a:pt x="343" y="133"/>
                  <a:pt x="334" y="109"/>
                </a:cubicBezTo>
                <a:cubicBezTo>
                  <a:pt x="325" y="85"/>
                  <a:pt x="355" y="26"/>
                  <a:pt x="342" y="13"/>
                </a:cubicBezTo>
                <a:close/>
              </a:path>
            </a:pathLst>
          </a:custGeom>
          <a:noFill/>
          <a:ln w="1905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9" name="Oval 13"/>
          <p:cNvSpPr>
            <a:spLocks noChangeArrowheads="1"/>
          </p:cNvSpPr>
          <p:nvPr/>
        </p:nvSpPr>
        <p:spPr bwMode="auto">
          <a:xfrm rot="-5400000">
            <a:off x="5768975" y="1381125"/>
            <a:ext cx="152400" cy="196850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45070" name="Oval 14"/>
          <p:cNvSpPr>
            <a:spLocks noChangeArrowheads="1"/>
          </p:cNvSpPr>
          <p:nvPr/>
        </p:nvSpPr>
        <p:spPr bwMode="auto">
          <a:xfrm rot="-5400000">
            <a:off x="6013450" y="4578350"/>
            <a:ext cx="241300" cy="228600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45071" name="Text Box 15"/>
          <p:cNvSpPr txBox="1">
            <a:spLocks noChangeArrowheads="1"/>
          </p:cNvSpPr>
          <p:nvPr/>
        </p:nvSpPr>
        <p:spPr bwMode="auto">
          <a:xfrm>
            <a:off x="4953000" y="4343400"/>
            <a:ext cx="2590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1" i="1">
                <a:solidFill>
                  <a:srgbClr val="0000CC"/>
                </a:solidFill>
                <a:latin typeface="Times New Roman" pitchFamily="18" charset="0"/>
              </a:rPr>
              <a:t>Vùng Đông  Nam Bộ</a:t>
            </a:r>
          </a:p>
        </p:txBody>
      </p:sp>
      <p:sp>
        <p:nvSpPr>
          <p:cNvPr id="45072" name="Text Box 16"/>
          <p:cNvSpPr txBox="1">
            <a:spLocks noChangeArrowheads="1"/>
          </p:cNvSpPr>
          <p:nvPr/>
        </p:nvSpPr>
        <p:spPr bwMode="auto">
          <a:xfrm>
            <a:off x="4191000" y="1219200"/>
            <a:ext cx="3429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1" i="1">
                <a:solidFill>
                  <a:srgbClr val="0000CC"/>
                </a:solidFill>
                <a:latin typeface="Times New Roman" pitchFamily="18" charset="0"/>
              </a:rPr>
              <a:t>Vùng Đồng bằng sông Hồng</a:t>
            </a:r>
            <a:r>
              <a:rPr lang="en-US" altLang="en-US" sz="2000" b="1" i="1">
                <a:solidFill>
                  <a:srgbClr val="0000CC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45073" name="Text Box 17"/>
          <p:cNvSpPr txBox="1">
            <a:spLocks noChangeArrowheads="1"/>
          </p:cNvSpPr>
          <p:nvPr/>
        </p:nvSpPr>
        <p:spPr bwMode="auto">
          <a:xfrm>
            <a:off x="4133850" y="4572000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i="1">
                <a:solidFill>
                  <a:srgbClr val="0000CC"/>
                </a:solidFill>
                <a:latin typeface="Times New Roman" pitchFamily="18" charset="0"/>
              </a:rPr>
              <a:t>TP Hồ Chí Minh</a:t>
            </a:r>
          </a:p>
        </p:txBody>
      </p:sp>
      <p:sp>
        <p:nvSpPr>
          <p:cNvPr id="45074" name="Text Box 18"/>
          <p:cNvSpPr txBox="1">
            <a:spLocks noChangeArrowheads="1"/>
          </p:cNvSpPr>
          <p:nvPr/>
        </p:nvSpPr>
        <p:spPr bwMode="auto">
          <a:xfrm>
            <a:off x="4876800" y="1428750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i="1">
                <a:solidFill>
                  <a:srgbClr val="FF0000"/>
                </a:solidFill>
                <a:latin typeface="Times New Roman" pitchFamily="18" charset="0"/>
              </a:rPr>
              <a:t>Hà Nội</a:t>
            </a:r>
          </a:p>
        </p:txBody>
      </p:sp>
      <p:sp>
        <p:nvSpPr>
          <p:cNvPr id="41998" name="Rectangle 19"/>
          <p:cNvSpPr>
            <a:spLocks noChangeArrowheads="1"/>
          </p:cNvSpPr>
          <p:nvPr/>
        </p:nvSpPr>
        <p:spPr bwMode="auto">
          <a:xfrm>
            <a:off x="0" y="0"/>
            <a:ext cx="472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altLang="en-US" sz="2000" b="1" i="1" u="sng">
              <a:solidFill>
                <a:srgbClr val="0000CC"/>
              </a:solidFill>
            </a:endParaRPr>
          </a:p>
          <a:p>
            <a:pPr marL="457200" indent="-457200"/>
            <a:r>
              <a:rPr lang="en-US" altLang="en-US" sz="2000" b="1" i="1" u="sng">
                <a:solidFill>
                  <a:srgbClr val="FF00FF"/>
                </a:solidFill>
              </a:rPr>
              <a:t>III. </a:t>
            </a:r>
            <a:r>
              <a:rPr lang="en-US" altLang="en-US" sz="2400" b="1" i="1" u="sng">
                <a:solidFill>
                  <a:srgbClr val="FF00FF"/>
                </a:solidFill>
              </a:rPr>
              <a:t>Các trung tâm công nghiệp lớn :</a:t>
            </a:r>
          </a:p>
        </p:txBody>
      </p:sp>
      <p:sp>
        <p:nvSpPr>
          <p:cNvPr id="45079" name="Text Box 23"/>
          <p:cNvSpPr txBox="1">
            <a:spLocks noChangeArrowheads="1"/>
          </p:cNvSpPr>
          <p:nvPr/>
        </p:nvSpPr>
        <p:spPr bwMode="auto">
          <a:xfrm>
            <a:off x="381000" y="1752600"/>
            <a:ext cx="33528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849313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i="1">
                <a:solidFill>
                  <a:srgbClr val="FF0000"/>
                </a:solidFill>
                <a:latin typeface="Times New Roman" pitchFamily="18" charset="0"/>
              </a:rPr>
              <a:t>Tại sao thành phố Hồ Chí Minh và Hà Nội là 2 trung tâm CN lớn nhất nước ta?</a:t>
            </a:r>
          </a:p>
        </p:txBody>
      </p:sp>
      <p:pic>
        <p:nvPicPr>
          <p:cNvPr id="42000" name="Picture 24" descr="Cau ho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758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5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5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5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45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45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45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450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450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450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50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45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45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450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450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450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450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450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450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45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45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450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450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450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450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5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5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1" dur="500"/>
                                        <p:tgtEl>
                                          <p:spTgt spid="45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45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3" grpId="0" build="allAtOnce"/>
      <p:bldP spid="45067" grpId="0" animBg="1"/>
      <p:bldP spid="45067" grpId="1" animBg="1"/>
      <p:bldP spid="45068" grpId="0" animBg="1"/>
      <p:bldP spid="45068" grpId="1" animBg="1"/>
      <p:bldP spid="45069" grpId="0" animBg="1"/>
      <p:bldP spid="45069" grpId="1" animBg="1"/>
      <p:bldP spid="45070" grpId="0" animBg="1"/>
      <p:bldP spid="45070" grpId="1" animBg="1"/>
      <p:bldP spid="45071" grpId="0"/>
      <p:bldP spid="45071" grpId="1"/>
      <p:bldP spid="45072" grpId="0"/>
      <p:bldP spid="45072" grpId="1"/>
      <p:bldP spid="45073" grpId="0"/>
      <p:bldP spid="45073" grpId="1"/>
      <p:bldP spid="45074" grpId="0"/>
      <p:bldP spid="45074" grpId="1"/>
      <p:bldP spid="4507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5353" y="6858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2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524000"/>
            <a:ext cx="9144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III/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TP.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421" y="76200"/>
            <a:ext cx="891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72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Phố Cổ Hà Nội Về Đêm - Thiên Đường Của Đồ Ăn Vặ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Phố Cổ Hà Nội Về Đêm - Thiên Đường Của Đồ Ăn Vặ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3" name="Picture 9" descr="Bí mật Hà Nội về đêm - Cùng ngắm các con phố Hà Nội đẹp lung linh về đêm - 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59" y="533400"/>
            <a:ext cx="8940799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911613" y="5812022"/>
            <a:ext cx="73970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indent="849313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algn="just" eaLnBrk="1" hangingPunct="1"/>
            <a:r>
              <a:rPr lang="en-US" altLang="en-US" sz="2800" dirty="0" err="1" smtClean="0">
                <a:solidFill>
                  <a:srgbClr val="FF0000"/>
                </a:solidFill>
                <a:latin typeface="Times New Roman" pitchFamily="18" charset="0"/>
              </a:rPr>
              <a:t>Trung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itchFamily="18" charset="0"/>
              </a:rPr>
              <a:t>tâm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itchFamily="18" charset="0"/>
              </a:rPr>
              <a:t>kinh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itchFamily="18" charset="0"/>
              </a:rPr>
              <a:t>tế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itchFamily="18" charset="0"/>
              </a:rPr>
              <a:t>thành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itchFamily="18" charset="0"/>
              </a:rPr>
              <a:t>phố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itchFamily="18" charset="0"/>
              </a:rPr>
              <a:t>Hà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itchFamily="18" charset="0"/>
              </a:rPr>
              <a:t>Nội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itchFamily="18" charset="0"/>
              </a:rPr>
              <a:t>về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itchFamily="18" charset="0"/>
              </a:rPr>
              <a:t>đêm</a:t>
            </a:r>
            <a:endParaRPr lang="en-US" altLang="en-US" sz="2800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9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Báo ngoại gợi ý 10 địa điểm du lịch đẹp nhất Việt Nam - Báo Quảng Ninh điện 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228600"/>
            <a:ext cx="8327635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6019800"/>
            <a:ext cx="8763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849313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dirty="0" err="1" smtClean="0">
                <a:solidFill>
                  <a:srgbClr val="FF0000"/>
                </a:solidFill>
                <a:latin typeface="Times New Roman" pitchFamily="18" charset="0"/>
              </a:rPr>
              <a:t>Trung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itchFamily="18" charset="0"/>
              </a:rPr>
              <a:t>tâm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itchFamily="18" charset="0"/>
              </a:rPr>
              <a:t>kinh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itchFamily="18" charset="0"/>
              </a:rPr>
              <a:t>tế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itchFamily="18" charset="0"/>
              </a:rPr>
              <a:t>thành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itchFamily="18" charset="0"/>
              </a:rPr>
              <a:t>phố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itchFamily="18" charset="0"/>
              </a:rPr>
              <a:t>Hồ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itchFamily="18" charset="0"/>
              </a:rPr>
              <a:t>Chí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itchFamily="18" charset="0"/>
              </a:rPr>
              <a:t> Minh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itchFamily="18" charset="0"/>
              </a:rPr>
              <a:t>về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itchFamily="18" charset="0"/>
              </a:rPr>
              <a:t>đêm</a:t>
            </a:r>
            <a:endParaRPr lang="en-US" altLang="en-US" sz="2800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65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524000"/>
            <a:ext cx="3657600" cy="3352800"/>
          </a:xfrm>
          <a:prstGeom prst="rect">
            <a:avLst/>
          </a:prstGeom>
          <a:solidFill>
            <a:srgbClr val="CC00CC"/>
          </a:solidFill>
          <a:ln w="9525">
            <a:solidFill>
              <a:srgbClr val="CC00CC"/>
            </a:solidFill>
            <a:miter lim="800000"/>
            <a:headEnd/>
            <a:tailEnd/>
          </a:ln>
        </p:spPr>
      </p:pic>
      <p:sp>
        <p:nvSpPr>
          <p:cNvPr id="136195" name="Text Box 3"/>
          <p:cNvSpPr txBox="1">
            <a:spLocks noChangeArrowheads="1"/>
          </p:cNvSpPr>
          <p:nvPr/>
        </p:nvSpPr>
        <p:spPr bwMode="auto">
          <a:xfrm>
            <a:off x="4343400" y="5029200"/>
            <a:ext cx="41148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849313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200" dirty="0" err="1">
                <a:solidFill>
                  <a:srgbClr val="0000CC"/>
                </a:solidFill>
                <a:latin typeface="Times New Roman" pitchFamily="18" charset="0"/>
              </a:rPr>
              <a:t>Nước</a:t>
            </a:r>
            <a:r>
              <a:rPr lang="en-US" altLang="en-US" sz="2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200" dirty="0" err="1">
                <a:solidFill>
                  <a:srgbClr val="0000CC"/>
                </a:solidFill>
                <a:latin typeface="Times New Roman" pitchFamily="18" charset="0"/>
              </a:rPr>
              <a:t>thải</a:t>
            </a:r>
            <a:r>
              <a:rPr lang="en-US" altLang="en-US" sz="2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200" dirty="0" err="1">
                <a:solidFill>
                  <a:srgbClr val="0000CC"/>
                </a:solidFill>
                <a:latin typeface="Times New Roman" pitchFamily="18" charset="0"/>
              </a:rPr>
              <a:t>của</a:t>
            </a:r>
            <a:r>
              <a:rPr lang="en-US" altLang="en-US" sz="2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200" dirty="0" err="1">
                <a:solidFill>
                  <a:srgbClr val="0000CC"/>
                </a:solidFill>
                <a:latin typeface="Times New Roman" pitchFamily="18" charset="0"/>
              </a:rPr>
              <a:t>các</a:t>
            </a:r>
            <a:r>
              <a:rPr lang="en-US" altLang="en-US" sz="2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200" dirty="0" err="1">
                <a:solidFill>
                  <a:srgbClr val="0000CC"/>
                </a:solidFill>
                <a:latin typeface="Times New Roman" pitchFamily="18" charset="0"/>
              </a:rPr>
              <a:t>nhà</a:t>
            </a:r>
            <a:r>
              <a:rPr lang="en-US" altLang="en-US" sz="2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200" dirty="0" err="1">
                <a:solidFill>
                  <a:srgbClr val="0000CC"/>
                </a:solidFill>
                <a:latin typeface="Times New Roman" pitchFamily="18" charset="0"/>
              </a:rPr>
              <a:t>máy</a:t>
            </a:r>
            <a:endParaRPr lang="en-US" altLang="en-US" sz="220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136196" name="Picture 4" descr="HongKong-201107201920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3857625" cy="3276600"/>
          </a:xfrm>
          <a:prstGeom prst="rect">
            <a:avLst/>
          </a:prstGeom>
          <a:solidFill>
            <a:srgbClr val="CC00CC"/>
          </a:solidFill>
          <a:ln w="9525">
            <a:solidFill>
              <a:srgbClr val="CC00CC"/>
            </a:solidFill>
            <a:miter lim="800000"/>
            <a:headEnd/>
            <a:tailEnd/>
          </a:ln>
        </p:spPr>
      </p:pic>
      <p:sp>
        <p:nvSpPr>
          <p:cNvPr id="136197" name="Text Box 5"/>
          <p:cNvSpPr txBox="1">
            <a:spLocks noChangeArrowheads="1"/>
          </p:cNvSpPr>
          <p:nvPr/>
        </p:nvSpPr>
        <p:spPr bwMode="auto">
          <a:xfrm>
            <a:off x="0" y="4953000"/>
            <a:ext cx="38639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indent="849313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algn="just" eaLnBrk="1" hangingPunct="1"/>
            <a:r>
              <a:rPr lang="en-US" altLang="en-US" sz="2200" dirty="0" err="1">
                <a:solidFill>
                  <a:srgbClr val="0000CC"/>
                </a:solidFill>
                <a:latin typeface="Times New Roman" pitchFamily="18" charset="0"/>
              </a:rPr>
              <a:t>Khí</a:t>
            </a:r>
            <a:r>
              <a:rPr lang="en-US" altLang="en-US" sz="2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200" dirty="0" err="1">
                <a:solidFill>
                  <a:srgbClr val="0000CC"/>
                </a:solidFill>
                <a:latin typeface="Times New Roman" pitchFamily="18" charset="0"/>
              </a:rPr>
              <a:t>thải</a:t>
            </a:r>
            <a:r>
              <a:rPr lang="en-US" altLang="en-US" sz="2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200" dirty="0" err="1">
                <a:solidFill>
                  <a:srgbClr val="0000CC"/>
                </a:solidFill>
                <a:latin typeface="Times New Roman" pitchFamily="18" charset="0"/>
              </a:rPr>
              <a:t>của</a:t>
            </a:r>
            <a:r>
              <a:rPr lang="en-US" altLang="en-US" sz="2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200" dirty="0" err="1">
                <a:solidFill>
                  <a:srgbClr val="0000CC"/>
                </a:solidFill>
                <a:latin typeface="Times New Roman" pitchFamily="18" charset="0"/>
              </a:rPr>
              <a:t>các</a:t>
            </a:r>
            <a:r>
              <a:rPr lang="en-US" altLang="en-US" sz="2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200" dirty="0" err="1">
                <a:solidFill>
                  <a:srgbClr val="0000CC"/>
                </a:solidFill>
                <a:latin typeface="Times New Roman" pitchFamily="18" charset="0"/>
              </a:rPr>
              <a:t>nhà</a:t>
            </a:r>
            <a:r>
              <a:rPr lang="en-US" altLang="en-US" sz="2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200" dirty="0" err="1">
                <a:solidFill>
                  <a:srgbClr val="0000CC"/>
                </a:solidFill>
                <a:latin typeface="Times New Roman" pitchFamily="18" charset="0"/>
              </a:rPr>
              <a:t>máy</a:t>
            </a:r>
            <a:endParaRPr lang="en-US" altLang="en-US" sz="220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-152400" y="9220200"/>
            <a:ext cx="152400" cy="76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altLang="en-US"/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685800" y="304800"/>
            <a:ext cx="80629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indent="849313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  <a:latin typeface="Times New Roman" pitchFamily="18" charset="0"/>
              </a:rPr>
              <a:t>Theo em ngành công nghiệp phát triển </a:t>
            </a:r>
          </a:p>
          <a:p>
            <a:pPr eaLnBrk="1" hangingPunct="1"/>
            <a:r>
              <a:rPr lang="en-US" altLang="en-US">
                <a:solidFill>
                  <a:srgbClr val="FF0000"/>
                </a:solidFill>
                <a:latin typeface="Times New Roman" pitchFamily="18" charset="0"/>
              </a:rPr>
              <a:t>có ảnh hưởng đến môi trường như thế nào?</a:t>
            </a:r>
          </a:p>
        </p:txBody>
      </p:sp>
      <p:pic>
        <p:nvPicPr>
          <p:cNvPr id="43016" name="Picture 8" descr="Cau hoi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91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15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6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36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36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36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0"/>
            <a:ext cx="6705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5"/>
          <p:cNvSpPr txBox="1">
            <a:spLocks noChangeArrowheads="1"/>
          </p:cNvSpPr>
          <p:nvPr/>
        </p:nvSpPr>
        <p:spPr bwMode="auto">
          <a:xfrm>
            <a:off x="0" y="3810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849313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FF0000"/>
                </a:solidFill>
                <a:latin typeface="Times New Roman" pitchFamily="18" charset="0"/>
              </a:rPr>
              <a:t>Không khí bị ô nhiễm gây hậu quả như thế nào?</a:t>
            </a:r>
          </a:p>
        </p:txBody>
      </p:sp>
      <p:pic>
        <p:nvPicPr>
          <p:cNvPr id="44036" name="Picture 6" descr="Cau ho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497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8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4910" y="6317411"/>
            <a:ext cx="8610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Công nghiệp chế biến thủy sản lộ điểm yế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75" y="381000"/>
            <a:ext cx="8990070" cy="57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4" name="Picture 2" descr="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2728913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475" name="Picture 3" descr="image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1982788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476" name="Picture 4" descr="image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362200"/>
            <a:ext cx="4449763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477" name="Picture 5" descr="image0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0" y="1368425"/>
            <a:ext cx="3525838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478" name="Picture 6" descr="image00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05000"/>
            <a:ext cx="3749675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479" name="Picture 7" descr="image00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557463"/>
            <a:ext cx="381635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480" name="Picture 8" descr="image00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922588"/>
            <a:ext cx="38306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481" name="Picture 9" descr="image00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352800"/>
            <a:ext cx="3175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482" name="Picture 10" descr="image0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419600"/>
            <a:ext cx="284797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483" name="Picture 11" descr="image0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029200"/>
            <a:ext cx="26844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484" name="Picture 12" descr="image00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67000"/>
            <a:ext cx="2144713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09434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33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3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3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3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3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3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3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3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33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3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33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 flipH="1">
            <a:off x="5356225" y="53340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000">
              <a:latin typeface="Times New Roman" pitchFamily="18" charset="0"/>
            </a:endParaRPr>
          </a:p>
        </p:txBody>
      </p:sp>
      <p:sp>
        <p:nvSpPr>
          <p:cNvPr id="46083" name="Line 4"/>
          <p:cNvSpPr>
            <a:spLocks noChangeShapeType="1"/>
          </p:cNvSpPr>
          <p:nvPr/>
        </p:nvSpPr>
        <p:spPr bwMode="auto">
          <a:xfrm>
            <a:off x="1905000" y="1447800"/>
            <a:ext cx="4191000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4" name="Line 5"/>
          <p:cNvSpPr>
            <a:spLocks noChangeShapeType="1"/>
          </p:cNvSpPr>
          <p:nvPr/>
        </p:nvSpPr>
        <p:spPr bwMode="auto">
          <a:xfrm>
            <a:off x="2438400" y="1600200"/>
            <a:ext cx="4495800" cy="0"/>
          </a:xfrm>
          <a:prstGeom prst="line">
            <a:avLst/>
          </a:prstGeom>
          <a:noFill/>
          <a:ln w="38100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6085" name="Picture 15" descr="dividers_8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76200"/>
            <a:ext cx="238125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601" name="Text Box 17"/>
          <p:cNvSpPr txBox="1">
            <a:spLocks noChangeArrowheads="1"/>
          </p:cNvSpPr>
          <p:nvPr/>
        </p:nvSpPr>
        <p:spPr bwMode="auto">
          <a:xfrm>
            <a:off x="381000" y="2133600"/>
            <a:ext cx="84582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849313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altLang="en-US">
                <a:solidFill>
                  <a:srgbClr val="0000CC"/>
                </a:solidFill>
                <a:latin typeface="Times New Roman" pitchFamily="18" charset="0"/>
              </a:rPr>
              <a:t>Hiện nay trong</a:t>
            </a:r>
            <a:r>
              <a:rPr lang="en-US" altLang="en-US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>
                <a:solidFill>
                  <a:srgbClr val="0000CC"/>
                </a:solidFill>
                <a:latin typeface="Times New Roman" pitchFamily="18" charset="0"/>
              </a:rPr>
              <a:t>cơ cấu giá trị sản xuất công nghiệp ở nước ta chiếm tỉ trọng cao nhất là: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0000CC"/>
                </a:solidFill>
                <a:latin typeface="Times New Roman" pitchFamily="18" charset="0"/>
              </a:rPr>
              <a:t>A.Công nghiệp khai thác nhiên liệu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0000CC"/>
                </a:solidFill>
                <a:latin typeface="Times New Roman" pitchFamily="18" charset="0"/>
              </a:rPr>
              <a:t>B.Công nghiệp khai thác điện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0000CC"/>
                </a:solidFill>
                <a:latin typeface="Times New Roman" pitchFamily="18" charset="0"/>
              </a:rPr>
              <a:t>C.Công nghiệp dệt may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0000CC"/>
                </a:solidFill>
                <a:latin typeface="Times New Roman" pitchFamily="18" charset="0"/>
              </a:rPr>
              <a:t>D.Công nghiệp chế biến lương thực thực phẩm</a:t>
            </a:r>
          </a:p>
        </p:txBody>
      </p:sp>
      <p:sp>
        <p:nvSpPr>
          <p:cNvPr id="67602" name="Text Box 18"/>
          <p:cNvSpPr txBox="1">
            <a:spLocks noChangeArrowheads="1"/>
          </p:cNvSpPr>
          <p:nvPr/>
        </p:nvSpPr>
        <p:spPr bwMode="auto">
          <a:xfrm>
            <a:off x="-685800" y="2133600"/>
            <a:ext cx="2438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849313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  <a:latin typeface="Times New Roman" pitchFamily="18" charset="0"/>
              </a:rPr>
              <a:t>Câu 1:</a:t>
            </a:r>
          </a:p>
        </p:txBody>
      </p:sp>
      <p:sp>
        <p:nvSpPr>
          <p:cNvPr id="46088" name="Oval 19"/>
          <p:cNvSpPr>
            <a:spLocks noChangeArrowheads="1"/>
          </p:cNvSpPr>
          <p:nvPr/>
        </p:nvSpPr>
        <p:spPr bwMode="auto">
          <a:xfrm>
            <a:off x="457200" y="5943600"/>
            <a:ext cx="9144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altLang="en-US"/>
          </a:p>
        </p:txBody>
      </p:sp>
      <p:sp>
        <p:nvSpPr>
          <p:cNvPr id="67604" name="Oval 20"/>
          <p:cNvSpPr>
            <a:spLocks noChangeArrowheads="1"/>
          </p:cNvSpPr>
          <p:nvPr/>
        </p:nvSpPr>
        <p:spPr bwMode="auto">
          <a:xfrm>
            <a:off x="762000" y="5638800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endParaRPr lang="en-US" altLang="en-US"/>
          </a:p>
        </p:txBody>
      </p:sp>
      <p:sp>
        <p:nvSpPr>
          <p:cNvPr id="46090" name="Oval 21"/>
          <p:cNvSpPr>
            <a:spLocks noChangeArrowheads="1"/>
          </p:cNvSpPr>
          <p:nvPr/>
        </p:nvSpPr>
        <p:spPr bwMode="auto">
          <a:xfrm>
            <a:off x="457200" y="5638800"/>
            <a:ext cx="76200" cy="30480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altLang="en-US"/>
          </a:p>
        </p:txBody>
      </p:sp>
      <p:sp>
        <p:nvSpPr>
          <p:cNvPr id="46091" name="Text Box 22"/>
          <p:cNvSpPr txBox="1">
            <a:spLocks noChangeArrowheads="1"/>
          </p:cNvSpPr>
          <p:nvPr/>
        </p:nvSpPr>
        <p:spPr bwMode="auto">
          <a:xfrm>
            <a:off x="2530415" y="534838"/>
            <a:ext cx="4876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849313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CỦNG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CỐ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6181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7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7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67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01" grpId="0"/>
      <p:bldP spid="67602" grpId="0"/>
      <p:bldP spid="6760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8"/>
          <p:cNvSpPr txBox="1">
            <a:spLocks noChangeArrowheads="1"/>
          </p:cNvSpPr>
          <p:nvPr/>
        </p:nvSpPr>
        <p:spPr bwMode="auto">
          <a:xfrm flipH="1">
            <a:off x="5356225" y="53340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000">
              <a:latin typeface="Times New Roman" pitchFamily="18" charset="0"/>
            </a:endParaRPr>
          </a:p>
        </p:txBody>
      </p:sp>
      <p:sp>
        <p:nvSpPr>
          <p:cNvPr id="19480" name="Text Box 24"/>
          <p:cNvSpPr txBox="1">
            <a:spLocks noChangeArrowheads="1"/>
          </p:cNvSpPr>
          <p:nvPr/>
        </p:nvSpPr>
        <p:spPr bwMode="auto">
          <a:xfrm>
            <a:off x="323850" y="1676400"/>
            <a:ext cx="8820150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i="1">
                <a:solidFill>
                  <a:srgbClr val="FF0000"/>
                </a:solidFill>
                <a:latin typeface="Times New Roman" pitchFamily="18" charset="0"/>
              </a:rPr>
              <a:t>Câu 2:</a:t>
            </a:r>
            <a:r>
              <a:rPr lang="en-US" altLang="en-US" sz="2400" b="1" i="1">
                <a:latin typeface="Times New Roman" pitchFamily="18" charset="0"/>
              </a:rPr>
              <a:t>  </a:t>
            </a:r>
            <a:r>
              <a:rPr lang="en-US" altLang="en-US" sz="2400" b="1" i="1">
                <a:solidFill>
                  <a:srgbClr val="0000CC"/>
                </a:solidFill>
                <a:latin typeface="Times New Roman" pitchFamily="18" charset="0"/>
              </a:rPr>
              <a:t>Chọn câu trả lời đúng nhất :</a:t>
            </a:r>
          </a:p>
          <a:p>
            <a:pPr>
              <a:spcBef>
                <a:spcPct val="50000"/>
              </a:spcBef>
            </a:pPr>
            <a:r>
              <a:rPr lang="en-US" altLang="en-US" sz="2400" b="1" i="1">
                <a:solidFill>
                  <a:srgbClr val="0000CC"/>
                </a:solidFill>
                <a:latin typeface="Times New Roman" pitchFamily="18" charset="0"/>
              </a:rPr>
              <a:t> Ngành công nghiệp nào sau đây dựa vào nguồn lao động dồi dào và có tay nghề cao ?</a:t>
            </a:r>
          </a:p>
          <a:p>
            <a:pPr>
              <a:spcBef>
                <a:spcPct val="50000"/>
              </a:spcBef>
            </a:pPr>
            <a:r>
              <a:rPr lang="en-US" altLang="en-US" sz="2400" b="1" i="1">
                <a:solidFill>
                  <a:srgbClr val="0000CC"/>
                </a:solidFill>
                <a:latin typeface="Times New Roman" pitchFamily="18" charset="0"/>
              </a:rPr>
              <a:t>             Công nghiệp khai thác nhiên liệu</a:t>
            </a:r>
          </a:p>
          <a:p>
            <a:pPr>
              <a:spcBef>
                <a:spcPct val="50000"/>
              </a:spcBef>
            </a:pPr>
            <a:r>
              <a:rPr lang="en-US" altLang="en-US" sz="2400" b="1" i="1">
                <a:solidFill>
                  <a:srgbClr val="0000CC"/>
                </a:solidFill>
                <a:latin typeface="Times New Roman" pitchFamily="18" charset="0"/>
              </a:rPr>
              <a:t>             Công nghiệp điện </a:t>
            </a:r>
          </a:p>
          <a:p>
            <a:pPr>
              <a:spcBef>
                <a:spcPct val="50000"/>
              </a:spcBef>
            </a:pPr>
            <a:r>
              <a:rPr lang="en-US" altLang="en-US" sz="2400" b="1" i="1">
                <a:solidFill>
                  <a:srgbClr val="0000CC"/>
                </a:solidFill>
                <a:latin typeface="Times New Roman" pitchFamily="18" charset="0"/>
              </a:rPr>
              <a:t>             Công nghiệp hóa chất </a:t>
            </a:r>
          </a:p>
          <a:p>
            <a:pPr>
              <a:spcBef>
                <a:spcPct val="50000"/>
              </a:spcBef>
            </a:pPr>
            <a:r>
              <a:rPr lang="en-US" altLang="en-US" sz="2400" b="1" i="1">
                <a:solidFill>
                  <a:srgbClr val="0000CC"/>
                </a:solidFill>
                <a:latin typeface="Times New Roman" pitchFamily="18" charset="0"/>
              </a:rPr>
              <a:t>             Công nghiệp dệt may .</a:t>
            </a:r>
          </a:p>
        </p:txBody>
      </p:sp>
      <p:sp>
        <p:nvSpPr>
          <p:cNvPr id="19481" name="Oval 25"/>
          <p:cNvSpPr>
            <a:spLocks noChangeArrowheads="1"/>
          </p:cNvSpPr>
          <p:nvPr/>
        </p:nvSpPr>
        <p:spPr bwMode="auto">
          <a:xfrm>
            <a:off x="762000" y="3230563"/>
            <a:ext cx="457200" cy="350837"/>
          </a:xfrm>
          <a:prstGeom prst="ellipse">
            <a:avLst/>
          </a:prstGeom>
          <a:solidFill>
            <a:srgbClr val="CC00CC"/>
          </a:solidFill>
          <a:ln w="38100">
            <a:solidFill>
              <a:srgbClr val="CC00CC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000" b="1" i="1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9482" name="Oval 26"/>
          <p:cNvSpPr>
            <a:spLocks noChangeArrowheads="1"/>
          </p:cNvSpPr>
          <p:nvPr/>
        </p:nvSpPr>
        <p:spPr bwMode="auto">
          <a:xfrm>
            <a:off x="762000" y="3733800"/>
            <a:ext cx="457200" cy="381000"/>
          </a:xfrm>
          <a:prstGeom prst="ellipse">
            <a:avLst/>
          </a:prstGeom>
          <a:solidFill>
            <a:srgbClr val="CC00CC"/>
          </a:solidFill>
          <a:ln w="38100">
            <a:solidFill>
              <a:srgbClr val="CC00CC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000" b="1" i="1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9483" name="Oval 27"/>
          <p:cNvSpPr>
            <a:spLocks noChangeArrowheads="1"/>
          </p:cNvSpPr>
          <p:nvPr/>
        </p:nvSpPr>
        <p:spPr bwMode="auto">
          <a:xfrm>
            <a:off x="762000" y="4267200"/>
            <a:ext cx="457200" cy="381000"/>
          </a:xfrm>
          <a:prstGeom prst="ellipse">
            <a:avLst/>
          </a:prstGeom>
          <a:solidFill>
            <a:srgbClr val="CC00CC"/>
          </a:solidFill>
          <a:ln w="38100">
            <a:solidFill>
              <a:srgbClr val="CC00CC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000" b="1" i="1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9484" name="Oval 28"/>
          <p:cNvSpPr>
            <a:spLocks noChangeArrowheads="1"/>
          </p:cNvSpPr>
          <p:nvPr/>
        </p:nvSpPr>
        <p:spPr bwMode="auto">
          <a:xfrm>
            <a:off x="762000" y="4800600"/>
            <a:ext cx="457200" cy="381000"/>
          </a:xfrm>
          <a:prstGeom prst="ellipse">
            <a:avLst/>
          </a:prstGeom>
          <a:solidFill>
            <a:srgbClr val="CC00CC"/>
          </a:solidFill>
          <a:ln w="38100">
            <a:solidFill>
              <a:srgbClr val="CC00CC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000" b="1" i="1">
                <a:solidFill>
                  <a:schemeClr val="tx1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5099254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9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9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9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9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9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94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94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94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94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80" grpId="0"/>
      <p:bldP spid="19481" grpId="0" animBg="1"/>
      <p:bldP spid="19482" grpId="0" animBg="1"/>
      <p:bldP spid="19483" grpId="0" animBg="1"/>
      <p:bldP spid="19484" grpId="0" animBg="1"/>
      <p:bldP spid="19484" grpId="1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38200" y="1676400"/>
            <a:ext cx="83058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Câu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3:</a:t>
            </a: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</a:rPr>
              <a:t>Điền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</a:rPr>
              <a:t>vào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</a:rPr>
              <a:t>chỗ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</a:rPr>
              <a:t>trống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</a:rPr>
              <a:t>câu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</a:rPr>
              <a:t>sau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</a:rPr>
              <a:t>:</a:t>
            </a:r>
          </a:p>
          <a:p>
            <a:pPr eaLnBrk="1" hangingPunct="1"/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</a:rPr>
              <a:t>-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</a:rPr>
              <a:t>Hai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</a:rPr>
              <a:t>khu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</a:rPr>
              <a:t>vực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</a:rPr>
              <a:t>tập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</a:rPr>
              <a:t>trung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</a:rPr>
              <a:t>công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</a:rPr>
              <a:t>nghiệp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</a:rPr>
              <a:t>lớn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00CC"/>
                </a:solidFill>
                <a:latin typeface="Times New Roman" pitchFamily="18" charset="0"/>
              </a:rPr>
              <a:t>nhất</a:t>
            </a:r>
            <a:r>
              <a:rPr lang="en-US" altLang="en-US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</a:rPr>
              <a:t>nước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</a:rPr>
              <a:t> ta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</a:rPr>
              <a:t>là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</a:rPr>
              <a:t>…………………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</a:rPr>
              <a:t>và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</a:rPr>
              <a:t> …………………</a:t>
            </a:r>
          </a:p>
          <a:p>
            <a:pPr eaLnBrk="1" hangingPunct="1"/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</a:rPr>
              <a:t>-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</a:rPr>
              <a:t>Hai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</a:rPr>
              <a:t>trung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</a:rPr>
              <a:t>tâm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</a:rPr>
              <a:t>công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</a:rPr>
              <a:t>nghiệp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</a:rPr>
              <a:t>lớn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00CC"/>
                </a:solidFill>
                <a:latin typeface="Times New Roman" pitchFamily="18" charset="0"/>
              </a:rPr>
              <a:t>nhất</a:t>
            </a:r>
            <a:r>
              <a:rPr lang="en-US" altLang="en-US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</a:rPr>
              <a:t>của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</a:rPr>
              <a:t>nước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</a:rPr>
              <a:t> ta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</a:rPr>
              <a:t>là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</a:rPr>
              <a:t> ………………  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</a:rPr>
              <a:t>và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</a:rPr>
              <a:t> ………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667000" y="2667000"/>
            <a:ext cx="2590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  <a:latin typeface="Times New Roman" pitchFamily="18" charset="0"/>
              </a:rPr>
              <a:t>Đông Nam Bộ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791200" y="2667000"/>
            <a:ext cx="350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CC00CC"/>
                </a:solidFill>
                <a:latin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</a:rPr>
              <a:t>Đồng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</a:rPr>
              <a:t>bằng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</a:rPr>
              <a:t>S.Hồng</a:t>
            </a:r>
            <a:endParaRPr lang="en-US" altLang="en-US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19200" y="3618123"/>
            <a:ext cx="2895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</a:rPr>
              <a:t>TPHồ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</a:rPr>
              <a:t>Chí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</a:rPr>
              <a:t> Minh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648200" y="3646488"/>
            <a:ext cx="1676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</a:rPr>
              <a:t>Hà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</a:rPr>
              <a:t>Nội</a:t>
            </a:r>
            <a:endParaRPr lang="en-US" altLang="en-US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85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9"/>
          <p:cNvSpPr txBox="1">
            <a:spLocks noChangeArrowheads="1"/>
          </p:cNvSpPr>
          <p:nvPr/>
        </p:nvSpPr>
        <p:spPr bwMode="auto">
          <a:xfrm>
            <a:off x="6705600" y="51054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000">
              <a:latin typeface="Times New Roman" pitchFamily="18" charset="0"/>
            </a:endParaRPr>
          </a:p>
        </p:txBody>
      </p:sp>
      <p:pic>
        <p:nvPicPr>
          <p:cNvPr id="50179" name="Picture 13" descr="Hoa tim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2362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Line 14"/>
          <p:cNvSpPr>
            <a:spLocks noChangeShapeType="1"/>
          </p:cNvSpPr>
          <p:nvPr/>
        </p:nvSpPr>
        <p:spPr bwMode="auto">
          <a:xfrm>
            <a:off x="2743200" y="1600200"/>
            <a:ext cx="441960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1" name="Line 15"/>
          <p:cNvSpPr>
            <a:spLocks noChangeShapeType="1"/>
          </p:cNvSpPr>
          <p:nvPr/>
        </p:nvSpPr>
        <p:spPr bwMode="auto">
          <a:xfrm>
            <a:off x="3733800" y="1752600"/>
            <a:ext cx="4419600" cy="0"/>
          </a:xfrm>
          <a:prstGeom prst="line">
            <a:avLst/>
          </a:prstGeom>
          <a:noFill/>
          <a:ln w="38100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2" name="Text Box 16"/>
          <p:cNvSpPr txBox="1">
            <a:spLocks noChangeArrowheads="1"/>
          </p:cNvSpPr>
          <p:nvPr/>
        </p:nvSpPr>
        <p:spPr bwMode="auto">
          <a:xfrm>
            <a:off x="762000" y="2667000"/>
            <a:ext cx="80772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1.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Về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nhà</a:t>
            </a:r>
            <a:r>
              <a:rPr lang="en-US" altLang="en-US" sz="2800" b="1" i="1" dirty="0"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học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và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làm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tập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itchFamily="18" charset="0"/>
              </a:rPr>
              <a:t>1,2 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trang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47 –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sgk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.</a:t>
            </a:r>
          </a:p>
          <a:p>
            <a:pPr>
              <a:spcBef>
                <a:spcPct val="50000"/>
              </a:spcBef>
            </a:pP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2.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Xem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trước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13 :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Vai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trò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,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đặc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điểm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phát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triển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và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phân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bố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của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dịch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vụ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 </a:t>
            </a:r>
          </a:p>
          <a:p>
            <a:pPr>
              <a:spcBef>
                <a:spcPct val="50000"/>
              </a:spcBef>
            </a:pP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  +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Đọc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và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trả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lời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các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câu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hỏi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trong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từng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mục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.</a:t>
            </a:r>
          </a:p>
          <a:p>
            <a:pPr>
              <a:spcBef>
                <a:spcPct val="50000"/>
              </a:spcBef>
            </a:pP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  +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Quan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sát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khai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thác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hình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13.1 </a:t>
            </a:r>
          </a:p>
          <a:p>
            <a:pPr>
              <a:spcBef>
                <a:spcPct val="50000"/>
              </a:spcBef>
            </a:pP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  +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Lập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sơ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đồ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tập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1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trang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50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sgk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.</a:t>
            </a:r>
          </a:p>
        </p:txBody>
      </p:sp>
      <p:sp>
        <p:nvSpPr>
          <p:cNvPr id="50183" name="Rectangle 17"/>
          <p:cNvSpPr>
            <a:spLocks noChangeArrowheads="1"/>
          </p:cNvSpPr>
          <p:nvPr/>
        </p:nvSpPr>
        <p:spPr bwMode="auto">
          <a:xfrm>
            <a:off x="2133600" y="205919"/>
            <a:ext cx="6990270" cy="646331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indent="849313" algn="ctr" eaLnBrk="1" hangingPunct="1"/>
            <a:r>
              <a:rPr lang="en-US" altLang="en-US" sz="3600" dirty="0" err="1" smtClean="0">
                <a:solidFill>
                  <a:srgbClr val="FF0000"/>
                </a:solidFill>
              </a:rPr>
              <a:t>HƯỚNG</a:t>
            </a:r>
            <a:r>
              <a:rPr lang="en-US" altLang="en-US" sz="3600" dirty="0" smtClean="0">
                <a:solidFill>
                  <a:srgbClr val="FF0000"/>
                </a:solidFill>
              </a:rPr>
              <a:t> </a:t>
            </a:r>
            <a:r>
              <a:rPr lang="en-US" altLang="en-US" sz="3600" dirty="0" err="1" smtClean="0">
                <a:solidFill>
                  <a:srgbClr val="FF0000"/>
                </a:solidFill>
              </a:rPr>
              <a:t>DẪN</a:t>
            </a:r>
            <a:r>
              <a:rPr lang="en-US" altLang="en-US" sz="3600" dirty="0" smtClean="0">
                <a:solidFill>
                  <a:srgbClr val="FF0000"/>
                </a:solidFill>
              </a:rPr>
              <a:t> </a:t>
            </a:r>
            <a:r>
              <a:rPr lang="en-US" altLang="en-US" sz="3600" dirty="0" err="1" smtClean="0">
                <a:solidFill>
                  <a:srgbClr val="FF0000"/>
                </a:solidFill>
              </a:rPr>
              <a:t>HỌC</a:t>
            </a:r>
            <a:r>
              <a:rPr lang="en-US" altLang="en-US" sz="3600" dirty="0" smtClean="0">
                <a:solidFill>
                  <a:srgbClr val="FF0000"/>
                </a:solidFill>
              </a:rPr>
              <a:t> </a:t>
            </a:r>
            <a:r>
              <a:rPr lang="en-US" altLang="en-US" sz="3600" dirty="0" err="1" smtClean="0">
                <a:solidFill>
                  <a:srgbClr val="FF0000"/>
                </a:solidFill>
              </a:rPr>
              <a:t>SINH</a:t>
            </a:r>
            <a:r>
              <a:rPr lang="en-US" altLang="en-US" sz="3600" dirty="0" smtClean="0">
                <a:solidFill>
                  <a:srgbClr val="FF0000"/>
                </a:solidFill>
              </a:rPr>
              <a:t> </a:t>
            </a:r>
            <a:r>
              <a:rPr lang="en-US" altLang="en-US" sz="3600" dirty="0" err="1" smtClean="0">
                <a:solidFill>
                  <a:srgbClr val="FF0000"/>
                </a:solidFill>
              </a:rPr>
              <a:t>VỀ</a:t>
            </a:r>
            <a:r>
              <a:rPr lang="en-US" altLang="en-US" sz="3600" dirty="0" smtClean="0">
                <a:solidFill>
                  <a:srgbClr val="FF0000"/>
                </a:solidFill>
              </a:rPr>
              <a:t> </a:t>
            </a:r>
            <a:r>
              <a:rPr lang="en-US" altLang="en-US" sz="3600" dirty="0" err="1" smtClean="0">
                <a:solidFill>
                  <a:srgbClr val="FF0000"/>
                </a:solidFill>
              </a:rPr>
              <a:t>NHÀ</a:t>
            </a:r>
            <a:endParaRPr lang="en-US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47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Ear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355543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72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4065518"/>
              </p:ext>
            </p:extLst>
          </p:nvPr>
        </p:nvGraphicFramePr>
        <p:xfrm>
          <a:off x="5791200" y="3335824"/>
          <a:ext cx="2095500" cy="306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r:id="rId5" imgW="3467417" imgH="5018405" progId="MS_ClipArt_Gallery.2">
                  <p:embed/>
                </p:oleObj>
              </mc:Choice>
              <mc:Fallback>
                <p:oleObj r:id="rId5" imgW="3467417" imgH="5018405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3335824"/>
                        <a:ext cx="2095500" cy="306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1348544"/>
              </p:ext>
            </p:extLst>
          </p:nvPr>
        </p:nvGraphicFramePr>
        <p:xfrm>
          <a:off x="1827869" y="3470836"/>
          <a:ext cx="1963738" cy="318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r:id="rId7" imgW="3467417" imgH="5018405" progId="MS_ClipArt_Gallery.2">
                  <p:embed/>
                </p:oleObj>
              </mc:Choice>
              <mc:Fallback>
                <p:oleObj r:id="rId7" imgW="3467417" imgH="5018405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7869" y="3470836"/>
                        <a:ext cx="1963738" cy="3189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6826970"/>
              </p:ext>
            </p:extLst>
          </p:nvPr>
        </p:nvGraphicFramePr>
        <p:xfrm>
          <a:off x="4130615" y="1671675"/>
          <a:ext cx="1728788" cy="29377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r:id="rId8" imgW="3467417" imgH="5018405" progId="MS_ClipArt_Gallery.2">
                  <p:embed/>
                </p:oleObj>
              </mc:Choice>
              <mc:Fallback>
                <p:oleObj r:id="rId8" imgW="3467417" imgH="5018405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0615" y="1671675"/>
                        <a:ext cx="1728788" cy="29377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6" name="Oval 6"/>
          <p:cNvSpPr>
            <a:spLocks noChangeArrowheads="1"/>
          </p:cNvSpPr>
          <p:nvPr/>
        </p:nvSpPr>
        <p:spPr bwMode="auto">
          <a:xfrm>
            <a:off x="3505200" y="3584575"/>
            <a:ext cx="2736850" cy="2968625"/>
          </a:xfrm>
          <a:prstGeom prst="ellipse">
            <a:avLst/>
          </a:prstGeom>
          <a:solidFill>
            <a:srgbClr val="FF99FF"/>
          </a:solidFill>
          <a:ln w="952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0" hangingPunct="0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0" hangingPunct="0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thúc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7" name="Picture 7" descr="taifil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005" y="3140547"/>
            <a:ext cx="2714625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KhucCaBinhDinh-Dangcapnhat_5e9m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" y="685800"/>
            <a:ext cx="79248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endParaRPr lang="en-US" sz="3000" b="1" dirty="0">
              <a:solidFill>
                <a:srgbClr val="00206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606A-7539-425E-A355-040CD5761D53}" type="slidenum">
              <a:rPr lang="en-US" smtClean="0"/>
              <a:t>75</a:t>
            </a:fld>
            <a:endParaRPr lang="en-US"/>
          </a:p>
        </p:txBody>
      </p:sp>
      <p:pic>
        <p:nvPicPr>
          <p:cNvPr id="16" name="Picture 4" descr="B_W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892" y="-78882"/>
            <a:ext cx="3354616" cy="251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872" y="823584"/>
            <a:ext cx="899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286136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434 -0.18798 C -0.05208 -0.18798 0.154 -0.05418 0.154 0.11179 C 0.154 0.27683 -0.05208 0.41225 -0.30434 0.41225 C -0.55746 0.41225 -0.76267 0.27683 -0.76267 0.11179 C -0.76267 -0.05418 -0.55746 -0.18798 -0.30434 -0.18798 Z " pathEditMode="fixed" rAng="0" ptsTypes="fffff">
                                      <p:cBhvr>
                                        <p:cTn id="6" dur="5000" spd="-997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3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76216" fill="hold"/>
                                        <p:tgtEl>
                                          <p:spTgt spid="307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28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5" descr="j02849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8131" name="WordArt 6"/>
          <p:cNvSpPr>
            <a:spLocks noTextEdit="1"/>
          </p:cNvSpPr>
          <p:nvPr/>
        </p:nvSpPr>
        <p:spPr>
          <a:xfrm>
            <a:off x="533400" y="228600"/>
            <a:ext cx="8086725" cy="1976438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2800" spc="-280">
                <a:ln w="12700" cap="flat" cmpd="sng">
                  <a:solidFill>
                    <a:schemeClr val="bg1"/>
                  </a:solidFill>
                  <a:prstDash val="lgDashDotDot"/>
                  <a:headEnd type="none" w="med" len="med"/>
                  <a:tailEnd type="none" w="med" len="med"/>
                </a:ln>
                <a:solidFill>
                  <a:srgbClr val="FF99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bài học kết thúc</a:t>
            </a:r>
          </a:p>
        </p:txBody>
      </p:sp>
      <p:sp>
        <p:nvSpPr>
          <p:cNvPr id="48132" name="WordArt 7"/>
          <p:cNvSpPr>
            <a:spLocks noTextEdit="1"/>
          </p:cNvSpPr>
          <p:nvPr/>
        </p:nvSpPr>
        <p:spPr>
          <a:xfrm>
            <a:off x="685800" y="2590800"/>
            <a:ext cx="7962900" cy="3838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2800" b="1">
                <a:ln w="12700" cap="flat" cmpd="sng">
                  <a:solidFill>
                    <a:schemeClr val="hlink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Chân thành cảm ơn quý thầy cô và các em!</a:t>
            </a:r>
          </a:p>
          <a:p>
            <a:pPr algn="ctr"/>
            <a:endParaRPr lang="en-US" sz="2800" b="1">
              <a:ln w="12700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Policies Or Technology? The Key To A Sustainable Energy Futu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Policies Or Technology? The Key To A Sustainable Energy Futur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6" descr="Policies Or Technology? The Key To A Sustainable Energy Futur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1" name="Picture 7" descr="C:\Users\hvc\Downloads\https-%2F%2Fspecials-images.forbesimg.com%2Fdam%2Fimageserve%2F1074749548%2F0x0.jpg-fit=sc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3816"/>
            <a:ext cx="8851840" cy="669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hlinkClick r:id="" action="ppaction://noaction"/>
          </p:cNvPr>
          <p:cNvSpPr/>
          <p:nvPr/>
        </p:nvSpPr>
        <p:spPr>
          <a:xfrm>
            <a:off x="6858000" y="1371600"/>
            <a:ext cx="1936115" cy="172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Rectangle 20">
            <a:hlinkClick r:id="" action="ppaction://noaction"/>
          </p:cNvPr>
          <p:cNvSpPr/>
          <p:nvPr/>
        </p:nvSpPr>
        <p:spPr>
          <a:xfrm>
            <a:off x="4648200" y="3352800"/>
            <a:ext cx="1936115" cy="172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2" name="Rectangle 21">
            <a:hlinkClick r:id="" action="ppaction://noaction"/>
          </p:cNvPr>
          <p:cNvSpPr/>
          <p:nvPr/>
        </p:nvSpPr>
        <p:spPr>
          <a:xfrm>
            <a:off x="2438400" y="3352800"/>
            <a:ext cx="1936115" cy="172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3" name="Rectangle 22">
            <a:hlinkClick r:id="" action="ppaction://noaction"/>
          </p:cNvPr>
          <p:cNvSpPr/>
          <p:nvPr/>
        </p:nvSpPr>
        <p:spPr>
          <a:xfrm>
            <a:off x="304800" y="3352800"/>
            <a:ext cx="1936115" cy="172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4" name="Rectangle 23">
            <a:hlinkClick r:id="" action="ppaction://noaction"/>
          </p:cNvPr>
          <p:cNvSpPr/>
          <p:nvPr/>
        </p:nvSpPr>
        <p:spPr>
          <a:xfrm>
            <a:off x="6858000" y="3352800"/>
            <a:ext cx="1936115" cy="172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778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4800" y="6366338"/>
            <a:ext cx="8610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Top 12 Nhà máy thủy điện lớn nhất Việt Nam - Toplist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5029200" cy="307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ận cảnh nhà máy nhiệt điện chạy than lớn nhất Việt Nam - Kinh doa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894672"/>
            <a:ext cx="5181600" cy="345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829</TotalTime>
  <Words>2207</Words>
  <Application>Microsoft Office PowerPoint</Application>
  <PresentationFormat>On-screen Show (4:3)</PresentationFormat>
  <Paragraphs>353</Paragraphs>
  <Slides>76</Slides>
  <Notes>0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8" baseType="lpstr">
      <vt:lpstr>Office Theme</vt:lpstr>
      <vt:lpstr>MS_ClipArt_Gallery.2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asus</dc:creator>
  <cp:lastModifiedBy>HS</cp:lastModifiedBy>
  <cp:revision>304</cp:revision>
  <dcterms:created xsi:type="dcterms:W3CDTF">2011-10-04T05:24:00Z</dcterms:created>
  <dcterms:modified xsi:type="dcterms:W3CDTF">2024-08-14T01:53:28Z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1033-11.2.0.8970</vt:lpwstr>
  </property>
</Properties>
</file>