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290" r:id="rId3"/>
    <p:sldId id="339" r:id="rId4"/>
    <p:sldId id="258" r:id="rId5"/>
    <p:sldId id="259" r:id="rId6"/>
    <p:sldId id="338" r:id="rId7"/>
    <p:sldId id="327" r:id="rId8"/>
    <p:sldId id="330" r:id="rId9"/>
    <p:sldId id="295" r:id="rId10"/>
    <p:sldId id="314" r:id="rId11"/>
    <p:sldId id="319" r:id="rId12"/>
    <p:sldId id="297" r:id="rId13"/>
    <p:sldId id="310" r:id="rId14"/>
    <p:sldId id="318" r:id="rId15"/>
    <p:sldId id="302" r:id="rId16"/>
    <p:sldId id="293" r:id="rId17"/>
    <p:sldId id="304" r:id="rId18"/>
    <p:sldId id="311" r:id="rId19"/>
    <p:sldId id="306" r:id="rId20"/>
    <p:sldId id="324" r:id="rId21"/>
    <p:sldId id="313" r:id="rId22"/>
    <p:sldId id="325" r:id="rId23"/>
    <p:sldId id="315" r:id="rId24"/>
    <p:sldId id="303" r:id="rId25"/>
    <p:sldId id="331" r:id="rId26"/>
    <p:sldId id="334" r:id="rId27"/>
    <p:sldId id="312" r:id="rId28"/>
    <p:sldId id="335" r:id="rId29"/>
    <p:sldId id="300" r:id="rId30"/>
    <p:sldId id="298" r:id="rId31"/>
    <p:sldId id="336" r:id="rId32"/>
    <p:sldId id="301" r:id="rId33"/>
    <p:sldId id="337" r:id="rId34"/>
    <p:sldId id="264" r:id="rId35"/>
    <p:sldId id="332" r:id="rId36"/>
    <p:sldId id="316" r:id="rId37"/>
    <p:sldId id="278" r:id="rId38"/>
    <p:sldId id="308" r:id="rId39"/>
    <p:sldId id="28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707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1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E169E-BD83-4366-A587-C727B144286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B8453-B96B-4CF2-BC4C-3AA5AC6C5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85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5C280-0D52-4A95-8D9D-B687CB835237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A5D54-7102-45F7-B15D-90A11EA7C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90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A5D54-7102-45F7-B15D-90A11EA7C9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51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A5D54-7102-45F7-B15D-90A11EA7C9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0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0219-AC24-4088-8636-7ECD936E96F7}" type="datetime1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5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AE4F-F585-403C-864F-411C15F14A53}" type="datetime1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6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8AF5-9844-47F7-B698-7B289B95B7DE}" type="datetime1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7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2C9C7C-36FE-411F-905C-49465262C4A2}" type="datetime1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D995DD-C863-4D5B-AF62-AACDA896A3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7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0EA0-CF39-40AD-9D7B-FAA9EBA08DF2}" type="datetime1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B8B2-0E02-4F83-BCC2-7D275B09D221}" type="datetime1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3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A980-3320-4670-8304-274D3813E12F}" type="datetime1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7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E865-E8FE-471B-B1B5-F7546BB97D49}" type="datetime1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5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7455-5FB4-4991-A511-DB18C79A38D3}" type="datetime1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9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78D1-E1BE-4F2A-9978-38BB52807FEB}" type="datetime1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1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0CE7-31C2-4A9C-81B3-D23E698A3282}" type="datetime1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9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BA0-9863-4DB5-94E3-A1E46A6B3166}" type="datetime1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3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7B306-A301-4627-8AA5-B37C17DCB929}" type="datetime1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DDC04-7C7A-4ACA-AEDF-18916DD3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8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audio" Target="file:///E:\DUNG%20MAP\GIAO%20AN%20THAO%20GIANG\DNA\THAO%20GIANG%20DNA\KhucCaBinhDinh-Dangcapnhat_5e9m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6.png"/><Relationship Id="rId4" Type="http://schemas.openxmlformats.org/officeDocument/2006/relationships/image" Target="../media/image34.gif"/><Relationship Id="rId9" Type="http://schemas.openxmlformats.org/officeDocument/2006/relationships/image" Target="../media/image3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/>
          </p:cNvSpPr>
          <p:nvPr/>
        </p:nvSpPr>
        <p:spPr bwMode="auto">
          <a:xfrm>
            <a:off x="0" y="1568450"/>
            <a:ext cx="9144000" cy="1250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6000" b="1" dirty="0" err="1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Chào</a:t>
            </a:r>
            <a:r>
              <a:rPr lang="en-US" sz="6000" b="1" dirty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6000" b="1" dirty="0" err="1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mừng</a:t>
            </a:r>
            <a:r>
              <a:rPr lang="en-US" sz="6000" b="1" dirty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các</a:t>
            </a:r>
            <a:r>
              <a:rPr lang="en-US" sz="6000" b="1" dirty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thầy</a:t>
            </a:r>
            <a:r>
              <a:rPr lang="en-US" sz="6000" b="1" dirty="0" smtClean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cô</a:t>
            </a:r>
            <a:r>
              <a:rPr lang="en-US" sz="6000" b="1" dirty="0" smtClean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đến</a:t>
            </a:r>
            <a:r>
              <a:rPr lang="en-US" sz="6000" b="1" dirty="0" smtClean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dự</a:t>
            </a:r>
            <a:r>
              <a:rPr lang="en-US" sz="6000" b="1" dirty="0" smtClean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giờ</a:t>
            </a:r>
            <a:r>
              <a:rPr lang="en-US" sz="6000" b="1" dirty="0" smtClean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6000" b="1" dirty="0" err="1" smtClean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thăm</a:t>
            </a:r>
            <a:r>
              <a:rPr lang="en-US" sz="6000" b="1" dirty="0" smtClean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lớp</a:t>
            </a:r>
            <a:r>
              <a:rPr lang="en-US" sz="6000" b="1" dirty="0" smtClean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!</a:t>
            </a:r>
            <a:endParaRPr lang="en-US" sz="6000" b="1" dirty="0">
              <a:ln w="9525" cmpd="sng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116012" y="3200400"/>
            <a:ext cx="6911975" cy="2971800"/>
          </a:xfrm>
          <a:prstGeom prst="horizontalScroll">
            <a:avLst>
              <a:gd name="adj" fmla="val 12500"/>
            </a:avLst>
          </a:prstGeom>
          <a:solidFill>
            <a:srgbClr val="66FF66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7A2</a:t>
            </a:r>
          </a:p>
          <a:p>
            <a:pPr algn="ctr"/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Môn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lí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2021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– 2022</a:t>
            </a:r>
          </a:p>
          <a:p>
            <a:pPr algn="ctr"/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GV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Lê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Nguyễn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Hồng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Lựu</a:t>
            </a:r>
            <a:endParaRPr lang="en-US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B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88913"/>
            <a:ext cx="201612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bldLvl="0" autoUpdateAnimBg="0"/>
      <p:bldP spid="7171" grpId="1" bldLvl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85445"/>
            <a:ext cx="7162800" cy="446295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</a:t>
            </a:r>
            <a:r>
              <a:rPr lang="en-US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Dân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700" dirty="0" smtClean="0"/>
              <a:t>-</a:t>
            </a:r>
            <a:r>
              <a:rPr lang="en-US" sz="3700" dirty="0"/>
              <a:t> </a:t>
            </a:r>
            <a:r>
              <a:rPr lang="en-US" sz="3700" dirty="0" err="1" smtClean="0"/>
              <a:t>Gần</a:t>
            </a:r>
            <a:r>
              <a:rPr lang="en-US" sz="3700" dirty="0" smtClean="0"/>
              <a:t> 50 % </a:t>
            </a:r>
            <a:r>
              <a:rPr lang="en-US" sz="3700" dirty="0" err="1" smtClean="0"/>
              <a:t>dân</a:t>
            </a:r>
            <a:r>
              <a:rPr lang="en-US" sz="3700" dirty="0" smtClean="0"/>
              <a:t> </a:t>
            </a:r>
            <a:r>
              <a:rPr lang="en-US" sz="3700" dirty="0" err="1" smtClean="0"/>
              <a:t>số</a:t>
            </a:r>
            <a:r>
              <a:rPr lang="en-US" sz="3700" dirty="0" smtClean="0"/>
              <a:t> </a:t>
            </a:r>
            <a:r>
              <a:rPr lang="en-US" sz="3700" dirty="0" err="1" smtClean="0"/>
              <a:t>thế</a:t>
            </a:r>
            <a:r>
              <a:rPr lang="en-US" sz="3700" dirty="0" smtClean="0"/>
              <a:t> </a:t>
            </a:r>
            <a:r>
              <a:rPr lang="en-US" sz="3700" dirty="0" err="1" smtClean="0"/>
              <a:t>giới</a:t>
            </a:r>
            <a:r>
              <a:rPr lang="en-US" sz="3700" dirty="0" smtClean="0"/>
              <a:t> </a:t>
            </a:r>
            <a:r>
              <a:rPr lang="en-US" sz="3700" dirty="0" err="1" smtClean="0"/>
              <a:t>tập</a:t>
            </a:r>
            <a:r>
              <a:rPr lang="en-US" sz="3700" dirty="0" smtClean="0"/>
              <a:t> </a:t>
            </a:r>
            <a:r>
              <a:rPr lang="en-US" sz="3700" dirty="0" err="1" smtClean="0"/>
              <a:t>trung</a:t>
            </a:r>
            <a:r>
              <a:rPr lang="en-US" sz="3700" dirty="0" smtClean="0"/>
              <a:t> ở </a:t>
            </a:r>
            <a:r>
              <a:rPr lang="en-US" sz="3700" dirty="0" err="1" smtClean="0"/>
              <a:t>đới</a:t>
            </a:r>
            <a:r>
              <a:rPr lang="en-US" sz="3700" dirty="0" smtClean="0"/>
              <a:t> </a:t>
            </a:r>
            <a:r>
              <a:rPr lang="en-US" sz="3700" dirty="0" err="1" smtClean="0"/>
              <a:t>nóng</a:t>
            </a:r>
            <a:r>
              <a:rPr lang="en-US" sz="3700" dirty="0" smtClean="0"/>
              <a:t>.</a:t>
            </a:r>
          </a:p>
          <a:p>
            <a:pPr marL="0" indent="0" algn="just">
              <a:buNone/>
            </a:pPr>
            <a:r>
              <a:rPr lang="en-US" sz="3700" dirty="0" smtClean="0"/>
              <a:t>- </a:t>
            </a:r>
            <a:r>
              <a:rPr lang="en-US" sz="3700" dirty="0" err="1" smtClean="0"/>
              <a:t>Dân</a:t>
            </a:r>
            <a:r>
              <a:rPr lang="en-US" sz="3700" dirty="0" smtClean="0"/>
              <a:t> </a:t>
            </a:r>
            <a:r>
              <a:rPr lang="en-US" sz="3700" dirty="0" err="1" smtClean="0"/>
              <a:t>số</a:t>
            </a:r>
            <a:r>
              <a:rPr lang="en-US" sz="3700" dirty="0" smtClean="0"/>
              <a:t> </a:t>
            </a:r>
            <a:r>
              <a:rPr lang="en-US" sz="3700" dirty="0" err="1" smtClean="0"/>
              <a:t>đới</a:t>
            </a:r>
            <a:r>
              <a:rPr lang="en-US" sz="3700" dirty="0" smtClean="0"/>
              <a:t> </a:t>
            </a:r>
            <a:r>
              <a:rPr lang="en-US" sz="3700" dirty="0" err="1" smtClean="0"/>
              <a:t>nóng</a:t>
            </a:r>
            <a:r>
              <a:rPr lang="en-US" sz="3700" dirty="0" smtClean="0"/>
              <a:t> </a:t>
            </a:r>
            <a:r>
              <a:rPr lang="en-US" sz="3700" dirty="0" err="1" smtClean="0"/>
              <a:t>phát</a:t>
            </a:r>
            <a:r>
              <a:rPr lang="en-US" sz="3700" dirty="0" smtClean="0"/>
              <a:t> </a:t>
            </a:r>
            <a:r>
              <a:rPr lang="en-US" sz="3700" dirty="0" err="1" smtClean="0"/>
              <a:t>triển</a:t>
            </a:r>
            <a:r>
              <a:rPr lang="en-US" sz="3700" dirty="0" smtClean="0"/>
              <a:t> </a:t>
            </a:r>
            <a:r>
              <a:rPr lang="en-US" sz="3700" dirty="0" err="1" smtClean="0"/>
              <a:t>khá</a:t>
            </a:r>
            <a:r>
              <a:rPr lang="en-US" sz="3700" dirty="0" smtClean="0"/>
              <a:t> </a:t>
            </a:r>
            <a:r>
              <a:rPr lang="en-US" sz="3700" dirty="0" err="1" smtClean="0"/>
              <a:t>nhanh</a:t>
            </a:r>
            <a:r>
              <a:rPr lang="en-US" sz="3700" dirty="0" smtClean="0"/>
              <a:t> </a:t>
            </a:r>
            <a:r>
              <a:rPr lang="en-US" sz="3700" dirty="0" err="1" smtClean="0"/>
              <a:t>dẫn</a:t>
            </a:r>
            <a:r>
              <a:rPr lang="en-US" sz="3700" dirty="0" smtClean="0"/>
              <a:t> </a:t>
            </a:r>
            <a:r>
              <a:rPr lang="en-US" sz="3700" dirty="0" err="1" smtClean="0"/>
              <a:t>đến</a:t>
            </a:r>
            <a:r>
              <a:rPr lang="en-US" sz="3700" dirty="0" smtClean="0"/>
              <a:t> </a:t>
            </a:r>
            <a:r>
              <a:rPr lang="en-US" sz="3700" dirty="0" err="1" smtClean="0"/>
              <a:t>bùng</a:t>
            </a:r>
            <a:r>
              <a:rPr lang="en-US" sz="3700" dirty="0" smtClean="0"/>
              <a:t> </a:t>
            </a:r>
            <a:r>
              <a:rPr lang="en-US" sz="3700" dirty="0" err="1" smtClean="0"/>
              <a:t>nổ</a:t>
            </a:r>
            <a:r>
              <a:rPr lang="en-US" sz="3700" dirty="0" smtClean="0"/>
              <a:t> </a:t>
            </a:r>
            <a:r>
              <a:rPr lang="en-US" sz="3700" dirty="0" err="1" smtClean="0"/>
              <a:t>dân</a:t>
            </a:r>
            <a:r>
              <a:rPr lang="en-US" sz="3700" dirty="0" smtClean="0"/>
              <a:t> </a:t>
            </a:r>
            <a:r>
              <a:rPr lang="en-US" sz="3700" dirty="0" err="1" smtClean="0"/>
              <a:t>số</a:t>
            </a:r>
            <a:r>
              <a:rPr lang="en-US" sz="37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429000"/>
            <a:ext cx="2726676" cy="2819400"/>
          </a:xfrm>
          <a:solidFill>
            <a:srgbClr val="99CCFF"/>
          </a:solidFill>
          <a:ln/>
        </p:spPr>
      </p:pic>
      <p:sp>
        <p:nvSpPr>
          <p:cNvPr id="10244" name="Cloud Callout 9"/>
          <p:cNvSpPr>
            <a:spLocks noChangeArrowheads="1"/>
          </p:cNvSpPr>
          <p:nvPr/>
        </p:nvSpPr>
        <p:spPr bwMode="auto">
          <a:xfrm>
            <a:off x="3124200" y="461075"/>
            <a:ext cx="5543227" cy="4800600"/>
          </a:xfrm>
          <a:prstGeom prst="cloudCallout">
            <a:avLst>
              <a:gd name="adj1" fmla="val -76905"/>
              <a:gd name="adj2" fmla="val 51466"/>
            </a:avLst>
          </a:prstGeom>
          <a:solidFill>
            <a:srgbClr val="66FF99"/>
          </a:solidFill>
          <a:ln w="9525" cap="flat" cmpd="sng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8763" algn="just"/>
            <a:r>
              <a:rPr lang="en-US" sz="3500" dirty="0" err="1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Vậy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thì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bùng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nổ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dân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số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ở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đới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nóng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có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tác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động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như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thế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nào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tới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tài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nguyên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và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môi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trường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?</a:t>
            </a:r>
            <a:endParaRPr lang="en-US" sz="3500" dirty="0">
              <a:latin typeface="Times New Roman" pitchFamily="18" charset="0"/>
              <a:cs typeface="Times New Roman" pitchFamily="18" charset="0"/>
              <a:sym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ldLvl="0" autoUpdateAnimBg="0"/>
      <p:bldP spid="10244" grpId="1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3962400"/>
            <a:ext cx="8875363" cy="1295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163" y="1066800"/>
            <a:ext cx="8991600" cy="1295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717095" y="2362200"/>
            <a:ext cx="1625543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956" y="3886200"/>
            <a:ext cx="9067799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956" y="1394847"/>
            <a:ext cx="9067799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639360" y="2766447"/>
            <a:ext cx="1625543" cy="1119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5814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50 %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5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578850" cy="806450"/>
          </a:xfrm>
        </p:spPr>
        <p:txBody>
          <a:bodyPr>
            <a:normAutofit/>
          </a:bodyPr>
          <a:lstStyle/>
          <a:p>
            <a:pPr algn="l"/>
            <a:r>
              <a:rPr lang="en-US" sz="35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en-US" sz="35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Sức</a:t>
            </a:r>
            <a:r>
              <a:rPr lang="en-US" sz="35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5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ép</a:t>
            </a:r>
            <a:r>
              <a:rPr lang="en-US" sz="35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5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dân</a:t>
            </a:r>
            <a:r>
              <a:rPr lang="en-US" sz="35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5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5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5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tới</a:t>
            </a:r>
            <a:r>
              <a:rPr lang="en-US" sz="35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5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tài</a:t>
            </a:r>
            <a:r>
              <a:rPr lang="en-US" sz="35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5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nguyên</a:t>
            </a:r>
            <a:r>
              <a:rPr lang="en-US" sz="35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5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môi</a:t>
            </a:r>
            <a:r>
              <a:rPr lang="en-US" sz="35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5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trường</a:t>
            </a:r>
            <a:r>
              <a:rPr lang="en-US" sz="35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US" sz="35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9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ldLvl="0" autoUpdateAnimBg="0"/>
      <p:bldP spid="10243" grpId="1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Line 2"/>
          <p:cNvSpPr>
            <a:spLocks noChangeShapeType="1"/>
          </p:cNvSpPr>
          <p:nvPr/>
        </p:nvSpPr>
        <p:spPr bwMode="auto">
          <a:xfrm>
            <a:off x="1066800" y="5391150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9" name="Line 3"/>
          <p:cNvSpPr>
            <a:spLocks noChangeShapeType="1"/>
          </p:cNvSpPr>
          <p:nvPr/>
        </p:nvSpPr>
        <p:spPr bwMode="auto">
          <a:xfrm flipV="1">
            <a:off x="1066800" y="1128713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990600" y="17526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990600" y="4953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>
            <a:off x="990600" y="44958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990600" y="40386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>
            <a:off x="990600" y="3581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>
            <a:off x="990600" y="31242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6" name="Line 10"/>
          <p:cNvSpPr>
            <a:spLocks noChangeShapeType="1"/>
          </p:cNvSpPr>
          <p:nvPr/>
        </p:nvSpPr>
        <p:spPr bwMode="auto">
          <a:xfrm>
            <a:off x="990600" y="2667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>
            <a:off x="990600" y="22098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>
            <a:off x="1905000" y="53768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9" name="Line 13"/>
          <p:cNvSpPr>
            <a:spLocks noChangeShapeType="1"/>
          </p:cNvSpPr>
          <p:nvPr/>
        </p:nvSpPr>
        <p:spPr bwMode="auto">
          <a:xfrm>
            <a:off x="2819400" y="53768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0" name="Line 14"/>
          <p:cNvSpPr>
            <a:spLocks noChangeShapeType="1"/>
          </p:cNvSpPr>
          <p:nvPr/>
        </p:nvSpPr>
        <p:spPr bwMode="auto">
          <a:xfrm>
            <a:off x="3733800" y="53768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3" name="Text Box 17"/>
          <p:cNvSpPr txBox="1">
            <a:spLocks noChangeArrowheads="1"/>
          </p:cNvSpPr>
          <p:nvPr/>
        </p:nvSpPr>
        <p:spPr bwMode="auto">
          <a:xfrm>
            <a:off x="2514600" y="547370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660066"/>
                </a:solidFill>
              </a:rPr>
              <a:t>1985</a:t>
            </a:r>
          </a:p>
        </p:txBody>
      </p:sp>
      <p:sp>
        <p:nvSpPr>
          <p:cNvPr id="121875" name="Text Box 19"/>
          <p:cNvSpPr txBox="1">
            <a:spLocks noChangeArrowheads="1"/>
          </p:cNvSpPr>
          <p:nvPr/>
        </p:nvSpPr>
        <p:spPr bwMode="auto">
          <a:xfrm>
            <a:off x="552450" y="5214938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</a:rPr>
              <a:t>80</a:t>
            </a:r>
          </a:p>
        </p:txBody>
      </p:sp>
      <p:sp>
        <p:nvSpPr>
          <p:cNvPr id="121876" name="Text Box 20"/>
          <p:cNvSpPr txBox="1">
            <a:spLocks noChangeArrowheads="1"/>
          </p:cNvSpPr>
          <p:nvPr/>
        </p:nvSpPr>
        <p:spPr bwMode="auto">
          <a:xfrm>
            <a:off x="457200" y="4344988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</a:rPr>
              <a:t>100</a:t>
            </a:r>
          </a:p>
        </p:txBody>
      </p:sp>
      <p:sp>
        <p:nvSpPr>
          <p:cNvPr id="121877" name="Text Box 21"/>
          <p:cNvSpPr txBox="1">
            <a:spLocks noChangeArrowheads="1"/>
          </p:cNvSpPr>
          <p:nvPr/>
        </p:nvSpPr>
        <p:spPr bwMode="auto">
          <a:xfrm>
            <a:off x="457200" y="3887788"/>
            <a:ext cx="625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1200" b="1">
                <a:solidFill>
                  <a:srgbClr val="003366"/>
                </a:solidFill>
              </a:rPr>
              <a:t>110</a:t>
            </a:r>
          </a:p>
        </p:txBody>
      </p:sp>
      <p:sp>
        <p:nvSpPr>
          <p:cNvPr id="121878" name="Text Box 22"/>
          <p:cNvSpPr txBox="1">
            <a:spLocks noChangeArrowheads="1"/>
          </p:cNvSpPr>
          <p:nvPr/>
        </p:nvSpPr>
        <p:spPr bwMode="auto">
          <a:xfrm>
            <a:off x="457200" y="34607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</a:rPr>
              <a:t>120</a:t>
            </a:r>
          </a:p>
        </p:txBody>
      </p:sp>
      <p:sp>
        <p:nvSpPr>
          <p:cNvPr id="121879" name="Text Box 23"/>
          <p:cNvSpPr txBox="1">
            <a:spLocks noChangeArrowheads="1"/>
          </p:cNvSpPr>
          <p:nvPr/>
        </p:nvSpPr>
        <p:spPr bwMode="auto">
          <a:xfrm>
            <a:off x="457200" y="2986088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</a:rPr>
              <a:t>130</a:t>
            </a:r>
          </a:p>
        </p:txBody>
      </p:sp>
      <p:sp>
        <p:nvSpPr>
          <p:cNvPr id="121880" name="Text Box 24"/>
          <p:cNvSpPr txBox="1">
            <a:spLocks noChangeArrowheads="1"/>
          </p:cNvSpPr>
          <p:nvPr/>
        </p:nvSpPr>
        <p:spPr bwMode="auto">
          <a:xfrm>
            <a:off x="457200" y="2517775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</a:rPr>
              <a:t>140</a:t>
            </a:r>
          </a:p>
        </p:txBody>
      </p:sp>
      <p:sp>
        <p:nvSpPr>
          <p:cNvPr id="121881" name="Text Box 25"/>
          <p:cNvSpPr txBox="1">
            <a:spLocks noChangeArrowheads="1"/>
          </p:cNvSpPr>
          <p:nvPr/>
        </p:nvSpPr>
        <p:spPr bwMode="auto">
          <a:xfrm>
            <a:off x="457200" y="2060575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</a:rPr>
              <a:t>150</a:t>
            </a:r>
          </a:p>
        </p:txBody>
      </p:sp>
      <p:sp>
        <p:nvSpPr>
          <p:cNvPr id="121882" name="Text Box 26"/>
          <p:cNvSpPr txBox="1">
            <a:spLocks noChangeArrowheads="1"/>
          </p:cNvSpPr>
          <p:nvPr/>
        </p:nvSpPr>
        <p:spPr bwMode="auto">
          <a:xfrm>
            <a:off x="457200" y="154305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</a:rPr>
              <a:t>160</a:t>
            </a:r>
          </a:p>
        </p:txBody>
      </p:sp>
      <p:sp>
        <p:nvSpPr>
          <p:cNvPr id="121883" name="Text Box 27"/>
          <p:cNvSpPr txBox="1">
            <a:spLocks noChangeArrowheads="1"/>
          </p:cNvSpPr>
          <p:nvPr/>
        </p:nvSpPr>
        <p:spPr bwMode="auto">
          <a:xfrm>
            <a:off x="533400" y="4772025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</a:rPr>
              <a:t>90</a:t>
            </a:r>
          </a:p>
        </p:txBody>
      </p:sp>
      <p:sp>
        <p:nvSpPr>
          <p:cNvPr id="121885" name="Freeform 29"/>
          <p:cNvSpPr>
            <a:spLocks/>
          </p:cNvSpPr>
          <p:nvPr/>
        </p:nvSpPr>
        <p:spPr bwMode="auto">
          <a:xfrm>
            <a:off x="1066800" y="3748088"/>
            <a:ext cx="2678113" cy="765175"/>
          </a:xfrm>
          <a:custGeom>
            <a:avLst/>
            <a:gdLst>
              <a:gd name="T0" fmla="*/ 0 w 1687"/>
              <a:gd name="T1" fmla="*/ 482 h 482"/>
              <a:gd name="T2" fmla="*/ 180 w 1687"/>
              <a:gd name="T3" fmla="*/ 418 h 482"/>
              <a:gd name="T4" fmla="*/ 306 w 1687"/>
              <a:gd name="T5" fmla="*/ 426 h 482"/>
              <a:gd name="T6" fmla="*/ 606 w 1687"/>
              <a:gd name="T7" fmla="*/ 165 h 482"/>
              <a:gd name="T8" fmla="*/ 906 w 1687"/>
              <a:gd name="T9" fmla="*/ 47 h 482"/>
              <a:gd name="T10" fmla="*/ 1040 w 1687"/>
              <a:gd name="T11" fmla="*/ 94 h 482"/>
              <a:gd name="T12" fmla="*/ 1190 w 1687"/>
              <a:gd name="T13" fmla="*/ 0 h 482"/>
              <a:gd name="T14" fmla="*/ 1687 w 1687"/>
              <a:gd name="T15" fmla="*/ 68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87" h="482">
                <a:moveTo>
                  <a:pt x="0" y="482"/>
                </a:moveTo>
                <a:lnTo>
                  <a:pt x="180" y="418"/>
                </a:lnTo>
                <a:lnTo>
                  <a:pt x="306" y="426"/>
                </a:lnTo>
                <a:lnTo>
                  <a:pt x="606" y="165"/>
                </a:lnTo>
                <a:lnTo>
                  <a:pt x="906" y="47"/>
                </a:lnTo>
                <a:lnTo>
                  <a:pt x="1040" y="94"/>
                </a:lnTo>
                <a:lnTo>
                  <a:pt x="1190" y="0"/>
                </a:lnTo>
                <a:lnTo>
                  <a:pt x="1687" y="68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7" name="Text Box 31"/>
          <p:cNvSpPr txBox="1">
            <a:spLocks noChangeArrowheads="1"/>
          </p:cNvSpPr>
          <p:nvPr/>
        </p:nvSpPr>
        <p:spPr bwMode="auto">
          <a:xfrm>
            <a:off x="3962400" y="5405438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 b="1">
                <a:solidFill>
                  <a:srgbClr val="660066"/>
                </a:solidFill>
                <a:latin typeface="Times New Roman" pitchFamily="18" charset="0"/>
              </a:rPr>
              <a:t>Năm </a:t>
            </a:r>
          </a:p>
        </p:txBody>
      </p:sp>
      <p:sp>
        <p:nvSpPr>
          <p:cNvPr id="121888" name="Text Box 32"/>
          <p:cNvSpPr txBox="1">
            <a:spLocks noChangeArrowheads="1"/>
          </p:cNvSpPr>
          <p:nvPr/>
        </p:nvSpPr>
        <p:spPr bwMode="auto">
          <a:xfrm>
            <a:off x="0" y="5948363"/>
            <a:ext cx="433387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CC3300"/>
                </a:solidFill>
                <a:latin typeface="Times New Roman" pitchFamily="18" charset="0"/>
              </a:rPr>
              <a:t>Biểu đồ về mối quan hệ giữa dân số và lương 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CC3300"/>
                </a:solidFill>
                <a:latin typeface="Times New Roman" pitchFamily="18" charset="0"/>
              </a:rPr>
              <a:t>thực châu Phi từ năm 1975 đến năm 1990</a:t>
            </a:r>
          </a:p>
        </p:txBody>
      </p:sp>
      <p:sp>
        <p:nvSpPr>
          <p:cNvPr id="121889" name="Text Box 33"/>
          <p:cNvSpPr txBox="1">
            <a:spLocks noChangeArrowheads="1"/>
          </p:cNvSpPr>
          <p:nvPr/>
        </p:nvSpPr>
        <p:spPr bwMode="auto">
          <a:xfrm>
            <a:off x="1676400" y="5757863"/>
            <a:ext cx="1447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</a:rPr>
              <a:t>Năm 1975=100%</a:t>
            </a:r>
          </a:p>
        </p:txBody>
      </p:sp>
      <p:sp>
        <p:nvSpPr>
          <p:cNvPr id="121894" name="Text Box 38"/>
          <p:cNvSpPr txBox="1">
            <a:spLocks noChangeArrowheads="1"/>
          </p:cNvSpPr>
          <p:nvPr/>
        </p:nvSpPr>
        <p:spPr bwMode="auto">
          <a:xfrm>
            <a:off x="533400" y="914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>
                <a:solidFill>
                  <a:srgbClr val="003366"/>
                </a:solidFill>
                <a:latin typeface="Times New Roman" pitchFamily="18" charset="0"/>
              </a:rPr>
              <a:t>%</a:t>
            </a:r>
          </a:p>
        </p:txBody>
      </p:sp>
      <p:sp>
        <p:nvSpPr>
          <p:cNvPr id="121895" name="Freeform 39"/>
          <p:cNvSpPr>
            <a:spLocks/>
          </p:cNvSpPr>
          <p:nvPr/>
        </p:nvSpPr>
        <p:spPr bwMode="auto">
          <a:xfrm>
            <a:off x="1066800" y="1843088"/>
            <a:ext cx="2641600" cy="2686050"/>
          </a:xfrm>
          <a:custGeom>
            <a:avLst/>
            <a:gdLst>
              <a:gd name="T0" fmla="*/ 0 w 1664"/>
              <a:gd name="T1" fmla="*/ 1692 h 1692"/>
              <a:gd name="T2" fmla="*/ 772 w 1664"/>
              <a:gd name="T3" fmla="*/ 1242 h 1692"/>
              <a:gd name="T4" fmla="*/ 1664 w 1664"/>
              <a:gd name="T5" fmla="*/ 0 h 1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4" h="1692">
                <a:moveTo>
                  <a:pt x="0" y="1692"/>
                </a:moveTo>
                <a:lnTo>
                  <a:pt x="772" y="1242"/>
                </a:lnTo>
                <a:lnTo>
                  <a:pt x="1664" y="0"/>
                </a:lnTo>
              </a:path>
            </a:pathLst>
          </a:custGeom>
          <a:noFill/>
          <a:ln w="28575" cmpd="sng">
            <a:solidFill>
              <a:srgbClr val="0066CC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05" name="Text Box 49"/>
          <p:cNvSpPr txBox="1">
            <a:spLocks noChangeArrowheads="1"/>
          </p:cNvSpPr>
          <p:nvPr/>
        </p:nvSpPr>
        <p:spPr bwMode="auto">
          <a:xfrm>
            <a:off x="3381375" y="54673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660066"/>
                </a:solidFill>
              </a:rPr>
              <a:t>1990</a:t>
            </a:r>
          </a:p>
        </p:txBody>
      </p:sp>
      <p:sp>
        <p:nvSpPr>
          <p:cNvPr id="121906" name="Text Box 50"/>
          <p:cNvSpPr txBox="1">
            <a:spLocks noChangeArrowheads="1"/>
          </p:cNvSpPr>
          <p:nvPr/>
        </p:nvSpPr>
        <p:spPr bwMode="auto">
          <a:xfrm>
            <a:off x="838200" y="54864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660066"/>
                </a:solidFill>
              </a:rPr>
              <a:t>1975</a:t>
            </a:r>
          </a:p>
        </p:txBody>
      </p:sp>
      <p:sp>
        <p:nvSpPr>
          <p:cNvPr id="121907" name="Text Box 51"/>
          <p:cNvSpPr txBox="1">
            <a:spLocks noChangeArrowheads="1"/>
          </p:cNvSpPr>
          <p:nvPr/>
        </p:nvSpPr>
        <p:spPr bwMode="auto">
          <a:xfrm>
            <a:off x="1600200" y="546893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660066"/>
                </a:solidFill>
              </a:rPr>
              <a:t>1980</a:t>
            </a:r>
          </a:p>
        </p:txBody>
      </p:sp>
      <p:sp>
        <p:nvSpPr>
          <p:cNvPr id="121915" name="Freeform 59"/>
          <p:cNvSpPr>
            <a:spLocks/>
          </p:cNvSpPr>
          <p:nvPr/>
        </p:nvSpPr>
        <p:spPr bwMode="auto">
          <a:xfrm>
            <a:off x="1100138" y="4495800"/>
            <a:ext cx="2667000" cy="914400"/>
          </a:xfrm>
          <a:custGeom>
            <a:avLst/>
            <a:gdLst>
              <a:gd name="T0" fmla="*/ 0 w 1680"/>
              <a:gd name="T1" fmla="*/ 0 h 576"/>
              <a:gd name="T2" fmla="*/ 772 w 1680"/>
              <a:gd name="T3" fmla="*/ 133 h 576"/>
              <a:gd name="T4" fmla="*/ 1680 w 1680"/>
              <a:gd name="T5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0" h="576">
                <a:moveTo>
                  <a:pt x="0" y="0"/>
                </a:moveTo>
                <a:lnTo>
                  <a:pt x="772" y="133"/>
                </a:lnTo>
                <a:lnTo>
                  <a:pt x="1680" y="576"/>
                </a:lnTo>
              </a:path>
            </a:pathLst>
          </a:custGeom>
          <a:noFill/>
          <a:ln w="28575" cmpd="sng">
            <a:solidFill>
              <a:srgbClr val="6F96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28" name="Text Box 72"/>
          <p:cNvSpPr txBox="1">
            <a:spLocks noChangeArrowheads="1"/>
          </p:cNvSpPr>
          <p:nvPr/>
        </p:nvSpPr>
        <p:spPr bwMode="auto">
          <a:xfrm>
            <a:off x="4657725" y="4886325"/>
            <a:ext cx="457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endParaRPr lang="en-US" sz="2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1929" name="Text Box 73"/>
          <p:cNvSpPr txBox="1">
            <a:spLocks noChangeArrowheads="1"/>
          </p:cNvSpPr>
          <p:nvPr/>
        </p:nvSpPr>
        <p:spPr bwMode="auto">
          <a:xfrm>
            <a:off x="4724400" y="5681663"/>
            <a:ext cx="457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endParaRPr lang="en-US" sz="2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121930" name="Group 74"/>
          <p:cNvGrpSpPr>
            <a:grpSpLocks/>
          </p:cNvGrpSpPr>
          <p:nvPr/>
        </p:nvGrpSpPr>
        <p:grpSpPr bwMode="auto">
          <a:xfrm>
            <a:off x="304800" y="100013"/>
            <a:ext cx="4267200" cy="855662"/>
            <a:chOff x="3216" y="3024"/>
            <a:chExt cx="2544" cy="706"/>
          </a:xfrm>
        </p:grpSpPr>
        <p:sp>
          <p:nvSpPr>
            <p:cNvPr id="121931" name="Rectangle 75"/>
            <p:cNvSpPr>
              <a:spLocks noChangeArrowheads="1"/>
            </p:cNvSpPr>
            <p:nvPr/>
          </p:nvSpPr>
          <p:spPr bwMode="auto">
            <a:xfrm>
              <a:off x="3216" y="3024"/>
              <a:ext cx="2448" cy="672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32" name="Line 76"/>
            <p:cNvSpPr>
              <a:spLocks noChangeShapeType="1"/>
            </p:cNvSpPr>
            <p:nvPr/>
          </p:nvSpPr>
          <p:spPr bwMode="auto">
            <a:xfrm>
              <a:off x="3312" y="3120"/>
              <a:ext cx="480" cy="0"/>
            </a:xfrm>
            <a:prstGeom prst="line">
              <a:avLst/>
            </a:prstGeom>
            <a:noFill/>
            <a:ln w="28575">
              <a:solidFill>
                <a:srgbClr val="00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33" name="Line 77"/>
            <p:cNvSpPr>
              <a:spLocks noChangeShapeType="1"/>
            </p:cNvSpPr>
            <p:nvPr/>
          </p:nvSpPr>
          <p:spPr bwMode="auto">
            <a:xfrm>
              <a:off x="3312" y="3360"/>
              <a:ext cx="48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34" name="Line 78"/>
            <p:cNvSpPr>
              <a:spLocks noChangeShapeType="1"/>
            </p:cNvSpPr>
            <p:nvPr/>
          </p:nvSpPr>
          <p:spPr bwMode="auto">
            <a:xfrm>
              <a:off x="3312" y="3600"/>
              <a:ext cx="480" cy="0"/>
            </a:xfrm>
            <a:prstGeom prst="line">
              <a:avLst/>
            </a:prstGeom>
            <a:noFill/>
            <a:ln w="28575">
              <a:solidFill>
                <a:srgbClr val="6F9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35" name="Text Box 79"/>
            <p:cNvSpPr txBox="1">
              <a:spLocks noChangeArrowheads="1"/>
            </p:cNvSpPr>
            <p:nvPr/>
          </p:nvSpPr>
          <p:spPr bwMode="auto">
            <a:xfrm>
              <a:off x="3888" y="3024"/>
              <a:ext cx="1536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200" b="1"/>
                <a:t>Gia tăng dân số tự nhiên</a:t>
              </a:r>
            </a:p>
          </p:txBody>
        </p:sp>
        <p:sp>
          <p:nvSpPr>
            <p:cNvPr id="121936" name="Text Box 80"/>
            <p:cNvSpPr txBox="1">
              <a:spLocks noChangeArrowheads="1"/>
            </p:cNvSpPr>
            <p:nvPr/>
          </p:nvSpPr>
          <p:spPr bwMode="auto">
            <a:xfrm>
              <a:off x="3888" y="3264"/>
              <a:ext cx="163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200" b="1"/>
                <a:t>Sản lượng lương thực</a:t>
              </a:r>
            </a:p>
          </p:txBody>
        </p:sp>
        <p:sp>
          <p:nvSpPr>
            <p:cNvPr id="121937" name="Text Box 81"/>
            <p:cNvSpPr txBox="1">
              <a:spLocks noChangeArrowheads="1"/>
            </p:cNvSpPr>
            <p:nvPr/>
          </p:nvSpPr>
          <p:spPr bwMode="auto">
            <a:xfrm>
              <a:off x="3840" y="3503"/>
              <a:ext cx="192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200" b="1"/>
                <a:t>Bình quân lương thực theo đầu người</a:t>
              </a: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4800600" y="609600"/>
            <a:ext cx="4365523" cy="4919663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Phi.</a:t>
            </a:r>
            <a:endParaRPr lang="en-US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95DD-C863-4D5B-AF62-AACDA896A3B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93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28" grpId="0"/>
      <p:bldP spid="121929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Line 2"/>
          <p:cNvSpPr>
            <a:spLocks noChangeShapeType="1"/>
          </p:cNvSpPr>
          <p:nvPr/>
        </p:nvSpPr>
        <p:spPr bwMode="auto">
          <a:xfrm>
            <a:off x="1066800" y="5391150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59" name="Line 3"/>
          <p:cNvSpPr>
            <a:spLocks noChangeShapeType="1"/>
          </p:cNvSpPr>
          <p:nvPr/>
        </p:nvSpPr>
        <p:spPr bwMode="auto">
          <a:xfrm flipV="1">
            <a:off x="1066800" y="1128713"/>
            <a:ext cx="0" cy="426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990600" y="17526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990600" y="4953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>
            <a:off x="990600" y="44958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990600" y="40386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>
            <a:off x="990600" y="3581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>
            <a:off x="990600" y="31242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6" name="Line 10"/>
          <p:cNvSpPr>
            <a:spLocks noChangeShapeType="1"/>
          </p:cNvSpPr>
          <p:nvPr/>
        </p:nvSpPr>
        <p:spPr bwMode="auto">
          <a:xfrm>
            <a:off x="990600" y="26670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>
            <a:off x="990600" y="22098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>
            <a:off x="1905000" y="53768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69" name="Line 13"/>
          <p:cNvSpPr>
            <a:spLocks noChangeShapeType="1"/>
          </p:cNvSpPr>
          <p:nvPr/>
        </p:nvSpPr>
        <p:spPr bwMode="auto">
          <a:xfrm>
            <a:off x="2819400" y="53768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0" name="Line 14"/>
          <p:cNvSpPr>
            <a:spLocks noChangeShapeType="1"/>
          </p:cNvSpPr>
          <p:nvPr/>
        </p:nvSpPr>
        <p:spPr bwMode="auto">
          <a:xfrm>
            <a:off x="3733800" y="53768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3" name="Text Box 17"/>
          <p:cNvSpPr txBox="1">
            <a:spLocks noChangeArrowheads="1"/>
          </p:cNvSpPr>
          <p:nvPr/>
        </p:nvSpPr>
        <p:spPr bwMode="auto">
          <a:xfrm>
            <a:off x="2514600" y="547370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660066"/>
                </a:solidFill>
              </a:rPr>
              <a:t>1985</a:t>
            </a:r>
          </a:p>
        </p:txBody>
      </p:sp>
      <p:sp>
        <p:nvSpPr>
          <p:cNvPr id="121875" name="Text Box 19"/>
          <p:cNvSpPr txBox="1">
            <a:spLocks noChangeArrowheads="1"/>
          </p:cNvSpPr>
          <p:nvPr/>
        </p:nvSpPr>
        <p:spPr bwMode="auto">
          <a:xfrm>
            <a:off x="552450" y="5214938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</a:rPr>
              <a:t>80</a:t>
            </a:r>
          </a:p>
        </p:txBody>
      </p:sp>
      <p:sp>
        <p:nvSpPr>
          <p:cNvPr id="121876" name="Text Box 20"/>
          <p:cNvSpPr txBox="1">
            <a:spLocks noChangeArrowheads="1"/>
          </p:cNvSpPr>
          <p:nvPr/>
        </p:nvSpPr>
        <p:spPr bwMode="auto">
          <a:xfrm>
            <a:off x="457200" y="4344988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</a:rPr>
              <a:t>100</a:t>
            </a:r>
          </a:p>
        </p:txBody>
      </p:sp>
      <p:sp>
        <p:nvSpPr>
          <p:cNvPr id="121877" name="Text Box 21"/>
          <p:cNvSpPr txBox="1">
            <a:spLocks noChangeArrowheads="1"/>
          </p:cNvSpPr>
          <p:nvPr/>
        </p:nvSpPr>
        <p:spPr bwMode="auto">
          <a:xfrm>
            <a:off x="457200" y="3887788"/>
            <a:ext cx="625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1200" b="1">
                <a:solidFill>
                  <a:srgbClr val="003366"/>
                </a:solidFill>
              </a:rPr>
              <a:t>110</a:t>
            </a:r>
          </a:p>
        </p:txBody>
      </p:sp>
      <p:sp>
        <p:nvSpPr>
          <p:cNvPr id="121878" name="Text Box 22"/>
          <p:cNvSpPr txBox="1">
            <a:spLocks noChangeArrowheads="1"/>
          </p:cNvSpPr>
          <p:nvPr/>
        </p:nvSpPr>
        <p:spPr bwMode="auto">
          <a:xfrm>
            <a:off x="457200" y="34607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</a:rPr>
              <a:t>120</a:t>
            </a:r>
          </a:p>
        </p:txBody>
      </p:sp>
      <p:sp>
        <p:nvSpPr>
          <p:cNvPr id="121879" name="Text Box 23"/>
          <p:cNvSpPr txBox="1">
            <a:spLocks noChangeArrowheads="1"/>
          </p:cNvSpPr>
          <p:nvPr/>
        </p:nvSpPr>
        <p:spPr bwMode="auto">
          <a:xfrm>
            <a:off x="457200" y="2986088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</a:rPr>
              <a:t>130</a:t>
            </a:r>
          </a:p>
        </p:txBody>
      </p:sp>
      <p:sp>
        <p:nvSpPr>
          <p:cNvPr id="121880" name="Text Box 24"/>
          <p:cNvSpPr txBox="1">
            <a:spLocks noChangeArrowheads="1"/>
          </p:cNvSpPr>
          <p:nvPr/>
        </p:nvSpPr>
        <p:spPr bwMode="auto">
          <a:xfrm>
            <a:off x="457200" y="2517775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</a:rPr>
              <a:t>140</a:t>
            </a:r>
          </a:p>
        </p:txBody>
      </p:sp>
      <p:sp>
        <p:nvSpPr>
          <p:cNvPr id="121881" name="Text Box 25"/>
          <p:cNvSpPr txBox="1">
            <a:spLocks noChangeArrowheads="1"/>
          </p:cNvSpPr>
          <p:nvPr/>
        </p:nvSpPr>
        <p:spPr bwMode="auto">
          <a:xfrm>
            <a:off x="457200" y="2060575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</a:rPr>
              <a:t>150</a:t>
            </a:r>
          </a:p>
        </p:txBody>
      </p:sp>
      <p:sp>
        <p:nvSpPr>
          <p:cNvPr id="121882" name="Text Box 26"/>
          <p:cNvSpPr txBox="1">
            <a:spLocks noChangeArrowheads="1"/>
          </p:cNvSpPr>
          <p:nvPr/>
        </p:nvSpPr>
        <p:spPr bwMode="auto">
          <a:xfrm>
            <a:off x="457200" y="154305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</a:rPr>
              <a:t>160</a:t>
            </a:r>
          </a:p>
        </p:txBody>
      </p:sp>
      <p:sp>
        <p:nvSpPr>
          <p:cNvPr id="121883" name="Text Box 27"/>
          <p:cNvSpPr txBox="1">
            <a:spLocks noChangeArrowheads="1"/>
          </p:cNvSpPr>
          <p:nvPr/>
        </p:nvSpPr>
        <p:spPr bwMode="auto">
          <a:xfrm>
            <a:off x="533400" y="4772025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003366"/>
                </a:solidFill>
              </a:rPr>
              <a:t>90</a:t>
            </a:r>
          </a:p>
        </p:txBody>
      </p:sp>
      <p:sp>
        <p:nvSpPr>
          <p:cNvPr id="121885" name="Freeform 29"/>
          <p:cNvSpPr>
            <a:spLocks/>
          </p:cNvSpPr>
          <p:nvPr/>
        </p:nvSpPr>
        <p:spPr bwMode="auto">
          <a:xfrm>
            <a:off x="1066800" y="3748088"/>
            <a:ext cx="2678113" cy="765175"/>
          </a:xfrm>
          <a:custGeom>
            <a:avLst/>
            <a:gdLst>
              <a:gd name="T0" fmla="*/ 0 w 1687"/>
              <a:gd name="T1" fmla="*/ 482 h 482"/>
              <a:gd name="T2" fmla="*/ 180 w 1687"/>
              <a:gd name="T3" fmla="*/ 418 h 482"/>
              <a:gd name="T4" fmla="*/ 306 w 1687"/>
              <a:gd name="T5" fmla="*/ 426 h 482"/>
              <a:gd name="T6" fmla="*/ 606 w 1687"/>
              <a:gd name="T7" fmla="*/ 165 h 482"/>
              <a:gd name="T8" fmla="*/ 906 w 1687"/>
              <a:gd name="T9" fmla="*/ 47 h 482"/>
              <a:gd name="T10" fmla="*/ 1040 w 1687"/>
              <a:gd name="T11" fmla="*/ 94 h 482"/>
              <a:gd name="T12" fmla="*/ 1190 w 1687"/>
              <a:gd name="T13" fmla="*/ 0 h 482"/>
              <a:gd name="T14" fmla="*/ 1687 w 1687"/>
              <a:gd name="T15" fmla="*/ 68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87" h="482">
                <a:moveTo>
                  <a:pt x="0" y="482"/>
                </a:moveTo>
                <a:lnTo>
                  <a:pt x="180" y="418"/>
                </a:lnTo>
                <a:lnTo>
                  <a:pt x="306" y="426"/>
                </a:lnTo>
                <a:lnTo>
                  <a:pt x="606" y="165"/>
                </a:lnTo>
                <a:lnTo>
                  <a:pt x="906" y="47"/>
                </a:lnTo>
                <a:lnTo>
                  <a:pt x="1040" y="94"/>
                </a:lnTo>
                <a:lnTo>
                  <a:pt x="1190" y="0"/>
                </a:lnTo>
                <a:lnTo>
                  <a:pt x="1687" y="68"/>
                </a:lnTo>
              </a:path>
            </a:pathLst>
          </a:custGeom>
          <a:noFill/>
          <a:ln w="28575" cmpd="sng">
            <a:solidFill>
              <a:srgbClr val="CC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7" name="Text Box 31"/>
          <p:cNvSpPr txBox="1">
            <a:spLocks noChangeArrowheads="1"/>
          </p:cNvSpPr>
          <p:nvPr/>
        </p:nvSpPr>
        <p:spPr bwMode="auto">
          <a:xfrm>
            <a:off x="3962400" y="5405438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 b="1">
                <a:solidFill>
                  <a:srgbClr val="660066"/>
                </a:solidFill>
                <a:latin typeface="Times New Roman" pitchFamily="18" charset="0"/>
              </a:rPr>
              <a:t>Năm </a:t>
            </a:r>
          </a:p>
        </p:txBody>
      </p:sp>
      <p:sp>
        <p:nvSpPr>
          <p:cNvPr id="121888" name="Text Box 32"/>
          <p:cNvSpPr txBox="1">
            <a:spLocks noChangeArrowheads="1"/>
          </p:cNvSpPr>
          <p:nvPr/>
        </p:nvSpPr>
        <p:spPr bwMode="auto">
          <a:xfrm>
            <a:off x="0" y="5948363"/>
            <a:ext cx="433387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CC3300"/>
                </a:solidFill>
                <a:latin typeface="Times New Roman" pitchFamily="18" charset="0"/>
              </a:rPr>
              <a:t>Biểu đồ về mối quan hệ giữa dân số và lương 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CC3300"/>
                </a:solidFill>
                <a:latin typeface="Times New Roman" pitchFamily="18" charset="0"/>
              </a:rPr>
              <a:t>thực châu Phi từ năm 1975 đến năm 1990</a:t>
            </a:r>
          </a:p>
        </p:txBody>
      </p:sp>
      <p:sp>
        <p:nvSpPr>
          <p:cNvPr id="121889" name="Text Box 33"/>
          <p:cNvSpPr txBox="1">
            <a:spLocks noChangeArrowheads="1"/>
          </p:cNvSpPr>
          <p:nvPr/>
        </p:nvSpPr>
        <p:spPr bwMode="auto">
          <a:xfrm>
            <a:off x="1676400" y="5757863"/>
            <a:ext cx="1447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</a:rPr>
              <a:t>Năm 1975=100%</a:t>
            </a:r>
          </a:p>
        </p:txBody>
      </p:sp>
      <p:sp>
        <p:nvSpPr>
          <p:cNvPr id="121894" name="Text Box 38"/>
          <p:cNvSpPr txBox="1">
            <a:spLocks noChangeArrowheads="1"/>
          </p:cNvSpPr>
          <p:nvPr/>
        </p:nvSpPr>
        <p:spPr bwMode="auto">
          <a:xfrm>
            <a:off x="533400" y="914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>
                <a:solidFill>
                  <a:srgbClr val="003366"/>
                </a:solidFill>
                <a:latin typeface="Times New Roman" pitchFamily="18" charset="0"/>
              </a:rPr>
              <a:t>%</a:t>
            </a:r>
          </a:p>
        </p:txBody>
      </p:sp>
      <p:sp>
        <p:nvSpPr>
          <p:cNvPr id="121895" name="Freeform 39"/>
          <p:cNvSpPr>
            <a:spLocks/>
          </p:cNvSpPr>
          <p:nvPr/>
        </p:nvSpPr>
        <p:spPr bwMode="auto">
          <a:xfrm>
            <a:off x="1066800" y="1843088"/>
            <a:ext cx="2641600" cy="2686050"/>
          </a:xfrm>
          <a:custGeom>
            <a:avLst/>
            <a:gdLst>
              <a:gd name="T0" fmla="*/ 0 w 1664"/>
              <a:gd name="T1" fmla="*/ 1692 h 1692"/>
              <a:gd name="T2" fmla="*/ 772 w 1664"/>
              <a:gd name="T3" fmla="*/ 1242 h 1692"/>
              <a:gd name="T4" fmla="*/ 1664 w 1664"/>
              <a:gd name="T5" fmla="*/ 0 h 1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4" h="1692">
                <a:moveTo>
                  <a:pt x="0" y="1692"/>
                </a:moveTo>
                <a:lnTo>
                  <a:pt x="772" y="1242"/>
                </a:lnTo>
                <a:lnTo>
                  <a:pt x="1664" y="0"/>
                </a:lnTo>
              </a:path>
            </a:pathLst>
          </a:custGeom>
          <a:noFill/>
          <a:ln w="28575" cmpd="sng">
            <a:solidFill>
              <a:srgbClr val="0066CC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05" name="Text Box 49"/>
          <p:cNvSpPr txBox="1">
            <a:spLocks noChangeArrowheads="1"/>
          </p:cNvSpPr>
          <p:nvPr/>
        </p:nvSpPr>
        <p:spPr bwMode="auto">
          <a:xfrm>
            <a:off x="3381375" y="54673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660066"/>
                </a:solidFill>
              </a:rPr>
              <a:t>1990</a:t>
            </a:r>
          </a:p>
        </p:txBody>
      </p:sp>
      <p:sp>
        <p:nvSpPr>
          <p:cNvPr id="121906" name="Text Box 50"/>
          <p:cNvSpPr txBox="1">
            <a:spLocks noChangeArrowheads="1"/>
          </p:cNvSpPr>
          <p:nvPr/>
        </p:nvSpPr>
        <p:spPr bwMode="auto">
          <a:xfrm>
            <a:off x="838200" y="54864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660066"/>
                </a:solidFill>
              </a:rPr>
              <a:t>1975</a:t>
            </a:r>
          </a:p>
        </p:txBody>
      </p:sp>
      <p:sp>
        <p:nvSpPr>
          <p:cNvPr id="121907" name="Text Box 51"/>
          <p:cNvSpPr txBox="1">
            <a:spLocks noChangeArrowheads="1"/>
          </p:cNvSpPr>
          <p:nvPr/>
        </p:nvSpPr>
        <p:spPr bwMode="auto">
          <a:xfrm>
            <a:off x="1600200" y="5468938"/>
            <a:ext cx="76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660066"/>
                </a:solidFill>
              </a:rPr>
              <a:t>1980</a:t>
            </a:r>
          </a:p>
        </p:txBody>
      </p:sp>
      <p:sp>
        <p:nvSpPr>
          <p:cNvPr id="121915" name="Freeform 59"/>
          <p:cNvSpPr>
            <a:spLocks/>
          </p:cNvSpPr>
          <p:nvPr/>
        </p:nvSpPr>
        <p:spPr bwMode="auto">
          <a:xfrm>
            <a:off x="1100138" y="4495800"/>
            <a:ext cx="2667000" cy="914400"/>
          </a:xfrm>
          <a:custGeom>
            <a:avLst/>
            <a:gdLst>
              <a:gd name="T0" fmla="*/ 0 w 1680"/>
              <a:gd name="T1" fmla="*/ 0 h 576"/>
              <a:gd name="T2" fmla="*/ 772 w 1680"/>
              <a:gd name="T3" fmla="*/ 133 h 576"/>
              <a:gd name="T4" fmla="*/ 1680 w 1680"/>
              <a:gd name="T5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0" h="576">
                <a:moveTo>
                  <a:pt x="0" y="0"/>
                </a:moveTo>
                <a:lnTo>
                  <a:pt x="772" y="133"/>
                </a:lnTo>
                <a:lnTo>
                  <a:pt x="1680" y="576"/>
                </a:lnTo>
              </a:path>
            </a:pathLst>
          </a:custGeom>
          <a:noFill/>
          <a:ln w="28575" cmpd="sng">
            <a:solidFill>
              <a:srgbClr val="6F96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21" name="AutoShape 65"/>
          <p:cNvSpPr>
            <a:spLocks noChangeArrowheads="1"/>
          </p:cNvSpPr>
          <p:nvPr/>
        </p:nvSpPr>
        <p:spPr bwMode="auto">
          <a:xfrm>
            <a:off x="3886200" y="228600"/>
            <a:ext cx="5943600" cy="64008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19050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eaLnBrk="1" hangingPunct="1"/>
            <a:endParaRPr lang="en-US"/>
          </a:p>
        </p:txBody>
      </p:sp>
      <p:sp>
        <p:nvSpPr>
          <p:cNvPr id="121924" name="Text Box 68"/>
          <p:cNvSpPr txBox="1">
            <a:spLocks noChangeArrowheads="1"/>
          </p:cNvSpPr>
          <p:nvPr/>
        </p:nvSpPr>
        <p:spPr bwMode="auto">
          <a:xfrm>
            <a:off x="4572000" y="1262063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ản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ương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Tăng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100%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110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%.</a:t>
            </a:r>
            <a:endParaRPr lang="en-US" sz="2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1925" name="Text Box 69"/>
          <p:cNvSpPr txBox="1">
            <a:spLocks noChangeArrowheads="1"/>
          </p:cNvSpPr>
          <p:nvPr/>
        </p:nvSpPr>
        <p:spPr bwMode="auto">
          <a:xfrm>
            <a:off x="4614863" y="1976438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tăng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nhiên:Tăng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100%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gần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160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%.</a:t>
            </a:r>
            <a:endParaRPr lang="en-US" sz="2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1926" name="Text Box 70"/>
          <p:cNvSpPr txBox="1">
            <a:spLocks noChangeArrowheads="1"/>
          </p:cNvSpPr>
          <p:nvPr/>
        </p:nvSpPr>
        <p:spPr bwMode="auto">
          <a:xfrm>
            <a:off x="4648200" y="2728913"/>
            <a:ext cx="457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So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sánh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tăng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lương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tăng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lương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tăng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nhưng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lương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tăng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kịp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đà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tăng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21927" name="Text Box 71"/>
          <p:cNvSpPr txBox="1">
            <a:spLocks noChangeArrowheads="1"/>
          </p:cNvSpPr>
          <p:nvPr/>
        </p:nvSpPr>
        <p:spPr bwMode="auto">
          <a:xfrm>
            <a:off x="4648200" y="4075113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Bình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quân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lương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đầu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Giảm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100%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xuống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80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%.</a:t>
            </a:r>
            <a:endParaRPr lang="en-US" sz="2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1928" name="Text Box 72"/>
          <p:cNvSpPr txBox="1">
            <a:spLocks noChangeArrowheads="1"/>
          </p:cNvSpPr>
          <p:nvPr/>
        </p:nvSpPr>
        <p:spPr bwMode="auto">
          <a:xfrm>
            <a:off x="4657725" y="4886325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Nguyên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BQLTĐN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sụt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giảm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: Do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tăng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nhanh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</a:rPr>
              <a:t>lương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1929" name="Text Box 73"/>
          <p:cNvSpPr txBox="1">
            <a:spLocks noChangeArrowheads="1"/>
          </p:cNvSpPr>
          <p:nvPr/>
        </p:nvSpPr>
        <p:spPr bwMode="auto">
          <a:xfrm>
            <a:off x="4724400" y="5681663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 Biện pháp: Giảm tốc độ tăng dân số , tăng sản lượng lương thực.</a:t>
            </a:r>
          </a:p>
        </p:txBody>
      </p:sp>
      <p:grpSp>
        <p:nvGrpSpPr>
          <p:cNvPr id="121930" name="Group 74"/>
          <p:cNvGrpSpPr>
            <a:grpSpLocks/>
          </p:cNvGrpSpPr>
          <p:nvPr/>
        </p:nvGrpSpPr>
        <p:grpSpPr bwMode="auto">
          <a:xfrm>
            <a:off x="304800" y="100013"/>
            <a:ext cx="4267200" cy="855662"/>
            <a:chOff x="3216" y="3024"/>
            <a:chExt cx="2544" cy="706"/>
          </a:xfrm>
        </p:grpSpPr>
        <p:sp>
          <p:nvSpPr>
            <p:cNvPr id="121931" name="Rectangle 75"/>
            <p:cNvSpPr>
              <a:spLocks noChangeArrowheads="1"/>
            </p:cNvSpPr>
            <p:nvPr/>
          </p:nvSpPr>
          <p:spPr bwMode="auto">
            <a:xfrm>
              <a:off x="3216" y="3024"/>
              <a:ext cx="2448" cy="672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32" name="Line 76"/>
            <p:cNvSpPr>
              <a:spLocks noChangeShapeType="1"/>
            </p:cNvSpPr>
            <p:nvPr/>
          </p:nvSpPr>
          <p:spPr bwMode="auto">
            <a:xfrm>
              <a:off x="3312" y="3120"/>
              <a:ext cx="480" cy="0"/>
            </a:xfrm>
            <a:prstGeom prst="line">
              <a:avLst/>
            </a:prstGeom>
            <a:noFill/>
            <a:ln w="28575">
              <a:solidFill>
                <a:srgbClr val="00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33" name="Line 77"/>
            <p:cNvSpPr>
              <a:spLocks noChangeShapeType="1"/>
            </p:cNvSpPr>
            <p:nvPr/>
          </p:nvSpPr>
          <p:spPr bwMode="auto">
            <a:xfrm>
              <a:off x="3312" y="3360"/>
              <a:ext cx="48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34" name="Line 78"/>
            <p:cNvSpPr>
              <a:spLocks noChangeShapeType="1"/>
            </p:cNvSpPr>
            <p:nvPr/>
          </p:nvSpPr>
          <p:spPr bwMode="auto">
            <a:xfrm>
              <a:off x="3312" y="3600"/>
              <a:ext cx="480" cy="0"/>
            </a:xfrm>
            <a:prstGeom prst="line">
              <a:avLst/>
            </a:prstGeom>
            <a:noFill/>
            <a:ln w="28575">
              <a:solidFill>
                <a:srgbClr val="6F9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35" name="Text Box 79"/>
            <p:cNvSpPr txBox="1">
              <a:spLocks noChangeArrowheads="1"/>
            </p:cNvSpPr>
            <p:nvPr/>
          </p:nvSpPr>
          <p:spPr bwMode="auto">
            <a:xfrm>
              <a:off x="3888" y="3024"/>
              <a:ext cx="1536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200" b="1"/>
                <a:t>Gia tăng dân số tự nhiên</a:t>
              </a:r>
            </a:p>
          </p:txBody>
        </p:sp>
        <p:sp>
          <p:nvSpPr>
            <p:cNvPr id="121936" name="Text Box 80"/>
            <p:cNvSpPr txBox="1">
              <a:spLocks noChangeArrowheads="1"/>
            </p:cNvSpPr>
            <p:nvPr/>
          </p:nvSpPr>
          <p:spPr bwMode="auto">
            <a:xfrm>
              <a:off x="3888" y="3264"/>
              <a:ext cx="163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200" b="1"/>
                <a:t>Sản lượng lương thực</a:t>
              </a:r>
            </a:p>
          </p:txBody>
        </p:sp>
        <p:sp>
          <p:nvSpPr>
            <p:cNvPr id="121937" name="Text Box 81"/>
            <p:cNvSpPr txBox="1">
              <a:spLocks noChangeArrowheads="1"/>
            </p:cNvSpPr>
            <p:nvPr/>
          </p:nvSpPr>
          <p:spPr bwMode="auto">
            <a:xfrm>
              <a:off x="3840" y="3503"/>
              <a:ext cx="192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200" b="1"/>
                <a:t>Bình quân lương thực theo đầu người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95DD-C863-4D5B-AF62-AACDA896A3B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68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2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21" grpId="0" animBg="1"/>
      <p:bldP spid="121924" grpId="0"/>
      <p:bldP spid="121925" grpId="0"/>
      <p:bldP spid="121926" grpId="0"/>
      <p:bldP spid="121927" grpId="0"/>
      <p:bldP spid="121928" grpId="0"/>
      <p:bldP spid="1219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2" name="Group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13966333"/>
              </p:ext>
            </p:extLst>
          </p:nvPr>
        </p:nvGraphicFramePr>
        <p:xfrm>
          <a:off x="1143000" y="1973859"/>
          <a:ext cx="6781800" cy="2286000"/>
        </p:xfrm>
        <a:graphic>
          <a:graphicData uri="http://schemas.openxmlformats.org/drawingml/2006/table">
            <a:tbl>
              <a:tblPr/>
              <a:tblGrid>
                <a:gridCol w="1181100"/>
                <a:gridCol w="2693988"/>
                <a:gridCol w="2906712"/>
              </a:tblGrid>
              <a:tr h="901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Dân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triệu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Diện tích rừng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 triệu ha 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240,2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208,6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990600" y="692377"/>
            <a:ext cx="7086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đây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vòng</a:t>
            </a:r>
            <a:r>
              <a:rPr lang="en-US" sz="2400" dirty="0" smtClean="0">
                <a:latin typeface="Times New Roman" pitchFamily="18" charset="0"/>
              </a:rPr>
              <a:t> 3 </a:t>
            </a:r>
            <a:r>
              <a:rPr lang="en-US" sz="2400" dirty="0" err="1" smtClean="0">
                <a:latin typeface="Times New Roman" pitchFamily="18" charset="0"/>
              </a:rPr>
              <a:t>phút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rút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vực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</a:rPr>
              <a:t> Nam </a:t>
            </a:r>
            <a:r>
              <a:rPr lang="en-US" sz="2400" dirty="0" smtClean="0">
                <a:latin typeface="Times New Roman" pitchFamily="18" charset="0"/>
              </a:rPr>
              <a:t>Á.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28021" name="Text Box 21"/>
          <p:cNvSpPr txBox="1">
            <a:spLocks noChangeArrowheads="1"/>
          </p:cNvSpPr>
          <p:nvPr/>
        </p:nvSpPr>
        <p:spPr bwMode="auto">
          <a:xfrm>
            <a:off x="990600" y="4572000"/>
            <a:ext cx="7620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</a:rPr>
              <a:t>Nguyên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nhân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</a:rPr>
              <a:t>nào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</a:rPr>
              <a:t>làm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</a:rPr>
              <a:t>giảm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diện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tích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rừng</a:t>
            </a:r>
            <a:r>
              <a:rPr lang="en-US" sz="3000" dirty="0">
                <a:latin typeface="Times New Roman" pitchFamily="18" charset="0"/>
              </a:rPr>
              <a:t> ?</a:t>
            </a:r>
          </a:p>
        </p:txBody>
      </p:sp>
      <p:pic>
        <p:nvPicPr>
          <p:cNvPr id="128022" name="Picture 22" descr="Picture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6" y="4240486"/>
            <a:ext cx="914400" cy="118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69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20" grpId="0"/>
      <p:bldP spid="1280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457200" y="228600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KIỂM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TRA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Ũ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685800" y="1371600"/>
            <a:ext cx="7848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endParaRPr lang="en-US" sz="200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2</a:t>
            </a:fld>
            <a:endParaRPr lang="en-US"/>
          </a:p>
        </p:txBody>
      </p:sp>
      <p:pic>
        <p:nvPicPr>
          <p:cNvPr id="2050" name="Picture 2" descr="Trả lời câu hỏi mục 1 trang 15 SGK Địa lí 7 | SGK Địa lí lớp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65199"/>
            <a:ext cx="6781798" cy="48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3571" y="5790316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Xác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định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vị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trí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môi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trường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nhiệt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đới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gió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mùa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61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4040188" cy="37338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4191000" cy="381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3" name="Picture 3" descr="dotrunglamra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1" y="64167"/>
            <a:ext cx="5715000" cy="3896591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81800" y="24063"/>
            <a:ext cx="1905000" cy="29517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44516"/>
            <a:ext cx="5202200" cy="346982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51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4343400" cy="4800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495800" cy="4724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7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loud Callout 9"/>
          <p:cNvSpPr>
            <a:spLocks noChangeArrowheads="1"/>
          </p:cNvSpPr>
          <p:nvPr/>
        </p:nvSpPr>
        <p:spPr bwMode="auto">
          <a:xfrm>
            <a:off x="3962400" y="152400"/>
            <a:ext cx="5181600" cy="4648200"/>
          </a:xfrm>
          <a:prstGeom prst="cloudCallout">
            <a:avLst>
              <a:gd name="adj1" fmla="val -68030"/>
              <a:gd name="adj2" fmla="val 37317"/>
            </a:avLst>
          </a:prstGeom>
          <a:solidFill>
            <a:srgbClr val="66FF99"/>
          </a:solidFill>
          <a:ln w="9525" cap="flat" cmpd="sng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258763" algn="just"/>
            <a:r>
              <a:rPr lang="en-US" sz="3000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Dân</a:t>
            </a:r>
            <a:r>
              <a:rPr lang="en-US" sz="3000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en-US" sz="3000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số</a:t>
            </a:r>
            <a:r>
              <a:rPr lang="en-US" sz="3000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en-US" sz="3000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tăng</a:t>
            </a:r>
            <a:r>
              <a:rPr lang="en-US" sz="3000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en-US" sz="3000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nhanh</a:t>
            </a:r>
            <a:r>
              <a:rPr lang="en-US" sz="3000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en-US" sz="3000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sẽ</a:t>
            </a:r>
            <a:r>
              <a:rPr lang="en-US" sz="3000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en-US" sz="3000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gây</a:t>
            </a:r>
            <a:r>
              <a:rPr lang="en-US" sz="3000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en-US" sz="3000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sức</a:t>
            </a:r>
            <a:r>
              <a:rPr lang="en-US" sz="3000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en-US" sz="3000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ép</a:t>
            </a:r>
            <a:r>
              <a:rPr lang="en-US" sz="3000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en-US" sz="3000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gì</a:t>
            </a:r>
            <a:r>
              <a:rPr lang="en-US" sz="3000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en-US" sz="3000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đối</a:t>
            </a:r>
            <a:r>
              <a:rPr lang="en-US" sz="3000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en-US" sz="3000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với</a:t>
            </a:r>
            <a:r>
              <a:rPr lang="en-US" sz="3000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en-US" sz="3000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tài</a:t>
            </a:r>
            <a:r>
              <a:rPr lang="en-US" sz="3000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en-US" sz="3000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nguyên</a:t>
            </a:r>
            <a:r>
              <a:rPr lang="en-US" sz="3000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, </a:t>
            </a:r>
            <a:r>
              <a:rPr lang="en-US" sz="3000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môi</a:t>
            </a:r>
            <a:r>
              <a:rPr lang="en-US" sz="3000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</a:t>
            </a:r>
            <a:r>
              <a:rPr lang="en-US" sz="3000" dirty="0" err="1" smtClean="0">
                <a:latin typeface="Tahoma" pitchFamily="34" charset="0"/>
                <a:cs typeface="Tahoma" pitchFamily="34" charset="0"/>
                <a:sym typeface="Tahoma" pitchFamily="34" charset="0"/>
              </a:rPr>
              <a:t>trường</a:t>
            </a:r>
            <a:r>
              <a:rPr lang="en-US" sz="3000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 ?</a:t>
            </a:r>
            <a:endParaRPr lang="en-US" sz="3000" dirty="0">
              <a:latin typeface="Tahoma" pitchFamily="34" charset="0"/>
              <a:cs typeface="Tahoma" pitchFamily="34" charset="0"/>
              <a:sym typeface="Tahoma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4038600" cy="427196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1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ldLvl="0" autoUpdateAnimBg="0"/>
      <p:bldP spid="10244" grpId="1" bldLvl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382000" cy="5638799"/>
          </a:xfrm>
        </p:spPr>
      </p:pic>
      <p:sp>
        <p:nvSpPr>
          <p:cNvPr id="2" name="Rectangle 1"/>
          <p:cNvSpPr/>
          <p:nvPr/>
        </p:nvSpPr>
        <p:spPr>
          <a:xfrm>
            <a:off x="2679270" y="1066800"/>
            <a:ext cx="3733800" cy="5598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9270" y="1940516"/>
            <a:ext cx="3733800" cy="4817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79270" y="2809710"/>
            <a:ext cx="3733800" cy="10002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23343" y="4038600"/>
            <a:ext cx="37338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23343" y="5410198"/>
            <a:ext cx="3857141" cy="4817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/>
              <a:t>Môi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trường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không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khí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2" name="Rectangle 11"/>
          <p:cNvSpPr/>
          <p:nvPr/>
        </p:nvSpPr>
        <p:spPr>
          <a:xfrm>
            <a:off x="7467600" y="2462939"/>
            <a:ext cx="1204672" cy="17151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/>
              <a:t>Nguồn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tài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nguyên</a:t>
            </a:r>
            <a:endParaRPr lang="en-US" sz="25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5638800" cy="38481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352800"/>
            <a:ext cx="4635285" cy="3352800"/>
          </a:xfr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09600" y="4191000"/>
            <a:ext cx="24384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xói</a:t>
            </a:r>
            <a:r>
              <a:rPr lang="en-US" dirty="0" smtClean="0"/>
              <a:t> </a:t>
            </a:r>
            <a:r>
              <a:rPr lang="en-US" dirty="0" err="1" smtClean="0"/>
              <a:t>mòn</a:t>
            </a:r>
            <a:r>
              <a:rPr lang="en-US" dirty="0" smtClean="0"/>
              <a:t>, </a:t>
            </a:r>
            <a:r>
              <a:rPr lang="en-US" dirty="0" err="1" smtClean="0"/>
              <a:t>bạc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do </a:t>
            </a:r>
            <a:r>
              <a:rPr lang="en-US" dirty="0" err="1" smtClean="0"/>
              <a:t>chưa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chăm</a:t>
            </a:r>
            <a:r>
              <a:rPr lang="en-US" dirty="0" smtClean="0"/>
              <a:t> </a:t>
            </a:r>
            <a:r>
              <a:rPr lang="en-US" dirty="0" err="1" smtClean="0"/>
              <a:t>bón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7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382000" cy="5638799"/>
          </a:xfrm>
        </p:spPr>
      </p:pic>
      <p:sp>
        <p:nvSpPr>
          <p:cNvPr id="8" name="Rectangle 7"/>
          <p:cNvSpPr/>
          <p:nvPr/>
        </p:nvSpPr>
        <p:spPr>
          <a:xfrm>
            <a:off x="2679270" y="1940516"/>
            <a:ext cx="3733800" cy="4817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79270" y="2809711"/>
            <a:ext cx="37338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23343" y="4183249"/>
            <a:ext cx="37338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23343" y="5410198"/>
            <a:ext cx="3857141" cy="4817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/>
              <a:t>Môi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trường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không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khí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2" name="Rectangle 11"/>
          <p:cNvSpPr/>
          <p:nvPr/>
        </p:nvSpPr>
        <p:spPr>
          <a:xfrm>
            <a:off x="7467600" y="2462939"/>
            <a:ext cx="1204672" cy="17151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/>
              <a:t>Nguồn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tài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nguyên</a:t>
            </a:r>
            <a:endParaRPr lang="en-US" sz="25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381000" y="-18081"/>
            <a:ext cx="8610600" cy="861774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500" b="1" dirty="0" err="1">
                <a:solidFill>
                  <a:srgbClr val="FFFFFF"/>
                </a:solidFill>
                <a:latin typeface="Times New Roman" pitchFamily="18" charset="0"/>
              </a:rPr>
              <a:t>Một</a:t>
            </a:r>
            <a:r>
              <a:rPr lang="en-US" sz="25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Times New Roman" pitchFamily="18" charset="0"/>
              </a:rPr>
              <a:t>số</a:t>
            </a:r>
            <a:r>
              <a:rPr lang="en-US" sz="25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Times New Roman" pitchFamily="18" charset="0"/>
              </a:rPr>
              <a:t>hình</a:t>
            </a:r>
            <a:r>
              <a:rPr lang="en-US" sz="25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Times New Roman" pitchFamily="18" charset="0"/>
              </a:rPr>
              <a:t>ảnh</a:t>
            </a:r>
            <a:r>
              <a:rPr lang="en-US" sz="25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Times New Roman" pitchFamily="18" charset="0"/>
              </a:rPr>
              <a:t>khai</a:t>
            </a:r>
            <a:r>
              <a:rPr lang="en-US" sz="25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Times New Roman" pitchFamily="18" charset="0"/>
              </a:rPr>
              <a:t>thác</a:t>
            </a:r>
            <a:r>
              <a:rPr lang="en-US" sz="25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Times New Roman" pitchFamily="18" charset="0"/>
              </a:rPr>
              <a:t>tài</a:t>
            </a:r>
            <a:r>
              <a:rPr lang="en-US" sz="25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latin typeface="Times New Roman" pitchFamily="18" charset="0"/>
              </a:rPr>
              <a:t>nguyên</a:t>
            </a:r>
            <a:r>
              <a:rPr lang="en-US" sz="25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latin typeface="Times New Roman" pitchFamily="18" charset="0"/>
              </a:rPr>
              <a:t>khoáng</a:t>
            </a:r>
            <a:r>
              <a:rPr lang="en-US" sz="25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500" b="1" dirty="0" err="1" smtClean="0">
                <a:solidFill>
                  <a:srgbClr val="FFFFFF"/>
                </a:solidFill>
                <a:latin typeface="Times New Roman" pitchFamily="18" charset="0"/>
              </a:rPr>
              <a:t>sản</a:t>
            </a:r>
            <a:r>
              <a:rPr lang="en-US" sz="25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500" b="1" dirty="0">
                <a:solidFill>
                  <a:srgbClr val="FFFFFF"/>
                </a:solidFill>
                <a:latin typeface="Times New Roman" pitchFamily="18" charset="0"/>
              </a:rPr>
              <a:t>ở </a:t>
            </a:r>
            <a:r>
              <a:rPr lang="en-US" sz="2500" b="1" dirty="0" err="1">
                <a:solidFill>
                  <a:srgbClr val="FFFFFF"/>
                </a:solidFill>
                <a:latin typeface="Times New Roman" pitchFamily="18" charset="0"/>
              </a:rPr>
              <a:t>môi</a:t>
            </a:r>
            <a:r>
              <a:rPr lang="en-US" sz="25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Times New Roman" pitchFamily="18" charset="0"/>
              </a:rPr>
              <a:t>trường</a:t>
            </a:r>
            <a:r>
              <a:rPr lang="en-US" sz="25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Times New Roman" pitchFamily="18" charset="0"/>
              </a:rPr>
              <a:t>đới</a:t>
            </a:r>
            <a:r>
              <a:rPr lang="en-US" sz="25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FFFF"/>
                </a:solidFill>
                <a:latin typeface="Times New Roman" pitchFamily="18" charset="0"/>
              </a:rPr>
              <a:t>nóng</a:t>
            </a:r>
            <a:endParaRPr lang="en-US" sz="25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074" name="Picture 2" descr="C:\Users\hvc\Downloads\khoangsanvietnam_giaoducnetv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10" y="866940"/>
            <a:ext cx="5509647" cy="28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vc\Downloads\khai th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6" y="3918973"/>
            <a:ext cx="45339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vc\Downloads\377thna14774753885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928013"/>
            <a:ext cx="4191000" cy="286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95DD-C863-4D5B-AF62-AACDA896A3B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382000" cy="56387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Rectangle 10"/>
          <p:cNvSpPr/>
          <p:nvPr/>
        </p:nvSpPr>
        <p:spPr>
          <a:xfrm>
            <a:off x="2723343" y="5410198"/>
            <a:ext cx="3857141" cy="4817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/>
              <a:t>Môi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trường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không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khí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12" name="Rectangle 11"/>
          <p:cNvSpPr/>
          <p:nvPr/>
        </p:nvSpPr>
        <p:spPr>
          <a:xfrm>
            <a:off x="7467600" y="2462939"/>
            <a:ext cx="1204672" cy="17151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/>
              <a:t>Nguồn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tài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nguyên</a:t>
            </a:r>
            <a:endParaRPr lang="en-US" sz="2500" b="1" dirty="0"/>
          </a:p>
        </p:txBody>
      </p:sp>
      <p:sp>
        <p:nvSpPr>
          <p:cNvPr id="2" name="Rectangle 1"/>
          <p:cNvSpPr/>
          <p:nvPr/>
        </p:nvSpPr>
        <p:spPr>
          <a:xfrm>
            <a:off x="2723343" y="4178084"/>
            <a:ext cx="3753657" cy="7749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1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500" dirty="0" smtClean="0"/>
              <a:t>Ô </a:t>
            </a:r>
            <a:r>
              <a:rPr lang="en-US" sz="3500" dirty="0" err="1" smtClean="0"/>
              <a:t>nhiễm</a:t>
            </a:r>
            <a:r>
              <a:rPr lang="en-US" sz="3500" dirty="0" smtClean="0"/>
              <a:t> </a:t>
            </a:r>
            <a:r>
              <a:rPr lang="en-US" sz="3500" dirty="0" err="1" smtClean="0"/>
              <a:t>môi</a:t>
            </a:r>
            <a:r>
              <a:rPr lang="en-US" sz="3500" dirty="0" smtClean="0"/>
              <a:t> </a:t>
            </a:r>
            <a:r>
              <a:rPr lang="en-US" sz="3500" dirty="0" err="1" smtClean="0"/>
              <a:t>trường</a:t>
            </a:r>
            <a:r>
              <a:rPr lang="en-US" sz="3500" dirty="0" smtClean="0"/>
              <a:t> </a:t>
            </a:r>
            <a:r>
              <a:rPr lang="en-US" sz="3500" dirty="0" err="1" smtClean="0"/>
              <a:t>nước</a:t>
            </a:r>
            <a:r>
              <a:rPr lang="en-US" sz="3500" dirty="0" smtClean="0"/>
              <a:t>.</a:t>
            </a:r>
            <a:endParaRPr lang="en-US" sz="35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7848599" cy="50292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 descr="Môi trường nhiệt đới gió mùa địa lý 7 bài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05" y="1447800"/>
            <a:ext cx="7256045" cy="530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399" y="228600"/>
            <a:ext cx="8839199" cy="1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 eaLnBrk="1" hangingPunct="1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Nhận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xét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về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hướng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gió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thổi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mùa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hạ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mùa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đông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ở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khu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vực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Nam Á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Đông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Nam Á.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Giải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thích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vì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sao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lượng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mưa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ở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khu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vực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này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lại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chênh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lệch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rất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lớn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giữa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mùa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hạ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mùa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đông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err="1" smtClean="0"/>
              <a:t>Hình</a:t>
            </a:r>
            <a:r>
              <a:rPr lang="en-US" sz="3500" dirty="0" smtClean="0"/>
              <a:t> </a:t>
            </a:r>
            <a:r>
              <a:rPr lang="en-US" sz="3500" dirty="0" err="1" smtClean="0"/>
              <a:t>ảnh</a:t>
            </a:r>
            <a:r>
              <a:rPr lang="en-US" sz="3500" dirty="0" smtClean="0"/>
              <a:t> </a:t>
            </a:r>
            <a:r>
              <a:rPr lang="en-US" sz="3500" dirty="0" err="1" smtClean="0"/>
              <a:t>người</a:t>
            </a:r>
            <a:r>
              <a:rPr lang="en-US" sz="3500" dirty="0" smtClean="0"/>
              <a:t> </a:t>
            </a:r>
            <a:r>
              <a:rPr lang="en-US" sz="3500" dirty="0" err="1" smtClean="0"/>
              <a:t>dân</a:t>
            </a:r>
            <a:r>
              <a:rPr lang="en-US" sz="3500" dirty="0" smtClean="0"/>
              <a:t> </a:t>
            </a:r>
            <a:r>
              <a:rPr lang="en-US" sz="3500" dirty="0" err="1" smtClean="0"/>
              <a:t>tập</a:t>
            </a:r>
            <a:r>
              <a:rPr lang="en-US" sz="3500" dirty="0" smtClean="0"/>
              <a:t> </a:t>
            </a:r>
            <a:r>
              <a:rPr lang="en-US" sz="3500" dirty="0" err="1" smtClean="0"/>
              <a:t>trung</a:t>
            </a:r>
            <a:r>
              <a:rPr lang="en-US" sz="3500" dirty="0" smtClean="0"/>
              <a:t> </a:t>
            </a:r>
            <a:r>
              <a:rPr lang="en-US" sz="3500" dirty="0" err="1" smtClean="0"/>
              <a:t>lấy</a:t>
            </a:r>
            <a:r>
              <a:rPr lang="en-US" sz="3500" dirty="0" smtClean="0"/>
              <a:t> </a:t>
            </a:r>
            <a:r>
              <a:rPr lang="en-US" sz="3500" dirty="0" err="1" smtClean="0"/>
              <a:t>nước</a:t>
            </a:r>
            <a:r>
              <a:rPr lang="en-US" sz="3500" dirty="0" smtClean="0"/>
              <a:t> </a:t>
            </a:r>
            <a:r>
              <a:rPr lang="en-US" sz="3500" dirty="0" err="1" smtClean="0"/>
              <a:t>từ</a:t>
            </a:r>
            <a:r>
              <a:rPr lang="en-US" sz="3500" dirty="0" smtClean="0"/>
              <a:t> </a:t>
            </a:r>
            <a:r>
              <a:rPr lang="en-US" sz="3500" dirty="0" err="1" smtClean="0"/>
              <a:t>chiếc</a:t>
            </a:r>
            <a:r>
              <a:rPr lang="en-US" sz="3500" dirty="0" smtClean="0"/>
              <a:t> </a:t>
            </a:r>
            <a:r>
              <a:rPr lang="en-US" sz="3500" dirty="0" err="1" smtClean="0"/>
              <a:t>giếng</a:t>
            </a:r>
            <a:r>
              <a:rPr lang="en-US" sz="3500" dirty="0" smtClean="0"/>
              <a:t> </a:t>
            </a:r>
            <a:r>
              <a:rPr lang="en-US" sz="3500" dirty="0" err="1" smtClean="0"/>
              <a:t>lớn</a:t>
            </a:r>
            <a:r>
              <a:rPr lang="en-US" sz="3500" dirty="0" smtClean="0"/>
              <a:t> </a:t>
            </a:r>
            <a:r>
              <a:rPr lang="en-US" sz="3500" dirty="0" err="1" smtClean="0"/>
              <a:t>trong</a:t>
            </a:r>
            <a:r>
              <a:rPr lang="en-US" sz="3500" dirty="0" smtClean="0"/>
              <a:t> </a:t>
            </a:r>
            <a:r>
              <a:rPr lang="en-US" sz="3500" dirty="0" err="1" smtClean="0"/>
              <a:t>làng</a:t>
            </a:r>
            <a:r>
              <a:rPr lang="en-US" sz="3500" dirty="0" smtClean="0"/>
              <a:t> ở </a:t>
            </a:r>
            <a:r>
              <a:rPr lang="en-US" sz="3500" dirty="0" err="1" smtClean="0"/>
              <a:t>Ấn</a:t>
            </a:r>
            <a:r>
              <a:rPr lang="en-US" sz="3500" dirty="0" smtClean="0"/>
              <a:t> </a:t>
            </a:r>
            <a:r>
              <a:rPr lang="en-US" sz="3500" dirty="0" err="1" smtClean="0"/>
              <a:t>Độ</a:t>
            </a:r>
            <a:r>
              <a:rPr lang="en-US" sz="3500" dirty="0" smtClean="0"/>
              <a:t>.</a:t>
            </a:r>
            <a:endParaRPr lang="en-US" sz="35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620000" cy="4572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382000" cy="5638799"/>
          </a:xfrm>
        </p:spPr>
      </p:pic>
      <p:sp>
        <p:nvSpPr>
          <p:cNvPr id="12" name="Rectangle 11"/>
          <p:cNvSpPr/>
          <p:nvPr/>
        </p:nvSpPr>
        <p:spPr>
          <a:xfrm>
            <a:off x="7467600" y="2462939"/>
            <a:ext cx="1204672" cy="17151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/>
              <a:t>Nguồn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tài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nguyên</a:t>
            </a:r>
            <a:endParaRPr lang="en-US" sz="2500" b="1" dirty="0"/>
          </a:p>
        </p:txBody>
      </p:sp>
      <p:sp>
        <p:nvSpPr>
          <p:cNvPr id="2" name="Rectangle 1"/>
          <p:cNvSpPr/>
          <p:nvPr/>
        </p:nvSpPr>
        <p:spPr>
          <a:xfrm>
            <a:off x="2766786" y="5334000"/>
            <a:ext cx="37338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3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500" dirty="0" smtClean="0"/>
              <a:t>Ô </a:t>
            </a:r>
            <a:r>
              <a:rPr lang="en-US" sz="3500" dirty="0" err="1" smtClean="0"/>
              <a:t>Nhiễm</a:t>
            </a:r>
            <a:r>
              <a:rPr lang="en-US" sz="3500" dirty="0" smtClean="0"/>
              <a:t> </a:t>
            </a:r>
            <a:r>
              <a:rPr lang="en-US" sz="3500" dirty="0" err="1" smtClean="0"/>
              <a:t>môi</a:t>
            </a:r>
            <a:r>
              <a:rPr lang="en-US" sz="3500" dirty="0" smtClean="0"/>
              <a:t> </a:t>
            </a:r>
            <a:r>
              <a:rPr lang="en-US" sz="3500" dirty="0" err="1" smtClean="0"/>
              <a:t>trường</a:t>
            </a:r>
            <a:r>
              <a:rPr lang="en-US" sz="3500" dirty="0" smtClean="0"/>
              <a:t> </a:t>
            </a:r>
            <a:r>
              <a:rPr lang="en-US" sz="3500" dirty="0" err="1" smtClean="0"/>
              <a:t>không</a:t>
            </a:r>
            <a:r>
              <a:rPr lang="en-US" sz="3500" dirty="0" smtClean="0"/>
              <a:t> </a:t>
            </a:r>
            <a:r>
              <a:rPr lang="en-US" sz="3500" dirty="0" err="1" smtClean="0"/>
              <a:t>khí</a:t>
            </a:r>
            <a:r>
              <a:rPr lang="en-US" sz="3500" dirty="0" smtClean="0"/>
              <a:t>.</a:t>
            </a:r>
            <a:endParaRPr lang="en-US" sz="35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"/>
            <a:ext cx="5410200" cy="3581400"/>
          </a:xfrm>
        </p:spPr>
      </p:pic>
      <p:pic>
        <p:nvPicPr>
          <p:cNvPr id="4098" name="Picture 2" descr="C:\Users\hvc\Downloads\New folder\3dab255b-9820-4d40-bdb2-72ead09d1157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5200"/>
            <a:ext cx="4608163" cy="317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2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382000" cy="5638799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6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3581399" y="749858"/>
            <a:ext cx="5527675" cy="4797426"/>
            <a:chOff x="0" y="0"/>
            <a:chExt cx="2674" cy="2036"/>
          </a:xfrm>
        </p:grpSpPr>
        <p:sp>
          <p:nvSpPr>
            <p:cNvPr id="14339" name="AutoShape 3"/>
            <p:cNvSpPr>
              <a:spLocks noChangeArrowheads="1"/>
            </p:cNvSpPr>
            <p:nvPr/>
          </p:nvSpPr>
          <p:spPr bwMode="auto">
            <a:xfrm rot="568400">
              <a:off x="0" y="0"/>
              <a:ext cx="2674" cy="2036"/>
            </a:xfrm>
            <a:prstGeom prst="cloudCallout">
              <a:avLst>
                <a:gd name="adj1" fmla="val -73843"/>
                <a:gd name="adj2" fmla="val 67343"/>
              </a:avLst>
            </a:prstGeom>
            <a:gradFill rotWithShape="1">
              <a:gsLst>
                <a:gs pos="0">
                  <a:srgbClr val="FF99CC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336" y="336"/>
              <a:ext cx="2256" cy="1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4288">
                <a:tabLst>
                  <a:tab pos="30448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850900">
                <a:tabLst>
                  <a:tab pos="30448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308100">
                <a:tabLst>
                  <a:tab pos="30448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765300">
                <a:tabLst>
                  <a:tab pos="30448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222500">
                <a:tabLst>
                  <a:tab pos="30448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679700" fontAlgn="base">
                <a:spcBef>
                  <a:spcPct val="0"/>
                </a:spcBef>
                <a:spcAft>
                  <a:spcPct val="0"/>
                </a:spcAft>
                <a:tabLst>
                  <a:tab pos="30448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3136900" fontAlgn="base">
                <a:spcBef>
                  <a:spcPct val="0"/>
                </a:spcBef>
                <a:spcAft>
                  <a:spcPct val="0"/>
                </a:spcAft>
                <a:tabLst>
                  <a:tab pos="30448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594100" fontAlgn="base">
                <a:spcBef>
                  <a:spcPct val="0"/>
                </a:spcBef>
                <a:spcAft>
                  <a:spcPct val="0"/>
                </a:spcAft>
                <a:tabLst>
                  <a:tab pos="30448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4051300" fontAlgn="base">
                <a:spcBef>
                  <a:spcPct val="0"/>
                </a:spcBef>
                <a:spcAft>
                  <a:spcPct val="0"/>
                </a:spcAft>
                <a:tabLst>
                  <a:tab pos="3044825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800" b="1" dirty="0" err="1" smtClean="0"/>
                <a:t>Để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giảm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bớt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sức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ép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của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dân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số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tới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tài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nguyên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môi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trường</a:t>
              </a:r>
              <a:r>
                <a:rPr lang="en-US" sz="2800" b="1" dirty="0" smtClean="0"/>
                <a:t> ở </a:t>
              </a:r>
              <a:r>
                <a:rPr lang="en-US" sz="2800" b="1" dirty="0" err="1" smtClean="0"/>
                <a:t>đới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nóng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thì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cần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những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biện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pháp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khắc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phục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gì</a:t>
              </a:r>
              <a:r>
                <a:rPr lang="en-US" sz="2800" b="1" dirty="0" smtClean="0"/>
                <a:t> ?</a:t>
              </a:r>
              <a:endParaRPr lang="en-US" sz="2800" b="1" dirty="0"/>
            </a:p>
          </p:txBody>
        </p:sp>
      </p:grpSp>
      <p:pic>
        <p:nvPicPr>
          <p:cNvPr id="14342" name="Picture 6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" y="3357563"/>
            <a:ext cx="2913063" cy="2952750"/>
          </a:xfrm>
          <a:noFill/>
          <a:ln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657959"/>
            <a:ext cx="8875363" cy="1295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Phát</a:t>
            </a:r>
            <a:r>
              <a:rPr lang="en-US" sz="3000" dirty="0" smtClean="0"/>
              <a:t> </a:t>
            </a:r>
            <a:r>
              <a:rPr lang="en-US" sz="3000" dirty="0" err="1" smtClean="0"/>
              <a:t>triển</a:t>
            </a:r>
            <a:r>
              <a:rPr lang="en-US" sz="3000" dirty="0" smtClean="0"/>
              <a:t> </a:t>
            </a:r>
            <a:r>
              <a:rPr lang="en-US" sz="3000" dirty="0" err="1" smtClean="0"/>
              <a:t>kinh</a:t>
            </a:r>
            <a:r>
              <a:rPr lang="en-US" sz="3000" dirty="0" smtClean="0"/>
              <a:t> </a:t>
            </a:r>
            <a:r>
              <a:rPr lang="en-US" sz="3000" dirty="0" err="1" smtClean="0"/>
              <a:t>tế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10" name="Rounded Rectangle 9"/>
          <p:cNvSpPr/>
          <p:nvPr/>
        </p:nvSpPr>
        <p:spPr>
          <a:xfrm>
            <a:off x="152397" y="1066800"/>
            <a:ext cx="8875365" cy="1295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Giảm</a:t>
            </a:r>
            <a:r>
              <a:rPr lang="en-US" sz="3000" dirty="0" smtClean="0"/>
              <a:t> </a:t>
            </a:r>
            <a:r>
              <a:rPr lang="en-US" sz="3000" dirty="0" err="1" smtClean="0"/>
              <a:t>tỉ</a:t>
            </a:r>
            <a:r>
              <a:rPr lang="en-US" sz="3000" dirty="0" smtClean="0"/>
              <a:t> </a:t>
            </a:r>
            <a:r>
              <a:rPr lang="en-US" sz="3000" dirty="0" err="1" smtClean="0"/>
              <a:t>lệ</a:t>
            </a:r>
            <a:r>
              <a:rPr lang="en-US" sz="3000" dirty="0" smtClean="0"/>
              <a:t> </a:t>
            </a:r>
            <a:r>
              <a:rPr lang="en-US" sz="3000" dirty="0" err="1" smtClean="0"/>
              <a:t>gia</a:t>
            </a:r>
            <a:r>
              <a:rPr lang="en-US" sz="3000" dirty="0" smtClean="0"/>
              <a:t> </a:t>
            </a:r>
            <a:r>
              <a:rPr lang="en-US" sz="3000" dirty="0" err="1" smtClean="0"/>
              <a:t>tăng</a:t>
            </a:r>
            <a:r>
              <a:rPr lang="en-US" sz="3000" dirty="0" smtClean="0"/>
              <a:t> </a:t>
            </a:r>
            <a:r>
              <a:rPr lang="en-US" sz="3000" dirty="0" err="1" smtClean="0"/>
              <a:t>dân</a:t>
            </a:r>
            <a:r>
              <a:rPr lang="en-US" sz="3000" dirty="0" smtClean="0"/>
              <a:t> </a:t>
            </a:r>
            <a:r>
              <a:rPr lang="en-US" sz="3000" dirty="0" err="1" smtClean="0"/>
              <a:t>số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8" name="Rounded Rectangle 7"/>
          <p:cNvSpPr/>
          <p:nvPr/>
        </p:nvSpPr>
        <p:spPr>
          <a:xfrm>
            <a:off x="152398" y="4343400"/>
            <a:ext cx="8875363" cy="1295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/>
              <a:t>Nâng</a:t>
            </a:r>
            <a:r>
              <a:rPr lang="en-US" sz="3000" dirty="0" smtClean="0"/>
              <a:t> </a:t>
            </a:r>
            <a:r>
              <a:rPr lang="en-US" sz="3000" dirty="0" err="1" smtClean="0"/>
              <a:t>cao</a:t>
            </a:r>
            <a:r>
              <a:rPr lang="en-US" sz="3000" dirty="0" smtClean="0"/>
              <a:t> ý </a:t>
            </a:r>
            <a:r>
              <a:rPr lang="en-US" sz="3000" dirty="0" err="1" smtClean="0"/>
              <a:t>thức</a:t>
            </a:r>
            <a:r>
              <a:rPr lang="en-US" sz="3000" dirty="0" smtClean="0"/>
              <a:t> </a:t>
            </a:r>
            <a:r>
              <a:rPr lang="en-US" sz="3000" dirty="0" err="1" smtClean="0"/>
              <a:t>và</a:t>
            </a:r>
            <a:r>
              <a:rPr lang="en-US" sz="3000" dirty="0" smtClean="0"/>
              <a:t> </a:t>
            </a:r>
            <a:r>
              <a:rPr lang="en-US" sz="3000" dirty="0" err="1" smtClean="0"/>
              <a:t>đời</a:t>
            </a:r>
            <a:r>
              <a:rPr lang="en-US" sz="3000" dirty="0" smtClean="0"/>
              <a:t> </a:t>
            </a:r>
            <a:r>
              <a:rPr lang="en-US" sz="3000" dirty="0" err="1" smtClean="0"/>
              <a:t>sống</a:t>
            </a:r>
            <a:r>
              <a:rPr lang="en-US" sz="3000" dirty="0" smtClean="0"/>
              <a:t> </a:t>
            </a:r>
            <a:r>
              <a:rPr lang="en-US" sz="3000" dirty="0" err="1" smtClean="0"/>
              <a:t>người</a:t>
            </a:r>
            <a:r>
              <a:rPr lang="en-US" sz="3000" dirty="0" smtClean="0"/>
              <a:t> </a:t>
            </a:r>
            <a:r>
              <a:rPr lang="en-US" sz="3000" dirty="0" err="1" smtClean="0"/>
              <a:t>dân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6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en-US" sz="3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Sức</a:t>
            </a:r>
            <a:r>
              <a:rPr lang="en-US" sz="3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ép</a:t>
            </a:r>
            <a:r>
              <a:rPr lang="en-US" sz="3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dân</a:t>
            </a:r>
            <a:r>
              <a:rPr lang="en-US" sz="3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tới</a:t>
            </a:r>
            <a:r>
              <a:rPr lang="en-US" sz="3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tài</a:t>
            </a:r>
            <a:r>
              <a:rPr lang="en-US" sz="3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nguyên</a:t>
            </a:r>
            <a:r>
              <a:rPr lang="en-US" sz="3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môi</a:t>
            </a:r>
            <a:r>
              <a:rPr lang="en-US" sz="3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trường</a:t>
            </a:r>
            <a:r>
              <a:rPr lang="en-US" sz="3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US" sz="3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2" y="1524000"/>
            <a:ext cx="8229600" cy="4876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5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54807" y="1600200"/>
            <a:ext cx="8839200" cy="475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 smtClean="0"/>
              <a:t>Hãy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khoanh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tròn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vào</a:t>
            </a:r>
            <a:r>
              <a:rPr lang="en-US" sz="3000" b="1" dirty="0" smtClean="0"/>
              <a:t> ý </a:t>
            </a:r>
            <a:r>
              <a:rPr lang="en-US" sz="3000" b="1" dirty="0" err="1" smtClean="0"/>
              <a:t>đúng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trong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các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câu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sau</a:t>
            </a:r>
            <a:r>
              <a:rPr lang="en-US" sz="3000" b="1" dirty="0" smtClean="0"/>
              <a:t>:</a:t>
            </a:r>
          </a:p>
          <a:p>
            <a:pPr>
              <a:spcBef>
                <a:spcPct val="50000"/>
              </a:spcBef>
            </a:pPr>
            <a:r>
              <a:rPr lang="en-US" sz="3000" b="1" dirty="0" smtClean="0"/>
              <a:t> </a:t>
            </a:r>
            <a:r>
              <a:rPr lang="en-US" sz="3000" b="1" dirty="0" err="1" smtClean="0"/>
              <a:t>Khi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dân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số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tăng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quá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nhanh</a:t>
            </a:r>
            <a:r>
              <a:rPr lang="en-US" sz="3000" b="1" dirty="0" smtClean="0"/>
              <a:t>:</a:t>
            </a:r>
          </a:p>
          <a:p>
            <a:pPr marL="514350" indent="-514350">
              <a:spcBef>
                <a:spcPct val="50000"/>
              </a:spcBef>
              <a:buAutoNum type="alphaUcPeriod"/>
            </a:pPr>
            <a:r>
              <a:rPr lang="en-US" sz="3000" b="1" dirty="0" err="1" smtClean="0"/>
              <a:t>Đời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sống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nhân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dân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được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cải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thiện</a:t>
            </a:r>
            <a:r>
              <a:rPr lang="en-US" sz="3000" b="1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US" sz="3000" b="1" dirty="0" smtClean="0"/>
              <a:t>B. </a:t>
            </a:r>
            <a:r>
              <a:rPr lang="en-US" sz="3000" b="1" dirty="0" err="1" smtClean="0"/>
              <a:t>Tác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động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tích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cực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tới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tài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nguyên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và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môi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trường</a:t>
            </a:r>
            <a:r>
              <a:rPr lang="en-US" sz="3000" b="1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US" sz="3000" b="1" dirty="0" smtClean="0"/>
              <a:t>C. </a:t>
            </a:r>
            <a:r>
              <a:rPr lang="en-US" sz="3000" b="1" dirty="0" err="1" smtClean="0"/>
              <a:t>Kinh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tế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phát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triển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nhanh</a:t>
            </a:r>
            <a:r>
              <a:rPr lang="en-US" sz="3000" b="1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US" sz="3000" b="1" dirty="0" smtClean="0"/>
              <a:t>D. </a:t>
            </a:r>
            <a:r>
              <a:rPr lang="en-US" sz="3000" b="1" dirty="0" err="1" smtClean="0"/>
              <a:t>Tất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cả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các</a:t>
            </a:r>
            <a:r>
              <a:rPr lang="en-US" sz="3000" b="1" dirty="0" smtClean="0"/>
              <a:t> ý </a:t>
            </a:r>
            <a:r>
              <a:rPr lang="en-US" sz="3000" b="1" dirty="0" err="1" smtClean="0"/>
              <a:t>trên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đều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sai</a:t>
            </a:r>
            <a:r>
              <a:rPr lang="en-US" sz="3000" b="1" dirty="0" smtClean="0"/>
              <a:t>.</a:t>
            </a: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28675" name="WordArt 3" descr="water"/>
          <p:cNvSpPr>
            <a:spLocks noChangeArrowheads="1" noChangeShapeType="1"/>
          </p:cNvSpPr>
          <p:nvPr/>
        </p:nvSpPr>
        <p:spPr bwMode="auto">
          <a:xfrm>
            <a:off x="2794794" y="457200"/>
            <a:ext cx="3608387" cy="1050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dirty="0" err="1" smtClean="0">
                <a:ln w="9525" cmpd="sng">
                  <a:solidFill>
                    <a:srgbClr val="0066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sx="125000" sy="125000" rotWithShape="0">
                    <a:srgbClr val="C7DFD3">
                      <a:alpha val="78999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US" sz="7200" b="1" dirty="0" smtClean="0">
                <a:ln w="9525" cmpd="sng">
                  <a:solidFill>
                    <a:srgbClr val="0066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sx="125000" sy="125000" rotWithShape="0">
                    <a:srgbClr val="C7DFD3">
                      <a:alpha val="78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7200" b="1" dirty="0" err="1" smtClean="0">
                <a:ln w="9525" cmpd="sng">
                  <a:solidFill>
                    <a:srgbClr val="0066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sx="125000" sy="125000" rotWithShape="0">
                    <a:srgbClr val="C7DFD3">
                      <a:alpha val="78999"/>
                    </a:srgbClr>
                  </a:outerShdw>
                </a:effectLst>
                <a:latin typeface="Arial"/>
                <a:cs typeface="Arial"/>
              </a:rPr>
              <a:t>tập</a:t>
            </a:r>
            <a:endParaRPr lang="en-US" sz="7200" b="1" dirty="0">
              <a:ln w="9525" cmpd="sng">
                <a:solidFill>
                  <a:srgbClr val="0066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107763" dir="13500000" sx="125000" sy="125000" rotWithShape="0">
                  <a:srgbClr val="C7DFD3">
                    <a:alpha val="78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Oval 1"/>
          <p:cNvSpPr/>
          <p:nvPr/>
        </p:nvSpPr>
        <p:spPr>
          <a:xfrm>
            <a:off x="43016" y="5089423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2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ldLvl="0" autoUpdateAnimBg="0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71" name="Group 7"/>
          <p:cNvGrpSpPr>
            <a:grpSpLocks/>
          </p:cNvGrpSpPr>
          <p:nvPr/>
        </p:nvGrpSpPr>
        <p:grpSpPr bwMode="auto">
          <a:xfrm>
            <a:off x="609600" y="469900"/>
            <a:ext cx="8153400" cy="5473700"/>
            <a:chOff x="720" y="-36"/>
            <a:chExt cx="4416" cy="4116"/>
          </a:xfrm>
        </p:grpSpPr>
        <p:grpSp>
          <p:nvGrpSpPr>
            <p:cNvPr id="139270" name="Group 6"/>
            <p:cNvGrpSpPr>
              <a:grpSpLocks/>
            </p:cNvGrpSpPr>
            <p:nvPr/>
          </p:nvGrpSpPr>
          <p:grpSpPr bwMode="auto">
            <a:xfrm>
              <a:off x="720" y="0"/>
              <a:ext cx="4416" cy="4080"/>
              <a:chOff x="720" y="0"/>
              <a:chExt cx="4416" cy="4080"/>
            </a:xfrm>
          </p:grpSpPr>
          <p:sp>
            <p:nvSpPr>
              <p:cNvPr id="139266" name="AutoShape 2"/>
              <p:cNvSpPr>
                <a:spLocks noChangeArrowheads="1"/>
              </p:cNvSpPr>
              <p:nvPr/>
            </p:nvSpPr>
            <p:spPr bwMode="auto">
              <a:xfrm>
                <a:off x="720" y="0"/>
                <a:ext cx="4416" cy="4080"/>
              </a:xfrm>
              <a:prstGeom prst="verticalScroll">
                <a:avLst>
                  <a:gd name="adj" fmla="val 12500"/>
                </a:avLst>
              </a:prstGeom>
              <a:solidFill>
                <a:srgbClr val="CCFFCC"/>
              </a:solidFill>
              <a:ln w="28575">
                <a:solidFill>
                  <a:srgbClr val="9933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/>
                <a:endParaRPr lang="en-US">
                  <a:solidFill>
                    <a:srgbClr val="9933FF"/>
                  </a:solidFill>
                </a:endParaRPr>
              </a:p>
            </p:txBody>
          </p:sp>
          <p:sp>
            <p:nvSpPr>
              <p:cNvPr id="139269" name="Rectangle 5"/>
              <p:cNvSpPr>
                <a:spLocks noChangeArrowheads="1"/>
              </p:cNvSpPr>
              <p:nvPr/>
            </p:nvSpPr>
            <p:spPr bwMode="auto">
              <a:xfrm>
                <a:off x="1248" y="1141"/>
                <a:ext cx="3360" cy="20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l"/>
                <a:r>
                  <a:rPr lang="en-US" sz="3500" b="1" dirty="0" smtClean="0">
                    <a:solidFill>
                      <a:srgbClr val="3333CC"/>
                    </a:solidFill>
                  </a:rPr>
                  <a:t>- </a:t>
                </a:r>
                <a:r>
                  <a:rPr lang="en-US" sz="3500" b="1" dirty="0" err="1">
                    <a:solidFill>
                      <a:srgbClr val="3333CC"/>
                    </a:solidFill>
                  </a:rPr>
                  <a:t>Học</a:t>
                </a:r>
                <a:r>
                  <a:rPr lang="en-US" sz="3500" b="1" dirty="0">
                    <a:solidFill>
                      <a:srgbClr val="3333CC"/>
                    </a:solidFill>
                  </a:rPr>
                  <a:t> </a:t>
                </a:r>
                <a:r>
                  <a:rPr lang="en-US" sz="3500" b="1" dirty="0" err="1" smtClean="0">
                    <a:solidFill>
                      <a:srgbClr val="3333CC"/>
                    </a:solidFill>
                  </a:rPr>
                  <a:t>bài</a:t>
                </a:r>
                <a:r>
                  <a:rPr lang="en-US" sz="3500" b="1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sz="3500" b="1" dirty="0" err="1" smtClean="0">
                    <a:solidFill>
                      <a:srgbClr val="3333CC"/>
                    </a:solidFill>
                  </a:rPr>
                  <a:t>cũ</a:t>
                </a:r>
                <a:r>
                  <a:rPr lang="en-US" sz="3500" b="1" dirty="0" smtClean="0">
                    <a:solidFill>
                      <a:srgbClr val="3333CC"/>
                    </a:solidFill>
                  </a:rPr>
                  <a:t>, </a:t>
                </a:r>
                <a:r>
                  <a:rPr lang="en-US" sz="3500" b="1" dirty="0" err="1" smtClean="0">
                    <a:solidFill>
                      <a:srgbClr val="3333CC"/>
                    </a:solidFill>
                  </a:rPr>
                  <a:t>làm</a:t>
                </a:r>
                <a:r>
                  <a:rPr lang="en-US" sz="3500" b="1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sz="3500" b="1" dirty="0" err="1" smtClean="0">
                    <a:solidFill>
                      <a:srgbClr val="3333CC"/>
                    </a:solidFill>
                  </a:rPr>
                  <a:t>bài</a:t>
                </a:r>
                <a:r>
                  <a:rPr lang="en-US" sz="3500" b="1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sz="3500" b="1" dirty="0" err="1" smtClean="0">
                    <a:solidFill>
                      <a:srgbClr val="3333CC"/>
                    </a:solidFill>
                  </a:rPr>
                  <a:t>tập</a:t>
                </a:r>
                <a:r>
                  <a:rPr lang="en-US" sz="3500" b="1" dirty="0" smtClean="0">
                    <a:solidFill>
                      <a:srgbClr val="3333CC"/>
                    </a:solidFill>
                  </a:rPr>
                  <a:t> 1 </a:t>
                </a:r>
                <a:r>
                  <a:rPr lang="en-US" sz="3500" b="1" dirty="0" err="1" smtClean="0">
                    <a:solidFill>
                      <a:srgbClr val="3333CC"/>
                    </a:solidFill>
                  </a:rPr>
                  <a:t>và</a:t>
                </a:r>
                <a:r>
                  <a:rPr lang="en-US" sz="3500" b="1" dirty="0" smtClean="0">
                    <a:solidFill>
                      <a:srgbClr val="3333CC"/>
                    </a:solidFill>
                  </a:rPr>
                  <a:t> 2 </a:t>
                </a:r>
                <a:r>
                  <a:rPr lang="en-US" sz="3500" b="1" dirty="0" err="1" smtClean="0">
                    <a:solidFill>
                      <a:srgbClr val="3333CC"/>
                    </a:solidFill>
                  </a:rPr>
                  <a:t>trang</a:t>
                </a:r>
                <a:r>
                  <a:rPr lang="en-US" sz="3500" b="1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sz="3500" b="1" dirty="0">
                    <a:solidFill>
                      <a:srgbClr val="3333CC"/>
                    </a:solidFill>
                  </a:rPr>
                  <a:t>35 </a:t>
                </a:r>
                <a:r>
                  <a:rPr lang="en-US" sz="3500" b="1" dirty="0" err="1">
                    <a:solidFill>
                      <a:srgbClr val="3333CC"/>
                    </a:solidFill>
                  </a:rPr>
                  <a:t>sách</a:t>
                </a:r>
                <a:r>
                  <a:rPr lang="en-US" sz="3500" b="1" dirty="0">
                    <a:solidFill>
                      <a:srgbClr val="3333CC"/>
                    </a:solidFill>
                  </a:rPr>
                  <a:t> </a:t>
                </a:r>
                <a:r>
                  <a:rPr lang="en-US" sz="3500" b="1" dirty="0" err="1">
                    <a:solidFill>
                      <a:srgbClr val="3333CC"/>
                    </a:solidFill>
                  </a:rPr>
                  <a:t>giáo</a:t>
                </a:r>
                <a:r>
                  <a:rPr lang="en-US" sz="3500" b="1" dirty="0">
                    <a:solidFill>
                      <a:srgbClr val="3333CC"/>
                    </a:solidFill>
                  </a:rPr>
                  <a:t> </a:t>
                </a:r>
                <a:r>
                  <a:rPr lang="en-US" sz="3500" b="1" dirty="0" err="1">
                    <a:solidFill>
                      <a:srgbClr val="3333CC"/>
                    </a:solidFill>
                  </a:rPr>
                  <a:t>khoa</a:t>
                </a:r>
                <a:r>
                  <a:rPr lang="en-US" sz="3500" b="1" dirty="0">
                    <a:solidFill>
                      <a:srgbClr val="3333CC"/>
                    </a:solidFill>
                  </a:rPr>
                  <a:t>.</a:t>
                </a:r>
              </a:p>
              <a:p>
                <a:pPr algn="l"/>
                <a:r>
                  <a:rPr lang="en-US" sz="3500" b="1" dirty="0" smtClean="0">
                    <a:solidFill>
                      <a:srgbClr val="3333CC"/>
                    </a:solidFill>
                  </a:rPr>
                  <a:t>- </a:t>
                </a:r>
                <a:r>
                  <a:rPr lang="en-US" sz="3500" b="1" dirty="0" err="1">
                    <a:solidFill>
                      <a:srgbClr val="3333CC"/>
                    </a:solidFill>
                  </a:rPr>
                  <a:t>Chuẩn</a:t>
                </a:r>
                <a:r>
                  <a:rPr lang="en-US" sz="3500" b="1" dirty="0">
                    <a:solidFill>
                      <a:srgbClr val="3333CC"/>
                    </a:solidFill>
                  </a:rPr>
                  <a:t> </a:t>
                </a:r>
                <a:r>
                  <a:rPr lang="en-US" sz="3500" b="1" dirty="0" err="1">
                    <a:solidFill>
                      <a:srgbClr val="3333CC"/>
                    </a:solidFill>
                  </a:rPr>
                  <a:t>bị</a:t>
                </a:r>
                <a:r>
                  <a:rPr lang="en-US" sz="3500" b="1" dirty="0">
                    <a:solidFill>
                      <a:srgbClr val="3333CC"/>
                    </a:solidFill>
                  </a:rPr>
                  <a:t> </a:t>
                </a:r>
                <a:r>
                  <a:rPr lang="en-US" sz="3500" b="1" dirty="0" err="1">
                    <a:solidFill>
                      <a:srgbClr val="3333CC"/>
                    </a:solidFill>
                  </a:rPr>
                  <a:t>bài</a:t>
                </a:r>
                <a:r>
                  <a:rPr lang="en-US" sz="3500" b="1" dirty="0">
                    <a:solidFill>
                      <a:srgbClr val="3333CC"/>
                    </a:solidFill>
                  </a:rPr>
                  <a:t> 11: </a:t>
                </a:r>
                <a:r>
                  <a:rPr lang="en-US" sz="3500" b="1" dirty="0"/>
                  <a:t>“</a:t>
                </a:r>
                <a:r>
                  <a:rPr lang="en-US" sz="3500" b="1" i="1" dirty="0"/>
                  <a:t>Di </a:t>
                </a:r>
                <a:r>
                  <a:rPr lang="en-US" sz="3500" b="1" i="1" dirty="0" err="1"/>
                  <a:t>dân</a:t>
                </a:r>
                <a:r>
                  <a:rPr lang="en-US" sz="3500" b="1" i="1" dirty="0"/>
                  <a:t> </a:t>
                </a:r>
                <a:r>
                  <a:rPr lang="en-US" sz="3500" b="1" i="1" dirty="0" err="1"/>
                  <a:t>và</a:t>
                </a:r>
                <a:r>
                  <a:rPr lang="en-US" sz="3500" b="1" i="1" dirty="0"/>
                  <a:t> </a:t>
                </a:r>
                <a:r>
                  <a:rPr lang="en-US" sz="3500" b="1" i="1" dirty="0" err="1"/>
                  <a:t>sự</a:t>
                </a:r>
                <a:r>
                  <a:rPr lang="en-US" sz="3500" b="1" i="1" dirty="0"/>
                  <a:t> </a:t>
                </a:r>
                <a:r>
                  <a:rPr lang="en-US" sz="3500" b="1" i="1" dirty="0" err="1"/>
                  <a:t>bùng</a:t>
                </a:r>
                <a:r>
                  <a:rPr lang="en-US" sz="3500" b="1" i="1" dirty="0"/>
                  <a:t> </a:t>
                </a:r>
                <a:r>
                  <a:rPr lang="en-US" sz="3500" b="1" i="1" dirty="0" err="1"/>
                  <a:t>nổ</a:t>
                </a:r>
                <a:r>
                  <a:rPr lang="en-US" sz="3500" b="1" i="1" dirty="0"/>
                  <a:t> </a:t>
                </a:r>
                <a:r>
                  <a:rPr lang="en-US" sz="3500" b="1" i="1" dirty="0" err="1"/>
                  <a:t>đô</a:t>
                </a:r>
                <a:r>
                  <a:rPr lang="en-US" sz="3500" b="1" i="1" dirty="0"/>
                  <a:t> </a:t>
                </a:r>
                <a:r>
                  <a:rPr lang="en-US" sz="3500" b="1" i="1" dirty="0" err="1"/>
                  <a:t>thị</a:t>
                </a:r>
                <a:r>
                  <a:rPr lang="en-US" sz="3500" b="1" i="1" dirty="0"/>
                  <a:t> ở </a:t>
                </a:r>
                <a:r>
                  <a:rPr lang="en-US" sz="3500" b="1" i="1" dirty="0" err="1"/>
                  <a:t>đới</a:t>
                </a:r>
                <a:r>
                  <a:rPr lang="en-US" sz="3500" b="1" i="1" dirty="0"/>
                  <a:t> </a:t>
                </a:r>
                <a:r>
                  <a:rPr lang="en-US" sz="3500" b="1" i="1" dirty="0" err="1"/>
                  <a:t>nóng</a:t>
                </a:r>
                <a:r>
                  <a:rPr lang="en-US" sz="3500" b="1" dirty="0" smtClean="0"/>
                  <a:t>”.</a:t>
                </a:r>
                <a:endParaRPr lang="en-US" sz="3500" b="1" dirty="0"/>
              </a:p>
              <a:p>
                <a:pPr algn="l"/>
                <a:r>
                  <a:rPr lang="en-US" sz="3500" b="1" dirty="0">
                    <a:solidFill>
                      <a:srgbClr val="3333CC"/>
                    </a:solidFill>
                  </a:rPr>
                  <a:t>   </a:t>
                </a:r>
              </a:p>
            </p:txBody>
          </p:sp>
        </p:grpSp>
        <p:sp>
          <p:nvSpPr>
            <p:cNvPr id="139267" name="Rectangle 3"/>
            <p:cNvSpPr>
              <a:spLocks noChangeArrowheads="1"/>
            </p:cNvSpPr>
            <p:nvPr/>
          </p:nvSpPr>
          <p:spPr bwMode="auto">
            <a:xfrm>
              <a:off x="2208" y="-36"/>
              <a:ext cx="230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3600" b="1" dirty="0" err="1">
                  <a:latin typeface="Times New Roman" pitchFamily="18" charset="0"/>
                </a:rPr>
                <a:t>Hướng</a:t>
              </a:r>
              <a:r>
                <a:rPr lang="en-US" sz="3600" b="1" dirty="0">
                  <a:latin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</a:rPr>
                <a:t>dẫn</a:t>
              </a:r>
              <a:r>
                <a:rPr lang="en-US" sz="3600" b="1" dirty="0">
                  <a:latin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</a:rPr>
                <a:t>về</a:t>
              </a:r>
              <a:r>
                <a:rPr lang="en-US" sz="3600" b="1" dirty="0" smtClean="0">
                  <a:latin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</a:rPr>
                <a:t>nhà</a:t>
              </a:r>
              <a:r>
                <a:rPr lang="en-US" sz="3600" b="1" dirty="0" smtClean="0">
                  <a:latin typeface="Times New Roman" pitchFamily="18" charset="0"/>
                </a:rPr>
                <a:t> :</a:t>
              </a:r>
              <a:endParaRPr lang="en-US" sz="3600" b="1" dirty="0">
                <a:latin typeface="Times New Roman" pitchFamily="18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5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ar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090825"/>
              </p:ext>
            </p:extLst>
          </p:nvPr>
        </p:nvGraphicFramePr>
        <p:xfrm>
          <a:off x="5486400" y="2888456"/>
          <a:ext cx="2095500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r:id="rId5" imgW="3467417" imgH="5018405" progId="MS_ClipArt_Gallery.2">
                  <p:embed/>
                </p:oleObj>
              </mc:Choice>
              <mc:Fallback>
                <p:oleObj r:id="rId5" imgW="3467417" imgH="501840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88456"/>
                        <a:ext cx="2095500" cy="306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466181"/>
              </p:ext>
            </p:extLst>
          </p:nvPr>
        </p:nvGraphicFramePr>
        <p:xfrm>
          <a:off x="1752600" y="2667000"/>
          <a:ext cx="1963738" cy="318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r:id="rId7" imgW="3467417" imgH="5018405" progId="MS_ClipArt_Gallery.2">
                  <p:embed/>
                </p:oleObj>
              </mc:Choice>
              <mc:Fallback>
                <p:oleObj r:id="rId7" imgW="3467417" imgH="501840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667000"/>
                        <a:ext cx="1963738" cy="318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563992"/>
              </p:ext>
            </p:extLst>
          </p:nvPr>
        </p:nvGraphicFramePr>
        <p:xfrm>
          <a:off x="3780631" y="1704833"/>
          <a:ext cx="1728788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r:id="rId8" imgW="3467417" imgH="5018405" progId="MS_ClipArt_Gallery.2">
                  <p:embed/>
                </p:oleObj>
              </mc:Choice>
              <mc:Fallback>
                <p:oleObj r:id="rId8" imgW="3467417" imgH="501840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0631" y="1704833"/>
                        <a:ext cx="1728788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3314054" y="3124200"/>
            <a:ext cx="2736850" cy="2968625"/>
          </a:xfrm>
          <a:prstGeom prst="ellipse">
            <a:avLst/>
          </a:prstGeom>
          <a:solidFill>
            <a:srgbClr val="FF99FF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err="1"/>
              <a:t>học</a:t>
            </a:r>
            <a:r>
              <a:rPr lang="en-US" sz="3600" b="1" dirty="0"/>
              <a:t> </a:t>
            </a:r>
          </a:p>
          <a:p>
            <a:pPr algn="ctr" eaLnBrk="0" hangingPunct="0"/>
            <a:r>
              <a:rPr lang="en-US" sz="3600" b="1" dirty="0" err="1"/>
              <a:t>đến</a:t>
            </a:r>
            <a:r>
              <a:rPr lang="en-US" sz="3600" b="1" dirty="0"/>
              <a:t> </a:t>
            </a:r>
            <a:r>
              <a:rPr lang="en-US" sz="3600" b="1" dirty="0" err="1"/>
              <a:t>đây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</a:p>
          <a:p>
            <a:pPr algn="ctr" eaLnBrk="0" hangingPunct="0"/>
            <a:r>
              <a:rPr lang="en-US" sz="3600" b="1" dirty="0" err="1"/>
              <a:t>kết</a:t>
            </a:r>
            <a:r>
              <a:rPr lang="en-US" sz="3600" b="1" dirty="0"/>
              <a:t> </a:t>
            </a:r>
            <a:r>
              <a:rPr lang="en-US" sz="3600" b="1" dirty="0" err="1"/>
              <a:t>thúc</a:t>
            </a:r>
            <a:endParaRPr lang="en-US" sz="3600" b="1" dirty="0"/>
          </a:p>
        </p:txBody>
      </p:sp>
      <p:pic>
        <p:nvPicPr>
          <p:cNvPr id="30727" name="Picture 7" descr="taifi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92375"/>
            <a:ext cx="27146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KhucCaBinhDinh-Dangcapnhat_5e9m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2625" y="76200"/>
            <a:ext cx="7924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ea typeface="SimSun" pitchFamily="2" charset="-122"/>
              </a:rPr>
              <a:t> </a:t>
            </a:r>
            <a:r>
              <a:rPr lang="en-US" sz="2500" b="1" dirty="0" err="1">
                <a:ea typeface="SimSun" pitchFamily="2" charset="-122"/>
              </a:rPr>
              <a:t>BÀI</a:t>
            </a:r>
            <a:r>
              <a:rPr lang="en-US" sz="2500" b="1" dirty="0">
                <a:ea typeface="SimSun" pitchFamily="2" charset="-122"/>
              </a:rPr>
              <a:t> 10</a:t>
            </a:r>
            <a:r>
              <a:rPr lang="en-US" sz="25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</a:t>
            </a:r>
          </a:p>
          <a:p>
            <a:r>
              <a:rPr lang="en-US" sz="25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</a:t>
            </a:r>
            <a:r>
              <a:rPr lang="en-US" sz="25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DÂN</a:t>
            </a:r>
            <a:r>
              <a:rPr lang="en-US" sz="25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SỐ</a:t>
            </a:r>
            <a:r>
              <a:rPr lang="en-US" sz="25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VÀ</a:t>
            </a:r>
            <a:r>
              <a:rPr lang="en-US" sz="25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SỨC</a:t>
            </a:r>
            <a:r>
              <a:rPr lang="en-US" sz="25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ÉP</a:t>
            </a:r>
            <a:r>
              <a:rPr lang="en-US" sz="25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DÂN</a:t>
            </a:r>
            <a:r>
              <a:rPr lang="en-US" sz="25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SỐ</a:t>
            </a:r>
            <a:r>
              <a:rPr lang="en-US" sz="25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  <a:p>
            <a:r>
              <a:rPr lang="en-US" sz="25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</a:t>
            </a:r>
            <a:r>
              <a:rPr lang="en-US" sz="25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TỚI</a:t>
            </a:r>
            <a:r>
              <a:rPr lang="en-US" sz="25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TÀI</a:t>
            </a:r>
            <a:r>
              <a:rPr lang="en-US" sz="25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lang="en-US" sz="25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NGUYÊN</a:t>
            </a:r>
            <a:r>
              <a:rPr lang="en-US" sz="25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sz="25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MÔI</a:t>
            </a:r>
            <a:r>
              <a:rPr lang="en-US" sz="25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TRƯỜNG</a:t>
            </a:r>
            <a:r>
              <a:rPr lang="en-US" sz="25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  <a:p>
            <a:r>
              <a:rPr lang="en-US" sz="25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Ở </a:t>
            </a:r>
            <a:r>
              <a:rPr lang="en-US" sz="25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ĐỚI</a:t>
            </a:r>
            <a:r>
              <a:rPr lang="en-US" sz="25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NÓNG</a:t>
            </a:r>
            <a:r>
              <a:rPr lang="en-US" sz="2500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lang="en-US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2 C 0.22726 -0.2 0.43334 -0.0662 0.43334 0.09977 C 0.43334 0.26481 0.22726 0.40023 -0.025 0.40023 C -0.27812 0.40023 -0.48333 0.26481 -0.48333 0.09977 C -0.48333 -0.0662 -0.27812 -0.2 -0.025 -0.2 Z " pathEditMode="fixed" rAng="0" ptsTypes="fffff">
                                      <p:cBhvr>
                                        <p:cTn id="6" dur="5000" spd="-997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76216" fill="hold"/>
                                        <p:tgtEl>
                                          <p:spTgt spid="307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 noChangeArrowheads="1"/>
          </p:cNvSpPr>
          <p:nvPr/>
        </p:nvSpPr>
        <p:spPr bwMode="auto">
          <a:xfrm>
            <a:off x="109538" y="838200"/>
            <a:ext cx="8882061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/>
          <a:p>
            <a:pPr algn="ctr"/>
            <a:endParaRPr lang="en-US" sz="3000" b="1" dirty="0" smtClean="0">
              <a:solidFill>
                <a:schemeClr val="tx1">
                  <a:lumMod val="85000"/>
                  <a:lumOff val="15000"/>
                </a:schemeClr>
              </a:solidFill>
              <a:ea typeface="SimSun" pitchFamily="2" charset="-122"/>
            </a:endParaRPr>
          </a:p>
          <a:p>
            <a:pPr algn="ctr"/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CĐ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3: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DÂN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KINH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TẾ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ĐỚI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NÓNG</a:t>
            </a:r>
            <a:endParaRPr lang="en-US" sz="3000" b="1" dirty="0" smtClean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SimSun" pitchFamily="2" charset="-122"/>
              </a:rPr>
              <a:t> </a:t>
            </a:r>
            <a:r>
              <a:rPr lang="en-US" sz="3000" b="1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Nội</a:t>
            </a:r>
            <a:r>
              <a:rPr lang="en-US" sz="3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dung 1,2: </a:t>
            </a:r>
            <a:r>
              <a:rPr lang="en-US" sz="3000" b="1" u="sng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BÀI</a:t>
            </a:r>
            <a:r>
              <a:rPr lang="en-US" sz="3000" b="1" u="sng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10: </a:t>
            </a:r>
          </a:p>
          <a:p>
            <a:pPr algn="just"/>
            <a:r>
              <a:rPr lang="en-US" sz="30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</a:t>
            </a:r>
            <a:r>
              <a:rPr lang="en-US" sz="30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DÂN</a:t>
            </a:r>
            <a:r>
              <a:rPr lang="en-US" sz="30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SỐ</a:t>
            </a:r>
            <a:r>
              <a:rPr lang="en-US" sz="30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VÀ</a:t>
            </a:r>
            <a:r>
              <a:rPr lang="en-US" sz="30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SỨC</a:t>
            </a:r>
            <a:r>
              <a:rPr lang="en-US" sz="30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ÉP</a:t>
            </a:r>
            <a:r>
              <a:rPr lang="en-US" sz="30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DÂN</a:t>
            </a:r>
            <a:r>
              <a:rPr lang="en-US" sz="30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SỐ</a:t>
            </a:r>
            <a:r>
              <a:rPr lang="en-US" sz="30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  <a:p>
            <a:pPr algn="just"/>
            <a:r>
              <a:rPr lang="en-US" sz="30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</a:t>
            </a:r>
            <a:r>
              <a:rPr lang="en-US" sz="30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TỚI</a:t>
            </a:r>
            <a:r>
              <a:rPr lang="en-US" sz="30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TÀI</a:t>
            </a:r>
            <a:r>
              <a:rPr lang="en-US" sz="30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lang="en-US" sz="30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NGUYÊN</a:t>
            </a:r>
            <a:r>
              <a:rPr lang="en-US" sz="30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lang="en-US" sz="30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MÔI</a:t>
            </a:r>
            <a:r>
              <a:rPr lang="en-US" sz="30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TRƯỜNG</a:t>
            </a:r>
            <a:r>
              <a:rPr lang="en-US" sz="30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  <a:p>
            <a:pPr algn="just"/>
            <a:r>
              <a:rPr lang="en-US" sz="30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Ở </a:t>
            </a:r>
            <a:r>
              <a:rPr lang="en-US" sz="30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ĐỚI</a:t>
            </a:r>
            <a:r>
              <a:rPr lang="en-US" sz="30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NÓNG</a:t>
            </a:r>
            <a:r>
              <a:rPr lang="en-US" sz="30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lang="en-US" sz="3000" b="1" dirty="0">
              <a:ea typeface="SimSun" pitchFamily="2" charset="-122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0825" y="1268413"/>
            <a:ext cx="311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endParaRPr lang="en-US"/>
          </a:p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00400"/>
            <a:ext cx="4572000" cy="3543300"/>
          </a:xfr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8" y="2670968"/>
            <a:ext cx="4187032" cy="418703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9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 autoUpdateAnimBg="0"/>
      <p:bldP spid="8194" grpId="1" bldLvl="0" autoUpdateAnimBg="0"/>
      <p:bldP spid="8194" grpId="2" bldLvl="0" autoUpdateAnimBg="0"/>
      <p:bldP spid="8194" grpId="3" bldLvl="0" autoUpdateAnimBg="0"/>
      <p:bldP spid="8194" grpId="4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3063766" y="316288"/>
            <a:ext cx="3124200" cy="1190625"/>
          </a:xfrm>
          <a:prstGeom prst="rect">
            <a:avLst/>
          </a:prstGeom>
          <a:solidFill>
            <a:srgbClr val="CCECFF"/>
          </a:solidFill>
          <a:ln w="25400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CẤU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TRÚC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BÀI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Tahoma" pitchFamily="34" charset="0"/>
            </a:endParaRPr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609600" y="2441725"/>
            <a:ext cx="2891768" cy="3784600"/>
          </a:xfrm>
          <a:prstGeom prst="rect">
            <a:avLst/>
          </a:prstGeom>
          <a:solidFill>
            <a:srgbClr val="CCECFF"/>
          </a:solidFill>
          <a:ln w="25400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1.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DÂN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SỐ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Tahoma" pitchFamily="34" charset="0"/>
            </a:endParaRP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5449722" y="2473256"/>
            <a:ext cx="3084677" cy="3784600"/>
          </a:xfrm>
          <a:prstGeom prst="rect">
            <a:avLst/>
          </a:prstGeom>
          <a:solidFill>
            <a:srgbClr val="CCECFF"/>
          </a:solidFill>
          <a:ln w="25400" cap="flat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2.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SỨC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ÉP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CỦA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DÂN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SỐ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TỚI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TÀI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NGUYÊN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,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MÔI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sym typeface="Tahoma" pitchFamily="34" charset="0"/>
              </a:rPr>
              <a:t>TRƯỜNG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  <a:sym typeface="Tahoma" pitchFamily="34" charset="0"/>
            </a:endParaRPr>
          </a:p>
        </p:txBody>
      </p:sp>
      <p:cxnSp>
        <p:nvCxnSpPr>
          <p:cNvPr id="9225" name="Straight Arrow Connector 18"/>
          <p:cNvCxnSpPr>
            <a:cxnSpLocks noChangeShapeType="1"/>
          </p:cNvCxnSpPr>
          <p:nvPr/>
        </p:nvCxnSpPr>
        <p:spPr bwMode="auto">
          <a:xfrm flipH="1">
            <a:off x="1982623" y="1477314"/>
            <a:ext cx="2770024" cy="914402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230" name="Straight Arrow Connector 38"/>
          <p:cNvCxnSpPr>
            <a:cxnSpLocks noChangeShapeType="1"/>
            <a:stCxn id="9218" idx="2"/>
          </p:cNvCxnSpPr>
          <p:nvPr/>
        </p:nvCxnSpPr>
        <p:spPr bwMode="auto">
          <a:xfrm>
            <a:off x="4625866" y="1506913"/>
            <a:ext cx="2507484" cy="864393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9231" name="Picture 15" descr="B_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-23813"/>
            <a:ext cx="1801813" cy="1347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9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319" name="Group 39"/>
          <p:cNvGrpSpPr>
            <a:grpSpLocks/>
          </p:cNvGrpSpPr>
          <p:nvPr/>
        </p:nvGrpSpPr>
        <p:grpSpPr bwMode="auto">
          <a:xfrm>
            <a:off x="3124200" y="658019"/>
            <a:ext cx="5334000" cy="4745037"/>
            <a:chOff x="1296" y="384"/>
            <a:chExt cx="3360" cy="2989"/>
          </a:xfrm>
        </p:grpSpPr>
        <p:grpSp>
          <p:nvGrpSpPr>
            <p:cNvPr id="97307" name="Group 27"/>
            <p:cNvGrpSpPr>
              <a:grpSpLocks/>
            </p:cNvGrpSpPr>
            <p:nvPr/>
          </p:nvGrpSpPr>
          <p:grpSpPr bwMode="auto">
            <a:xfrm>
              <a:off x="1296" y="384"/>
              <a:ext cx="3360" cy="2989"/>
              <a:chOff x="1296" y="384"/>
              <a:chExt cx="3360" cy="2989"/>
            </a:xfrm>
          </p:grpSpPr>
          <p:grpSp>
            <p:nvGrpSpPr>
              <p:cNvPr id="97284" name="Group 4"/>
              <p:cNvGrpSpPr>
                <a:grpSpLocks/>
              </p:cNvGrpSpPr>
              <p:nvPr/>
            </p:nvGrpSpPr>
            <p:grpSpPr bwMode="auto">
              <a:xfrm>
                <a:off x="1296" y="384"/>
                <a:ext cx="3360" cy="2688"/>
                <a:chOff x="384" y="48"/>
                <a:chExt cx="4935" cy="3180"/>
              </a:xfrm>
            </p:grpSpPr>
            <p:pic>
              <p:nvPicPr>
                <p:cNvPr id="97285" name="Picture 5" descr="PHAN BO DC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-6000" contrast="1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" y="48"/>
                  <a:ext cx="4935" cy="3180"/>
                </a:xfrm>
                <a:prstGeom prst="rect">
                  <a:avLst/>
                </a:prstGeom>
                <a:noFill/>
                <a:ln w="57150">
                  <a:solidFill>
                    <a:srgbClr val="0000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728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584" y="2918"/>
                  <a:ext cx="3360" cy="2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endParaRPr lang="en-US" sz="1600">
                    <a:solidFill>
                      <a:srgbClr val="CC3300"/>
                    </a:solidFill>
                    <a:latin typeface="VNI-Cooper" pitchFamily="2" charset="0"/>
                  </a:endParaRPr>
                </a:p>
              </p:txBody>
            </p:sp>
          </p:grpSp>
          <p:sp>
            <p:nvSpPr>
              <p:cNvPr id="97290" name="Rectangle 10"/>
              <p:cNvSpPr>
                <a:spLocks noChangeArrowheads="1"/>
              </p:cNvSpPr>
              <p:nvPr/>
            </p:nvSpPr>
            <p:spPr bwMode="auto">
              <a:xfrm>
                <a:off x="1872" y="3123"/>
                <a:ext cx="245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3333CC"/>
                    </a:solidFill>
                    <a:latin typeface="Times New Roman" pitchFamily="18" charset="0"/>
                  </a:rPr>
                  <a:t>Lược đồ phân bố dân cư thế giới.. </a:t>
                </a:r>
              </a:p>
            </p:txBody>
          </p:sp>
        </p:grpSp>
        <p:sp>
          <p:nvSpPr>
            <p:cNvPr id="97317" name="Line 37"/>
            <p:cNvSpPr>
              <a:spLocks noChangeShapeType="1"/>
            </p:cNvSpPr>
            <p:nvPr/>
          </p:nvSpPr>
          <p:spPr bwMode="auto">
            <a:xfrm>
              <a:off x="2784" y="1518"/>
              <a:ext cx="0" cy="81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318" name="Rectangle 38"/>
            <p:cNvSpPr>
              <a:spLocks noChangeArrowheads="1"/>
            </p:cNvSpPr>
            <p:nvPr/>
          </p:nvSpPr>
          <p:spPr bwMode="auto">
            <a:xfrm>
              <a:off x="1434" y="1770"/>
              <a:ext cx="960" cy="274"/>
            </a:xfrm>
            <a:prstGeom prst="rect">
              <a:avLst/>
            </a:prstGeom>
            <a:solidFill>
              <a:schemeClr val="folHlink"/>
            </a:solidFill>
            <a:ln w="38100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FF3300"/>
                  </a:solidFill>
                </a:rPr>
                <a:t>ĐỚI NÓNG</a:t>
              </a:r>
            </a:p>
          </p:txBody>
        </p:sp>
      </p:grp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4572000" y="601980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>
              <a:solidFill>
                <a:schemeClr val="tx2"/>
              </a:solidFill>
            </a:endParaRPr>
          </a:p>
        </p:txBody>
      </p:sp>
      <p:sp>
        <p:nvSpPr>
          <p:cNvPr id="97291" name="AutoShape 11"/>
          <p:cNvSpPr>
            <a:spLocks noChangeArrowheads="1"/>
          </p:cNvSpPr>
          <p:nvPr/>
        </p:nvSpPr>
        <p:spPr bwMode="auto">
          <a:xfrm>
            <a:off x="50369" y="3300413"/>
            <a:ext cx="3048000" cy="2057400"/>
          </a:xfrm>
          <a:prstGeom prst="cloudCallout">
            <a:avLst>
              <a:gd name="adj1" fmla="val -30935"/>
              <a:gd name="adj2" fmla="val 102005"/>
            </a:avLst>
          </a:prstGeom>
          <a:solidFill>
            <a:schemeClr val="accent1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?</a:t>
            </a:r>
            <a:r>
              <a:rPr lang="en-US" sz="2400">
                <a:solidFill>
                  <a:srgbClr val="9900CC"/>
                </a:solidFill>
                <a:latin typeface="Times New Roman" pitchFamily="18" charset="0"/>
              </a:rPr>
              <a:t> Dân cư đới nóng tập trung đông ở những khu vực nào ?</a:t>
            </a:r>
            <a:r>
              <a:rPr lang="en-US" sz="2000">
                <a:solidFill>
                  <a:srgbClr val="9900CC"/>
                </a:solidFill>
                <a:latin typeface="Times New Roman" pitchFamily="18" charset="0"/>
              </a:rPr>
              <a:t> </a:t>
            </a:r>
          </a:p>
          <a:p>
            <a:pPr algn="l">
              <a:spcBef>
                <a:spcPct val="50000"/>
              </a:spcBef>
            </a:pPr>
            <a:endParaRPr lang="en-US" sz="2000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97299" name="Freeform 19"/>
          <p:cNvSpPr>
            <a:spLocks/>
          </p:cNvSpPr>
          <p:nvPr/>
        </p:nvSpPr>
        <p:spPr bwMode="auto">
          <a:xfrm>
            <a:off x="7239000" y="2589213"/>
            <a:ext cx="304800" cy="796925"/>
          </a:xfrm>
          <a:custGeom>
            <a:avLst/>
            <a:gdLst>
              <a:gd name="T0" fmla="*/ 248 w 394"/>
              <a:gd name="T1" fmla="*/ 107 h 547"/>
              <a:gd name="T2" fmla="*/ 224 w 394"/>
              <a:gd name="T3" fmla="*/ 99 h 547"/>
              <a:gd name="T4" fmla="*/ 144 w 394"/>
              <a:gd name="T5" fmla="*/ 11 h 547"/>
              <a:gd name="T6" fmla="*/ 24 w 394"/>
              <a:gd name="T7" fmla="*/ 19 h 547"/>
              <a:gd name="T8" fmla="*/ 40 w 394"/>
              <a:gd name="T9" fmla="*/ 67 h 547"/>
              <a:gd name="T10" fmla="*/ 16 w 394"/>
              <a:gd name="T11" fmla="*/ 91 h 547"/>
              <a:gd name="T12" fmla="*/ 40 w 394"/>
              <a:gd name="T13" fmla="*/ 123 h 547"/>
              <a:gd name="T14" fmla="*/ 24 w 394"/>
              <a:gd name="T15" fmla="*/ 171 h 547"/>
              <a:gd name="T16" fmla="*/ 32 w 394"/>
              <a:gd name="T17" fmla="*/ 211 h 547"/>
              <a:gd name="T18" fmla="*/ 8 w 394"/>
              <a:gd name="T19" fmla="*/ 227 h 547"/>
              <a:gd name="T20" fmla="*/ 0 w 394"/>
              <a:gd name="T21" fmla="*/ 251 h 547"/>
              <a:gd name="T22" fmla="*/ 24 w 394"/>
              <a:gd name="T23" fmla="*/ 347 h 547"/>
              <a:gd name="T24" fmla="*/ 120 w 394"/>
              <a:gd name="T25" fmla="*/ 435 h 547"/>
              <a:gd name="T26" fmla="*/ 160 w 394"/>
              <a:gd name="T27" fmla="*/ 467 h 547"/>
              <a:gd name="T28" fmla="*/ 200 w 394"/>
              <a:gd name="T29" fmla="*/ 515 h 547"/>
              <a:gd name="T30" fmla="*/ 272 w 394"/>
              <a:gd name="T31" fmla="*/ 547 h 547"/>
              <a:gd name="T32" fmla="*/ 368 w 394"/>
              <a:gd name="T33" fmla="*/ 539 h 547"/>
              <a:gd name="T34" fmla="*/ 392 w 394"/>
              <a:gd name="T35" fmla="*/ 531 h 547"/>
              <a:gd name="T36" fmla="*/ 376 w 394"/>
              <a:gd name="T37" fmla="*/ 507 h 547"/>
              <a:gd name="T38" fmla="*/ 280 w 394"/>
              <a:gd name="T39" fmla="*/ 411 h 547"/>
              <a:gd name="T40" fmla="*/ 232 w 394"/>
              <a:gd name="T41" fmla="*/ 379 h 547"/>
              <a:gd name="T42" fmla="*/ 176 w 394"/>
              <a:gd name="T43" fmla="*/ 315 h 547"/>
              <a:gd name="T44" fmla="*/ 200 w 394"/>
              <a:gd name="T45" fmla="*/ 243 h 547"/>
              <a:gd name="T46" fmla="*/ 240 w 394"/>
              <a:gd name="T47" fmla="*/ 171 h 547"/>
              <a:gd name="T48" fmla="*/ 192 w 394"/>
              <a:gd name="T49" fmla="*/ 59 h 547"/>
              <a:gd name="T50" fmla="*/ 144 w 394"/>
              <a:gd name="T51" fmla="*/ 27 h 547"/>
              <a:gd name="T52" fmla="*/ 120 w 394"/>
              <a:gd name="T53" fmla="*/ 11 h 547"/>
              <a:gd name="T54" fmla="*/ 72 w 394"/>
              <a:gd name="T55" fmla="*/ 19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94" h="547">
                <a:moveTo>
                  <a:pt x="248" y="107"/>
                </a:moveTo>
                <a:cubicBezTo>
                  <a:pt x="240" y="104"/>
                  <a:pt x="230" y="105"/>
                  <a:pt x="224" y="99"/>
                </a:cubicBezTo>
                <a:cubicBezTo>
                  <a:pt x="184" y="59"/>
                  <a:pt x="194" y="44"/>
                  <a:pt x="144" y="11"/>
                </a:cubicBezTo>
                <a:cubicBezTo>
                  <a:pt x="104" y="14"/>
                  <a:pt x="59" y="0"/>
                  <a:pt x="24" y="19"/>
                </a:cubicBezTo>
                <a:cubicBezTo>
                  <a:pt x="9" y="27"/>
                  <a:pt x="35" y="51"/>
                  <a:pt x="40" y="67"/>
                </a:cubicBezTo>
                <a:cubicBezTo>
                  <a:pt x="43" y="75"/>
                  <a:pt x="16" y="51"/>
                  <a:pt x="16" y="91"/>
                </a:cubicBezTo>
                <a:cubicBezTo>
                  <a:pt x="13" y="102"/>
                  <a:pt x="43" y="112"/>
                  <a:pt x="40" y="123"/>
                </a:cubicBezTo>
                <a:cubicBezTo>
                  <a:pt x="35" y="139"/>
                  <a:pt x="24" y="171"/>
                  <a:pt x="24" y="171"/>
                </a:cubicBezTo>
                <a:cubicBezTo>
                  <a:pt x="27" y="184"/>
                  <a:pt x="36" y="198"/>
                  <a:pt x="32" y="211"/>
                </a:cubicBezTo>
                <a:cubicBezTo>
                  <a:pt x="29" y="220"/>
                  <a:pt x="14" y="219"/>
                  <a:pt x="8" y="227"/>
                </a:cubicBezTo>
                <a:cubicBezTo>
                  <a:pt x="3" y="234"/>
                  <a:pt x="3" y="243"/>
                  <a:pt x="0" y="251"/>
                </a:cubicBezTo>
                <a:cubicBezTo>
                  <a:pt x="8" y="282"/>
                  <a:pt x="10" y="318"/>
                  <a:pt x="24" y="347"/>
                </a:cubicBezTo>
                <a:cubicBezTo>
                  <a:pt x="42" y="383"/>
                  <a:pt x="87" y="413"/>
                  <a:pt x="120" y="435"/>
                </a:cubicBezTo>
                <a:cubicBezTo>
                  <a:pt x="156" y="489"/>
                  <a:pt x="114" y="436"/>
                  <a:pt x="160" y="467"/>
                </a:cubicBezTo>
                <a:cubicBezTo>
                  <a:pt x="199" y="493"/>
                  <a:pt x="170" y="485"/>
                  <a:pt x="200" y="515"/>
                </a:cubicBezTo>
                <a:cubicBezTo>
                  <a:pt x="219" y="534"/>
                  <a:pt x="272" y="547"/>
                  <a:pt x="272" y="547"/>
                </a:cubicBezTo>
                <a:cubicBezTo>
                  <a:pt x="304" y="544"/>
                  <a:pt x="336" y="543"/>
                  <a:pt x="368" y="539"/>
                </a:cubicBezTo>
                <a:cubicBezTo>
                  <a:pt x="376" y="538"/>
                  <a:pt x="390" y="539"/>
                  <a:pt x="392" y="531"/>
                </a:cubicBezTo>
                <a:cubicBezTo>
                  <a:pt x="394" y="522"/>
                  <a:pt x="380" y="516"/>
                  <a:pt x="376" y="507"/>
                </a:cubicBezTo>
                <a:cubicBezTo>
                  <a:pt x="349" y="453"/>
                  <a:pt x="332" y="446"/>
                  <a:pt x="280" y="411"/>
                </a:cubicBezTo>
                <a:cubicBezTo>
                  <a:pt x="264" y="400"/>
                  <a:pt x="232" y="379"/>
                  <a:pt x="232" y="379"/>
                </a:cubicBezTo>
                <a:cubicBezTo>
                  <a:pt x="195" y="323"/>
                  <a:pt x="216" y="342"/>
                  <a:pt x="176" y="315"/>
                </a:cubicBezTo>
                <a:cubicBezTo>
                  <a:pt x="184" y="291"/>
                  <a:pt x="192" y="267"/>
                  <a:pt x="200" y="243"/>
                </a:cubicBezTo>
                <a:cubicBezTo>
                  <a:pt x="209" y="217"/>
                  <a:pt x="231" y="197"/>
                  <a:pt x="240" y="171"/>
                </a:cubicBezTo>
                <a:cubicBezTo>
                  <a:pt x="231" y="128"/>
                  <a:pt x="228" y="87"/>
                  <a:pt x="192" y="59"/>
                </a:cubicBezTo>
                <a:cubicBezTo>
                  <a:pt x="177" y="47"/>
                  <a:pt x="160" y="38"/>
                  <a:pt x="144" y="27"/>
                </a:cubicBezTo>
                <a:cubicBezTo>
                  <a:pt x="136" y="22"/>
                  <a:pt x="120" y="11"/>
                  <a:pt x="120" y="11"/>
                </a:cubicBezTo>
                <a:cubicBezTo>
                  <a:pt x="104" y="14"/>
                  <a:pt x="72" y="19"/>
                  <a:pt x="72" y="19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0" name="Freeform 20"/>
          <p:cNvSpPr>
            <a:spLocks/>
          </p:cNvSpPr>
          <p:nvPr/>
        </p:nvSpPr>
        <p:spPr bwMode="auto">
          <a:xfrm>
            <a:off x="6596063" y="2062163"/>
            <a:ext cx="533400" cy="895350"/>
          </a:xfrm>
          <a:custGeom>
            <a:avLst/>
            <a:gdLst>
              <a:gd name="T0" fmla="*/ 459 w 491"/>
              <a:gd name="T1" fmla="*/ 143 h 607"/>
              <a:gd name="T2" fmla="*/ 419 w 491"/>
              <a:gd name="T3" fmla="*/ 143 h 607"/>
              <a:gd name="T4" fmla="*/ 275 w 491"/>
              <a:gd name="T5" fmla="*/ 143 h 607"/>
              <a:gd name="T6" fmla="*/ 187 w 491"/>
              <a:gd name="T7" fmla="*/ 63 h 607"/>
              <a:gd name="T8" fmla="*/ 35 w 491"/>
              <a:gd name="T9" fmla="*/ 31 h 607"/>
              <a:gd name="T10" fmla="*/ 3 w 491"/>
              <a:gd name="T11" fmla="*/ 71 h 607"/>
              <a:gd name="T12" fmla="*/ 19 w 491"/>
              <a:gd name="T13" fmla="*/ 119 h 607"/>
              <a:gd name="T14" fmla="*/ 75 w 491"/>
              <a:gd name="T15" fmla="*/ 231 h 607"/>
              <a:gd name="T16" fmla="*/ 107 w 491"/>
              <a:gd name="T17" fmla="*/ 327 h 607"/>
              <a:gd name="T18" fmla="*/ 179 w 491"/>
              <a:gd name="T19" fmla="*/ 503 h 607"/>
              <a:gd name="T20" fmla="*/ 211 w 491"/>
              <a:gd name="T21" fmla="*/ 575 h 607"/>
              <a:gd name="T22" fmla="*/ 283 w 491"/>
              <a:gd name="T23" fmla="*/ 607 h 607"/>
              <a:gd name="T24" fmla="*/ 291 w 491"/>
              <a:gd name="T25" fmla="*/ 535 h 607"/>
              <a:gd name="T26" fmla="*/ 339 w 491"/>
              <a:gd name="T27" fmla="*/ 519 h 607"/>
              <a:gd name="T28" fmla="*/ 355 w 491"/>
              <a:gd name="T29" fmla="*/ 495 h 607"/>
              <a:gd name="T30" fmla="*/ 387 w 491"/>
              <a:gd name="T31" fmla="*/ 399 h 607"/>
              <a:gd name="T32" fmla="*/ 459 w 491"/>
              <a:gd name="T33" fmla="*/ 359 h 607"/>
              <a:gd name="T34" fmla="*/ 467 w 491"/>
              <a:gd name="T35" fmla="*/ 263 h 607"/>
              <a:gd name="T36" fmla="*/ 483 w 491"/>
              <a:gd name="T37" fmla="*/ 223 h 607"/>
              <a:gd name="T38" fmla="*/ 451 w 491"/>
              <a:gd name="T39" fmla="*/ 175 h 607"/>
              <a:gd name="T40" fmla="*/ 459 w 491"/>
              <a:gd name="T41" fmla="*/ 143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1" h="607">
                <a:moveTo>
                  <a:pt x="459" y="143"/>
                </a:moveTo>
                <a:cubicBezTo>
                  <a:pt x="451" y="142"/>
                  <a:pt x="450" y="143"/>
                  <a:pt x="419" y="143"/>
                </a:cubicBezTo>
                <a:cubicBezTo>
                  <a:pt x="388" y="143"/>
                  <a:pt x="314" y="156"/>
                  <a:pt x="275" y="143"/>
                </a:cubicBezTo>
                <a:cubicBezTo>
                  <a:pt x="240" y="120"/>
                  <a:pt x="221" y="86"/>
                  <a:pt x="187" y="63"/>
                </a:cubicBezTo>
                <a:cubicBezTo>
                  <a:pt x="145" y="0"/>
                  <a:pt x="125" y="25"/>
                  <a:pt x="35" y="31"/>
                </a:cubicBezTo>
                <a:cubicBezTo>
                  <a:pt x="20" y="41"/>
                  <a:pt x="0" y="47"/>
                  <a:pt x="3" y="71"/>
                </a:cubicBezTo>
                <a:cubicBezTo>
                  <a:pt x="5" y="88"/>
                  <a:pt x="19" y="119"/>
                  <a:pt x="19" y="119"/>
                </a:cubicBezTo>
                <a:cubicBezTo>
                  <a:pt x="27" y="191"/>
                  <a:pt x="22" y="196"/>
                  <a:pt x="75" y="231"/>
                </a:cubicBezTo>
                <a:cubicBezTo>
                  <a:pt x="97" y="264"/>
                  <a:pt x="86" y="295"/>
                  <a:pt x="107" y="327"/>
                </a:cubicBezTo>
                <a:cubicBezTo>
                  <a:pt x="88" y="384"/>
                  <a:pt x="156" y="451"/>
                  <a:pt x="179" y="503"/>
                </a:cubicBezTo>
                <a:cubicBezTo>
                  <a:pt x="192" y="532"/>
                  <a:pt x="189" y="553"/>
                  <a:pt x="211" y="575"/>
                </a:cubicBezTo>
                <a:cubicBezTo>
                  <a:pt x="230" y="594"/>
                  <a:pt x="283" y="607"/>
                  <a:pt x="283" y="607"/>
                </a:cubicBezTo>
                <a:cubicBezTo>
                  <a:pt x="302" y="551"/>
                  <a:pt x="304" y="575"/>
                  <a:pt x="291" y="535"/>
                </a:cubicBezTo>
                <a:cubicBezTo>
                  <a:pt x="323" y="527"/>
                  <a:pt x="323" y="524"/>
                  <a:pt x="339" y="519"/>
                </a:cubicBezTo>
                <a:cubicBezTo>
                  <a:pt x="348" y="516"/>
                  <a:pt x="351" y="504"/>
                  <a:pt x="355" y="495"/>
                </a:cubicBezTo>
                <a:cubicBezTo>
                  <a:pt x="368" y="465"/>
                  <a:pt x="377" y="430"/>
                  <a:pt x="387" y="399"/>
                </a:cubicBezTo>
                <a:cubicBezTo>
                  <a:pt x="391" y="386"/>
                  <a:pt x="447" y="367"/>
                  <a:pt x="459" y="359"/>
                </a:cubicBezTo>
                <a:cubicBezTo>
                  <a:pt x="470" y="325"/>
                  <a:pt x="456" y="297"/>
                  <a:pt x="467" y="263"/>
                </a:cubicBezTo>
                <a:cubicBezTo>
                  <a:pt x="447" y="203"/>
                  <a:pt x="462" y="275"/>
                  <a:pt x="483" y="223"/>
                </a:cubicBezTo>
                <a:cubicBezTo>
                  <a:pt x="491" y="202"/>
                  <a:pt x="454" y="186"/>
                  <a:pt x="451" y="175"/>
                </a:cubicBezTo>
                <a:cubicBezTo>
                  <a:pt x="448" y="164"/>
                  <a:pt x="456" y="154"/>
                  <a:pt x="459" y="143"/>
                </a:cubicBezTo>
                <a:close/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1" name="Freeform 21"/>
          <p:cNvSpPr>
            <a:spLocks/>
          </p:cNvSpPr>
          <p:nvPr/>
        </p:nvSpPr>
        <p:spPr bwMode="auto">
          <a:xfrm>
            <a:off x="5181600" y="2700338"/>
            <a:ext cx="493713" cy="341312"/>
          </a:xfrm>
          <a:custGeom>
            <a:avLst/>
            <a:gdLst>
              <a:gd name="T0" fmla="*/ 416 w 438"/>
              <a:gd name="T1" fmla="*/ 23 h 177"/>
              <a:gd name="T2" fmla="*/ 256 w 438"/>
              <a:gd name="T3" fmla="*/ 23 h 177"/>
              <a:gd name="T4" fmla="*/ 248 w 438"/>
              <a:gd name="T5" fmla="*/ 47 h 177"/>
              <a:gd name="T6" fmla="*/ 208 w 438"/>
              <a:gd name="T7" fmla="*/ 7 h 177"/>
              <a:gd name="T8" fmla="*/ 128 w 438"/>
              <a:gd name="T9" fmla="*/ 15 h 177"/>
              <a:gd name="T10" fmla="*/ 112 w 438"/>
              <a:gd name="T11" fmla="*/ 39 h 177"/>
              <a:gd name="T12" fmla="*/ 104 w 438"/>
              <a:gd name="T13" fmla="*/ 71 h 177"/>
              <a:gd name="T14" fmla="*/ 0 w 438"/>
              <a:gd name="T15" fmla="*/ 79 h 177"/>
              <a:gd name="T16" fmla="*/ 248 w 438"/>
              <a:gd name="T17" fmla="*/ 175 h 177"/>
              <a:gd name="T18" fmla="*/ 360 w 438"/>
              <a:gd name="T19" fmla="*/ 167 h 177"/>
              <a:gd name="T20" fmla="*/ 368 w 438"/>
              <a:gd name="T21" fmla="*/ 143 h 177"/>
              <a:gd name="T22" fmla="*/ 424 w 438"/>
              <a:gd name="T23" fmla="*/ 127 h 177"/>
              <a:gd name="T24" fmla="*/ 424 w 438"/>
              <a:gd name="T25" fmla="*/ 55 h 177"/>
              <a:gd name="T26" fmla="*/ 400 w 438"/>
              <a:gd name="T27" fmla="*/ 7 h 177"/>
              <a:gd name="T28" fmla="*/ 416 w 438"/>
              <a:gd name="T29" fmla="*/ 23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8" h="177">
                <a:moveTo>
                  <a:pt x="416" y="23"/>
                </a:moveTo>
                <a:cubicBezTo>
                  <a:pt x="348" y="0"/>
                  <a:pt x="339" y="15"/>
                  <a:pt x="256" y="23"/>
                </a:cubicBezTo>
                <a:cubicBezTo>
                  <a:pt x="253" y="31"/>
                  <a:pt x="256" y="45"/>
                  <a:pt x="248" y="47"/>
                </a:cubicBezTo>
                <a:cubicBezTo>
                  <a:pt x="233" y="51"/>
                  <a:pt x="213" y="14"/>
                  <a:pt x="208" y="7"/>
                </a:cubicBezTo>
                <a:cubicBezTo>
                  <a:pt x="181" y="10"/>
                  <a:pt x="153" y="7"/>
                  <a:pt x="128" y="15"/>
                </a:cubicBezTo>
                <a:cubicBezTo>
                  <a:pt x="119" y="18"/>
                  <a:pt x="116" y="30"/>
                  <a:pt x="112" y="39"/>
                </a:cubicBezTo>
                <a:cubicBezTo>
                  <a:pt x="108" y="49"/>
                  <a:pt x="114" y="67"/>
                  <a:pt x="104" y="71"/>
                </a:cubicBezTo>
                <a:cubicBezTo>
                  <a:pt x="71" y="83"/>
                  <a:pt x="35" y="76"/>
                  <a:pt x="0" y="79"/>
                </a:cubicBezTo>
                <a:cubicBezTo>
                  <a:pt x="31" y="171"/>
                  <a:pt x="172" y="169"/>
                  <a:pt x="248" y="175"/>
                </a:cubicBezTo>
                <a:cubicBezTo>
                  <a:pt x="285" y="172"/>
                  <a:pt x="324" y="177"/>
                  <a:pt x="360" y="167"/>
                </a:cubicBezTo>
                <a:cubicBezTo>
                  <a:pt x="368" y="165"/>
                  <a:pt x="362" y="149"/>
                  <a:pt x="368" y="143"/>
                </a:cubicBezTo>
                <a:cubicBezTo>
                  <a:pt x="372" y="139"/>
                  <a:pt x="424" y="127"/>
                  <a:pt x="424" y="127"/>
                </a:cubicBezTo>
                <a:cubicBezTo>
                  <a:pt x="435" y="95"/>
                  <a:pt x="438" y="97"/>
                  <a:pt x="424" y="55"/>
                </a:cubicBezTo>
                <a:cubicBezTo>
                  <a:pt x="424" y="54"/>
                  <a:pt x="393" y="14"/>
                  <a:pt x="400" y="7"/>
                </a:cubicBezTo>
                <a:cubicBezTo>
                  <a:pt x="405" y="2"/>
                  <a:pt x="411" y="18"/>
                  <a:pt x="416" y="23"/>
                </a:cubicBezTo>
                <a:close/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2" name="Oval 22"/>
          <p:cNvSpPr>
            <a:spLocks noChangeArrowheads="1"/>
          </p:cNvSpPr>
          <p:nvPr/>
        </p:nvSpPr>
        <p:spPr bwMode="auto">
          <a:xfrm rot="2315124">
            <a:off x="4495800" y="3505200"/>
            <a:ext cx="187325" cy="35242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9" name="Line 29"/>
          <p:cNvSpPr>
            <a:spLocks noChangeShapeType="1"/>
          </p:cNvSpPr>
          <p:nvPr/>
        </p:nvSpPr>
        <p:spPr bwMode="auto">
          <a:xfrm>
            <a:off x="2057400" y="2328863"/>
            <a:ext cx="5257800" cy="76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3300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315" name="Line 35"/>
          <p:cNvSpPr>
            <a:spLocks noChangeShapeType="1"/>
          </p:cNvSpPr>
          <p:nvPr/>
        </p:nvSpPr>
        <p:spPr bwMode="auto">
          <a:xfrm>
            <a:off x="3124200" y="2362200"/>
            <a:ext cx="5181600" cy="76200"/>
          </a:xfrm>
          <a:prstGeom prst="line">
            <a:avLst/>
          </a:prstGeom>
          <a:noFill/>
          <a:ln w="57150">
            <a:solidFill>
              <a:srgbClr val="33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3276600" y="3686175"/>
            <a:ext cx="5181600" cy="76200"/>
          </a:xfrm>
          <a:prstGeom prst="line">
            <a:avLst/>
          </a:prstGeom>
          <a:noFill/>
          <a:ln w="57150">
            <a:solidFill>
              <a:srgbClr val="33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8665" y="304800"/>
            <a:ext cx="2366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4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10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1" grpId="0" animBg="1"/>
      <p:bldP spid="97291" grpId="1" animBg="1"/>
      <p:bldP spid="97299" grpId="0" animBg="1"/>
      <p:bldP spid="97300" grpId="0" animBg="1"/>
      <p:bldP spid="97301" grpId="0" animBg="1"/>
      <p:bldP spid="973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781800" cy="637648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0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6163"/>
            <a:ext cx="4635542" cy="308803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06" y="3352800"/>
            <a:ext cx="4307919" cy="3374088"/>
          </a:xfrm>
          <a:prstGeom prst="rect">
            <a:avLst/>
          </a:prstGeo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40" y="97972"/>
            <a:ext cx="4132085" cy="3185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7" y="3200400"/>
            <a:ext cx="4386974" cy="352648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95DD-C863-4D5B-AF62-AACDA896A3B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50 %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DC04-7C7A-4ACA-AEDF-18916DD3CF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6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</TotalTime>
  <Words>1088</Words>
  <Application>Microsoft Office PowerPoint</Application>
  <PresentationFormat>On-screen Show (4:3)</PresentationFormat>
  <Paragraphs>188</Paragraphs>
  <Slides>39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MS_ClipArt_Gallery.2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Dân số:</vt:lpstr>
      <vt:lpstr>Quan sát biểu đồ, hãy cho biết tình trạng gia tăng dân số ở đới nóng như thế nào ?</vt:lpstr>
      <vt:lpstr>1. Dân số:</vt:lpstr>
      <vt:lpstr>PowerPoint Presentation</vt:lpstr>
      <vt:lpstr>PowerPoint Presentation</vt:lpstr>
      <vt:lpstr>PowerPoint Presentation</vt:lpstr>
      <vt:lpstr>1. Dân số:</vt:lpstr>
      <vt:lpstr>2. Sức ép dân số tới tài nguyên, môi trường:</vt:lpstr>
      <vt:lpstr>PowerPoint Presentation</vt:lpstr>
      <vt:lpstr>PowerPoint Presentation</vt:lpstr>
      <vt:lpstr>PowerPoint Presentation</vt:lpstr>
      <vt:lpstr>Chặt phá rừng lấy gỗ.</vt:lpstr>
      <vt:lpstr>PowerPoint Presentation</vt:lpstr>
      <vt:lpstr>Phá rừng làm công trình, dự án vui chơi, giải trí.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Ô nhiễm môi trường nước.</vt:lpstr>
      <vt:lpstr>Hình ảnh người dân tập trung lấy nước từ chiếc giếng lớn trong làng ở Ấn Độ.</vt:lpstr>
      <vt:lpstr>PowerPoint Presentation</vt:lpstr>
      <vt:lpstr>Ô Nhiễm môi trường không khí.</vt:lpstr>
      <vt:lpstr>PowerPoint Presentation</vt:lpstr>
      <vt:lpstr>PowerPoint Presentation</vt:lpstr>
      <vt:lpstr>PowerPoint Presentation</vt:lpstr>
      <vt:lpstr>2. Sức ép dân số tới tài nguyên, môi trường: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Your name</dc:creator>
  <cp:lastModifiedBy>HS</cp:lastModifiedBy>
  <cp:revision>82</cp:revision>
  <dcterms:created xsi:type="dcterms:W3CDTF">2014-03-11T14:19:47Z</dcterms:created>
  <dcterms:modified xsi:type="dcterms:W3CDTF">2024-08-14T01:58:26Z</dcterms:modified>
</cp:coreProperties>
</file>